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7.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8.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9.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0.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1.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2.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3.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05" r:id="rId2"/>
    <p:sldMasterId id="2147483801" r:id="rId3"/>
    <p:sldMasterId id="2147484199" r:id="rId4"/>
    <p:sldMasterId id="2147484231" r:id="rId5"/>
    <p:sldMasterId id="2147484343" r:id="rId6"/>
    <p:sldMasterId id="2147484439" r:id="rId7"/>
    <p:sldMasterId id="2147484453" r:id="rId8"/>
    <p:sldMasterId id="2147484468" r:id="rId9"/>
    <p:sldMasterId id="2147484483" r:id="rId10"/>
    <p:sldMasterId id="2147484499" r:id="rId11"/>
    <p:sldMasterId id="2147484516" r:id="rId12"/>
    <p:sldMasterId id="2147484528" r:id="rId13"/>
    <p:sldMasterId id="2147484540" r:id="rId14"/>
  </p:sldMasterIdLst>
  <p:notesMasterIdLst>
    <p:notesMasterId r:id="rId87"/>
  </p:notesMasterIdLst>
  <p:handoutMasterIdLst>
    <p:handoutMasterId r:id="rId88"/>
  </p:handoutMasterIdLst>
  <p:sldIdLst>
    <p:sldId id="1244" r:id="rId15"/>
    <p:sldId id="1141" r:id="rId16"/>
    <p:sldId id="1142" r:id="rId17"/>
    <p:sldId id="1146" r:id="rId18"/>
    <p:sldId id="1145" r:id="rId19"/>
    <p:sldId id="1143" r:id="rId20"/>
    <p:sldId id="1529" r:id="rId21"/>
    <p:sldId id="1166" r:id="rId22"/>
    <p:sldId id="1245" r:id="rId23"/>
    <p:sldId id="1247" r:id="rId24"/>
    <p:sldId id="1246" r:id="rId25"/>
    <p:sldId id="1248" r:id="rId26"/>
    <p:sldId id="1167" r:id="rId27"/>
    <p:sldId id="1168" r:id="rId28"/>
    <p:sldId id="1169" r:id="rId29"/>
    <p:sldId id="1174" r:id="rId30"/>
    <p:sldId id="1173" r:id="rId31"/>
    <p:sldId id="1536" r:id="rId32"/>
    <p:sldId id="1580" r:id="rId33"/>
    <p:sldId id="1593" r:id="rId34"/>
    <p:sldId id="1582" r:id="rId35"/>
    <p:sldId id="1252" r:id="rId36"/>
    <p:sldId id="1584" r:id="rId37"/>
    <p:sldId id="1253" r:id="rId38"/>
    <p:sldId id="1585" r:id="rId39"/>
    <p:sldId id="1254" r:id="rId40"/>
    <p:sldId id="1255" r:id="rId41"/>
    <p:sldId id="1256" r:id="rId42"/>
    <p:sldId id="1257" r:id="rId43"/>
    <p:sldId id="1266" r:id="rId44"/>
    <p:sldId id="1260" r:id="rId45"/>
    <p:sldId id="1586" r:id="rId46"/>
    <p:sldId id="1587" r:id="rId47"/>
    <p:sldId id="1258" r:id="rId48"/>
    <p:sldId id="1591" r:id="rId49"/>
    <p:sldId id="1581" r:id="rId50"/>
    <p:sldId id="1182" r:id="rId51"/>
    <p:sldId id="1243" r:id="rId52"/>
    <p:sldId id="1263" r:id="rId53"/>
    <p:sldId id="1264" r:id="rId54"/>
    <p:sldId id="1265" r:id="rId55"/>
    <p:sldId id="1183" r:id="rId56"/>
    <p:sldId id="1184" r:id="rId57"/>
    <p:sldId id="1185" r:id="rId58"/>
    <p:sldId id="1583" r:id="rId59"/>
    <p:sldId id="1588" r:id="rId60"/>
    <p:sldId id="1590" r:id="rId61"/>
    <p:sldId id="1187" r:id="rId62"/>
    <p:sldId id="1188" r:id="rId63"/>
    <p:sldId id="1181" r:id="rId64"/>
    <p:sldId id="1186" r:id="rId65"/>
    <p:sldId id="1195" r:id="rId66"/>
    <p:sldId id="1595" r:id="rId67"/>
    <p:sldId id="1592" r:id="rId68"/>
    <p:sldId id="1594" r:id="rId69"/>
    <p:sldId id="1262" r:id="rId70"/>
    <p:sldId id="1414" r:id="rId71"/>
    <p:sldId id="1412" r:id="rId72"/>
    <p:sldId id="1596" r:id="rId73"/>
    <p:sldId id="1577" r:id="rId74"/>
    <p:sldId id="1578" r:id="rId75"/>
    <p:sldId id="1579" r:id="rId76"/>
    <p:sldId id="1597" r:id="rId77"/>
    <p:sldId id="1598" r:id="rId78"/>
    <p:sldId id="1242" r:id="rId79"/>
    <p:sldId id="1196" r:id="rId80"/>
    <p:sldId id="1197" r:id="rId81"/>
    <p:sldId id="1198" r:id="rId82"/>
    <p:sldId id="1200" r:id="rId83"/>
    <p:sldId id="1423" r:id="rId84"/>
    <p:sldId id="1424" r:id="rId85"/>
    <p:sldId id="1425" r:id="rId86"/>
  </p:sldIdLst>
  <p:sldSz cx="9144000" cy="6858000" type="screen4x3"/>
  <p:notesSz cx="7099300" cy="102346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BDBDB"/>
    <a:srgbClr val="CDCDCD"/>
    <a:srgbClr val="000066"/>
    <a:srgbClr val="CC6600"/>
    <a:srgbClr val="CC0000"/>
    <a:srgbClr val="000099"/>
    <a:srgbClr val="080808"/>
    <a:srgbClr val="1111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39" autoAdjust="0"/>
  </p:normalViewPr>
  <p:slideViewPr>
    <p:cSldViewPr>
      <p:cViewPr varScale="1">
        <p:scale>
          <a:sx n="113" d="100"/>
          <a:sy n="113" d="100"/>
        </p:scale>
        <p:origin x="1599" y="9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slide" Target="slides/slide62.xml"/><Relationship Id="rId84" Type="http://schemas.openxmlformats.org/officeDocument/2006/relationships/slide" Target="slides/slide70.xml"/><Relationship Id="rId89"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viewProps" Target="viewProps.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50.wmf"/><Relationship Id="rId1" Type="http://schemas.openxmlformats.org/officeDocument/2006/relationships/image" Target="../media/image40.wmf"/><Relationship Id="rId6" Type="http://schemas.openxmlformats.org/officeDocument/2006/relationships/image" Target="../media/image53.wmf"/><Relationship Id="rId5" Type="http://schemas.openxmlformats.org/officeDocument/2006/relationships/image" Target="../media/image52.wmf"/><Relationship Id="rId4" Type="http://schemas.openxmlformats.org/officeDocument/2006/relationships/image" Target="../media/image51.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40.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62.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image" Target="../media/image68.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image" Target="../media/image69.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wmf"/><Relationship Id="rId1" Type="http://schemas.openxmlformats.org/officeDocument/2006/relationships/image" Target="../media/image73.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77.wmf"/><Relationship Id="rId1" Type="http://schemas.openxmlformats.org/officeDocument/2006/relationships/image" Target="../media/image76.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wmf"/><Relationship Id="rId1" Type="http://schemas.openxmlformats.org/officeDocument/2006/relationships/image" Target="../media/image79.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image" Target="../media/image8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image" Target="../media/image8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 Id="rId4" Type="http://schemas.openxmlformats.org/officeDocument/2006/relationships/image" Target="../media/image3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 Id="rId5" Type="http://schemas.openxmlformats.org/officeDocument/2006/relationships/image" Target="../media/image47.wmf"/><Relationship Id="rId4" Type="http://schemas.openxmlformats.org/officeDocument/2006/relationships/image" Target="../media/image4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5727" cy="511810"/>
          </a:xfrm>
          <a:prstGeom prst="rect">
            <a:avLst/>
          </a:prstGeom>
        </p:spPr>
        <p:txBody>
          <a:bodyPr vert="horz" lIns="91568" tIns="45784" rIns="91568" bIns="45784" rtlCol="0"/>
          <a:lstStyle>
            <a:lvl1pPr algn="l">
              <a:defRPr sz="1200"/>
            </a:lvl1pPr>
          </a:lstStyle>
          <a:p>
            <a:endParaRPr lang="en-GB"/>
          </a:p>
        </p:txBody>
      </p:sp>
      <p:sp>
        <p:nvSpPr>
          <p:cNvPr id="3" name="Date Placeholder 2"/>
          <p:cNvSpPr>
            <a:spLocks noGrp="1"/>
          </p:cNvSpPr>
          <p:nvPr>
            <p:ph type="dt" sz="quarter" idx="1"/>
          </p:nvPr>
        </p:nvSpPr>
        <p:spPr>
          <a:xfrm>
            <a:off x="4021984" y="1"/>
            <a:ext cx="3075727" cy="511810"/>
          </a:xfrm>
          <a:prstGeom prst="rect">
            <a:avLst/>
          </a:prstGeom>
        </p:spPr>
        <p:txBody>
          <a:bodyPr vert="horz" lIns="91568" tIns="45784" rIns="91568" bIns="45784" rtlCol="0"/>
          <a:lstStyle>
            <a:lvl1pPr algn="r">
              <a:defRPr sz="1200"/>
            </a:lvl1pPr>
          </a:lstStyle>
          <a:p>
            <a:fld id="{E9C5F5FC-FBEF-4B96-B0B8-CCFD0A542D2A}" type="datetimeFigureOut">
              <a:rPr lang="en-GB" smtClean="0"/>
              <a:t>16/09/2019</a:t>
            </a:fld>
            <a:endParaRPr lang="en-GB"/>
          </a:p>
        </p:txBody>
      </p:sp>
      <p:sp>
        <p:nvSpPr>
          <p:cNvPr id="4" name="Footer Placeholder 3"/>
          <p:cNvSpPr>
            <a:spLocks noGrp="1"/>
          </p:cNvSpPr>
          <p:nvPr>
            <p:ph type="ftr" sz="quarter" idx="2"/>
          </p:nvPr>
        </p:nvSpPr>
        <p:spPr>
          <a:xfrm>
            <a:off x="1" y="9721213"/>
            <a:ext cx="3075727" cy="511810"/>
          </a:xfrm>
          <a:prstGeom prst="rect">
            <a:avLst/>
          </a:prstGeom>
        </p:spPr>
        <p:txBody>
          <a:bodyPr vert="horz" lIns="91568" tIns="45784" rIns="91568" bIns="45784" rtlCol="0" anchor="b"/>
          <a:lstStyle>
            <a:lvl1pPr algn="l">
              <a:defRPr sz="1200"/>
            </a:lvl1pPr>
          </a:lstStyle>
          <a:p>
            <a:endParaRPr lang="en-GB"/>
          </a:p>
        </p:txBody>
      </p:sp>
      <p:sp>
        <p:nvSpPr>
          <p:cNvPr id="5" name="Slide Number Placeholder 4"/>
          <p:cNvSpPr>
            <a:spLocks noGrp="1"/>
          </p:cNvSpPr>
          <p:nvPr>
            <p:ph type="sldNum" sz="quarter" idx="3"/>
          </p:nvPr>
        </p:nvSpPr>
        <p:spPr>
          <a:xfrm>
            <a:off x="4021984" y="9721213"/>
            <a:ext cx="3075727" cy="511810"/>
          </a:xfrm>
          <a:prstGeom prst="rect">
            <a:avLst/>
          </a:prstGeom>
        </p:spPr>
        <p:txBody>
          <a:bodyPr vert="horz" lIns="91568" tIns="45784" rIns="91568" bIns="45784" rtlCol="0" anchor="b"/>
          <a:lstStyle>
            <a:lvl1pPr algn="r">
              <a:defRPr sz="1200"/>
            </a:lvl1pPr>
          </a:lstStyle>
          <a:p>
            <a:fld id="{F593C2F8-22C5-4A02-A854-9397AD81D0BD}" type="slidenum">
              <a:rPr lang="en-GB" smtClean="0"/>
              <a:t>‹#›</a:t>
            </a:fld>
            <a:endParaRPr lang="en-GB"/>
          </a:p>
        </p:txBody>
      </p:sp>
    </p:spTree>
    <p:extLst>
      <p:ext uri="{BB962C8B-B14F-4D97-AF65-F5344CB8AC3E}">
        <p14:creationId xmlns:p14="http://schemas.microsoft.com/office/powerpoint/2010/main" val="32577200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4274" name="Rectangle 2"/>
          <p:cNvSpPr>
            <a:spLocks noGrp="1" noChangeArrowheads="1"/>
          </p:cNvSpPr>
          <p:nvPr>
            <p:ph type="hdr" sz="quarter"/>
          </p:nvPr>
        </p:nvSpPr>
        <p:spPr bwMode="auto">
          <a:xfrm>
            <a:off x="1" y="1"/>
            <a:ext cx="3075727" cy="511810"/>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lvl1pPr>
              <a:defRPr sz="1200"/>
            </a:lvl1pPr>
          </a:lstStyle>
          <a:p>
            <a:pPr>
              <a:defRPr/>
            </a:pPr>
            <a:endParaRPr lang="en-US"/>
          </a:p>
        </p:txBody>
      </p:sp>
      <p:sp>
        <p:nvSpPr>
          <p:cNvPr id="694275" name="Rectangle 3"/>
          <p:cNvSpPr>
            <a:spLocks noGrp="1" noChangeArrowheads="1"/>
          </p:cNvSpPr>
          <p:nvPr>
            <p:ph type="dt" idx="1"/>
          </p:nvPr>
        </p:nvSpPr>
        <p:spPr bwMode="auto">
          <a:xfrm>
            <a:off x="4021984" y="1"/>
            <a:ext cx="3075727" cy="511810"/>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lvl1pPr algn="r">
              <a:defRPr sz="1200"/>
            </a:lvl1pPr>
          </a:lstStyle>
          <a:p>
            <a:pPr>
              <a:defRPr/>
            </a:pPr>
            <a:endParaRPr lang="en-US"/>
          </a:p>
        </p:txBody>
      </p:sp>
      <p:sp>
        <p:nvSpPr>
          <p:cNvPr id="134148" name="Rectangle 4"/>
          <p:cNvSpPr>
            <a:spLocks noGrp="1" noRot="1" noChangeAspect="1" noChangeArrowheads="1" noTextEdit="1"/>
          </p:cNvSpPr>
          <p:nvPr>
            <p:ph type="sldImg" idx="2"/>
          </p:nvPr>
        </p:nvSpPr>
        <p:spPr bwMode="auto">
          <a:xfrm>
            <a:off x="990600" y="768350"/>
            <a:ext cx="5118100"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4277" name="Rectangle 5"/>
          <p:cNvSpPr>
            <a:spLocks noGrp="1" noChangeArrowheads="1"/>
          </p:cNvSpPr>
          <p:nvPr>
            <p:ph type="body" sz="quarter" idx="3"/>
          </p:nvPr>
        </p:nvSpPr>
        <p:spPr bwMode="auto">
          <a:xfrm>
            <a:off x="709294" y="4862197"/>
            <a:ext cx="5680712" cy="4604701"/>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94278" name="Rectangle 6"/>
          <p:cNvSpPr>
            <a:spLocks noGrp="1" noChangeArrowheads="1"/>
          </p:cNvSpPr>
          <p:nvPr>
            <p:ph type="ftr" sz="quarter" idx="4"/>
          </p:nvPr>
        </p:nvSpPr>
        <p:spPr bwMode="auto">
          <a:xfrm>
            <a:off x="1" y="9721213"/>
            <a:ext cx="3075727" cy="511810"/>
          </a:xfrm>
          <a:prstGeom prst="rect">
            <a:avLst/>
          </a:prstGeom>
          <a:noFill/>
          <a:ln w="9525">
            <a:noFill/>
            <a:miter lim="800000"/>
            <a:headEnd/>
            <a:tailEnd/>
          </a:ln>
          <a:effectLst/>
        </p:spPr>
        <p:txBody>
          <a:bodyPr vert="horz" wrap="square" lIns="91568" tIns="45784" rIns="91568" bIns="45784" numCol="1" anchor="b" anchorCtr="0" compatLnSpc="1">
            <a:prstTxWarp prst="textNoShape">
              <a:avLst/>
            </a:prstTxWarp>
          </a:bodyPr>
          <a:lstStyle>
            <a:lvl1pPr>
              <a:defRPr sz="1200"/>
            </a:lvl1pPr>
          </a:lstStyle>
          <a:p>
            <a:pPr>
              <a:defRPr/>
            </a:pPr>
            <a:endParaRPr lang="en-US"/>
          </a:p>
        </p:txBody>
      </p:sp>
      <p:sp>
        <p:nvSpPr>
          <p:cNvPr id="694279" name="Rectangle 7"/>
          <p:cNvSpPr>
            <a:spLocks noGrp="1" noChangeArrowheads="1"/>
          </p:cNvSpPr>
          <p:nvPr>
            <p:ph type="sldNum" sz="quarter" idx="5"/>
          </p:nvPr>
        </p:nvSpPr>
        <p:spPr bwMode="auto">
          <a:xfrm>
            <a:off x="4021984" y="9721213"/>
            <a:ext cx="3075727" cy="511810"/>
          </a:xfrm>
          <a:prstGeom prst="rect">
            <a:avLst/>
          </a:prstGeom>
          <a:noFill/>
          <a:ln w="9525">
            <a:noFill/>
            <a:miter lim="800000"/>
            <a:headEnd/>
            <a:tailEnd/>
          </a:ln>
          <a:effectLst/>
        </p:spPr>
        <p:txBody>
          <a:bodyPr vert="horz" wrap="square" lIns="91568" tIns="45784" rIns="91568" bIns="45784" numCol="1" anchor="b" anchorCtr="0" compatLnSpc="1">
            <a:prstTxWarp prst="textNoShape">
              <a:avLst/>
            </a:prstTxWarp>
          </a:bodyPr>
          <a:lstStyle>
            <a:lvl1pPr algn="r">
              <a:defRPr sz="1200"/>
            </a:lvl1pPr>
          </a:lstStyle>
          <a:p>
            <a:pPr>
              <a:defRPr/>
            </a:pPr>
            <a:fld id="{3A016DC5-AE84-4C5B-833A-A267A5B62F6B}" type="slidenum">
              <a:rPr lang="en-US"/>
              <a:pPr>
                <a:defRPr/>
              </a:pPr>
              <a:t>‹#›</a:t>
            </a:fld>
            <a:endParaRPr lang="en-US"/>
          </a:p>
        </p:txBody>
      </p:sp>
    </p:spTree>
    <p:extLst>
      <p:ext uri="{BB962C8B-B14F-4D97-AF65-F5344CB8AC3E}">
        <p14:creationId xmlns:p14="http://schemas.microsoft.com/office/powerpoint/2010/main" val="10357910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E54A44-D508-4C10-8540-FB718C87D9D0}"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586" name="Rectangle 2"/>
          <p:cNvSpPr>
            <a:spLocks noGrp="1" noRot="1" noChangeAspect="1" noChangeArrowheads="1"/>
          </p:cNvSpPr>
          <p:nvPr>
            <p:ph type="sldImg"/>
          </p:nvPr>
        </p:nvSpPr>
        <p:spPr bwMode="auto">
          <a:xfrm>
            <a:off x="989013" y="766763"/>
            <a:ext cx="5108575" cy="3832225"/>
          </a:xfrm>
          <a:prstGeom prst="rect">
            <a:avLst/>
          </a:prstGeom>
          <a:solidFill>
            <a:srgbClr val="FFFFFF"/>
          </a:solidFill>
          <a:ln>
            <a:solidFill>
              <a:srgbClr val="000000"/>
            </a:solidFill>
            <a:miter lim="800000"/>
            <a:headEnd/>
            <a:tailEnd/>
          </a:ln>
        </p:spPr>
      </p:sp>
      <p:sp>
        <p:nvSpPr>
          <p:cNvPr id="195587" name="Rectangle 3"/>
          <p:cNvSpPr>
            <a:spLocks noGrp="1" noChangeArrowheads="1"/>
          </p:cNvSpPr>
          <p:nvPr>
            <p:ph type="body" idx="1"/>
          </p:nvPr>
        </p:nvSpPr>
        <p:spPr bwMode="auto">
          <a:xfrm>
            <a:off x="944881" y="4855409"/>
            <a:ext cx="5196840" cy="4599861"/>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2F931AE-CA6B-4FD7-9114-51BBC67B6EBE}"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71010" name="Rectangle 2"/>
          <p:cNvSpPr>
            <a:spLocks noGrp="1" noRot="1" noChangeAspect="1" noChangeArrowheads="1"/>
          </p:cNvSpPr>
          <p:nvPr>
            <p:ph type="sldImg"/>
          </p:nvPr>
        </p:nvSpPr>
        <p:spPr bwMode="auto">
          <a:xfrm>
            <a:off x="989013" y="766763"/>
            <a:ext cx="5108575" cy="3832225"/>
          </a:xfrm>
          <a:prstGeom prst="rect">
            <a:avLst/>
          </a:prstGeom>
          <a:solidFill>
            <a:srgbClr val="FFFFFF"/>
          </a:solidFill>
          <a:ln>
            <a:solidFill>
              <a:srgbClr val="000000"/>
            </a:solidFill>
            <a:miter lim="800000"/>
            <a:headEnd/>
            <a:tailEnd/>
          </a:ln>
        </p:spPr>
      </p:sp>
      <p:sp>
        <p:nvSpPr>
          <p:cNvPr id="171011" name="Rectangle 3"/>
          <p:cNvSpPr>
            <a:spLocks noGrp="1" noChangeArrowheads="1"/>
          </p:cNvSpPr>
          <p:nvPr>
            <p:ph type="body" idx="1"/>
          </p:nvPr>
        </p:nvSpPr>
        <p:spPr bwMode="auto">
          <a:xfrm>
            <a:off x="944881" y="4855409"/>
            <a:ext cx="5196840" cy="4599861"/>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C4756F-F263-4310-8926-99C3AE53F49F}"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75106" name="Rectangle 2"/>
          <p:cNvSpPr>
            <a:spLocks noGrp="1" noRot="1" noChangeAspect="1" noChangeArrowheads="1"/>
          </p:cNvSpPr>
          <p:nvPr>
            <p:ph type="sldImg"/>
          </p:nvPr>
        </p:nvSpPr>
        <p:spPr bwMode="auto">
          <a:xfrm>
            <a:off x="989013" y="766763"/>
            <a:ext cx="5108575" cy="3832225"/>
          </a:xfrm>
          <a:prstGeom prst="rect">
            <a:avLst/>
          </a:prstGeom>
          <a:solidFill>
            <a:srgbClr val="FFFFFF"/>
          </a:solidFill>
          <a:ln>
            <a:solidFill>
              <a:srgbClr val="000000"/>
            </a:solidFill>
            <a:miter lim="800000"/>
            <a:headEnd/>
            <a:tailEnd/>
          </a:ln>
        </p:spPr>
      </p:sp>
      <p:sp>
        <p:nvSpPr>
          <p:cNvPr id="175107" name="Rectangle 3"/>
          <p:cNvSpPr>
            <a:spLocks noGrp="1" noChangeArrowheads="1"/>
          </p:cNvSpPr>
          <p:nvPr>
            <p:ph type="body" idx="1"/>
          </p:nvPr>
        </p:nvSpPr>
        <p:spPr bwMode="auto">
          <a:xfrm>
            <a:off x="944881" y="4855409"/>
            <a:ext cx="5196840" cy="4599861"/>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pPr>
                <a:defRPr/>
              </a:pPr>
              <a:t>‹#›</a:t>
            </a:fld>
            <a:endParaRPr lang="en-US"/>
          </a:p>
        </p:txBody>
      </p:sp>
    </p:spTree>
    <p:extLst>
      <p:ext uri="{BB962C8B-B14F-4D97-AF65-F5344CB8AC3E}">
        <p14:creationId xmlns:p14="http://schemas.microsoft.com/office/powerpoint/2010/main" val="4234941158"/>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pPr>
                <a:defRPr/>
              </a:pPr>
              <a:t>‹#›</a:t>
            </a:fld>
            <a:endParaRPr lang="en-US"/>
          </a:p>
        </p:txBody>
      </p:sp>
    </p:spTree>
    <p:extLst>
      <p:ext uri="{BB962C8B-B14F-4D97-AF65-F5344CB8AC3E}">
        <p14:creationId xmlns:p14="http://schemas.microsoft.com/office/powerpoint/2010/main" val="230805114"/>
      </p:ext>
    </p:extLst>
  </p:cSld>
  <p:clrMapOvr>
    <a:masterClrMapping/>
  </p:clrMapOvr>
  <p:transition>
    <p:zo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278BD566-B2A2-4F9A-BC4B-E1131EE20603}" type="slidenum">
              <a:rPr lang="en-US"/>
              <a:pPr>
                <a:defRPr/>
              </a:pPr>
              <a:t>‹#›</a:t>
            </a:fld>
            <a:endParaRPr lang="en-US"/>
          </a:p>
        </p:txBody>
      </p:sp>
    </p:spTree>
    <p:extLst>
      <p:ext uri="{BB962C8B-B14F-4D97-AF65-F5344CB8AC3E}">
        <p14:creationId xmlns:p14="http://schemas.microsoft.com/office/powerpoint/2010/main" val="2035461986"/>
      </p:ext>
    </p:extLst>
  </p:cSld>
  <p:clrMapOvr>
    <a:masterClrMapping/>
  </p:clrMapOvr>
  <p:transition>
    <p:zo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7271D7E6-7AEC-41FD-B507-987EC2722F73}" type="slidenum">
              <a:rPr lang="en-US"/>
              <a:pPr>
                <a:defRPr/>
              </a:pPr>
              <a:t>‹#›</a:t>
            </a:fld>
            <a:endParaRPr lang="en-US"/>
          </a:p>
        </p:txBody>
      </p:sp>
    </p:spTree>
    <p:extLst>
      <p:ext uri="{BB962C8B-B14F-4D97-AF65-F5344CB8AC3E}">
        <p14:creationId xmlns:p14="http://schemas.microsoft.com/office/powerpoint/2010/main" val="1466254668"/>
      </p:ext>
    </p:extLst>
  </p:cSld>
  <p:clrMapOvr>
    <a:masterClrMapping/>
  </p:clrMapOvr>
  <p:transition>
    <p:zo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p>
        </p:txBody>
      </p:sp>
      <p:sp>
        <p:nvSpPr>
          <p:cNvPr id="7" name="Footer Placeholder 9"/>
          <p:cNvSpPr>
            <a:spLocks noGrp="1"/>
          </p:cNvSpPr>
          <p:nvPr>
            <p:ph type="ftr" sz="quarter" idx="11"/>
          </p:nvPr>
        </p:nvSpPr>
        <p:spPr/>
        <p:txBody>
          <a:bodyPr/>
          <a:lstStyle>
            <a:lvl1pPr>
              <a:defRPr/>
            </a:lvl1pPr>
          </a:lstStyle>
          <a:p>
            <a:pPr>
              <a:defRPr/>
            </a:pPr>
            <a:endParaRPr lang="en-US"/>
          </a:p>
        </p:txBody>
      </p:sp>
      <p:sp>
        <p:nvSpPr>
          <p:cNvPr id="8" name="Slide Number Placeholder 21"/>
          <p:cNvSpPr>
            <a:spLocks noGrp="1"/>
          </p:cNvSpPr>
          <p:nvPr>
            <p:ph type="sldNum" sz="quarter" idx="12"/>
          </p:nvPr>
        </p:nvSpPr>
        <p:spPr/>
        <p:txBody>
          <a:bodyPr/>
          <a:lstStyle>
            <a:lvl1pPr>
              <a:defRPr/>
            </a:lvl1pPr>
          </a:lstStyle>
          <a:p>
            <a:pPr>
              <a:defRPr/>
            </a:pPr>
            <a:fld id="{73EE492A-E3F8-4665-AE83-FC3A67EE9FB3}" type="slidenum">
              <a:rPr lang="en-US"/>
              <a:pPr>
                <a:defRPr/>
              </a:pPr>
              <a:t>‹#›</a:t>
            </a:fld>
            <a:endParaRPr lang="en-US"/>
          </a:p>
        </p:txBody>
      </p:sp>
    </p:spTree>
    <p:extLst>
      <p:ext uri="{BB962C8B-B14F-4D97-AF65-F5344CB8AC3E}">
        <p14:creationId xmlns:p14="http://schemas.microsoft.com/office/powerpoint/2010/main" val="3647788210"/>
      </p:ext>
    </p:extLst>
  </p:cSld>
  <p:clrMapOvr>
    <a:masterClrMapping/>
  </p:clrMapOvr>
  <p:transition>
    <p:zo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2FB03C5-DC8D-4DBC-A1F6-CB6338F0C303}"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075600288"/>
      </p:ext>
    </p:extLst>
  </p:cSld>
  <p:clrMapOvr>
    <a:masterClrMapping/>
  </p:clrMapOvr>
  <p:transition>
    <p:zo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2C7EB04-5489-460B-A421-DFE30C047F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3054417"/>
      </p:ext>
    </p:extLst>
  </p:cSld>
  <p:clrMapOvr>
    <a:masterClrMapping/>
  </p:clrMapOvr>
  <p:transition>
    <p:zo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C475D96D-EB25-4DAF-A577-809A1EA70D0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31542921"/>
      </p:ext>
    </p:extLst>
  </p:cSld>
  <p:clrMapOvr>
    <a:masterClrMapping/>
  </p:clrMapOvr>
  <p:transition>
    <p:zo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373AA72-4293-49D2-B0ED-9806150EDB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69293426"/>
      </p:ext>
    </p:extLst>
  </p:cSld>
  <p:clrMapOvr>
    <a:masterClrMapping/>
  </p:clrMapOvr>
  <p:transition>
    <p:zo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ACB51B8F-F394-4771-8471-C76D212E8216}"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705853831"/>
      </p:ext>
    </p:extLst>
  </p:cSld>
  <p:clrMapOvr>
    <a:masterClrMapping/>
  </p:clrMapOvr>
  <p:transition>
    <p:zo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B8302E3B-73C8-4E42-B12A-1252A6D7BFE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42188548"/>
      </p:ext>
    </p:extLst>
  </p:cSld>
  <p:clrMapOvr>
    <a:masterClrMapping/>
  </p:clrMapOvr>
  <p:transition>
    <p:zo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CC9AEE2F-410B-4B7D-85FF-B9DCDE04D53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96348101"/>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pPr>
                <a:defRPr/>
              </a:pPr>
              <a:t>‹#›</a:t>
            </a:fld>
            <a:endParaRPr lang="en-US"/>
          </a:p>
        </p:txBody>
      </p:sp>
    </p:spTree>
    <p:extLst>
      <p:ext uri="{BB962C8B-B14F-4D97-AF65-F5344CB8AC3E}">
        <p14:creationId xmlns:p14="http://schemas.microsoft.com/office/powerpoint/2010/main" val="2254501580"/>
      </p:ext>
    </p:extLst>
  </p:cSld>
  <p:clrMapOvr>
    <a:masterClrMapping/>
  </p:clrMapOvr>
  <p:transition>
    <p:zo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9AC9C4B-2D94-422B-9734-DE3D881ECD0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55043697"/>
      </p:ext>
    </p:extLst>
  </p:cSld>
  <p:clrMapOvr>
    <a:masterClrMapping/>
  </p:clrMapOvr>
  <p:transition>
    <p:zo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BC5721E-C769-4B98-8434-E24B1F13A3E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92753661"/>
      </p:ext>
    </p:extLst>
  </p:cSld>
  <p:clrMapOvr>
    <a:masterClrMapping/>
  </p:clrMapOvr>
  <p:transition>
    <p:zo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B26B2E-5613-4783-B3C7-BFEDB908F6E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2726196"/>
      </p:ext>
    </p:extLst>
  </p:cSld>
  <p:clrMapOvr>
    <a:masterClrMapping/>
  </p:clrMapOvr>
  <p:transition>
    <p:zo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42BE633-DD70-4A60-AC23-AA1EEAFC92A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38146691"/>
      </p:ext>
    </p:extLst>
  </p:cSld>
  <p:clrMapOvr>
    <a:masterClrMapping/>
  </p:clrMapOvr>
  <p:transition>
    <p:zo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19531404-6167-49D6-82A1-9BBF382F0EE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55852465"/>
      </p:ext>
    </p:extLst>
  </p:cSld>
  <p:clrMapOvr>
    <a:masterClrMapping/>
  </p:clrMapOvr>
  <p:transition>
    <p:zo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614BD02-202D-41E5-92A4-A0CC2760CB5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44520616"/>
      </p:ext>
    </p:extLst>
  </p:cSld>
  <p:clrMapOvr>
    <a:masterClrMapping/>
  </p:clrMapOvr>
  <p:transition>
    <p:zo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C69DBE9-710C-4470-B35F-703D774095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88308221"/>
      </p:ext>
    </p:extLst>
  </p:cSld>
  <p:clrMapOvr>
    <a:masterClrMapping/>
  </p:clrMapOvr>
  <p:transition>
    <p:zo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5D636A-F7F9-49DC-8084-677C64CEE6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0982778"/>
      </p:ext>
    </p:extLst>
  </p:cSld>
  <p:clrMapOvr>
    <a:masterClrMapping/>
  </p:clrMapOvr>
  <p:transition>
    <p:zo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733815-597B-4614-9A51-36762D9A3B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9690550"/>
      </p:ext>
    </p:extLst>
  </p:cSld>
  <p:clrMapOvr>
    <a:masterClrMapping/>
  </p:clrMapOvr>
  <p:transition>
    <p:zo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230831-3E1B-46B1-8E82-A966F52936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2811766"/>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pPr>
                <a:defRPr/>
              </a:pPr>
              <a:t>‹#›</a:t>
            </a:fld>
            <a:endParaRPr lang="en-US"/>
          </a:p>
        </p:txBody>
      </p:sp>
    </p:spTree>
    <p:extLst>
      <p:ext uri="{BB962C8B-B14F-4D97-AF65-F5344CB8AC3E}">
        <p14:creationId xmlns:p14="http://schemas.microsoft.com/office/powerpoint/2010/main" val="2525920742"/>
      </p:ext>
    </p:extLst>
  </p:cSld>
  <p:clrMapOvr>
    <a:masterClrMapping/>
  </p:clrMapOvr>
  <p:transition>
    <p:zo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774710-B575-4902-9C74-C22E843E43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1723159"/>
      </p:ext>
    </p:extLst>
  </p:cSld>
  <p:clrMapOvr>
    <a:masterClrMapping/>
  </p:clrMapOvr>
  <p:transition>
    <p:zo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CFA34AC-044E-4F9E-8412-CAA4C6F04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2503895"/>
      </p:ext>
    </p:extLst>
  </p:cSld>
  <p:clrMapOvr>
    <a:masterClrMapping/>
  </p:clrMapOvr>
  <p:transition>
    <p:zo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E2EE988-B115-4265-9D93-2422CE735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7089789"/>
      </p:ext>
    </p:extLst>
  </p:cSld>
  <p:clrMapOvr>
    <a:masterClrMapping/>
  </p:clrMapOvr>
  <p:transition>
    <p:zo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7581B13-8A69-4CD6-83EC-AFDE2CF51A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2257415"/>
      </p:ext>
    </p:extLst>
  </p:cSld>
  <p:clrMapOvr>
    <a:masterClrMapping/>
  </p:clrMapOvr>
  <p:transition>
    <p:zo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7C3C9A-0529-4E77-971C-9E733CD5B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281900"/>
      </p:ext>
    </p:extLst>
  </p:cSld>
  <p:clrMapOvr>
    <a:masterClrMapping/>
  </p:clrMapOvr>
  <p:transition>
    <p:zo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D29926-430E-486A-9324-0A94A6A03A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6628204"/>
      </p:ext>
    </p:extLst>
  </p:cSld>
  <p:clrMapOvr>
    <a:masterClrMapping/>
  </p:clrMapOvr>
  <p:transition>
    <p:zo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CE2D4E-0381-471C-B9A6-D7A8C5CD63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4936231"/>
      </p:ext>
    </p:extLst>
  </p:cSld>
  <p:clrMapOvr>
    <a:masterClrMapping/>
  </p:clrMapOvr>
  <p:transition>
    <p:zo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E9F6C-B26F-457C-A57F-EE0AED4A68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8773056"/>
      </p:ext>
    </p:extLst>
  </p:cSld>
  <p:clrMapOvr>
    <a:masterClrMapping/>
  </p:clrMapOvr>
  <p:transition>
    <p:zo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FF4DA8A-8901-419F-9536-B8EAE2C3EC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8206044"/>
      </p:ext>
    </p:extLst>
  </p:cSld>
  <p:clrMapOvr>
    <a:masterClrMapping/>
  </p:clrMapOvr>
  <p:transition>
    <p:zo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54E156C-76B4-4A09-957C-A3B95E9F9C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3489210"/>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pPr>
                <a:defRPr/>
              </a:pPr>
              <a:t>‹#›</a:t>
            </a:fld>
            <a:endParaRPr lang="en-US"/>
          </a:p>
        </p:txBody>
      </p:sp>
    </p:spTree>
    <p:extLst>
      <p:ext uri="{BB962C8B-B14F-4D97-AF65-F5344CB8AC3E}">
        <p14:creationId xmlns:p14="http://schemas.microsoft.com/office/powerpoint/2010/main" val="2623924015"/>
      </p:ext>
    </p:extLst>
  </p:cSld>
  <p:clrMapOvr>
    <a:masterClrMapping/>
  </p:clrMapOvr>
  <p:transition>
    <p:zo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29D64C8-28F7-4224-B528-49ED5DCF29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2615147"/>
      </p:ext>
    </p:extLst>
  </p:cSld>
  <p:clrMapOvr>
    <a:masterClrMapping/>
  </p:clrMapOvr>
  <p:transition>
    <p:zo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8054381"/>
      </p:ext>
    </p:extLst>
  </p:cSld>
  <p:clrMapOvr>
    <a:masterClrMapping/>
  </p:clrMapOvr>
  <p:transition>
    <p:zo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1937449"/>
      </p:ext>
    </p:extLst>
  </p:cSld>
  <p:clrMapOvr>
    <a:masterClrMapping/>
  </p:clrMapOvr>
  <p:transition>
    <p:zo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6958112"/>
      </p:ext>
    </p:extLst>
  </p:cSld>
  <p:clrMapOvr>
    <a:masterClrMapping/>
  </p:clrMapOvr>
  <p:transition>
    <p:zo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3137455"/>
      </p:ext>
    </p:extLst>
  </p:cSld>
  <p:clrMapOvr>
    <a:masterClrMapping/>
  </p:clrMapOvr>
  <p:transition>
    <p:zo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0811548"/>
      </p:ext>
    </p:extLst>
  </p:cSld>
  <p:clrMapOvr>
    <a:masterClrMapping/>
  </p:clrMapOvr>
  <p:transition>
    <p:zo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6166920"/>
      </p:ext>
    </p:extLst>
  </p:cSld>
  <p:clrMapOvr>
    <a:masterClrMapping/>
  </p:clrMapOvr>
  <p:transition>
    <p:zo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3192792"/>
      </p:ext>
    </p:extLst>
  </p:cSld>
  <p:clrMapOvr>
    <a:masterClrMapping/>
  </p:clrMapOvr>
  <p:transition>
    <p:zo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6587150"/>
      </p:ext>
    </p:extLst>
  </p:cSld>
  <p:clrMapOvr>
    <a:masterClrMapping/>
  </p:clrMapOvr>
  <p:transition>
    <p:zo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6723914"/>
      </p:ext>
    </p:extLst>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pPr>
                <a:defRPr/>
              </a:pPr>
              <a:t>‹#›</a:t>
            </a:fld>
            <a:endParaRPr lang="en-US"/>
          </a:p>
        </p:txBody>
      </p:sp>
    </p:spTree>
    <p:extLst>
      <p:ext uri="{BB962C8B-B14F-4D97-AF65-F5344CB8AC3E}">
        <p14:creationId xmlns:p14="http://schemas.microsoft.com/office/powerpoint/2010/main" val="2495440649"/>
      </p:ext>
    </p:extLst>
  </p:cSld>
  <p:clrMapOvr>
    <a:masterClrMapping/>
  </p:clrMapOvr>
  <p:transition>
    <p:zo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1209435"/>
      </p:ext>
    </p:extLst>
  </p:cSld>
  <p:clrMapOvr>
    <a:masterClrMapping/>
  </p:clrMapOvr>
  <p:transition>
    <p:zo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2693988"/>
      </p:ext>
    </p:extLst>
  </p:cSld>
  <p:clrMapOvr>
    <a:masterClrMapping/>
  </p:clrMapOvr>
  <p:transition>
    <p:zo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8294424"/>
      </p:ext>
    </p:extLst>
  </p:cSld>
  <p:clrMapOvr>
    <a:masterClrMapping/>
  </p:clrMapOvr>
  <p:transition>
    <p:zo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6457554"/>
      </p:ext>
    </p:extLst>
  </p:cSld>
  <p:clrMapOvr>
    <a:masterClrMapping/>
  </p:clrMapOvr>
  <p:transition>
    <p:zo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7573056"/>
      </p:ext>
    </p:extLst>
  </p:cSld>
  <p:clrMapOvr>
    <a:masterClrMapping/>
  </p:clrMapOvr>
  <p:transition>
    <p:zo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1402238"/>
      </p:ext>
    </p:extLst>
  </p:cSld>
  <p:clrMapOvr>
    <a:masterClrMapping/>
  </p:clrMapOvr>
  <p:transition>
    <p:zo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A133930-741E-41AE-AC2D-DE187360B35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017155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E326B02-9966-4C59-8795-F4C90D06DB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557402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4E1D82A-EA2B-4762-A97F-8C41234079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788787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2C7948B-A548-44D6-8990-EC7010CE083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7675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pPr>
                <a:defRPr/>
              </a:pPr>
              <a:t>‹#›</a:t>
            </a:fld>
            <a:endParaRPr lang="en-US"/>
          </a:p>
        </p:txBody>
      </p:sp>
    </p:spTree>
    <p:extLst>
      <p:ext uri="{BB962C8B-B14F-4D97-AF65-F5344CB8AC3E}">
        <p14:creationId xmlns:p14="http://schemas.microsoft.com/office/powerpoint/2010/main" val="740018333"/>
      </p:ext>
    </p:extLst>
  </p:cSld>
  <p:clrMapOvr>
    <a:masterClrMapping/>
  </p:clrMapOvr>
  <p:transition>
    <p:zoom/>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13605B4-095B-421B-BCD5-72761D67372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785968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CBA37F3-0AB9-4994-BA61-960D2E7DFA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011049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28B5A18-17E7-4D59-901F-802A6823DB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4596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C7DF30-E342-4237-85BD-D0EB095A837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957316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0FE8580-FD84-4149-ADE8-64A111540D1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25624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E96DA62-92F2-4EAF-B6D7-C26E2B8092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0000086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378C38B-82C8-4D61-AAB1-BF06D05899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99196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65B9F527-B13A-42FA-8B1C-830A87B432B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650603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64F81CAA-DA7B-447B-A7F5-5D232C46015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658043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0CAF439D-B65C-4328-805C-1634C693DD1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0244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3075307"/>
      </p:ext>
    </p:extLst>
  </p:cSld>
  <p:clrMapOvr>
    <a:masterClrMapping/>
  </p:clrMapOvr>
  <p:transition>
    <p:zoom/>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FA170966-AE24-46DA-8F10-529769328C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634553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D57A9893-AE5D-46E6-B845-20F601EA2F0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103127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Footer Placeholder 3"/>
          <p:cNvSpPr>
            <a:spLocks noGrp="1"/>
          </p:cNvSpPr>
          <p:nvPr>
            <p:ph type="ftr" sz="quarter" idx="10"/>
          </p:nvPr>
        </p:nvSpPr>
        <p:spPr/>
        <p:txBody>
          <a:bodyPr/>
          <a:lstStyle>
            <a:lvl1pPr>
              <a:defRPr/>
            </a:lvl1pPr>
          </a:lstStyle>
          <a:p>
            <a:r>
              <a:rPr lang="en-US" altLang="en-US">
                <a:solidFill>
                  <a:srgbClr val="000000"/>
                </a:solidFill>
              </a:rPr>
              <a:t>Phy107 Fall 2006</a:t>
            </a:r>
          </a:p>
        </p:txBody>
      </p:sp>
      <p:sp>
        <p:nvSpPr>
          <p:cNvPr id="5" name="Slide Number Placeholder 4"/>
          <p:cNvSpPr>
            <a:spLocks noGrp="1"/>
          </p:cNvSpPr>
          <p:nvPr>
            <p:ph type="sldNum" sz="quarter" idx="11"/>
          </p:nvPr>
        </p:nvSpPr>
        <p:spPr/>
        <p:txBody>
          <a:bodyPr/>
          <a:lstStyle>
            <a:lvl1pPr>
              <a:defRPr/>
            </a:lvl1pPr>
          </a:lstStyle>
          <a:p>
            <a:fld id="{084C491B-8EE5-45D3-8127-F6588F6F37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729478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lvl1pPr>
              <a:defRPr/>
            </a:lvl1pPr>
          </a:lstStyle>
          <a:p>
            <a:r>
              <a:rPr lang="en-US" altLang="en-US">
                <a:solidFill>
                  <a:srgbClr val="000000"/>
                </a:solidFill>
              </a:rPr>
              <a:t>Phy107 Fall 2006</a:t>
            </a:r>
          </a:p>
        </p:txBody>
      </p:sp>
      <p:sp>
        <p:nvSpPr>
          <p:cNvPr id="5" name="Slide Number Placeholder 4"/>
          <p:cNvSpPr>
            <a:spLocks noGrp="1"/>
          </p:cNvSpPr>
          <p:nvPr>
            <p:ph type="sldNum" sz="quarter" idx="11"/>
          </p:nvPr>
        </p:nvSpPr>
        <p:spPr/>
        <p:txBody>
          <a:bodyPr/>
          <a:lstStyle>
            <a:lvl1pPr>
              <a:defRPr/>
            </a:lvl1pPr>
          </a:lstStyle>
          <a:p>
            <a:fld id="{352D1DB2-84D7-4526-A527-52532D530C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92521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r>
              <a:rPr lang="en-US" altLang="en-US">
                <a:solidFill>
                  <a:srgbClr val="000000"/>
                </a:solidFill>
              </a:rPr>
              <a:t>Phy107 Fall 2006</a:t>
            </a:r>
          </a:p>
        </p:txBody>
      </p:sp>
      <p:sp>
        <p:nvSpPr>
          <p:cNvPr id="5" name="Slide Number Placeholder 4"/>
          <p:cNvSpPr>
            <a:spLocks noGrp="1"/>
          </p:cNvSpPr>
          <p:nvPr>
            <p:ph type="sldNum" sz="quarter" idx="11"/>
          </p:nvPr>
        </p:nvSpPr>
        <p:spPr/>
        <p:txBody>
          <a:bodyPr/>
          <a:lstStyle>
            <a:lvl1pPr>
              <a:defRPr/>
            </a:lvl1pPr>
          </a:lstStyle>
          <a:p>
            <a:fld id="{BC460969-632A-44D5-852D-A8EAF962412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33710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0"/>
          </p:nvPr>
        </p:nvSpPr>
        <p:spPr/>
        <p:txBody>
          <a:bodyPr/>
          <a:lstStyle>
            <a:lvl1pPr>
              <a:defRPr/>
            </a:lvl1pPr>
          </a:lstStyle>
          <a:p>
            <a:r>
              <a:rPr lang="en-US" altLang="en-US">
                <a:solidFill>
                  <a:srgbClr val="000000"/>
                </a:solidFill>
              </a:rPr>
              <a:t>Phy107 Fall 2006</a:t>
            </a:r>
          </a:p>
        </p:txBody>
      </p:sp>
      <p:sp>
        <p:nvSpPr>
          <p:cNvPr id="6" name="Slide Number Placeholder 5"/>
          <p:cNvSpPr>
            <a:spLocks noGrp="1"/>
          </p:cNvSpPr>
          <p:nvPr>
            <p:ph type="sldNum" sz="quarter" idx="11"/>
          </p:nvPr>
        </p:nvSpPr>
        <p:spPr/>
        <p:txBody>
          <a:bodyPr/>
          <a:lstStyle>
            <a:lvl1pPr>
              <a:defRPr/>
            </a:lvl1pPr>
          </a:lstStyle>
          <a:p>
            <a:fld id="{587E34C7-E2DB-4DA7-81E2-E5F58E77ED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689676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6"/>
          <p:cNvSpPr>
            <a:spLocks noGrp="1"/>
          </p:cNvSpPr>
          <p:nvPr>
            <p:ph type="ftr" sz="quarter" idx="10"/>
          </p:nvPr>
        </p:nvSpPr>
        <p:spPr/>
        <p:txBody>
          <a:bodyPr/>
          <a:lstStyle>
            <a:lvl1pPr>
              <a:defRPr/>
            </a:lvl1pPr>
          </a:lstStyle>
          <a:p>
            <a:r>
              <a:rPr lang="en-US" altLang="en-US">
                <a:solidFill>
                  <a:srgbClr val="000000"/>
                </a:solidFill>
              </a:rPr>
              <a:t>Phy107 Fall 2006</a:t>
            </a:r>
          </a:p>
        </p:txBody>
      </p:sp>
      <p:sp>
        <p:nvSpPr>
          <p:cNvPr id="8" name="Slide Number Placeholder 7"/>
          <p:cNvSpPr>
            <a:spLocks noGrp="1"/>
          </p:cNvSpPr>
          <p:nvPr>
            <p:ph type="sldNum" sz="quarter" idx="11"/>
          </p:nvPr>
        </p:nvSpPr>
        <p:spPr/>
        <p:txBody>
          <a:bodyPr/>
          <a:lstStyle>
            <a:lvl1pPr>
              <a:defRPr/>
            </a:lvl1pPr>
          </a:lstStyle>
          <a:p>
            <a:fld id="{2E5F01F5-99AA-45B5-AA9E-EAE534DDD7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546473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10"/>
          </p:nvPr>
        </p:nvSpPr>
        <p:spPr/>
        <p:txBody>
          <a:bodyPr/>
          <a:lstStyle>
            <a:lvl1pPr>
              <a:defRPr/>
            </a:lvl1pPr>
          </a:lstStyle>
          <a:p>
            <a:r>
              <a:rPr lang="en-US" altLang="en-US">
                <a:solidFill>
                  <a:srgbClr val="000000"/>
                </a:solidFill>
              </a:rPr>
              <a:t>Phy107 Fall 2006</a:t>
            </a:r>
          </a:p>
        </p:txBody>
      </p:sp>
      <p:sp>
        <p:nvSpPr>
          <p:cNvPr id="4" name="Slide Number Placeholder 3"/>
          <p:cNvSpPr>
            <a:spLocks noGrp="1"/>
          </p:cNvSpPr>
          <p:nvPr>
            <p:ph type="sldNum" sz="quarter" idx="11"/>
          </p:nvPr>
        </p:nvSpPr>
        <p:spPr/>
        <p:txBody>
          <a:bodyPr/>
          <a:lstStyle>
            <a:lvl1pPr>
              <a:defRPr/>
            </a:lvl1pPr>
          </a:lstStyle>
          <a:p>
            <a:fld id="{9E10FD62-DF20-41AD-9A2D-C0026C2AD6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45760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ltLang="en-US">
                <a:solidFill>
                  <a:srgbClr val="000000"/>
                </a:solidFill>
              </a:rPr>
              <a:t>Phy107 Fall 2006</a:t>
            </a:r>
          </a:p>
        </p:txBody>
      </p:sp>
      <p:sp>
        <p:nvSpPr>
          <p:cNvPr id="3" name="Slide Number Placeholder 2"/>
          <p:cNvSpPr>
            <a:spLocks noGrp="1"/>
          </p:cNvSpPr>
          <p:nvPr>
            <p:ph type="sldNum" sz="quarter" idx="11"/>
          </p:nvPr>
        </p:nvSpPr>
        <p:spPr/>
        <p:txBody>
          <a:bodyPr/>
          <a:lstStyle>
            <a:lvl1pPr>
              <a:defRPr/>
            </a:lvl1pPr>
          </a:lstStyle>
          <a:p>
            <a:fld id="{0CE1DB4C-1E27-4FB2-B705-755A3AD53E2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757448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a:solidFill>
                  <a:srgbClr val="000000"/>
                </a:solidFill>
              </a:rPr>
              <a:t>Phy107 Fall 2006</a:t>
            </a:r>
          </a:p>
        </p:txBody>
      </p:sp>
      <p:sp>
        <p:nvSpPr>
          <p:cNvPr id="6" name="Slide Number Placeholder 5"/>
          <p:cNvSpPr>
            <a:spLocks noGrp="1"/>
          </p:cNvSpPr>
          <p:nvPr>
            <p:ph type="sldNum" sz="quarter" idx="11"/>
          </p:nvPr>
        </p:nvSpPr>
        <p:spPr/>
        <p:txBody>
          <a:bodyPr/>
          <a:lstStyle>
            <a:lvl1pPr>
              <a:defRPr/>
            </a:lvl1pPr>
          </a:lstStyle>
          <a:p>
            <a:fld id="{D1D412EC-2F38-43E7-9D12-BC423F85FB6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5734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7664017"/>
      </p:ext>
    </p:extLst>
  </p:cSld>
  <p:clrMapOvr>
    <a:masterClrMapping/>
  </p:clrMapOvr>
  <p:transition>
    <p:zoom/>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en-US">
                <a:solidFill>
                  <a:srgbClr val="000000"/>
                </a:solidFill>
              </a:rPr>
              <a:t>Phy107 Fall 2006</a:t>
            </a:r>
          </a:p>
        </p:txBody>
      </p:sp>
      <p:sp>
        <p:nvSpPr>
          <p:cNvPr id="6" name="Slide Number Placeholder 5"/>
          <p:cNvSpPr>
            <a:spLocks noGrp="1"/>
          </p:cNvSpPr>
          <p:nvPr>
            <p:ph type="sldNum" sz="quarter" idx="11"/>
          </p:nvPr>
        </p:nvSpPr>
        <p:spPr/>
        <p:txBody>
          <a:bodyPr/>
          <a:lstStyle>
            <a:lvl1pPr>
              <a:defRPr/>
            </a:lvl1pPr>
          </a:lstStyle>
          <a:p>
            <a:fld id="{0B48C13D-3406-495B-9548-F7402BD7D6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533311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lvl1pPr>
              <a:defRPr/>
            </a:lvl1pPr>
          </a:lstStyle>
          <a:p>
            <a:r>
              <a:rPr lang="en-US" altLang="en-US">
                <a:solidFill>
                  <a:srgbClr val="000000"/>
                </a:solidFill>
              </a:rPr>
              <a:t>Phy107 Fall 2006</a:t>
            </a:r>
          </a:p>
        </p:txBody>
      </p:sp>
      <p:sp>
        <p:nvSpPr>
          <p:cNvPr id="5" name="Slide Number Placeholder 4"/>
          <p:cNvSpPr>
            <a:spLocks noGrp="1"/>
          </p:cNvSpPr>
          <p:nvPr>
            <p:ph type="sldNum" sz="quarter" idx="11"/>
          </p:nvPr>
        </p:nvSpPr>
        <p:spPr/>
        <p:txBody>
          <a:bodyPr/>
          <a:lstStyle>
            <a:lvl1pPr>
              <a:defRPr/>
            </a:lvl1pPr>
          </a:lstStyle>
          <a:p>
            <a:fld id="{2130528F-C2A0-48E3-B787-37AE6C5D54F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220259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8900"/>
            <a:ext cx="1943100" cy="57023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88900"/>
            <a:ext cx="5676900" cy="5702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lvl1pPr>
              <a:defRPr/>
            </a:lvl1pPr>
          </a:lstStyle>
          <a:p>
            <a:r>
              <a:rPr lang="en-US" altLang="en-US">
                <a:solidFill>
                  <a:srgbClr val="000000"/>
                </a:solidFill>
              </a:rPr>
              <a:t>Phy107 Fall 2006</a:t>
            </a:r>
          </a:p>
        </p:txBody>
      </p:sp>
      <p:sp>
        <p:nvSpPr>
          <p:cNvPr id="5" name="Slide Number Placeholder 4"/>
          <p:cNvSpPr>
            <a:spLocks noGrp="1"/>
          </p:cNvSpPr>
          <p:nvPr>
            <p:ph type="sldNum" sz="quarter" idx="11"/>
          </p:nvPr>
        </p:nvSpPr>
        <p:spPr/>
        <p:txBody>
          <a:bodyPr/>
          <a:lstStyle>
            <a:lvl1pPr>
              <a:defRPr/>
            </a:lvl1pPr>
          </a:lstStyle>
          <a:p>
            <a:fld id="{83E89F91-77C4-4256-BD71-531D753E172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110991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20FA32-047F-4489-8FD8-A034BA8797D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81694283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249851C-C9ED-4820-AFFA-F89DE7470B7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56110667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AF60329-5076-46BB-BF0D-26590A9326B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87001760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3E56D76-2D00-43B8-8734-1E1CC10775C4}"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13864934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6EDD2E4-F775-40DC-9994-D3D370B3C0C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43917691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9FA9FDC-EB5A-4994-BF33-5CB0CDAB2A5B}"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79172793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BB2942D-2B41-40FD-B864-7D826876E894}"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1359206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4956762"/>
      </p:ext>
    </p:extLst>
  </p:cSld>
  <p:clrMapOvr>
    <a:masterClrMapping/>
  </p:clrMapOvr>
  <p:transition>
    <p:zoom/>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1831914-7597-445F-AF5F-DD07D50D06A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80772554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24A0EDE-9E14-4AB4-A680-AEA5B3FA3F1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46431296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0A7EF1-2264-4C57-8077-2D6621358B7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67002193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3D2297-E209-49E1-BA9F-B7B6F7D5E57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2255317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37B331E2-7EDA-47CA-9A64-46846A86DE37}"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404596822"/>
      </p:ext>
    </p:extLst>
  </p:cSld>
  <p:clrMapOvr>
    <a:masterClrMapping/>
  </p:clrMapOvr>
  <p:transition>
    <p:zoom/>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BD1C1063-565B-4440-9655-25BC50167EC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16543916"/>
      </p:ext>
    </p:extLst>
  </p:cSld>
  <p:clrMapOvr>
    <a:masterClrMapping/>
  </p:clrMapOvr>
  <p:transition>
    <p:zoom/>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93032970-0F84-4DDE-94D6-B8D89B40167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781134"/>
      </p:ext>
    </p:extLst>
  </p:cSld>
  <p:clrMapOvr>
    <a:masterClrMapping/>
  </p:clrMapOvr>
  <p:transition>
    <p:zoom/>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23A29CD3-F31F-4BD2-9A85-0955E70BBD5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53789655"/>
      </p:ext>
    </p:extLst>
  </p:cSld>
  <p:clrMapOvr>
    <a:masterClrMapping/>
  </p:clrMapOvr>
  <p:transition>
    <p:zo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EFE7240-F3C7-425F-992C-D9DA41078AC0}"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770181969"/>
      </p:ext>
    </p:extLst>
  </p:cSld>
  <p:clrMapOvr>
    <a:masterClrMapping/>
  </p:clrMapOvr>
  <p:transition>
    <p:zo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5A1BE18-7E66-4769-856A-BDF930FA38C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83731618"/>
      </p:ext>
    </p:extLst>
  </p:cSld>
  <p:clrMapOvr>
    <a:masterClrMapping/>
  </p:clrMapOvr>
  <p:transition>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218670"/>
      </p:ext>
    </p:extLst>
  </p:cSld>
  <p:clrMapOvr>
    <a:masterClrMapping/>
  </p:clrMapOvr>
  <p:transition>
    <p:zoom/>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E15A20C-50F4-4396-99F5-8EAF89F00B6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54601249"/>
      </p:ext>
    </p:extLst>
  </p:cSld>
  <p:clrMapOvr>
    <a:masterClrMapping/>
  </p:clrMapOvr>
  <p:transition>
    <p:zoom/>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E27BEE37-7A58-450B-A9CB-6148844E5EE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82656302"/>
      </p:ext>
    </p:extLst>
  </p:cSld>
  <p:clrMapOvr>
    <a:masterClrMapping/>
  </p:clrMapOvr>
  <p:transition>
    <p:zo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05EC0DD-09B1-4070-9BE9-CB3FBA3659F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53721194"/>
      </p:ext>
    </p:extLst>
  </p:cSld>
  <p:clrMapOvr>
    <a:masterClrMapping/>
  </p:clrMapOvr>
  <p:transition>
    <p:zo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DE6CD4BD-6361-4846-B77A-21958FBDFEE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46513395"/>
      </p:ext>
    </p:extLst>
  </p:cSld>
  <p:clrMapOvr>
    <a:masterClrMapping/>
  </p:clrMapOvr>
  <p:transition>
    <p:zo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89F4FC4-C3F7-4CB7-B6EC-F8F920DAD7E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74291577"/>
      </p:ext>
    </p:extLst>
  </p:cSld>
  <p:clrMapOvr>
    <a:masterClrMapping/>
  </p:clrMapOvr>
  <p:transition>
    <p:zoom/>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87C5285B-A5B5-43BB-9B54-A90448E06F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27590156"/>
      </p:ext>
    </p:extLst>
  </p:cSld>
  <p:clrMapOvr>
    <a:masterClrMapping/>
  </p:clrMapOvr>
  <p:transition>
    <p:zo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74CEF110-F5BA-4EC3-BEC3-0811D4C2305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61485096"/>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pPr>
                <a:defRPr/>
              </a:pPr>
              <a:t>‹#›</a:t>
            </a:fld>
            <a:endParaRPr lang="en-US"/>
          </a:p>
        </p:txBody>
      </p:sp>
    </p:spTree>
    <p:extLst>
      <p:ext uri="{BB962C8B-B14F-4D97-AF65-F5344CB8AC3E}">
        <p14:creationId xmlns:p14="http://schemas.microsoft.com/office/powerpoint/2010/main" val="2336239918"/>
      </p:ext>
    </p:extLst>
  </p:cSld>
  <p:clrMapOvr>
    <a:masterClrMapping/>
  </p:clrMapOvr>
  <p:transition>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6136918"/>
      </p:ext>
    </p:extLst>
  </p:cSld>
  <p:clrMapOvr>
    <a:masterClrMapping/>
  </p:clrMapOvr>
  <p:transition>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4785171"/>
      </p:ext>
    </p:extLst>
  </p:cSld>
  <p:clrMapOvr>
    <a:masterClrMapping/>
  </p:clrMapOvr>
  <p:transition>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5763607"/>
      </p:ext>
    </p:extLst>
  </p:cSld>
  <p:clrMapOvr>
    <a:masterClrMapping/>
  </p:clrMapOvr>
  <p:transition>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6211197"/>
      </p:ext>
    </p:extLst>
  </p:cSld>
  <p:clrMapOvr>
    <a:masterClrMapping/>
  </p:clrMapOvr>
  <p:transition>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2550325"/>
      </p:ext>
    </p:extLst>
  </p:cSld>
  <p:clrMapOvr>
    <a:masterClrMapping/>
  </p:clrMapOvr>
  <p:transition>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9127082"/>
      </p:ext>
    </p:extLst>
  </p:cSld>
  <p:clrMapOvr>
    <a:masterClrMapping/>
  </p:clrMapOvr>
  <p:transition>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4373909"/>
      </p:ext>
    </p:extLst>
  </p:cSld>
  <p:clrMapOvr>
    <a:masterClrMapping/>
  </p:clrMapOvr>
  <p:transition>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0807790"/>
      </p:ext>
    </p:extLst>
  </p:cSld>
  <p:clrMapOvr>
    <a:masterClrMapping/>
  </p:clrMapOvr>
  <p:transition>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2223518"/>
      </p:ext>
    </p:extLst>
  </p:cSld>
  <p:clrMapOvr>
    <a:masterClrMapping/>
  </p:clrMapOvr>
  <p:transition>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0152054"/>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pPr>
                <a:defRPr/>
              </a:pPr>
              <a:t>‹#›</a:t>
            </a:fld>
            <a:endParaRPr lang="en-US"/>
          </a:p>
        </p:txBody>
      </p:sp>
    </p:spTree>
    <p:extLst>
      <p:ext uri="{BB962C8B-B14F-4D97-AF65-F5344CB8AC3E}">
        <p14:creationId xmlns:p14="http://schemas.microsoft.com/office/powerpoint/2010/main" val="505103633"/>
      </p:ext>
    </p:extLst>
  </p:cSld>
  <p:clrMapOvr>
    <a:masterClrMapping/>
  </p:clrMapOvr>
  <p:transition>
    <p:zo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7600939"/>
      </p:ext>
    </p:extLst>
  </p:cSld>
  <p:clrMapOvr>
    <a:masterClrMapping/>
  </p:clrMapOvr>
  <p:transition>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7D608E44-29B1-4D74-BAF6-78788995ED4A}"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631628038"/>
      </p:ext>
    </p:extLst>
  </p:cSld>
  <p:clrMapOvr>
    <a:masterClrMapping/>
  </p:clrMapOvr>
  <p:transition>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7061CD78-C027-4785-936C-D1242555BA9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34309523"/>
      </p:ext>
    </p:extLst>
  </p:cSld>
  <p:clrMapOvr>
    <a:masterClrMapping/>
  </p:clrMapOvr>
  <p:transition>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234B59DB-1C8E-4916-9C29-151AB4EEA22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9798113"/>
      </p:ext>
    </p:extLst>
  </p:cSld>
  <p:clrMapOvr>
    <a:masterClrMapping/>
  </p:clrMapOvr>
  <p:transition>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5567F53-52D7-4060-9BAE-626CB0D5A0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11790168"/>
      </p:ext>
    </p:extLst>
  </p:cSld>
  <p:clrMapOvr>
    <a:masterClrMapping/>
  </p:clrMapOvr>
  <p:transition>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8E229981-F3A6-42EC-A897-AF59E31F34F5}"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877145708"/>
      </p:ext>
    </p:extLst>
  </p:cSld>
  <p:clrMapOvr>
    <a:masterClrMapping/>
  </p:clrMapOvr>
  <p:transition>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EF8FA61-55F7-4000-AC0F-EB304567263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7694117"/>
      </p:ext>
    </p:extLst>
  </p:cSld>
  <p:clrMapOvr>
    <a:masterClrMapping/>
  </p:clrMapOvr>
  <p:transition>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8E8CF57-255A-4BA2-8FAF-66BD41C710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03878982"/>
      </p:ext>
    </p:extLst>
  </p:cSld>
  <p:clrMapOvr>
    <a:masterClrMapping/>
  </p:clrMapOvr>
  <p:transition>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F9F1B35-85B8-4D70-BCFA-AB49CBD376C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90894734"/>
      </p:ext>
    </p:extLst>
  </p:cSld>
  <p:clrMapOvr>
    <a:masterClrMapping/>
  </p:clrMapOvr>
  <p:transition>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69ED0E7-5789-44F5-B31A-047E71C03A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07727166"/>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pPr>
                <a:defRPr/>
              </a:pPr>
              <a:t>‹#›</a:t>
            </a:fld>
            <a:endParaRPr lang="en-US"/>
          </a:p>
        </p:txBody>
      </p:sp>
    </p:spTree>
    <p:extLst>
      <p:ext uri="{BB962C8B-B14F-4D97-AF65-F5344CB8AC3E}">
        <p14:creationId xmlns:p14="http://schemas.microsoft.com/office/powerpoint/2010/main" val="1040932109"/>
      </p:ext>
    </p:extLst>
  </p:cSld>
  <p:clrMapOvr>
    <a:masterClrMapping/>
  </p:clrMapOvr>
  <p:transition>
    <p:zo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3818D392-EE71-41FA-B2F7-6CF81CBF7D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79632015"/>
      </p:ext>
    </p:extLst>
  </p:cSld>
  <p:clrMapOvr>
    <a:masterClrMapping/>
  </p:clrMapOvr>
  <p:transition>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A90CBCA-51BF-4F2C-B0E2-37F1EA8F5F0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70823788"/>
      </p:ext>
    </p:extLst>
  </p:cSld>
  <p:clrMapOvr>
    <a:masterClrMapping/>
  </p:clrMapOvr>
  <p:transition>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7CAAF05E-3BD7-4E3F-8982-36B9CF97E71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07129093"/>
      </p:ext>
    </p:extLst>
  </p:cSld>
  <p:clrMapOvr>
    <a:masterClrMapping/>
  </p:clrMapOvr>
  <p:transition>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389543F-69A1-4DDF-B042-E10C046C557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41332522"/>
      </p:ext>
    </p:extLst>
  </p:cSld>
  <p:clrMapOvr>
    <a:masterClrMapping/>
  </p:clrMapOvr>
  <p:transition>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32147C1-A924-4395-B5C7-AB1AA38480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15274784"/>
      </p:ext>
    </p:extLst>
  </p:cSld>
  <p:clrMapOvr>
    <a:masterClrMapping/>
  </p:clrMapOvr>
  <p:transition>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C71FCF9A-FAC3-4326-B0CB-6F1BC6DFC2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36379829"/>
      </p:ext>
    </p:extLst>
  </p:cSld>
  <p:clrMapOvr>
    <a:masterClrMapping/>
  </p:clrMapOvr>
  <p:transition>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E6B8B92-0EB1-41B7-80CB-BA42052C32DE}"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45207342"/>
      </p:ext>
    </p:extLst>
  </p:cSld>
  <p:clrMapOvr>
    <a:masterClrMapping/>
  </p:clrMapOvr>
  <p:transition>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CB34377-2F24-48B6-9980-7F0010B833C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99655282"/>
      </p:ext>
    </p:extLst>
  </p:cSld>
  <p:clrMapOvr>
    <a:masterClrMapping/>
  </p:clrMapOvr>
  <p:transition>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A5D7139A-DA49-4AD8-A005-48FE16E77A7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93067821"/>
      </p:ext>
    </p:extLst>
  </p:cSld>
  <p:clrMapOvr>
    <a:masterClrMapping/>
  </p:clrMapOvr>
  <p:transition>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09C7AE7-D940-4C13-B623-A47861CA2B2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98505606"/>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pPr>
                <a:defRPr/>
              </a:pPr>
              <a:t>‹#›</a:t>
            </a:fld>
            <a:endParaRPr lang="en-US"/>
          </a:p>
        </p:txBody>
      </p:sp>
    </p:spTree>
    <p:extLst>
      <p:ext uri="{BB962C8B-B14F-4D97-AF65-F5344CB8AC3E}">
        <p14:creationId xmlns:p14="http://schemas.microsoft.com/office/powerpoint/2010/main" val="3279254741"/>
      </p:ext>
    </p:extLst>
  </p:cSld>
  <p:clrMapOvr>
    <a:masterClrMapping/>
  </p:clrMapOvr>
  <p:transition>
    <p:zo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5C6A7B0-DC85-4F75-BCB5-6AF4B88E10F7}"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34752204"/>
      </p:ext>
    </p:extLst>
  </p:cSld>
  <p:clrMapOvr>
    <a:masterClrMapping/>
  </p:clrMapOvr>
  <p:transition>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6881094-86C4-41B7-B061-FB81710447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97926276"/>
      </p:ext>
    </p:extLst>
  </p:cSld>
  <p:clrMapOvr>
    <a:masterClrMapping/>
  </p:clrMapOvr>
  <p:transition>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FB450775-B233-4543-B7C2-81AD048C74F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19891329"/>
      </p:ext>
    </p:extLst>
  </p:cSld>
  <p:clrMapOvr>
    <a:masterClrMapping/>
  </p:clrMapOvr>
  <p:transition>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E0D23DD-1CF6-4F59-B051-2AA2E19EDF2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36265014"/>
      </p:ext>
    </p:extLst>
  </p:cSld>
  <p:clrMapOvr>
    <a:masterClrMapping/>
  </p:clrMapOvr>
  <p:transition>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C9FEC9B-2462-440B-9D8D-D5296BDEEDC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76475337"/>
      </p:ext>
    </p:extLst>
  </p:cSld>
  <p:clrMapOvr>
    <a:masterClrMapping/>
  </p:clrMapOvr>
  <p:transition>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B8BD5AC-F637-437F-BB53-1F7E2DF4080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10322728"/>
      </p:ext>
    </p:extLst>
  </p:cSld>
  <p:clrMapOvr>
    <a:masterClrMapping/>
  </p:clrMapOvr>
  <p:transition>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91BFDF4-AA66-47B7-91F6-AECF31CD50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95186045"/>
      </p:ext>
    </p:extLst>
  </p:cSld>
  <p:clrMapOvr>
    <a:masterClrMapping/>
  </p:clrMapOvr>
  <p:transition>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1BC492E4-FB95-4FFC-A875-1E1490C55CB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61379471"/>
      </p:ext>
    </p:extLst>
  </p:cSld>
  <p:clrMapOvr>
    <a:masterClrMapping/>
  </p:clrMapOvr>
  <p:transition>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BA96AA3-D624-45D7-9E16-B208AFB1914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87644477"/>
      </p:ext>
    </p:extLst>
  </p:cSld>
  <p:clrMapOvr>
    <a:masterClrMapping/>
  </p:clrMapOvr>
  <p:transition>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ECDCFB90-F93D-4491-BE7C-FD1AB62214B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91524878"/>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pPr>
                <a:defRPr/>
              </a:pPr>
              <a:t>‹#›</a:t>
            </a:fld>
            <a:endParaRPr lang="en-US"/>
          </a:p>
        </p:txBody>
      </p:sp>
    </p:spTree>
    <p:extLst>
      <p:ext uri="{BB962C8B-B14F-4D97-AF65-F5344CB8AC3E}">
        <p14:creationId xmlns:p14="http://schemas.microsoft.com/office/powerpoint/2010/main" val="3105666398"/>
      </p:ext>
    </p:extLst>
  </p:cSld>
  <p:clrMapOvr>
    <a:masterClrMapping/>
  </p:clrMapOvr>
  <p:transition>
    <p:zo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EB6E618-D1CE-4CAA-BC74-A696918F350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45095718"/>
      </p:ext>
    </p:extLst>
  </p:cSld>
  <p:clrMapOvr>
    <a:masterClrMapping/>
  </p:clrMapOvr>
  <p:transition>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E6B8B92-0EB1-41B7-80CB-BA42052C32DE}"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312451267"/>
      </p:ext>
    </p:extLst>
  </p:cSld>
  <p:clrMapOvr>
    <a:masterClrMapping/>
  </p:clrMapOvr>
  <p:transition>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CB34377-2F24-48B6-9980-7F0010B833C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6897112"/>
      </p:ext>
    </p:extLst>
  </p:cSld>
  <p:clrMapOvr>
    <a:masterClrMapping/>
  </p:clrMapOvr>
  <p:transition>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A5D7139A-DA49-4AD8-A005-48FE16E77A7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17170514"/>
      </p:ext>
    </p:extLst>
  </p:cSld>
  <p:clrMapOvr>
    <a:masterClrMapping/>
  </p:clrMapOvr>
  <p:transition>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09C7AE7-D940-4C13-B623-A47861CA2B2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996123911"/>
      </p:ext>
    </p:extLst>
  </p:cSld>
  <p:clrMapOvr>
    <a:masterClrMapping/>
  </p:clrMapOvr>
  <p:transition>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5C6A7B0-DC85-4F75-BCB5-6AF4B88E10F7}"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942066172"/>
      </p:ext>
    </p:extLst>
  </p:cSld>
  <p:clrMapOvr>
    <a:masterClrMapping/>
  </p:clrMapOvr>
  <p:transition>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6881094-86C4-41B7-B061-FB81710447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43867797"/>
      </p:ext>
    </p:extLst>
  </p:cSld>
  <p:clrMapOvr>
    <a:masterClrMapping/>
  </p:clrMapOvr>
  <p:transition>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FB450775-B233-4543-B7C2-81AD048C74F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5313552"/>
      </p:ext>
    </p:extLst>
  </p:cSld>
  <p:clrMapOvr>
    <a:masterClrMapping/>
  </p:clrMapOvr>
  <p:transition>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E0D23DD-1CF6-4F59-B051-2AA2E19EDF2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61732806"/>
      </p:ext>
    </p:extLst>
  </p:cSld>
  <p:clrMapOvr>
    <a:masterClrMapping/>
  </p:clrMapOvr>
  <p:transition>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C9FEC9B-2462-440B-9D8D-D5296BDEEDC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48083397"/>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pPr>
                <a:defRPr/>
              </a:pPr>
              <a:t>‹#›</a:t>
            </a:fld>
            <a:endParaRPr lang="en-US"/>
          </a:p>
        </p:txBody>
      </p:sp>
    </p:spTree>
    <p:extLst>
      <p:ext uri="{BB962C8B-B14F-4D97-AF65-F5344CB8AC3E}">
        <p14:creationId xmlns:p14="http://schemas.microsoft.com/office/powerpoint/2010/main" val="350749002"/>
      </p:ext>
    </p:extLst>
  </p:cSld>
  <p:clrMapOvr>
    <a:masterClrMapping/>
  </p:clrMapOvr>
  <p:transition>
    <p:zo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B8BD5AC-F637-437F-BB53-1F7E2DF4080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17695263"/>
      </p:ext>
    </p:extLst>
  </p:cSld>
  <p:clrMapOvr>
    <a:masterClrMapping/>
  </p:clrMapOvr>
  <p:transition>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91BFDF4-AA66-47B7-91F6-AECF31CD50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71236647"/>
      </p:ext>
    </p:extLst>
  </p:cSld>
  <p:clrMapOvr>
    <a:masterClrMapping/>
  </p:clrMapOvr>
  <p:transition>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BA96AA3-D624-45D7-9E16-B208AFB1914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01803015"/>
      </p:ext>
    </p:extLst>
  </p:cSld>
  <p:clrMapOvr>
    <a:masterClrMapping/>
  </p:clrMapOvr>
  <p:transition>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ECDCFB90-F93D-4491-BE7C-FD1AB62214B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74225896"/>
      </p:ext>
    </p:extLst>
  </p:cSld>
  <p:clrMapOvr>
    <a:masterClrMapping/>
  </p:clrMapOvr>
  <p:transition>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EB6E618-D1CE-4CAA-BC74-A696918F350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36533376"/>
      </p:ext>
    </p:extLst>
  </p:cSld>
  <p:clrMapOvr>
    <a:masterClrMapping/>
  </p:clrMapOvr>
  <p:transition>
    <p:zo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3309529"/>
      </p:ext>
    </p:extLst>
  </p:cSld>
  <p:clrMapOvr>
    <a:masterClrMapping/>
  </p:clrMapOvr>
  <p:transition>
    <p:zo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4618787"/>
      </p:ext>
    </p:extLst>
  </p:cSld>
  <p:clrMapOvr>
    <a:masterClrMapping/>
  </p:clrMapOvr>
  <p:transition>
    <p:zo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3142082"/>
      </p:ext>
    </p:extLst>
  </p:cSld>
  <p:clrMapOvr>
    <a:masterClrMapping/>
  </p:clrMapOvr>
  <p:transition>
    <p:zo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0656190"/>
      </p:ext>
    </p:extLst>
  </p:cSld>
  <p:clrMapOvr>
    <a:masterClrMapping/>
  </p:clrMapOvr>
  <p:transition>
    <p:zo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1310668"/>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pPr>
                <a:defRPr/>
              </a:pPr>
              <a:t>‹#›</a:t>
            </a:fld>
            <a:endParaRPr lang="en-US"/>
          </a:p>
        </p:txBody>
      </p:sp>
    </p:spTree>
    <p:extLst>
      <p:ext uri="{BB962C8B-B14F-4D97-AF65-F5344CB8AC3E}">
        <p14:creationId xmlns:p14="http://schemas.microsoft.com/office/powerpoint/2010/main" val="1047413665"/>
      </p:ext>
    </p:extLst>
  </p:cSld>
  <p:clrMapOvr>
    <a:masterClrMapping/>
  </p:clrMapOvr>
  <p:transition>
    <p:zo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6867758"/>
      </p:ext>
    </p:extLst>
  </p:cSld>
  <p:clrMapOvr>
    <a:masterClrMapping/>
  </p:clrMapOvr>
  <p:transition>
    <p:zo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4863877"/>
      </p:ext>
    </p:extLst>
  </p:cSld>
  <p:clrMapOvr>
    <a:masterClrMapping/>
  </p:clrMapOvr>
  <p:transition>
    <p:zo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9032564"/>
      </p:ext>
    </p:extLst>
  </p:cSld>
  <p:clrMapOvr>
    <a:masterClrMapping/>
  </p:clrMapOvr>
  <p:transition>
    <p:zo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2204296"/>
      </p:ext>
    </p:extLst>
  </p:cSld>
  <p:clrMapOvr>
    <a:masterClrMapping/>
  </p:clrMapOvr>
  <p:transition>
    <p:zo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6870443"/>
      </p:ext>
    </p:extLst>
  </p:cSld>
  <p:clrMapOvr>
    <a:masterClrMapping/>
  </p:clrMapOvr>
  <p:transition>
    <p:zo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2931472"/>
      </p:ext>
    </p:extLst>
  </p:cSld>
  <p:clrMapOvr>
    <a:masterClrMapping/>
  </p:clrMapOvr>
  <p:transition>
    <p:zo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6074377"/>
      </p:ext>
    </p:extLst>
  </p:cSld>
  <p:clrMapOvr>
    <a:masterClrMapping/>
  </p:clrMapOvr>
  <p:transition>
    <p:zo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6897740"/>
      </p:ext>
    </p:extLst>
  </p:cSld>
  <p:clrMapOvr>
    <a:masterClrMapping/>
  </p:clrMapOvr>
  <p:transition>
    <p:zo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4147748"/>
      </p:ext>
    </p:extLst>
  </p:cSld>
  <p:clrMapOvr>
    <a:masterClrMapping/>
  </p:clrMapOvr>
  <p:transition>
    <p:zo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0061229"/>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pPr>
                <a:defRPr/>
              </a:pPr>
              <a:t>‹#›</a:t>
            </a:fld>
            <a:endParaRPr lang="en-US"/>
          </a:p>
        </p:txBody>
      </p:sp>
    </p:spTree>
    <p:extLst>
      <p:ext uri="{BB962C8B-B14F-4D97-AF65-F5344CB8AC3E}">
        <p14:creationId xmlns:p14="http://schemas.microsoft.com/office/powerpoint/2010/main" val="1066266188"/>
      </p:ext>
    </p:extLst>
  </p:cSld>
  <p:clrMapOvr>
    <a:masterClrMapping/>
  </p:clrMapOvr>
  <p:transition>
    <p:zo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p>
        </p:txBody>
      </p:sp>
      <p:sp>
        <p:nvSpPr>
          <p:cNvPr id="8" name="Slide Number Placeholder 15"/>
          <p:cNvSpPr>
            <a:spLocks noGrp="1"/>
          </p:cNvSpPr>
          <p:nvPr>
            <p:ph type="sldNum" sz="quarter" idx="11"/>
          </p:nvPr>
        </p:nvSpPr>
        <p:spPr/>
        <p:txBody>
          <a:bodyPr/>
          <a:lstStyle>
            <a:lvl1pPr>
              <a:defRPr/>
            </a:lvl1pPr>
          </a:lstStyle>
          <a:p>
            <a:pPr>
              <a:defRPr/>
            </a:pPr>
            <a:fld id="{540CD8F9-307F-413D-98C7-4786E1B52AA6}" type="slidenum">
              <a:rPr lang="en-US"/>
              <a:pPr>
                <a:defRPr/>
              </a:pPr>
              <a:t>‹#›</a:t>
            </a:fld>
            <a:endParaRPr lang="en-US"/>
          </a:p>
        </p:txBody>
      </p:sp>
      <p:sp>
        <p:nvSpPr>
          <p:cNvPr id="10" name="Footer Placeholder 16"/>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577323434"/>
      </p:ext>
    </p:extLst>
  </p:cSld>
  <p:clrMapOvr>
    <a:masterClrMapping/>
  </p:clrMapOvr>
  <p:transition>
    <p:zo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A52ED19D-D469-48D1-9372-E9F75BD86741}" type="slidenum">
              <a:rPr lang="en-US"/>
              <a:pPr>
                <a:defRPr/>
              </a:pPr>
              <a:t>‹#›</a:t>
            </a:fld>
            <a:endParaRPr lang="en-US"/>
          </a:p>
        </p:txBody>
      </p:sp>
    </p:spTree>
    <p:extLst>
      <p:ext uri="{BB962C8B-B14F-4D97-AF65-F5344CB8AC3E}">
        <p14:creationId xmlns:p14="http://schemas.microsoft.com/office/powerpoint/2010/main" val="426635706"/>
      </p:ext>
    </p:extLst>
  </p:cSld>
  <p:clrMapOvr>
    <a:masterClrMapping/>
  </p:clrMapOvr>
  <p:transition>
    <p:zo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B85668-2595-4B8B-B1E4-BC9ABB375E82}" type="slidenum">
              <a:rPr lang="en-US"/>
              <a:pPr>
                <a:defRPr/>
              </a:pPr>
              <a:t>‹#›</a:t>
            </a:fld>
            <a:endParaRPr lang="en-US"/>
          </a:p>
        </p:txBody>
      </p:sp>
    </p:spTree>
    <p:extLst>
      <p:ext uri="{BB962C8B-B14F-4D97-AF65-F5344CB8AC3E}">
        <p14:creationId xmlns:p14="http://schemas.microsoft.com/office/powerpoint/2010/main" val="3893666914"/>
      </p:ext>
    </p:extLst>
  </p:cSld>
  <p:clrMapOvr>
    <a:masterClrMapping/>
  </p:clrMapOvr>
  <p:transition>
    <p:zo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741CC56D-97CC-4F3D-B05B-715685B99A66}" type="slidenum">
              <a:rPr lang="en-US"/>
              <a:pPr>
                <a:defRPr/>
              </a:pPr>
              <a:t>‹#›</a:t>
            </a:fld>
            <a:endParaRPr lang="en-US"/>
          </a:p>
        </p:txBody>
      </p:sp>
    </p:spTree>
    <p:extLst>
      <p:ext uri="{BB962C8B-B14F-4D97-AF65-F5344CB8AC3E}">
        <p14:creationId xmlns:p14="http://schemas.microsoft.com/office/powerpoint/2010/main" val="451322037"/>
      </p:ext>
    </p:extLst>
  </p:cSld>
  <p:clrMapOvr>
    <a:masterClrMapping/>
  </p:clrMapOvr>
  <p:transition>
    <p:zo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19BF556-29CF-4890-8328-EE3C314C4D68}" type="slidenum">
              <a:rPr lang="en-US"/>
              <a:pPr>
                <a:defRPr/>
              </a:pPr>
              <a:t>‹#›</a:t>
            </a:fld>
            <a:endParaRPr 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162225730"/>
      </p:ext>
    </p:extLst>
  </p:cSld>
  <p:clrMapOvr>
    <a:masterClrMapping/>
  </p:clrMapOvr>
  <p:transition>
    <p:zo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EC824AF3-0CFD-47BD-AA9B-1820D969954E}" type="slidenum">
              <a:rPr lang="en-US"/>
              <a:pPr>
                <a:defRPr/>
              </a:pPr>
              <a:t>‹#›</a:t>
            </a:fld>
            <a:endParaRPr lang="en-US"/>
          </a:p>
        </p:txBody>
      </p:sp>
    </p:spTree>
    <p:extLst>
      <p:ext uri="{BB962C8B-B14F-4D97-AF65-F5344CB8AC3E}">
        <p14:creationId xmlns:p14="http://schemas.microsoft.com/office/powerpoint/2010/main" val="671499664"/>
      </p:ext>
    </p:extLst>
  </p:cSld>
  <p:clrMapOvr>
    <a:masterClrMapping/>
  </p:clrMapOvr>
  <p:transition>
    <p:zo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pPr>
              <a:defRPr/>
            </a:pPr>
            <a:fld id="{22B9275C-A14D-4935-952B-EF34775A9614}" type="slidenum">
              <a:rPr lang="en-US"/>
              <a:pPr>
                <a:defRPr/>
              </a:pPr>
              <a:t>‹#›</a:t>
            </a:fld>
            <a:endParaRPr lang="en-US"/>
          </a:p>
        </p:txBody>
      </p:sp>
    </p:spTree>
    <p:extLst>
      <p:ext uri="{BB962C8B-B14F-4D97-AF65-F5344CB8AC3E}">
        <p14:creationId xmlns:p14="http://schemas.microsoft.com/office/powerpoint/2010/main" val="1734488437"/>
      </p:ext>
    </p:extLst>
  </p:cSld>
  <p:clrMapOvr>
    <a:masterClrMapping/>
  </p:clrMapOvr>
  <p:transition>
    <p:zo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CBBDB6C4-DBD4-4B82-B635-AE6D745F378F}" type="slidenum">
              <a:rPr lang="en-US"/>
              <a:pPr>
                <a:defRPr/>
              </a:pPr>
              <a:t>‹#›</a:t>
            </a:fld>
            <a:endParaRPr lang="en-US"/>
          </a:p>
        </p:txBody>
      </p:sp>
    </p:spTree>
    <p:extLst>
      <p:ext uri="{BB962C8B-B14F-4D97-AF65-F5344CB8AC3E}">
        <p14:creationId xmlns:p14="http://schemas.microsoft.com/office/powerpoint/2010/main" val="73942850"/>
      </p:ext>
    </p:extLst>
  </p:cSld>
  <p:clrMapOvr>
    <a:masterClrMapping/>
  </p:clrMapOvr>
  <p:transition>
    <p:zo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205B4DC7-D3E7-45E7-8010-75DD554E5E86}" type="slidenum">
              <a:rPr lang="en-US"/>
              <a:pPr>
                <a:defRPr/>
              </a:pPr>
              <a:t>‹#›</a:t>
            </a:fld>
            <a:endParaRPr lang="en-US"/>
          </a:p>
        </p:txBody>
      </p:sp>
    </p:spTree>
    <p:extLst>
      <p:ext uri="{BB962C8B-B14F-4D97-AF65-F5344CB8AC3E}">
        <p14:creationId xmlns:p14="http://schemas.microsoft.com/office/powerpoint/2010/main" val="666506989"/>
      </p:ext>
    </p:extLst>
  </p:cSld>
  <p:clrMapOvr>
    <a:masterClrMapping/>
  </p:clrMapOvr>
  <p:transition>
    <p:zo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95F523F9-B049-40C8-A677-2F5FF82C0F8E}" type="slidenum">
              <a:rPr lang="en-US"/>
              <a:pPr>
                <a:defRPr/>
              </a:pPr>
              <a:t>‹#›</a:t>
            </a:fld>
            <a:endParaRPr lang="en-US"/>
          </a:p>
        </p:txBody>
      </p:sp>
    </p:spTree>
    <p:extLst>
      <p:ext uri="{BB962C8B-B14F-4D97-AF65-F5344CB8AC3E}">
        <p14:creationId xmlns:p14="http://schemas.microsoft.com/office/powerpoint/2010/main" val="1266753151"/>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6" Type="http://schemas.openxmlformats.org/officeDocument/2006/relationships/theme" Target="../theme/theme10.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theme" Target="../theme/theme11.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2.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3.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5" Type="http://schemas.openxmlformats.org/officeDocument/2006/relationships/image" Target="../media/image4.jpeg"/><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3.jpeg"/><Relationship Id="rId2" Type="http://schemas.openxmlformats.org/officeDocument/2006/relationships/slideLayout" Target="../slideLayouts/slideLayout47.xml"/><Relationship Id="rId16" Type="http://schemas.openxmlformats.org/officeDocument/2006/relationships/theme" Target="../theme/theme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image" Target="../media/image3.jpe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6" Type="http://schemas.openxmlformats.org/officeDocument/2006/relationships/theme" Target="../theme/theme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6" Type="http://schemas.openxmlformats.org/officeDocument/2006/relationships/image" Target="../media/image3.jpeg"/><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theme" Target="../theme/theme8.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theme" Target="../theme/theme9.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5316594"/>
      </p:ext>
    </p:extLst>
  </p:cSld>
  <p:clrMap bg1="lt1" tx1="dk1" bg2="lt2" tx2="dk2" accent1="accent1" accent2="accent2" accent3="accent3" accent4="accent4" accent5="accent5" accent6="accent6" hlink="hlink" folHlink="folHlink"/>
  <p:sldLayoutIdLst>
    <p:sldLayoutId id="2147484484" r:id="rId1"/>
    <p:sldLayoutId id="2147484485" r:id="rId2"/>
    <p:sldLayoutId id="2147484486" r:id="rId3"/>
    <p:sldLayoutId id="2147484487" r:id="rId4"/>
    <p:sldLayoutId id="2147484488" r:id="rId5"/>
    <p:sldLayoutId id="2147484489" r:id="rId6"/>
    <p:sldLayoutId id="2147484490" r:id="rId7"/>
    <p:sldLayoutId id="2147484491" r:id="rId8"/>
    <p:sldLayoutId id="2147484492" r:id="rId9"/>
    <p:sldLayoutId id="2147484493" r:id="rId10"/>
    <p:sldLayoutId id="2147484494" r:id="rId11"/>
    <p:sldLayoutId id="2147484495" r:id="rId12"/>
    <p:sldLayoutId id="2147484496" r:id="rId13"/>
    <p:sldLayoutId id="2147484497" r:id="rId14"/>
    <p:sldLayoutId id="2147484498" r:id="rId15"/>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9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9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129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129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3D619B9-1089-417D-9796-608EBDF02C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7510109"/>
      </p:ext>
    </p:extLst>
  </p:cSld>
  <p:clrMap bg1="lt1" tx1="dk1" bg2="lt2" tx2="dk2" accent1="accent1" accent2="accent2" accent3="accent3" accent4="accent4" accent5="accent5" accent6="accent6" hlink="hlink" folHlink="folHlink"/>
  <p:sldLayoutIdLst>
    <p:sldLayoutId id="2147484500" r:id="rId1"/>
    <p:sldLayoutId id="2147484501" r:id="rId2"/>
    <p:sldLayoutId id="2147484502" r:id="rId3"/>
    <p:sldLayoutId id="2147484503" r:id="rId4"/>
    <p:sldLayoutId id="2147484504" r:id="rId5"/>
    <p:sldLayoutId id="2147484505" r:id="rId6"/>
    <p:sldLayoutId id="2147484506" r:id="rId7"/>
    <p:sldLayoutId id="2147484507" r:id="rId8"/>
    <p:sldLayoutId id="2147484508" r:id="rId9"/>
    <p:sldLayoutId id="2147484509" r:id="rId10"/>
    <p:sldLayoutId id="2147484510" r:id="rId11"/>
    <p:sldLayoutId id="2147484511" r:id="rId12"/>
    <p:sldLayoutId id="2147484512" r:id="rId13"/>
    <p:sldLayoutId id="2147484513" r:id="rId14"/>
    <p:sldLayoutId id="2147484514" r:id="rId15"/>
    <p:sldLayoutId id="2147484515" r:id="rId16"/>
  </p:sldLayoutIdLst>
  <p:txStyles>
    <p:titleStyle>
      <a:lvl1pPr algn="ctr" rtl="0" fontAlgn="base">
        <a:spcBef>
          <a:spcPct val="0"/>
        </a:spcBef>
        <a:spcAft>
          <a:spcPct val="0"/>
        </a:spcAft>
        <a:defRPr sz="3200">
          <a:solidFill>
            <a:schemeClr val="bg1"/>
          </a:solidFill>
          <a:latin typeface="+mj-lt"/>
          <a:ea typeface="+mj-ea"/>
          <a:cs typeface="+mj-cs"/>
        </a:defRPr>
      </a:lvl1pPr>
      <a:lvl2pPr algn="ctr" rtl="0" fontAlgn="base">
        <a:spcBef>
          <a:spcPct val="0"/>
        </a:spcBef>
        <a:spcAft>
          <a:spcPct val="0"/>
        </a:spcAft>
        <a:defRPr sz="3200">
          <a:solidFill>
            <a:schemeClr val="bg1"/>
          </a:solidFill>
          <a:latin typeface="Arial" charset="0"/>
        </a:defRPr>
      </a:lvl2pPr>
      <a:lvl3pPr algn="ctr" rtl="0" fontAlgn="base">
        <a:spcBef>
          <a:spcPct val="0"/>
        </a:spcBef>
        <a:spcAft>
          <a:spcPct val="0"/>
        </a:spcAft>
        <a:defRPr sz="3200">
          <a:solidFill>
            <a:schemeClr val="bg1"/>
          </a:solidFill>
          <a:latin typeface="Arial" charset="0"/>
        </a:defRPr>
      </a:lvl3pPr>
      <a:lvl4pPr algn="ctr" rtl="0" fontAlgn="base">
        <a:spcBef>
          <a:spcPct val="0"/>
        </a:spcBef>
        <a:spcAft>
          <a:spcPct val="0"/>
        </a:spcAft>
        <a:defRPr sz="3200">
          <a:solidFill>
            <a:schemeClr val="bg1"/>
          </a:solidFill>
          <a:latin typeface="Arial" charset="0"/>
        </a:defRPr>
      </a:lvl4pPr>
      <a:lvl5pPr algn="ctr" rtl="0" fontAlgn="base">
        <a:spcBef>
          <a:spcPct val="0"/>
        </a:spcBef>
        <a:spcAft>
          <a:spcPct val="0"/>
        </a:spcAft>
        <a:defRPr sz="3200">
          <a:solidFill>
            <a:schemeClr val="bg1"/>
          </a:solidFill>
          <a:latin typeface="Arial" charset="0"/>
        </a:defRPr>
      </a:lvl5pPr>
      <a:lvl6pPr marL="457200" algn="ctr" rtl="0" fontAlgn="base">
        <a:spcBef>
          <a:spcPct val="0"/>
        </a:spcBef>
        <a:spcAft>
          <a:spcPct val="0"/>
        </a:spcAft>
        <a:defRPr sz="3200">
          <a:solidFill>
            <a:schemeClr val="bg1"/>
          </a:solidFill>
          <a:latin typeface="Arial" charset="0"/>
        </a:defRPr>
      </a:lvl6pPr>
      <a:lvl7pPr marL="914400" algn="ctr" rtl="0" fontAlgn="base">
        <a:spcBef>
          <a:spcPct val="0"/>
        </a:spcBef>
        <a:spcAft>
          <a:spcPct val="0"/>
        </a:spcAft>
        <a:defRPr sz="3200">
          <a:solidFill>
            <a:schemeClr val="bg1"/>
          </a:solidFill>
          <a:latin typeface="Arial" charset="0"/>
        </a:defRPr>
      </a:lvl7pPr>
      <a:lvl8pPr marL="1371600" algn="ctr" rtl="0" fontAlgn="base">
        <a:spcBef>
          <a:spcPct val="0"/>
        </a:spcBef>
        <a:spcAft>
          <a:spcPct val="0"/>
        </a:spcAft>
        <a:defRPr sz="3200">
          <a:solidFill>
            <a:schemeClr val="bg1"/>
          </a:solidFill>
          <a:latin typeface="Arial" charset="0"/>
        </a:defRPr>
      </a:lvl8pPr>
      <a:lvl9pPr marL="1828800" algn="ctr" rtl="0" fontAlgn="base">
        <a:spcBef>
          <a:spcPct val="0"/>
        </a:spcBef>
        <a:spcAft>
          <a:spcPct val="0"/>
        </a:spcAft>
        <a:defRPr sz="3200">
          <a:solidFill>
            <a:schemeClr val="bg1"/>
          </a:solidFill>
          <a:latin typeface="Arial"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889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676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ftr" sz="quarter" idx="3"/>
          </p:nvPr>
        </p:nvSpPr>
        <p:spPr bwMode="auto">
          <a:xfrm>
            <a:off x="3124200" y="6477000"/>
            <a:ext cx="2895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latin typeface="Arial" charset="0"/>
              </a:defRPr>
            </a:lvl1pPr>
          </a:lstStyle>
          <a:p>
            <a:pPr eaLnBrk="0" hangingPunct="0"/>
            <a:r>
              <a:rPr lang="en-US" altLang="en-US">
                <a:solidFill>
                  <a:srgbClr val="000000"/>
                </a:solidFill>
              </a:rPr>
              <a:t>Phy107 Fall 2006</a:t>
            </a:r>
          </a:p>
        </p:txBody>
      </p:sp>
      <p:sp>
        <p:nvSpPr>
          <p:cNvPr id="1030" name="Rectangle 6"/>
          <p:cNvSpPr>
            <a:spLocks noGrp="1" noChangeArrowheads="1"/>
          </p:cNvSpPr>
          <p:nvPr>
            <p:ph type="sldNum" sz="quarter" idx="4"/>
          </p:nvPr>
        </p:nvSpPr>
        <p:spPr bwMode="auto">
          <a:xfrm>
            <a:off x="6883400" y="6464300"/>
            <a:ext cx="1905000"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pitchFamily="1" charset="0"/>
              </a:defRPr>
            </a:lvl1pPr>
          </a:lstStyle>
          <a:p>
            <a:pPr eaLnBrk="0" hangingPunct="0"/>
            <a:fld id="{6BAABCE5-26EF-4579-A155-6262F7F9C65F}" type="slidenum">
              <a:rPr lang="en-US" altLang="en-US" smtClean="0">
                <a:solidFill>
                  <a:srgbClr val="000000"/>
                </a:solidFill>
              </a:rPr>
              <a:pPr eaLnBrk="0" hangingPunct="0"/>
              <a:t>‹#›</a:t>
            </a:fld>
            <a:endParaRPr lang="en-US" altLang="en-US">
              <a:solidFill>
                <a:srgbClr val="000000"/>
              </a:solidFill>
            </a:endParaRPr>
          </a:p>
        </p:txBody>
      </p:sp>
    </p:spTree>
    <p:extLst>
      <p:ext uri="{BB962C8B-B14F-4D97-AF65-F5344CB8AC3E}">
        <p14:creationId xmlns:p14="http://schemas.microsoft.com/office/powerpoint/2010/main" val="1954126370"/>
      </p:ext>
    </p:extLst>
  </p:cSld>
  <p:clrMap bg1="lt1" tx1="dk1" bg2="lt2" tx2="dk2" accent1="accent1" accent2="accent2" accent3="accent3" accent4="accent4" accent5="accent5" accent6="accent6" hlink="hlink" folHlink="folHlink"/>
  <p:sldLayoutIdLst>
    <p:sldLayoutId id="2147484517" r:id="rId1"/>
    <p:sldLayoutId id="2147484518" r:id="rId2"/>
    <p:sldLayoutId id="2147484519" r:id="rId3"/>
    <p:sldLayoutId id="2147484520" r:id="rId4"/>
    <p:sldLayoutId id="2147484521" r:id="rId5"/>
    <p:sldLayoutId id="2147484522" r:id="rId6"/>
    <p:sldLayoutId id="2147484523" r:id="rId7"/>
    <p:sldLayoutId id="2147484524" r:id="rId8"/>
    <p:sldLayoutId id="2147484525" r:id="rId9"/>
    <p:sldLayoutId id="2147484526" r:id="rId10"/>
    <p:sldLayoutId id="2147484527" r:id="rId11"/>
  </p:sldLayoutIdLst>
  <p:hf hdr="0" dt="0"/>
  <p:txStyles>
    <p:titleStyle>
      <a:lvl1pPr algn="ctr" rtl="0" fontAlgn="base">
        <a:spcBef>
          <a:spcPct val="0"/>
        </a:spcBef>
        <a:spcAft>
          <a:spcPct val="0"/>
        </a:spcAft>
        <a:defRPr sz="4000" b="1">
          <a:solidFill>
            <a:schemeClr val="accent2"/>
          </a:solidFill>
          <a:latin typeface="+mj-lt"/>
          <a:ea typeface="+mj-ea"/>
          <a:cs typeface="+mj-cs"/>
        </a:defRPr>
      </a:lvl1pPr>
      <a:lvl2pPr algn="ctr" rtl="0" fontAlgn="base">
        <a:spcBef>
          <a:spcPct val="0"/>
        </a:spcBef>
        <a:spcAft>
          <a:spcPct val="0"/>
        </a:spcAft>
        <a:defRPr sz="4000" b="1">
          <a:solidFill>
            <a:schemeClr val="accent2"/>
          </a:solidFill>
          <a:latin typeface="Trebuchet MS" pitchFamily="1" charset="0"/>
        </a:defRPr>
      </a:lvl2pPr>
      <a:lvl3pPr algn="ctr" rtl="0" fontAlgn="base">
        <a:spcBef>
          <a:spcPct val="0"/>
        </a:spcBef>
        <a:spcAft>
          <a:spcPct val="0"/>
        </a:spcAft>
        <a:defRPr sz="4000" b="1">
          <a:solidFill>
            <a:schemeClr val="accent2"/>
          </a:solidFill>
          <a:latin typeface="Trebuchet MS" pitchFamily="1" charset="0"/>
        </a:defRPr>
      </a:lvl3pPr>
      <a:lvl4pPr algn="ctr" rtl="0" fontAlgn="base">
        <a:spcBef>
          <a:spcPct val="0"/>
        </a:spcBef>
        <a:spcAft>
          <a:spcPct val="0"/>
        </a:spcAft>
        <a:defRPr sz="4000" b="1">
          <a:solidFill>
            <a:schemeClr val="accent2"/>
          </a:solidFill>
          <a:latin typeface="Trebuchet MS" pitchFamily="1" charset="0"/>
        </a:defRPr>
      </a:lvl4pPr>
      <a:lvl5pPr algn="ctr" rtl="0" fontAlgn="base">
        <a:spcBef>
          <a:spcPct val="0"/>
        </a:spcBef>
        <a:spcAft>
          <a:spcPct val="0"/>
        </a:spcAft>
        <a:defRPr sz="4000" b="1">
          <a:solidFill>
            <a:schemeClr val="accent2"/>
          </a:solidFill>
          <a:latin typeface="Trebuchet MS" pitchFamily="1" charset="0"/>
        </a:defRPr>
      </a:lvl5pPr>
      <a:lvl6pPr marL="457200" algn="ctr" rtl="0" fontAlgn="base">
        <a:spcBef>
          <a:spcPct val="0"/>
        </a:spcBef>
        <a:spcAft>
          <a:spcPct val="0"/>
        </a:spcAft>
        <a:defRPr sz="4000" b="1">
          <a:solidFill>
            <a:schemeClr val="accent2"/>
          </a:solidFill>
          <a:latin typeface="Trebuchet MS" pitchFamily="1" charset="0"/>
        </a:defRPr>
      </a:lvl6pPr>
      <a:lvl7pPr marL="914400" algn="ctr" rtl="0" fontAlgn="base">
        <a:spcBef>
          <a:spcPct val="0"/>
        </a:spcBef>
        <a:spcAft>
          <a:spcPct val="0"/>
        </a:spcAft>
        <a:defRPr sz="4000" b="1">
          <a:solidFill>
            <a:schemeClr val="accent2"/>
          </a:solidFill>
          <a:latin typeface="Trebuchet MS" pitchFamily="1" charset="0"/>
        </a:defRPr>
      </a:lvl7pPr>
      <a:lvl8pPr marL="1371600" algn="ctr" rtl="0" fontAlgn="base">
        <a:spcBef>
          <a:spcPct val="0"/>
        </a:spcBef>
        <a:spcAft>
          <a:spcPct val="0"/>
        </a:spcAft>
        <a:defRPr sz="4000" b="1">
          <a:solidFill>
            <a:schemeClr val="accent2"/>
          </a:solidFill>
          <a:latin typeface="Trebuchet MS" pitchFamily="1" charset="0"/>
        </a:defRPr>
      </a:lvl8pPr>
      <a:lvl9pPr marL="1828800" algn="ctr" rtl="0" fontAlgn="base">
        <a:spcBef>
          <a:spcPct val="0"/>
        </a:spcBef>
        <a:spcAft>
          <a:spcPct val="0"/>
        </a:spcAft>
        <a:defRPr sz="4000" b="1">
          <a:solidFill>
            <a:schemeClr val="accent2"/>
          </a:solidFill>
          <a:latin typeface="Trebuchet MS" pitchFamily="1"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GB"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GB"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B0A644B6-F281-4E15-873B-1065C9B6B0EE}"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93797144"/>
      </p:ext>
    </p:extLst>
  </p:cSld>
  <p:clrMap bg1="lt1" tx1="dk1" bg2="lt2" tx2="dk2" accent1="accent1" accent2="accent2" accent3="accent3" accent4="accent4" accent5="accent5" accent6="accent6" hlink="hlink" folHlink="folHlink"/>
  <p:sldLayoutIdLst>
    <p:sldLayoutId id="2147484529" r:id="rId1"/>
    <p:sldLayoutId id="2147484530" r:id="rId2"/>
    <p:sldLayoutId id="2147484531" r:id="rId3"/>
    <p:sldLayoutId id="2147484532" r:id="rId4"/>
    <p:sldLayoutId id="2147484533" r:id="rId5"/>
    <p:sldLayoutId id="2147484534" r:id="rId6"/>
    <p:sldLayoutId id="2147484535" r:id="rId7"/>
    <p:sldLayoutId id="2147484536" r:id="rId8"/>
    <p:sldLayoutId id="2147484537" r:id="rId9"/>
    <p:sldLayoutId id="2147484538" r:id="rId10"/>
    <p:sldLayoutId id="214748453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cs typeface="Times New Roman" charset="0"/>
        </a:defRPr>
      </a:lvl2pPr>
      <a:lvl3pPr algn="ctr" rtl="0" fontAlgn="base">
        <a:spcBef>
          <a:spcPct val="0"/>
        </a:spcBef>
        <a:spcAft>
          <a:spcPct val="0"/>
        </a:spcAft>
        <a:defRPr sz="4400">
          <a:solidFill>
            <a:schemeClr val="tx2"/>
          </a:solidFill>
          <a:latin typeface="Times New Roman" charset="0"/>
          <a:cs typeface="Times New Roman" charset="0"/>
        </a:defRPr>
      </a:lvl3pPr>
      <a:lvl4pPr algn="ctr" rtl="0" fontAlgn="base">
        <a:spcBef>
          <a:spcPct val="0"/>
        </a:spcBef>
        <a:spcAft>
          <a:spcPct val="0"/>
        </a:spcAft>
        <a:defRPr sz="4400">
          <a:solidFill>
            <a:schemeClr val="tx2"/>
          </a:solidFill>
          <a:latin typeface="Times New Roman" charset="0"/>
          <a:cs typeface="Times New Roman" charset="0"/>
        </a:defRPr>
      </a:lvl4pPr>
      <a:lvl5pPr algn="ctr" rtl="0" fontAlgn="base">
        <a:spcBef>
          <a:spcPct val="0"/>
        </a:spcBef>
        <a:spcAft>
          <a:spcPct val="0"/>
        </a:spcAft>
        <a:defRPr sz="4400">
          <a:solidFill>
            <a:schemeClr val="tx2"/>
          </a:solidFill>
          <a:latin typeface="Times New Roman" charset="0"/>
          <a:cs typeface="Times New Roman" charset="0"/>
        </a:defRPr>
      </a:lvl5pPr>
      <a:lvl6pPr marL="457200" algn="ctr" rtl="0" fontAlgn="base">
        <a:spcBef>
          <a:spcPct val="0"/>
        </a:spcBef>
        <a:spcAft>
          <a:spcPct val="0"/>
        </a:spcAft>
        <a:defRPr sz="4400">
          <a:solidFill>
            <a:schemeClr val="tx2"/>
          </a:solidFill>
          <a:latin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cs typeface="Times New Roma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EFC6B325-8ECC-41C5-82D8-E24F0B16774C}"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586626409"/>
      </p:ext>
    </p:extLst>
  </p:cSld>
  <p:clrMap bg1="dk1" tx1="lt1" bg2="dk2" tx2="lt2" accent1="accent1" accent2="accent2" accent3="accent3" accent4="accent4" accent5="accent5" accent6="accent6" hlink="hlink" folHlink="folHlink"/>
  <p:sldLayoutIdLst>
    <p:sldLayoutId id="2147484541" r:id="rId1"/>
    <p:sldLayoutId id="2147484542" r:id="rId2"/>
    <p:sldLayoutId id="2147484543" r:id="rId3"/>
    <p:sldLayoutId id="2147484544" r:id="rId4"/>
    <p:sldLayoutId id="2147484545" r:id="rId5"/>
    <p:sldLayoutId id="2147484546" r:id="rId6"/>
    <p:sldLayoutId id="2147484547" r:id="rId7"/>
    <p:sldLayoutId id="2147484548" r:id="rId8"/>
    <p:sldLayoutId id="2147484549" r:id="rId9"/>
    <p:sldLayoutId id="2147484550" r:id="rId10"/>
    <p:sldLayoutId id="2147484551" r:id="rId11"/>
    <p:sldLayoutId id="2147484552" r:id="rId12"/>
    <p:sldLayoutId id="2147484553" r:id="rId13"/>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645482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776FCFB-3502-4CF3-9C72-739C73A6A8D7}"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2367903620"/>
      </p:ext>
    </p:extLst>
  </p:cSld>
  <p:clrMap bg1="dk1" tx1="lt1" bg2="dk2"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DDEB084-D163-4705-8A17-FA1A78940F9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603848636"/>
      </p:ext>
    </p:extLst>
  </p:cSld>
  <p:clrMap bg1="dk1" tx1="lt1" bg2="dk2" tx2="lt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 id="2147484211" r:id="rId12"/>
    <p:sldLayoutId id="2147484212" r:id="rId13"/>
    <p:sldLayoutId id="2147484213" r:id="rId14"/>
    <p:sldLayoutId id="2147484214" r:id="rId15"/>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DDEB084-D163-4705-8A17-FA1A78940F9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1378730507"/>
      </p:ext>
    </p:extLst>
  </p:cSld>
  <p:clrMap bg1="dk1" tx1="lt1" bg2="dk2" tx2="lt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 id="2147484244" r:id="rId12"/>
    <p:sldLayoutId id="2147484245" r:id="rId13"/>
    <p:sldLayoutId id="2147484246" r:id="rId14"/>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2065801"/>
      </p:ext>
    </p:extLst>
  </p:cSld>
  <p:clrMap bg1="lt1" tx1="dk1" bg2="lt2" tx2="dk2" accent1="accent1" accent2="accent2" accent3="accent3" accent4="accent4" accent5="accent5" accent6="accent6" hlink="hlink" folHlink="folHlink"/>
  <p:sldLayoutIdLst>
    <p:sldLayoutId id="2147484344" r:id="rId1"/>
    <p:sldLayoutId id="2147484345" r:id="rId2"/>
    <p:sldLayoutId id="2147484346" r:id="rId3"/>
    <p:sldLayoutId id="2147484347" r:id="rId4"/>
    <p:sldLayoutId id="2147484348" r:id="rId5"/>
    <p:sldLayoutId id="2147484349" r:id="rId6"/>
    <p:sldLayoutId id="2147484350" r:id="rId7"/>
    <p:sldLayoutId id="2147484351" r:id="rId8"/>
    <p:sldLayoutId id="2147484352" r:id="rId9"/>
    <p:sldLayoutId id="2147484353" r:id="rId10"/>
    <p:sldLayoutId id="2147484354" r:id="rId11"/>
    <p:sldLayoutId id="2147484355" r:id="rId12"/>
    <p:sldLayoutId id="2147484356" r:id="rId13"/>
    <p:sldLayoutId id="2147484357" r:id="rId14"/>
    <p:sldLayoutId id="2147484358" r:id="rId15"/>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05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rgbClr val="FEFAC9"/>
                </a:solidFill>
              </a:defRPr>
            </a:lvl1pPr>
          </a:lstStyle>
          <a:p>
            <a:pPr>
              <a:defRPr/>
            </a:pPr>
            <a:endParaRPr lang="en-US"/>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rgbClr val="FEFAC9"/>
                </a:solidFill>
              </a:defRPr>
            </a:lvl1pPr>
          </a:lstStyle>
          <a:p>
            <a:pPr>
              <a:defRPr/>
            </a:pP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rgbClr val="FEFAC9"/>
                </a:solidFill>
              </a:defRPr>
            </a:lvl1pPr>
          </a:lstStyle>
          <a:p>
            <a:pPr>
              <a:defRPr/>
            </a:pPr>
            <a:fld id="{DC04CD9F-4E24-4906-B791-49BF4C49F53A}" type="slidenum">
              <a:rPr lang="en-US"/>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672051313"/>
      </p:ext>
    </p:extLst>
  </p:cSld>
  <p:clrMap bg1="dk1" tx1="lt1" bg2="dk2" tx2="lt2" accent1="accent1" accent2="accent2" accent3="accent3" accent4="accent4" accent5="accent5" accent6="accent6" hlink="hlink" folHlink="folHlink"/>
  <p:sldLayoutIdLst>
    <p:sldLayoutId id="2147484440" r:id="rId1"/>
    <p:sldLayoutId id="2147484441" r:id="rId2"/>
    <p:sldLayoutId id="2147484442" r:id="rId3"/>
    <p:sldLayoutId id="2147484443" r:id="rId4"/>
    <p:sldLayoutId id="2147484444" r:id="rId5"/>
    <p:sldLayoutId id="2147484445" r:id="rId6"/>
    <p:sldLayoutId id="2147484446" r:id="rId7"/>
    <p:sldLayoutId id="2147484447" r:id="rId8"/>
    <p:sldLayoutId id="2147484448" r:id="rId9"/>
    <p:sldLayoutId id="2147484449" r:id="rId10"/>
    <p:sldLayoutId id="2147484450" r:id="rId11"/>
    <p:sldLayoutId id="2147484451" r:id="rId12"/>
    <p:sldLayoutId id="2147484452" r:id="rId13"/>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FC22B642-588B-4BFE-BEC8-3F965230E40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4256898672"/>
      </p:ext>
    </p:extLst>
  </p:cSld>
  <p:clrMap bg1="dk1" tx1="lt1" bg2="dk2" tx2="lt2" accent1="accent1" accent2="accent2" accent3="accent3" accent4="accent4" accent5="accent5" accent6="accent6" hlink="hlink" folHlink="folHlink"/>
  <p:sldLayoutIdLst>
    <p:sldLayoutId id="2147484454" r:id="rId1"/>
    <p:sldLayoutId id="2147484455" r:id="rId2"/>
    <p:sldLayoutId id="2147484456" r:id="rId3"/>
    <p:sldLayoutId id="2147484457" r:id="rId4"/>
    <p:sldLayoutId id="2147484458" r:id="rId5"/>
    <p:sldLayoutId id="2147484459" r:id="rId6"/>
    <p:sldLayoutId id="2147484460" r:id="rId7"/>
    <p:sldLayoutId id="2147484461" r:id="rId8"/>
    <p:sldLayoutId id="2147484462" r:id="rId9"/>
    <p:sldLayoutId id="2147484463" r:id="rId10"/>
    <p:sldLayoutId id="2147484464" r:id="rId11"/>
    <p:sldLayoutId id="2147484465" r:id="rId12"/>
    <p:sldLayoutId id="2147484466" r:id="rId13"/>
    <p:sldLayoutId id="2147484467" r:id="rId14"/>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E8FE8904-6CCF-4AE1-8B83-D4FC6FFFE2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4429540"/>
      </p:ext>
    </p:extLst>
  </p:cSld>
  <p:clrMap bg1="lt1" tx1="dk1" bg2="lt2" tx2="dk2" accent1="accent1" accent2="accent2" accent3="accent3" accent4="accent4" accent5="accent5" accent6="accent6" hlink="hlink" folHlink="folHlink"/>
  <p:sldLayoutIdLst>
    <p:sldLayoutId id="2147484469" r:id="rId1"/>
    <p:sldLayoutId id="2147484470" r:id="rId2"/>
    <p:sldLayoutId id="2147484471" r:id="rId3"/>
    <p:sldLayoutId id="2147484472" r:id="rId4"/>
    <p:sldLayoutId id="2147484473" r:id="rId5"/>
    <p:sldLayoutId id="2147484474" r:id="rId6"/>
    <p:sldLayoutId id="2147484475" r:id="rId7"/>
    <p:sldLayoutId id="2147484476" r:id="rId8"/>
    <p:sldLayoutId id="2147484477" r:id="rId9"/>
    <p:sldLayoutId id="2147484478" r:id="rId10"/>
    <p:sldLayoutId id="2147484479" r:id="rId11"/>
    <p:sldLayoutId id="2147484480" r:id="rId12"/>
    <p:sldLayoutId id="2147484481" r:id="rId13"/>
    <p:sldLayoutId id="2147484482" r:id="rId14"/>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91.xml"/></Relationships>
</file>

<file path=ppt/slides/_rels/slide10.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108.xml"/><Relationship Id="rId1" Type="http://schemas.openxmlformats.org/officeDocument/2006/relationships/vmlDrawing" Target="../drawings/vmlDrawing2.vml"/><Relationship Id="rId6" Type="http://schemas.openxmlformats.org/officeDocument/2006/relationships/image" Target="../media/image15.wmf"/><Relationship Id="rId5" Type="http://schemas.openxmlformats.org/officeDocument/2006/relationships/oleObject" Target="../embeddings/oleObject3.bin"/><Relationship Id="rId4" Type="http://schemas.openxmlformats.org/officeDocument/2006/relationships/image" Target="../media/image14.w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08.xml"/><Relationship Id="rId1" Type="http://schemas.openxmlformats.org/officeDocument/2006/relationships/vmlDrawing" Target="../drawings/vmlDrawing3.vml"/><Relationship Id="rId4" Type="http://schemas.openxmlformats.org/officeDocument/2006/relationships/image" Target="../media/image17.wmf"/></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14.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04.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3.wmf"/><Relationship Id="rId2" Type="http://schemas.openxmlformats.org/officeDocument/2006/relationships/slideLayout" Target="../slideLayouts/slideLayout109.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microsoft.com/office/2007/relationships/hdphoto" Target="../media/hdphoto1.wdp"/><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9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5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33.jpeg"/><Relationship Id="rId7" Type="http://schemas.openxmlformats.org/officeDocument/2006/relationships/image" Target="../media/image30.wmf"/><Relationship Id="rId2" Type="http://schemas.openxmlformats.org/officeDocument/2006/relationships/slideLayout" Target="../slideLayouts/slideLayout157.xml"/><Relationship Id="rId1" Type="http://schemas.openxmlformats.org/officeDocument/2006/relationships/vmlDrawing" Target="../drawings/vmlDrawing5.vml"/><Relationship Id="rId6" Type="http://schemas.openxmlformats.org/officeDocument/2006/relationships/oleObject" Target="../embeddings/oleObject8.bin"/><Relationship Id="rId11" Type="http://schemas.openxmlformats.org/officeDocument/2006/relationships/image" Target="../media/image32.wmf"/><Relationship Id="rId5" Type="http://schemas.openxmlformats.org/officeDocument/2006/relationships/image" Target="../media/image29.wmf"/><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31.wmf"/></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58.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slideLayout" Target="../slideLayouts/slideLayout158.xml"/><Relationship Id="rId1" Type="http://schemas.openxmlformats.org/officeDocument/2006/relationships/vmlDrawing" Target="../drawings/vmlDrawing6.vml"/><Relationship Id="rId6" Type="http://schemas.openxmlformats.org/officeDocument/2006/relationships/image" Target="../media/image35.wmf"/><Relationship Id="rId5" Type="http://schemas.openxmlformats.org/officeDocument/2006/relationships/oleObject" Target="../embeddings/oleObject11.bin"/><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0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5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91.xml"/></Relationships>
</file>

<file path=ppt/slides/_rels/slide32.x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91.xml"/><Relationship Id="rId1" Type="http://schemas.openxmlformats.org/officeDocument/2006/relationships/vmlDrawing" Target="../drawings/vmlDrawing7.vml"/><Relationship Id="rId6" Type="http://schemas.openxmlformats.org/officeDocument/2006/relationships/image" Target="../media/image41.wmf"/><Relationship Id="rId5" Type="http://schemas.openxmlformats.org/officeDocument/2006/relationships/oleObject" Target="../embeddings/oleObject13.bin"/><Relationship Id="rId4" Type="http://schemas.openxmlformats.org/officeDocument/2006/relationships/image" Target="../media/image40.wmf"/></Relationships>
</file>

<file path=ppt/slides/_rels/slide33.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oleObject" Target="../embeddings/oleObject15.bin"/><Relationship Id="rId7" Type="http://schemas.openxmlformats.org/officeDocument/2006/relationships/oleObject" Target="../embeddings/oleObject17.bin"/><Relationship Id="rId12" Type="http://schemas.openxmlformats.org/officeDocument/2006/relationships/image" Target="../media/image47.wmf"/><Relationship Id="rId2" Type="http://schemas.openxmlformats.org/officeDocument/2006/relationships/slideLayout" Target="../slideLayouts/slideLayout91.xml"/><Relationship Id="rId1" Type="http://schemas.openxmlformats.org/officeDocument/2006/relationships/vmlDrawing" Target="../drawings/vmlDrawing8.vml"/><Relationship Id="rId6" Type="http://schemas.openxmlformats.org/officeDocument/2006/relationships/image" Target="../media/image44.wmf"/><Relationship Id="rId11" Type="http://schemas.openxmlformats.org/officeDocument/2006/relationships/oleObject" Target="../embeddings/oleObject19.bin"/><Relationship Id="rId5" Type="http://schemas.openxmlformats.org/officeDocument/2006/relationships/oleObject" Target="../embeddings/oleObject16.bin"/><Relationship Id="rId10" Type="http://schemas.openxmlformats.org/officeDocument/2006/relationships/image" Target="../media/image46.wmf"/><Relationship Id="rId4" Type="http://schemas.openxmlformats.org/officeDocument/2006/relationships/image" Target="../media/image43.wmf"/><Relationship Id="rId9" Type="http://schemas.openxmlformats.org/officeDocument/2006/relationships/oleObject" Target="../embeddings/oleObject18.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63.xml"/><Relationship Id="rId1" Type="http://schemas.openxmlformats.org/officeDocument/2006/relationships/vmlDrawing" Target="../drawings/vmlDrawing9.vml"/><Relationship Id="rId6" Type="http://schemas.openxmlformats.org/officeDocument/2006/relationships/image" Target="../media/image48.wmf"/><Relationship Id="rId5" Type="http://schemas.openxmlformats.org/officeDocument/2006/relationships/oleObject" Target="../embeddings/oleObject20.bin"/><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8" Type="http://schemas.openxmlformats.org/officeDocument/2006/relationships/image" Target="../media/image42.wmf"/><Relationship Id="rId13" Type="http://schemas.openxmlformats.org/officeDocument/2006/relationships/oleObject" Target="../embeddings/oleObject26.bin"/><Relationship Id="rId3" Type="http://schemas.openxmlformats.org/officeDocument/2006/relationships/oleObject" Target="../embeddings/oleObject21.bin"/><Relationship Id="rId7" Type="http://schemas.openxmlformats.org/officeDocument/2006/relationships/oleObject" Target="../embeddings/oleObject23.bin"/><Relationship Id="rId12" Type="http://schemas.openxmlformats.org/officeDocument/2006/relationships/image" Target="../media/image52.wmf"/><Relationship Id="rId2" Type="http://schemas.openxmlformats.org/officeDocument/2006/relationships/slideLayout" Target="../slideLayouts/slideLayout91.xml"/><Relationship Id="rId1" Type="http://schemas.openxmlformats.org/officeDocument/2006/relationships/vmlDrawing" Target="../drawings/vmlDrawing10.vml"/><Relationship Id="rId6" Type="http://schemas.openxmlformats.org/officeDocument/2006/relationships/image" Target="../media/image50.wmf"/><Relationship Id="rId11" Type="http://schemas.openxmlformats.org/officeDocument/2006/relationships/oleObject" Target="../embeddings/oleObject25.bin"/><Relationship Id="rId5" Type="http://schemas.openxmlformats.org/officeDocument/2006/relationships/oleObject" Target="../embeddings/oleObject22.bin"/><Relationship Id="rId10" Type="http://schemas.openxmlformats.org/officeDocument/2006/relationships/image" Target="../media/image51.wmf"/><Relationship Id="rId4" Type="http://schemas.openxmlformats.org/officeDocument/2006/relationships/image" Target="../media/image40.wmf"/><Relationship Id="rId9" Type="http://schemas.openxmlformats.org/officeDocument/2006/relationships/oleObject" Target="../embeddings/oleObject24.bin"/><Relationship Id="rId14" Type="http://schemas.openxmlformats.org/officeDocument/2006/relationships/image" Target="../media/image53.w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3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3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13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04.xml"/><Relationship Id="rId1" Type="http://schemas.openxmlformats.org/officeDocument/2006/relationships/vmlDrawing" Target="../drawings/vmlDrawing1.vml"/><Relationship Id="rId5" Type="http://schemas.openxmlformats.org/officeDocument/2006/relationships/image" Target="../media/image9.w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2.xml"/></Relationships>
</file>

<file path=ppt/slides/_rels/slide4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2.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xml"/><Relationship Id="rId1" Type="http://schemas.openxmlformats.org/officeDocument/2006/relationships/slideLayout" Target="../slideLayouts/slideLayout16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46.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oleObject" Target="../embeddings/oleObject27.bin"/><Relationship Id="rId7" Type="http://schemas.openxmlformats.org/officeDocument/2006/relationships/oleObject" Target="../embeddings/oleObject29.bin"/><Relationship Id="rId2" Type="http://schemas.openxmlformats.org/officeDocument/2006/relationships/slideLayout" Target="../slideLayouts/slideLayout91.xml"/><Relationship Id="rId1" Type="http://schemas.openxmlformats.org/officeDocument/2006/relationships/vmlDrawing" Target="../drawings/vmlDrawing11.vml"/><Relationship Id="rId6" Type="http://schemas.openxmlformats.org/officeDocument/2006/relationships/image" Target="../media/image60.wmf"/><Relationship Id="rId5" Type="http://schemas.openxmlformats.org/officeDocument/2006/relationships/oleObject" Target="../embeddings/oleObject28.bin"/><Relationship Id="rId4" Type="http://schemas.openxmlformats.org/officeDocument/2006/relationships/image" Target="../media/image40.w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91.xml"/><Relationship Id="rId1" Type="http://schemas.openxmlformats.org/officeDocument/2006/relationships/vmlDrawing" Target="../drawings/vmlDrawing12.vml"/><Relationship Id="rId6" Type="http://schemas.openxmlformats.org/officeDocument/2006/relationships/image" Target="../media/image63.wmf"/><Relationship Id="rId5" Type="http://schemas.openxmlformats.org/officeDocument/2006/relationships/oleObject" Target="../embeddings/oleObject31.bin"/><Relationship Id="rId4" Type="http://schemas.openxmlformats.org/officeDocument/2006/relationships/image" Target="../media/image62.wmf"/></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xml"/><Relationship Id="rId1" Type="http://schemas.openxmlformats.org/officeDocument/2006/relationships/slideLayout" Target="../slideLayouts/slideLayout163.xml"/></Relationships>
</file>

<file path=ppt/slides/_rels/slide4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79.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63.xml"/><Relationship Id="rId1" Type="http://schemas.openxmlformats.org/officeDocument/2006/relationships/vmlDrawing" Target="../drawings/vmlDrawing13.vml"/><Relationship Id="rId4" Type="http://schemas.openxmlformats.org/officeDocument/2006/relationships/image" Target="../media/image66.wmf"/></Relationships>
</file>

<file path=ppt/slides/_rels/slide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jpeg"/><Relationship Id="rId1" Type="http://schemas.openxmlformats.org/officeDocument/2006/relationships/slideLayout" Target="../slideLayouts/slideLayout9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54.xml.rels><?xml version="1.0" encoding="UTF-8" standalone="yes"?>
<Relationships xmlns="http://schemas.openxmlformats.org/package/2006/relationships"><Relationship Id="rId8" Type="http://schemas.openxmlformats.org/officeDocument/2006/relationships/image" Target="../media/image70.wmf"/><Relationship Id="rId3" Type="http://schemas.openxmlformats.org/officeDocument/2006/relationships/oleObject" Target="../embeddings/oleObject33.bin"/><Relationship Id="rId7" Type="http://schemas.openxmlformats.org/officeDocument/2006/relationships/oleObject" Target="../embeddings/oleObject35.bin"/><Relationship Id="rId2" Type="http://schemas.openxmlformats.org/officeDocument/2006/relationships/slideLayout" Target="../slideLayouts/slideLayout91.xml"/><Relationship Id="rId1" Type="http://schemas.openxmlformats.org/officeDocument/2006/relationships/vmlDrawing" Target="../drawings/vmlDrawing14.vml"/><Relationship Id="rId6" Type="http://schemas.openxmlformats.org/officeDocument/2006/relationships/image" Target="../media/image69.wmf"/><Relationship Id="rId5" Type="http://schemas.openxmlformats.org/officeDocument/2006/relationships/oleObject" Target="../embeddings/oleObject34.bin"/><Relationship Id="rId4" Type="http://schemas.openxmlformats.org/officeDocument/2006/relationships/image" Target="../media/image68.wmf"/></Relationships>
</file>

<file path=ppt/slides/_rels/slide55.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oleObject" Target="../embeddings/oleObject36.bin"/><Relationship Id="rId7" Type="http://schemas.openxmlformats.org/officeDocument/2006/relationships/oleObject" Target="../embeddings/oleObject38.bin"/><Relationship Id="rId2" Type="http://schemas.openxmlformats.org/officeDocument/2006/relationships/slideLayout" Target="../slideLayouts/slideLayout91.xml"/><Relationship Id="rId1" Type="http://schemas.openxmlformats.org/officeDocument/2006/relationships/vmlDrawing" Target="../drawings/vmlDrawing15.vml"/><Relationship Id="rId6" Type="http://schemas.openxmlformats.org/officeDocument/2006/relationships/image" Target="../media/image71.wmf"/><Relationship Id="rId5" Type="http://schemas.openxmlformats.org/officeDocument/2006/relationships/oleObject" Target="../embeddings/oleObject37.bin"/><Relationship Id="rId4" Type="http://schemas.openxmlformats.org/officeDocument/2006/relationships/image" Target="../media/image69.w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57.xml.rels><?xml version="1.0" encoding="UTF-8" standalone="yes"?>
<Relationships xmlns="http://schemas.openxmlformats.org/package/2006/relationships"><Relationship Id="rId8" Type="http://schemas.openxmlformats.org/officeDocument/2006/relationships/image" Target="../media/image75.wmf"/><Relationship Id="rId3" Type="http://schemas.openxmlformats.org/officeDocument/2006/relationships/oleObject" Target="../embeddings/oleObject39.bin"/><Relationship Id="rId7" Type="http://schemas.openxmlformats.org/officeDocument/2006/relationships/oleObject" Target="../embeddings/oleObject41.bin"/><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image" Target="../media/image74.wmf"/><Relationship Id="rId5" Type="http://schemas.openxmlformats.org/officeDocument/2006/relationships/oleObject" Target="../embeddings/oleObject40.bin"/><Relationship Id="rId4" Type="http://schemas.openxmlformats.org/officeDocument/2006/relationships/image" Target="../media/image73.wmf"/></Relationships>
</file>

<file path=ppt/slides/_rels/slide58.xml.rels><?xml version="1.0" encoding="UTF-8" standalone="yes"?>
<Relationships xmlns="http://schemas.openxmlformats.org/package/2006/relationships"><Relationship Id="rId8" Type="http://schemas.openxmlformats.org/officeDocument/2006/relationships/image" Target="../media/image78.wmf"/><Relationship Id="rId3" Type="http://schemas.openxmlformats.org/officeDocument/2006/relationships/oleObject" Target="../embeddings/oleObject42.bin"/><Relationship Id="rId7" Type="http://schemas.openxmlformats.org/officeDocument/2006/relationships/oleObject" Target="../embeddings/oleObject44.bin"/><Relationship Id="rId2" Type="http://schemas.openxmlformats.org/officeDocument/2006/relationships/slideLayout" Target="../slideLayouts/slideLayout22.xml"/><Relationship Id="rId1" Type="http://schemas.openxmlformats.org/officeDocument/2006/relationships/vmlDrawing" Target="../drawings/vmlDrawing17.vml"/><Relationship Id="rId6" Type="http://schemas.openxmlformats.org/officeDocument/2006/relationships/image" Target="../media/image77.wmf"/><Relationship Id="rId5" Type="http://schemas.openxmlformats.org/officeDocument/2006/relationships/oleObject" Target="../embeddings/oleObject43.bin"/><Relationship Id="rId4" Type="http://schemas.openxmlformats.org/officeDocument/2006/relationships/image" Target="../media/image76.w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4.xml"/></Relationships>
</file>

<file path=ppt/slides/_rels/slide60.xml.rels><?xml version="1.0" encoding="UTF-8" standalone="yes"?>
<Relationships xmlns="http://schemas.openxmlformats.org/package/2006/relationships"><Relationship Id="rId8" Type="http://schemas.openxmlformats.org/officeDocument/2006/relationships/image" Target="../media/image81.wmf"/><Relationship Id="rId3" Type="http://schemas.openxmlformats.org/officeDocument/2006/relationships/oleObject" Target="../embeddings/oleObject45.bin"/><Relationship Id="rId7" Type="http://schemas.openxmlformats.org/officeDocument/2006/relationships/oleObject" Target="../embeddings/oleObject47.bin"/><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80.wmf"/><Relationship Id="rId5" Type="http://schemas.openxmlformats.org/officeDocument/2006/relationships/oleObject" Target="../embeddings/oleObject46.bin"/><Relationship Id="rId4" Type="http://schemas.openxmlformats.org/officeDocument/2006/relationships/image" Target="../media/image79.w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81.xml"/><Relationship Id="rId1" Type="http://schemas.openxmlformats.org/officeDocument/2006/relationships/vmlDrawing" Target="../drawings/vmlDrawing19.vml"/><Relationship Id="rId6" Type="http://schemas.openxmlformats.org/officeDocument/2006/relationships/image" Target="../media/image82.wmf"/><Relationship Id="rId5" Type="http://schemas.openxmlformats.org/officeDocument/2006/relationships/oleObject" Target="../embeddings/oleObject49.bin"/><Relationship Id="rId4" Type="http://schemas.openxmlformats.org/officeDocument/2006/relationships/image" Target="../media/image80.wmf"/></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81.xml"/><Relationship Id="rId1" Type="http://schemas.openxmlformats.org/officeDocument/2006/relationships/vmlDrawing" Target="../drawings/vmlDrawing20.vml"/><Relationship Id="rId6" Type="http://schemas.openxmlformats.org/officeDocument/2006/relationships/image" Target="../media/image84.wmf"/><Relationship Id="rId5" Type="http://schemas.openxmlformats.org/officeDocument/2006/relationships/oleObject" Target="../embeddings/oleObject51.bin"/><Relationship Id="rId4" Type="http://schemas.openxmlformats.org/officeDocument/2006/relationships/image" Target="../media/image83.w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6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09.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7.xml"/></Relationships>
</file>

<file path=ppt/slides/_rels/slide70.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04.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7541" y="-2259632"/>
            <a:ext cx="22625868" cy="12745416"/>
          </a:xfrm>
          <a:prstGeom prst="rect">
            <a:avLst/>
          </a:prstGeom>
        </p:spPr>
      </p:pic>
      <p:pic>
        <p:nvPicPr>
          <p:cNvPr id="122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5" y="1268760"/>
            <a:ext cx="8845550" cy="4438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3"/>
          <p:cNvSpPr>
            <a:spLocks noChangeArrowheads="1"/>
          </p:cNvSpPr>
          <p:nvPr/>
        </p:nvSpPr>
        <p:spPr bwMode="auto">
          <a:xfrm>
            <a:off x="0" y="2348880"/>
            <a:ext cx="9217025" cy="1371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5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panose="02030602050306030303"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5500" b="1" dirty="0">
                <a:solidFill>
                  <a:prstClr val="white"/>
                </a:solidFill>
                <a:effectLst>
                  <a:outerShdw blurRad="38100" dist="38100" dir="2700000" algn="tl">
                    <a:srgbClr val="000000"/>
                  </a:outerShdw>
                </a:effectLst>
                <a:latin typeface="Constantia" panose="02030602050306030303" pitchFamily="18" charset="0"/>
              </a:rPr>
              <a:t>Cosmology,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dirty="0">
                <a:solidFill>
                  <a:prstClr val="white"/>
                </a:solidFill>
                <a:effectLst>
                  <a:outerShdw blurRad="38100" dist="38100" dir="2700000" algn="tl">
                    <a:srgbClr val="000000"/>
                  </a:outerShdw>
                </a:effectLst>
                <a:latin typeface="Constantia" panose="02030602050306030303" pitchFamily="18" charset="0"/>
              </a:rPr>
              <a:t>lect. 2</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5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panose="02030602050306030303"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5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panose="02030602050306030303" pitchFamily="18" charset="0"/>
                <a:ea typeface="+mn-ea"/>
                <a:cs typeface="+mn-cs"/>
              </a:rPr>
              <a:t>Gravity: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5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panose="02030602050306030303" pitchFamily="18" charset="0"/>
                <a:ea typeface="+mn-ea"/>
                <a:cs typeface="+mn-cs"/>
              </a:rPr>
              <a:t>Ruler  of  the  Universe</a:t>
            </a:r>
          </a:p>
        </p:txBody>
      </p:sp>
    </p:spTree>
    <p:extLst>
      <p:ext uri="{BB962C8B-B14F-4D97-AF65-F5344CB8AC3E}">
        <p14:creationId xmlns:p14="http://schemas.microsoft.com/office/powerpoint/2010/main" val="774549244"/>
      </p:ext>
    </p:extLst>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a:xfrm>
            <a:off x="1763688" y="1281515"/>
            <a:ext cx="8229600" cy="1143000"/>
          </a:xfrm>
        </p:spPr>
        <p:txBody>
          <a:bodyPr>
            <a:normAutofit fontScale="90000"/>
          </a:bodyPr>
          <a:lstStyle/>
          <a:p>
            <a:pPr eaLnBrk="1" fontAlgn="auto" hangingPunct="1">
              <a:spcAft>
                <a:spcPts val="0"/>
              </a:spcAft>
              <a:defRPr/>
            </a:pPr>
            <a:r>
              <a:rPr sz="6000" b="1" dirty="0">
                <a:solidFill>
                  <a:schemeClr val="tx1"/>
                </a:solidFill>
              </a:rPr>
              <a:t>       Newton's </a:t>
            </a:r>
            <a:br>
              <a:rPr sz="6000" b="1" dirty="0">
                <a:solidFill>
                  <a:schemeClr val="tx1"/>
                </a:solidFill>
              </a:rPr>
            </a:br>
            <a:r>
              <a:rPr sz="6000" b="1" dirty="0">
                <a:solidFill>
                  <a:schemeClr val="tx1"/>
                </a:solidFill>
              </a:rPr>
              <a:t>Laws  of  Motion</a:t>
            </a:r>
            <a:br>
              <a:rPr sz="6000" b="1" dirty="0">
                <a:solidFill>
                  <a:schemeClr val="tx1"/>
                </a:solidFill>
              </a:rPr>
            </a:br>
            <a:endParaRPr sz="6000" b="1" dirty="0">
              <a:solidFill>
                <a:schemeClr val="tx1"/>
              </a:solidFill>
            </a:endParaRPr>
          </a:p>
        </p:txBody>
      </p:sp>
      <p:graphicFrame>
        <p:nvGraphicFramePr>
          <p:cNvPr id="2" name="Object 1"/>
          <p:cNvGraphicFramePr>
            <a:graphicFrameLocks noChangeAspect="1"/>
          </p:cNvGraphicFramePr>
          <p:nvPr/>
        </p:nvGraphicFramePr>
        <p:xfrm>
          <a:off x="2987824" y="4005064"/>
          <a:ext cx="2558727" cy="1030763"/>
        </p:xfrm>
        <a:graphic>
          <a:graphicData uri="http://schemas.openxmlformats.org/presentationml/2006/ole">
            <mc:AlternateContent xmlns:mc="http://schemas.openxmlformats.org/markup-compatibility/2006">
              <mc:Choice xmlns:v="urn:schemas-microsoft-com:vml" Requires="v">
                <p:oleObj spid="_x0000_s243780" name="Equation" r:id="rId3" imgW="977760" imgH="393480" progId="Equation.DSMT4">
                  <p:embed/>
                </p:oleObj>
              </mc:Choice>
              <mc:Fallback>
                <p:oleObj name="Equation" r:id="rId3" imgW="977760" imgH="393480" progId="Equation.DSMT4">
                  <p:embed/>
                  <p:pic>
                    <p:nvPicPr>
                      <p:cNvPr id="2" name="Object 1"/>
                      <p:cNvPicPr>
                        <a:picLocks noChangeAspect="1" noChangeArrowheads="1"/>
                      </p:cNvPicPr>
                      <p:nvPr/>
                    </p:nvPicPr>
                    <p:blipFill>
                      <a:blip r:embed="rId4"/>
                      <a:srcRect/>
                      <a:stretch>
                        <a:fillRect/>
                      </a:stretch>
                    </p:blipFill>
                    <p:spPr bwMode="auto">
                      <a:xfrm>
                        <a:off x="2987824" y="4005064"/>
                        <a:ext cx="2558727" cy="1030763"/>
                      </a:xfrm>
                      <a:prstGeom prst="rect">
                        <a:avLst/>
                      </a:prstGeom>
                      <a:noFill/>
                      <a:ln>
                        <a:noFill/>
                      </a:ln>
                    </p:spPr>
                  </p:pic>
                </p:oleObj>
              </mc:Fallback>
            </mc:AlternateContent>
          </a:graphicData>
        </a:graphic>
      </p:graphicFrame>
      <p:sp>
        <p:nvSpPr>
          <p:cNvPr id="7" name="Rectangle 5"/>
          <p:cNvSpPr>
            <a:spLocks noChangeArrowheads="1"/>
          </p:cNvSpPr>
          <p:nvPr/>
        </p:nvSpPr>
        <p:spPr bwMode="auto">
          <a:xfrm>
            <a:off x="177192" y="3212976"/>
            <a:ext cx="8785225" cy="2016224"/>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3" name="TextBox 2"/>
          <p:cNvSpPr txBox="1"/>
          <p:nvPr/>
        </p:nvSpPr>
        <p:spPr>
          <a:xfrm>
            <a:off x="538300" y="3356992"/>
            <a:ext cx="7704856"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Arial" charset="0"/>
                <a:ea typeface="+mn-ea"/>
                <a:cs typeface="+mn-cs"/>
              </a:rPr>
              <a:t>Newton’s 2nd Law</a:t>
            </a:r>
            <a:r>
              <a:rPr kumimoji="0" lang="nl-NL" sz="1800" b="0" i="0" u="none" strike="noStrike" kern="1200" cap="none" spc="0" normalizeH="0" baseline="0" noProof="0" dirty="0">
                <a:ln>
                  <a:noFill/>
                </a:ln>
                <a:solidFill>
                  <a:prstClr val="white"/>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                force =  acceleration x  mass = change of velocity  x mass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                              </a:t>
            </a:r>
            <a:endParaRPr kumimoji="0" lang="en-GB" sz="18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6" name="TextBox 5"/>
          <p:cNvSpPr txBox="1"/>
          <p:nvPr/>
        </p:nvSpPr>
        <p:spPr>
          <a:xfrm>
            <a:off x="559550" y="1724615"/>
            <a:ext cx="7704856"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Newton’s 1st Law: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                zero force  -   body keeps constant velocity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                              </a:t>
            </a:r>
            <a:endParaRPr kumimoji="0" lang="en-GB" sz="1800" b="0" i="0" u="none" strike="noStrike" kern="1200" cap="none" spc="0" normalizeH="0" baseline="0" noProof="0" dirty="0">
              <a:ln>
                <a:noFill/>
              </a:ln>
              <a:solidFill>
                <a:prstClr val="white"/>
              </a:solidFill>
              <a:effectLst/>
              <a:uLnTx/>
              <a:uFillTx/>
              <a:latin typeface="Arial" charset="0"/>
              <a:ea typeface="+mn-ea"/>
              <a:cs typeface="+mn-cs"/>
            </a:endParaRPr>
          </a:p>
        </p:txBody>
      </p:sp>
      <p:graphicFrame>
        <p:nvGraphicFramePr>
          <p:cNvPr id="4" name="Object 3"/>
          <p:cNvGraphicFramePr>
            <a:graphicFrameLocks noChangeAspect="1"/>
          </p:cNvGraphicFramePr>
          <p:nvPr/>
        </p:nvGraphicFramePr>
        <p:xfrm>
          <a:off x="2679557" y="2324779"/>
          <a:ext cx="3389313" cy="631825"/>
        </p:xfrm>
        <a:graphic>
          <a:graphicData uri="http://schemas.openxmlformats.org/presentationml/2006/ole">
            <mc:AlternateContent xmlns:mc="http://schemas.openxmlformats.org/markup-compatibility/2006">
              <mc:Choice xmlns:v="urn:schemas-microsoft-com:vml" Requires="v">
                <p:oleObj spid="_x0000_s243781" name="Equation" r:id="rId5" imgW="1295280" imgH="241200" progId="Equation.DSMT4">
                  <p:embed/>
                </p:oleObj>
              </mc:Choice>
              <mc:Fallback>
                <p:oleObj name="Equation" r:id="rId5" imgW="1295280" imgH="241200" progId="Equation.DSMT4">
                  <p:embed/>
                  <p:pic>
                    <p:nvPicPr>
                      <p:cNvPr id="4" name="Object 3"/>
                      <p:cNvPicPr>
                        <a:picLocks noChangeAspect="1" noChangeArrowheads="1"/>
                      </p:cNvPicPr>
                      <p:nvPr/>
                    </p:nvPicPr>
                    <p:blipFill>
                      <a:blip r:embed="rId6"/>
                      <a:srcRect/>
                      <a:stretch>
                        <a:fillRect/>
                      </a:stretch>
                    </p:blipFill>
                    <p:spPr bwMode="auto">
                      <a:xfrm>
                        <a:off x="2679557" y="2324779"/>
                        <a:ext cx="3389313"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5"/>
          <p:cNvSpPr>
            <a:spLocks noChangeArrowheads="1"/>
          </p:cNvSpPr>
          <p:nvPr/>
        </p:nvSpPr>
        <p:spPr bwMode="auto">
          <a:xfrm>
            <a:off x="177191" y="1724614"/>
            <a:ext cx="8785225" cy="134434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9" name="TextBox 8"/>
          <p:cNvSpPr txBox="1"/>
          <p:nvPr/>
        </p:nvSpPr>
        <p:spPr>
          <a:xfrm>
            <a:off x="827584" y="5445224"/>
            <a:ext cx="7704856"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Newton’s 3rd Law: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                action   =  reaction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                              </a:t>
            </a:r>
            <a:endParaRPr kumimoji="0" lang="en-GB" sz="1800" b="0" i="0" u="none" strike="noStrike" kern="1200" cap="none" spc="0" normalizeH="0" baseline="0" noProof="0" dirty="0">
              <a:ln>
                <a:noFill/>
              </a:ln>
              <a:solidFill>
                <a:prstClr val="white"/>
              </a:solidFill>
              <a:effectLst/>
              <a:uLnTx/>
              <a:uFillTx/>
              <a:latin typeface="Arial" charset="0"/>
              <a:ea typeface="+mn-ea"/>
              <a:cs typeface="+mn-cs"/>
            </a:endParaRPr>
          </a:p>
        </p:txBody>
      </p:sp>
      <p:graphicFrame>
        <p:nvGraphicFramePr>
          <p:cNvPr id="5" name="Object 4"/>
          <p:cNvGraphicFramePr>
            <a:graphicFrameLocks noChangeAspect="1"/>
          </p:cNvGraphicFramePr>
          <p:nvPr/>
        </p:nvGraphicFramePr>
        <p:xfrm>
          <a:off x="3641725" y="5980113"/>
          <a:ext cx="1497013" cy="665162"/>
        </p:xfrm>
        <a:graphic>
          <a:graphicData uri="http://schemas.openxmlformats.org/presentationml/2006/ole">
            <mc:AlternateContent xmlns:mc="http://schemas.openxmlformats.org/markup-compatibility/2006">
              <mc:Choice xmlns:v="urn:schemas-microsoft-com:vml" Requires="v">
                <p:oleObj spid="_x0000_s243782" name="Equation" r:id="rId7" imgW="571320" imgH="253800" progId="Equation.DSMT4">
                  <p:embed/>
                </p:oleObj>
              </mc:Choice>
              <mc:Fallback>
                <p:oleObj name="Equation" r:id="rId7" imgW="571320" imgH="253800" progId="Equation.DSMT4">
                  <p:embed/>
                  <p:pic>
                    <p:nvPicPr>
                      <p:cNvPr id="5" name="Object 4"/>
                      <p:cNvPicPr>
                        <a:picLocks noChangeAspect="1" noChangeArrowheads="1"/>
                      </p:cNvPicPr>
                      <p:nvPr/>
                    </p:nvPicPr>
                    <p:blipFill>
                      <a:blip r:embed="rId8"/>
                      <a:srcRect/>
                      <a:stretch>
                        <a:fillRect/>
                      </a:stretch>
                    </p:blipFill>
                    <p:spPr bwMode="auto">
                      <a:xfrm>
                        <a:off x="3641725" y="5980113"/>
                        <a:ext cx="1497013"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Rectangle 5"/>
          <p:cNvSpPr>
            <a:spLocks noChangeArrowheads="1"/>
          </p:cNvSpPr>
          <p:nvPr/>
        </p:nvSpPr>
        <p:spPr bwMode="auto">
          <a:xfrm>
            <a:off x="166811" y="5373215"/>
            <a:ext cx="8785225" cy="127511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3045379311"/>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a:xfrm>
            <a:off x="357158" y="-142900"/>
            <a:ext cx="8229600" cy="1143000"/>
          </a:xfrm>
        </p:spPr>
        <p:txBody>
          <a:bodyPr>
            <a:normAutofit/>
          </a:bodyPr>
          <a:lstStyle/>
          <a:p>
            <a:pPr eaLnBrk="1" fontAlgn="auto" hangingPunct="1">
              <a:spcAft>
                <a:spcPts val="0"/>
              </a:spcAft>
              <a:defRPr/>
            </a:pPr>
            <a:r>
              <a:rPr sz="6000" b="1" dirty="0">
                <a:solidFill>
                  <a:schemeClr val="tx1"/>
                </a:solidFill>
              </a:rPr>
              <a:t>      Newton's Gravity</a:t>
            </a:r>
          </a:p>
        </p:txBody>
      </p:sp>
      <p:graphicFrame>
        <p:nvGraphicFramePr>
          <p:cNvPr id="2" name="Object 1"/>
          <p:cNvGraphicFramePr>
            <a:graphicFrameLocks noChangeAspect="1"/>
          </p:cNvGraphicFramePr>
          <p:nvPr/>
        </p:nvGraphicFramePr>
        <p:xfrm>
          <a:off x="2343150" y="2852738"/>
          <a:ext cx="4527550" cy="1800225"/>
        </p:xfrm>
        <a:graphic>
          <a:graphicData uri="http://schemas.openxmlformats.org/presentationml/2006/ole">
            <mc:AlternateContent xmlns:mc="http://schemas.openxmlformats.org/markup-compatibility/2006">
              <mc:Choice xmlns:v="urn:schemas-microsoft-com:vml" Requires="v">
                <p:oleObj spid="_x0000_s244760" name="Equation" r:id="rId3" imgW="990360" imgH="393480" progId="Equation.DSMT4">
                  <p:embed/>
                </p:oleObj>
              </mc:Choice>
              <mc:Fallback>
                <p:oleObj name="Equation" r:id="rId3" imgW="990360" imgH="393480" progId="Equation.DSMT4">
                  <p:embed/>
                  <p:pic>
                    <p:nvPicPr>
                      <p:cNvPr id="2" name="Object 1"/>
                      <p:cNvPicPr>
                        <a:picLocks noChangeAspect="1" noChangeArrowheads="1"/>
                      </p:cNvPicPr>
                      <p:nvPr/>
                    </p:nvPicPr>
                    <p:blipFill>
                      <a:blip r:embed="rId4"/>
                      <a:srcRect/>
                      <a:stretch>
                        <a:fillRect/>
                      </a:stretch>
                    </p:blipFill>
                    <p:spPr bwMode="auto">
                      <a:xfrm>
                        <a:off x="2343150" y="2852738"/>
                        <a:ext cx="45275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5"/>
          <p:cNvSpPr>
            <a:spLocks noChangeArrowheads="1"/>
          </p:cNvSpPr>
          <p:nvPr/>
        </p:nvSpPr>
        <p:spPr bwMode="auto">
          <a:xfrm>
            <a:off x="179388" y="2420888"/>
            <a:ext cx="8785225" cy="27940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4102243598"/>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2" y="-531440"/>
            <a:ext cx="9141728" cy="9141728"/>
          </a:xfrm>
        </p:spPr>
      </p:pic>
    </p:spTree>
    <p:extLst>
      <p:ext uri="{BB962C8B-B14F-4D97-AF65-F5344CB8AC3E}">
        <p14:creationId xmlns:p14="http://schemas.microsoft.com/office/powerpoint/2010/main" val="647163471"/>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a:xfrm>
            <a:off x="357158" y="-142900"/>
            <a:ext cx="8229600" cy="1143000"/>
          </a:xfrm>
        </p:spPr>
        <p:txBody>
          <a:bodyPr>
            <a:normAutofit fontScale="90000"/>
          </a:bodyPr>
          <a:lstStyle/>
          <a:p>
            <a:pPr eaLnBrk="1" fontAlgn="auto" hangingPunct="1">
              <a:spcAft>
                <a:spcPts val="0"/>
              </a:spcAft>
              <a:defRPr/>
            </a:pPr>
            <a:r>
              <a:rPr sz="6000" b="1">
                <a:solidFill>
                  <a:schemeClr val="tx1"/>
                </a:solidFill>
              </a:rPr>
              <a:t>The Unchanging Universe</a:t>
            </a:r>
          </a:p>
        </p:txBody>
      </p:sp>
      <p:sp>
        <p:nvSpPr>
          <p:cNvPr id="40963" name="Rectangle 4"/>
          <p:cNvSpPr>
            <a:spLocks noGrp="1" noChangeArrowheads="1"/>
          </p:cNvSpPr>
          <p:nvPr>
            <p:ph type="body" idx="4294967295"/>
          </p:nvPr>
        </p:nvSpPr>
        <p:spPr>
          <a:xfrm>
            <a:off x="500063" y="1643063"/>
            <a:ext cx="9144000" cy="5084762"/>
          </a:xfrm>
        </p:spPr>
        <p:txBody>
          <a:bodyPr/>
          <a:lstStyle/>
          <a:p>
            <a:pPr eaLnBrk="1" hangingPunct="1">
              <a:buClr>
                <a:schemeClr val="tx1"/>
              </a:buClr>
              <a:buFont typeface="Wingdings 2" pitchFamily="18" charset="2"/>
              <a:buNone/>
            </a:pPr>
            <a:r>
              <a:rPr lang="en-US" altLang="en-US" sz="2000" b="1" dirty="0">
                <a:sym typeface="Mathematica1" pitchFamily="2" charset="2"/>
              </a:rPr>
              <a:t>•  I</a:t>
            </a:r>
            <a:r>
              <a:rPr lang="en-US" altLang="en-US" sz="2000" b="1" dirty="0"/>
              <a:t>n two thousand years of astronomy, </a:t>
            </a:r>
          </a:p>
          <a:p>
            <a:pPr eaLnBrk="1" hangingPunct="1">
              <a:buFontTx/>
              <a:buNone/>
            </a:pPr>
            <a:r>
              <a:rPr lang="en-US" altLang="en-US" sz="2000" b="1" dirty="0"/>
              <a:t>    no one ever guessed that the universe might be expanding.</a:t>
            </a:r>
          </a:p>
          <a:p>
            <a:pPr eaLnBrk="1" hangingPunct="1">
              <a:buFontTx/>
              <a:buNone/>
            </a:pPr>
            <a:endParaRPr lang="en-US" altLang="en-US" sz="2000" b="1" dirty="0"/>
          </a:p>
          <a:p>
            <a:pPr eaLnBrk="1" hangingPunct="1">
              <a:buFontTx/>
              <a:buNone/>
            </a:pPr>
            <a:r>
              <a:rPr lang="en-US" altLang="en-US" sz="2000" b="1" dirty="0"/>
              <a:t> </a:t>
            </a:r>
            <a:r>
              <a:rPr lang="en-US" altLang="en-US" sz="2000" b="1" dirty="0">
                <a:sym typeface="Mathematica1" pitchFamily="2" charset="2"/>
              </a:rPr>
              <a:t>• T</a:t>
            </a:r>
            <a:r>
              <a:rPr lang="en-US" altLang="en-US" sz="2000" b="1" dirty="0"/>
              <a:t>o ancient Greek astronomers and philosophers, </a:t>
            </a:r>
          </a:p>
          <a:p>
            <a:pPr eaLnBrk="1" hangingPunct="1">
              <a:buFontTx/>
              <a:buNone/>
            </a:pPr>
            <a:r>
              <a:rPr lang="en-US" altLang="en-US" sz="2000" b="1" dirty="0"/>
              <a:t>    the universe was seen as the embodiment of perfection, </a:t>
            </a:r>
          </a:p>
          <a:p>
            <a:pPr eaLnBrk="1" hangingPunct="1">
              <a:buFontTx/>
              <a:buNone/>
            </a:pPr>
            <a:r>
              <a:rPr lang="en-US" altLang="en-US" sz="2000" b="1" dirty="0"/>
              <a:t>    the heavens were truly heavenly: </a:t>
            </a:r>
          </a:p>
          <a:p>
            <a:pPr eaLnBrk="1" hangingPunct="1">
              <a:buFontTx/>
              <a:buNone/>
            </a:pPr>
            <a:r>
              <a:rPr lang="en-US" altLang="en-US" sz="2000" b="1" dirty="0"/>
              <a:t>    – unchanging, permanent, and geometrically perfect.</a:t>
            </a:r>
          </a:p>
          <a:p>
            <a:pPr eaLnBrk="1" hangingPunct="1">
              <a:buFontTx/>
              <a:buNone/>
            </a:pPr>
            <a:r>
              <a:rPr lang="en-US" altLang="en-US" sz="2000" b="1" dirty="0"/>
              <a:t> </a:t>
            </a:r>
          </a:p>
          <a:p>
            <a:pPr eaLnBrk="1" hangingPunct="1">
              <a:buFontTx/>
              <a:buNone/>
            </a:pPr>
            <a:r>
              <a:rPr lang="en-US" altLang="en-US" sz="2000" b="1" dirty="0"/>
              <a:t>  </a:t>
            </a:r>
            <a:r>
              <a:rPr lang="en-US" altLang="en-US" sz="2000" b="1" dirty="0">
                <a:sym typeface="Mathematica1" pitchFamily="2" charset="2"/>
              </a:rPr>
              <a:t>• I</a:t>
            </a:r>
            <a:r>
              <a:rPr lang="en-US" altLang="en-US" sz="2000" b="1" dirty="0"/>
              <a:t>n the early 1600s, Isaac Newton developed his law of gravity, </a:t>
            </a:r>
          </a:p>
          <a:p>
            <a:pPr eaLnBrk="1" hangingPunct="1">
              <a:buFontTx/>
              <a:buNone/>
            </a:pPr>
            <a:r>
              <a:rPr lang="en-US" altLang="en-US" sz="2000" b="1" dirty="0"/>
              <a:t>     showing that motion in the heavens obeyed the same laws </a:t>
            </a:r>
          </a:p>
          <a:p>
            <a:pPr eaLnBrk="1" hangingPunct="1">
              <a:buFontTx/>
              <a:buNone/>
            </a:pPr>
            <a:r>
              <a:rPr lang="en-US" altLang="en-US" sz="2000" b="1" dirty="0"/>
              <a:t>     as motion on Earth. </a:t>
            </a:r>
          </a:p>
        </p:txBody>
      </p:sp>
      <p:sp>
        <p:nvSpPr>
          <p:cNvPr id="5" name="Rectangle 4"/>
          <p:cNvSpPr/>
          <p:nvPr/>
        </p:nvSpPr>
        <p:spPr>
          <a:xfrm>
            <a:off x="428625" y="1428750"/>
            <a:ext cx="8358188" cy="51435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Tree>
    <p:extLst>
      <p:ext uri="{BB962C8B-B14F-4D97-AF65-F5344CB8AC3E}">
        <p14:creationId xmlns:p14="http://schemas.microsoft.com/office/powerpoint/2010/main" val="2191018177"/>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a:xfrm>
            <a:off x="357158" y="-142900"/>
            <a:ext cx="8229600" cy="1143000"/>
          </a:xfrm>
        </p:spPr>
        <p:txBody>
          <a:bodyPr/>
          <a:lstStyle/>
          <a:p>
            <a:pPr eaLnBrk="1" fontAlgn="auto" hangingPunct="1">
              <a:spcAft>
                <a:spcPts val="0"/>
              </a:spcAft>
              <a:defRPr/>
            </a:pPr>
            <a:r>
              <a:rPr sz="6000" b="1">
                <a:solidFill>
                  <a:schemeClr val="tx1"/>
                </a:solidFill>
              </a:rPr>
              <a:t>     Newton's  Universe</a:t>
            </a:r>
          </a:p>
        </p:txBody>
      </p:sp>
      <p:sp>
        <p:nvSpPr>
          <p:cNvPr id="74756" name="Rectangle 4"/>
          <p:cNvSpPr>
            <a:spLocks noGrp="1" noChangeArrowheads="1"/>
          </p:cNvSpPr>
          <p:nvPr>
            <p:ph type="body" idx="4294967295"/>
          </p:nvPr>
        </p:nvSpPr>
        <p:spPr>
          <a:xfrm>
            <a:off x="500063" y="1285875"/>
            <a:ext cx="9144000" cy="5084763"/>
          </a:xfrm>
        </p:spPr>
        <p:txBody>
          <a:bodyPr>
            <a:normAutofit fontScale="92500" lnSpcReduction="10000"/>
          </a:bodyPr>
          <a:lstStyle/>
          <a:p>
            <a:pPr marL="274320" indent="-274320" eaLnBrk="1" fontAlgn="auto" hangingPunct="1">
              <a:spcAft>
                <a:spcPts val="0"/>
              </a:spcAft>
              <a:buFont typeface="Wingdings 2"/>
              <a:buNone/>
              <a:defRPr/>
            </a:pPr>
            <a:r>
              <a:rPr lang="en-US" sz="2000" b="1" dirty="0">
                <a:sym typeface="Mathematica1"/>
              </a:rPr>
              <a:t>•   </a:t>
            </a:r>
            <a:r>
              <a:rPr lang="en-US" sz="2000" b="1" dirty="0"/>
              <a:t>However, Newton ran into trouble when he tried to apply </a:t>
            </a:r>
          </a:p>
          <a:p>
            <a:pPr marL="274320" indent="-274320" eaLnBrk="1" fontAlgn="auto" hangingPunct="1">
              <a:spcAft>
                <a:spcPts val="0"/>
              </a:spcAft>
              <a:buFont typeface="Wingdings 2"/>
              <a:buNone/>
              <a:defRPr/>
            </a:pPr>
            <a:r>
              <a:rPr lang="en-US" sz="2000" b="1" dirty="0"/>
              <a:t>     his theory of gravity to the entire universe. </a:t>
            </a:r>
          </a:p>
          <a:p>
            <a:pPr marL="274320" indent="-274320" eaLnBrk="1" fontAlgn="auto" hangingPunct="1">
              <a:spcAft>
                <a:spcPts val="0"/>
              </a:spcAft>
              <a:buFont typeface="Wingdings 2"/>
              <a:buNone/>
              <a:defRPr/>
            </a:pPr>
            <a:endParaRPr lang="en-US" sz="2000" b="1" dirty="0"/>
          </a:p>
          <a:p>
            <a:pPr marL="274320" indent="-274320" eaLnBrk="1" fontAlgn="auto" hangingPunct="1">
              <a:spcAft>
                <a:spcPts val="0"/>
              </a:spcAft>
              <a:buFont typeface="Wingdings 2"/>
              <a:buNone/>
              <a:defRPr/>
            </a:pPr>
            <a:r>
              <a:rPr lang="en-US" sz="2000" b="1" dirty="0">
                <a:sym typeface="Mathematica1"/>
              </a:rPr>
              <a:t>•  </a:t>
            </a:r>
            <a:r>
              <a:rPr lang="en-US" sz="2000" b="1" dirty="0"/>
              <a:t>Since gravity is always attractive, </a:t>
            </a:r>
          </a:p>
          <a:p>
            <a:pPr marL="274320" indent="-274320" eaLnBrk="1" fontAlgn="auto" hangingPunct="1">
              <a:spcAft>
                <a:spcPts val="0"/>
              </a:spcAft>
              <a:buFont typeface="Wingdings 2"/>
              <a:buNone/>
              <a:defRPr/>
            </a:pPr>
            <a:r>
              <a:rPr lang="en-US" sz="2000" b="1" dirty="0"/>
              <a:t>    his law predicted that all the matter in the universe should </a:t>
            </a:r>
          </a:p>
          <a:p>
            <a:pPr marL="274320" indent="-274320" eaLnBrk="1" fontAlgn="auto" hangingPunct="1">
              <a:spcAft>
                <a:spcPts val="0"/>
              </a:spcAft>
              <a:buFont typeface="Wingdings 2"/>
              <a:buNone/>
              <a:defRPr/>
            </a:pPr>
            <a:r>
              <a:rPr lang="en-US" sz="2000" b="1" dirty="0"/>
              <a:t>    eventually clump into one big ball. </a:t>
            </a:r>
          </a:p>
          <a:p>
            <a:pPr marL="274320" indent="-274320" eaLnBrk="1" fontAlgn="auto" hangingPunct="1">
              <a:spcAft>
                <a:spcPts val="0"/>
              </a:spcAft>
              <a:buFont typeface="Wingdings 2"/>
              <a:buNone/>
              <a:defRPr/>
            </a:pPr>
            <a:endParaRPr lang="en-US" sz="2000" b="1" dirty="0"/>
          </a:p>
          <a:p>
            <a:pPr marL="274320" indent="-274320" eaLnBrk="1" fontAlgn="auto" hangingPunct="1">
              <a:spcAft>
                <a:spcPts val="0"/>
              </a:spcAft>
              <a:buFont typeface="Wingdings 2"/>
              <a:buNone/>
              <a:defRPr/>
            </a:pPr>
            <a:r>
              <a:rPr lang="en-US" sz="2000" b="1" dirty="0">
                <a:sym typeface="Mathematica1"/>
              </a:rPr>
              <a:t>•  </a:t>
            </a:r>
            <a:r>
              <a:rPr lang="en-US" sz="2000" b="1" dirty="0"/>
              <a:t>Newton knew this was not the case, and assumed that </a:t>
            </a:r>
          </a:p>
          <a:p>
            <a:pPr marL="274320" indent="-274320" eaLnBrk="1" fontAlgn="auto" hangingPunct="1">
              <a:spcAft>
                <a:spcPts val="0"/>
              </a:spcAft>
              <a:buFont typeface="Wingdings 2"/>
              <a:buNone/>
              <a:defRPr/>
            </a:pPr>
            <a:r>
              <a:rPr lang="en-US" sz="2000" b="1" dirty="0"/>
              <a:t>    the universe had to be static  </a:t>
            </a:r>
          </a:p>
          <a:p>
            <a:pPr marL="274320" indent="-274320" eaLnBrk="1" fontAlgn="auto" hangingPunct="1">
              <a:spcAft>
                <a:spcPts val="0"/>
              </a:spcAft>
              <a:buFont typeface="Wingdings 2"/>
              <a:buNone/>
              <a:defRPr/>
            </a:pPr>
            <a:endParaRPr lang="en-US" sz="2000" b="1" dirty="0"/>
          </a:p>
          <a:p>
            <a:pPr marL="274320" indent="-274320" eaLnBrk="1" fontAlgn="auto" hangingPunct="1">
              <a:spcAft>
                <a:spcPts val="0"/>
              </a:spcAft>
              <a:buFont typeface="Wingdings 2"/>
              <a:buNone/>
              <a:defRPr/>
            </a:pPr>
            <a:r>
              <a:rPr lang="en-US" sz="2000" b="1" dirty="0">
                <a:sym typeface="Mathematica1"/>
              </a:rPr>
              <a:t>•  </a:t>
            </a:r>
            <a:r>
              <a:rPr lang="en-US" sz="2000" b="1" dirty="0"/>
              <a:t>So he conjectured that: </a:t>
            </a:r>
          </a:p>
          <a:p>
            <a:pPr marL="274320" indent="-274320" eaLnBrk="1" fontAlgn="auto" hangingPunct="1">
              <a:spcAft>
                <a:spcPts val="0"/>
              </a:spcAft>
              <a:buFont typeface="Wingdings 2"/>
              <a:buNone/>
              <a:defRPr/>
            </a:pPr>
            <a:endParaRPr lang="en-US" sz="2000" b="1" dirty="0"/>
          </a:p>
          <a:p>
            <a:pPr marL="274320" indent="-274320" eaLnBrk="1" fontAlgn="auto" hangingPunct="1">
              <a:spcAft>
                <a:spcPts val="0"/>
              </a:spcAft>
              <a:buFont typeface="Wingdings 2"/>
              <a:buNone/>
              <a:defRPr/>
            </a:pPr>
            <a:r>
              <a:rPr lang="en-US" sz="2000" b="1" dirty="0"/>
              <a:t>           </a:t>
            </a:r>
          </a:p>
          <a:p>
            <a:pPr marL="274320" indent="-274320" eaLnBrk="1" fontAlgn="auto" hangingPunct="1">
              <a:spcAft>
                <a:spcPts val="0"/>
              </a:spcAft>
              <a:buClr>
                <a:schemeClr val="tx1"/>
              </a:buClr>
              <a:buFont typeface="Wingdings 2"/>
              <a:buNone/>
              <a:defRPr/>
            </a:pPr>
            <a:r>
              <a:rPr lang="en-US" sz="2000" b="1" dirty="0"/>
              <a:t> </a:t>
            </a:r>
          </a:p>
          <a:p>
            <a:pPr marL="274320" indent="-274320" eaLnBrk="1" fontAlgn="auto" hangingPunct="1">
              <a:spcAft>
                <a:spcPts val="0"/>
              </a:spcAft>
              <a:buFontTx/>
              <a:buNone/>
              <a:defRPr/>
            </a:pPr>
            <a:r>
              <a:rPr lang="en-US" sz="2000" b="1" dirty="0"/>
              <a:t>    </a:t>
            </a:r>
          </a:p>
        </p:txBody>
      </p:sp>
      <p:sp>
        <p:nvSpPr>
          <p:cNvPr id="5" name="Rectangle 4"/>
          <p:cNvSpPr/>
          <p:nvPr/>
        </p:nvSpPr>
        <p:spPr>
          <a:xfrm>
            <a:off x="428625" y="1143000"/>
            <a:ext cx="8358188" cy="4143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7" name="Rectangle 6"/>
          <p:cNvSpPr/>
          <p:nvPr/>
        </p:nvSpPr>
        <p:spPr>
          <a:xfrm>
            <a:off x="1500188" y="5572125"/>
            <a:ext cx="7000875" cy="923925"/>
          </a:xfrm>
          <a:prstGeom prst="rect">
            <a:avLst/>
          </a:prstGeom>
        </p:spPr>
        <p:txBody>
          <a:bodyPr>
            <a:spAutoFit/>
          </a:bodyPr>
          <a:lstStyle/>
          <a:p>
            <a:pPr marL="274320" marR="0" lvl="0" indent="-274320" algn="l"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onstantia"/>
                <a:ea typeface="+mn-ea"/>
                <a:cs typeface="+mn-cs"/>
              </a:rPr>
              <a:t>       the Creator placed the stars such that they were </a:t>
            </a:r>
          </a:p>
          <a:p>
            <a:pPr marL="274320" marR="0" lvl="0" indent="-274320" algn="l"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onstantia"/>
                <a:ea typeface="+mn-ea"/>
                <a:cs typeface="+mn-cs"/>
              </a:rPr>
              <a:t>           </a:t>
            </a:r>
          </a:p>
          <a:p>
            <a:pPr marL="274320" marR="0" lvl="0" indent="-274320" algn="l"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onstantia"/>
                <a:ea typeface="+mn-ea"/>
                <a:cs typeface="+mn-cs"/>
              </a:rPr>
              <a:t>              ``at immense distances from one another.’’  </a:t>
            </a:r>
          </a:p>
        </p:txBody>
      </p:sp>
      <p:sp>
        <p:nvSpPr>
          <p:cNvPr id="8" name="Rectangle 7"/>
          <p:cNvSpPr/>
          <p:nvPr/>
        </p:nvSpPr>
        <p:spPr>
          <a:xfrm>
            <a:off x="428625" y="5429250"/>
            <a:ext cx="8358188" cy="12858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Tree>
    <p:extLst>
      <p:ext uri="{BB962C8B-B14F-4D97-AF65-F5344CB8AC3E}">
        <p14:creationId xmlns:p14="http://schemas.microsoft.com/office/powerpoint/2010/main" val="3084584788"/>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396" name="Rectangle 4"/>
          <p:cNvSpPr>
            <a:spLocks noGrp="1" noChangeArrowheads="1"/>
          </p:cNvSpPr>
          <p:nvPr>
            <p:ph type="title"/>
          </p:nvPr>
        </p:nvSpPr>
        <p:spPr>
          <a:xfrm>
            <a:off x="468313" y="404813"/>
            <a:ext cx="8229600" cy="1143000"/>
          </a:xfrm>
        </p:spPr>
        <p:txBody>
          <a:bodyPr>
            <a:normAutofit fontScale="90000"/>
          </a:bodyPr>
          <a:lstStyle/>
          <a:p>
            <a:pPr eaLnBrk="1" fontAlgn="auto" hangingPunct="1">
              <a:lnSpc>
                <a:spcPct val="70000"/>
              </a:lnSpc>
              <a:spcAft>
                <a:spcPts val="0"/>
              </a:spcAft>
              <a:defRPr/>
            </a:pPr>
            <a:r>
              <a:rPr sz="7200" b="1">
                <a:solidFill>
                  <a:srgbClr val="FFFF00"/>
                </a:solidFill>
                <a:effectLst>
                  <a:outerShdw blurRad="38100" dist="38100" dir="2700000" algn="tl">
                    <a:srgbClr val="000000"/>
                  </a:outerShdw>
                </a:effectLst>
                <a:latin typeface="Papyrus" pitchFamily="66" charset="0"/>
              </a:rPr>
              <a:t>Renaissance </a:t>
            </a:r>
            <a:br>
              <a:rPr sz="7200" b="1">
                <a:solidFill>
                  <a:srgbClr val="FFFF00"/>
                </a:solidFill>
                <a:effectLst>
                  <a:outerShdw blurRad="38100" dist="38100" dir="2700000" algn="tl">
                    <a:srgbClr val="000000"/>
                  </a:outerShdw>
                </a:effectLst>
                <a:latin typeface="Papyrus" pitchFamily="66" charset="0"/>
              </a:rPr>
            </a:br>
            <a:r>
              <a:rPr sz="7200" b="1">
                <a:solidFill>
                  <a:srgbClr val="FFFF00"/>
                </a:solidFill>
                <a:effectLst>
                  <a:outerShdw blurRad="38100" dist="38100" dir="2700000" algn="tl">
                    <a:srgbClr val="000000"/>
                  </a:outerShdw>
                </a:effectLst>
                <a:latin typeface="Papyrus" pitchFamily="66" charset="0"/>
              </a:rPr>
              <a:t>of Western Science</a:t>
            </a:r>
          </a:p>
        </p:txBody>
      </p:sp>
      <p:sp>
        <p:nvSpPr>
          <p:cNvPr id="66565" name="Rectangle 5"/>
          <p:cNvSpPr>
            <a:spLocks noGrp="1" noChangeArrowheads="1"/>
          </p:cNvSpPr>
          <p:nvPr>
            <p:ph type="body" sz="half" idx="1"/>
          </p:nvPr>
        </p:nvSpPr>
        <p:spPr>
          <a:xfrm>
            <a:off x="323850" y="1773238"/>
            <a:ext cx="5122863" cy="1231900"/>
          </a:xfrm>
        </p:spPr>
        <p:txBody>
          <a:bodyPr>
            <a:normAutofit lnSpcReduction="10000"/>
          </a:bodyPr>
          <a:lstStyle/>
          <a:p>
            <a:pPr marL="274320" indent="-274320" eaLnBrk="1" fontAlgn="auto" hangingPunct="1">
              <a:spcAft>
                <a:spcPts val="0"/>
              </a:spcAft>
              <a:buFontTx/>
              <a:buNone/>
              <a:defRPr/>
            </a:pPr>
            <a:r>
              <a:rPr lang="en-US" sz="1600">
                <a:solidFill>
                  <a:srgbClr val="FFFF00"/>
                </a:solidFill>
              </a:rPr>
              <a:t>In footsteps of Copernicus, Galilei &amp; Kepler, </a:t>
            </a:r>
          </a:p>
          <a:p>
            <a:pPr marL="274320" indent="-274320" eaLnBrk="1" fontAlgn="auto" hangingPunct="1">
              <a:spcAft>
                <a:spcPts val="0"/>
              </a:spcAft>
              <a:buFontTx/>
              <a:buNone/>
              <a:defRPr/>
            </a:pPr>
            <a:r>
              <a:rPr lang="en-US" sz="1600" i="1">
                <a:solidFill>
                  <a:srgbClr val="FFFF00"/>
                </a:solidFill>
              </a:rPr>
              <a:t>Isaac Newton</a:t>
            </a:r>
            <a:r>
              <a:rPr lang="en-US" sz="1600">
                <a:solidFill>
                  <a:srgbClr val="FFFF00"/>
                </a:solidFill>
              </a:rPr>
              <a:t>  (1687) in his </a:t>
            </a:r>
            <a:r>
              <a:rPr lang="en-US" sz="1600" i="1">
                <a:solidFill>
                  <a:srgbClr val="FFFF00"/>
                </a:solidFill>
              </a:rPr>
              <a:t>Principia</a:t>
            </a:r>
          </a:p>
          <a:p>
            <a:pPr marL="274320" indent="-274320" eaLnBrk="1" fontAlgn="auto" hangingPunct="1">
              <a:spcAft>
                <a:spcPts val="0"/>
              </a:spcAft>
              <a:buFontTx/>
              <a:buNone/>
              <a:defRPr/>
            </a:pPr>
            <a:r>
              <a:rPr lang="en-US" sz="1600">
                <a:solidFill>
                  <a:srgbClr val="FFFF00"/>
                </a:solidFill>
              </a:rPr>
              <a:t>formulated a comprehensive model of the </a:t>
            </a:r>
          </a:p>
          <a:p>
            <a:pPr marL="274320" indent="-274320" eaLnBrk="1" fontAlgn="auto" hangingPunct="1">
              <a:spcAft>
                <a:spcPts val="0"/>
              </a:spcAft>
              <a:buFontTx/>
              <a:buNone/>
              <a:defRPr/>
            </a:pPr>
            <a:r>
              <a:rPr lang="en-US" sz="1600">
                <a:solidFill>
                  <a:srgbClr val="FFFF00"/>
                </a:solidFill>
              </a:rPr>
              <a:t>world. Cosmologically, it meant</a:t>
            </a:r>
          </a:p>
          <a:p>
            <a:pPr marL="274320" indent="-274320" eaLnBrk="1" fontAlgn="auto" hangingPunct="1">
              <a:spcAft>
                <a:spcPts val="0"/>
              </a:spcAft>
              <a:buClr>
                <a:srgbClr val="FFFF00"/>
              </a:buClr>
              <a:buFont typeface="Wingdings 2"/>
              <a:buChar char=""/>
              <a:defRPr/>
            </a:pPr>
            <a:endParaRPr lang="en-US" sz="1600">
              <a:solidFill>
                <a:srgbClr val="FFFF00"/>
              </a:solidFill>
            </a:endParaRPr>
          </a:p>
        </p:txBody>
      </p:sp>
      <p:pic>
        <p:nvPicPr>
          <p:cNvPr id="43012" name="Picture 6" descr="pn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926138" y="1600200"/>
            <a:ext cx="1482725" cy="2185988"/>
          </a:xfrm>
          <a:noFill/>
        </p:spPr>
      </p:pic>
      <p:pic>
        <p:nvPicPr>
          <p:cNvPr id="43013" name="Picture 2" descr="flat"/>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0" y="-387350"/>
            <a:ext cx="9251950" cy="7673975"/>
          </a:xfrm>
          <a:noFill/>
        </p:spPr>
      </p:pic>
      <p:sp>
        <p:nvSpPr>
          <p:cNvPr id="43014" name="Rectangle 3"/>
          <p:cNvSpPr>
            <a:spLocks noChangeArrowheads="1"/>
          </p:cNvSpPr>
          <p:nvPr/>
        </p:nvSpPr>
        <p:spPr bwMode="auto">
          <a:xfrm>
            <a:off x="395288" y="2997200"/>
            <a:ext cx="4608512" cy="3716338"/>
          </a:xfrm>
          <a:prstGeom prst="rect">
            <a:avLst/>
          </a:prstGeom>
          <a:solidFill>
            <a:srgbClr val="0000FF"/>
          </a:solidFill>
          <a:ln w="38100">
            <a:solidFill>
              <a:schemeClr val="tx1"/>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1083399" name="Text Box 7"/>
          <p:cNvSpPr txBox="1">
            <a:spLocks noChangeArrowheads="1"/>
          </p:cNvSpPr>
          <p:nvPr/>
        </p:nvSpPr>
        <p:spPr bwMode="auto">
          <a:xfrm>
            <a:off x="395288" y="2708275"/>
            <a:ext cx="4752975" cy="3806825"/>
          </a:xfrm>
          <a:prstGeom prst="rect">
            <a:avLst/>
          </a:prstGeom>
          <a:noFill/>
          <a:ln w="9525">
            <a:noFill/>
            <a:miter lim="800000"/>
            <a:headEnd/>
            <a:tailEnd/>
          </a:ln>
          <a:effectLst/>
        </p:spPr>
        <p:txBody>
          <a:bodyPr>
            <a:spAutoFit/>
          </a:bodyPr>
          <a:lstStyle/>
          <a:p>
            <a:pPr marL="914400" marR="0" lvl="2" indent="0" algn="l" defTabSz="914400" rtl="0" eaLnBrk="0" fontAlgn="base" latinLnBrk="0" hangingPunct="0">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pitchFamily="34" charset="0"/>
              <a:ea typeface="+mn-ea"/>
              <a:cs typeface="+mn-cs"/>
            </a:endParaRPr>
          </a:p>
          <a:p>
            <a:pPr marL="0" marR="0" lvl="0" indent="0" algn="l" defTabSz="914400" rtl="0" eaLnBrk="0" fontAlgn="base" latinLnBrk="0" hangingPunct="0">
              <a:lnSpc>
                <a:spcPct val="100000"/>
              </a:lnSpc>
              <a:spcBef>
                <a:spcPct val="50000"/>
              </a:spcBef>
              <a:spcAft>
                <a:spcPct val="0"/>
              </a:spcAft>
              <a:buClr>
                <a:prstClr val="white"/>
              </a:buClr>
              <a:buSzTx/>
              <a:buFont typeface="Arial" pitchFamily="34" charset="0"/>
              <a:buChar char="•"/>
              <a:tabLst/>
              <a:defRPr/>
            </a:pPr>
            <a:r>
              <a:rPr kumimoji="0" lang="en-US" sz="1800" b="0" i="0" u="none" strike="noStrike" kern="1200" cap="none" spc="0" normalizeH="0" baseline="0" noProof="0" dirty="0">
                <a:ln>
                  <a:noFill/>
                </a:ln>
                <a:solidFill>
                  <a:prstClr val="white"/>
                </a:solidFill>
                <a:effectLst/>
                <a:uLnTx/>
                <a:uFillTx/>
                <a:latin typeface="Tahoma" pitchFamily="34" charset="0"/>
                <a:ea typeface="+mn-ea"/>
                <a:cs typeface="+mn-cs"/>
              </a:rPr>
              <a:t> </a:t>
            </a:r>
            <a:r>
              <a:rPr kumimoji="0" lang="en-US" sz="1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a:ea typeface="+mn-ea"/>
                <a:cs typeface="+mn-cs"/>
              </a:rPr>
              <a:t>absolute and uniform time</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sz="1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a:ea typeface="+mn-ea"/>
                <a:cs typeface="+mn-cs"/>
              </a:rPr>
              <a:t>  space &amp; time independent of matter</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sz="1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a:ea typeface="+mn-ea"/>
                <a:cs typeface="+mn-cs"/>
              </a:rPr>
              <a:t>  dynamics:    - action at distance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a:ea typeface="+mn-ea"/>
                <a:cs typeface="+mn-cs"/>
              </a:rPr>
              <a:t>                           - instantaneous</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sz="1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a:ea typeface="+mn-ea"/>
                <a:cs typeface="+mn-cs"/>
              </a:rPr>
              <a:t> Universe edgeless, </a:t>
            </a:r>
            <a:r>
              <a:rPr kumimoji="0" lang="en-US" sz="1700" b="1"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Constantia"/>
                <a:ea typeface="+mn-ea"/>
                <a:cs typeface="+mn-cs"/>
              </a:rPr>
              <a:t>centerless</a:t>
            </a:r>
            <a:r>
              <a:rPr kumimoji="0" lang="en-US" sz="1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a:ea typeface="+mn-ea"/>
                <a:cs typeface="+mn-cs"/>
              </a:rPr>
              <a:t> &amp; infinite</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sz="1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a:ea typeface="+mn-ea"/>
                <a:cs typeface="+mn-cs"/>
              </a:rPr>
              <a:t> Cosmological Principle: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a:ea typeface="+mn-ea"/>
                <a:cs typeface="+mn-cs"/>
              </a:rPr>
              <a:t>       Universe looks the same at every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a:ea typeface="+mn-ea"/>
                <a:cs typeface="+mn-cs"/>
              </a:rPr>
              <a:t>       place in space, every moment in time  </a:t>
            </a:r>
          </a:p>
          <a:p>
            <a:pPr marL="0" marR="0" lvl="0" indent="0" algn="l" defTabSz="914400" rtl="0" eaLnBrk="0" fontAlgn="base" latinLnBrk="0" hangingPunct="0">
              <a:lnSpc>
                <a:spcPct val="55000"/>
              </a:lnSpc>
              <a:spcBef>
                <a:spcPct val="50000"/>
              </a:spcBef>
              <a:spcAft>
                <a:spcPct val="0"/>
              </a:spcAft>
              <a:buClrTx/>
              <a:buSzTx/>
              <a:buFontTx/>
              <a:buChar char="•"/>
              <a:tabLst/>
              <a:defRPr/>
            </a:pPr>
            <a:r>
              <a:rPr kumimoji="0" lang="en-US" sz="1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a:ea typeface="+mn-ea"/>
                <a:cs typeface="+mn-cs"/>
              </a:rPr>
              <a:t> absolute, static &amp; infinite space</a:t>
            </a:r>
          </a:p>
        </p:txBody>
      </p:sp>
    </p:spTree>
    <p:extLst>
      <p:ext uri="{BB962C8B-B14F-4D97-AF65-F5344CB8AC3E}">
        <p14:creationId xmlns:p14="http://schemas.microsoft.com/office/powerpoint/2010/main" val="3700312837"/>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64" y="-621673"/>
            <a:ext cx="10081120" cy="12565396"/>
          </a:xfrm>
          <a:prstGeom prst="rect">
            <a:avLst/>
          </a:prstGeom>
        </p:spPr>
      </p:pic>
      <p:sp>
        <p:nvSpPr>
          <p:cNvPr id="1086467" name="Rectangle 3"/>
          <p:cNvSpPr>
            <a:spLocks noChangeArrowheads="1"/>
          </p:cNvSpPr>
          <p:nvPr/>
        </p:nvSpPr>
        <p:spPr bwMode="auto">
          <a:xfrm>
            <a:off x="0" y="2492375"/>
            <a:ext cx="9217025" cy="1371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panose="02030602050306030303" pitchFamily="18" charset="0"/>
                <a:ea typeface="+mn-ea"/>
                <a:cs typeface="+mn-cs"/>
              </a:rPr>
              <a:t>Einstein’s </a:t>
            </a:r>
            <a:br>
              <a:rPr kumimoji="0" lang="en-US" sz="66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panose="02030602050306030303" pitchFamily="18" charset="0"/>
                <a:ea typeface="+mn-ea"/>
                <a:cs typeface="+mn-cs"/>
              </a:rPr>
            </a:br>
            <a:endParaRPr kumimoji="0" lang="en-US" sz="66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panose="02030602050306030303"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5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panose="02030602050306030303" pitchFamily="18" charset="0"/>
                <a:ea typeface="+mn-ea"/>
                <a:cs typeface="+mn-cs"/>
              </a:rPr>
              <a:t>Dynamic &amp; Geometric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5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panose="02030602050306030303" pitchFamily="18" charset="0"/>
                <a:ea typeface="+mn-ea"/>
                <a:cs typeface="+mn-cs"/>
              </a:rPr>
              <a:t>Universe</a:t>
            </a:r>
          </a:p>
        </p:txBody>
      </p:sp>
      <p:sp>
        <p:nvSpPr>
          <p:cNvPr id="1086468"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endParaRPr>
          </a:p>
        </p:txBody>
      </p:sp>
      <p:sp>
        <p:nvSpPr>
          <p:cNvPr id="39940" name="Rectangle 5"/>
          <p:cNvSpPr>
            <a:spLocks noChangeArrowheads="1"/>
          </p:cNvSpPr>
          <p:nvPr/>
        </p:nvSpPr>
        <p:spPr bwMode="auto">
          <a:xfrm>
            <a:off x="179388" y="1196752"/>
            <a:ext cx="8785225" cy="4104456"/>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1086470"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rPr>
              <a:t>   </a:t>
            </a:r>
            <a:r>
              <a:rPr kumimoji="0" lang="en-US" sz="4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rPr>
              <a:t> </a:t>
            </a:r>
            <a:br>
              <a:rPr kumimoji="0" lang="en-US" sz="4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rPr>
            </a:br>
            <a:endParaRPr kumimoji="0" lang="en-US" sz="4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endParaRPr>
          </a:p>
        </p:txBody>
      </p:sp>
    </p:spTree>
    <p:extLst>
      <p:ext uri="{BB962C8B-B14F-4D97-AF65-F5344CB8AC3E}">
        <p14:creationId xmlns:p14="http://schemas.microsoft.com/office/powerpoint/2010/main" val="2416816170"/>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5" name="Rectangle 3"/>
          <p:cNvSpPr>
            <a:spLocks noGrp="1" noChangeArrowheads="1"/>
          </p:cNvSpPr>
          <p:nvPr>
            <p:ph type="title"/>
          </p:nvPr>
        </p:nvSpPr>
        <p:spPr>
          <a:xfrm>
            <a:off x="914400" y="-214338"/>
            <a:ext cx="8229600" cy="1143000"/>
          </a:xfrm>
        </p:spPr>
        <p:txBody>
          <a:bodyPr/>
          <a:lstStyle/>
          <a:p>
            <a:pPr eaLnBrk="1" fontAlgn="auto" hangingPunct="1">
              <a:spcAft>
                <a:spcPts val="0"/>
              </a:spcAft>
              <a:defRPr/>
            </a:pPr>
            <a:r>
              <a:rPr sz="6000" b="1">
                <a:solidFill>
                  <a:schemeClr val="tx1"/>
                </a:solidFill>
              </a:rPr>
              <a:t>      Albert Einstein</a:t>
            </a:r>
          </a:p>
        </p:txBody>
      </p:sp>
      <p:sp>
        <p:nvSpPr>
          <p:cNvPr id="47107" name="Rectangle 4"/>
          <p:cNvSpPr>
            <a:spLocks noGrp="1" noChangeArrowheads="1"/>
          </p:cNvSpPr>
          <p:nvPr>
            <p:ph type="body" idx="4294967295"/>
          </p:nvPr>
        </p:nvSpPr>
        <p:spPr>
          <a:xfrm>
            <a:off x="428625" y="1000125"/>
            <a:ext cx="9396413" cy="6237288"/>
          </a:xfrm>
        </p:spPr>
        <p:txBody>
          <a:bodyPr/>
          <a:lstStyle/>
          <a:p>
            <a:pPr eaLnBrk="1" hangingPunct="1">
              <a:lnSpc>
                <a:spcPct val="80000"/>
              </a:lnSpc>
              <a:buFontTx/>
              <a:buNone/>
            </a:pPr>
            <a:r>
              <a:rPr lang="en-US" altLang="en-US" b="1">
                <a:solidFill>
                  <a:srgbClr val="000099"/>
                </a:solidFill>
                <a:latin typeface="Papyrus" pitchFamily="66" charset="0"/>
              </a:rPr>
              <a:t>  </a:t>
            </a:r>
            <a:r>
              <a:rPr lang="en-US" altLang="en-US" sz="1900" b="1"/>
              <a:t>Albert Einstein  </a:t>
            </a:r>
          </a:p>
          <a:p>
            <a:pPr eaLnBrk="1" hangingPunct="1">
              <a:lnSpc>
                <a:spcPct val="80000"/>
              </a:lnSpc>
              <a:buFontTx/>
              <a:buNone/>
            </a:pPr>
            <a:r>
              <a:rPr lang="en-US" altLang="en-US" sz="1900" b="1"/>
              <a:t>   (1879-1955;  Ulm-Princeton)</a:t>
            </a:r>
          </a:p>
          <a:p>
            <a:pPr eaLnBrk="1" hangingPunct="1">
              <a:lnSpc>
                <a:spcPct val="80000"/>
              </a:lnSpc>
              <a:buFontTx/>
              <a:buNone/>
            </a:pPr>
            <a:endParaRPr lang="en-US" altLang="en-US" sz="1900" b="1"/>
          </a:p>
          <a:p>
            <a:pPr eaLnBrk="1" hangingPunct="1">
              <a:lnSpc>
                <a:spcPct val="80000"/>
              </a:lnSpc>
              <a:buFontTx/>
              <a:buNone/>
            </a:pPr>
            <a:endParaRPr lang="en-US" altLang="en-US" sz="1900" b="1"/>
          </a:p>
          <a:p>
            <a:pPr eaLnBrk="1" hangingPunct="1">
              <a:lnSpc>
                <a:spcPct val="80000"/>
              </a:lnSpc>
              <a:buFontTx/>
              <a:buNone/>
            </a:pPr>
            <a:r>
              <a:rPr lang="en-US" altLang="en-US" sz="1900" b="1"/>
              <a:t>   father  of</a:t>
            </a:r>
          </a:p>
          <a:p>
            <a:pPr eaLnBrk="1" hangingPunct="1">
              <a:lnSpc>
                <a:spcPct val="80000"/>
              </a:lnSpc>
              <a:buFontTx/>
              <a:buNone/>
            </a:pPr>
            <a:r>
              <a:rPr lang="en-US" altLang="en-US" sz="1900" b="1"/>
              <a:t>   General  Relativity  (1915),</a:t>
            </a:r>
          </a:p>
          <a:p>
            <a:pPr eaLnBrk="1" hangingPunct="1">
              <a:lnSpc>
                <a:spcPct val="80000"/>
              </a:lnSpc>
              <a:buFontTx/>
              <a:buNone/>
            </a:pPr>
            <a:endParaRPr lang="en-US" altLang="en-US" sz="1900" b="1"/>
          </a:p>
          <a:p>
            <a:pPr eaLnBrk="1" hangingPunct="1">
              <a:lnSpc>
                <a:spcPct val="80000"/>
              </a:lnSpc>
              <a:buFontTx/>
              <a:buNone/>
            </a:pPr>
            <a:r>
              <a:rPr lang="en-US" altLang="en-US" sz="1900" b="1"/>
              <a:t>   opening the way towards</a:t>
            </a:r>
          </a:p>
          <a:p>
            <a:pPr eaLnBrk="1" hangingPunct="1">
              <a:lnSpc>
                <a:spcPct val="80000"/>
              </a:lnSpc>
              <a:buFontTx/>
              <a:buNone/>
            </a:pPr>
            <a:r>
              <a:rPr lang="en-US" altLang="en-US" sz="1900" b="1"/>
              <a:t>   Physical  Cosmology     </a:t>
            </a:r>
            <a:r>
              <a:rPr lang="en-US" altLang="en-US" b="1">
                <a:latin typeface="Papyrus" pitchFamily="66" charset="0"/>
              </a:rPr>
              <a:t>          </a:t>
            </a:r>
            <a:r>
              <a:rPr lang="en-US" altLang="en-US"/>
              <a:t> </a:t>
            </a:r>
          </a:p>
        </p:txBody>
      </p:sp>
      <p:sp>
        <p:nvSpPr>
          <p:cNvPr id="6" name="Rectangle 5"/>
          <p:cNvSpPr/>
          <p:nvPr/>
        </p:nvSpPr>
        <p:spPr>
          <a:xfrm>
            <a:off x="428625" y="928688"/>
            <a:ext cx="3500438" cy="3143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pic>
        <p:nvPicPr>
          <p:cNvPr id="47109" name="Picture 8" descr="einstein.haleman.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71938" y="928688"/>
            <a:ext cx="4945062"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8715375" y="785813"/>
            <a:ext cx="1000125" cy="6143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1" name="TextBox 10"/>
          <p:cNvSpPr txBox="1"/>
          <p:nvPr/>
        </p:nvSpPr>
        <p:spPr>
          <a:xfrm>
            <a:off x="500063" y="4429125"/>
            <a:ext cx="3429000" cy="18161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nstantia"/>
                <a:ea typeface="+mn-ea"/>
                <a:cs typeface="+mn-cs"/>
              </a:rPr>
              <a:t>The supreme task of the physicist is to arrive at those universal elementary laws from which the cosmos can be built up by pure deduction.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onstanti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nstantia"/>
                <a:ea typeface="+mn-ea"/>
                <a:cs typeface="+mn-cs"/>
              </a:rPr>
              <a:t>(Albert Einstein, 1954)</a:t>
            </a:r>
          </a:p>
        </p:txBody>
      </p:sp>
      <p:sp>
        <p:nvSpPr>
          <p:cNvPr id="12" name="Rectangle 11"/>
          <p:cNvSpPr/>
          <p:nvPr/>
        </p:nvSpPr>
        <p:spPr>
          <a:xfrm>
            <a:off x="428625" y="4214813"/>
            <a:ext cx="3500438" cy="2286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Tree>
    <p:extLst>
      <p:ext uri="{BB962C8B-B14F-4D97-AF65-F5344CB8AC3E}">
        <p14:creationId xmlns:p14="http://schemas.microsoft.com/office/powerpoint/2010/main" val="3339279663"/>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5" name="Rectangle 3"/>
          <p:cNvSpPr>
            <a:spLocks noGrp="1" noChangeArrowheads="1"/>
          </p:cNvSpPr>
          <p:nvPr>
            <p:ph type="title"/>
          </p:nvPr>
        </p:nvSpPr>
        <p:spPr>
          <a:xfrm>
            <a:off x="914400" y="-214338"/>
            <a:ext cx="8229600" cy="1143000"/>
          </a:xfrm>
        </p:spPr>
        <p:txBody>
          <a:bodyPr/>
          <a:lstStyle/>
          <a:p>
            <a:pPr eaLnBrk="1" fontAlgn="auto" hangingPunct="1">
              <a:spcAft>
                <a:spcPts val="0"/>
              </a:spcAft>
              <a:defRPr/>
            </a:pPr>
            <a:r>
              <a:rPr sz="6000" b="1">
                <a:solidFill>
                  <a:schemeClr val="tx1"/>
                </a:solidFill>
              </a:rPr>
              <a:t>Einstein’s  Universe</a:t>
            </a:r>
          </a:p>
        </p:txBody>
      </p:sp>
      <p:sp>
        <p:nvSpPr>
          <p:cNvPr id="113667" name="Rectangle 4"/>
          <p:cNvSpPr>
            <a:spLocks noGrp="1" noChangeArrowheads="1"/>
          </p:cNvSpPr>
          <p:nvPr>
            <p:ph type="body" idx="4294967295"/>
          </p:nvPr>
        </p:nvSpPr>
        <p:spPr>
          <a:xfrm>
            <a:off x="500063" y="1000125"/>
            <a:ext cx="9396412" cy="6237288"/>
          </a:xfrm>
        </p:spPr>
        <p:txBody>
          <a:bodyPr/>
          <a:lstStyle/>
          <a:p>
            <a:pPr eaLnBrk="1" hangingPunct="1">
              <a:lnSpc>
                <a:spcPct val="80000"/>
              </a:lnSpc>
              <a:buFontTx/>
              <a:buNone/>
            </a:pPr>
            <a:r>
              <a:rPr lang="en-US" altLang="en-US" b="1" dirty="0">
                <a:solidFill>
                  <a:srgbClr val="000099"/>
                </a:solidFill>
                <a:latin typeface="Papyrus" pitchFamily="66" charset="0"/>
              </a:rPr>
              <a:t>  </a:t>
            </a:r>
            <a:r>
              <a:rPr lang="en-US" altLang="en-US" sz="1900" b="1" dirty="0"/>
              <a:t>In 1915, </a:t>
            </a:r>
          </a:p>
          <a:p>
            <a:pPr eaLnBrk="1" hangingPunct="1">
              <a:lnSpc>
                <a:spcPct val="80000"/>
              </a:lnSpc>
              <a:buFontTx/>
              <a:buNone/>
            </a:pPr>
            <a:r>
              <a:rPr lang="en-US" altLang="en-US" sz="1900" b="1" dirty="0"/>
              <a:t>  Albert Einstein completed his General Theory of Relativity.</a:t>
            </a:r>
          </a:p>
          <a:p>
            <a:pPr eaLnBrk="1" hangingPunct="1">
              <a:lnSpc>
                <a:spcPct val="80000"/>
              </a:lnSpc>
              <a:buFontTx/>
              <a:buNone/>
            </a:pPr>
            <a:endParaRPr lang="en-US" altLang="en-US" sz="1900" b="1" dirty="0"/>
          </a:p>
          <a:p>
            <a:pPr eaLnBrk="1" hangingPunct="1">
              <a:lnSpc>
                <a:spcPct val="80000"/>
              </a:lnSpc>
              <a:buFontTx/>
              <a:buNone/>
            </a:pPr>
            <a:r>
              <a:rPr lang="en-US" altLang="en-US" sz="1900" b="1" dirty="0"/>
              <a:t> </a:t>
            </a:r>
            <a:r>
              <a:rPr lang="en-US" altLang="en-US" sz="1900" b="1" dirty="0">
                <a:sym typeface="Mathematica1" pitchFamily="2" charset="2"/>
              </a:rPr>
              <a:t>• </a:t>
            </a:r>
            <a:r>
              <a:rPr lang="en-US" altLang="en-US" sz="1900" b="1" dirty="0"/>
              <a:t>General Relativity is a “metric theory’’:</a:t>
            </a:r>
          </a:p>
          <a:p>
            <a:pPr eaLnBrk="1" hangingPunct="1">
              <a:lnSpc>
                <a:spcPct val="80000"/>
              </a:lnSpc>
              <a:buFontTx/>
              <a:buNone/>
            </a:pPr>
            <a:r>
              <a:rPr lang="en-US" altLang="en-US" sz="1900" b="1" dirty="0"/>
              <a:t>     gravity is a manifestation of the geometry, curvature, of space-time.</a:t>
            </a:r>
          </a:p>
          <a:p>
            <a:pPr eaLnBrk="1" hangingPunct="1">
              <a:lnSpc>
                <a:spcPct val="80000"/>
              </a:lnSpc>
              <a:buFontTx/>
              <a:buNone/>
            </a:pPr>
            <a:endParaRPr lang="en-US" altLang="en-US" sz="1900" b="1" dirty="0"/>
          </a:p>
          <a:p>
            <a:pPr eaLnBrk="1" hangingPunct="1">
              <a:lnSpc>
                <a:spcPct val="80000"/>
              </a:lnSpc>
              <a:buFontTx/>
              <a:buNone/>
            </a:pPr>
            <a:r>
              <a:rPr lang="en-US" altLang="en-US" sz="1900" b="1" dirty="0"/>
              <a:t> </a:t>
            </a:r>
            <a:r>
              <a:rPr lang="en-US" altLang="en-US" sz="1900" b="1" dirty="0">
                <a:sym typeface="Mathematica1" pitchFamily="2" charset="2"/>
              </a:rPr>
              <a:t>•  R</a:t>
            </a:r>
            <a:r>
              <a:rPr lang="en-US" altLang="en-US" sz="1900" b="1" dirty="0"/>
              <a:t>evolutionized our thinking about the nature of space &amp; time: </a:t>
            </a:r>
          </a:p>
          <a:p>
            <a:pPr eaLnBrk="1" hangingPunct="1">
              <a:lnSpc>
                <a:spcPct val="80000"/>
              </a:lnSpc>
              <a:buFontTx/>
              <a:buNone/>
            </a:pPr>
            <a:r>
              <a:rPr lang="en-US" altLang="en-US" sz="1900" b="1" dirty="0"/>
              <a:t>     - no longer Newton’s static and rigid background, </a:t>
            </a:r>
          </a:p>
          <a:p>
            <a:pPr eaLnBrk="1" hangingPunct="1">
              <a:lnSpc>
                <a:spcPct val="80000"/>
              </a:lnSpc>
              <a:buFontTx/>
              <a:buNone/>
            </a:pPr>
            <a:r>
              <a:rPr lang="en-US" altLang="en-US" sz="1900" b="1" dirty="0"/>
              <a:t>     - a dynamic  medium, intimately coupled to </a:t>
            </a:r>
          </a:p>
          <a:p>
            <a:pPr eaLnBrk="1" hangingPunct="1">
              <a:lnSpc>
                <a:spcPct val="80000"/>
              </a:lnSpc>
              <a:buFontTx/>
              <a:buNone/>
            </a:pPr>
            <a:r>
              <a:rPr lang="en-US" altLang="en-US" sz="1900" b="1" dirty="0"/>
              <a:t>       the universe’s content  of matter and energy. </a:t>
            </a:r>
          </a:p>
          <a:p>
            <a:pPr eaLnBrk="1" hangingPunct="1">
              <a:lnSpc>
                <a:spcPct val="80000"/>
              </a:lnSpc>
              <a:buFontTx/>
              <a:buNone/>
            </a:pPr>
            <a:r>
              <a:rPr lang="en-US" altLang="en-US" sz="1900" b="1" dirty="0"/>
              <a:t> </a:t>
            </a:r>
          </a:p>
          <a:p>
            <a:pPr eaLnBrk="1" hangingPunct="1">
              <a:lnSpc>
                <a:spcPct val="80000"/>
              </a:lnSpc>
              <a:buFontTx/>
              <a:buNone/>
            </a:pPr>
            <a:r>
              <a:rPr lang="en-US" altLang="en-US" sz="1900" b="1" dirty="0">
                <a:sym typeface="Mathematica1" pitchFamily="2" charset="2"/>
              </a:rPr>
              <a:t> • A</a:t>
            </a:r>
            <a:r>
              <a:rPr lang="en-US" altLang="en-US" sz="1900" b="1" dirty="0"/>
              <a:t>ll phrased into perhaps </a:t>
            </a:r>
          </a:p>
          <a:p>
            <a:pPr eaLnBrk="1" hangingPunct="1">
              <a:lnSpc>
                <a:spcPct val="80000"/>
              </a:lnSpc>
              <a:buFontTx/>
              <a:buNone/>
            </a:pPr>
            <a:r>
              <a:rPr lang="en-US" altLang="en-US" sz="1900" b="1" dirty="0"/>
              <a:t>     the most beautiful and impressive scientific equation </a:t>
            </a:r>
          </a:p>
          <a:p>
            <a:pPr eaLnBrk="1" hangingPunct="1">
              <a:lnSpc>
                <a:spcPct val="80000"/>
              </a:lnSpc>
              <a:buFontTx/>
              <a:buNone/>
            </a:pPr>
            <a:r>
              <a:rPr lang="en-US" altLang="en-US" sz="1900" b="1" dirty="0"/>
              <a:t>     known to humankind, a triumph of  human genius,  </a:t>
            </a:r>
          </a:p>
          <a:p>
            <a:pPr eaLnBrk="1" hangingPunct="1">
              <a:lnSpc>
                <a:spcPct val="90000"/>
              </a:lnSpc>
              <a:buFontTx/>
              <a:buNone/>
            </a:pPr>
            <a:r>
              <a:rPr lang="en-US" altLang="en-US" b="1" dirty="0">
                <a:latin typeface="Papyrus" pitchFamily="66" charset="0"/>
              </a:rPr>
              <a:t>          </a:t>
            </a:r>
            <a:r>
              <a:rPr lang="en-US" altLang="en-US" dirty="0"/>
              <a:t> </a:t>
            </a:r>
          </a:p>
        </p:txBody>
      </p:sp>
      <p:sp>
        <p:nvSpPr>
          <p:cNvPr id="6" name="Rectangle 5"/>
          <p:cNvSpPr/>
          <p:nvPr/>
        </p:nvSpPr>
        <p:spPr>
          <a:xfrm>
            <a:off x="428625" y="928688"/>
            <a:ext cx="8358188" cy="45005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428625" y="5500688"/>
            <a:ext cx="8358188" cy="114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3"/>
          <p:cNvSpPr txBox="1">
            <a:spLocks noChangeArrowheads="1"/>
          </p:cNvSpPr>
          <p:nvPr/>
        </p:nvSpPr>
        <p:spPr>
          <a:xfrm>
            <a:off x="571472" y="5429264"/>
            <a:ext cx="8229600" cy="1143000"/>
          </a:xfrm>
          <a:prstGeom prst="rect">
            <a:avLst/>
          </a:prstGeom>
          <a:ln w="6350" cap="rnd">
            <a:noFill/>
          </a:ln>
        </p:spPr>
        <p:txBody>
          <a:bodyPr anchor="b">
            <a:normAutofit fontScale="85000" lnSpcReduction="10000"/>
          </a:bodyPr>
          <a:lstStyle/>
          <a:p>
            <a:pPr fontAlgn="auto">
              <a:spcAft>
                <a:spcPts val="0"/>
              </a:spcAft>
              <a:defRPr/>
            </a:pPr>
            <a:r>
              <a:rPr lang="en-US" sz="60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rPr>
              <a:t> Einstein  Field  Equations</a:t>
            </a:r>
          </a:p>
        </p:txBody>
      </p:sp>
    </p:spTree>
    <p:extLst>
      <p:ext uri="{BB962C8B-B14F-4D97-AF65-F5344CB8AC3E}">
        <p14:creationId xmlns:p14="http://schemas.microsoft.com/office/powerpoint/2010/main" val="2547374917"/>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6082" name="Picture 7" descr="einstein"/>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5000"/>
                    </a14:imgEffect>
                    <a14:imgEffect>
                      <a14:brightnessContrast contrast="-39000"/>
                    </a14:imgEffect>
                  </a14:imgLayer>
                </a14:imgProps>
              </a:ext>
              <a:ext uri="{28A0092B-C50C-407E-A947-70E740481C1C}">
                <a14:useLocalDpi xmlns:a14="http://schemas.microsoft.com/office/drawing/2010/main" val="0"/>
              </a:ext>
            </a:extLst>
          </a:blip>
          <a:srcRect/>
          <a:stretch>
            <a:fillRect/>
          </a:stretch>
        </p:blipFill>
        <p:spPr bwMode="auto">
          <a:xfrm>
            <a:off x="-900114" y="-4167981"/>
            <a:ext cx="12076113" cy="136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0373" name="Text Box 5"/>
          <p:cNvSpPr txBox="1">
            <a:spLocks noChangeArrowheads="1"/>
          </p:cNvSpPr>
          <p:nvPr/>
        </p:nvSpPr>
        <p:spPr bwMode="auto">
          <a:xfrm>
            <a:off x="4356100" y="5084763"/>
            <a:ext cx="4787900" cy="842962"/>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75000"/>
              </a:lnSpc>
              <a:spcBef>
                <a:spcPct val="50000"/>
              </a:spcBef>
              <a:spcAft>
                <a:spcPct val="0"/>
              </a:spcAft>
              <a:buClrTx/>
              <a:buSzTx/>
              <a:buFontTx/>
              <a:buNone/>
              <a:tabLst/>
              <a:defRPr/>
            </a:pPr>
            <a:r>
              <a:rPr kumimoji="0" lang="en-US" sz="2400" b="0" i="1"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a:ea typeface="+mn-ea"/>
                <a:cs typeface="+mn-cs"/>
              </a:rPr>
              <a:t>… its geometry rules the world,</a:t>
            </a:r>
          </a:p>
          <a:p>
            <a:pPr marL="0" marR="0" lvl="0" indent="0" algn="l" defTabSz="914400" rtl="0" eaLnBrk="0" fontAlgn="base" latinLnBrk="0" hangingPunct="0">
              <a:lnSpc>
                <a:spcPct val="75000"/>
              </a:lnSpc>
              <a:spcBef>
                <a:spcPct val="50000"/>
              </a:spcBef>
              <a:spcAft>
                <a:spcPct val="0"/>
              </a:spcAft>
              <a:buClrTx/>
              <a:buSzTx/>
              <a:buFontTx/>
              <a:buNone/>
              <a:tabLst/>
              <a:defRPr/>
            </a:pPr>
            <a:r>
              <a:rPr kumimoji="0" lang="en-US" sz="2400" b="0" i="1"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a:ea typeface="+mn-ea"/>
                <a:cs typeface="+mn-cs"/>
              </a:rPr>
              <a:t>   the world rules its geometry…</a:t>
            </a:r>
          </a:p>
        </p:txBody>
      </p:sp>
      <p:sp>
        <p:nvSpPr>
          <p:cNvPr id="570374" name="Text Box 6"/>
          <p:cNvSpPr txBox="1">
            <a:spLocks noChangeArrowheads="1"/>
          </p:cNvSpPr>
          <p:nvPr/>
        </p:nvSpPr>
        <p:spPr bwMode="auto">
          <a:xfrm>
            <a:off x="0" y="1052513"/>
            <a:ext cx="7418388" cy="1304925"/>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75000"/>
              </a:lnSpc>
              <a:spcBef>
                <a:spcPct val="50000"/>
              </a:spcBef>
              <a:spcAft>
                <a:spcPct val="0"/>
              </a:spcAft>
              <a:buClrTx/>
              <a:buSzTx/>
              <a:buFontTx/>
              <a:buNone/>
              <a:tabLst/>
              <a:defRPr/>
            </a:pPr>
            <a:r>
              <a:rPr kumimoji="0" lang="en-US" sz="2400" b="0" i="1" u="none" strike="noStrike" kern="1200" cap="none" spc="0" normalizeH="0" baseline="0" noProof="0" dirty="0">
                <a:ln>
                  <a:noFill/>
                </a:ln>
                <a:solidFill>
                  <a:srgbClr val="FFFF00"/>
                </a:solidFill>
                <a:effectLst/>
                <a:uLnTx/>
                <a:uFillTx/>
                <a:latin typeface="Tahoma" pitchFamily="34" charset="0"/>
                <a:ea typeface="+mn-ea"/>
                <a:cs typeface="+mn-cs"/>
              </a:rPr>
              <a:t>  </a:t>
            </a:r>
            <a:r>
              <a:rPr kumimoji="0" lang="en-US" sz="2400" b="0" i="1"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a:ea typeface="+mn-ea"/>
                <a:cs typeface="+mn-cs"/>
              </a:rPr>
              <a:t>… </a:t>
            </a:r>
            <a:r>
              <a:rPr kumimoji="0" lang="en-US" sz="2400" b="0" i="1" u="none" strike="noStrike" kern="1200" cap="none" spc="0" normalizeH="0" baseline="0" noProof="0" dirty="0" err="1">
                <a:ln>
                  <a:noFill/>
                </a:ln>
                <a:solidFill>
                  <a:prstClr val="white"/>
                </a:solidFill>
                <a:effectLst>
                  <a:outerShdw blurRad="38100" dist="38100" dir="2700000" algn="tl">
                    <a:srgbClr val="000000"/>
                  </a:outerShdw>
                </a:effectLst>
                <a:uLnTx/>
                <a:uFillTx/>
                <a:latin typeface="Constantia"/>
                <a:ea typeface="+mn-ea"/>
                <a:cs typeface="+mn-cs"/>
              </a:rPr>
              <a:t>Spacetime</a:t>
            </a:r>
            <a:r>
              <a:rPr kumimoji="0" lang="en-US" sz="2400" b="0" i="1"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a:ea typeface="+mn-ea"/>
                <a:cs typeface="+mn-cs"/>
              </a:rPr>
              <a:t> becomes a dynamic continuum, </a:t>
            </a:r>
          </a:p>
          <a:p>
            <a:pPr marL="0" marR="0" lvl="0" indent="0" algn="l" defTabSz="914400" rtl="0" eaLnBrk="0" fontAlgn="base" latinLnBrk="0" hangingPunct="0">
              <a:lnSpc>
                <a:spcPct val="75000"/>
              </a:lnSpc>
              <a:spcBef>
                <a:spcPct val="50000"/>
              </a:spcBef>
              <a:spcAft>
                <a:spcPct val="0"/>
              </a:spcAft>
              <a:buClrTx/>
              <a:buSzTx/>
              <a:buFontTx/>
              <a:buNone/>
              <a:tabLst/>
              <a:defRPr/>
            </a:pPr>
            <a:r>
              <a:rPr kumimoji="0" lang="en-US" sz="2400" b="0" i="1"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a:ea typeface="+mn-ea"/>
                <a:cs typeface="+mn-cs"/>
              </a:rPr>
              <a:t>      integral part of the structure of the cosmos …</a:t>
            </a:r>
          </a:p>
          <a:p>
            <a:pPr marL="0" marR="0" lvl="0" indent="0" algn="l" defTabSz="914400" rtl="0" eaLnBrk="0" fontAlgn="base" latinLnBrk="0" hangingPunct="0">
              <a:lnSpc>
                <a:spcPct val="75000"/>
              </a:lnSpc>
              <a:spcBef>
                <a:spcPct val="50000"/>
              </a:spcBef>
              <a:spcAft>
                <a:spcPct val="0"/>
              </a:spcAft>
              <a:buClrTx/>
              <a:buSzTx/>
              <a:buFontTx/>
              <a:buNone/>
              <a:tabLst/>
              <a:defRPr/>
            </a:pPr>
            <a:r>
              <a:rPr kumimoji="0" lang="en-US" sz="2400" b="0" i="1"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a:ea typeface="+mn-ea"/>
                <a:cs typeface="+mn-cs"/>
              </a:rPr>
              <a:t>      curved </a:t>
            </a:r>
            <a:r>
              <a:rPr kumimoji="0" lang="en-US" sz="2400" b="0" i="1" u="none" strike="noStrike" kern="1200" cap="none" spc="0" normalizeH="0" baseline="0" noProof="0" dirty="0" err="1">
                <a:ln>
                  <a:noFill/>
                </a:ln>
                <a:solidFill>
                  <a:prstClr val="white"/>
                </a:solidFill>
                <a:effectLst>
                  <a:outerShdw blurRad="38100" dist="38100" dir="2700000" algn="tl">
                    <a:srgbClr val="000000"/>
                  </a:outerShdw>
                </a:effectLst>
                <a:uLnTx/>
                <a:uFillTx/>
                <a:latin typeface="Constantia"/>
                <a:ea typeface="+mn-ea"/>
                <a:cs typeface="+mn-cs"/>
              </a:rPr>
              <a:t>spacetime</a:t>
            </a:r>
            <a:r>
              <a:rPr kumimoji="0" lang="en-US" sz="2400" b="0" i="1"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a:ea typeface="+mn-ea"/>
                <a:cs typeface="+mn-cs"/>
              </a:rPr>
              <a:t> becomes force of gravity</a:t>
            </a:r>
            <a:r>
              <a:rPr kumimoji="0" lang="en-US" sz="2400" b="0" i="1" u="none" strike="noStrike" kern="1200" cap="none" spc="0" normalizeH="0" baseline="0" noProof="0" dirty="0">
                <a:ln>
                  <a:noFill/>
                </a:ln>
                <a:solidFill>
                  <a:prstClr val="white"/>
                </a:solidFill>
                <a:effectLst/>
                <a:uLnTx/>
                <a:uFillTx/>
                <a:latin typeface="Constantia"/>
                <a:ea typeface="+mn-ea"/>
                <a:cs typeface="+mn-cs"/>
              </a:rPr>
              <a:t> </a:t>
            </a:r>
          </a:p>
        </p:txBody>
      </p:sp>
      <p:sp>
        <p:nvSpPr>
          <p:cNvPr id="80902" name="Rectangle 8"/>
          <p:cNvSpPr>
            <a:spLocks noChangeArrowheads="1"/>
          </p:cNvSpPr>
          <p:nvPr/>
        </p:nvSpPr>
        <p:spPr bwMode="auto">
          <a:xfrm>
            <a:off x="250825" y="2636838"/>
            <a:ext cx="8712200" cy="2232025"/>
          </a:xfrm>
          <a:prstGeom prst="rect">
            <a:avLst/>
          </a:prstGeom>
          <a:no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mn-ea"/>
              <a:cs typeface="+mn-cs"/>
            </a:endParaRPr>
          </a:p>
        </p:txBody>
      </p:sp>
      <p:graphicFrame>
        <p:nvGraphicFramePr>
          <p:cNvPr id="2" name="Object 1"/>
          <p:cNvGraphicFramePr>
            <a:graphicFrameLocks noChangeAspect="1"/>
          </p:cNvGraphicFramePr>
          <p:nvPr/>
        </p:nvGraphicFramePr>
        <p:xfrm>
          <a:off x="776499" y="2852750"/>
          <a:ext cx="7660852" cy="1800200"/>
        </p:xfrm>
        <a:graphic>
          <a:graphicData uri="http://schemas.openxmlformats.org/presentationml/2006/ole">
            <mc:AlternateContent xmlns:mc="http://schemas.openxmlformats.org/markup-compatibility/2006">
              <mc:Choice xmlns:v="urn:schemas-microsoft-com:vml" Requires="v">
                <p:oleObj spid="_x0000_s245781" name="Equation" r:id="rId6" imgW="1676160" imgH="393480" progId="Equation.DSMT4">
                  <p:embed/>
                </p:oleObj>
              </mc:Choice>
              <mc:Fallback>
                <p:oleObj name="Equation" r:id="rId6" imgW="1676160" imgH="393480" progId="Equation.DSMT4">
                  <p:embed/>
                  <p:pic>
                    <p:nvPicPr>
                      <p:cNvPr id="2" name="Object 1"/>
                      <p:cNvPicPr>
                        <a:picLocks noChangeAspect="1" noChangeArrowheads="1"/>
                      </p:cNvPicPr>
                      <p:nvPr/>
                    </p:nvPicPr>
                    <p:blipFill>
                      <a:blip r:embed="rId7"/>
                      <a:srcRect/>
                      <a:stretch>
                        <a:fillRect/>
                      </a:stretch>
                    </p:blipFill>
                    <p:spPr bwMode="auto">
                      <a:xfrm>
                        <a:off x="776499" y="2852750"/>
                        <a:ext cx="7660852" cy="18002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537783400"/>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571500" y="1357313"/>
            <a:ext cx="8229600" cy="5286375"/>
          </a:xfrm>
        </p:spPr>
        <p:txBody>
          <a:bodyPr>
            <a:normAutofit fontScale="62500" lnSpcReduction="20000"/>
          </a:bodyPr>
          <a:lstStyle/>
          <a:p>
            <a:pPr marL="274320" indent="-274320" eaLnBrk="1" fontAlgn="auto" hangingPunct="1">
              <a:spcAft>
                <a:spcPts val="0"/>
              </a:spcAft>
              <a:buFont typeface="Wingdings 2"/>
              <a:buChar char=""/>
              <a:defRPr/>
            </a:pPr>
            <a:r>
              <a:rPr lang="en-US" sz="2800" b="1" dirty="0"/>
              <a:t>Strong Nuclear Force</a:t>
            </a:r>
          </a:p>
          <a:p>
            <a:pPr marL="274320" indent="-274320" eaLnBrk="1" fontAlgn="auto" hangingPunct="1">
              <a:spcAft>
                <a:spcPts val="0"/>
              </a:spcAft>
              <a:buFont typeface="Wingdings 2"/>
              <a:buNone/>
              <a:defRPr/>
            </a:pPr>
            <a:r>
              <a:rPr lang="en-US" dirty="0"/>
              <a:t>    </a:t>
            </a:r>
            <a:r>
              <a:rPr lang="en-US" sz="1600" dirty="0"/>
              <a:t>      Responsible for holding particles together inside the nucleus. </a:t>
            </a:r>
          </a:p>
          <a:p>
            <a:pPr marL="274320" indent="-274320" eaLnBrk="1" fontAlgn="auto" hangingPunct="1">
              <a:spcAft>
                <a:spcPts val="0"/>
              </a:spcAft>
              <a:buFont typeface="Wingdings 2"/>
              <a:buNone/>
              <a:defRPr/>
            </a:pPr>
            <a:r>
              <a:rPr lang="en-US" sz="1600" dirty="0"/>
              <a:t>             The nuclear strong force carrier particle is called the gluon. </a:t>
            </a:r>
          </a:p>
          <a:p>
            <a:pPr marL="274320" indent="-274320" eaLnBrk="1" fontAlgn="auto" hangingPunct="1">
              <a:spcAft>
                <a:spcPts val="0"/>
              </a:spcAft>
              <a:buFont typeface="Wingdings 2"/>
              <a:buNone/>
              <a:defRPr/>
            </a:pPr>
            <a:r>
              <a:rPr lang="en-US" sz="1600" dirty="0"/>
              <a:t>             The nuclear strong interaction has a range of 10</a:t>
            </a:r>
            <a:r>
              <a:rPr lang="en-US" sz="1600" baseline="30000" dirty="0"/>
              <a:t>-15</a:t>
            </a:r>
            <a:r>
              <a:rPr lang="en-US" sz="1600" dirty="0"/>
              <a:t> m (diameter of a proton). </a:t>
            </a:r>
          </a:p>
          <a:p>
            <a:pPr marL="274320" indent="-274320" eaLnBrk="1" fontAlgn="auto" hangingPunct="1">
              <a:spcAft>
                <a:spcPts val="0"/>
              </a:spcAft>
              <a:buFont typeface="Wingdings 2"/>
              <a:buNone/>
              <a:defRPr/>
            </a:pPr>
            <a:endParaRPr lang="en-US" dirty="0"/>
          </a:p>
          <a:p>
            <a:pPr marL="274320" indent="-274320" eaLnBrk="1" fontAlgn="auto" hangingPunct="1">
              <a:spcAft>
                <a:spcPts val="0"/>
              </a:spcAft>
              <a:buFont typeface="Wingdings 2"/>
              <a:buChar char=""/>
              <a:defRPr/>
            </a:pPr>
            <a:r>
              <a:rPr lang="en-US" sz="2800" b="1" dirty="0"/>
              <a:t>Electromagnetic Force</a:t>
            </a:r>
          </a:p>
          <a:p>
            <a:pPr marL="274320" indent="-274320" eaLnBrk="1" fontAlgn="auto" hangingPunct="1">
              <a:spcAft>
                <a:spcPts val="0"/>
              </a:spcAft>
              <a:buFont typeface="Wingdings 2"/>
              <a:buNone/>
              <a:defRPr/>
            </a:pPr>
            <a:r>
              <a:rPr lang="en-US" sz="1800" dirty="0"/>
              <a:t>     </a:t>
            </a:r>
            <a:r>
              <a:rPr lang="en-US" sz="1600" dirty="0"/>
              <a:t>      Responsible for electric and magnetic interactions, and determines structure of </a:t>
            </a:r>
          </a:p>
          <a:p>
            <a:pPr marL="274320" indent="-274320" eaLnBrk="1" fontAlgn="auto" hangingPunct="1">
              <a:spcAft>
                <a:spcPts val="0"/>
              </a:spcAft>
              <a:buFont typeface="Wingdings 2"/>
              <a:buNone/>
              <a:defRPr/>
            </a:pPr>
            <a:r>
              <a:rPr lang="en-US" sz="1600" dirty="0"/>
              <a:t>            atoms and molecules. </a:t>
            </a:r>
          </a:p>
          <a:p>
            <a:pPr marL="274320" indent="-274320" eaLnBrk="1" fontAlgn="auto" hangingPunct="1">
              <a:spcAft>
                <a:spcPts val="0"/>
              </a:spcAft>
              <a:buFont typeface="Wingdings 2"/>
              <a:buNone/>
              <a:defRPr/>
            </a:pPr>
            <a:r>
              <a:rPr lang="en-US" sz="1600" dirty="0"/>
              <a:t>            The electromagnetic force carrier particle is the photon  (quantum of light)</a:t>
            </a:r>
          </a:p>
          <a:p>
            <a:pPr marL="274320" indent="-274320" eaLnBrk="1" fontAlgn="auto" hangingPunct="1">
              <a:spcAft>
                <a:spcPts val="0"/>
              </a:spcAft>
              <a:buFont typeface="Wingdings 2"/>
              <a:buNone/>
              <a:defRPr/>
            </a:pPr>
            <a:r>
              <a:rPr lang="en-US" sz="1600" dirty="0"/>
              <a:t>            The electromagnetic interaction range is infinite. </a:t>
            </a:r>
          </a:p>
          <a:p>
            <a:pPr marL="274320" indent="-274320" eaLnBrk="1" fontAlgn="auto" hangingPunct="1">
              <a:spcAft>
                <a:spcPts val="0"/>
              </a:spcAft>
              <a:buFont typeface="Wingdings 2"/>
              <a:buNone/>
              <a:defRPr/>
            </a:pPr>
            <a:endParaRPr lang="en-US" dirty="0"/>
          </a:p>
          <a:p>
            <a:pPr marL="274320" indent="-274320" eaLnBrk="1" fontAlgn="auto" hangingPunct="1">
              <a:spcAft>
                <a:spcPts val="0"/>
              </a:spcAft>
              <a:buFont typeface="Wingdings 2"/>
              <a:buChar char=""/>
              <a:defRPr/>
            </a:pPr>
            <a:r>
              <a:rPr lang="en-US" sz="2800" b="1" dirty="0"/>
              <a:t>Weak Force</a:t>
            </a:r>
          </a:p>
          <a:p>
            <a:pPr marL="274320" indent="-274320" eaLnBrk="1" fontAlgn="auto" hangingPunct="1">
              <a:spcAft>
                <a:spcPts val="0"/>
              </a:spcAft>
              <a:buFont typeface="Wingdings 2"/>
              <a:buNone/>
              <a:defRPr/>
            </a:pPr>
            <a:r>
              <a:rPr lang="en-US" sz="1800" dirty="0"/>
              <a:t>           Responsible for (beta) radioactivity. </a:t>
            </a:r>
          </a:p>
          <a:p>
            <a:pPr marL="274320" indent="-274320" eaLnBrk="1" fontAlgn="auto" hangingPunct="1">
              <a:spcAft>
                <a:spcPts val="0"/>
              </a:spcAft>
              <a:buFont typeface="Wingdings 2"/>
              <a:buNone/>
              <a:defRPr/>
            </a:pPr>
            <a:r>
              <a:rPr lang="en-US" sz="1800" dirty="0"/>
              <a:t>           The weak force carrier particles are called weak gauge bosons (Z,W</a:t>
            </a:r>
            <a:r>
              <a:rPr lang="en-US" sz="1800" baseline="30000" dirty="0"/>
              <a:t>+</a:t>
            </a:r>
            <a:r>
              <a:rPr lang="en-US" sz="1800" dirty="0"/>
              <a:t>,W</a:t>
            </a:r>
            <a:r>
              <a:rPr lang="en-US" sz="1800" baseline="30000" dirty="0"/>
              <a:t>-</a:t>
            </a:r>
            <a:r>
              <a:rPr lang="en-US" sz="1800" dirty="0"/>
              <a:t>). </a:t>
            </a:r>
          </a:p>
          <a:p>
            <a:pPr marL="274320" indent="-274320" eaLnBrk="1" fontAlgn="auto" hangingPunct="1">
              <a:spcAft>
                <a:spcPts val="0"/>
              </a:spcAft>
              <a:buFont typeface="Wingdings 2"/>
              <a:buNone/>
              <a:defRPr/>
            </a:pPr>
            <a:r>
              <a:rPr lang="en-US" sz="1800" dirty="0"/>
              <a:t>           The nuclear weak interaction has a range of 10</a:t>
            </a:r>
            <a:r>
              <a:rPr lang="en-US" sz="1800" baseline="30000" dirty="0"/>
              <a:t>-17</a:t>
            </a:r>
            <a:r>
              <a:rPr lang="en-US" sz="1800" dirty="0"/>
              <a:t> m (1% of proton diameter).</a:t>
            </a:r>
          </a:p>
          <a:p>
            <a:pPr marL="274320" indent="-274320" eaLnBrk="1" fontAlgn="auto" hangingPunct="1">
              <a:spcAft>
                <a:spcPts val="0"/>
              </a:spcAft>
              <a:buFont typeface="Wingdings 2"/>
              <a:buNone/>
              <a:defRPr/>
            </a:pPr>
            <a:endParaRPr lang="en-US" sz="1800" dirty="0"/>
          </a:p>
          <a:p>
            <a:pPr marL="274320" indent="-274320" eaLnBrk="1" fontAlgn="auto" hangingPunct="1">
              <a:spcAft>
                <a:spcPts val="0"/>
              </a:spcAft>
              <a:buFont typeface="Wingdings 2"/>
              <a:buChar char=""/>
              <a:defRPr/>
            </a:pPr>
            <a:r>
              <a:rPr lang="en-US" sz="2800" b="1" dirty="0"/>
              <a:t>Gravity</a:t>
            </a:r>
          </a:p>
          <a:p>
            <a:pPr marL="274320" indent="-274320" eaLnBrk="1" fontAlgn="auto" hangingPunct="1">
              <a:spcAft>
                <a:spcPts val="0"/>
              </a:spcAft>
              <a:buFont typeface="Wingdings 2"/>
              <a:buNone/>
              <a:defRPr/>
            </a:pPr>
            <a:r>
              <a:rPr lang="en-US" sz="2100" dirty="0"/>
              <a:t>          </a:t>
            </a:r>
            <a:r>
              <a:rPr lang="en-US" sz="1900" dirty="0"/>
              <a:t>Responsible for the attraction between masses. Although the gravitational force carrier      </a:t>
            </a:r>
          </a:p>
          <a:p>
            <a:pPr marL="274320" indent="-274320" eaLnBrk="1" fontAlgn="auto" hangingPunct="1">
              <a:spcAft>
                <a:spcPts val="0"/>
              </a:spcAft>
              <a:buFont typeface="Wingdings 2"/>
              <a:buNone/>
              <a:defRPr/>
            </a:pPr>
            <a:r>
              <a:rPr lang="en-US" sz="1900" dirty="0"/>
              <a:t>          The hypothetical (carrier) particle is the graviton. </a:t>
            </a:r>
          </a:p>
          <a:p>
            <a:pPr marL="274320" indent="-274320" eaLnBrk="1" fontAlgn="auto" hangingPunct="1">
              <a:spcAft>
                <a:spcPts val="0"/>
              </a:spcAft>
              <a:buFont typeface="Wingdings 2"/>
              <a:buNone/>
              <a:defRPr/>
            </a:pPr>
            <a:r>
              <a:rPr lang="en-US" sz="1900" dirty="0"/>
              <a:t>          The gravitational interaction range is infinite.</a:t>
            </a:r>
          </a:p>
          <a:p>
            <a:pPr marL="274320" indent="-274320" eaLnBrk="1" fontAlgn="auto" hangingPunct="1">
              <a:spcAft>
                <a:spcPts val="0"/>
              </a:spcAft>
              <a:buFont typeface="Wingdings 2"/>
              <a:buNone/>
              <a:defRPr/>
            </a:pPr>
            <a:r>
              <a:rPr lang="en-US" sz="1900" dirty="0"/>
              <a:t>          By far the weakest force  of  nature.</a:t>
            </a:r>
          </a:p>
          <a:p>
            <a:pPr marL="274320" indent="-274320" eaLnBrk="1" fontAlgn="auto" hangingPunct="1">
              <a:spcAft>
                <a:spcPts val="0"/>
              </a:spcAft>
              <a:buFont typeface="Wingdings 2"/>
              <a:buNone/>
              <a:defRPr/>
            </a:pPr>
            <a:endParaRPr lang="en-US" sz="1900" dirty="0"/>
          </a:p>
        </p:txBody>
      </p:sp>
      <p:sp>
        <p:nvSpPr>
          <p:cNvPr id="3" name="Title 2"/>
          <p:cNvSpPr>
            <a:spLocks noGrp="1"/>
          </p:cNvSpPr>
          <p:nvPr>
            <p:ph type="title"/>
          </p:nvPr>
        </p:nvSpPr>
        <p:spPr>
          <a:xfrm>
            <a:off x="428596" y="-357214"/>
            <a:ext cx="8229600" cy="1219200"/>
          </a:xfrm>
        </p:spPr>
        <p:txBody>
          <a:bodyPr/>
          <a:lstStyle/>
          <a:p>
            <a:pPr eaLnBrk="1" fontAlgn="auto" hangingPunct="1">
              <a:spcAft>
                <a:spcPts val="0"/>
              </a:spcAft>
              <a:defRPr/>
            </a:pPr>
            <a:r>
              <a:t>Four Fundamental Forces of Nature</a:t>
            </a:r>
          </a:p>
        </p:txBody>
      </p:sp>
      <p:sp>
        <p:nvSpPr>
          <p:cNvPr id="4" name="Rectangle 3"/>
          <p:cNvSpPr/>
          <p:nvPr/>
        </p:nvSpPr>
        <p:spPr>
          <a:xfrm>
            <a:off x="500063" y="1143000"/>
            <a:ext cx="8286750" cy="5429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Tree>
    <p:extLst>
      <p:ext uri="{BB962C8B-B14F-4D97-AF65-F5344CB8AC3E}">
        <p14:creationId xmlns:p14="http://schemas.microsoft.com/office/powerpoint/2010/main" val="3285356919"/>
      </p:ext>
    </p:extLst>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31204" y="0"/>
            <a:ext cx="9617062" cy="7212798"/>
          </a:xfrm>
        </p:spPr>
      </p:pic>
      <p:sp>
        <p:nvSpPr>
          <p:cNvPr id="16" name="Rectangle 3"/>
          <p:cNvSpPr>
            <a:spLocks noChangeArrowheads="1"/>
          </p:cNvSpPr>
          <p:nvPr/>
        </p:nvSpPr>
        <p:spPr bwMode="auto">
          <a:xfrm>
            <a:off x="395288" y="4365104"/>
            <a:ext cx="5184824" cy="2413000"/>
          </a:xfrm>
          <a:prstGeom prst="rect">
            <a:avLst/>
          </a:prstGeom>
          <a:solidFill>
            <a:srgbClr val="0000FF"/>
          </a:solidFill>
          <a:ln w="38100">
            <a:solidFill>
              <a:schemeClr val="tx1"/>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1083399" name="Text Box 7"/>
          <p:cNvSpPr txBox="1">
            <a:spLocks noChangeArrowheads="1"/>
          </p:cNvSpPr>
          <p:nvPr/>
        </p:nvSpPr>
        <p:spPr bwMode="auto">
          <a:xfrm>
            <a:off x="539552" y="4031198"/>
            <a:ext cx="5040560" cy="2746906"/>
          </a:xfrm>
          <a:prstGeom prst="rect">
            <a:avLst/>
          </a:prstGeom>
          <a:noFill/>
          <a:ln w="9525">
            <a:noFill/>
            <a:miter lim="800000"/>
            <a:headEnd/>
            <a:tailEnd/>
          </a:ln>
          <a:effectLst/>
        </p:spPr>
        <p:txBody>
          <a:bodyPr wrap="square">
            <a:spAutoFit/>
          </a:bodyPr>
          <a:lstStyle/>
          <a:p>
            <a:pPr marL="914400" marR="0" lvl="2" indent="0" algn="l" defTabSz="914400" rtl="0" eaLnBrk="0" fontAlgn="base" latinLnBrk="0" hangingPunct="0">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pitchFamily="34" charset="0"/>
              <a:ea typeface="+mn-ea"/>
              <a:cs typeface="+mn-cs"/>
            </a:endParaRPr>
          </a:p>
          <a:p>
            <a:pPr marL="0" marR="0" lvl="0" indent="0" algn="l" defTabSz="914400" rtl="0" eaLnBrk="0" fontAlgn="base" latinLnBrk="0" hangingPunct="0">
              <a:lnSpc>
                <a:spcPct val="100000"/>
              </a:lnSpc>
              <a:spcBef>
                <a:spcPct val="50000"/>
              </a:spcBef>
              <a:spcAft>
                <a:spcPct val="0"/>
              </a:spcAft>
              <a:buClr>
                <a:prstClr val="white"/>
              </a:buClr>
              <a:buSzTx/>
              <a:buFont typeface="Arial" pitchFamily="34" charset="0"/>
              <a:buChar char="•"/>
              <a:tabLst/>
              <a:defRPr/>
            </a:pPr>
            <a:r>
              <a:rPr kumimoji="0" lang="en-US" sz="1800" b="0" i="0" u="none" strike="noStrike" kern="1200" cap="none" spc="0" normalizeH="0" baseline="0" noProof="0" dirty="0">
                <a:ln>
                  <a:noFill/>
                </a:ln>
                <a:solidFill>
                  <a:prstClr val="white"/>
                </a:solidFill>
                <a:effectLst/>
                <a:uLnTx/>
                <a:uFillTx/>
                <a:latin typeface="Tahoma" pitchFamily="34" charset="0"/>
                <a:ea typeface="+mn-ea"/>
                <a:cs typeface="+mn-cs"/>
              </a:rPr>
              <a:t> </a:t>
            </a:r>
            <a:r>
              <a:rPr kumimoji="0" lang="en-US" sz="1700" b="1"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Constantia"/>
                <a:ea typeface="+mn-ea"/>
                <a:cs typeface="+mn-cs"/>
              </a:rPr>
              <a:t>spacetime</a:t>
            </a:r>
            <a:r>
              <a:rPr kumimoji="0" lang="en-US" sz="1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a:ea typeface="+mn-ea"/>
                <a:cs typeface="+mn-cs"/>
              </a:rPr>
              <a:t> is dynamic</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sz="1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a:ea typeface="+mn-ea"/>
                <a:cs typeface="+mn-cs"/>
              </a:rPr>
              <a:t>  local curvature &amp; time determined by mass</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sz="1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a:ea typeface="+mn-ea"/>
                <a:cs typeface="+mn-cs"/>
              </a:rPr>
              <a:t>  bodies follow shortest path through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a:ea typeface="+mn-ea"/>
                <a:cs typeface="+mn-cs"/>
              </a:rPr>
              <a:t>    curved </a:t>
            </a:r>
            <a:r>
              <a:rPr kumimoji="0" lang="en-US" sz="1700" b="1"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Constantia"/>
                <a:ea typeface="+mn-ea"/>
                <a:cs typeface="+mn-cs"/>
              </a:rPr>
              <a:t>spacetime</a:t>
            </a:r>
            <a:r>
              <a:rPr kumimoji="0" lang="en-US" sz="1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a:ea typeface="+mn-ea"/>
                <a:cs typeface="+mn-cs"/>
              </a:rPr>
              <a:t>   (geodesics) </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sz="1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a:ea typeface="+mn-ea"/>
                <a:cs typeface="+mn-cs"/>
              </a:rPr>
              <a:t>  dynamics:    - action through curvature space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7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a:ea typeface="+mn-ea"/>
                <a:cs typeface="+mn-cs"/>
              </a:rPr>
              <a:t>                           - travels with velocity of light</a:t>
            </a:r>
          </a:p>
        </p:txBody>
      </p:sp>
      <p:sp>
        <p:nvSpPr>
          <p:cNvPr id="2" name="TextBox 1"/>
          <p:cNvSpPr txBox="1"/>
          <p:nvPr/>
        </p:nvSpPr>
        <p:spPr>
          <a:xfrm>
            <a:off x="539552" y="404664"/>
            <a:ext cx="7992888" cy="86177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5000" b="1" i="0" u="none" strike="noStrike" kern="1200" cap="none" spc="0" normalizeH="0" baseline="0" noProof="0" dirty="0">
                <a:ln>
                  <a:noFill/>
                </a:ln>
                <a:solidFill>
                  <a:prstClr val="white"/>
                </a:solidFill>
                <a:effectLst/>
                <a:uLnTx/>
                <a:uFillTx/>
                <a:latin typeface="Constantia"/>
                <a:ea typeface="+mn-ea"/>
                <a:cs typeface="+mn-cs"/>
              </a:rPr>
              <a:t>      Einstein’s Universe</a:t>
            </a:r>
            <a:endParaRPr kumimoji="0" lang="en-GB" sz="5000" b="1" i="0" u="none" strike="noStrike" kern="1200" cap="none" spc="0" normalizeH="0" baseline="0" noProof="0" dirty="0">
              <a:ln>
                <a:noFill/>
              </a:ln>
              <a:solidFill>
                <a:prstClr val="white"/>
              </a:solidFill>
              <a:effectLst/>
              <a:uLnTx/>
              <a:uFillTx/>
              <a:latin typeface="Constantia"/>
              <a:ea typeface="+mn-ea"/>
              <a:cs typeface="+mn-cs"/>
            </a:endParaRPr>
          </a:p>
        </p:txBody>
      </p:sp>
    </p:spTree>
    <p:extLst>
      <p:ext uri="{BB962C8B-B14F-4D97-AF65-F5344CB8AC3E}">
        <p14:creationId xmlns:p14="http://schemas.microsoft.com/office/powerpoint/2010/main" val="1233736703"/>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19" name="Rectangle 3"/>
          <p:cNvSpPr>
            <a:spLocks noChangeArrowheads="1"/>
          </p:cNvSpPr>
          <p:nvPr/>
        </p:nvSpPr>
        <p:spPr bwMode="auto">
          <a:xfrm>
            <a:off x="0" y="2492375"/>
            <a:ext cx="9217025" cy="1371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5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panose="02030602050306030303" pitchFamily="18" charset="0"/>
                <a:ea typeface="+mn-ea"/>
                <a:cs typeface="+mn-cs"/>
              </a:rPr>
              <a:t>Relativity: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5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panose="02030602050306030303" pitchFamily="18"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5500" b="1" dirty="0">
                <a:solidFill>
                  <a:prstClr val="white"/>
                </a:solidFill>
                <a:effectLst>
                  <a:outerShdw blurRad="38100" dist="38100" dir="2700000" algn="tl">
                    <a:srgbClr val="000000"/>
                  </a:outerShdw>
                </a:effectLst>
                <a:latin typeface="Constantia" panose="02030602050306030303" pitchFamily="18" charset="0"/>
              </a:rPr>
              <a:t>Space  &amp;  Time</a:t>
            </a:r>
            <a:endParaRPr kumimoji="0" lang="en-US" sz="55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panose="02030602050306030303" pitchFamily="18" charset="0"/>
              <a:ea typeface="+mn-ea"/>
              <a:cs typeface="+mn-cs"/>
            </a:endParaRPr>
          </a:p>
        </p:txBody>
      </p:sp>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endParaRPr>
          </a:p>
        </p:txBody>
      </p:sp>
      <p:sp>
        <p:nvSpPr>
          <p:cNvPr id="34820" name="Rectangle 5"/>
          <p:cNvSpPr>
            <a:spLocks noChangeArrowheads="1"/>
          </p:cNvSpPr>
          <p:nvPr/>
        </p:nvSpPr>
        <p:spPr bwMode="auto">
          <a:xfrm>
            <a:off x="179388" y="1285875"/>
            <a:ext cx="8785225" cy="39290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rPr>
              <a:t>   </a:t>
            </a:r>
            <a:r>
              <a:rPr kumimoji="0" lang="en-US" sz="4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rPr>
              <a:t> </a:t>
            </a:r>
            <a:br>
              <a:rPr kumimoji="0" lang="en-US" sz="4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rPr>
            </a:br>
            <a:endParaRPr kumimoji="0" lang="en-US" sz="4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endParaRPr>
          </a:p>
        </p:txBody>
      </p:sp>
    </p:spTree>
    <p:extLst>
      <p:ext uri="{BB962C8B-B14F-4D97-AF65-F5344CB8AC3E}">
        <p14:creationId xmlns:p14="http://schemas.microsoft.com/office/powerpoint/2010/main" val="2206376301"/>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0" y="76200"/>
            <a:ext cx="9144000" cy="1143000"/>
          </a:xfrm>
        </p:spPr>
        <p:txBody>
          <a:bodyPr/>
          <a:lstStyle/>
          <a:p>
            <a:r>
              <a:rPr lang="en-US" altLang="en-US" sz="5000" b="1" dirty="0">
                <a:solidFill>
                  <a:schemeClr val="accent3"/>
                </a:solidFill>
              </a:rPr>
              <a:t>Galilean Relativity</a:t>
            </a:r>
          </a:p>
        </p:txBody>
      </p:sp>
      <p:pic>
        <p:nvPicPr>
          <p:cNvPr id="133125" name="Picture 5"/>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39552" y="2348880"/>
            <a:ext cx="8077200" cy="3030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6204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582" y="116632"/>
            <a:ext cx="8229600" cy="1143000"/>
          </a:xfrm>
        </p:spPr>
        <p:txBody>
          <a:bodyPr/>
          <a:lstStyle/>
          <a:p>
            <a:r>
              <a:rPr lang="nl-NL" sz="5000" b="1" dirty="0" err="1"/>
              <a:t>Principle</a:t>
            </a:r>
            <a:r>
              <a:rPr lang="nl-NL" sz="5000" b="1" dirty="0"/>
              <a:t> of </a:t>
            </a:r>
            <a:r>
              <a:rPr lang="nl-NL" sz="5000" b="1" dirty="0" err="1"/>
              <a:t>Relativity</a:t>
            </a:r>
            <a:endParaRPr lang="en-GB" sz="5000" b="1" dirty="0"/>
          </a:p>
        </p:txBody>
      </p:sp>
      <p:sp>
        <p:nvSpPr>
          <p:cNvPr id="5" name="Rectangle 4"/>
          <p:cNvSpPr/>
          <p:nvPr/>
        </p:nvSpPr>
        <p:spPr>
          <a:xfrm>
            <a:off x="395536" y="1412776"/>
            <a:ext cx="8352928" cy="453650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Content Placeholder 2">
            <a:extLst>
              <a:ext uri="{FF2B5EF4-FFF2-40B4-BE49-F238E27FC236}">
                <a16:creationId xmlns:a16="http://schemas.microsoft.com/office/drawing/2014/main" id="{F578872D-6AC3-4FBD-92B7-4A54B4813BFB}"/>
              </a:ext>
            </a:extLst>
          </p:cNvPr>
          <p:cNvSpPr txBox="1">
            <a:spLocks/>
          </p:cNvSpPr>
          <p:nvPr/>
        </p:nvSpPr>
        <p:spPr bwMode="auto">
          <a:xfrm>
            <a:off x="457200" y="2420888"/>
            <a:ext cx="8229600" cy="218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lgn="ctr">
              <a:buNone/>
            </a:pPr>
            <a:r>
              <a:rPr lang="nl-NL" sz="1800" kern="0" dirty="0"/>
              <a:t>The </a:t>
            </a:r>
            <a:r>
              <a:rPr lang="nl-NL" sz="1800" kern="0" dirty="0" err="1"/>
              <a:t>same</a:t>
            </a:r>
            <a:r>
              <a:rPr lang="nl-NL" sz="1800" kern="0" dirty="0"/>
              <a:t> </a:t>
            </a:r>
            <a:r>
              <a:rPr lang="nl-NL" sz="1800" kern="0" dirty="0" err="1"/>
              <a:t>laws</a:t>
            </a:r>
            <a:r>
              <a:rPr lang="nl-NL" sz="1800" kern="0" dirty="0"/>
              <a:t> of </a:t>
            </a:r>
            <a:r>
              <a:rPr lang="nl-NL" sz="1800" kern="0" dirty="0" err="1"/>
              <a:t>electrodynamics</a:t>
            </a:r>
            <a:r>
              <a:rPr lang="nl-NL" sz="1800" kern="0" dirty="0"/>
              <a:t> </a:t>
            </a:r>
            <a:r>
              <a:rPr lang="nl-NL" sz="1800" kern="0" dirty="0" err="1"/>
              <a:t>and</a:t>
            </a:r>
            <a:r>
              <a:rPr lang="nl-NL" sz="1800" kern="0" dirty="0"/>
              <a:t> </a:t>
            </a:r>
            <a:r>
              <a:rPr lang="nl-NL" sz="1800" kern="0" dirty="0" err="1"/>
              <a:t>optics</a:t>
            </a:r>
            <a:r>
              <a:rPr lang="nl-NL" sz="1800" kern="0" dirty="0"/>
              <a:t> are </a:t>
            </a:r>
            <a:r>
              <a:rPr lang="nl-NL" sz="1800" kern="0" dirty="0" err="1"/>
              <a:t>valid</a:t>
            </a:r>
            <a:r>
              <a:rPr lang="nl-NL" sz="1800" kern="0" dirty="0"/>
              <a:t> </a:t>
            </a:r>
            <a:r>
              <a:rPr lang="nl-NL" sz="1800" kern="0" dirty="0" err="1"/>
              <a:t>for</a:t>
            </a:r>
            <a:r>
              <a:rPr lang="nl-NL" sz="1800" kern="0" dirty="0"/>
              <a:t> </a:t>
            </a:r>
          </a:p>
          <a:p>
            <a:pPr marL="0" indent="0" algn="ctr">
              <a:buNone/>
            </a:pPr>
            <a:r>
              <a:rPr lang="nl-NL" sz="1800" kern="0" dirty="0" err="1"/>
              <a:t>all</a:t>
            </a:r>
            <a:r>
              <a:rPr lang="nl-NL" sz="1800" kern="0" dirty="0"/>
              <a:t> frames of reference </a:t>
            </a:r>
            <a:r>
              <a:rPr lang="nl-NL" sz="1800" kern="0" dirty="0" err="1"/>
              <a:t>for</a:t>
            </a:r>
            <a:r>
              <a:rPr lang="nl-NL" sz="1800" kern="0" dirty="0"/>
              <a:t> </a:t>
            </a:r>
            <a:r>
              <a:rPr lang="nl-NL" sz="1800" kern="0" dirty="0" err="1"/>
              <a:t>which</a:t>
            </a:r>
            <a:r>
              <a:rPr lang="nl-NL" sz="1800" kern="0" dirty="0"/>
              <a:t> the </a:t>
            </a:r>
            <a:r>
              <a:rPr lang="nl-NL" sz="1800" kern="0" dirty="0" err="1"/>
              <a:t>equations</a:t>
            </a:r>
            <a:r>
              <a:rPr lang="nl-NL" sz="1800" kern="0" dirty="0"/>
              <a:t> of </a:t>
            </a:r>
            <a:r>
              <a:rPr lang="nl-NL" sz="1800" kern="0" dirty="0" err="1"/>
              <a:t>mechanics</a:t>
            </a:r>
            <a:r>
              <a:rPr lang="nl-NL" sz="1800" kern="0" dirty="0"/>
              <a:t> </a:t>
            </a:r>
            <a:r>
              <a:rPr lang="nl-NL" sz="1800" kern="0" dirty="0" err="1"/>
              <a:t>hold</a:t>
            </a:r>
            <a:r>
              <a:rPr lang="nl-NL" sz="1800" kern="0" dirty="0"/>
              <a:t> </a:t>
            </a:r>
            <a:r>
              <a:rPr lang="nl-NL" sz="1800" kern="0" dirty="0" err="1"/>
              <a:t>good</a:t>
            </a:r>
            <a:r>
              <a:rPr lang="nl-NL" sz="1800" kern="0" dirty="0"/>
              <a:t>.</a:t>
            </a:r>
          </a:p>
          <a:p>
            <a:pPr marL="0" indent="0" algn="ctr">
              <a:buNone/>
            </a:pPr>
            <a:r>
              <a:rPr lang="nl-NL" sz="1800" kern="0" dirty="0"/>
              <a:t>We </a:t>
            </a:r>
            <a:r>
              <a:rPr lang="nl-NL" sz="1800" kern="0" dirty="0" err="1"/>
              <a:t>will</a:t>
            </a:r>
            <a:r>
              <a:rPr lang="nl-NL" sz="1800" kern="0" dirty="0"/>
              <a:t> </a:t>
            </a:r>
            <a:r>
              <a:rPr lang="nl-NL" sz="1800" kern="0" dirty="0" err="1"/>
              <a:t>raise</a:t>
            </a:r>
            <a:r>
              <a:rPr lang="nl-NL" sz="1800" kern="0" dirty="0"/>
              <a:t> the </a:t>
            </a:r>
            <a:r>
              <a:rPr lang="nl-NL" sz="1800" kern="0" dirty="0" err="1"/>
              <a:t>conjecture</a:t>
            </a:r>
            <a:r>
              <a:rPr lang="nl-NL" sz="1800" kern="0" dirty="0"/>
              <a:t> (the </a:t>
            </a:r>
            <a:r>
              <a:rPr lang="nl-NL" sz="1800" kern="0" dirty="0" err="1"/>
              <a:t>purport</a:t>
            </a:r>
            <a:r>
              <a:rPr lang="nl-NL" sz="1800" kern="0" dirty="0"/>
              <a:t> of </a:t>
            </a:r>
            <a:r>
              <a:rPr lang="nl-NL" sz="1800" kern="0" dirty="0" err="1"/>
              <a:t>which</a:t>
            </a:r>
            <a:r>
              <a:rPr lang="nl-NL" sz="1800" kern="0" dirty="0"/>
              <a:t> </a:t>
            </a:r>
            <a:r>
              <a:rPr lang="nl-NL" sz="1800" kern="0" dirty="0" err="1"/>
              <a:t>will</a:t>
            </a:r>
            <a:r>
              <a:rPr lang="nl-NL" sz="1800" kern="0" dirty="0"/>
              <a:t> </a:t>
            </a:r>
            <a:r>
              <a:rPr lang="nl-NL" sz="1800" kern="0" dirty="0" err="1"/>
              <a:t>hereafter</a:t>
            </a:r>
            <a:r>
              <a:rPr lang="nl-NL" sz="1800" kern="0" dirty="0"/>
              <a:t> </a:t>
            </a:r>
            <a:r>
              <a:rPr lang="nl-NL" sz="1800" kern="0" dirty="0" err="1"/>
              <a:t>be</a:t>
            </a:r>
            <a:r>
              <a:rPr lang="nl-NL" sz="1800" kern="0" dirty="0"/>
              <a:t> </a:t>
            </a:r>
            <a:r>
              <a:rPr lang="nl-NL" sz="1800" kern="0" dirty="0" err="1"/>
              <a:t>called</a:t>
            </a:r>
            <a:r>
              <a:rPr lang="nl-NL" sz="1800" kern="0" dirty="0"/>
              <a:t> </a:t>
            </a:r>
          </a:p>
          <a:p>
            <a:pPr marL="0" indent="0" algn="ctr">
              <a:buNone/>
            </a:pPr>
            <a:r>
              <a:rPr lang="nl-NL" sz="1800" kern="0" dirty="0"/>
              <a:t>the ‘</a:t>
            </a:r>
            <a:r>
              <a:rPr lang="nl-NL" sz="1800" kern="0" dirty="0" err="1"/>
              <a:t>Principle</a:t>
            </a:r>
            <a:r>
              <a:rPr lang="nl-NL" sz="1800" kern="0" dirty="0"/>
              <a:t> of </a:t>
            </a:r>
            <a:r>
              <a:rPr lang="nl-NL" sz="1800" kern="0" dirty="0" err="1"/>
              <a:t>Relativity</a:t>
            </a:r>
            <a:r>
              <a:rPr lang="nl-NL" sz="1800" kern="0" dirty="0"/>
              <a:t>’) </a:t>
            </a:r>
            <a:r>
              <a:rPr lang="nl-NL" sz="1800" kern="0" dirty="0" err="1"/>
              <a:t>to</a:t>
            </a:r>
            <a:r>
              <a:rPr lang="nl-NL" sz="1800" kern="0" dirty="0"/>
              <a:t> the status of a </a:t>
            </a:r>
            <a:r>
              <a:rPr lang="nl-NL" sz="1800" kern="0" dirty="0" err="1"/>
              <a:t>postulate</a:t>
            </a:r>
            <a:r>
              <a:rPr lang="nl-NL" sz="1800" kern="0" dirty="0"/>
              <a:t> </a:t>
            </a:r>
          </a:p>
          <a:p>
            <a:pPr marL="0" indent="0" algn="ctr">
              <a:buNone/>
            </a:pPr>
            <a:r>
              <a:rPr lang="nl-NL" sz="1800" kern="0" dirty="0" err="1"/>
              <a:t>and</a:t>
            </a:r>
            <a:r>
              <a:rPr lang="nl-NL" sz="1800" kern="0" dirty="0"/>
              <a:t> </a:t>
            </a:r>
            <a:r>
              <a:rPr lang="nl-NL" sz="1800" kern="0" dirty="0" err="1"/>
              <a:t>also</a:t>
            </a:r>
            <a:r>
              <a:rPr lang="nl-NL" sz="1800" kern="0" dirty="0"/>
              <a:t> introduce </a:t>
            </a:r>
            <a:r>
              <a:rPr lang="nl-NL" sz="1800" kern="0" dirty="0" err="1"/>
              <a:t>another</a:t>
            </a:r>
            <a:r>
              <a:rPr lang="nl-NL" sz="1800" kern="0" dirty="0"/>
              <a:t> </a:t>
            </a:r>
            <a:r>
              <a:rPr lang="nl-NL" sz="1800" kern="0" dirty="0" err="1"/>
              <a:t>postulate</a:t>
            </a:r>
            <a:r>
              <a:rPr lang="nl-NL" sz="1800" kern="0" dirty="0"/>
              <a:t> </a:t>
            </a:r>
            <a:r>
              <a:rPr lang="nl-NL" sz="1800" kern="0" dirty="0" err="1"/>
              <a:t>which</a:t>
            </a:r>
            <a:r>
              <a:rPr lang="nl-NL" sz="1800" kern="0" dirty="0"/>
              <a:t> is </a:t>
            </a:r>
            <a:r>
              <a:rPr lang="nl-NL" sz="1800" kern="0" dirty="0" err="1"/>
              <a:t>only</a:t>
            </a:r>
            <a:r>
              <a:rPr lang="nl-NL" sz="1800" kern="0" dirty="0"/>
              <a:t> </a:t>
            </a:r>
            <a:r>
              <a:rPr lang="nl-NL" sz="1800" kern="0" dirty="0" err="1"/>
              <a:t>apparently</a:t>
            </a:r>
            <a:r>
              <a:rPr lang="nl-NL" sz="1800" kern="0" dirty="0"/>
              <a:t> </a:t>
            </a:r>
            <a:r>
              <a:rPr lang="nl-NL" sz="1800" kern="0" dirty="0" err="1"/>
              <a:t>irreconcilable</a:t>
            </a:r>
            <a:r>
              <a:rPr lang="nl-NL" sz="1800" kern="0" dirty="0"/>
              <a:t> </a:t>
            </a:r>
          </a:p>
          <a:p>
            <a:pPr marL="0" indent="0" algn="ctr">
              <a:buNone/>
            </a:pPr>
            <a:r>
              <a:rPr lang="nl-NL" sz="1800" kern="0" dirty="0" err="1"/>
              <a:t>with</a:t>
            </a:r>
            <a:r>
              <a:rPr lang="nl-NL" sz="1800" kern="0" dirty="0"/>
              <a:t> the </a:t>
            </a:r>
            <a:r>
              <a:rPr lang="nl-NL" sz="1800" kern="0" dirty="0" err="1"/>
              <a:t>former</a:t>
            </a:r>
            <a:r>
              <a:rPr lang="nl-NL" sz="1800" kern="0" dirty="0"/>
              <a:t>, </a:t>
            </a:r>
            <a:r>
              <a:rPr lang="nl-NL" sz="1800" kern="0" dirty="0" err="1"/>
              <a:t>namely</a:t>
            </a:r>
            <a:r>
              <a:rPr lang="nl-NL" sz="1800" kern="0" dirty="0"/>
              <a:t> </a:t>
            </a:r>
            <a:r>
              <a:rPr lang="nl-NL" sz="1800" kern="0" dirty="0" err="1"/>
              <a:t>that</a:t>
            </a:r>
            <a:r>
              <a:rPr lang="nl-NL" sz="1800" kern="0" dirty="0"/>
              <a:t> light is </a:t>
            </a:r>
            <a:r>
              <a:rPr lang="nl-NL" sz="1800" kern="0" dirty="0" err="1"/>
              <a:t>always</a:t>
            </a:r>
            <a:r>
              <a:rPr lang="nl-NL" sz="1800" kern="0" dirty="0"/>
              <a:t> </a:t>
            </a:r>
            <a:r>
              <a:rPr lang="nl-NL" sz="1800" kern="0" dirty="0" err="1"/>
              <a:t>propagated</a:t>
            </a:r>
            <a:r>
              <a:rPr lang="nl-NL" sz="1800" kern="0" dirty="0"/>
              <a:t> in empty </a:t>
            </a:r>
            <a:r>
              <a:rPr lang="nl-NL" sz="1800" kern="0" dirty="0" err="1"/>
              <a:t>space</a:t>
            </a:r>
            <a:r>
              <a:rPr lang="nl-NL" sz="1800" kern="0" dirty="0"/>
              <a:t> </a:t>
            </a:r>
          </a:p>
          <a:p>
            <a:pPr marL="0" indent="0" algn="ctr">
              <a:buNone/>
            </a:pPr>
            <a:r>
              <a:rPr lang="nl-NL" sz="1800" kern="0" dirty="0" err="1"/>
              <a:t>with</a:t>
            </a:r>
            <a:r>
              <a:rPr lang="nl-NL" sz="1800" kern="0" dirty="0"/>
              <a:t> a </a:t>
            </a:r>
            <a:r>
              <a:rPr lang="nl-NL" sz="1800" kern="0" dirty="0" err="1"/>
              <a:t>definite</a:t>
            </a:r>
            <a:r>
              <a:rPr lang="nl-NL" sz="1800" kern="0" dirty="0"/>
              <a:t> </a:t>
            </a:r>
            <a:r>
              <a:rPr lang="nl-NL" sz="1800" kern="0" dirty="0" err="1"/>
              <a:t>velocity</a:t>
            </a:r>
            <a:r>
              <a:rPr lang="nl-NL" sz="1800" kern="0" dirty="0"/>
              <a:t> c </a:t>
            </a:r>
            <a:r>
              <a:rPr lang="nl-NL" sz="1800" kern="0" dirty="0" err="1"/>
              <a:t>which</a:t>
            </a:r>
            <a:r>
              <a:rPr lang="nl-NL" sz="1800" kern="0" dirty="0"/>
              <a:t> is independent of </a:t>
            </a:r>
          </a:p>
          <a:p>
            <a:pPr marL="0" indent="0" algn="ctr">
              <a:buNone/>
            </a:pPr>
            <a:r>
              <a:rPr lang="nl-NL" sz="1800" kern="0" dirty="0"/>
              <a:t>the state of motion of the </a:t>
            </a:r>
            <a:r>
              <a:rPr lang="nl-NL" sz="1800" kern="0" dirty="0" err="1"/>
              <a:t>emitting</a:t>
            </a:r>
            <a:r>
              <a:rPr lang="nl-NL" sz="1800" kern="0" dirty="0"/>
              <a:t> body.  </a:t>
            </a:r>
          </a:p>
        </p:txBody>
      </p:sp>
    </p:spTree>
    <p:extLst>
      <p:ext uri="{BB962C8B-B14F-4D97-AF65-F5344CB8AC3E}">
        <p14:creationId xmlns:p14="http://schemas.microsoft.com/office/powerpoint/2010/main" val="40478265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2057400"/>
            <a:ext cx="8535987" cy="4183063"/>
          </a:xfrm>
          <a:prstGeom prst="rect">
            <a:avLst/>
          </a:prstGeom>
          <a:noFill/>
          <a:extLst>
            <a:ext uri="{909E8E84-426E-40DD-AFC4-6F175D3DCCD1}">
              <a14:hiddenFill xmlns:a14="http://schemas.microsoft.com/office/drawing/2010/main">
                <a:solidFill>
                  <a:srgbClr val="FFFFFF"/>
                </a:solidFill>
              </a14:hiddenFill>
            </a:ext>
          </a:extLst>
        </p:spPr>
      </p:pic>
      <p:sp>
        <p:nvSpPr>
          <p:cNvPr id="96259" name="Rectangle 3"/>
          <p:cNvSpPr>
            <a:spLocks noGrp="1" noChangeArrowheads="1"/>
          </p:cNvSpPr>
          <p:nvPr>
            <p:ph type="title"/>
          </p:nvPr>
        </p:nvSpPr>
        <p:spPr/>
        <p:txBody>
          <a:bodyPr/>
          <a:lstStyle/>
          <a:p>
            <a:r>
              <a:rPr lang="en-US" altLang="en-US" sz="5000" b="1" dirty="0">
                <a:solidFill>
                  <a:schemeClr val="accent3"/>
                </a:solidFill>
              </a:rPr>
              <a:t>Constant Speed of Light</a:t>
            </a:r>
          </a:p>
        </p:txBody>
      </p:sp>
    </p:spTree>
    <p:extLst>
      <p:ext uri="{BB962C8B-B14F-4D97-AF65-F5344CB8AC3E}">
        <p14:creationId xmlns:p14="http://schemas.microsoft.com/office/powerpoint/2010/main" val="1990247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582" y="116632"/>
            <a:ext cx="8229600" cy="1143000"/>
          </a:xfrm>
        </p:spPr>
        <p:txBody>
          <a:bodyPr/>
          <a:lstStyle/>
          <a:p>
            <a:r>
              <a:rPr lang="nl-NL" sz="4000" b="1" dirty="0"/>
              <a:t>Fundamental </a:t>
            </a:r>
            <a:r>
              <a:rPr lang="nl-NL" sz="4000" b="1" dirty="0" err="1"/>
              <a:t>Relativity</a:t>
            </a:r>
            <a:r>
              <a:rPr lang="nl-NL" sz="4000" b="1" dirty="0"/>
              <a:t> Tenets</a:t>
            </a:r>
            <a:endParaRPr lang="en-GB" sz="4000" b="1" dirty="0"/>
          </a:p>
        </p:txBody>
      </p:sp>
      <p:sp>
        <p:nvSpPr>
          <p:cNvPr id="5" name="Rectangle 4"/>
          <p:cNvSpPr/>
          <p:nvPr/>
        </p:nvSpPr>
        <p:spPr>
          <a:xfrm>
            <a:off x="395536" y="1916832"/>
            <a:ext cx="8352928" cy="3168352"/>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Content Placeholder 2">
            <a:extLst>
              <a:ext uri="{FF2B5EF4-FFF2-40B4-BE49-F238E27FC236}">
                <a16:creationId xmlns:a16="http://schemas.microsoft.com/office/drawing/2014/main" id="{F578872D-6AC3-4FBD-92B7-4A54B4813BFB}"/>
              </a:ext>
            </a:extLst>
          </p:cNvPr>
          <p:cNvSpPr txBox="1">
            <a:spLocks/>
          </p:cNvSpPr>
          <p:nvPr/>
        </p:nvSpPr>
        <p:spPr bwMode="auto">
          <a:xfrm>
            <a:off x="457200" y="2420888"/>
            <a:ext cx="8229600" cy="218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R="0" lvl="0"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nl-NL" sz="2500" b="0" i="0" u="none" strike="noStrike" kern="0" cap="none" spc="0" normalizeH="0" baseline="0" noProof="0" dirty="0">
                <a:ln>
                  <a:noFill/>
                </a:ln>
                <a:solidFill>
                  <a:srgbClr val="FFFFFF"/>
                </a:solidFill>
                <a:effectLst/>
                <a:uLnTx/>
                <a:uFillTx/>
                <a:latin typeface="Arial"/>
                <a:ea typeface="+mn-ea"/>
                <a:cs typeface="+mn-cs"/>
              </a:rPr>
              <a:t>All </a:t>
            </a:r>
            <a:r>
              <a:rPr kumimoji="0" lang="nl-NL" sz="2500" b="1" u="none" strike="noStrike" kern="0" cap="none" spc="0" normalizeH="0" baseline="0" noProof="0" dirty="0">
                <a:ln>
                  <a:noFill/>
                </a:ln>
                <a:solidFill>
                  <a:srgbClr val="FFFFFF"/>
                </a:solidFill>
                <a:effectLst/>
                <a:uLnTx/>
                <a:uFillTx/>
                <a:latin typeface="Arial"/>
                <a:ea typeface="+mn-ea"/>
                <a:cs typeface="+mn-cs"/>
              </a:rPr>
              <a:t>Law</a:t>
            </a:r>
            <a:r>
              <a:rPr lang="nl-NL" sz="2500" b="1" kern="0" dirty="0">
                <a:solidFill>
                  <a:srgbClr val="FFFFFF"/>
                </a:solidFill>
                <a:latin typeface="Arial"/>
              </a:rPr>
              <a:t>s of Nature </a:t>
            </a:r>
            <a:r>
              <a:rPr lang="nl-NL" sz="2500" kern="0" dirty="0">
                <a:solidFill>
                  <a:srgbClr val="FFFFFF"/>
                </a:solidFill>
                <a:latin typeface="Arial"/>
              </a:rPr>
              <a:t>are equivalent in </a:t>
            </a:r>
          </a:p>
          <a:p>
            <a:pPr marL="0" marR="0" lvl="0" indent="0" defTabSz="914400" rtl="0" eaLnBrk="1" fontAlgn="base" latinLnBrk="0" hangingPunct="1">
              <a:lnSpc>
                <a:spcPct val="100000"/>
              </a:lnSpc>
              <a:spcBef>
                <a:spcPct val="20000"/>
              </a:spcBef>
              <a:spcAft>
                <a:spcPct val="0"/>
              </a:spcAft>
              <a:buClrTx/>
              <a:buSzTx/>
              <a:buNone/>
              <a:tabLst/>
              <a:defRPr/>
            </a:pPr>
            <a:r>
              <a:rPr lang="nl-NL" sz="2500" b="1" kern="0" dirty="0">
                <a:solidFill>
                  <a:srgbClr val="FFFFFF"/>
                </a:solidFill>
                <a:latin typeface="Arial"/>
              </a:rPr>
              <a:t>    reference frames </a:t>
            </a:r>
            <a:r>
              <a:rPr lang="nl-NL" sz="2500" kern="0" dirty="0">
                <a:solidFill>
                  <a:srgbClr val="FFFFFF"/>
                </a:solidFill>
                <a:latin typeface="Arial"/>
              </a:rPr>
              <a:t>in uniform </a:t>
            </a:r>
            <a:r>
              <a:rPr lang="nl-NL" sz="2500" kern="0" dirty="0" err="1">
                <a:solidFill>
                  <a:srgbClr val="FFFFFF"/>
                </a:solidFill>
                <a:latin typeface="Arial"/>
              </a:rPr>
              <a:t>relative</a:t>
            </a:r>
            <a:r>
              <a:rPr lang="nl-NL" sz="2500" kern="0" dirty="0">
                <a:solidFill>
                  <a:srgbClr val="FFFFFF"/>
                </a:solidFill>
                <a:latin typeface="Arial"/>
              </a:rPr>
              <a:t> motion</a:t>
            </a:r>
          </a:p>
          <a:p>
            <a:pPr marL="0" marR="0" lvl="0" indent="0" defTabSz="914400" rtl="0" eaLnBrk="1" fontAlgn="base" latinLnBrk="0" hangingPunct="1">
              <a:lnSpc>
                <a:spcPct val="100000"/>
              </a:lnSpc>
              <a:spcBef>
                <a:spcPct val="20000"/>
              </a:spcBef>
              <a:spcAft>
                <a:spcPct val="0"/>
              </a:spcAft>
              <a:buClrTx/>
              <a:buSzTx/>
              <a:buFontTx/>
              <a:buNone/>
              <a:tabLst/>
              <a:defRPr/>
            </a:pPr>
            <a:endParaRPr kumimoji="0" lang="nl-NL" sz="2500" b="0" i="0" u="none" strike="noStrike" kern="0" cap="none" spc="0" normalizeH="0" baseline="0" noProof="0" dirty="0">
              <a:ln>
                <a:noFill/>
              </a:ln>
              <a:solidFill>
                <a:srgbClr val="FFFFFF"/>
              </a:solidFill>
              <a:effectLst/>
              <a:uLnTx/>
              <a:uFillTx/>
              <a:latin typeface="Arial"/>
              <a:ea typeface="+mn-ea"/>
              <a:cs typeface="+mn-cs"/>
            </a:endParaRPr>
          </a:p>
          <a:p>
            <a:pPr marR="0" lvl="0"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nl-NL" sz="2500" kern="0" dirty="0">
                <a:solidFill>
                  <a:srgbClr val="FFFFFF"/>
                </a:solidFill>
                <a:latin typeface="Arial"/>
              </a:rPr>
              <a:t>the </a:t>
            </a:r>
            <a:r>
              <a:rPr lang="nl-NL" sz="2500" b="1" kern="0" dirty="0">
                <a:solidFill>
                  <a:srgbClr val="FFFFFF"/>
                </a:solidFill>
                <a:latin typeface="Arial"/>
              </a:rPr>
              <a:t>(</a:t>
            </a:r>
            <a:r>
              <a:rPr lang="nl-NL" sz="2500" b="1" kern="0" dirty="0" err="1">
                <a:solidFill>
                  <a:srgbClr val="FFFFFF"/>
                </a:solidFill>
                <a:latin typeface="Arial"/>
              </a:rPr>
              <a:t>Vacuum</a:t>
            </a:r>
            <a:r>
              <a:rPr lang="nl-NL" sz="2500" b="1" kern="0" dirty="0">
                <a:solidFill>
                  <a:srgbClr val="FFFFFF"/>
                </a:solidFill>
                <a:latin typeface="Arial"/>
              </a:rPr>
              <a:t>) speed of light </a:t>
            </a:r>
            <a:r>
              <a:rPr lang="nl-NL" sz="2500" kern="0" dirty="0">
                <a:solidFill>
                  <a:srgbClr val="FFFFFF"/>
                </a:solidFill>
                <a:latin typeface="Arial"/>
              </a:rPr>
              <a:t>is </a:t>
            </a:r>
            <a:r>
              <a:rPr lang="nl-NL" sz="2500" b="1" kern="0" dirty="0">
                <a:solidFill>
                  <a:srgbClr val="FFFFFF"/>
                </a:solidFill>
                <a:latin typeface="Arial"/>
              </a:rPr>
              <a:t>c</a:t>
            </a:r>
            <a:r>
              <a:rPr lang="nl-NL" sz="2500" kern="0" dirty="0">
                <a:solidFill>
                  <a:srgbClr val="FFFFFF"/>
                </a:solidFill>
                <a:latin typeface="Arial"/>
              </a:rPr>
              <a:t> in </a:t>
            </a:r>
            <a:r>
              <a:rPr lang="nl-NL" sz="2500" kern="0" dirty="0" err="1">
                <a:solidFill>
                  <a:srgbClr val="FFFFFF"/>
                </a:solidFill>
                <a:latin typeface="Arial"/>
              </a:rPr>
              <a:t>all</a:t>
            </a:r>
            <a:r>
              <a:rPr lang="nl-NL" sz="2500" kern="0" dirty="0">
                <a:solidFill>
                  <a:srgbClr val="FFFFFF"/>
                </a:solidFill>
                <a:latin typeface="Arial"/>
              </a:rPr>
              <a:t> </a:t>
            </a:r>
            <a:r>
              <a:rPr lang="nl-NL" sz="2500" kern="0" dirty="0" err="1">
                <a:solidFill>
                  <a:srgbClr val="FFFFFF"/>
                </a:solidFill>
                <a:latin typeface="Arial"/>
              </a:rPr>
              <a:t>such</a:t>
            </a:r>
            <a:r>
              <a:rPr lang="nl-NL" sz="2500" kern="0" dirty="0">
                <a:solidFill>
                  <a:srgbClr val="FFFFFF"/>
                </a:solidFill>
                <a:latin typeface="Arial"/>
              </a:rPr>
              <a:t> frames </a:t>
            </a:r>
            <a:endParaRPr kumimoji="0" lang="nl-NL" sz="2500" b="0" i="0" u="none" strike="noStrike" kern="0" cap="none" spc="0" normalizeH="0" baseline="0" noProof="0" dirty="0">
              <a:ln>
                <a:noFill/>
              </a:ln>
              <a:solidFill>
                <a:srgbClr val="FFFFFF"/>
              </a:solidFill>
              <a:effectLst/>
              <a:uLnTx/>
              <a:uFillTx/>
              <a:latin typeface="Arial"/>
              <a:ea typeface="+mn-ea"/>
              <a:cs typeface="+mn-cs"/>
            </a:endParaRPr>
          </a:p>
          <a:p>
            <a:pPr marL="0" marR="0" lvl="0" indent="0" defTabSz="914400" rtl="0" eaLnBrk="1" fontAlgn="base" latinLnBrk="0" hangingPunct="1">
              <a:lnSpc>
                <a:spcPct val="100000"/>
              </a:lnSpc>
              <a:spcBef>
                <a:spcPct val="20000"/>
              </a:spcBef>
              <a:spcAft>
                <a:spcPct val="0"/>
              </a:spcAft>
              <a:buClrTx/>
              <a:buSzTx/>
              <a:buFontTx/>
              <a:buNone/>
              <a:tabLst/>
              <a:defRPr/>
            </a:pPr>
            <a:endParaRPr lang="nl-NL" sz="1800" kern="0" dirty="0">
              <a:solidFill>
                <a:srgbClr val="FFFFFF"/>
              </a:solidFill>
              <a:latin typeface="Arial"/>
            </a:endParaRPr>
          </a:p>
        </p:txBody>
      </p:sp>
    </p:spTree>
    <p:extLst>
      <p:ext uri="{BB962C8B-B14F-4D97-AF65-F5344CB8AC3E}">
        <p14:creationId xmlns:p14="http://schemas.microsoft.com/office/powerpoint/2010/main" val="716671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582" y="116632"/>
            <a:ext cx="8229600" cy="1143000"/>
          </a:xfrm>
        </p:spPr>
        <p:txBody>
          <a:bodyPr/>
          <a:lstStyle/>
          <a:p>
            <a:r>
              <a:rPr lang="nl-NL" sz="5000" b="1" dirty="0"/>
              <a:t>Relativistic  Spacetime</a:t>
            </a:r>
            <a:endParaRPr lang="en-GB" sz="5000" b="1" dirty="0"/>
          </a:p>
        </p:txBody>
      </p:sp>
      <p:sp>
        <p:nvSpPr>
          <p:cNvPr id="3" name="Content Placeholder 2"/>
          <p:cNvSpPr>
            <a:spLocks noGrp="1"/>
          </p:cNvSpPr>
          <p:nvPr>
            <p:ph sz="half" idx="1"/>
          </p:nvPr>
        </p:nvSpPr>
        <p:spPr/>
        <p:txBody>
          <a:bodyPr/>
          <a:lstStyle/>
          <a:p>
            <a:r>
              <a:rPr lang="nl-NL" sz="1800" dirty="0"/>
              <a:t>speed of light constant = c = 3 x 10</a:t>
            </a:r>
            <a:r>
              <a:rPr lang="nl-NL" sz="1800" baseline="30000" dirty="0"/>
              <a:t>8</a:t>
            </a:r>
            <a:r>
              <a:rPr lang="nl-NL" sz="1800" dirty="0"/>
              <a:t>  km/s</a:t>
            </a:r>
          </a:p>
          <a:p>
            <a:pPr marL="0" indent="0">
              <a:buNone/>
            </a:pPr>
            <a:r>
              <a:rPr lang="nl-NL" sz="1800" dirty="0"/>
              <a:t>     in </a:t>
            </a:r>
            <a:r>
              <a:rPr lang="nl-NL" sz="1800" dirty="0" err="1"/>
              <a:t>all</a:t>
            </a:r>
            <a:r>
              <a:rPr lang="nl-NL" sz="1800" dirty="0"/>
              <a:t> reference systems: </a:t>
            </a:r>
          </a:p>
          <a:p>
            <a:pPr marL="0" indent="0">
              <a:buNone/>
            </a:pPr>
            <a:endParaRPr lang="nl-NL" sz="1800" dirty="0"/>
          </a:p>
          <a:p>
            <a:pPr>
              <a:buFont typeface="Arial" panose="020B0604020202020204" pitchFamily="34" charset="0"/>
              <a:buChar char="•"/>
            </a:pPr>
            <a:r>
              <a:rPr lang="nl-NL" sz="1800" dirty="0" err="1"/>
              <a:t>only</a:t>
            </a:r>
            <a:r>
              <a:rPr lang="nl-NL" sz="1800" dirty="0"/>
              <a:t> possible if  time and space not absolute, but dependent </a:t>
            </a:r>
          </a:p>
          <a:p>
            <a:pPr marL="0" indent="0">
              <a:buNone/>
            </a:pPr>
            <a:r>
              <a:rPr lang="nl-NL" sz="1800" dirty="0"/>
              <a:t>      on reference system</a:t>
            </a:r>
          </a:p>
          <a:p>
            <a:pPr marL="0" indent="0">
              <a:buNone/>
            </a:pPr>
            <a:endParaRPr lang="nl-NL" sz="1800" dirty="0"/>
          </a:p>
          <a:p>
            <a:pPr marL="0" indent="0">
              <a:buNone/>
            </a:pPr>
            <a:endParaRPr lang="nl-NL" sz="1800" dirty="0"/>
          </a:p>
          <a:p>
            <a:pPr>
              <a:buFont typeface="Arial" panose="020B0604020202020204" pitchFamily="34" charset="0"/>
              <a:buChar char="•"/>
            </a:pPr>
            <a:r>
              <a:rPr lang="nl-NL" sz="1800" dirty="0" err="1"/>
              <a:t>Manifestations</a:t>
            </a:r>
            <a:r>
              <a:rPr lang="nl-NL" sz="1800" dirty="0"/>
              <a:t>:</a:t>
            </a:r>
          </a:p>
          <a:p>
            <a:pPr marL="0" indent="0">
              <a:buNone/>
            </a:pPr>
            <a:endParaRPr lang="nl-NL" sz="1800" dirty="0"/>
          </a:p>
          <a:p>
            <a:pPr marL="0" indent="0">
              <a:buNone/>
            </a:pPr>
            <a:r>
              <a:rPr lang="nl-NL" sz="1800" dirty="0"/>
              <a:t>      -   Time dilation</a:t>
            </a:r>
          </a:p>
          <a:p>
            <a:pPr marL="0" indent="0">
              <a:buNone/>
            </a:pPr>
            <a:r>
              <a:rPr lang="nl-NL" sz="1800" dirty="0"/>
              <a:t>      -    Length contraction</a:t>
            </a:r>
          </a:p>
          <a:p>
            <a:pPr marL="0" indent="0">
              <a:buNone/>
            </a:pPr>
            <a:r>
              <a:rPr lang="nl-NL" sz="1800" dirty="0"/>
              <a:t>      -    Relativity of Simultaneity </a:t>
            </a:r>
            <a:endParaRPr lang="en-GB" sz="1800" dirty="0"/>
          </a:p>
        </p:txBody>
      </p:sp>
      <p:sp>
        <p:nvSpPr>
          <p:cNvPr id="5" name="Rectangle 4"/>
          <p:cNvSpPr/>
          <p:nvPr/>
        </p:nvSpPr>
        <p:spPr>
          <a:xfrm>
            <a:off x="395536" y="1412776"/>
            <a:ext cx="8352928" cy="216024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p:cNvSpPr/>
          <p:nvPr/>
        </p:nvSpPr>
        <p:spPr>
          <a:xfrm>
            <a:off x="395536" y="3789040"/>
            <a:ext cx="8352928" cy="216024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9792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3" y="-162272"/>
            <a:ext cx="8229600" cy="1143000"/>
          </a:xfrm>
        </p:spPr>
        <p:txBody>
          <a:bodyPr/>
          <a:lstStyle/>
          <a:p>
            <a:r>
              <a:rPr lang="nl-NL" sz="5000" b="1" dirty="0">
                <a:solidFill>
                  <a:schemeClr val="tx1"/>
                </a:solidFill>
              </a:rPr>
              <a:t>Time  Dilation</a:t>
            </a:r>
            <a:endParaRPr lang="en-GB" sz="5000" b="1" dirty="0">
              <a:solidFill>
                <a:schemeClr val="tx1"/>
              </a:solidFill>
            </a:endParaRPr>
          </a:p>
        </p:txBody>
      </p:sp>
      <p:sp>
        <p:nvSpPr>
          <p:cNvPr id="4" name="Text Placeholder 3"/>
          <p:cNvSpPr>
            <a:spLocks noGrp="1"/>
          </p:cNvSpPr>
          <p:nvPr>
            <p:ph type="body" sz="half" idx="2"/>
          </p:nvPr>
        </p:nvSpPr>
        <p:spPr/>
        <p:txBody>
          <a:bodyPr/>
          <a:lstStyle/>
          <a:p>
            <a:endParaRPr lang="en-GB" dirty="0"/>
          </a:p>
        </p:txBody>
      </p:sp>
      <p:pic>
        <p:nvPicPr>
          <p:cNvPr id="5" name="Picture 9"/>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t="7019" r="78531" b="24545"/>
          <a:stretch>
            <a:fillRect/>
          </a:stretch>
        </p:blipFill>
        <p:spPr bwMode="auto">
          <a:xfrm>
            <a:off x="6516216" y="1286705"/>
            <a:ext cx="1763573" cy="190914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20"/>
          <p:cNvGrpSpPr>
            <a:grpSpLocks/>
          </p:cNvGrpSpPr>
          <p:nvPr/>
        </p:nvGrpSpPr>
        <p:grpSpPr bwMode="auto">
          <a:xfrm>
            <a:off x="255991" y="2471437"/>
            <a:ext cx="8877300" cy="3200400"/>
            <a:chOff x="55" y="2073"/>
            <a:chExt cx="5592" cy="2016"/>
          </a:xfrm>
        </p:grpSpPr>
        <p:pic>
          <p:nvPicPr>
            <p:cNvPr id="7" name="Picture 10"/>
            <p:cNvPicPr>
              <a:picLocks noChangeAspect="1" noChangeArrowheads="1"/>
            </p:cNvPicPr>
            <p:nvPr/>
          </p:nvPicPr>
          <p:blipFill>
            <a:blip r:embed="rId3">
              <a:extLst>
                <a:ext uri="{28A0092B-C50C-407E-A947-70E740481C1C}">
                  <a14:useLocalDpi xmlns:a14="http://schemas.microsoft.com/office/drawing/2010/main" val="0"/>
                </a:ext>
              </a:extLst>
            </a:blip>
            <a:srcRect l="22458" r="31476" b="16008"/>
            <a:stretch>
              <a:fillRect/>
            </a:stretch>
          </p:blipFill>
          <p:spPr bwMode="auto">
            <a:xfrm>
              <a:off x="3107" y="2516"/>
              <a:ext cx="2540" cy="1573"/>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7"/>
            <p:cNvSpPr txBox="1">
              <a:spLocks noChangeArrowheads="1"/>
            </p:cNvSpPr>
            <p:nvPr/>
          </p:nvSpPr>
          <p:spPr bwMode="auto">
            <a:xfrm>
              <a:off x="55" y="2073"/>
              <a:ext cx="3813" cy="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rebuchet MS" pitchFamily="34" charset="0"/>
                  <a:ea typeface="+mn-ea"/>
                  <a:cs typeface="+mn-cs"/>
                </a:rPr>
                <a:t>Observer 2 measures a </a:t>
              </a:r>
              <a:r>
                <a:rPr kumimoji="0" lang="en-US" altLang="en-US" sz="1800" b="1" i="1" u="none" strike="noStrike" kern="1200" cap="none" spc="0" normalizeH="0" baseline="0" noProof="0" dirty="0">
                  <a:ln>
                    <a:noFill/>
                  </a:ln>
                  <a:solidFill>
                    <a:srgbClr val="000000"/>
                  </a:solidFill>
                  <a:effectLst/>
                  <a:uLnTx/>
                  <a:uFillTx/>
                  <a:latin typeface="Trebuchet MS" pitchFamily="34" charset="0"/>
                  <a:ea typeface="+mn-ea"/>
                  <a:cs typeface="+mn-cs"/>
                </a:rPr>
                <a:t>longer </a:t>
              </a:r>
              <a:r>
                <a:rPr kumimoji="0" lang="en-US" altLang="en-US" sz="1800" b="0" i="0" u="none" strike="noStrike" kern="1200" cap="none" spc="0" normalizeH="0" baseline="0" noProof="0" dirty="0">
                  <a:ln>
                    <a:noFill/>
                  </a:ln>
                  <a:solidFill>
                    <a:srgbClr val="000000"/>
                  </a:solidFill>
                  <a:effectLst/>
                  <a:uLnTx/>
                  <a:uFillTx/>
                  <a:latin typeface="Trebuchet MS" pitchFamily="34" charset="0"/>
                  <a:ea typeface="+mn-ea"/>
                  <a:cs typeface="+mn-cs"/>
                </a:rPr>
                <a:t>time</a:t>
              </a:r>
              <a:r>
                <a:rPr kumimoji="0" lang="en-US" altLang="en-US" sz="1800" b="1" i="1" u="none" strike="noStrike" kern="1200" cap="none" spc="0" normalizeH="0" baseline="0" noProof="0" dirty="0">
                  <a:ln>
                    <a:noFill/>
                  </a:ln>
                  <a:solidFill>
                    <a:srgbClr val="000000"/>
                  </a:solidFill>
                  <a:effectLst/>
                  <a:uLnTx/>
                  <a:uFillTx/>
                  <a:latin typeface="Trebuchet MS" pitchFamily="34" charset="0"/>
                  <a:ea typeface="+mn-ea"/>
                  <a:cs typeface="+mn-cs"/>
                </a:rPr>
                <a:t> </a:t>
              </a:r>
              <a:r>
                <a:rPr kumimoji="0" lang="en-US" altLang="en-US" sz="1800" b="0" i="0" u="none" strike="noStrike" kern="1200" cap="none" spc="0" normalizeH="0" baseline="0" noProof="0" dirty="0">
                  <a:ln>
                    <a:noFill/>
                  </a:ln>
                  <a:solidFill>
                    <a:srgbClr val="000000"/>
                  </a:solidFill>
                  <a:effectLst/>
                  <a:uLnTx/>
                  <a:uFillTx/>
                  <a:latin typeface="Trebuchet MS" pitchFamily="34" charset="0"/>
                  <a:ea typeface="+mn-ea"/>
                  <a:cs typeface="+mn-cs"/>
                </a:rPr>
                <a:t> </a:t>
              </a:r>
              <a:endParaRPr kumimoji="0" lang="en-US" altLang="en-US" sz="1800" b="0" i="0" u="none" strike="noStrike" kern="1200" cap="none" spc="0" normalizeH="0" baseline="0" noProof="0" dirty="0">
                <a:ln>
                  <a:noFill/>
                </a:ln>
                <a:solidFill>
                  <a:srgbClr val="000000"/>
                </a:solidFill>
                <a:effectLst/>
                <a:uLnTx/>
                <a:uFillTx/>
                <a:latin typeface="Times" pitchFamily="1" charset="0"/>
                <a:ea typeface="+mn-ea"/>
                <a:cs typeface="+mn-cs"/>
              </a:endParaRPr>
            </a:p>
          </p:txBody>
        </p:sp>
      </p:grpSp>
      <p:sp>
        <p:nvSpPr>
          <p:cNvPr id="9" name="Text Box 17"/>
          <p:cNvSpPr txBox="1">
            <a:spLocks noChangeArrowheads="1"/>
          </p:cNvSpPr>
          <p:nvPr/>
        </p:nvSpPr>
        <p:spPr bwMode="auto">
          <a:xfrm>
            <a:off x="288264" y="692696"/>
            <a:ext cx="6053138" cy="1188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rebuchet MS" pitchFamily="34" charset="0"/>
                <a:ea typeface="+mn-ea"/>
                <a:cs typeface="+mn-cs"/>
              </a:rPr>
              <a:t>Time interval in frame train passenger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rebuchet MS" pitchFamily="34" charset="0"/>
                <a:ea typeface="+mn-ea"/>
                <a:cs typeface="+mn-cs"/>
              </a:rPr>
              <a:t>(observer 1)  </a:t>
            </a:r>
            <a:endParaRPr kumimoji="0" lang="en-US" altLang="en-US" sz="1800" b="0" i="0" u="none" strike="noStrike" kern="1200" cap="none" spc="0" normalizeH="0" baseline="0" noProof="0" dirty="0">
              <a:ln>
                <a:noFill/>
              </a:ln>
              <a:solidFill>
                <a:srgbClr val="000000"/>
              </a:solidFill>
              <a:effectLst/>
              <a:uLnTx/>
              <a:uFillTx/>
              <a:latin typeface="Times" pitchFamily="1" charset="0"/>
              <a:ea typeface="+mn-ea"/>
              <a:cs typeface="+mn-cs"/>
            </a:endParaRPr>
          </a:p>
        </p:txBody>
      </p:sp>
      <p:graphicFrame>
        <p:nvGraphicFramePr>
          <p:cNvPr id="10" name="Object 9"/>
          <p:cNvGraphicFramePr>
            <a:graphicFrameLocks noChangeAspect="1"/>
          </p:cNvGraphicFramePr>
          <p:nvPr/>
        </p:nvGraphicFramePr>
        <p:xfrm>
          <a:off x="1187624" y="1894733"/>
          <a:ext cx="3193265" cy="696212"/>
        </p:xfrm>
        <a:graphic>
          <a:graphicData uri="http://schemas.openxmlformats.org/presentationml/2006/ole">
            <mc:AlternateContent xmlns:mc="http://schemas.openxmlformats.org/markup-compatibility/2006">
              <mc:Choice xmlns:v="urn:schemas-microsoft-com:vml" Requires="v">
                <p:oleObj spid="_x0000_s246882" name="Equation" r:id="rId4" imgW="1917360" imgH="419040" progId="Equation.DSMT4">
                  <p:embed/>
                </p:oleObj>
              </mc:Choice>
              <mc:Fallback>
                <p:oleObj name="Equation" r:id="rId4" imgW="1917360" imgH="419040" progId="Equation.DSMT4">
                  <p:embed/>
                  <p:pic>
                    <p:nvPicPr>
                      <p:cNvPr id="1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1894733"/>
                        <a:ext cx="3193265" cy="696212"/>
                      </a:xfrm>
                      <a:prstGeom prst="rect">
                        <a:avLst/>
                      </a:prstGeom>
                      <a:noFill/>
                      <a:ln>
                        <a:noFill/>
                      </a:ln>
                      <a:effectLst/>
                    </p:spPr>
                  </p:pic>
                </p:oleObj>
              </mc:Fallback>
            </mc:AlternateContent>
          </a:graphicData>
        </a:graphic>
      </p:graphicFrame>
      <p:graphicFrame>
        <p:nvGraphicFramePr>
          <p:cNvPr id="11" name="Object 10"/>
          <p:cNvGraphicFramePr>
            <a:graphicFrameLocks noChangeAspect="1"/>
          </p:cNvGraphicFramePr>
          <p:nvPr/>
        </p:nvGraphicFramePr>
        <p:xfrm>
          <a:off x="1187624" y="3429000"/>
          <a:ext cx="2619132" cy="843358"/>
        </p:xfrm>
        <a:graphic>
          <a:graphicData uri="http://schemas.openxmlformats.org/presentationml/2006/ole">
            <mc:AlternateContent xmlns:mc="http://schemas.openxmlformats.org/markup-compatibility/2006">
              <mc:Choice xmlns:v="urn:schemas-microsoft-com:vml" Requires="v">
                <p:oleObj spid="_x0000_s246883" name="Equation" r:id="rId6" imgW="1536480" imgH="495000" progId="Equation.DSMT4">
                  <p:embed/>
                </p:oleObj>
              </mc:Choice>
              <mc:Fallback>
                <p:oleObj name="Equation" r:id="rId6" imgW="1536480" imgH="495000" progId="Equation.DSMT4">
                  <p:embed/>
                  <p:pic>
                    <p:nvPicPr>
                      <p:cNvPr id="11"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624" y="3429000"/>
                        <a:ext cx="2619132" cy="843358"/>
                      </a:xfrm>
                      <a:prstGeom prst="rect">
                        <a:avLst/>
                      </a:prstGeom>
                      <a:noFill/>
                      <a:ln>
                        <a:noFill/>
                      </a:ln>
                      <a:effectLst/>
                    </p:spPr>
                  </p:pic>
                </p:oleObj>
              </mc:Fallback>
            </mc:AlternateContent>
          </a:graphicData>
        </a:graphic>
      </p:graphicFrame>
      <p:graphicFrame>
        <p:nvGraphicFramePr>
          <p:cNvPr id="12" name="Object 11"/>
          <p:cNvGraphicFramePr>
            <a:graphicFrameLocks noChangeAspect="1"/>
          </p:cNvGraphicFramePr>
          <p:nvPr/>
        </p:nvGraphicFramePr>
        <p:xfrm>
          <a:off x="1187624" y="4365104"/>
          <a:ext cx="3287496" cy="839567"/>
        </p:xfrm>
        <a:graphic>
          <a:graphicData uri="http://schemas.openxmlformats.org/presentationml/2006/ole">
            <mc:AlternateContent xmlns:mc="http://schemas.openxmlformats.org/markup-compatibility/2006">
              <mc:Choice xmlns:v="urn:schemas-microsoft-com:vml" Requires="v">
                <p:oleObj spid="_x0000_s246884" name="Equation" r:id="rId8" imgW="1892160" imgH="482400" progId="Equation.DSMT4">
                  <p:embed/>
                </p:oleObj>
              </mc:Choice>
              <mc:Fallback>
                <p:oleObj name="Equation" r:id="rId8" imgW="1892160" imgH="482400" progId="Equation.DSMT4">
                  <p:embed/>
                  <p:pic>
                    <p:nvPicPr>
                      <p:cNvPr id="12"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7624" y="4365104"/>
                        <a:ext cx="3287496" cy="839567"/>
                      </a:xfrm>
                      <a:prstGeom prst="rect">
                        <a:avLst/>
                      </a:prstGeom>
                      <a:noFill/>
                      <a:ln>
                        <a:noFill/>
                      </a:ln>
                      <a:effectLst/>
                    </p:spPr>
                  </p:pic>
                </p:oleObj>
              </mc:Fallback>
            </mc:AlternateContent>
          </a:graphicData>
        </a:graphic>
      </p:graphicFrame>
      <p:sp>
        <p:nvSpPr>
          <p:cNvPr id="13" name="TextBox 12"/>
          <p:cNvSpPr txBox="1"/>
          <p:nvPr/>
        </p:nvSpPr>
        <p:spPr>
          <a:xfrm>
            <a:off x="308809" y="5487171"/>
            <a:ext cx="341421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Arial" charset="0"/>
                <a:ea typeface="+mn-ea"/>
                <a:cs typeface="+mn-cs"/>
              </a:rPr>
              <a:t>Lorentz factor:</a:t>
            </a: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graphicFrame>
        <p:nvGraphicFramePr>
          <p:cNvPr id="16" name="Object 15"/>
          <p:cNvGraphicFramePr>
            <a:graphicFrameLocks noChangeAspect="1"/>
          </p:cNvGraphicFramePr>
          <p:nvPr/>
        </p:nvGraphicFramePr>
        <p:xfrm>
          <a:off x="1217512" y="5889583"/>
          <a:ext cx="1914277" cy="714940"/>
        </p:xfrm>
        <a:graphic>
          <a:graphicData uri="http://schemas.openxmlformats.org/presentationml/2006/ole">
            <mc:AlternateContent xmlns:mc="http://schemas.openxmlformats.org/markup-compatibility/2006">
              <mc:Choice xmlns:v="urn:schemas-microsoft-com:vml" Requires="v">
                <p:oleObj spid="_x0000_s246885" name="Equation" r:id="rId10" imgW="1155700" imgH="431800" progId="Equation.DSMT4">
                  <p:embed/>
                </p:oleObj>
              </mc:Choice>
              <mc:Fallback>
                <p:oleObj name="Equation" r:id="rId10" imgW="1155700" imgH="431800" progId="Equation.DSMT4">
                  <p:embed/>
                  <p:pic>
                    <p:nvPicPr>
                      <p:cNvPr id="16" name="Object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17512" y="5889583"/>
                        <a:ext cx="1914277" cy="714940"/>
                      </a:xfrm>
                      <a:prstGeom prst="rect">
                        <a:avLst/>
                      </a:prstGeom>
                      <a:noFill/>
                      <a:ln>
                        <a:noFill/>
                      </a:ln>
                      <a:effectLst/>
                    </p:spPr>
                  </p:pic>
                </p:oleObj>
              </mc:Fallback>
            </mc:AlternateContent>
          </a:graphicData>
        </a:graphic>
      </p:graphicFrame>
      <p:sp>
        <p:nvSpPr>
          <p:cNvPr id="17" name="Rectangle 16"/>
          <p:cNvSpPr/>
          <p:nvPr/>
        </p:nvSpPr>
        <p:spPr>
          <a:xfrm>
            <a:off x="107504" y="980728"/>
            <a:ext cx="4993538" cy="177249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Rectangle 18"/>
          <p:cNvSpPr/>
          <p:nvPr/>
        </p:nvSpPr>
        <p:spPr>
          <a:xfrm>
            <a:off x="107504" y="2899268"/>
            <a:ext cx="4993538" cy="24019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Rectangle 19"/>
          <p:cNvSpPr/>
          <p:nvPr/>
        </p:nvSpPr>
        <p:spPr>
          <a:xfrm>
            <a:off x="107504" y="5373216"/>
            <a:ext cx="4993538" cy="139992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04062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251520" y="2132856"/>
            <a:ext cx="9144000" cy="1066800"/>
          </a:xfrm>
        </p:spPr>
        <p:txBody>
          <a:bodyPr/>
          <a:lstStyle/>
          <a:p>
            <a:pPr algn="l"/>
            <a:r>
              <a:rPr lang="en-US" altLang="en-US" sz="1800" dirty="0">
                <a:solidFill>
                  <a:schemeClr val="tx1"/>
                </a:solidFill>
              </a:rPr>
              <a:t>An observer will note a</a:t>
            </a:r>
            <a:br>
              <a:rPr lang="en-US" altLang="en-US" sz="1800" dirty="0">
                <a:solidFill>
                  <a:schemeClr val="tx1"/>
                </a:solidFill>
              </a:rPr>
            </a:br>
            <a:r>
              <a:rPr lang="en-US" altLang="en-US" sz="1800" dirty="0">
                <a:solidFill>
                  <a:schemeClr val="tx1"/>
                </a:solidFill>
              </a:rPr>
              <a:t> </a:t>
            </a:r>
            <a:br>
              <a:rPr lang="en-US" altLang="en-US" sz="1800" dirty="0">
                <a:solidFill>
                  <a:schemeClr val="tx1"/>
                </a:solidFill>
              </a:rPr>
            </a:br>
            <a:r>
              <a:rPr lang="en-US" altLang="en-US" sz="1800" dirty="0">
                <a:solidFill>
                  <a:schemeClr val="tx1"/>
                </a:solidFill>
              </a:rPr>
              <a:t>-  slowing of clocks </a:t>
            </a:r>
            <a:br>
              <a:rPr lang="en-US" altLang="en-US" sz="1800" dirty="0">
                <a:solidFill>
                  <a:schemeClr val="tx1"/>
                </a:solidFill>
              </a:rPr>
            </a:br>
            <a:r>
              <a:rPr lang="en-US" altLang="en-US" sz="1800" dirty="0">
                <a:solidFill>
                  <a:schemeClr val="tx1"/>
                </a:solidFill>
              </a:rPr>
              <a:t>   (time dilation) </a:t>
            </a:r>
            <a:br>
              <a:rPr lang="en-US" altLang="en-US" sz="1800" dirty="0">
                <a:solidFill>
                  <a:schemeClr val="tx1"/>
                </a:solidFill>
              </a:rPr>
            </a:br>
            <a:r>
              <a:rPr lang="en-US" altLang="en-US" sz="1800" dirty="0">
                <a:solidFill>
                  <a:schemeClr val="tx1"/>
                </a:solidFill>
              </a:rPr>
              <a:t>-  a shortening of rulers </a:t>
            </a:r>
            <a:br>
              <a:rPr lang="en-US" altLang="en-US" sz="1800" dirty="0">
                <a:solidFill>
                  <a:schemeClr val="tx1"/>
                </a:solidFill>
              </a:rPr>
            </a:br>
            <a:r>
              <a:rPr lang="en-US" altLang="en-US" sz="1800" dirty="0">
                <a:solidFill>
                  <a:schemeClr val="tx1"/>
                </a:solidFill>
              </a:rPr>
              <a:t>   (length contraction) </a:t>
            </a:r>
            <a:br>
              <a:rPr lang="en-US" altLang="en-US" sz="1800" dirty="0">
                <a:solidFill>
                  <a:schemeClr val="tx1"/>
                </a:solidFill>
              </a:rPr>
            </a:br>
            <a:br>
              <a:rPr lang="en-US" altLang="en-US" sz="1800" dirty="0">
                <a:solidFill>
                  <a:schemeClr val="tx1"/>
                </a:solidFill>
              </a:rPr>
            </a:br>
            <a:r>
              <a:rPr lang="en-US" altLang="en-US" sz="1800" dirty="0">
                <a:solidFill>
                  <a:schemeClr val="tx1"/>
                </a:solidFill>
              </a:rPr>
              <a:t>that are moving with respect </a:t>
            </a:r>
            <a:br>
              <a:rPr lang="en-US" altLang="en-US" sz="1800" dirty="0">
                <a:solidFill>
                  <a:schemeClr val="tx1"/>
                </a:solidFill>
              </a:rPr>
            </a:br>
            <a:r>
              <a:rPr lang="en-US" altLang="en-US" sz="1800" dirty="0">
                <a:solidFill>
                  <a:schemeClr val="tx1"/>
                </a:solidFill>
              </a:rPr>
              <a:t>to the observer</a:t>
            </a:r>
          </a:p>
        </p:txBody>
      </p:sp>
      <p:sp>
        <p:nvSpPr>
          <p:cNvPr id="143363" name="Rectangle 3"/>
          <p:cNvSpPr>
            <a:spLocks noGrp="1" noChangeArrowheads="1"/>
          </p:cNvSpPr>
          <p:nvPr>
            <p:ph type="body" sz="half" idx="3"/>
          </p:nvPr>
        </p:nvSpPr>
        <p:spPr>
          <a:xfrm>
            <a:off x="323528" y="5445224"/>
            <a:ext cx="8229600" cy="1295400"/>
          </a:xfrm>
        </p:spPr>
        <p:txBody>
          <a:bodyPr/>
          <a:lstStyle/>
          <a:p>
            <a:pPr marL="0" indent="0">
              <a:lnSpc>
                <a:spcPct val="90000"/>
              </a:lnSpc>
              <a:buFontTx/>
              <a:buNone/>
            </a:pPr>
            <a:r>
              <a:rPr lang="en-US" altLang="en-US" sz="1800" dirty="0">
                <a:solidFill>
                  <a:schemeClr val="tx1"/>
                </a:solidFill>
              </a:rPr>
              <a:t>This effect becomes significant only if </a:t>
            </a:r>
          </a:p>
          <a:p>
            <a:pPr marL="0" indent="0">
              <a:lnSpc>
                <a:spcPct val="90000"/>
              </a:lnSpc>
              <a:buFontTx/>
              <a:buNone/>
            </a:pPr>
            <a:r>
              <a:rPr lang="en-US" altLang="en-US" sz="1800" dirty="0">
                <a:solidFill>
                  <a:schemeClr val="tx1"/>
                </a:solidFill>
              </a:rPr>
              <a:t>the clock or ruler is moving at a </a:t>
            </a:r>
          </a:p>
          <a:p>
            <a:pPr marL="0" indent="0">
              <a:lnSpc>
                <a:spcPct val="90000"/>
              </a:lnSpc>
              <a:buFontTx/>
              <a:buNone/>
            </a:pPr>
            <a:r>
              <a:rPr lang="en-US" altLang="en-US" sz="1800" dirty="0">
                <a:solidFill>
                  <a:schemeClr val="tx1"/>
                </a:solidFill>
              </a:rPr>
              <a:t>substantial fraction of the speed of light</a:t>
            </a:r>
          </a:p>
        </p:txBody>
      </p:sp>
      <p:pic>
        <p:nvPicPr>
          <p:cNvPr id="143367" name="Picture 7"/>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a:xfrm>
            <a:off x="3454755" y="1268760"/>
            <a:ext cx="5588044" cy="39604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itle 1"/>
          <p:cNvSpPr txBox="1">
            <a:spLocks/>
          </p:cNvSpPr>
          <p:nvPr/>
        </p:nvSpPr>
        <p:spPr bwMode="auto">
          <a:xfrm>
            <a:off x="467543" y="-162272"/>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200">
                <a:solidFill>
                  <a:schemeClr val="bg1"/>
                </a:solidFill>
                <a:latin typeface="+mj-lt"/>
                <a:ea typeface="+mj-ea"/>
                <a:cs typeface="+mj-cs"/>
              </a:defRPr>
            </a:lvl1pPr>
            <a:lvl2pPr algn="ctr" rtl="0" fontAlgn="base">
              <a:spcBef>
                <a:spcPct val="0"/>
              </a:spcBef>
              <a:spcAft>
                <a:spcPct val="0"/>
              </a:spcAft>
              <a:defRPr sz="3200">
                <a:solidFill>
                  <a:schemeClr val="bg1"/>
                </a:solidFill>
                <a:latin typeface="Arial" charset="0"/>
              </a:defRPr>
            </a:lvl2pPr>
            <a:lvl3pPr algn="ctr" rtl="0" fontAlgn="base">
              <a:spcBef>
                <a:spcPct val="0"/>
              </a:spcBef>
              <a:spcAft>
                <a:spcPct val="0"/>
              </a:spcAft>
              <a:defRPr sz="3200">
                <a:solidFill>
                  <a:schemeClr val="bg1"/>
                </a:solidFill>
                <a:latin typeface="Arial" charset="0"/>
              </a:defRPr>
            </a:lvl3pPr>
            <a:lvl4pPr algn="ctr" rtl="0" fontAlgn="base">
              <a:spcBef>
                <a:spcPct val="0"/>
              </a:spcBef>
              <a:spcAft>
                <a:spcPct val="0"/>
              </a:spcAft>
              <a:defRPr sz="3200">
                <a:solidFill>
                  <a:schemeClr val="bg1"/>
                </a:solidFill>
                <a:latin typeface="Arial" charset="0"/>
              </a:defRPr>
            </a:lvl4pPr>
            <a:lvl5pPr algn="ctr" rtl="0" fontAlgn="base">
              <a:spcBef>
                <a:spcPct val="0"/>
              </a:spcBef>
              <a:spcAft>
                <a:spcPct val="0"/>
              </a:spcAft>
              <a:defRPr sz="3200">
                <a:solidFill>
                  <a:schemeClr val="bg1"/>
                </a:solidFill>
                <a:latin typeface="Arial" charset="0"/>
              </a:defRPr>
            </a:lvl5pPr>
            <a:lvl6pPr marL="457200" algn="ctr" rtl="0" fontAlgn="base">
              <a:spcBef>
                <a:spcPct val="0"/>
              </a:spcBef>
              <a:spcAft>
                <a:spcPct val="0"/>
              </a:spcAft>
              <a:defRPr sz="3200">
                <a:solidFill>
                  <a:schemeClr val="bg1"/>
                </a:solidFill>
                <a:latin typeface="Arial" charset="0"/>
              </a:defRPr>
            </a:lvl6pPr>
            <a:lvl7pPr marL="914400" algn="ctr" rtl="0" fontAlgn="base">
              <a:spcBef>
                <a:spcPct val="0"/>
              </a:spcBef>
              <a:spcAft>
                <a:spcPct val="0"/>
              </a:spcAft>
              <a:defRPr sz="3200">
                <a:solidFill>
                  <a:schemeClr val="bg1"/>
                </a:solidFill>
                <a:latin typeface="Arial" charset="0"/>
              </a:defRPr>
            </a:lvl7pPr>
            <a:lvl8pPr marL="1371600" algn="ctr" rtl="0" fontAlgn="base">
              <a:spcBef>
                <a:spcPct val="0"/>
              </a:spcBef>
              <a:spcAft>
                <a:spcPct val="0"/>
              </a:spcAft>
              <a:defRPr sz="3200">
                <a:solidFill>
                  <a:schemeClr val="bg1"/>
                </a:solidFill>
                <a:latin typeface="Arial" charset="0"/>
              </a:defRPr>
            </a:lvl8pPr>
            <a:lvl9pPr marL="1828800" algn="ctr" rtl="0" fontAlgn="base">
              <a:spcBef>
                <a:spcPct val="0"/>
              </a:spcBef>
              <a:spcAft>
                <a:spcPct val="0"/>
              </a:spcAft>
              <a:defRPr sz="3200">
                <a:solidFill>
                  <a:schemeClr val="bg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5000" b="1" i="0" u="none" strike="noStrike" kern="0" cap="none" spc="0" normalizeH="0" baseline="0" noProof="0" dirty="0">
                <a:ln>
                  <a:noFill/>
                </a:ln>
                <a:solidFill>
                  <a:srgbClr val="000000"/>
                </a:solidFill>
                <a:effectLst/>
                <a:uLnTx/>
                <a:uFillTx/>
                <a:latin typeface="Arial"/>
                <a:ea typeface="+mj-ea"/>
                <a:cs typeface="+mj-cs"/>
              </a:rPr>
              <a:t>Time  Dilation</a:t>
            </a:r>
            <a:endParaRPr kumimoji="0" lang="en-GB" sz="5000" b="1" i="0" u="none" strike="noStrike" kern="0" cap="none" spc="0" normalizeH="0" baseline="0" noProof="0" dirty="0">
              <a:ln>
                <a:noFill/>
              </a:ln>
              <a:solidFill>
                <a:srgbClr val="000000"/>
              </a:solidFill>
              <a:effectLst/>
              <a:uLnTx/>
              <a:uFillTx/>
              <a:latin typeface="Arial"/>
              <a:ea typeface="+mj-ea"/>
              <a:cs typeface="+mj-cs"/>
            </a:endParaRPr>
          </a:p>
        </p:txBody>
      </p:sp>
      <p:sp>
        <p:nvSpPr>
          <p:cNvPr id="3" name="Rectangle 2"/>
          <p:cNvSpPr/>
          <p:nvPr/>
        </p:nvSpPr>
        <p:spPr>
          <a:xfrm>
            <a:off x="179512" y="1340768"/>
            <a:ext cx="3168352" cy="3600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p:cNvSpPr/>
          <p:nvPr/>
        </p:nvSpPr>
        <p:spPr>
          <a:xfrm>
            <a:off x="179512" y="5301208"/>
            <a:ext cx="8856984" cy="122413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2875377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7" name="Content Placeholder 6"/>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457200" y="1968712"/>
            <a:ext cx="4038600" cy="1448963"/>
          </a:xfrm>
        </p:spPr>
      </p:pic>
      <p:pic>
        <p:nvPicPr>
          <p:cNvPr id="9" name="Content Placeholder 8"/>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1907704" y="4581128"/>
            <a:ext cx="5959032" cy="2137973"/>
          </a:xfrm>
        </p:spPr>
      </p:pic>
      <p:sp>
        <p:nvSpPr>
          <p:cNvPr id="5" name="Text Placeholder 4"/>
          <p:cNvSpPr>
            <a:spLocks noGrp="1"/>
          </p:cNvSpPr>
          <p:nvPr>
            <p:ph type="body" sz="half" idx="3"/>
          </p:nvPr>
        </p:nvSpPr>
        <p:spPr>
          <a:xfrm>
            <a:off x="323528" y="3789040"/>
            <a:ext cx="9433048" cy="2547615"/>
          </a:xfrm>
        </p:spPr>
        <p:txBody>
          <a:bodyPr/>
          <a:lstStyle/>
          <a:p>
            <a:endParaRPr lang="en-GB" dirty="0"/>
          </a:p>
        </p:txBody>
      </p:sp>
      <p:pic>
        <p:nvPicPr>
          <p:cNvPr id="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1141168"/>
            <a:ext cx="4177663" cy="3315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itle 1"/>
          <p:cNvSpPr txBox="1">
            <a:spLocks/>
          </p:cNvSpPr>
          <p:nvPr/>
        </p:nvSpPr>
        <p:spPr bwMode="auto">
          <a:xfrm>
            <a:off x="467543" y="-7244"/>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200">
                <a:solidFill>
                  <a:schemeClr val="bg1"/>
                </a:solidFill>
                <a:latin typeface="+mj-lt"/>
                <a:ea typeface="+mj-ea"/>
                <a:cs typeface="+mj-cs"/>
              </a:defRPr>
            </a:lvl1pPr>
            <a:lvl2pPr algn="ctr" rtl="0" fontAlgn="base">
              <a:spcBef>
                <a:spcPct val="0"/>
              </a:spcBef>
              <a:spcAft>
                <a:spcPct val="0"/>
              </a:spcAft>
              <a:defRPr sz="3200">
                <a:solidFill>
                  <a:schemeClr val="bg1"/>
                </a:solidFill>
                <a:latin typeface="Arial" charset="0"/>
              </a:defRPr>
            </a:lvl2pPr>
            <a:lvl3pPr algn="ctr" rtl="0" fontAlgn="base">
              <a:spcBef>
                <a:spcPct val="0"/>
              </a:spcBef>
              <a:spcAft>
                <a:spcPct val="0"/>
              </a:spcAft>
              <a:defRPr sz="3200">
                <a:solidFill>
                  <a:schemeClr val="bg1"/>
                </a:solidFill>
                <a:latin typeface="Arial" charset="0"/>
              </a:defRPr>
            </a:lvl3pPr>
            <a:lvl4pPr algn="ctr" rtl="0" fontAlgn="base">
              <a:spcBef>
                <a:spcPct val="0"/>
              </a:spcBef>
              <a:spcAft>
                <a:spcPct val="0"/>
              </a:spcAft>
              <a:defRPr sz="3200">
                <a:solidFill>
                  <a:schemeClr val="bg1"/>
                </a:solidFill>
                <a:latin typeface="Arial" charset="0"/>
              </a:defRPr>
            </a:lvl4pPr>
            <a:lvl5pPr algn="ctr" rtl="0" fontAlgn="base">
              <a:spcBef>
                <a:spcPct val="0"/>
              </a:spcBef>
              <a:spcAft>
                <a:spcPct val="0"/>
              </a:spcAft>
              <a:defRPr sz="3200">
                <a:solidFill>
                  <a:schemeClr val="bg1"/>
                </a:solidFill>
                <a:latin typeface="Arial" charset="0"/>
              </a:defRPr>
            </a:lvl5pPr>
            <a:lvl6pPr marL="457200" algn="ctr" rtl="0" fontAlgn="base">
              <a:spcBef>
                <a:spcPct val="0"/>
              </a:spcBef>
              <a:spcAft>
                <a:spcPct val="0"/>
              </a:spcAft>
              <a:defRPr sz="3200">
                <a:solidFill>
                  <a:schemeClr val="bg1"/>
                </a:solidFill>
                <a:latin typeface="Arial" charset="0"/>
              </a:defRPr>
            </a:lvl6pPr>
            <a:lvl7pPr marL="914400" algn="ctr" rtl="0" fontAlgn="base">
              <a:spcBef>
                <a:spcPct val="0"/>
              </a:spcBef>
              <a:spcAft>
                <a:spcPct val="0"/>
              </a:spcAft>
              <a:defRPr sz="3200">
                <a:solidFill>
                  <a:schemeClr val="bg1"/>
                </a:solidFill>
                <a:latin typeface="Arial" charset="0"/>
              </a:defRPr>
            </a:lvl7pPr>
            <a:lvl8pPr marL="1371600" algn="ctr" rtl="0" fontAlgn="base">
              <a:spcBef>
                <a:spcPct val="0"/>
              </a:spcBef>
              <a:spcAft>
                <a:spcPct val="0"/>
              </a:spcAft>
              <a:defRPr sz="3200">
                <a:solidFill>
                  <a:schemeClr val="bg1"/>
                </a:solidFill>
                <a:latin typeface="Arial" charset="0"/>
              </a:defRPr>
            </a:lvl8pPr>
            <a:lvl9pPr marL="1828800" algn="ctr" rtl="0" fontAlgn="base">
              <a:spcBef>
                <a:spcPct val="0"/>
              </a:spcBef>
              <a:spcAft>
                <a:spcPct val="0"/>
              </a:spcAft>
              <a:defRPr sz="3200">
                <a:solidFill>
                  <a:schemeClr val="bg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5000" b="1" i="0" u="none" strike="noStrike" kern="0" cap="none" spc="0" normalizeH="0" baseline="0" noProof="0" dirty="0">
                <a:ln>
                  <a:noFill/>
                </a:ln>
                <a:solidFill>
                  <a:srgbClr val="000000"/>
                </a:solidFill>
                <a:effectLst/>
                <a:uLnTx/>
                <a:uFillTx/>
                <a:latin typeface="Arial"/>
                <a:ea typeface="+mj-ea"/>
                <a:cs typeface="+mj-cs"/>
              </a:rPr>
              <a:t>Length  Contraction</a:t>
            </a:r>
            <a:endParaRPr kumimoji="0" lang="en-GB" sz="5000" b="1" i="0" u="none" strike="noStrike" kern="0" cap="none" spc="0" normalizeH="0" baseline="0" noProof="0" dirty="0">
              <a:ln>
                <a:noFill/>
              </a:ln>
              <a:solidFill>
                <a:srgbClr val="000000"/>
              </a:solidFill>
              <a:effectLst/>
              <a:uLnTx/>
              <a:uFillTx/>
              <a:latin typeface="Arial"/>
              <a:ea typeface="+mj-ea"/>
              <a:cs typeface="+mj-cs"/>
            </a:endParaRPr>
          </a:p>
        </p:txBody>
      </p:sp>
      <p:graphicFrame>
        <p:nvGraphicFramePr>
          <p:cNvPr id="10" name="Object 9"/>
          <p:cNvGraphicFramePr>
            <a:graphicFrameLocks noChangeAspect="1"/>
          </p:cNvGraphicFramePr>
          <p:nvPr/>
        </p:nvGraphicFramePr>
        <p:xfrm>
          <a:off x="5442374" y="2622211"/>
          <a:ext cx="2743754" cy="1069669"/>
        </p:xfrm>
        <a:graphic>
          <a:graphicData uri="http://schemas.openxmlformats.org/presentationml/2006/ole">
            <mc:AlternateContent xmlns:mc="http://schemas.openxmlformats.org/markup-compatibility/2006">
              <mc:Choice xmlns:v="urn:schemas-microsoft-com:vml" Requires="v">
                <p:oleObj spid="_x0000_s247829" name="Equation" r:id="rId5" imgW="1206360" imgH="469800" progId="Equation.DSMT4">
                  <p:embed/>
                </p:oleObj>
              </mc:Choice>
              <mc:Fallback>
                <p:oleObj name="Equation" r:id="rId5" imgW="1206360" imgH="469800" progId="Equation.DSMT4">
                  <p:embed/>
                  <p:pic>
                    <p:nvPicPr>
                      <p:cNvPr id="10" name="Object 9"/>
                      <p:cNvPicPr>
                        <a:picLocks noChangeAspect="1" noChangeArrowheads="1"/>
                      </p:cNvPicPr>
                      <p:nvPr/>
                    </p:nvPicPr>
                    <p:blipFill>
                      <a:blip r:embed="rId6"/>
                      <a:srcRect/>
                      <a:stretch>
                        <a:fillRect/>
                      </a:stretch>
                    </p:blipFill>
                    <p:spPr bwMode="auto">
                      <a:xfrm>
                        <a:off x="5442374" y="2622211"/>
                        <a:ext cx="2743754" cy="1069669"/>
                      </a:xfrm>
                      <a:prstGeom prst="rect">
                        <a:avLst/>
                      </a:prstGeom>
                      <a:noFill/>
                      <a:ln>
                        <a:noFill/>
                      </a:ln>
                    </p:spPr>
                  </p:pic>
                </p:oleObj>
              </mc:Fallback>
            </mc:AlternateContent>
          </a:graphicData>
        </a:graphic>
      </p:graphicFrame>
      <p:sp>
        <p:nvSpPr>
          <p:cNvPr id="12" name="Text Box 17"/>
          <p:cNvSpPr txBox="1">
            <a:spLocks noChangeArrowheads="1"/>
          </p:cNvSpPr>
          <p:nvPr/>
        </p:nvSpPr>
        <p:spPr bwMode="auto">
          <a:xfrm>
            <a:off x="5148064" y="836712"/>
            <a:ext cx="6053138" cy="1520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Trebuchet MS"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rebuchet MS" pitchFamily="34" charset="0"/>
                <a:ea typeface="+mn-ea"/>
                <a:cs typeface="+mn-cs"/>
              </a:rPr>
              <a:t>at the same time, we notice the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rebuchet MS" pitchFamily="34" charset="0"/>
                <a:ea typeface="+mn-ea"/>
                <a:cs typeface="+mn-cs"/>
              </a:rPr>
              <a:t>effect on the other component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rebuchet MS" pitchFamily="34" charset="0"/>
                <a:ea typeface="+mn-ea"/>
                <a:cs typeface="+mn-cs"/>
              </a:rPr>
              <a:t>of </a:t>
            </a:r>
            <a:r>
              <a:rPr kumimoji="0" lang="en-US" altLang="en-US" sz="1800" b="0" i="0" u="none" strike="noStrike" kern="1200" cap="none" spc="0" normalizeH="0" baseline="0" noProof="0" dirty="0" err="1">
                <a:ln>
                  <a:noFill/>
                </a:ln>
                <a:solidFill>
                  <a:srgbClr val="000000"/>
                </a:solidFill>
                <a:effectLst/>
                <a:uLnTx/>
                <a:uFillTx/>
                <a:latin typeface="Trebuchet MS" pitchFamily="34" charset="0"/>
                <a:ea typeface="+mn-ea"/>
                <a:cs typeface="+mn-cs"/>
              </a:rPr>
              <a:t>spacetime</a:t>
            </a:r>
            <a:r>
              <a:rPr kumimoji="0" lang="en-US" altLang="en-US" sz="1800" b="0" i="0" u="none" strike="noStrike" kern="1200" cap="none" spc="0" normalizeH="0" baseline="0" noProof="0" dirty="0">
                <a:ln>
                  <a:noFill/>
                </a:ln>
                <a:solidFill>
                  <a:srgbClr val="000000"/>
                </a:solidFill>
                <a:effectLst/>
                <a:uLnTx/>
                <a:uFillTx/>
                <a:latin typeface="Trebuchet MS" pitchFamily="34" charset="0"/>
                <a:ea typeface="+mn-ea"/>
                <a:cs typeface="+mn-cs"/>
              </a:rPr>
              <a:t>, </a:t>
            </a:r>
          </a:p>
        </p:txBody>
      </p:sp>
      <p:sp>
        <p:nvSpPr>
          <p:cNvPr id="11" name="Rectangle 10"/>
          <p:cNvSpPr/>
          <p:nvPr/>
        </p:nvSpPr>
        <p:spPr>
          <a:xfrm>
            <a:off x="5148064" y="980728"/>
            <a:ext cx="3816424" cy="347552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p:cNvSpPr/>
          <p:nvPr/>
        </p:nvSpPr>
        <p:spPr>
          <a:xfrm>
            <a:off x="251520" y="980728"/>
            <a:ext cx="4680520" cy="347552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14"/>
          <p:cNvSpPr/>
          <p:nvPr/>
        </p:nvSpPr>
        <p:spPr>
          <a:xfrm>
            <a:off x="251520" y="4581128"/>
            <a:ext cx="8712968" cy="210737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64260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6" name="Content Placeholder 3" descr="fund.particles_000.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57188" y="214313"/>
            <a:ext cx="4500562" cy="1981200"/>
          </a:xfrm>
        </p:spPr>
      </p:pic>
      <p:pic>
        <p:nvPicPr>
          <p:cNvPr id="36867" name="Picture 5" descr="matter_and_force_particles_73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2214563"/>
            <a:ext cx="6924675"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2"/>
          <p:cNvSpPr>
            <a:spLocks noGrp="1"/>
          </p:cNvSpPr>
          <p:nvPr>
            <p:ph type="title"/>
          </p:nvPr>
        </p:nvSpPr>
        <p:spPr>
          <a:xfrm>
            <a:off x="5214942" y="142852"/>
            <a:ext cx="8229600" cy="1219200"/>
          </a:xfrm>
        </p:spPr>
        <p:txBody>
          <a:bodyPr/>
          <a:lstStyle/>
          <a:p>
            <a:pPr eaLnBrk="1" fontAlgn="auto" hangingPunct="1">
              <a:spcAft>
                <a:spcPts val="0"/>
              </a:spcAft>
              <a:defRPr/>
            </a:pPr>
            <a:r>
              <a:rPr sz="3200" b="1">
                <a:solidFill>
                  <a:schemeClr val="bg1">
                    <a:lumMod val="85000"/>
                    <a:lumOff val="15000"/>
                  </a:schemeClr>
                </a:solidFill>
              </a:rPr>
              <a:t>Four Fundamental </a:t>
            </a:r>
            <a:br>
              <a:rPr sz="3200" b="1">
                <a:solidFill>
                  <a:schemeClr val="bg1">
                    <a:lumMod val="85000"/>
                    <a:lumOff val="15000"/>
                  </a:schemeClr>
                </a:solidFill>
              </a:rPr>
            </a:br>
            <a:r>
              <a:rPr sz="3200" b="1">
                <a:solidFill>
                  <a:schemeClr val="bg1">
                    <a:lumMod val="85000"/>
                    <a:lumOff val="15000"/>
                  </a:schemeClr>
                </a:solidFill>
              </a:rPr>
              <a:t>Forces of Nature</a:t>
            </a:r>
          </a:p>
        </p:txBody>
      </p:sp>
    </p:spTree>
    <p:extLst>
      <p:ext uri="{BB962C8B-B14F-4D97-AF65-F5344CB8AC3E}">
        <p14:creationId xmlns:p14="http://schemas.microsoft.com/office/powerpoint/2010/main" val="3863458828"/>
      </p:ext>
    </p:extLst>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FB8669BA-4F0D-4B8F-9CF4-D89C7DA2C8D0}"/>
              </a:ext>
            </a:extLst>
          </p:cNvPr>
          <p:cNvSpPr>
            <a:spLocks noGrp="1"/>
          </p:cNvSpPr>
          <p:nvPr>
            <p:ph type="title"/>
          </p:nvPr>
        </p:nvSpPr>
        <p:spPr>
          <a:xfrm>
            <a:off x="-1692696" y="188640"/>
            <a:ext cx="12169352" cy="1219200"/>
          </a:xfrm>
        </p:spPr>
        <p:txBody>
          <a:bodyPr>
            <a:normAutofit fontScale="90000"/>
          </a:bodyPr>
          <a:lstStyle/>
          <a:p>
            <a:r>
              <a:rPr lang="nl-NL" dirty="0"/>
              <a:t>  </a:t>
            </a:r>
            <a:r>
              <a:rPr lang="nl-NL" sz="4400" b="1" dirty="0"/>
              <a:t>R</a:t>
            </a:r>
            <a:r>
              <a:rPr lang="nl-NL" sz="4400" b="1" dirty="0">
                <a:solidFill>
                  <a:schemeClr val="bg1"/>
                </a:solidFill>
              </a:rPr>
              <a:t>elativistic </a:t>
            </a:r>
            <a:br>
              <a:rPr lang="nl-NL" sz="4400" b="1" dirty="0">
                <a:solidFill>
                  <a:schemeClr val="bg1"/>
                </a:solidFill>
              </a:rPr>
            </a:br>
            <a:r>
              <a:rPr lang="nl-NL" sz="4400" b="1" dirty="0">
                <a:solidFill>
                  <a:schemeClr val="bg1"/>
                </a:solidFill>
              </a:rPr>
              <a:t>Time </a:t>
            </a:r>
            <a:r>
              <a:rPr lang="nl-NL" sz="4400" b="1" dirty="0" err="1">
                <a:solidFill>
                  <a:schemeClr val="bg1"/>
                </a:solidFill>
              </a:rPr>
              <a:t>Dilation</a:t>
            </a:r>
            <a:r>
              <a:rPr lang="nl-NL" sz="4400" b="1" dirty="0">
                <a:solidFill>
                  <a:schemeClr val="bg1"/>
                </a:solidFill>
              </a:rPr>
              <a:t> &amp; </a:t>
            </a:r>
            <a:r>
              <a:rPr lang="nl-NL" sz="4400" b="1" dirty="0" err="1">
                <a:solidFill>
                  <a:schemeClr val="bg1"/>
                </a:solidFill>
              </a:rPr>
              <a:t>Length</a:t>
            </a:r>
            <a:r>
              <a:rPr lang="nl-NL" sz="4400" b="1" dirty="0">
                <a:solidFill>
                  <a:schemeClr val="bg1"/>
                </a:solidFill>
              </a:rPr>
              <a:t> </a:t>
            </a:r>
            <a:r>
              <a:rPr lang="nl-NL" sz="4400" b="1" dirty="0" err="1">
                <a:solidFill>
                  <a:schemeClr val="bg1"/>
                </a:solidFill>
              </a:rPr>
              <a:t>Contraction</a:t>
            </a:r>
            <a:endParaRPr lang="en-GB" sz="4400" b="1" dirty="0">
              <a:solidFill>
                <a:schemeClr val="bg1"/>
              </a:solidFill>
            </a:endParaRPr>
          </a:p>
        </p:txBody>
      </p:sp>
      <p:pic>
        <p:nvPicPr>
          <p:cNvPr id="7" name="Time Dilation - Travel at Speed of Light - Special Relativit">
            <a:hlinkClick r:id="" action="ppaction://media"/>
            <a:extLst>
              <a:ext uri="{FF2B5EF4-FFF2-40B4-BE49-F238E27FC236}">
                <a16:creationId xmlns:a16="http://schemas.microsoft.com/office/drawing/2014/main" id="{AC26F120-F853-4118-8D78-A48D924B9A6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19672" y="1628800"/>
            <a:ext cx="5904656" cy="4428492"/>
          </a:xfrm>
          <a:prstGeom prst="rect">
            <a:avLst/>
          </a:prstGeom>
        </p:spPr>
      </p:pic>
      <p:sp>
        <p:nvSpPr>
          <p:cNvPr id="8" name="Rectangle 7">
            <a:extLst>
              <a:ext uri="{FF2B5EF4-FFF2-40B4-BE49-F238E27FC236}">
                <a16:creationId xmlns:a16="http://schemas.microsoft.com/office/drawing/2014/main" id="{8A1F5D1D-ACDF-4614-AC60-F798A0F563F4}"/>
              </a:ext>
            </a:extLst>
          </p:cNvPr>
          <p:cNvSpPr/>
          <p:nvPr/>
        </p:nvSpPr>
        <p:spPr>
          <a:xfrm>
            <a:off x="1619672" y="1628800"/>
            <a:ext cx="5904656" cy="4464496"/>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F4F51901-C190-4F33-A67F-2715EF3CBC10}"/>
              </a:ext>
            </a:extLst>
          </p:cNvPr>
          <p:cNvSpPr txBox="1"/>
          <p:nvPr/>
        </p:nvSpPr>
        <p:spPr>
          <a:xfrm>
            <a:off x="323528" y="5589240"/>
            <a:ext cx="252028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mn-ea"/>
                <a:cs typeface="+mn-cs"/>
              </a:rPr>
              <a:t>Carl Sagan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mn-ea"/>
                <a:cs typeface="+mn-cs"/>
              </a:rPr>
              <a:t>Cosmos</a:t>
            </a:r>
          </a:p>
        </p:txBody>
      </p:sp>
    </p:spTree>
    <p:extLst>
      <p:ext uri="{BB962C8B-B14F-4D97-AF65-F5344CB8AC3E}">
        <p14:creationId xmlns:p14="http://schemas.microsoft.com/office/powerpoint/2010/main" val="325462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0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1052736"/>
            <a:ext cx="7994328" cy="4392488"/>
          </a:xfrm>
        </p:spPr>
      </p:pic>
      <p:sp>
        <p:nvSpPr>
          <p:cNvPr id="3" name="Title 2"/>
          <p:cNvSpPr>
            <a:spLocks noGrp="1"/>
          </p:cNvSpPr>
          <p:nvPr>
            <p:ph type="title"/>
          </p:nvPr>
        </p:nvSpPr>
        <p:spPr>
          <a:xfrm>
            <a:off x="467544" y="-387424"/>
            <a:ext cx="8229600" cy="1219200"/>
          </a:xfrm>
        </p:spPr>
        <p:txBody>
          <a:bodyPr>
            <a:normAutofit/>
          </a:bodyPr>
          <a:lstStyle/>
          <a:p>
            <a:r>
              <a:rPr lang="nl-NL" dirty="0"/>
              <a:t>     </a:t>
            </a:r>
            <a:r>
              <a:rPr lang="nl-NL" sz="5500" b="1" dirty="0">
                <a:solidFill>
                  <a:schemeClr val="bg1"/>
                </a:solidFill>
              </a:rPr>
              <a:t>Space Time Diagrams</a:t>
            </a:r>
            <a:endParaRPr lang="en-GB" sz="5500" b="1" dirty="0">
              <a:solidFill>
                <a:schemeClr val="bg1"/>
              </a:solidFill>
            </a:endParaRPr>
          </a:p>
        </p:txBody>
      </p:sp>
      <p:sp>
        <p:nvSpPr>
          <p:cNvPr id="5" name="TextBox 4"/>
          <p:cNvSpPr txBox="1"/>
          <p:nvPr/>
        </p:nvSpPr>
        <p:spPr>
          <a:xfrm>
            <a:off x="827584" y="5696381"/>
            <a:ext cx="72008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Arial" charset="0"/>
                <a:ea typeface="+mn-ea"/>
                <a:cs typeface="+mn-cs"/>
              </a:rPr>
              <a:t> Note:    relativity of time intervals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Arial" charset="0"/>
                <a:ea typeface="+mn-ea"/>
                <a:cs typeface="+mn-cs"/>
              </a:rPr>
              <a:t>              time interval in restframe different from moving frame !</a:t>
            </a:r>
            <a:endParaRPr kumimoji="0" lang="en-GB" sz="1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6" name="Rectangle 5"/>
          <p:cNvSpPr/>
          <p:nvPr/>
        </p:nvSpPr>
        <p:spPr>
          <a:xfrm>
            <a:off x="539552" y="5589240"/>
            <a:ext cx="7992888" cy="93610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
        <p:nvSpPr>
          <p:cNvPr id="7" name="Rectangle 6"/>
          <p:cNvSpPr/>
          <p:nvPr/>
        </p:nvSpPr>
        <p:spPr>
          <a:xfrm>
            <a:off x="539552" y="1052736"/>
            <a:ext cx="7992888" cy="439248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Tree>
    <p:extLst>
      <p:ext uri="{BB962C8B-B14F-4D97-AF65-F5344CB8AC3E}">
        <p14:creationId xmlns:p14="http://schemas.microsoft.com/office/powerpoint/2010/main" val="818550163"/>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67544" y="-387424"/>
            <a:ext cx="8229600" cy="1219200"/>
          </a:xfrm>
        </p:spPr>
        <p:txBody>
          <a:bodyPr>
            <a:normAutofit/>
          </a:bodyPr>
          <a:lstStyle/>
          <a:p>
            <a:r>
              <a:rPr lang="nl-NL" dirty="0"/>
              <a:t>     </a:t>
            </a:r>
            <a:r>
              <a:rPr lang="nl-NL" sz="5500" b="1" dirty="0" err="1">
                <a:solidFill>
                  <a:schemeClr val="bg1"/>
                </a:solidFill>
              </a:rPr>
              <a:t>Minkowski</a:t>
            </a:r>
            <a:r>
              <a:rPr lang="nl-NL" sz="5500" b="1" dirty="0">
                <a:solidFill>
                  <a:schemeClr val="bg1"/>
                </a:solidFill>
              </a:rPr>
              <a:t> </a:t>
            </a:r>
            <a:r>
              <a:rPr lang="nl-NL" sz="5500" b="1" dirty="0" err="1">
                <a:solidFill>
                  <a:schemeClr val="bg1"/>
                </a:solidFill>
              </a:rPr>
              <a:t>spacetime</a:t>
            </a:r>
            <a:endParaRPr lang="en-GB" sz="5500" b="1" dirty="0">
              <a:solidFill>
                <a:schemeClr val="bg1"/>
              </a:solidFill>
            </a:endParaRPr>
          </a:p>
        </p:txBody>
      </p:sp>
      <p:sp>
        <p:nvSpPr>
          <p:cNvPr id="6" name="Rectangle 5"/>
          <p:cNvSpPr/>
          <p:nvPr/>
        </p:nvSpPr>
        <p:spPr>
          <a:xfrm>
            <a:off x="539552" y="2204864"/>
            <a:ext cx="7992888" cy="374441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
        <p:nvSpPr>
          <p:cNvPr id="7" name="Rectangle 6"/>
          <p:cNvSpPr/>
          <p:nvPr/>
        </p:nvSpPr>
        <p:spPr>
          <a:xfrm>
            <a:off x="539552" y="1052736"/>
            <a:ext cx="3960440" cy="101694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
        <p:nvSpPr>
          <p:cNvPr id="2" name="Content Placeholder 1">
            <a:extLst>
              <a:ext uri="{FF2B5EF4-FFF2-40B4-BE49-F238E27FC236}">
                <a16:creationId xmlns:a16="http://schemas.microsoft.com/office/drawing/2014/main" id="{AAD72C1F-2417-4ABC-A68B-D19652FBD109}"/>
              </a:ext>
            </a:extLst>
          </p:cNvPr>
          <p:cNvSpPr>
            <a:spLocks noGrp="1"/>
          </p:cNvSpPr>
          <p:nvPr>
            <p:ph idx="1"/>
          </p:nvPr>
        </p:nvSpPr>
        <p:spPr>
          <a:xfrm>
            <a:off x="569537" y="1143000"/>
            <a:ext cx="8229600" cy="4572000"/>
          </a:xfrm>
        </p:spPr>
        <p:txBody>
          <a:bodyPr/>
          <a:lstStyle/>
          <a:p>
            <a:pPr marL="0" indent="0">
              <a:buNone/>
            </a:pPr>
            <a:r>
              <a:rPr lang="en-US" sz="1500" dirty="0">
                <a:solidFill>
                  <a:schemeClr val="bg1"/>
                </a:solidFill>
                <a:latin typeface="Arial" panose="020B0604020202020204" pitchFamily="34" charset="0"/>
              </a:rPr>
              <a:t>Point in 4D spacetime:</a:t>
            </a:r>
          </a:p>
          <a:p>
            <a:pPr marL="0" indent="0">
              <a:buNone/>
            </a:pPr>
            <a:endParaRPr lang="en-US" sz="1500" dirty="0">
              <a:solidFill>
                <a:schemeClr val="bg1"/>
              </a:solidFill>
              <a:latin typeface="Arial" panose="020B0604020202020204" pitchFamily="34" charset="0"/>
            </a:endParaRPr>
          </a:p>
          <a:p>
            <a:pPr marL="0" indent="0">
              <a:buNone/>
            </a:pPr>
            <a:endParaRPr lang="en-US" sz="1500" dirty="0">
              <a:solidFill>
                <a:schemeClr val="bg1"/>
              </a:solidFill>
              <a:latin typeface="Arial" panose="020B0604020202020204" pitchFamily="34" charset="0"/>
            </a:endParaRPr>
          </a:p>
          <a:p>
            <a:pPr marL="0" indent="0">
              <a:buNone/>
            </a:pPr>
            <a:endParaRPr lang="en-US" sz="1500" dirty="0">
              <a:solidFill>
                <a:schemeClr val="bg1"/>
              </a:solidFill>
              <a:latin typeface="Arial" panose="020B0604020202020204" pitchFamily="34" charset="0"/>
            </a:endParaRPr>
          </a:p>
          <a:p>
            <a:pPr marL="0" indent="0">
              <a:buNone/>
            </a:pPr>
            <a:r>
              <a:rPr lang="en-US" sz="1500" dirty="0">
                <a:solidFill>
                  <a:schemeClr val="bg1"/>
                </a:solidFill>
                <a:latin typeface="Arial" panose="020B0604020202020204" pitchFamily="34" charset="0"/>
              </a:rPr>
              <a:t>                                        Distances in flat (</a:t>
            </a:r>
            <a:r>
              <a:rPr lang="en-US" sz="1500" dirty="0" err="1">
                <a:solidFill>
                  <a:schemeClr val="bg1"/>
                </a:solidFill>
                <a:latin typeface="Arial" panose="020B0604020202020204" pitchFamily="34" charset="0"/>
              </a:rPr>
              <a:t>Minkowski</a:t>
            </a:r>
            <a:r>
              <a:rPr lang="en-US" sz="1500" dirty="0">
                <a:solidFill>
                  <a:schemeClr val="bg1"/>
                </a:solidFill>
                <a:latin typeface="Arial" panose="020B0604020202020204" pitchFamily="34" charset="0"/>
              </a:rPr>
              <a:t>) spacetime </a:t>
            </a:r>
          </a:p>
          <a:p>
            <a:pPr marL="0" indent="0">
              <a:buNone/>
            </a:pPr>
            <a:endParaRPr lang="en-US" sz="1500" dirty="0">
              <a:solidFill>
                <a:schemeClr val="bg1"/>
              </a:solidFill>
              <a:latin typeface="Arial" panose="020B0604020202020204" pitchFamily="34" charset="0"/>
            </a:endParaRPr>
          </a:p>
          <a:p>
            <a:pPr marL="0" indent="0">
              <a:buNone/>
            </a:pPr>
            <a:endParaRPr lang="en-US" sz="1500" dirty="0">
              <a:solidFill>
                <a:schemeClr val="bg1"/>
              </a:solidFill>
              <a:latin typeface="Arial" panose="020B0604020202020204" pitchFamily="34" charset="0"/>
            </a:endParaRPr>
          </a:p>
          <a:p>
            <a:pPr marL="0" indent="0">
              <a:buNone/>
            </a:pPr>
            <a:r>
              <a:rPr lang="en-US" sz="1500" dirty="0">
                <a:solidFill>
                  <a:schemeClr val="bg1"/>
                </a:solidFill>
                <a:latin typeface="Arial" panose="020B0604020202020204" pitchFamily="34" charset="0"/>
              </a:rPr>
              <a:t>                                         Note: with Einstein summation convention, and</a:t>
            </a:r>
          </a:p>
          <a:p>
            <a:pPr marL="0" indent="0">
              <a:buNone/>
            </a:pPr>
            <a:endParaRPr lang="en-US" sz="1500" dirty="0">
              <a:solidFill>
                <a:schemeClr val="bg1"/>
              </a:solidFill>
              <a:latin typeface="Arial" panose="020B0604020202020204" pitchFamily="34" charset="0"/>
            </a:endParaRPr>
          </a:p>
          <a:p>
            <a:pPr marL="0" indent="0">
              <a:buNone/>
            </a:pPr>
            <a:endParaRPr lang="en-US" sz="1500" dirty="0">
              <a:solidFill>
                <a:schemeClr val="bg1"/>
              </a:solidFill>
              <a:latin typeface="Arial" panose="020B0604020202020204" pitchFamily="34" charset="0"/>
            </a:endParaRPr>
          </a:p>
          <a:p>
            <a:pPr marL="0" indent="0">
              <a:buNone/>
            </a:pPr>
            <a:endParaRPr lang="en-US" sz="1500" dirty="0">
              <a:solidFill>
                <a:schemeClr val="bg1"/>
              </a:solidFill>
              <a:latin typeface="Arial" panose="020B0604020202020204" pitchFamily="34" charset="0"/>
            </a:endParaRPr>
          </a:p>
          <a:p>
            <a:pPr marL="0" indent="0">
              <a:buNone/>
            </a:pPr>
            <a:endParaRPr lang="en-US" sz="1500" dirty="0">
              <a:solidFill>
                <a:schemeClr val="bg1"/>
              </a:solidFill>
              <a:latin typeface="Arial" panose="020B0604020202020204" pitchFamily="34" charset="0"/>
            </a:endParaRPr>
          </a:p>
          <a:p>
            <a:pPr marL="0" indent="0">
              <a:buNone/>
            </a:pPr>
            <a:endParaRPr lang="en-US" sz="1500" dirty="0">
              <a:solidFill>
                <a:schemeClr val="bg1"/>
              </a:solidFill>
              <a:latin typeface="Arial" panose="020B0604020202020204" pitchFamily="34" charset="0"/>
            </a:endParaRPr>
          </a:p>
          <a:p>
            <a:pPr marL="0" indent="0">
              <a:buNone/>
            </a:pPr>
            <a:r>
              <a:rPr lang="en-US" sz="1500" dirty="0">
                <a:solidFill>
                  <a:schemeClr val="bg1"/>
                </a:solidFill>
                <a:latin typeface="Arial" panose="020B0604020202020204" pitchFamily="34" charset="0"/>
              </a:rPr>
              <a:t>    </a:t>
            </a:r>
          </a:p>
          <a:p>
            <a:pPr marL="0" indent="0">
              <a:buNone/>
            </a:pPr>
            <a:r>
              <a:rPr lang="en-US" sz="1500" dirty="0">
                <a:solidFill>
                  <a:schemeClr val="bg1"/>
                </a:solidFill>
                <a:latin typeface="Arial" panose="020B0604020202020204" pitchFamily="34" charset="0"/>
              </a:rPr>
              <a:t>                                       with </a:t>
            </a:r>
            <a:r>
              <a:rPr lang="el-GR" sz="1500" dirty="0">
                <a:solidFill>
                  <a:schemeClr val="bg1"/>
                </a:solidFill>
                <a:latin typeface="Times New Roman" panose="02020603050405020304" pitchFamily="18" charset="0"/>
                <a:cs typeface="Times New Roman" panose="02020603050405020304" pitchFamily="18" charset="0"/>
              </a:rPr>
              <a:t>η</a:t>
            </a:r>
            <a:r>
              <a:rPr lang="el-GR" sz="1500" baseline="-25000" dirty="0">
                <a:solidFill>
                  <a:schemeClr val="bg1"/>
                </a:solidFill>
                <a:latin typeface="Times New Roman" panose="02020603050405020304" pitchFamily="18" charset="0"/>
                <a:cs typeface="Times New Roman" panose="02020603050405020304" pitchFamily="18" charset="0"/>
              </a:rPr>
              <a:t>μν</a:t>
            </a:r>
            <a:r>
              <a:rPr lang="en-US" sz="1500" dirty="0">
                <a:solidFill>
                  <a:schemeClr val="bg1"/>
                </a:solidFill>
                <a:latin typeface="Times New Roman" panose="02020603050405020304" pitchFamily="18" charset="0"/>
                <a:cs typeface="Times New Roman" panose="02020603050405020304" pitchFamily="18" charset="0"/>
              </a:rPr>
              <a:t> the </a:t>
            </a:r>
            <a:r>
              <a:rPr lang="en-US" sz="1500" b="1" dirty="0">
                <a:solidFill>
                  <a:schemeClr val="bg1"/>
                </a:solidFill>
                <a:latin typeface="Times New Roman" panose="02020603050405020304" pitchFamily="18" charset="0"/>
                <a:cs typeface="Times New Roman" panose="02020603050405020304" pitchFamily="18" charset="0"/>
              </a:rPr>
              <a:t>metric tensor </a:t>
            </a:r>
            <a:r>
              <a:rPr lang="en-US" sz="1500" dirty="0">
                <a:solidFill>
                  <a:schemeClr val="bg1"/>
                </a:solidFill>
                <a:latin typeface="Times New Roman" panose="02020603050405020304" pitchFamily="18" charset="0"/>
                <a:cs typeface="Times New Roman" panose="02020603050405020304" pitchFamily="18" charset="0"/>
              </a:rPr>
              <a:t>for </a:t>
            </a:r>
            <a:r>
              <a:rPr lang="en-US" sz="1500" dirty="0" err="1">
                <a:solidFill>
                  <a:schemeClr val="bg1"/>
                </a:solidFill>
                <a:latin typeface="Times New Roman" panose="02020603050405020304" pitchFamily="18" charset="0"/>
                <a:cs typeface="Times New Roman" panose="02020603050405020304" pitchFamily="18" charset="0"/>
              </a:rPr>
              <a:t>Minkowski</a:t>
            </a:r>
            <a:r>
              <a:rPr lang="en-US" sz="1500" dirty="0">
                <a:solidFill>
                  <a:schemeClr val="bg1"/>
                </a:solidFill>
                <a:latin typeface="Times New Roman" panose="02020603050405020304" pitchFamily="18" charset="0"/>
                <a:cs typeface="Times New Roman" panose="02020603050405020304" pitchFamily="18" charset="0"/>
              </a:rPr>
              <a:t> space. </a:t>
            </a:r>
            <a:endParaRPr lang="en-US" dirty="0">
              <a:solidFill>
                <a:schemeClr val="bg1"/>
              </a:solidFill>
              <a:latin typeface="Arial" panose="020B0604020202020204" pitchFamily="34" charset="0"/>
            </a:endParaRPr>
          </a:p>
        </p:txBody>
      </p:sp>
      <p:graphicFrame>
        <p:nvGraphicFramePr>
          <p:cNvPr id="8" name="Object 7">
            <a:extLst>
              <a:ext uri="{FF2B5EF4-FFF2-40B4-BE49-F238E27FC236}">
                <a16:creationId xmlns:a16="http://schemas.microsoft.com/office/drawing/2014/main" id="{06507DCA-B768-49DA-889A-5ADE27F0A3EF}"/>
              </a:ext>
            </a:extLst>
          </p:cNvPr>
          <p:cNvGraphicFramePr>
            <a:graphicFrameLocks noChangeAspect="1"/>
          </p:cNvGraphicFramePr>
          <p:nvPr>
            <p:extLst>
              <p:ext uri="{D42A27DB-BD31-4B8C-83A1-F6EECF244321}">
                <p14:modId xmlns:p14="http://schemas.microsoft.com/office/powerpoint/2010/main" val="656142785"/>
              </p:ext>
            </p:extLst>
          </p:nvPr>
        </p:nvGraphicFramePr>
        <p:xfrm>
          <a:off x="899592" y="1523078"/>
          <a:ext cx="1410928" cy="301708"/>
        </p:xfrm>
        <a:graphic>
          <a:graphicData uri="http://schemas.openxmlformats.org/presentationml/2006/ole">
            <mc:AlternateContent xmlns:mc="http://schemas.openxmlformats.org/markup-compatibility/2006">
              <mc:Choice xmlns:v="urn:schemas-microsoft-com:vml" Requires="v">
                <p:oleObj spid="_x0000_s250957" name="Equation" r:id="rId3" imgW="1066680" imgH="228600" progId="Equation.DSMT4">
                  <p:embed/>
                </p:oleObj>
              </mc:Choice>
              <mc:Fallback>
                <p:oleObj name="Equation" r:id="rId3" imgW="1066680" imgH="228600" progId="Equation.DSMT4">
                  <p:embed/>
                  <p:pic>
                    <p:nvPicPr>
                      <p:cNvPr id="16" name="Object 15"/>
                      <p:cNvPicPr>
                        <a:picLocks noChangeAspect="1" noChangeArrowheads="1"/>
                      </p:cNvPicPr>
                      <p:nvPr/>
                    </p:nvPicPr>
                    <p:blipFill>
                      <a:blip r:embed="rId4"/>
                      <a:srcRect/>
                      <a:stretch>
                        <a:fillRect/>
                      </a:stretch>
                    </p:blipFill>
                    <p:spPr bwMode="auto">
                      <a:xfrm>
                        <a:off x="899592" y="1523078"/>
                        <a:ext cx="1410928" cy="301708"/>
                      </a:xfrm>
                      <a:prstGeom prst="rect">
                        <a:avLst/>
                      </a:prstGeom>
                      <a:noFill/>
                      <a:ln>
                        <a:noFill/>
                      </a:ln>
                      <a:effectLst/>
                    </p:spPr>
                  </p:pic>
                </p:oleObj>
              </mc:Fallback>
            </mc:AlternateContent>
          </a:graphicData>
        </a:graphic>
      </p:graphicFrame>
      <p:graphicFrame>
        <p:nvGraphicFramePr>
          <p:cNvPr id="10" name="Object 9">
            <a:extLst>
              <a:ext uri="{FF2B5EF4-FFF2-40B4-BE49-F238E27FC236}">
                <a16:creationId xmlns:a16="http://schemas.microsoft.com/office/drawing/2014/main" id="{7EF15AE8-A6A5-4F61-BC52-D499DB9EC353}"/>
              </a:ext>
            </a:extLst>
          </p:cNvPr>
          <p:cNvGraphicFramePr>
            <a:graphicFrameLocks noChangeAspect="1"/>
          </p:cNvGraphicFramePr>
          <p:nvPr>
            <p:extLst>
              <p:ext uri="{D42A27DB-BD31-4B8C-83A1-F6EECF244321}">
                <p14:modId xmlns:p14="http://schemas.microsoft.com/office/powerpoint/2010/main" val="3346205545"/>
              </p:ext>
            </p:extLst>
          </p:nvPr>
        </p:nvGraphicFramePr>
        <p:xfrm>
          <a:off x="2879725" y="2776538"/>
          <a:ext cx="3240088" cy="2403475"/>
        </p:xfrm>
        <a:graphic>
          <a:graphicData uri="http://schemas.openxmlformats.org/presentationml/2006/ole">
            <mc:AlternateContent xmlns:mc="http://schemas.openxmlformats.org/markup-compatibility/2006">
              <mc:Choice xmlns:v="urn:schemas-microsoft-com:vml" Requires="v">
                <p:oleObj spid="_x0000_s250958" name="Equation" r:id="rId5" imgW="2222280" imgH="1650960" progId="Equation.DSMT4">
                  <p:embed/>
                </p:oleObj>
              </mc:Choice>
              <mc:Fallback>
                <p:oleObj name="Equation" r:id="rId5" imgW="2222280" imgH="1650960" progId="Equation.DSMT4">
                  <p:embed/>
                  <p:pic>
                    <p:nvPicPr>
                      <p:cNvPr id="8" name="Object 7">
                        <a:extLst>
                          <a:ext uri="{FF2B5EF4-FFF2-40B4-BE49-F238E27FC236}">
                            <a16:creationId xmlns:a16="http://schemas.microsoft.com/office/drawing/2014/main" id="{06507DCA-B768-49DA-889A-5ADE27F0A3EF}"/>
                          </a:ext>
                        </a:extLst>
                      </p:cNvPr>
                      <p:cNvPicPr>
                        <a:picLocks noChangeAspect="1" noChangeArrowheads="1"/>
                      </p:cNvPicPr>
                      <p:nvPr/>
                    </p:nvPicPr>
                    <p:blipFill>
                      <a:blip r:embed="rId6"/>
                      <a:srcRect/>
                      <a:stretch>
                        <a:fillRect/>
                      </a:stretch>
                    </p:blipFill>
                    <p:spPr bwMode="auto">
                      <a:xfrm>
                        <a:off x="2879725" y="2776538"/>
                        <a:ext cx="3240088" cy="2403475"/>
                      </a:xfrm>
                      <a:prstGeom prst="rect">
                        <a:avLst/>
                      </a:prstGeom>
                      <a:noFill/>
                      <a:ln>
                        <a:noFill/>
                      </a:ln>
                      <a:effectLst/>
                    </p:spPr>
                  </p:pic>
                </p:oleObj>
              </mc:Fallback>
            </mc:AlternateContent>
          </a:graphicData>
        </a:graphic>
      </p:graphicFrame>
      <p:graphicFrame>
        <p:nvGraphicFramePr>
          <p:cNvPr id="14" name="Object 13">
            <a:extLst>
              <a:ext uri="{FF2B5EF4-FFF2-40B4-BE49-F238E27FC236}">
                <a16:creationId xmlns:a16="http://schemas.microsoft.com/office/drawing/2014/main" id="{1EAF1369-ABC4-4DF5-ABC0-9CFA90D882FB}"/>
              </a:ext>
            </a:extLst>
          </p:cNvPr>
          <p:cNvGraphicFramePr>
            <a:graphicFrameLocks noChangeAspect="1"/>
          </p:cNvGraphicFramePr>
          <p:nvPr>
            <p:extLst>
              <p:ext uri="{D42A27DB-BD31-4B8C-83A1-F6EECF244321}">
                <p14:modId xmlns:p14="http://schemas.microsoft.com/office/powerpoint/2010/main" val="3588962402"/>
              </p:ext>
            </p:extLst>
          </p:nvPr>
        </p:nvGraphicFramePr>
        <p:xfrm>
          <a:off x="5364088" y="1204850"/>
          <a:ext cx="1946275" cy="636588"/>
        </p:xfrm>
        <a:graphic>
          <a:graphicData uri="http://schemas.openxmlformats.org/presentationml/2006/ole">
            <mc:AlternateContent xmlns:mc="http://schemas.openxmlformats.org/markup-compatibility/2006">
              <mc:Choice xmlns:v="urn:schemas-microsoft-com:vml" Requires="v">
                <p:oleObj spid="_x0000_s250959" name="Equation" r:id="rId7" imgW="1473120" imgH="482400" progId="Equation.DSMT4">
                  <p:embed/>
                </p:oleObj>
              </mc:Choice>
              <mc:Fallback>
                <p:oleObj name="Equation" r:id="rId7" imgW="1473120" imgH="482400" progId="Equation.DSMT4">
                  <p:embed/>
                  <p:pic>
                    <p:nvPicPr>
                      <p:cNvPr id="8" name="Object 7">
                        <a:extLst>
                          <a:ext uri="{FF2B5EF4-FFF2-40B4-BE49-F238E27FC236}">
                            <a16:creationId xmlns:a16="http://schemas.microsoft.com/office/drawing/2014/main" id="{06507DCA-B768-49DA-889A-5ADE27F0A3EF}"/>
                          </a:ext>
                        </a:extLst>
                      </p:cNvPr>
                      <p:cNvPicPr>
                        <a:picLocks noChangeAspect="1" noChangeArrowheads="1"/>
                      </p:cNvPicPr>
                      <p:nvPr/>
                    </p:nvPicPr>
                    <p:blipFill>
                      <a:blip r:embed="rId8"/>
                      <a:srcRect/>
                      <a:stretch>
                        <a:fillRect/>
                      </a:stretch>
                    </p:blipFill>
                    <p:spPr bwMode="auto">
                      <a:xfrm>
                        <a:off x="5364088" y="1204850"/>
                        <a:ext cx="1946275" cy="636588"/>
                      </a:xfrm>
                      <a:prstGeom prst="rect">
                        <a:avLst/>
                      </a:prstGeom>
                      <a:noFill/>
                      <a:ln>
                        <a:noFill/>
                      </a:ln>
                      <a:effectLst/>
                    </p:spPr>
                  </p:pic>
                </p:oleObj>
              </mc:Fallback>
            </mc:AlternateContent>
          </a:graphicData>
        </a:graphic>
      </p:graphicFrame>
      <p:sp>
        <p:nvSpPr>
          <p:cNvPr id="15" name="Rectangle 14">
            <a:extLst>
              <a:ext uri="{FF2B5EF4-FFF2-40B4-BE49-F238E27FC236}">
                <a16:creationId xmlns:a16="http://schemas.microsoft.com/office/drawing/2014/main" id="{8E37A856-51C2-477E-AF1E-4ABF32151E94}"/>
              </a:ext>
            </a:extLst>
          </p:cNvPr>
          <p:cNvSpPr/>
          <p:nvPr/>
        </p:nvSpPr>
        <p:spPr>
          <a:xfrm>
            <a:off x="4606320" y="1032310"/>
            <a:ext cx="3926120" cy="101694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Tree>
    <p:extLst>
      <p:ext uri="{BB962C8B-B14F-4D97-AF65-F5344CB8AC3E}">
        <p14:creationId xmlns:p14="http://schemas.microsoft.com/office/powerpoint/2010/main" val="21144693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67544" y="-387424"/>
            <a:ext cx="8229600" cy="1219200"/>
          </a:xfrm>
        </p:spPr>
        <p:txBody>
          <a:bodyPr>
            <a:normAutofit fontScale="90000"/>
          </a:bodyPr>
          <a:lstStyle/>
          <a:p>
            <a:r>
              <a:rPr lang="nl-NL" dirty="0"/>
              <a:t>     </a:t>
            </a:r>
            <a:r>
              <a:rPr lang="nl-NL" sz="5500" b="1" dirty="0">
                <a:solidFill>
                  <a:schemeClr val="bg1"/>
                </a:solidFill>
              </a:rPr>
              <a:t>Lorentz </a:t>
            </a:r>
            <a:r>
              <a:rPr lang="nl-NL" sz="5500" b="1" dirty="0" err="1">
                <a:solidFill>
                  <a:schemeClr val="bg1"/>
                </a:solidFill>
              </a:rPr>
              <a:t>Transformation</a:t>
            </a:r>
            <a:endParaRPr lang="en-GB" sz="5500" b="1" dirty="0">
              <a:solidFill>
                <a:schemeClr val="bg1"/>
              </a:solidFill>
            </a:endParaRPr>
          </a:p>
        </p:txBody>
      </p:sp>
      <p:sp>
        <p:nvSpPr>
          <p:cNvPr id="6" name="Rectangle 5"/>
          <p:cNvSpPr/>
          <p:nvPr/>
        </p:nvSpPr>
        <p:spPr>
          <a:xfrm>
            <a:off x="539552" y="5589240"/>
            <a:ext cx="7992888" cy="93610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
        <p:nvSpPr>
          <p:cNvPr id="7" name="Rectangle 6"/>
          <p:cNvSpPr/>
          <p:nvPr/>
        </p:nvSpPr>
        <p:spPr>
          <a:xfrm>
            <a:off x="539552" y="1052736"/>
            <a:ext cx="3960440" cy="28803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
        <p:nvSpPr>
          <p:cNvPr id="2" name="Content Placeholder 1">
            <a:extLst>
              <a:ext uri="{FF2B5EF4-FFF2-40B4-BE49-F238E27FC236}">
                <a16:creationId xmlns:a16="http://schemas.microsoft.com/office/drawing/2014/main" id="{AAD72C1F-2417-4ABC-A68B-D19652FBD109}"/>
              </a:ext>
            </a:extLst>
          </p:cNvPr>
          <p:cNvSpPr>
            <a:spLocks noGrp="1"/>
          </p:cNvSpPr>
          <p:nvPr>
            <p:ph idx="1"/>
          </p:nvPr>
        </p:nvSpPr>
        <p:spPr>
          <a:xfrm>
            <a:off x="569537" y="1143000"/>
            <a:ext cx="8229600" cy="4572000"/>
          </a:xfrm>
        </p:spPr>
        <p:txBody>
          <a:bodyPr/>
          <a:lstStyle/>
          <a:p>
            <a:pPr marL="0" indent="0">
              <a:buNone/>
            </a:pPr>
            <a:endParaRPr lang="en-US" sz="1500" dirty="0">
              <a:solidFill>
                <a:schemeClr val="bg1"/>
              </a:solidFill>
              <a:latin typeface="Arial" panose="020B0604020202020204" pitchFamily="34" charset="0"/>
            </a:endParaRPr>
          </a:p>
          <a:p>
            <a:pPr marL="0" indent="0">
              <a:buNone/>
            </a:pPr>
            <a:endParaRPr lang="en-US" sz="1500" dirty="0">
              <a:solidFill>
                <a:schemeClr val="bg1"/>
              </a:solidFill>
              <a:latin typeface="Arial" panose="020B0604020202020204" pitchFamily="34" charset="0"/>
            </a:endParaRPr>
          </a:p>
          <a:p>
            <a:pPr marL="0" indent="0">
              <a:buNone/>
            </a:pPr>
            <a:endParaRPr lang="en-US" sz="1500" dirty="0">
              <a:solidFill>
                <a:schemeClr val="bg1"/>
              </a:solidFill>
              <a:latin typeface="Arial" panose="020B0604020202020204" pitchFamily="34" charset="0"/>
            </a:endParaRPr>
          </a:p>
          <a:p>
            <a:pPr marL="0" indent="0">
              <a:buNone/>
            </a:pPr>
            <a:endParaRPr lang="en-US" sz="1500" dirty="0">
              <a:solidFill>
                <a:schemeClr val="bg1"/>
              </a:solidFill>
              <a:latin typeface="Arial" panose="020B0604020202020204" pitchFamily="34" charset="0"/>
            </a:endParaRPr>
          </a:p>
          <a:p>
            <a:pPr marL="0" indent="0">
              <a:buNone/>
            </a:pPr>
            <a:endParaRPr lang="en-US" sz="1500" dirty="0">
              <a:solidFill>
                <a:schemeClr val="bg1"/>
              </a:solidFill>
              <a:latin typeface="Arial" panose="020B0604020202020204" pitchFamily="34" charset="0"/>
            </a:endParaRPr>
          </a:p>
          <a:p>
            <a:pPr marL="0" indent="0">
              <a:buNone/>
            </a:pPr>
            <a:endParaRPr lang="en-US" sz="1500" dirty="0">
              <a:solidFill>
                <a:schemeClr val="bg1"/>
              </a:solidFill>
              <a:latin typeface="Arial" panose="020B0604020202020204" pitchFamily="34" charset="0"/>
            </a:endParaRPr>
          </a:p>
          <a:p>
            <a:pPr marL="0" indent="0">
              <a:buNone/>
            </a:pPr>
            <a:endParaRPr lang="en-US" sz="1500" dirty="0">
              <a:solidFill>
                <a:schemeClr val="bg1"/>
              </a:solidFill>
              <a:latin typeface="Arial" panose="020B0604020202020204" pitchFamily="34" charset="0"/>
            </a:endParaRPr>
          </a:p>
          <a:p>
            <a:pPr marL="0" indent="0">
              <a:buNone/>
            </a:pPr>
            <a:endParaRPr lang="en-US" sz="1500" dirty="0">
              <a:solidFill>
                <a:schemeClr val="bg1"/>
              </a:solidFill>
              <a:latin typeface="Arial" panose="020B0604020202020204" pitchFamily="34" charset="0"/>
            </a:endParaRPr>
          </a:p>
          <a:p>
            <a:pPr marL="0" indent="0">
              <a:buNone/>
            </a:pPr>
            <a:endParaRPr lang="en-US" sz="1500" dirty="0">
              <a:solidFill>
                <a:schemeClr val="bg1"/>
              </a:solidFill>
              <a:latin typeface="Arial" panose="020B0604020202020204" pitchFamily="34" charset="0"/>
            </a:endParaRPr>
          </a:p>
          <a:p>
            <a:pPr marL="0" indent="0">
              <a:buNone/>
            </a:pPr>
            <a:endParaRPr lang="en-US" sz="1500" dirty="0">
              <a:solidFill>
                <a:schemeClr val="bg1"/>
              </a:solidFill>
              <a:latin typeface="Arial" panose="020B0604020202020204" pitchFamily="34" charset="0"/>
            </a:endParaRPr>
          </a:p>
          <a:p>
            <a:pPr marL="0" indent="0">
              <a:buNone/>
            </a:pPr>
            <a:endParaRPr lang="en-US" sz="1500" dirty="0">
              <a:solidFill>
                <a:schemeClr val="bg1"/>
              </a:solidFill>
              <a:latin typeface="Arial" panose="020B0604020202020204" pitchFamily="34" charset="0"/>
            </a:endParaRPr>
          </a:p>
          <a:p>
            <a:pPr marL="0" indent="0">
              <a:buNone/>
            </a:pPr>
            <a:endParaRPr lang="en-US" sz="1500" dirty="0">
              <a:solidFill>
                <a:schemeClr val="bg1"/>
              </a:solidFill>
              <a:latin typeface="Arial" panose="020B0604020202020204" pitchFamily="34" charset="0"/>
            </a:endParaRPr>
          </a:p>
          <a:p>
            <a:pPr marL="0" indent="0">
              <a:buNone/>
            </a:pPr>
            <a:r>
              <a:rPr lang="en-US" sz="1500" dirty="0">
                <a:solidFill>
                  <a:schemeClr val="bg1"/>
                </a:solidFill>
                <a:latin typeface="Arial" panose="020B0604020202020204" pitchFamily="34" charset="0"/>
              </a:rPr>
              <a:t>                                                                                 with </a:t>
            </a:r>
            <a:r>
              <a:rPr lang="el-GR" sz="1500" dirty="0">
                <a:solidFill>
                  <a:schemeClr val="bg1"/>
                </a:solidFill>
                <a:latin typeface="Times New Roman" panose="02020603050405020304" pitchFamily="18" charset="0"/>
                <a:cs typeface="Times New Roman" panose="02020603050405020304" pitchFamily="18" charset="0"/>
              </a:rPr>
              <a:t>Λ</a:t>
            </a:r>
            <a:r>
              <a:rPr lang="el-GR" sz="1500" baseline="30000" dirty="0">
                <a:solidFill>
                  <a:schemeClr val="bg1"/>
                </a:solidFill>
                <a:latin typeface="Times New Roman" panose="02020603050405020304" pitchFamily="18" charset="0"/>
                <a:cs typeface="Times New Roman" panose="02020603050405020304" pitchFamily="18" charset="0"/>
              </a:rPr>
              <a:t>μ</a:t>
            </a:r>
            <a:r>
              <a:rPr lang="el-GR" sz="1500" baseline="-25000" dirty="0">
                <a:solidFill>
                  <a:schemeClr val="bg1"/>
                </a:solidFill>
                <a:latin typeface="Times New Roman" panose="02020603050405020304" pitchFamily="18" charset="0"/>
                <a:cs typeface="Times New Roman" panose="02020603050405020304" pitchFamily="18" charset="0"/>
              </a:rPr>
              <a:t>ν</a:t>
            </a:r>
            <a:r>
              <a:rPr lang="en-US" sz="1500" dirty="0">
                <a:solidFill>
                  <a:schemeClr val="bg1"/>
                </a:solidFill>
                <a:latin typeface="Times New Roman" panose="02020603050405020304" pitchFamily="18" charset="0"/>
                <a:cs typeface="Times New Roman" panose="02020603050405020304" pitchFamily="18" charset="0"/>
              </a:rPr>
              <a:t> the </a:t>
            </a:r>
            <a:r>
              <a:rPr lang="en-US" sz="1500" b="1" dirty="0">
                <a:solidFill>
                  <a:schemeClr val="bg1"/>
                </a:solidFill>
                <a:latin typeface="Times New Roman" panose="02020603050405020304" pitchFamily="18" charset="0"/>
                <a:cs typeface="Times New Roman" panose="02020603050405020304" pitchFamily="18" charset="0"/>
              </a:rPr>
              <a:t>Lorentz transform tensor</a:t>
            </a:r>
            <a:r>
              <a:rPr lang="en-US" sz="1500" dirty="0">
                <a:solidFill>
                  <a:schemeClr val="bg1"/>
                </a:solidFill>
                <a:latin typeface="Times New Roman" panose="02020603050405020304" pitchFamily="18" charset="0"/>
                <a:cs typeface="Times New Roman" panose="02020603050405020304" pitchFamily="18" charset="0"/>
              </a:rPr>
              <a:t>.</a:t>
            </a: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r>
              <a:rPr lang="en-US" sz="1500" dirty="0">
                <a:solidFill>
                  <a:schemeClr val="bg1"/>
                </a:solidFill>
                <a:latin typeface="Times New Roman" panose="02020603050405020304" pitchFamily="18" charset="0"/>
                <a:cs typeface="Times New Roman" panose="02020603050405020304" pitchFamily="18" charset="0"/>
              </a:rPr>
              <a:t>                                                                                       interval invariant under Lorentz transform</a:t>
            </a:r>
            <a:endParaRPr lang="en-US" dirty="0">
              <a:solidFill>
                <a:schemeClr val="bg1"/>
              </a:solidFill>
              <a:latin typeface="Arial" panose="020B0604020202020204" pitchFamily="34" charset="0"/>
            </a:endParaRPr>
          </a:p>
        </p:txBody>
      </p:sp>
      <p:graphicFrame>
        <p:nvGraphicFramePr>
          <p:cNvPr id="9" name="Object 8">
            <a:extLst>
              <a:ext uri="{FF2B5EF4-FFF2-40B4-BE49-F238E27FC236}">
                <a16:creationId xmlns:a16="http://schemas.microsoft.com/office/drawing/2014/main" id="{85FB3AAC-F0B2-47F7-8FAB-02C7016B8B6C}"/>
              </a:ext>
            </a:extLst>
          </p:cNvPr>
          <p:cNvGraphicFramePr>
            <a:graphicFrameLocks noChangeAspect="1"/>
          </p:cNvGraphicFramePr>
          <p:nvPr>
            <p:extLst>
              <p:ext uri="{D42A27DB-BD31-4B8C-83A1-F6EECF244321}">
                <p14:modId xmlns:p14="http://schemas.microsoft.com/office/powerpoint/2010/main" val="1512018854"/>
              </p:ext>
            </p:extLst>
          </p:nvPr>
        </p:nvGraphicFramePr>
        <p:xfrm>
          <a:off x="1316905" y="4365104"/>
          <a:ext cx="2251075" cy="757238"/>
        </p:xfrm>
        <a:graphic>
          <a:graphicData uri="http://schemas.openxmlformats.org/presentationml/2006/ole">
            <mc:AlternateContent xmlns:mc="http://schemas.openxmlformats.org/markup-compatibility/2006">
              <mc:Choice xmlns:v="urn:schemas-microsoft-com:vml" Requires="v">
                <p:oleObj spid="_x0000_s251980" name="Equation" r:id="rId3" imgW="1358640" imgH="457200" progId="Equation.DSMT4">
                  <p:embed/>
                </p:oleObj>
              </mc:Choice>
              <mc:Fallback>
                <p:oleObj name="Equation" r:id="rId3" imgW="1358640" imgH="457200" progId="Equation.DSMT4">
                  <p:embed/>
                  <p:pic>
                    <p:nvPicPr>
                      <p:cNvPr id="9" name="Object 8">
                        <a:extLst>
                          <a:ext uri="{FF2B5EF4-FFF2-40B4-BE49-F238E27FC236}">
                            <a16:creationId xmlns:a16="http://schemas.microsoft.com/office/drawing/2014/main" id="{85FB3AAC-F0B2-47F7-8FAB-02C7016B8B6C}"/>
                          </a:ext>
                        </a:extLst>
                      </p:cNvPr>
                      <p:cNvPicPr>
                        <a:picLocks noChangeAspect="1" noChangeArrowheads="1"/>
                      </p:cNvPicPr>
                      <p:nvPr/>
                    </p:nvPicPr>
                    <p:blipFill>
                      <a:blip r:embed="rId4"/>
                      <a:srcRect/>
                      <a:stretch>
                        <a:fillRect/>
                      </a:stretch>
                    </p:blipFill>
                    <p:spPr bwMode="auto">
                      <a:xfrm>
                        <a:off x="1316905" y="4365104"/>
                        <a:ext cx="2251075" cy="757238"/>
                      </a:xfrm>
                      <a:prstGeom prst="rect">
                        <a:avLst/>
                      </a:prstGeom>
                      <a:noFill/>
                      <a:ln>
                        <a:noFill/>
                      </a:ln>
                      <a:effectLst/>
                    </p:spPr>
                  </p:pic>
                </p:oleObj>
              </mc:Fallback>
            </mc:AlternateContent>
          </a:graphicData>
        </a:graphic>
      </p:graphicFrame>
      <p:graphicFrame>
        <p:nvGraphicFramePr>
          <p:cNvPr id="11" name="Object 10">
            <a:extLst>
              <a:ext uri="{FF2B5EF4-FFF2-40B4-BE49-F238E27FC236}">
                <a16:creationId xmlns:a16="http://schemas.microsoft.com/office/drawing/2014/main" id="{927CD5F2-F22E-41CE-BB44-8E811F6E3353}"/>
              </a:ext>
            </a:extLst>
          </p:cNvPr>
          <p:cNvGraphicFramePr>
            <a:graphicFrameLocks noChangeAspect="1"/>
          </p:cNvGraphicFramePr>
          <p:nvPr>
            <p:extLst>
              <p:ext uri="{D42A27DB-BD31-4B8C-83A1-F6EECF244321}">
                <p14:modId xmlns:p14="http://schemas.microsoft.com/office/powerpoint/2010/main" val="2931618725"/>
              </p:ext>
            </p:extLst>
          </p:nvPr>
        </p:nvGraphicFramePr>
        <p:xfrm>
          <a:off x="1475656" y="1340768"/>
          <a:ext cx="1933575" cy="2235200"/>
        </p:xfrm>
        <a:graphic>
          <a:graphicData uri="http://schemas.openxmlformats.org/presentationml/2006/ole">
            <mc:AlternateContent xmlns:mc="http://schemas.openxmlformats.org/markup-compatibility/2006">
              <mc:Choice xmlns:v="urn:schemas-microsoft-com:vml" Requires="v">
                <p:oleObj spid="_x0000_s251981" name="Equation" r:id="rId5" imgW="1168200" imgH="1346040" progId="Equation.DSMT4">
                  <p:embed/>
                </p:oleObj>
              </mc:Choice>
              <mc:Fallback>
                <p:oleObj name="Equation" r:id="rId5" imgW="1168200" imgH="1346040" progId="Equation.DSMT4">
                  <p:embed/>
                  <p:pic>
                    <p:nvPicPr>
                      <p:cNvPr id="11" name="Object 10">
                        <a:extLst>
                          <a:ext uri="{FF2B5EF4-FFF2-40B4-BE49-F238E27FC236}">
                            <a16:creationId xmlns:a16="http://schemas.microsoft.com/office/drawing/2014/main" id="{927CD5F2-F22E-41CE-BB44-8E811F6E3353}"/>
                          </a:ext>
                        </a:extLst>
                      </p:cNvPr>
                      <p:cNvPicPr>
                        <a:picLocks noChangeAspect="1" noChangeArrowheads="1"/>
                      </p:cNvPicPr>
                      <p:nvPr/>
                    </p:nvPicPr>
                    <p:blipFill>
                      <a:blip r:embed="rId6"/>
                      <a:srcRect/>
                      <a:stretch>
                        <a:fillRect/>
                      </a:stretch>
                    </p:blipFill>
                    <p:spPr bwMode="auto">
                      <a:xfrm>
                        <a:off x="1475656" y="1340768"/>
                        <a:ext cx="1933575" cy="2235200"/>
                      </a:xfrm>
                      <a:prstGeom prst="rect">
                        <a:avLst/>
                      </a:prstGeom>
                      <a:noFill/>
                      <a:ln>
                        <a:noFill/>
                      </a:ln>
                      <a:effectLst/>
                    </p:spPr>
                  </p:pic>
                </p:oleObj>
              </mc:Fallback>
            </mc:AlternateContent>
          </a:graphicData>
        </a:graphic>
      </p:graphicFrame>
      <p:sp>
        <p:nvSpPr>
          <p:cNvPr id="12" name="Rectangle 11">
            <a:extLst>
              <a:ext uri="{FF2B5EF4-FFF2-40B4-BE49-F238E27FC236}">
                <a16:creationId xmlns:a16="http://schemas.microsoft.com/office/drawing/2014/main" id="{9FD95346-1B92-4B72-A2BD-FDFE9DE6D087}"/>
              </a:ext>
            </a:extLst>
          </p:cNvPr>
          <p:cNvSpPr/>
          <p:nvPr/>
        </p:nvSpPr>
        <p:spPr>
          <a:xfrm>
            <a:off x="4614023" y="1052736"/>
            <a:ext cx="3918417" cy="439248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3" name="Rectangle 12">
            <a:extLst>
              <a:ext uri="{FF2B5EF4-FFF2-40B4-BE49-F238E27FC236}">
                <a16:creationId xmlns:a16="http://schemas.microsoft.com/office/drawing/2014/main" id="{14424F7A-F722-4536-9C3E-A8D7FD817339}"/>
              </a:ext>
            </a:extLst>
          </p:cNvPr>
          <p:cNvSpPr/>
          <p:nvPr/>
        </p:nvSpPr>
        <p:spPr>
          <a:xfrm>
            <a:off x="539552" y="4023319"/>
            <a:ext cx="3960440" cy="138478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graphicFrame>
        <p:nvGraphicFramePr>
          <p:cNvPr id="14" name="Object 13">
            <a:extLst>
              <a:ext uri="{FF2B5EF4-FFF2-40B4-BE49-F238E27FC236}">
                <a16:creationId xmlns:a16="http://schemas.microsoft.com/office/drawing/2014/main" id="{BC688E52-F21D-412D-93B9-7742AA07BBEC}"/>
              </a:ext>
            </a:extLst>
          </p:cNvPr>
          <p:cNvGraphicFramePr>
            <a:graphicFrameLocks noChangeAspect="1"/>
          </p:cNvGraphicFramePr>
          <p:nvPr>
            <p:extLst>
              <p:ext uri="{D42A27DB-BD31-4B8C-83A1-F6EECF244321}">
                <p14:modId xmlns:p14="http://schemas.microsoft.com/office/powerpoint/2010/main" val="3829762340"/>
              </p:ext>
            </p:extLst>
          </p:nvPr>
        </p:nvGraphicFramePr>
        <p:xfrm>
          <a:off x="5580112" y="1268760"/>
          <a:ext cx="1731065" cy="936104"/>
        </p:xfrm>
        <a:graphic>
          <a:graphicData uri="http://schemas.openxmlformats.org/presentationml/2006/ole">
            <mc:AlternateContent xmlns:mc="http://schemas.openxmlformats.org/markup-compatibility/2006">
              <mc:Choice xmlns:v="urn:schemas-microsoft-com:vml" Requires="v">
                <p:oleObj spid="_x0000_s251982" name="Equation" r:id="rId7" imgW="799920" imgH="431640" progId="Equation.DSMT4">
                  <p:embed/>
                </p:oleObj>
              </mc:Choice>
              <mc:Fallback>
                <p:oleObj name="Equation" r:id="rId7" imgW="799920" imgH="431640" progId="Equation.DSMT4">
                  <p:embed/>
                  <p:pic>
                    <p:nvPicPr>
                      <p:cNvPr id="11" name="Object 10">
                        <a:extLst>
                          <a:ext uri="{FF2B5EF4-FFF2-40B4-BE49-F238E27FC236}">
                            <a16:creationId xmlns:a16="http://schemas.microsoft.com/office/drawing/2014/main" id="{927CD5F2-F22E-41CE-BB44-8E811F6E3353}"/>
                          </a:ext>
                        </a:extLst>
                      </p:cNvPr>
                      <p:cNvPicPr>
                        <a:picLocks noChangeAspect="1" noChangeArrowheads="1"/>
                      </p:cNvPicPr>
                      <p:nvPr/>
                    </p:nvPicPr>
                    <p:blipFill>
                      <a:blip r:embed="rId8"/>
                      <a:srcRect/>
                      <a:stretch>
                        <a:fillRect/>
                      </a:stretch>
                    </p:blipFill>
                    <p:spPr bwMode="auto">
                      <a:xfrm>
                        <a:off x="5580112" y="1268760"/>
                        <a:ext cx="1731065" cy="936104"/>
                      </a:xfrm>
                      <a:prstGeom prst="rect">
                        <a:avLst/>
                      </a:prstGeom>
                      <a:noFill/>
                      <a:ln>
                        <a:noFill/>
                      </a:ln>
                      <a:effectLst/>
                    </p:spPr>
                  </p:pic>
                </p:oleObj>
              </mc:Fallback>
            </mc:AlternateContent>
          </a:graphicData>
        </a:graphic>
      </p:graphicFrame>
      <p:graphicFrame>
        <p:nvGraphicFramePr>
          <p:cNvPr id="15" name="Object 14">
            <a:extLst>
              <a:ext uri="{FF2B5EF4-FFF2-40B4-BE49-F238E27FC236}">
                <a16:creationId xmlns:a16="http://schemas.microsoft.com/office/drawing/2014/main" id="{0745E4E1-2C2E-4BC5-B60E-1BA8C3FA1D63}"/>
              </a:ext>
            </a:extLst>
          </p:cNvPr>
          <p:cNvGraphicFramePr>
            <a:graphicFrameLocks noChangeAspect="1"/>
          </p:cNvGraphicFramePr>
          <p:nvPr>
            <p:extLst>
              <p:ext uri="{D42A27DB-BD31-4B8C-83A1-F6EECF244321}">
                <p14:modId xmlns:p14="http://schemas.microsoft.com/office/powerpoint/2010/main" val="671406137"/>
              </p:ext>
            </p:extLst>
          </p:nvPr>
        </p:nvGraphicFramePr>
        <p:xfrm>
          <a:off x="4684337" y="1687885"/>
          <a:ext cx="3401831" cy="2497162"/>
        </p:xfrm>
        <a:graphic>
          <a:graphicData uri="http://schemas.openxmlformats.org/presentationml/2006/ole">
            <mc:AlternateContent xmlns:mc="http://schemas.openxmlformats.org/markup-compatibility/2006">
              <mc:Choice xmlns:v="urn:schemas-microsoft-com:vml" Requires="v">
                <p:oleObj spid="_x0000_s251983" name="Equation" r:id="rId9" imgW="1587240" imgH="1168200" progId="Equation.DSMT4">
                  <p:embed/>
                </p:oleObj>
              </mc:Choice>
              <mc:Fallback>
                <p:oleObj name="Equation" r:id="rId9" imgW="1587240" imgH="1168200" progId="Equation.DSMT4">
                  <p:embed/>
                  <p:pic>
                    <p:nvPicPr>
                      <p:cNvPr id="10" name="Object 9">
                        <a:extLst>
                          <a:ext uri="{FF2B5EF4-FFF2-40B4-BE49-F238E27FC236}">
                            <a16:creationId xmlns:a16="http://schemas.microsoft.com/office/drawing/2014/main" id="{7EF15AE8-A6A5-4F61-BC52-D499DB9EC353}"/>
                          </a:ext>
                        </a:extLst>
                      </p:cNvPr>
                      <p:cNvPicPr>
                        <a:picLocks noChangeAspect="1" noChangeArrowheads="1"/>
                      </p:cNvPicPr>
                      <p:nvPr/>
                    </p:nvPicPr>
                    <p:blipFill>
                      <a:blip r:embed="rId10"/>
                      <a:srcRect/>
                      <a:stretch>
                        <a:fillRect/>
                      </a:stretch>
                    </p:blipFill>
                    <p:spPr bwMode="auto">
                      <a:xfrm>
                        <a:off x="4684337" y="1687885"/>
                        <a:ext cx="3401831" cy="2497162"/>
                      </a:xfrm>
                      <a:prstGeom prst="rect">
                        <a:avLst/>
                      </a:prstGeom>
                      <a:noFill/>
                      <a:ln>
                        <a:noFill/>
                      </a:ln>
                      <a:effectLst/>
                    </p:spPr>
                  </p:pic>
                </p:oleObj>
              </mc:Fallback>
            </mc:AlternateContent>
          </a:graphicData>
        </a:graphic>
      </p:graphicFrame>
      <p:graphicFrame>
        <p:nvGraphicFramePr>
          <p:cNvPr id="16" name="Object 15">
            <a:extLst>
              <a:ext uri="{FF2B5EF4-FFF2-40B4-BE49-F238E27FC236}">
                <a16:creationId xmlns:a16="http://schemas.microsoft.com/office/drawing/2014/main" id="{9F845CF1-8C04-4357-B1FE-69585E1C6312}"/>
              </a:ext>
            </a:extLst>
          </p:cNvPr>
          <p:cNvGraphicFramePr>
            <a:graphicFrameLocks noChangeAspect="1"/>
          </p:cNvGraphicFramePr>
          <p:nvPr>
            <p:extLst>
              <p:ext uri="{D42A27DB-BD31-4B8C-83A1-F6EECF244321}">
                <p14:modId xmlns:p14="http://schemas.microsoft.com/office/powerpoint/2010/main" val="3510925468"/>
              </p:ext>
            </p:extLst>
          </p:nvPr>
        </p:nvGraphicFramePr>
        <p:xfrm>
          <a:off x="899592" y="5924084"/>
          <a:ext cx="3456384" cy="357753"/>
        </p:xfrm>
        <a:graphic>
          <a:graphicData uri="http://schemas.openxmlformats.org/presentationml/2006/ole">
            <mc:AlternateContent xmlns:mc="http://schemas.openxmlformats.org/markup-compatibility/2006">
              <mc:Choice xmlns:v="urn:schemas-microsoft-com:vml" Requires="v">
                <p:oleObj spid="_x0000_s251984" name="Equation" r:id="rId11" imgW="2323800" imgH="241200" progId="Equation.DSMT4">
                  <p:embed/>
                </p:oleObj>
              </mc:Choice>
              <mc:Fallback>
                <p:oleObj name="Equation" r:id="rId11" imgW="2323800" imgH="241200" progId="Equation.DSMT4">
                  <p:embed/>
                  <p:pic>
                    <p:nvPicPr>
                      <p:cNvPr id="9" name="Object 8">
                        <a:extLst>
                          <a:ext uri="{FF2B5EF4-FFF2-40B4-BE49-F238E27FC236}">
                            <a16:creationId xmlns:a16="http://schemas.microsoft.com/office/drawing/2014/main" id="{85FB3AAC-F0B2-47F7-8FAB-02C7016B8B6C}"/>
                          </a:ext>
                        </a:extLst>
                      </p:cNvPr>
                      <p:cNvPicPr>
                        <a:picLocks noChangeAspect="1" noChangeArrowheads="1"/>
                      </p:cNvPicPr>
                      <p:nvPr/>
                    </p:nvPicPr>
                    <p:blipFill>
                      <a:blip r:embed="rId12"/>
                      <a:srcRect/>
                      <a:stretch>
                        <a:fillRect/>
                      </a:stretch>
                    </p:blipFill>
                    <p:spPr bwMode="auto">
                      <a:xfrm>
                        <a:off x="899592" y="5924084"/>
                        <a:ext cx="3456384" cy="35775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8589604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6" descr="World_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3499937"/>
            <a:ext cx="3207432" cy="3120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62" name="Rectangle 2"/>
          <p:cNvSpPr>
            <a:spLocks noGrp="1" noChangeArrowheads="1"/>
          </p:cNvSpPr>
          <p:nvPr>
            <p:ph type="title"/>
          </p:nvPr>
        </p:nvSpPr>
        <p:spPr/>
        <p:txBody>
          <a:bodyPr/>
          <a:lstStyle/>
          <a:p>
            <a:r>
              <a:rPr lang="en-US" altLang="en-US" sz="5000" dirty="0">
                <a:solidFill>
                  <a:schemeClr val="tx1"/>
                </a:solidFill>
              </a:rPr>
              <a:t>Frames of Reference</a:t>
            </a:r>
          </a:p>
        </p:txBody>
      </p:sp>
      <p:sp>
        <p:nvSpPr>
          <p:cNvPr id="194563" name="Rectangle 3"/>
          <p:cNvSpPr>
            <a:spLocks noGrp="1" noChangeArrowheads="1"/>
          </p:cNvSpPr>
          <p:nvPr>
            <p:ph type="body" idx="1"/>
          </p:nvPr>
        </p:nvSpPr>
        <p:spPr>
          <a:xfrm>
            <a:off x="179512" y="1393825"/>
            <a:ext cx="4243602" cy="4114800"/>
          </a:xfrm>
        </p:spPr>
        <p:txBody>
          <a:bodyPr/>
          <a:lstStyle/>
          <a:p>
            <a:pPr>
              <a:lnSpc>
                <a:spcPct val="90000"/>
              </a:lnSpc>
            </a:pPr>
            <a:r>
              <a:rPr lang="en-US" altLang="en-US" sz="1400" dirty="0"/>
              <a:t>In relativity events look different in reference frame moving at some velocity</a:t>
            </a:r>
          </a:p>
          <a:p>
            <a:pPr marL="0" indent="0">
              <a:lnSpc>
                <a:spcPct val="90000"/>
              </a:lnSpc>
              <a:buNone/>
            </a:pPr>
            <a:endParaRPr lang="en-US" altLang="en-US" sz="1400" dirty="0"/>
          </a:p>
          <a:p>
            <a:pPr>
              <a:lnSpc>
                <a:spcPct val="90000"/>
              </a:lnSpc>
            </a:pPr>
            <a:r>
              <a:rPr lang="en-US" altLang="en-US" sz="1400" dirty="0"/>
              <a:t>The new reference frame can be represented as same events along different coordinate axes</a:t>
            </a:r>
          </a:p>
          <a:p>
            <a:pPr marL="0" indent="0">
              <a:lnSpc>
                <a:spcPct val="90000"/>
              </a:lnSpc>
              <a:buNone/>
            </a:pPr>
            <a:endParaRPr lang="en-US" altLang="en-US" sz="1400" dirty="0"/>
          </a:p>
          <a:p>
            <a:pPr>
              <a:lnSpc>
                <a:spcPct val="90000"/>
              </a:lnSpc>
            </a:pPr>
            <a:r>
              <a:rPr lang="en-US" altLang="en-US" sz="1400" dirty="0">
                <a:solidFill>
                  <a:srgbClr val="800000"/>
                </a:solidFill>
              </a:rPr>
              <a:t>A graphical way of showing that length and time are contracted or expanded.</a:t>
            </a:r>
          </a:p>
          <a:p>
            <a:pPr>
              <a:lnSpc>
                <a:spcPct val="90000"/>
              </a:lnSpc>
            </a:pPr>
            <a:endParaRPr lang="en-US" altLang="en-US" sz="1400" dirty="0">
              <a:solidFill>
                <a:srgbClr val="800000"/>
              </a:solidFill>
            </a:endParaRPr>
          </a:p>
          <a:p>
            <a:pPr>
              <a:lnSpc>
                <a:spcPct val="90000"/>
              </a:lnSpc>
            </a:pPr>
            <a:endParaRPr lang="en-US" altLang="en-US" sz="1400" dirty="0">
              <a:solidFill>
                <a:srgbClr val="800000"/>
              </a:solidFill>
            </a:endParaRPr>
          </a:p>
          <a:p>
            <a:pPr>
              <a:lnSpc>
                <a:spcPct val="90000"/>
              </a:lnSpc>
            </a:pPr>
            <a:endParaRPr lang="en-US" altLang="en-US" sz="1400" dirty="0">
              <a:solidFill>
                <a:srgbClr val="800000"/>
              </a:solidFill>
            </a:endParaRPr>
          </a:p>
          <a:p>
            <a:pPr marL="0" indent="0">
              <a:lnSpc>
                <a:spcPct val="90000"/>
              </a:lnSpc>
              <a:buNone/>
            </a:pPr>
            <a:r>
              <a:rPr lang="en-US" altLang="en-US" sz="1400" dirty="0">
                <a:solidFill>
                  <a:srgbClr val="800000"/>
                </a:solidFill>
              </a:rPr>
              <a:t>                                                         Light Cone</a:t>
            </a:r>
            <a:endParaRPr lang="en-US" altLang="en-US" sz="1400" dirty="0"/>
          </a:p>
        </p:txBody>
      </p:sp>
      <p:grpSp>
        <p:nvGrpSpPr>
          <p:cNvPr id="194564" name="Group 4"/>
          <p:cNvGrpSpPr>
            <a:grpSpLocks/>
          </p:cNvGrpSpPr>
          <p:nvPr/>
        </p:nvGrpSpPr>
        <p:grpSpPr bwMode="auto">
          <a:xfrm>
            <a:off x="5232400" y="3622675"/>
            <a:ext cx="2565400" cy="2101850"/>
            <a:chOff x="3216" y="1946"/>
            <a:chExt cx="1616" cy="1324"/>
          </a:xfrm>
        </p:grpSpPr>
        <p:sp>
          <p:nvSpPr>
            <p:cNvPr id="194565" name="Line 5"/>
            <p:cNvSpPr>
              <a:spLocks noChangeShapeType="1"/>
            </p:cNvSpPr>
            <p:nvPr/>
          </p:nvSpPr>
          <p:spPr bwMode="auto">
            <a:xfrm flipH="1">
              <a:off x="3216" y="1954"/>
              <a:ext cx="1138" cy="0"/>
            </a:xfrm>
            <a:prstGeom prst="line">
              <a:avLst/>
            </a:prstGeom>
            <a:noFill/>
            <a:ln w="28575">
              <a:solidFill>
                <a:srgbClr val="CCCCC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
          <p:nvSpPr>
            <p:cNvPr id="194566" name="Line 6"/>
            <p:cNvSpPr>
              <a:spLocks noChangeShapeType="1"/>
            </p:cNvSpPr>
            <p:nvPr/>
          </p:nvSpPr>
          <p:spPr bwMode="auto">
            <a:xfrm>
              <a:off x="4354" y="1946"/>
              <a:ext cx="0" cy="693"/>
            </a:xfrm>
            <a:prstGeom prst="line">
              <a:avLst/>
            </a:prstGeom>
            <a:noFill/>
            <a:ln w="28575">
              <a:solidFill>
                <a:srgbClr val="CCCCC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
          <p:nvSpPr>
            <p:cNvPr id="194567" name="Text Box 7"/>
            <p:cNvSpPr txBox="1">
              <a:spLocks noChangeArrowheads="1"/>
            </p:cNvSpPr>
            <p:nvPr/>
          </p:nvSpPr>
          <p:spPr bwMode="auto">
            <a:xfrm>
              <a:off x="3617" y="2828"/>
              <a:ext cx="1215"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808080"/>
                  </a:solidFill>
                  <a:effectLst/>
                  <a:uLnTx/>
                  <a:uFillTx/>
                  <a:latin typeface="Trebuchet MS" pitchFamily="1" charset="0"/>
                  <a:ea typeface="+mn-ea"/>
                  <a:cs typeface="+mn-cs"/>
                </a:rPr>
                <a:t>Coordinates in original frame</a:t>
              </a:r>
              <a:endParaRPr kumimoji="0" lang="en-US" altLang="en-US"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
          <p:nvSpPr>
            <p:cNvPr id="194568" name="Freeform 8"/>
            <p:cNvSpPr>
              <a:spLocks/>
            </p:cNvSpPr>
            <p:nvPr/>
          </p:nvSpPr>
          <p:spPr bwMode="auto">
            <a:xfrm>
              <a:off x="4013" y="2485"/>
              <a:ext cx="295" cy="369"/>
            </a:xfrm>
            <a:custGeom>
              <a:avLst/>
              <a:gdLst>
                <a:gd name="T0" fmla="*/ 95 w 295"/>
                <a:gd name="T1" fmla="*/ 369 h 369"/>
                <a:gd name="T2" fmla="*/ 33 w 295"/>
                <a:gd name="T3" fmla="*/ 123 h 369"/>
                <a:gd name="T4" fmla="*/ 295 w 295"/>
                <a:gd name="T5" fmla="*/ 0 h 369"/>
              </a:gdLst>
              <a:ahLst/>
              <a:cxnLst>
                <a:cxn ang="0">
                  <a:pos x="T0" y="T1"/>
                </a:cxn>
                <a:cxn ang="0">
                  <a:pos x="T2" y="T3"/>
                </a:cxn>
                <a:cxn ang="0">
                  <a:pos x="T4" y="T5"/>
                </a:cxn>
              </a:cxnLst>
              <a:rect l="0" t="0" r="r" b="b"/>
              <a:pathLst>
                <a:path w="295" h="369">
                  <a:moveTo>
                    <a:pt x="95" y="369"/>
                  </a:moveTo>
                  <a:cubicBezTo>
                    <a:pt x="47" y="276"/>
                    <a:pt x="0" y="184"/>
                    <a:pt x="33" y="123"/>
                  </a:cubicBezTo>
                  <a:cubicBezTo>
                    <a:pt x="66" y="62"/>
                    <a:pt x="180" y="31"/>
                    <a:pt x="295" y="0"/>
                  </a:cubicBezTo>
                </a:path>
              </a:pathLst>
            </a:custGeom>
            <a:noFill/>
            <a:ln w="19050" cmpd="sng">
              <a:solidFill>
                <a:schemeClr val="bg2"/>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grpSp>
      <p:grpSp>
        <p:nvGrpSpPr>
          <p:cNvPr id="194569" name="Group 9"/>
          <p:cNvGrpSpPr>
            <a:grpSpLocks/>
          </p:cNvGrpSpPr>
          <p:nvPr/>
        </p:nvGrpSpPr>
        <p:grpSpPr bwMode="auto">
          <a:xfrm>
            <a:off x="5415651" y="2704599"/>
            <a:ext cx="3351213" cy="1590675"/>
            <a:chOff x="3320" y="1354"/>
            <a:chExt cx="2111" cy="1002"/>
          </a:xfrm>
        </p:grpSpPr>
        <p:sp>
          <p:nvSpPr>
            <p:cNvPr id="194570" name="Line 10"/>
            <p:cNvSpPr>
              <a:spLocks noChangeShapeType="1"/>
            </p:cNvSpPr>
            <p:nvPr/>
          </p:nvSpPr>
          <p:spPr bwMode="auto">
            <a:xfrm flipH="1">
              <a:off x="4231" y="1954"/>
              <a:ext cx="108" cy="402"/>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
          <p:nvSpPr>
            <p:cNvPr id="194571" name="Line 11"/>
            <p:cNvSpPr>
              <a:spLocks noChangeShapeType="1"/>
            </p:cNvSpPr>
            <p:nvPr/>
          </p:nvSpPr>
          <p:spPr bwMode="auto">
            <a:xfrm flipH="1">
              <a:off x="3320" y="1946"/>
              <a:ext cx="1003" cy="269"/>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
          <p:nvSpPr>
            <p:cNvPr id="194572" name="Text Box 12"/>
            <p:cNvSpPr txBox="1">
              <a:spLocks noChangeArrowheads="1"/>
            </p:cNvSpPr>
            <p:nvPr/>
          </p:nvSpPr>
          <p:spPr bwMode="auto">
            <a:xfrm>
              <a:off x="4216" y="1354"/>
              <a:ext cx="1215"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rebuchet MS" pitchFamily="1" charset="0"/>
                  <a:ea typeface="+mn-ea"/>
                  <a:cs typeface="+mn-cs"/>
                </a:rPr>
                <a:t>Coordinates in new frame</a:t>
              </a:r>
              <a:endParaRPr kumimoji="0" lang="en-US" altLang="en-US"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
          <p:nvSpPr>
            <p:cNvPr id="194573" name="Freeform 13"/>
            <p:cNvSpPr>
              <a:spLocks/>
            </p:cNvSpPr>
            <p:nvPr/>
          </p:nvSpPr>
          <p:spPr bwMode="auto">
            <a:xfrm>
              <a:off x="3769" y="1485"/>
              <a:ext cx="362" cy="576"/>
            </a:xfrm>
            <a:custGeom>
              <a:avLst/>
              <a:gdLst>
                <a:gd name="T0" fmla="*/ 362 w 362"/>
                <a:gd name="T1" fmla="*/ 0 h 576"/>
                <a:gd name="T2" fmla="*/ 62 w 362"/>
                <a:gd name="T3" fmla="*/ 200 h 576"/>
                <a:gd name="T4" fmla="*/ 0 w 362"/>
                <a:gd name="T5" fmla="*/ 576 h 576"/>
              </a:gdLst>
              <a:ahLst/>
              <a:cxnLst>
                <a:cxn ang="0">
                  <a:pos x="T0" y="T1"/>
                </a:cxn>
                <a:cxn ang="0">
                  <a:pos x="T2" y="T3"/>
                </a:cxn>
                <a:cxn ang="0">
                  <a:pos x="T4" y="T5"/>
                </a:cxn>
              </a:cxnLst>
              <a:rect l="0" t="0" r="r" b="b"/>
              <a:pathLst>
                <a:path w="362" h="576">
                  <a:moveTo>
                    <a:pt x="362" y="0"/>
                  </a:moveTo>
                  <a:cubicBezTo>
                    <a:pt x="242" y="52"/>
                    <a:pt x="122" y="104"/>
                    <a:pt x="62" y="200"/>
                  </a:cubicBezTo>
                  <a:cubicBezTo>
                    <a:pt x="2" y="296"/>
                    <a:pt x="1" y="436"/>
                    <a:pt x="0" y="576"/>
                  </a:cubicBezTo>
                </a:path>
              </a:pathLst>
            </a:custGeom>
            <a:noFill/>
            <a:ln w="1905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grpSp>
      <p:grpSp>
        <p:nvGrpSpPr>
          <p:cNvPr id="194574" name="Group 14"/>
          <p:cNvGrpSpPr>
            <a:grpSpLocks/>
          </p:cNvGrpSpPr>
          <p:nvPr/>
        </p:nvGrpSpPr>
        <p:grpSpPr bwMode="auto">
          <a:xfrm>
            <a:off x="4699000" y="1628775"/>
            <a:ext cx="4052888" cy="3690938"/>
            <a:chOff x="2960" y="1026"/>
            <a:chExt cx="2553" cy="2325"/>
          </a:xfrm>
        </p:grpSpPr>
        <p:sp>
          <p:nvSpPr>
            <p:cNvPr id="194575" name="Line 15"/>
            <p:cNvSpPr>
              <a:spLocks noChangeShapeType="1"/>
            </p:cNvSpPr>
            <p:nvPr/>
          </p:nvSpPr>
          <p:spPr bwMode="auto">
            <a:xfrm flipV="1">
              <a:off x="3304" y="1296"/>
              <a:ext cx="450" cy="1680"/>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
          <p:nvSpPr>
            <p:cNvPr id="194576" name="Line 16"/>
            <p:cNvSpPr>
              <a:spLocks noChangeShapeType="1"/>
            </p:cNvSpPr>
            <p:nvPr/>
          </p:nvSpPr>
          <p:spPr bwMode="auto">
            <a:xfrm flipV="1">
              <a:off x="3311" y="2485"/>
              <a:ext cx="1800" cy="482"/>
            </a:xfrm>
            <a:prstGeom prst="line">
              <a:avLst/>
            </a:prstGeom>
            <a:noFill/>
            <a:ln w="1905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
          <p:nvSpPr>
            <p:cNvPr id="194577" name="Text Box 17"/>
            <p:cNvSpPr txBox="1">
              <a:spLocks noChangeArrowheads="1"/>
            </p:cNvSpPr>
            <p:nvPr/>
          </p:nvSpPr>
          <p:spPr bwMode="auto">
            <a:xfrm>
              <a:off x="3417" y="1026"/>
              <a:ext cx="46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1" u="none" strike="noStrike" kern="1200" cap="none" spc="0" normalizeH="0" baseline="0" noProof="0">
                  <a:ln>
                    <a:noFill/>
                  </a:ln>
                  <a:solidFill>
                    <a:srgbClr val="000000"/>
                  </a:solidFill>
                  <a:effectLst/>
                  <a:uLnTx/>
                  <a:uFillTx/>
                  <a:latin typeface="Trebuchet MS" pitchFamily="1" charset="0"/>
                  <a:ea typeface="+mn-ea"/>
                  <a:cs typeface="+mn-cs"/>
                </a:rPr>
                <a:t>ct’</a:t>
              </a:r>
            </a:p>
          </p:txBody>
        </p:sp>
        <p:sp>
          <p:nvSpPr>
            <p:cNvPr id="194578" name="Text Box 18"/>
            <p:cNvSpPr txBox="1">
              <a:spLocks noChangeArrowheads="1"/>
            </p:cNvSpPr>
            <p:nvPr/>
          </p:nvSpPr>
          <p:spPr bwMode="auto">
            <a:xfrm>
              <a:off x="5055" y="2174"/>
              <a:ext cx="45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1" u="none" strike="noStrike" kern="1200" cap="none" spc="0" normalizeH="0" baseline="0" noProof="0">
                  <a:ln>
                    <a:noFill/>
                  </a:ln>
                  <a:solidFill>
                    <a:srgbClr val="000000"/>
                  </a:solidFill>
                  <a:effectLst/>
                  <a:uLnTx/>
                  <a:uFillTx/>
                  <a:latin typeface="Trebuchet MS" pitchFamily="1" charset="0"/>
                  <a:ea typeface="+mn-ea"/>
                  <a:cs typeface="+mn-cs"/>
                </a:rPr>
                <a:t>x’</a:t>
              </a:r>
            </a:p>
          </p:txBody>
        </p:sp>
        <p:grpSp>
          <p:nvGrpSpPr>
            <p:cNvPr id="194579" name="Group 19"/>
            <p:cNvGrpSpPr>
              <a:grpSpLocks/>
            </p:cNvGrpSpPr>
            <p:nvPr/>
          </p:nvGrpSpPr>
          <p:grpSpPr bwMode="auto">
            <a:xfrm>
              <a:off x="2960" y="1088"/>
              <a:ext cx="2544" cy="2263"/>
              <a:chOff x="2960" y="1088"/>
              <a:chExt cx="2544" cy="2263"/>
            </a:xfrm>
          </p:grpSpPr>
          <p:sp>
            <p:nvSpPr>
              <p:cNvPr id="194580" name="Line 20"/>
              <p:cNvSpPr>
                <a:spLocks noChangeShapeType="1"/>
              </p:cNvSpPr>
              <p:nvPr/>
            </p:nvSpPr>
            <p:spPr bwMode="auto">
              <a:xfrm flipV="1">
                <a:off x="3296" y="1088"/>
                <a:ext cx="0" cy="1872"/>
              </a:xfrm>
              <a:prstGeom prst="line">
                <a:avLst/>
              </a:prstGeom>
              <a:noFill/>
              <a:ln w="28575">
                <a:solidFill>
                  <a:srgbClr val="CC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
            <p:nvSpPr>
              <p:cNvPr id="194581" name="Line 21"/>
              <p:cNvSpPr>
                <a:spLocks noChangeShapeType="1"/>
              </p:cNvSpPr>
              <p:nvPr/>
            </p:nvSpPr>
            <p:spPr bwMode="auto">
              <a:xfrm>
                <a:off x="3296" y="2976"/>
                <a:ext cx="2208" cy="0"/>
              </a:xfrm>
              <a:prstGeom prst="line">
                <a:avLst/>
              </a:prstGeom>
              <a:noFill/>
              <a:ln w="28575">
                <a:solidFill>
                  <a:srgbClr val="CC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
            <p:nvSpPr>
              <p:cNvPr id="194582" name="Text Box 22"/>
              <p:cNvSpPr txBox="1">
                <a:spLocks noChangeArrowheads="1"/>
              </p:cNvSpPr>
              <p:nvPr/>
            </p:nvSpPr>
            <p:spPr bwMode="auto">
              <a:xfrm>
                <a:off x="5168" y="3024"/>
                <a:ext cx="28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1" u="none" strike="noStrike" kern="1200" cap="none" spc="0" normalizeH="0" baseline="0" noProof="0">
                    <a:ln>
                      <a:noFill/>
                    </a:ln>
                    <a:solidFill>
                      <a:srgbClr val="808080"/>
                    </a:solidFill>
                    <a:effectLst/>
                    <a:uLnTx/>
                    <a:uFillTx/>
                    <a:latin typeface="Trebuchet MS" pitchFamily="1" charset="0"/>
                    <a:ea typeface="+mn-ea"/>
                    <a:cs typeface="+mn-cs"/>
                  </a:rPr>
                  <a:t>x</a:t>
                </a:r>
              </a:p>
            </p:txBody>
          </p:sp>
          <p:sp>
            <p:nvSpPr>
              <p:cNvPr id="194583" name="Text Box 23"/>
              <p:cNvSpPr txBox="1">
                <a:spLocks noChangeArrowheads="1"/>
              </p:cNvSpPr>
              <p:nvPr/>
            </p:nvSpPr>
            <p:spPr bwMode="auto">
              <a:xfrm>
                <a:off x="2960" y="1344"/>
                <a:ext cx="38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1" u="none" strike="noStrike" kern="1200" cap="none" spc="0" normalizeH="0" baseline="0" noProof="0">
                    <a:ln>
                      <a:noFill/>
                    </a:ln>
                    <a:solidFill>
                      <a:srgbClr val="808080"/>
                    </a:solidFill>
                    <a:effectLst/>
                    <a:uLnTx/>
                    <a:uFillTx/>
                    <a:latin typeface="Trebuchet MS" pitchFamily="1" charset="0"/>
                    <a:ea typeface="+mn-ea"/>
                    <a:cs typeface="+mn-cs"/>
                  </a:rPr>
                  <a:t>ct</a:t>
                </a:r>
              </a:p>
            </p:txBody>
          </p:sp>
          <p:sp>
            <p:nvSpPr>
              <p:cNvPr id="194584" name="Rectangle 24"/>
              <p:cNvSpPr>
                <a:spLocks noChangeArrowheads="1"/>
              </p:cNvSpPr>
              <p:nvPr/>
            </p:nvSpPr>
            <p:spPr bwMode="auto">
              <a:xfrm>
                <a:off x="4385" y="2227"/>
                <a:ext cx="96" cy="9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grpSp>
      </p:grpSp>
      <p:sp>
        <p:nvSpPr>
          <p:cNvPr id="194585" name="Text Box 25"/>
          <p:cNvSpPr txBox="1">
            <a:spLocks noChangeArrowheads="1"/>
          </p:cNvSpPr>
          <p:nvPr/>
        </p:nvSpPr>
        <p:spPr bwMode="auto">
          <a:xfrm>
            <a:off x="6118225" y="1525588"/>
            <a:ext cx="2724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0" i="1" u="none" strike="noStrike" kern="1200" cap="none" spc="0" normalizeH="0" baseline="0" noProof="0" dirty="0">
                <a:ln>
                  <a:noFill/>
                </a:ln>
                <a:solidFill>
                  <a:srgbClr val="000000"/>
                </a:solidFill>
                <a:effectLst/>
                <a:uLnTx/>
                <a:uFillTx/>
                <a:latin typeface="Trebuchet MS" pitchFamily="1" charset="0"/>
                <a:ea typeface="+mn-ea"/>
                <a:cs typeface="+mn-cs"/>
              </a:rPr>
              <a:t>New frame moving relative to original</a:t>
            </a:r>
          </a:p>
        </p:txBody>
      </p:sp>
      <p:sp>
        <p:nvSpPr>
          <p:cNvPr id="2" name="Rectangle 1"/>
          <p:cNvSpPr/>
          <p:nvPr/>
        </p:nvSpPr>
        <p:spPr bwMode="auto">
          <a:xfrm>
            <a:off x="179512" y="1340767"/>
            <a:ext cx="4248472" cy="5400599"/>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
        <p:nvSpPr>
          <p:cNvPr id="30" name="Rectangle 29"/>
          <p:cNvSpPr/>
          <p:nvPr/>
        </p:nvSpPr>
        <p:spPr bwMode="auto">
          <a:xfrm>
            <a:off x="4679504" y="1353479"/>
            <a:ext cx="4212976" cy="4371046"/>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graphicFrame>
        <p:nvGraphicFramePr>
          <p:cNvPr id="31" name="Object 30">
            <a:extLst>
              <a:ext uri="{FF2B5EF4-FFF2-40B4-BE49-F238E27FC236}">
                <a16:creationId xmlns:a16="http://schemas.microsoft.com/office/drawing/2014/main" id="{6DF0DCB1-1CB8-493F-B505-6C319B6DE6D1}"/>
              </a:ext>
            </a:extLst>
          </p:cNvPr>
          <p:cNvGraphicFramePr>
            <a:graphicFrameLocks noChangeAspect="1"/>
          </p:cNvGraphicFramePr>
          <p:nvPr>
            <p:extLst>
              <p:ext uri="{D42A27DB-BD31-4B8C-83A1-F6EECF244321}">
                <p14:modId xmlns:p14="http://schemas.microsoft.com/office/powerpoint/2010/main" val="52625600"/>
              </p:ext>
            </p:extLst>
          </p:nvPr>
        </p:nvGraphicFramePr>
        <p:xfrm>
          <a:off x="4999038" y="5866312"/>
          <a:ext cx="1739900" cy="754063"/>
        </p:xfrm>
        <a:graphic>
          <a:graphicData uri="http://schemas.openxmlformats.org/presentationml/2006/ole">
            <mc:AlternateContent xmlns:mc="http://schemas.openxmlformats.org/markup-compatibility/2006">
              <mc:Choice xmlns:v="urn:schemas-microsoft-com:vml" Requires="v">
                <p:oleObj spid="_x0000_s252945" name="Equation" r:id="rId5" imgW="1168200" imgH="507960" progId="Equation.DSMT4">
                  <p:embed/>
                </p:oleObj>
              </mc:Choice>
              <mc:Fallback>
                <p:oleObj name="Equation" r:id="rId5" imgW="1168200" imgH="507960" progId="Equation.DSMT4">
                  <p:embed/>
                  <p:pic>
                    <p:nvPicPr>
                      <p:cNvPr id="16" name="Object 15">
                        <a:extLst>
                          <a:ext uri="{FF2B5EF4-FFF2-40B4-BE49-F238E27FC236}">
                            <a16:creationId xmlns:a16="http://schemas.microsoft.com/office/drawing/2014/main" id="{9F845CF1-8C04-4357-B1FE-69585E1C6312}"/>
                          </a:ext>
                        </a:extLst>
                      </p:cNvPr>
                      <p:cNvPicPr>
                        <a:picLocks noChangeAspect="1" noChangeArrowheads="1"/>
                      </p:cNvPicPr>
                      <p:nvPr/>
                    </p:nvPicPr>
                    <p:blipFill>
                      <a:blip r:embed="rId6"/>
                      <a:srcRect/>
                      <a:stretch>
                        <a:fillRect/>
                      </a:stretch>
                    </p:blipFill>
                    <p:spPr bwMode="auto">
                      <a:xfrm>
                        <a:off x="4999038" y="5866312"/>
                        <a:ext cx="1739900" cy="754063"/>
                      </a:xfrm>
                      <a:prstGeom prst="rect">
                        <a:avLst/>
                      </a:prstGeom>
                      <a:noFill/>
                      <a:ln>
                        <a:noFill/>
                      </a:ln>
                      <a:effectLst/>
                    </p:spPr>
                  </p:pic>
                </p:oleObj>
              </mc:Fallback>
            </mc:AlternateContent>
          </a:graphicData>
        </a:graphic>
      </p:graphicFrame>
      <p:sp>
        <p:nvSpPr>
          <p:cNvPr id="3" name="Rectangle 2">
            <a:extLst>
              <a:ext uri="{FF2B5EF4-FFF2-40B4-BE49-F238E27FC236}">
                <a16:creationId xmlns:a16="http://schemas.microsoft.com/office/drawing/2014/main" id="{26AA0863-AD41-49D1-A3AB-D016E4F28D1A}"/>
              </a:ext>
            </a:extLst>
          </p:cNvPr>
          <p:cNvSpPr/>
          <p:nvPr/>
        </p:nvSpPr>
        <p:spPr>
          <a:xfrm>
            <a:off x="7275860" y="6086949"/>
            <a:ext cx="1616620" cy="341632"/>
          </a:xfrm>
          <a:prstGeom prst="rect">
            <a:avLst/>
          </a:prstGeom>
        </p:spPr>
        <p:txBody>
          <a:bodyPr wrap="square">
            <a:spAutoFit/>
          </a:bodyPr>
          <a:lstStyle/>
          <a:p>
            <a:pPr>
              <a:lnSpc>
                <a:spcPct val="90000"/>
              </a:lnSpc>
            </a:pPr>
            <a:r>
              <a:rPr lang="en-US" altLang="en-US" dirty="0"/>
              <a:t>Proper Time</a:t>
            </a:r>
          </a:p>
        </p:txBody>
      </p:sp>
      <p:sp>
        <p:nvSpPr>
          <p:cNvPr id="32" name="Rectangle 31">
            <a:extLst>
              <a:ext uri="{FF2B5EF4-FFF2-40B4-BE49-F238E27FC236}">
                <a16:creationId xmlns:a16="http://schemas.microsoft.com/office/drawing/2014/main" id="{C40E065D-8498-45D4-A49D-FEE608A82132}"/>
              </a:ext>
            </a:extLst>
          </p:cNvPr>
          <p:cNvSpPr/>
          <p:nvPr/>
        </p:nvSpPr>
        <p:spPr bwMode="auto">
          <a:xfrm>
            <a:off x="4682359" y="5799137"/>
            <a:ext cx="4212976" cy="894504"/>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Tree>
    <p:extLst>
      <p:ext uri="{BB962C8B-B14F-4D97-AF65-F5344CB8AC3E}">
        <p14:creationId xmlns:p14="http://schemas.microsoft.com/office/powerpoint/2010/main" val="335970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48208" y="-389726"/>
            <a:ext cx="8229600" cy="1219200"/>
          </a:xfrm>
        </p:spPr>
        <p:txBody>
          <a:bodyPr>
            <a:normAutofit/>
          </a:bodyPr>
          <a:lstStyle/>
          <a:p>
            <a:r>
              <a:rPr lang="nl-NL" dirty="0"/>
              <a:t>     </a:t>
            </a:r>
            <a:r>
              <a:rPr lang="nl-NL" sz="5500" b="1" dirty="0">
                <a:solidFill>
                  <a:schemeClr val="bg1"/>
                </a:solidFill>
              </a:rPr>
              <a:t>Relativistic </a:t>
            </a:r>
            <a:r>
              <a:rPr lang="nl-NL" sz="5500" b="1" dirty="0" err="1">
                <a:solidFill>
                  <a:schemeClr val="bg1"/>
                </a:solidFill>
              </a:rPr>
              <a:t>Mechanics</a:t>
            </a:r>
            <a:endParaRPr lang="en-GB" sz="5500" b="1" dirty="0">
              <a:solidFill>
                <a:schemeClr val="bg1"/>
              </a:solidFill>
            </a:endParaRPr>
          </a:p>
        </p:txBody>
      </p:sp>
      <p:sp>
        <p:nvSpPr>
          <p:cNvPr id="6" name="Rectangle 5"/>
          <p:cNvSpPr/>
          <p:nvPr/>
        </p:nvSpPr>
        <p:spPr>
          <a:xfrm>
            <a:off x="523850" y="2980549"/>
            <a:ext cx="7992888" cy="129058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
        <p:nvSpPr>
          <p:cNvPr id="7" name="Rectangle 6"/>
          <p:cNvSpPr/>
          <p:nvPr/>
        </p:nvSpPr>
        <p:spPr>
          <a:xfrm>
            <a:off x="548208" y="1388409"/>
            <a:ext cx="3960440" cy="151436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
        <p:nvSpPr>
          <p:cNvPr id="2" name="Content Placeholder 1">
            <a:extLst>
              <a:ext uri="{FF2B5EF4-FFF2-40B4-BE49-F238E27FC236}">
                <a16:creationId xmlns:a16="http://schemas.microsoft.com/office/drawing/2014/main" id="{AAD72C1F-2417-4ABC-A68B-D19652FBD109}"/>
              </a:ext>
            </a:extLst>
          </p:cNvPr>
          <p:cNvSpPr>
            <a:spLocks noGrp="1"/>
          </p:cNvSpPr>
          <p:nvPr>
            <p:ph idx="1"/>
          </p:nvPr>
        </p:nvSpPr>
        <p:spPr>
          <a:xfrm>
            <a:off x="523850" y="1070733"/>
            <a:ext cx="8229600" cy="4572000"/>
          </a:xfrm>
        </p:spPr>
        <p:txBody>
          <a:bodyPr/>
          <a:lstStyle/>
          <a:p>
            <a:pPr marL="0" indent="0">
              <a:buNone/>
            </a:pPr>
            <a:endParaRPr lang="en-US" sz="1500" dirty="0">
              <a:solidFill>
                <a:schemeClr val="bg1"/>
              </a:solidFill>
              <a:latin typeface="Arial" panose="020B0604020202020204" pitchFamily="34" charset="0"/>
            </a:endParaRPr>
          </a:p>
          <a:p>
            <a:pPr marL="0" indent="0">
              <a:buNone/>
            </a:pPr>
            <a:r>
              <a:rPr lang="en-US" sz="1500" dirty="0">
                <a:solidFill>
                  <a:schemeClr val="bg1"/>
                </a:solidFill>
                <a:latin typeface="Arial" panose="020B0604020202020204" pitchFamily="34" charset="0"/>
              </a:rPr>
              <a:t>Point in 4D spacetime, four-vector:</a:t>
            </a:r>
          </a:p>
          <a:p>
            <a:pPr marL="0" indent="0">
              <a:buNone/>
            </a:pPr>
            <a:endParaRPr lang="en-US" sz="1500" dirty="0">
              <a:solidFill>
                <a:schemeClr val="bg1"/>
              </a:solidFill>
              <a:latin typeface="Arial" panose="020B0604020202020204" pitchFamily="34" charset="0"/>
            </a:endParaRPr>
          </a:p>
          <a:p>
            <a:pPr marL="0" indent="0">
              <a:buNone/>
            </a:pPr>
            <a:endParaRPr lang="en-US" sz="1500" dirty="0">
              <a:solidFill>
                <a:schemeClr val="bg1"/>
              </a:solidFill>
              <a:latin typeface="Arial" panose="020B0604020202020204" pitchFamily="34" charset="0"/>
            </a:endParaRPr>
          </a:p>
          <a:p>
            <a:pPr marL="0" indent="0">
              <a:buNone/>
            </a:pPr>
            <a:r>
              <a:rPr lang="en-US" sz="1500" dirty="0">
                <a:solidFill>
                  <a:schemeClr val="bg1"/>
                </a:solidFill>
                <a:latin typeface="Arial" panose="020B0604020202020204" pitchFamily="34" charset="0"/>
              </a:rPr>
              <a:t>Four-vectors transform with Lorentz transform</a:t>
            </a:r>
          </a:p>
          <a:p>
            <a:pPr marL="0" indent="0">
              <a:buNone/>
            </a:pPr>
            <a:r>
              <a:rPr lang="en-US" sz="1500" dirty="0">
                <a:solidFill>
                  <a:schemeClr val="bg1"/>
                </a:solidFill>
                <a:latin typeface="Arial" panose="020B0604020202020204" pitchFamily="34" charset="0"/>
              </a:rPr>
              <a:t>between inertial frames</a:t>
            </a:r>
          </a:p>
          <a:p>
            <a:pPr marL="0" indent="0">
              <a:buNone/>
            </a:pPr>
            <a:endParaRPr lang="en-US" sz="1500" dirty="0">
              <a:solidFill>
                <a:schemeClr val="bg1"/>
              </a:solidFill>
              <a:latin typeface="Arial" panose="020B0604020202020204" pitchFamily="34" charset="0"/>
            </a:endParaRPr>
          </a:p>
          <a:p>
            <a:pPr marL="0" indent="0">
              <a:buNone/>
            </a:pPr>
            <a:endParaRPr lang="en-US" sz="1500" dirty="0">
              <a:solidFill>
                <a:schemeClr val="bg1"/>
              </a:solidFill>
              <a:latin typeface="Arial" panose="020B0604020202020204" pitchFamily="34" charset="0"/>
            </a:endParaRPr>
          </a:p>
          <a:p>
            <a:pPr marL="0" indent="0">
              <a:buNone/>
            </a:pPr>
            <a:r>
              <a:rPr lang="en-US" sz="1500" dirty="0">
                <a:solidFill>
                  <a:schemeClr val="bg1"/>
                </a:solidFill>
                <a:latin typeface="Arial" panose="020B0604020202020204" pitchFamily="34" charset="0"/>
              </a:rPr>
              <a:t>Four-velocity, four-vector:</a:t>
            </a:r>
          </a:p>
          <a:p>
            <a:pPr marL="0" indent="0">
              <a:buNone/>
            </a:pPr>
            <a:endParaRPr lang="en-US" sz="1500" dirty="0">
              <a:solidFill>
                <a:schemeClr val="bg1"/>
              </a:solidFill>
              <a:latin typeface="Arial" panose="020B0604020202020204" pitchFamily="34" charset="0"/>
            </a:endParaRPr>
          </a:p>
          <a:p>
            <a:pPr marL="0" indent="0">
              <a:buNone/>
            </a:pPr>
            <a:endParaRPr lang="en-US" sz="1500" dirty="0">
              <a:solidFill>
                <a:schemeClr val="bg1"/>
              </a:solidFill>
              <a:latin typeface="Arial" panose="020B0604020202020204" pitchFamily="34" charset="0"/>
            </a:endParaRPr>
          </a:p>
          <a:p>
            <a:pPr marL="0" indent="0">
              <a:buNone/>
            </a:pPr>
            <a:r>
              <a:rPr lang="en-US" sz="1500" dirty="0">
                <a:solidFill>
                  <a:schemeClr val="bg1"/>
                </a:solidFill>
                <a:latin typeface="Arial" panose="020B0604020202020204" pitchFamily="34" charset="0"/>
              </a:rPr>
              <a:t>   </a:t>
            </a:r>
          </a:p>
          <a:p>
            <a:pPr marL="0" indent="0">
              <a:buNone/>
            </a:pPr>
            <a:r>
              <a:rPr lang="en-US" sz="1500" dirty="0">
                <a:solidFill>
                  <a:schemeClr val="bg1"/>
                </a:solidFill>
                <a:latin typeface="Arial" panose="020B0604020202020204" pitchFamily="34" charset="0"/>
              </a:rPr>
              <a:t>Four-momentum                                                             </a:t>
            </a:r>
          </a:p>
          <a:p>
            <a:pPr marL="0" indent="0">
              <a:buNone/>
            </a:pPr>
            <a:endParaRPr lang="en-US" sz="1500" dirty="0">
              <a:solidFill>
                <a:schemeClr val="bg1"/>
              </a:solidFill>
              <a:latin typeface="Arial" panose="020B0604020202020204" pitchFamily="34" charset="0"/>
            </a:endParaRPr>
          </a:p>
          <a:p>
            <a:pPr marL="0" indent="0">
              <a:buNone/>
            </a:pPr>
            <a:endParaRPr lang="en-US" sz="1500" dirty="0">
              <a:solidFill>
                <a:schemeClr val="bg1"/>
              </a:solidFill>
              <a:latin typeface="Arial" panose="020B0604020202020204" pitchFamily="34" charset="0"/>
            </a:endParaRPr>
          </a:p>
          <a:p>
            <a:pPr marL="0" indent="0">
              <a:buNone/>
            </a:pPr>
            <a:r>
              <a:rPr lang="en-US" sz="1500" dirty="0">
                <a:solidFill>
                  <a:schemeClr val="bg1"/>
                </a:solidFill>
                <a:latin typeface="Arial" panose="020B0604020202020204" pitchFamily="34" charset="0"/>
              </a:rPr>
              <a:t>                                                                            particle at rest:                           </a:t>
            </a:r>
            <a:endParaRPr lang="en-US" dirty="0">
              <a:solidFill>
                <a:schemeClr val="bg1"/>
              </a:solidFill>
              <a:latin typeface="Arial" panose="020B0604020202020204" pitchFamily="34" charset="0"/>
            </a:endParaRPr>
          </a:p>
        </p:txBody>
      </p:sp>
      <p:graphicFrame>
        <p:nvGraphicFramePr>
          <p:cNvPr id="8" name="Object 7">
            <a:extLst>
              <a:ext uri="{FF2B5EF4-FFF2-40B4-BE49-F238E27FC236}">
                <a16:creationId xmlns:a16="http://schemas.microsoft.com/office/drawing/2014/main" id="{06507DCA-B768-49DA-889A-5ADE27F0A3EF}"/>
              </a:ext>
            </a:extLst>
          </p:cNvPr>
          <p:cNvGraphicFramePr>
            <a:graphicFrameLocks noChangeAspect="1"/>
          </p:cNvGraphicFramePr>
          <p:nvPr>
            <p:extLst>
              <p:ext uri="{D42A27DB-BD31-4B8C-83A1-F6EECF244321}">
                <p14:modId xmlns:p14="http://schemas.microsoft.com/office/powerpoint/2010/main" val="107681058"/>
              </p:ext>
            </p:extLst>
          </p:nvPr>
        </p:nvGraphicFramePr>
        <p:xfrm>
          <a:off x="1476702" y="1908928"/>
          <a:ext cx="1410928" cy="301708"/>
        </p:xfrm>
        <a:graphic>
          <a:graphicData uri="http://schemas.openxmlformats.org/presentationml/2006/ole">
            <mc:AlternateContent xmlns:mc="http://schemas.openxmlformats.org/markup-compatibility/2006">
              <mc:Choice xmlns:v="urn:schemas-microsoft-com:vml" Requires="v">
                <p:oleObj spid="_x0000_s257126" name="Equation" r:id="rId3" imgW="1066680" imgH="228600" progId="Equation.DSMT4">
                  <p:embed/>
                </p:oleObj>
              </mc:Choice>
              <mc:Fallback>
                <p:oleObj name="Equation" r:id="rId3" imgW="1066680" imgH="228600" progId="Equation.DSMT4">
                  <p:embed/>
                  <p:pic>
                    <p:nvPicPr>
                      <p:cNvPr id="8" name="Object 7">
                        <a:extLst>
                          <a:ext uri="{FF2B5EF4-FFF2-40B4-BE49-F238E27FC236}">
                            <a16:creationId xmlns:a16="http://schemas.microsoft.com/office/drawing/2014/main" id="{06507DCA-B768-49DA-889A-5ADE27F0A3EF}"/>
                          </a:ext>
                        </a:extLst>
                      </p:cNvPr>
                      <p:cNvPicPr>
                        <a:picLocks noChangeAspect="1" noChangeArrowheads="1"/>
                      </p:cNvPicPr>
                      <p:nvPr/>
                    </p:nvPicPr>
                    <p:blipFill>
                      <a:blip r:embed="rId4"/>
                      <a:srcRect/>
                      <a:stretch>
                        <a:fillRect/>
                      </a:stretch>
                    </p:blipFill>
                    <p:spPr bwMode="auto">
                      <a:xfrm>
                        <a:off x="1476702" y="1908928"/>
                        <a:ext cx="1410928" cy="301708"/>
                      </a:xfrm>
                      <a:prstGeom prst="rect">
                        <a:avLst/>
                      </a:prstGeom>
                      <a:noFill/>
                      <a:ln>
                        <a:noFill/>
                      </a:ln>
                      <a:effectLst/>
                    </p:spPr>
                  </p:pic>
                </p:oleObj>
              </mc:Fallback>
            </mc:AlternateContent>
          </a:graphicData>
        </a:graphic>
      </p:graphicFrame>
      <p:graphicFrame>
        <p:nvGraphicFramePr>
          <p:cNvPr id="10" name="Object 9">
            <a:extLst>
              <a:ext uri="{FF2B5EF4-FFF2-40B4-BE49-F238E27FC236}">
                <a16:creationId xmlns:a16="http://schemas.microsoft.com/office/drawing/2014/main" id="{7EF15AE8-A6A5-4F61-BC52-D499DB9EC353}"/>
              </a:ext>
            </a:extLst>
          </p:cNvPr>
          <p:cNvGraphicFramePr>
            <a:graphicFrameLocks noChangeAspect="1"/>
          </p:cNvGraphicFramePr>
          <p:nvPr>
            <p:extLst>
              <p:ext uri="{D42A27DB-BD31-4B8C-83A1-F6EECF244321}">
                <p14:modId xmlns:p14="http://schemas.microsoft.com/office/powerpoint/2010/main" val="3541917874"/>
              </p:ext>
            </p:extLst>
          </p:nvPr>
        </p:nvGraphicFramePr>
        <p:xfrm>
          <a:off x="3131840" y="3356733"/>
          <a:ext cx="981075" cy="609600"/>
        </p:xfrm>
        <a:graphic>
          <a:graphicData uri="http://schemas.openxmlformats.org/presentationml/2006/ole">
            <mc:AlternateContent xmlns:mc="http://schemas.openxmlformats.org/markup-compatibility/2006">
              <mc:Choice xmlns:v="urn:schemas-microsoft-com:vml" Requires="v">
                <p:oleObj spid="_x0000_s257127" name="Equation" r:id="rId5" imgW="672840" imgH="419040" progId="Equation.DSMT4">
                  <p:embed/>
                </p:oleObj>
              </mc:Choice>
              <mc:Fallback>
                <p:oleObj name="Equation" r:id="rId5" imgW="672840" imgH="419040" progId="Equation.DSMT4">
                  <p:embed/>
                  <p:pic>
                    <p:nvPicPr>
                      <p:cNvPr id="10" name="Object 9">
                        <a:extLst>
                          <a:ext uri="{FF2B5EF4-FFF2-40B4-BE49-F238E27FC236}">
                            <a16:creationId xmlns:a16="http://schemas.microsoft.com/office/drawing/2014/main" id="{7EF15AE8-A6A5-4F61-BC52-D499DB9EC353}"/>
                          </a:ext>
                        </a:extLst>
                      </p:cNvPr>
                      <p:cNvPicPr>
                        <a:picLocks noChangeAspect="1" noChangeArrowheads="1"/>
                      </p:cNvPicPr>
                      <p:nvPr/>
                    </p:nvPicPr>
                    <p:blipFill>
                      <a:blip r:embed="rId6"/>
                      <a:srcRect/>
                      <a:stretch>
                        <a:fillRect/>
                      </a:stretch>
                    </p:blipFill>
                    <p:spPr bwMode="auto">
                      <a:xfrm>
                        <a:off x="3131840" y="3356733"/>
                        <a:ext cx="981075" cy="609600"/>
                      </a:xfrm>
                      <a:prstGeom prst="rect">
                        <a:avLst/>
                      </a:prstGeom>
                      <a:noFill/>
                      <a:ln>
                        <a:noFill/>
                      </a:ln>
                      <a:effectLst/>
                    </p:spPr>
                  </p:pic>
                </p:oleObj>
              </mc:Fallback>
            </mc:AlternateContent>
          </a:graphicData>
        </a:graphic>
      </p:graphicFrame>
      <p:graphicFrame>
        <p:nvGraphicFramePr>
          <p:cNvPr id="14" name="Object 13">
            <a:extLst>
              <a:ext uri="{FF2B5EF4-FFF2-40B4-BE49-F238E27FC236}">
                <a16:creationId xmlns:a16="http://schemas.microsoft.com/office/drawing/2014/main" id="{1EAF1369-ABC4-4DF5-ABC0-9CFA90D882FB}"/>
              </a:ext>
            </a:extLst>
          </p:cNvPr>
          <p:cNvGraphicFramePr>
            <a:graphicFrameLocks noChangeAspect="1"/>
          </p:cNvGraphicFramePr>
          <p:nvPr>
            <p:extLst>
              <p:ext uri="{D42A27DB-BD31-4B8C-83A1-F6EECF244321}">
                <p14:modId xmlns:p14="http://schemas.microsoft.com/office/powerpoint/2010/main" val="1771768816"/>
              </p:ext>
            </p:extLst>
          </p:nvPr>
        </p:nvGraphicFramePr>
        <p:xfrm>
          <a:off x="5508104" y="1781232"/>
          <a:ext cx="1946275" cy="636588"/>
        </p:xfrm>
        <a:graphic>
          <a:graphicData uri="http://schemas.openxmlformats.org/presentationml/2006/ole">
            <mc:AlternateContent xmlns:mc="http://schemas.openxmlformats.org/markup-compatibility/2006">
              <mc:Choice xmlns:v="urn:schemas-microsoft-com:vml" Requires="v">
                <p:oleObj spid="_x0000_s257128" name="Equation" r:id="rId7" imgW="1473120" imgH="482400" progId="Equation.DSMT4">
                  <p:embed/>
                </p:oleObj>
              </mc:Choice>
              <mc:Fallback>
                <p:oleObj name="Equation" r:id="rId7" imgW="1473120" imgH="482400" progId="Equation.DSMT4">
                  <p:embed/>
                  <p:pic>
                    <p:nvPicPr>
                      <p:cNvPr id="14" name="Object 13">
                        <a:extLst>
                          <a:ext uri="{FF2B5EF4-FFF2-40B4-BE49-F238E27FC236}">
                            <a16:creationId xmlns:a16="http://schemas.microsoft.com/office/drawing/2014/main" id="{1EAF1369-ABC4-4DF5-ABC0-9CFA90D882FB}"/>
                          </a:ext>
                        </a:extLst>
                      </p:cNvPr>
                      <p:cNvPicPr>
                        <a:picLocks noChangeAspect="1" noChangeArrowheads="1"/>
                      </p:cNvPicPr>
                      <p:nvPr/>
                    </p:nvPicPr>
                    <p:blipFill>
                      <a:blip r:embed="rId8"/>
                      <a:srcRect/>
                      <a:stretch>
                        <a:fillRect/>
                      </a:stretch>
                    </p:blipFill>
                    <p:spPr bwMode="auto">
                      <a:xfrm>
                        <a:off x="5508104" y="1781232"/>
                        <a:ext cx="1946275" cy="636588"/>
                      </a:xfrm>
                      <a:prstGeom prst="rect">
                        <a:avLst/>
                      </a:prstGeom>
                      <a:noFill/>
                      <a:ln>
                        <a:noFill/>
                      </a:ln>
                      <a:effectLst/>
                    </p:spPr>
                  </p:pic>
                </p:oleObj>
              </mc:Fallback>
            </mc:AlternateContent>
          </a:graphicData>
        </a:graphic>
      </p:graphicFrame>
      <p:sp>
        <p:nvSpPr>
          <p:cNvPr id="15" name="Rectangle 14">
            <a:extLst>
              <a:ext uri="{FF2B5EF4-FFF2-40B4-BE49-F238E27FC236}">
                <a16:creationId xmlns:a16="http://schemas.microsoft.com/office/drawing/2014/main" id="{8E37A856-51C2-477E-AF1E-4ABF32151E94}"/>
              </a:ext>
            </a:extLst>
          </p:cNvPr>
          <p:cNvSpPr/>
          <p:nvPr/>
        </p:nvSpPr>
        <p:spPr>
          <a:xfrm>
            <a:off x="4590618" y="1386682"/>
            <a:ext cx="3926120" cy="14922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graphicFrame>
        <p:nvGraphicFramePr>
          <p:cNvPr id="11" name="Object 10">
            <a:extLst>
              <a:ext uri="{FF2B5EF4-FFF2-40B4-BE49-F238E27FC236}">
                <a16:creationId xmlns:a16="http://schemas.microsoft.com/office/drawing/2014/main" id="{7AE45933-3336-45F8-A873-B8559E24BC56}"/>
              </a:ext>
            </a:extLst>
          </p:cNvPr>
          <p:cNvGraphicFramePr>
            <a:graphicFrameLocks noChangeAspect="1"/>
          </p:cNvGraphicFramePr>
          <p:nvPr>
            <p:extLst>
              <p:ext uri="{D42A27DB-BD31-4B8C-83A1-F6EECF244321}">
                <p14:modId xmlns:p14="http://schemas.microsoft.com/office/powerpoint/2010/main" val="336649570"/>
              </p:ext>
            </p:extLst>
          </p:nvPr>
        </p:nvGraphicFramePr>
        <p:xfrm>
          <a:off x="6813090" y="2981202"/>
          <a:ext cx="994565" cy="1247328"/>
        </p:xfrm>
        <a:graphic>
          <a:graphicData uri="http://schemas.openxmlformats.org/presentationml/2006/ole">
            <mc:AlternateContent xmlns:mc="http://schemas.openxmlformats.org/markup-compatibility/2006">
              <mc:Choice xmlns:v="urn:schemas-microsoft-com:vml" Requires="v">
                <p:oleObj spid="_x0000_s257129" name="Equation" r:id="rId9" imgW="787320" imgH="990360" progId="Equation.DSMT4">
                  <p:embed/>
                </p:oleObj>
              </mc:Choice>
              <mc:Fallback>
                <p:oleObj name="Equation" r:id="rId9" imgW="787320" imgH="990360" progId="Equation.DSMT4">
                  <p:embed/>
                  <p:pic>
                    <p:nvPicPr>
                      <p:cNvPr id="10" name="Object 9">
                        <a:extLst>
                          <a:ext uri="{FF2B5EF4-FFF2-40B4-BE49-F238E27FC236}">
                            <a16:creationId xmlns:a16="http://schemas.microsoft.com/office/drawing/2014/main" id="{7EF15AE8-A6A5-4F61-BC52-D499DB9EC353}"/>
                          </a:ext>
                        </a:extLst>
                      </p:cNvPr>
                      <p:cNvPicPr>
                        <a:picLocks noChangeAspect="1" noChangeArrowheads="1"/>
                      </p:cNvPicPr>
                      <p:nvPr/>
                    </p:nvPicPr>
                    <p:blipFill>
                      <a:blip r:embed="rId10"/>
                      <a:srcRect/>
                      <a:stretch>
                        <a:fillRect/>
                      </a:stretch>
                    </p:blipFill>
                    <p:spPr bwMode="auto">
                      <a:xfrm>
                        <a:off x="6813090" y="2981202"/>
                        <a:ext cx="994565" cy="1247328"/>
                      </a:xfrm>
                      <a:prstGeom prst="rect">
                        <a:avLst/>
                      </a:prstGeom>
                      <a:noFill/>
                      <a:ln>
                        <a:noFill/>
                      </a:ln>
                      <a:effectLst/>
                    </p:spPr>
                  </p:pic>
                </p:oleObj>
              </mc:Fallback>
            </mc:AlternateContent>
          </a:graphicData>
        </a:graphic>
      </p:graphicFrame>
      <p:sp>
        <p:nvSpPr>
          <p:cNvPr id="12" name="Rectangle 11">
            <a:extLst>
              <a:ext uri="{FF2B5EF4-FFF2-40B4-BE49-F238E27FC236}">
                <a16:creationId xmlns:a16="http://schemas.microsoft.com/office/drawing/2014/main" id="{9DFE80A7-B327-40CA-A660-04539AB2F34E}"/>
              </a:ext>
            </a:extLst>
          </p:cNvPr>
          <p:cNvSpPr/>
          <p:nvPr/>
        </p:nvSpPr>
        <p:spPr>
          <a:xfrm>
            <a:off x="524292" y="4366618"/>
            <a:ext cx="7992888" cy="215872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graphicFrame>
        <p:nvGraphicFramePr>
          <p:cNvPr id="13" name="Object 12">
            <a:extLst>
              <a:ext uri="{FF2B5EF4-FFF2-40B4-BE49-F238E27FC236}">
                <a16:creationId xmlns:a16="http://schemas.microsoft.com/office/drawing/2014/main" id="{5DC99AF5-2502-477F-9DED-548F2C32963A}"/>
              </a:ext>
            </a:extLst>
          </p:cNvPr>
          <p:cNvGraphicFramePr>
            <a:graphicFrameLocks noChangeAspect="1"/>
          </p:cNvGraphicFramePr>
          <p:nvPr>
            <p:extLst>
              <p:ext uri="{D42A27DB-BD31-4B8C-83A1-F6EECF244321}">
                <p14:modId xmlns:p14="http://schemas.microsoft.com/office/powerpoint/2010/main" val="3352696220"/>
              </p:ext>
            </p:extLst>
          </p:nvPr>
        </p:nvGraphicFramePr>
        <p:xfrm>
          <a:off x="753765" y="4852812"/>
          <a:ext cx="2109788" cy="1662113"/>
        </p:xfrm>
        <a:graphic>
          <a:graphicData uri="http://schemas.openxmlformats.org/presentationml/2006/ole">
            <mc:AlternateContent xmlns:mc="http://schemas.openxmlformats.org/markup-compatibility/2006">
              <mc:Choice xmlns:v="urn:schemas-microsoft-com:vml" Requires="v">
                <p:oleObj spid="_x0000_s257130" name="Equation" r:id="rId11" imgW="1447560" imgH="1143000" progId="Equation.DSMT4">
                  <p:embed/>
                </p:oleObj>
              </mc:Choice>
              <mc:Fallback>
                <p:oleObj name="Equation" r:id="rId11" imgW="1447560" imgH="1143000" progId="Equation.DSMT4">
                  <p:embed/>
                  <p:pic>
                    <p:nvPicPr>
                      <p:cNvPr id="10" name="Object 9">
                        <a:extLst>
                          <a:ext uri="{FF2B5EF4-FFF2-40B4-BE49-F238E27FC236}">
                            <a16:creationId xmlns:a16="http://schemas.microsoft.com/office/drawing/2014/main" id="{7EF15AE8-A6A5-4F61-BC52-D499DB9EC353}"/>
                          </a:ext>
                        </a:extLst>
                      </p:cNvPr>
                      <p:cNvPicPr>
                        <a:picLocks noChangeAspect="1" noChangeArrowheads="1"/>
                      </p:cNvPicPr>
                      <p:nvPr/>
                    </p:nvPicPr>
                    <p:blipFill>
                      <a:blip r:embed="rId12"/>
                      <a:srcRect/>
                      <a:stretch>
                        <a:fillRect/>
                      </a:stretch>
                    </p:blipFill>
                    <p:spPr bwMode="auto">
                      <a:xfrm>
                        <a:off x="753765" y="4852812"/>
                        <a:ext cx="2109788" cy="1662113"/>
                      </a:xfrm>
                      <a:prstGeom prst="rect">
                        <a:avLst/>
                      </a:prstGeom>
                      <a:noFill/>
                      <a:ln>
                        <a:noFill/>
                      </a:ln>
                      <a:effectLst/>
                    </p:spPr>
                  </p:pic>
                </p:oleObj>
              </mc:Fallback>
            </mc:AlternateContent>
          </a:graphicData>
        </a:graphic>
      </p:graphicFrame>
      <p:graphicFrame>
        <p:nvGraphicFramePr>
          <p:cNvPr id="16" name="Object 15">
            <a:extLst>
              <a:ext uri="{FF2B5EF4-FFF2-40B4-BE49-F238E27FC236}">
                <a16:creationId xmlns:a16="http://schemas.microsoft.com/office/drawing/2014/main" id="{6AE847F4-4C99-4293-AF43-595057C30CCE}"/>
              </a:ext>
            </a:extLst>
          </p:cNvPr>
          <p:cNvGraphicFramePr>
            <a:graphicFrameLocks noChangeAspect="1"/>
          </p:cNvGraphicFramePr>
          <p:nvPr>
            <p:extLst>
              <p:ext uri="{D42A27DB-BD31-4B8C-83A1-F6EECF244321}">
                <p14:modId xmlns:p14="http://schemas.microsoft.com/office/powerpoint/2010/main" val="2395989834"/>
              </p:ext>
            </p:extLst>
          </p:nvPr>
        </p:nvGraphicFramePr>
        <p:xfrm>
          <a:off x="6372200" y="5263789"/>
          <a:ext cx="1713370" cy="661120"/>
        </p:xfrm>
        <a:graphic>
          <a:graphicData uri="http://schemas.openxmlformats.org/presentationml/2006/ole">
            <mc:AlternateContent xmlns:mc="http://schemas.openxmlformats.org/markup-compatibility/2006">
              <mc:Choice xmlns:v="urn:schemas-microsoft-com:vml" Requires="v">
                <p:oleObj spid="_x0000_s257131" name="Equation" r:id="rId13" imgW="622080" imgH="241200" progId="Equation.DSMT4">
                  <p:embed/>
                </p:oleObj>
              </mc:Choice>
              <mc:Fallback>
                <p:oleObj name="Equation" r:id="rId13" imgW="622080" imgH="241200" progId="Equation.DSMT4">
                  <p:embed/>
                  <p:pic>
                    <p:nvPicPr>
                      <p:cNvPr id="11" name="Object 10">
                        <a:extLst>
                          <a:ext uri="{FF2B5EF4-FFF2-40B4-BE49-F238E27FC236}">
                            <a16:creationId xmlns:a16="http://schemas.microsoft.com/office/drawing/2014/main" id="{7AE45933-3336-45F8-A873-B8559E24BC56}"/>
                          </a:ext>
                        </a:extLst>
                      </p:cNvPr>
                      <p:cNvPicPr>
                        <a:picLocks noChangeAspect="1" noChangeArrowheads="1"/>
                      </p:cNvPicPr>
                      <p:nvPr/>
                    </p:nvPicPr>
                    <p:blipFill>
                      <a:blip r:embed="rId14"/>
                      <a:srcRect/>
                      <a:stretch>
                        <a:fillRect/>
                      </a:stretch>
                    </p:blipFill>
                    <p:spPr bwMode="auto">
                      <a:xfrm>
                        <a:off x="6372200" y="5263789"/>
                        <a:ext cx="1713370" cy="661120"/>
                      </a:xfrm>
                      <a:prstGeom prst="rect">
                        <a:avLst/>
                      </a:prstGeom>
                      <a:noFill/>
                      <a:ln>
                        <a:noFill/>
                      </a:ln>
                      <a:effectLst/>
                    </p:spPr>
                  </p:pic>
                </p:oleObj>
              </mc:Fallback>
            </mc:AlternateContent>
          </a:graphicData>
        </a:graphic>
      </p:graphicFrame>
      <p:sp>
        <p:nvSpPr>
          <p:cNvPr id="17" name="Rectangle 16">
            <a:extLst>
              <a:ext uri="{FF2B5EF4-FFF2-40B4-BE49-F238E27FC236}">
                <a16:creationId xmlns:a16="http://schemas.microsoft.com/office/drawing/2014/main" id="{84BBDDBF-135E-4C44-A56B-586AABFDBB96}"/>
              </a:ext>
            </a:extLst>
          </p:cNvPr>
          <p:cNvSpPr/>
          <p:nvPr/>
        </p:nvSpPr>
        <p:spPr>
          <a:xfrm>
            <a:off x="6134622" y="4763293"/>
            <a:ext cx="2282116" cy="162396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
        <p:nvSpPr>
          <p:cNvPr id="4" name="Rectangle 3">
            <a:extLst>
              <a:ext uri="{FF2B5EF4-FFF2-40B4-BE49-F238E27FC236}">
                <a16:creationId xmlns:a16="http://schemas.microsoft.com/office/drawing/2014/main" id="{F9232D65-1533-498A-B72B-D021315FFBF8}"/>
              </a:ext>
            </a:extLst>
          </p:cNvPr>
          <p:cNvSpPr/>
          <p:nvPr/>
        </p:nvSpPr>
        <p:spPr>
          <a:xfrm>
            <a:off x="2051720" y="732867"/>
            <a:ext cx="5445868" cy="646331"/>
          </a:xfrm>
          <a:prstGeom prst="rect">
            <a:avLst/>
          </a:prstGeom>
        </p:spPr>
        <p:txBody>
          <a:bodyPr wrap="square">
            <a:spAutoFit/>
          </a:bodyPr>
          <a:lstStyle/>
          <a:p>
            <a:r>
              <a:rPr lang="en-US" dirty="0">
                <a:solidFill>
                  <a:schemeClr val="bg1"/>
                </a:solidFill>
                <a:latin typeface="Times New Roman" panose="02020603050405020304" pitchFamily="18" charset="0"/>
                <a:cs typeface="Times New Roman" panose="02020603050405020304" pitchFamily="18" charset="0"/>
              </a:rPr>
              <a:t>Relativity is concerned with formulating physical laws and relations in a </a:t>
            </a:r>
            <a:r>
              <a:rPr lang="en-US" b="1" dirty="0">
                <a:solidFill>
                  <a:schemeClr val="bg1"/>
                </a:solidFill>
                <a:latin typeface="Times New Roman" panose="02020603050405020304" pitchFamily="18" charset="0"/>
                <a:cs typeface="Times New Roman" panose="02020603050405020304" pitchFamily="18" charset="0"/>
              </a:rPr>
              <a:t>coordinate-free form</a:t>
            </a:r>
            <a:endParaRPr lang="en-US" dirty="0"/>
          </a:p>
        </p:txBody>
      </p:sp>
    </p:spTree>
    <p:extLst>
      <p:ext uri="{BB962C8B-B14F-4D97-AF65-F5344CB8AC3E}">
        <p14:creationId xmlns:p14="http://schemas.microsoft.com/office/powerpoint/2010/main" val="187876580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19" name="Rectangle 3"/>
          <p:cNvSpPr>
            <a:spLocks noChangeArrowheads="1"/>
          </p:cNvSpPr>
          <p:nvPr/>
        </p:nvSpPr>
        <p:spPr bwMode="auto">
          <a:xfrm>
            <a:off x="0" y="2492375"/>
            <a:ext cx="9217025" cy="1371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5500" b="1" dirty="0">
                <a:solidFill>
                  <a:prstClr val="white"/>
                </a:solidFill>
                <a:effectLst>
                  <a:outerShdw blurRad="38100" dist="38100" dir="2700000" algn="tl">
                    <a:srgbClr val="000000"/>
                  </a:outerShdw>
                </a:effectLst>
                <a:latin typeface="Constantia" panose="02030602050306030303" pitchFamily="18" charset="0"/>
              </a:rPr>
              <a:t>Relativity</a:t>
            </a:r>
            <a:r>
              <a:rPr kumimoji="0" lang="en-US" sz="55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panose="02030602050306030303" pitchFamily="18"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5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panose="02030602050306030303" pitchFamily="18"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5500" b="1" dirty="0">
                <a:solidFill>
                  <a:prstClr val="white"/>
                </a:solidFill>
                <a:effectLst>
                  <a:outerShdw blurRad="38100" dist="38100" dir="2700000" algn="tl">
                    <a:srgbClr val="000000"/>
                  </a:outerShdw>
                </a:effectLst>
                <a:latin typeface="Constantia" panose="02030602050306030303" pitchFamily="18" charset="0"/>
              </a:rPr>
              <a:t>Curved Space</a:t>
            </a:r>
            <a:endParaRPr kumimoji="0" lang="en-US" sz="55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panose="02030602050306030303" pitchFamily="18" charset="0"/>
              <a:ea typeface="+mn-ea"/>
              <a:cs typeface="+mn-cs"/>
            </a:endParaRPr>
          </a:p>
        </p:txBody>
      </p:sp>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endParaRPr>
          </a:p>
        </p:txBody>
      </p:sp>
      <p:sp>
        <p:nvSpPr>
          <p:cNvPr id="34820" name="Rectangle 5"/>
          <p:cNvSpPr>
            <a:spLocks noChangeArrowheads="1"/>
          </p:cNvSpPr>
          <p:nvPr/>
        </p:nvSpPr>
        <p:spPr bwMode="auto">
          <a:xfrm>
            <a:off x="179388" y="1285875"/>
            <a:ext cx="8785225" cy="392906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rPr>
              <a:t>   </a:t>
            </a:r>
            <a:r>
              <a:rPr kumimoji="0" lang="en-US" sz="4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rPr>
              <a:t> </a:t>
            </a:r>
            <a:br>
              <a:rPr kumimoji="0" lang="en-US" sz="4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rPr>
            </a:br>
            <a:endParaRPr kumimoji="0" lang="en-US" sz="4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endParaRPr>
          </a:p>
        </p:txBody>
      </p:sp>
    </p:spTree>
    <p:extLst>
      <p:ext uri="{BB962C8B-B14F-4D97-AF65-F5344CB8AC3E}">
        <p14:creationId xmlns:p14="http://schemas.microsoft.com/office/powerpoint/2010/main" val="2801521342"/>
      </p:ext>
    </p:extLst>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864" y="-243408"/>
            <a:ext cx="9443392" cy="1143000"/>
          </a:xfrm>
        </p:spPr>
        <p:txBody>
          <a:bodyPr/>
          <a:lstStyle/>
          <a:p>
            <a:r>
              <a:rPr lang="nl-NL" sz="4500" b="1" dirty="0">
                <a:solidFill>
                  <a:schemeClr val="accent5"/>
                </a:solidFill>
              </a:rPr>
              <a:t>Inertial vs Gravitational Mass</a:t>
            </a:r>
            <a:endParaRPr lang="en-GB" sz="4500" b="1" dirty="0">
              <a:solidFill>
                <a:schemeClr val="accent5"/>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908720"/>
            <a:ext cx="8229600" cy="3310112"/>
          </a:xfrm>
        </p:spPr>
      </p:pic>
      <p:sp>
        <p:nvSpPr>
          <p:cNvPr id="5" name="TextBox 4"/>
          <p:cNvSpPr txBox="1"/>
          <p:nvPr/>
        </p:nvSpPr>
        <p:spPr>
          <a:xfrm>
            <a:off x="546493" y="4365104"/>
            <a:ext cx="8784976" cy="2308324"/>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nl-NL" sz="1600" b="1" i="0" u="none" strike="noStrike" kern="1200" cap="none" spc="0" normalizeH="0" baseline="0" noProof="0" dirty="0">
                <a:ln>
                  <a:noFill/>
                </a:ln>
                <a:solidFill>
                  <a:srgbClr val="FFFFFA"/>
                </a:solidFill>
                <a:effectLst/>
                <a:uLnTx/>
                <a:uFillTx/>
                <a:latin typeface="Constantia" panose="02030602050306030303" pitchFamily="18" charset="0"/>
                <a:ea typeface="+mn-ea"/>
                <a:cs typeface="+mn-cs"/>
              </a:rPr>
              <a:t>a larger mass experiences a stronger gravitational force                gravitational mass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600" b="1" i="0" u="none" strike="noStrike" kern="1200" cap="none" spc="0" normalizeH="0" baseline="0" noProof="0" dirty="0">
                <a:ln>
                  <a:noFill/>
                </a:ln>
                <a:solidFill>
                  <a:srgbClr val="FFFFFA"/>
                </a:solidFill>
                <a:effectLst/>
                <a:uLnTx/>
                <a:uFillTx/>
                <a:latin typeface="Constantia" panose="02030602050306030303" pitchFamily="18" charset="0"/>
                <a:ea typeface="+mn-ea"/>
                <a:cs typeface="+mn-cs"/>
              </a:rPr>
              <a:t>     than a light mass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600" b="1" i="0" u="none" strike="noStrike" kern="1200" cap="none" spc="0" normalizeH="0" baseline="0" noProof="0" dirty="0">
              <a:ln>
                <a:noFill/>
              </a:ln>
              <a:solidFill>
                <a:srgbClr val="FFFFFA"/>
              </a:solidFill>
              <a:effectLst/>
              <a:uLnTx/>
              <a:uFillTx/>
              <a:latin typeface="Constantia" panose="02030602050306030303" pitchFamily="18"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nl-NL" sz="1600" b="1" i="0" u="none" strike="noStrike" kern="1200" cap="none" spc="0" normalizeH="0" baseline="0" noProof="0" dirty="0">
                <a:ln>
                  <a:noFill/>
                </a:ln>
                <a:solidFill>
                  <a:srgbClr val="FFFFFA"/>
                </a:solidFill>
                <a:effectLst/>
                <a:uLnTx/>
                <a:uFillTx/>
                <a:latin typeface="Constantia" panose="02030602050306030303" pitchFamily="18" charset="0"/>
                <a:ea typeface="+mn-ea"/>
                <a:cs typeface="+mn-cs"/>
              </a:rPr>
              <a:t>a larger mass is more difficult to get moving                                      inertial mass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600" b="1" i="0" u="none" strike="noStrike" kern="1200" cap="none" spc="0" normalizeH="0" baseline="0" noProof="0" dirty="0">
                <a:ln>
                  <a:noFill/>
                </a:ln>
                <a:solidFill>
                  <a:srgbClr val="FFFFFA"/>
                </a:solidFill>
                <a:effectLst/>
                <a:uLnTx/>
                <a:uFillTx/>
                <a:latin typeface="Constantia" panose="02030602050306030303" pitchFamily="18" charset="0"/>
                <a:ea typeface="+mn-ea"/>
                <a:cs typeface="+mn-cs"/>
              </a:rPr>
              <a:t>     than a light mass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600" b="1" i="0" u="none" strike="noStrike" kern="1200" cap="none" spc="0" normalizeH="0" baseline="0" noProof="0" dirty="0">
              <a:ln>
                <a:noFill/>
              </a:ln>
              <a:solidFill>
                <a:srgbClr val="FFFFFA"/>
              </a:solidFill>
              <a:effectLst/>
              <a:uLnTx/>
              <a:uFillTx/>
              <a:latin typeface="Constantia" panose="02030602050306030303" pitchFamily="18"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nl-NL" sz="1600" b="1" i="0" u="none" strike="noStrike" kern="1200" cap="none" spc="0" normalizeH="0" baseline="0" noProof="0" dirty="0">
                <a:ln>
                  <a:noFill/>
                </a:ln>
                <a:solidFill>
                  <a:srgbClr val="FFFFFA"/>
                </a:solidFill>
                <a:effectLst/>
                <a:uLnTx/>
                <a:uFillTx/>
                <a:latin typeface="Constantia" panose="02030602050306030303" pitchFamily="18" charset="0"/>
                <a:ea typeface="+mn-ea"/>
                <a:cs typeface="+mn-cs"/>
              </a:rPr>
              <a:t>As a result, a heavy mass falls equally fast as the light mass</a:t>
            </a:r>
            <a:r>
              <a:rPr kumimoji="0" lang="nl-NL" sz="1600" b="0" i="0" u="none" strike="noStrike" kern="1200" cap="none" spc="0" normalizeH="0" baseline="0" noProof="0" dirty="0">
                <a:ln>
                  <a:noFill/>
                </a:ln>
                <a:solidFill>
                  <a:srgbClr val="FFFFFA"/>
                </a:solidFill>
                <a:effectLst/>
                <a:uLnTx/>
                <a:uFillTx/>
                <a:latin typeface="Arial"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600" b="0" i="0" u="none" strike="noStrike" kern="1200" cap="none" spc="0" normalizeH="0" baseline="0" noProof="0" dirty="0">
              <a:ln>
                <a:noFill/>
              </a:ln>
              <a:solidFill>
                <a:srgbClr val="FFFFFA"/>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600" b="0" i="0" u="none" strike="noStrike" kern="1200" cap="none" spc="0" normalizeH="0" baseline="0" noProof="0" dirty="0">
                <a:ln>
                  <a:noFill/>
                </a:ln>
                <a:solidFill>
                  <a:srgbClr val="FFFFFA"/>
                </a:solidFill>
                <a:effectLst/>
                <a:uLnTx/>
                <a:uFillTx/>
                <a:latin typeface="Arial" charset="0"/>
                <a:ea typeface="+mn-ea"/>
                <a:cs typeface="+mn-cs"/>
              </a:rPr>
              <a:t>                                            </a:t>
            </a:r>
            <a:r>
              <a:rPr kumimoji="0" lang="nl-NL" sz="1600" b="1" i="0" u="none" strike="noStrike" kern="1200" cap="none" spc="0" normalizeH="0" baseline="0" noProof="0" dirty="0">
                <a:ln>
                  <a:noFill/>
                </a:ln>
                <a:solidFill>
                  <a:srgbClr val="FFFFFA"/>
                </a:solidFill>
                <a:effectLst/>
                <a:uLnTx/>
                <a:uFillTx/>
                <a:latin typeface="Constantia" panose="02030602050306030303" pitchFamily="18" charset="0"/>
                <a:ea typeface="+mn-ea"/>
                <a:cs typeface="+mn-cs"/>
              </a:rPr>
              <a:t>Gravitational Mass  =   Inertial Mass </a:t>
            </a:r>
            <a:endParaRPr kumimoji="0" lang="en-GB" sz="1600" b="1" i="0" u="none" strike="noStrike" kern="1200" cap="none" spc="0" normalizeH="0" baseline="0" noProof="0" dirty="0">
              <a:ln>
                <a:noFill/>
              </a:ln>
              <a:solidFill>
                <a:srgbClr val="FFFFFA"/>
              </a:solidFill>
              <a:effectLst/>
              <a:uLnTx/>
              <a:uFillTx/>
              <a:latin typeface="Constantia" panose="02030602050306030303" pitchFamily="18" charset="0"/>
              <a:ea typeface="+mn-ea"/>
              <a:cs typeface="+mn-cs"/>
            </a:endParaRPr>
          </a:p>
        </p:txBody>
      </p:sp>
      <p:sp>
        <p:nvSpPr>
          <p:cNvPr id="6" name="Rectangle 5"/>
          <p:cNvSpPr/>
          <p:nvPr/>
        </p:nvSpPr>
        <p:spPr>
          <a:xfrm flipV="1">
            <a:off x="546493" y="6237312"/>
            <a:ext cx="8195030" cy="504056"/>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
        <p:nvSpPr>
          <p:cNvPr id="7" name="Rectangle 6"/>
          <p:cNvSpPr/>
          <p:nvPr/>
        </p:nvSpPr>
        <p:spPr>
          <a:xfrm>
            <a:off x="6876256" y="4365104"/>
            <a:ext cx="1865267" cy="180020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
        <p:nvSpPr>
          <p:cNvPr id="8" name="Rectangle 7"/>
          <p:cNvSpPr/>
          <p:nvPr/>
        </p:nvSpPr>
        <p:spPr>
          <a:xfrm>
            <a:off x="546493" y="4365104"/>
            <a:ext cx="6257755" cy="180020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Tree>
    <p:extLst>
      <p:ext uri="{BB962C8B-B14F-4D97-AF65-F5344CB8AC3E}">
        <p14:creationId xmlns:p14="http://schemas.microsoft.com/office/powerpoint/2010/main" val="2808467892"/>
      </p:ext>
    </p:extLst>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pollo 15 Hammer and Feather Drop">
            <a:hlinkClick r:id="" action="ppaction://media"/>
            <a:extLst>
              <a:ext uri="{FF2B5EF4-FFF2-40B4-BE49-F238E27FC236}">
                <a16:creationId xmlns:a16="http://schemas.microsoft.com/office/drawing/2014/main" id="{65B2F040-8C66-4726-BAB9-42813CE6390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95300" y="1556792"/>
            <a:ext cx="6474757" cy="4756386"/>
          </a:xfrm>
        </p:spPr>
      </p:pic>
      <p:sp>
        <p:nvSpPr>
          <p:cNvPr id="2" name="Title 1"/>
          <p:cNvSpPr>
            <a:spLocks noGrp="1"/>
          </p:cNvSpPr>
          <p:nvPr>
            <p:ph type="title"/>
          </p:nvPr>
        </p:nvSpPr>
        <p:spPr>
          <a:xfrm>
            <a:off x="457200" y="274638"/>
            <a:ext cx="8229600" cy="1210146"/>
          </a:xfrm>
        </p:spPr>
        <p:txBody>
          <a:bodyPr/>
          <a:lstStyle/>
          <a:p>
            <a:r>
              <a:rPr lang="nl-NL" sz="6000" b="1" dirty="0"/>
              <a:t>Pollo </a:t>
            </a:r>
            <a:endParaRPr lang="en-GB" sz="6000" b="1" dirty="0"/>
          </a:p>
        </p:txBody>
      </p:sp>
      <p:sp>
        <p:nvSpPr>
          <p:cNvPr id="5" name="Rectangle 4"/>
          <p:cNvSpPr/>
          <p:nvPr/>
        </p:nvSpPr>
        <p:spPr>
          <a:xfrm>
            <a:off x="1328323" y="1556792"/>
            <a:ext cx="6408712" cy="474567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
        <p:nvSpPr>
          <p:cNvPr id="6" name="Title 1"/>
          <p:cNvSpPr txBox="1">
            <a:spLocks/>
          </p:cNvSpPr>
          <p:nvPr/>
        </p:nvSpPr>
        <p:spPr bwMode="auto">
          <a:xfrm>
            <a:off x="-118864" y="116632"/>
            <a:ext cx="94433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4500" b="1" i="0" u="none" strike="noStrike" kern="0" cap="none" spc="0" normalizeH="0" baseline="0" noProof="0" dirty="0">
                <a:ln>
                  <a:noFill/>
                </a:ln>
                <a:solidFill>
                  <a:srgbClr val="FFFFFA"/>
                </a:solidFill>
                <a:effectLst/>
                <a:uLnTx/>
                <a:uFillTx/>
                <a:latin typeface="Arial"/>
                <a:ea typeface="+mj-ea"/>
                <a:cs typeface="+mj-cs"/>
              </a:rPr>
              <a:t>Inertial vs </a:t>
            </a:r>
            <a:r>
              <a:rPr kumimoji="0" lang="nl-NL" sz="4500" b="1" i="0" u="none" strike="noStrike" kern="0" cap="none" spc="0" normalizeH="0" baseline="0" noProof="0" dirty="0" err="1">
                <a:ln>
                  <a:noFill/>
                </a:ln>
                <a:solidFill>
                  <a:srgbClr val="FFFFFA"/>
                </a:solidFill>
                <a:effectLst/>
                <a:uLnTx/>
                <a:uFillTx/>
                <a:latin typeface="Arial"/>
                <a:ea typeface="+mj-ea"/>
                <a:cs typeface="+mj-cs"/>
              </a:rPr>
              <a:t>Gravitational</a:t>
            </a:r>
            <a:r>
              <a:rPr kumimoji="0" lang="nl-NL" sz="4500" b="1" i="0" u="none" strike="noStrike" kern="0" cap="none" spc="0" normalizeH="0" baseline="0" noProof="0" dirty="0">
                <a:ln>
                  <a:noFill/>
                </a:ln>
                <a:solidFill>
                  <a:srgbClr val="FFFFFA"/>
                </a:solidFill>
                <a:effectLst/>
                <a:uLnTx/>
                <a:uFillTx/>
                <a:latin typeface="Arial"/>
                <a:ea typeface="+mj-ea"/>
                <a:cs typeface="+mj-cs"/>
              </a:rPr>
              <a:t> Mass: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4500" b="1" i="0" u="none" strike="noStrike" kern="0" cap="none" spc="0" normalizeH="0" baseline="0" noProof="0" dirty="0">
                <a:ln>
                  <a:noFill/>
                </a:ln>
                <a:solidFill>
                  <a:srgbClr val="FFFFFA"/>
                </a:solidFill>
                <a:effectLst/>
                <a:uLnTx/>
                <a:uFillTx/>
                <a:latin typeface="Arial"/>
                <a:ea typeface="+mj-ea"/>
                <a:cs typeface="+mj-cs"/>
              </a:rPr>
              <a:t> Hammer vs. </a:t>
            </a:r>
            <a:r>
              <a:rPr kumimoji="0" lang="nl-NL" sz="4500" b="1" i="0" u="none" strike="noStrike" kern="0" cap="none" spc="0" normalizeH="0" baseline="0" noProof="0" dirty="0" err="1">
                <a:ln>
                  <a:noFill/>
                </a:ln>
                <a:solidFill>
                  <a:srgbClr val="FFFFFA"/>
                </a:solidFill>
                <a:effectLst/>
                <a:uLnTx/>
                <a:uFillTx/>
                <a:latin typeface="Arial"/>
                <a:ea typeface="+mj-ea"/>
                <a:cs typeface="+mj-cs"/>
              </a:rPr>
              <a:t>Feather</a:t>
            </a:r>
            <a:endParaRPr kumimoji="0" lang="en-GB" sz="4500" b="1" i="0" u="none" strike="noStrike" kern="0" cap="none" spc="0" normalizeH="0" baseline="0" noProof="0" dirty="0">
              <a:ln>
                <a:noFill/>
              </a:ln>
              <a:solidFill>
                <a:srgbClr val="FFFFFA"/>
              </a:solidFill>
              <a:effectLst/>
              <a:uLnTx/>
              <a:uFillTx/>
              <a:latin typeface="Arial"/>
              <a:ea typeface="+mj-ea"/>
              <a:cs typeface="+mj-cs"/>
            </a:endParaRPr>
          </a:p>
        </p:txBody>
      </p:sp>
      <p:sp>
        <p:nvSpPr>
          <p:cNvPr id="8" name="TextBox 7">
            <a:extLst>
              <a:ext uri="{FF2B5EF4-FFF2-40B4-BE49-F238E27FC236}">
                <a16:creationId xmlns:a16="http://schemas.microsoft.com/office/drawing/2014/main" id="{39978A2C-C54F-4B98-A9AE-D0D8758EEC14}"/>
              </a:ext>
            </a:extLst>
          </p:cNvPr>
          <p:cNvSpPr txBox="1"/>
          <p:nvPr/>
        </p:nvSpPr>
        <p:spPr>
          <a:xfrm>
            <a:off x="35160" y="5487535"/>
            <a:ext cx="252028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E9"/>
                </a:solidFill>
                <a:effectLst/>
                <a:uLnTx/>
                <a:uFillTx/>
                <a:latin typeface="Arial" charset="0"/>
                <a:ea typeface="+mn-ea"/>
                <a:cs typeface="+mn-cs"/>
              </a:rPr>
              <a:t>David Scott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E9"/>
                </a:solidFill>
                <a:effectLst/>
                <a:uLnTx/>
                <a:uFillTx/>
                <a:latin typeface="Arial" charset="0"/>
                <a:ea typeface="+mn-ea"/>
                <a:cs typeface="+mn-cs"/>
              </a:rPr>
              <a:t>Apollo 15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E9"/>
                </a:solidFill>
                <a:effectLst/>
                <a:uLnTx/>
                <a:uFillTx/>
                <a:latin typeface="Arial" charset="0"/>
                <a:ea typeface="+mn-ea"/>
                <a:cs typeface="+mn-cs"/>
              </a:rPr>
              <a:t>1971</a:t>
            </a:r>
          </a:p>
        </p:txBody>
      </p:sp>
    </p:spTree>
    <p:extLst>
      <p:ext uri="{BB962C8B-B14F-4D97-AF65-F5344CB8AC3E}">
        <p14:creationId xmlns:p14="http://schemas.microsoft.com/office/powerpoint/2010/main" val="35460253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8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4034" y="1340768"/>
            <a:ext cx="3394472" cy="4525963"/>
          </a:xfrm>
        </p:spPr>
      </p:pic>
      <p:sp>
        <p:nvSpPr>
          <p:cNvPr id="2" name="Title 1"/>
          <p:cNvSpPr>
            <a:spLocks noGrp="1"/>
          </p:cNvSpPr>
          <p:nvPr>
            <p:ph type="title"/>
          </p:nvPr>
        </p:nvSpPr>
        <p:spPr>
          <a:xfrm>
            <a:off x="467544" y="0"/>
            <a:ext cx="8229600" cy="1143000"/>
          </a:xfrm>
        </p:spPr>
        <p:txBody>
          <a:bodyPr/>
          <a:lstStyle/>
          <a:p>
            <a:r>
              <a:rPr lang="nl-NL" sz="5000" b="1" dirty="0">
                <a:solidFill>
                  <a:schemeClr val="accent5"/>
                </a:solidFill>
              </a:rPr>
              <a:t>Simon Stevin &amp; Galilei</a:t>
            </a:r>
            <a:endParaRPr lang="en-GB" sz="5000" b="1" dirty="0">
              <a:solidFill>
                <a:schemeClr val="accent5"/>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1897" y="1366397"/>
            <a:ext cx="2952328" cy="4498610"/>
          </a:xfrm>
          <a:prstGeom prst="rect">
            <a:avLst/>
          </a:prstGeom>
        </p:spPr>
      </p:pic>
      <p:sp>
        <p:nvSpPr>
          <p:cNvPr id="6" name="Rectangle 5"/>
          <p:cNvSpPr/>
          <p:nvPr/>
        </p:nvSpPr>
        <p:spPr>
          <a:xfrm>
            <a:off x="683568" y="1412776"/>
            <a:ext cx="3384376" cy="449861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
        <p:nvSpPr>
          <p:cNvPr id="7" name="Rectangle 6"/>
          <p:cNvSpPr/>
          <p:nvPr/>
        </p:nvSpPr>
        <p:spPr>
          <a:xfrm>
            <a:off x="5081897" y="1396458"/>
            <a:ext cx="2927243" cy="449861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
        <p:nvSpPr>
          <p:cNvPr id="8" name="TextBox 7"/>
          <p:cNvSpPr txBox="1"/>
          <p:nvPr/>
        </p:nvSpPr>
        <p:spPr>
          <a:xfrm>
            <a:off x="683568" y="6097099"/>
            <a:ext cx="3384376"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1" i="0" u="none" strike="noStrike" kern="1200" cap="none" spc="0" normalizeH="0" baseline="0" noProof="0" dirty="0">
                <a:ln>
                  <a:noFill/>
                </a:ln>
                <a:solidFill>
                  <a:srgbClr val="FFFFFA"/>
                </a:solidFill>
                <a:effectLst/>
                <a:uLnTx/>
                <a:uFillTx/>
                <a:latin typeface="Arial"/>
                <a:ea typeface="+mn-ea"/>
                <a:cs typeface="+mn-cs"/>
              </a:rPr>
              <a:t>1586: </a:t>
            </a:r>
            <a:r>
              <a:rPr kumimoji="0" lang="nl-NL" sz="1800" b="1" i="0" u="none" strike="noStrike" kern="1200" cap="none" spc="0" normalizeH="0" baseline="0" noProof="0">
                <a:ln>
                  <a:noFill/>
                </a:ln>
                <a:solidFill>
                  <a:srgbClr val="FFFFFA"/>
                </a:solidFill>
                <a:effectLst/>
                <a:uLnTx/>
                <a:uFillTx/>
                <a:latin typeface="Arial"/>
                <a:ea typeface="+mn-ea"/>
                <a:cs typeface="+mn-cs"/>
              </a:rPr>
              <a:t>Simon Stevin</a:t>
            </a:r>
            <a:r>
              <a:rPr kumimoji="0" lang="nl-NL" sz="1800" b="1" i="0" u="none" strike="noStrike" kern="1200" cap="none" spc="0" normalizeH="0" baseline="0" noProof="0" dirty="0">
                <a:ln>
                  <a:noFill/>
                </a:ln>
                <a:solidFill>
                  <a:srgbClr val="FFFFFA"/>
                </a:solidFill>
                <a:effectLst/>
                <a:uLnTx/>
                <a:uFillTx/>
                <a:latin typeface="Arial"/>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1" i="0" u="none" strike="noStrike" kern="1200" cap="none" spc="0" normalizeH="0" baseline="0" noProof="0" dirty="0">
                <a:ln>
                  <a:noFill/>
                </a:ln>
                <a:solidFill>
                  <a:srgbClr val="FFFFFA"/>
                </a:solidFill>
                <a:effectLst/>
                <a:uLnTx/>
                <a:uFillTx/>
                <a:latin typeface="Arial"/>
                <a:ea typeface="+mn-ea"/>
                <a:cs typeface="+mn-cs"/>
              </a:rPr>
              <a:t>           Nieuwe Kerk, Delft</a:t>
            </a:r>
            <a:endParaRPr kumimoji="0" lang="en-GB" sz="1800" b="1" i="0" u="none" strike="noStrike" kern="1200" cap="none" spc="0" normalizeH="0" baseline="0" noProof="0" dirty="0">
              <a:ln>
                <a:noFill/>
              </a:ln>
              <a:solidFill>
                <a:srgbClr val="FFFFFA"/>
              </a:solidFill>
              <a:effectLst/>
              <a:uLnTx/>
              <a:uFillTx/>
              <a:latin typeface="Arial"/>
              <a:ea typeface="+mn-ea"/>
              <a:cs typeface="+mn-cs"/>
            </a:endParaRPr>
          </a:p>
        </p:txBody>
      </p:sp>
      <p:sp>
        <p:nvSpPr>
          <p:cNvPr id="9" name="TextBox 8"/>
          <p:cNvSpPr txBox="1"/>
          <p:nvPr/>
        </p:nvSpPr>
        <p:spPr>
          <a:xfrm>
            <a:off x="5004048" y="6097099"/>
            <a:ext cx="3384376"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1" i="0" u="none" strike="noStrike" kern="1200" cap="none" spc="0" normalizeH="0" baseline="0" noProof="0" dirty="0">
                <a:ln>
                  <a:noFill/>
                </a:ln>
                <a:solidFill>
                  <a:srgbClr val="FFFFFA"/>
                </a:solidFill>
                <a:effectLst/>
                <a:uLnTx/>
                <a:uFillTx/>
                <a:latin typeface="Arial"/>
                <a:ea typeface="+mn-ea"/>
                <a:cs typeface="+mn-cs"/>
              </a:rPr>
              <a:t>1589  ????  - Galileo Galilei,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1" i="0" u="none" strike="noStrike" kern="1200" cap="none" spc="0" normalizeH="0" baseline="0" noProof="0" dirty="0">
                <a:ln>
                  <a:noFill/>
                </a:ln>
                <a:solidFill>
                  <a:srgbClr val="FFFFFA"/>
                </a:solidFill>
                <a:effectLst/>
                <a:uLnTx/>
                <a:uFillTx/>
                <a:latin typeface="Arial"/>
                <a:ea typeface="+mn-ea"/>
                <a:cs typeface="+mn-cs"/>
              </a:rPr>
              <a:t>           leaning tower of Pisa</a:t>
            </a:r>
            <a:endParaRPr kumimoji="0" lang="en-GB" sz="1800" b="1" i="0" u="none" strike="noStrike" kern="1200" cap="none" spc="0" normalizeH="0" baseline="0" noProof="0" dirty="0">
              <a:ln>
                <a:noFill/>
              </a:ln>
              <a:solidFill>
                <a:srgbClr val="FFFFFA"/>
              </a:solidFill>
              <a:effectLst/>
              <a:uLnTx/>
              <a:uFillTx/>
              <a:latin typeface="Arial"/>
              <a:ea typeface="+mn-ea"/>
              <a:cs typeface="+mn-cs"/>
            </a:endParaRPr>
          </a:p>
        </p:txBody>
      </p:sp>
    </p:spTree>
    <p:extLst>
      <p:ext uri="{BB962C8B-B14F-4D97-AF65-F5344CB8AC3E}">
        <p14:creationId xmlns:p14="http://schemas.microsoft.com/office/powerpoint/2010/main" val="2087817808"/>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890" name="Picture 4" descr="interac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250"/>
            <a:ext cx="9144000"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5"/>
          <p:cNvSpPr txBox="1">
            <a:spLocks noChangeArrowheads="1"/>
          </p:cNvSpPr>
          <p:nvPr/>
        </p:nvSpPr>
        <p:spPr bwMode="auto">
          <a:xfrm>
            <a:off x="611188" y="5445125"/>
            <a:ext cx="77771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1138694" name="Text Box 6"/>
          <p:cNvSpPr txBox="1">
            <a:spLocks noChangeArrowheads="1"/>
          </p:cNvSpPr>
          <p:nvPr/>
        </p:nvSpPr>
        <p:spPr bwMode="auto">
          <a:xfrm>
            <a:off x="395288" y="4611231"/>
            <a:ext cx="8497887" cy="2054409"/>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prstClr val="black">
                    <a:lumMod val="85000"/>
                    <a:lumOff val="15000"/>
                  </a:prstClr>
                </a:solidFill>
                <a:effectLst>
                  <a:outerShdw blurRad="38100" dist="38100" dir="2700000" algn="tl">
                    <a:srgbClr val="C0C0C0"/>
                  </a:outerShdw>
                </a:effectLst>
                <a:uLnTx/>
                <a:uFillTx/>
                <a:latin typeface="Constantia"/>
                <a:ea typeface="+mn-ea"/>
                <a:cs typeface="+mn-cs"/>
              </a:rPr>
              <a:t>The weakest force is Gravity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500" b="1" i="0" u="none" strike="noStrike" kern="1200" cap="none" spc="0" normalizeH="0" baseline="0" noProof="0" dirty="0">
              <a:ln>
                <a:noFill/>
              </a:ln>
              <a:solidFill>
                <a:prstClr val="black">
                  <a:lumMod val="85000"/>
                  <a:lumOff val="15000"/>
                </a:prstClr>
              </a:solidFill>
              <a:effectLst>
                <a:outerShdw blurRad="38100" dist="38100" dir="2700000" algn="tl">
                  <a:srgbClr val="C0C0C0"/>
                </a:outerShdw>
              </a:effectLst>
              <a:uLnTx/>
              <a:uFillTx/>
              <a:latin typeface="Constantia"/>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500" b="1" i="0" u="none" strike="noStrike" kern="1200" cap="none" spc="0" normalizeH="0" baseline="0" noProof="0" dirty="0">
              <a:ln>
                <a:noFill/>
              </a:ln>
              <a:solidFill>
                <a:prstClr val="black">
                  <a:lumMod val="85000"/>
                  <a:lumOff val="15000"/>
                </a:prstClr>
              </a:solidFill>
              <a:effectLst>
                <a:outerShdw blurRad="38100" dist="38100" dir="2700000" algn="tl">
                  <a:srgbClr val="C0C0C0"/>
                </a:outerShdw>
              </a:effectLst>
              <a:uLnTx/>
              <a:uFillTx/>
              <a:latin typeface="Constantia"/>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prstClr val="black">
                    <a:lumMod val="85000"/>
                    <a:lumOff val="15000"/>
                  </a:prstClr>
                </a:solidFill>
                <a:effectLst>
                  <a:outerShdw blurRad="38100" dist="38100" dir="2700000" algn="tl">
                    <a:srgbClr val="C0C0C0"/>
                  </a:outerShdw>
                </a:effectLst>
                <a:uLnTx/>
                <a:uFillTx/>
                <a:latin typeface="Constantia"/>
                <a:ea typeface="+mn-ea"/>
                <a:cs typeface="+mn-cs"/>
              </a:rPr>
              <a:t>However, note that </a:t>
            </a:r>
          </a:p>
          <a:p>
            <a:pPr marL="342900" marR="0" lvl="0" indent="-342900" algn="l" defTabSz="914400" rtl="0" eaLnBrk="1" fontAlgn="base" latinLnBrk="0" hangingPunct="1">
              <a:lnSpc>
                <a:spcPct val="100000"/>
              </a:lnSpc>
              <a:spcBef>
                <a:spcPct val="50000"/>
              </a:spcBef>
              <a:spcAft>
                <a:spcPct val="0"/>
              </a:spcAft>
              <a:buClrTx/>
              <a:buSzTx/>
              <a:buFontTx/>
              <a:buChar char="-"/>
              <a:tabLst/>
              <a:defRPr/>
            </a:pPr>
            <a:r>
              <a:rPr kumimoji="0" lang="en-US" sz="1500" b="1" i="0" u="none" strike="noStrike" kern="1200" cap="none" spc="0" normalizeH="0" baseline="0" noProof="0" dirty="0">
                <a:ln>
                  <a:noFill/>
                </a:ln>
                <a:solidFill>
                  <a:prstClr val="black">
                    <a:lumMod val="85000"/>
                    <a:lumOff val="15000"/>
                  </a:prstClr>
                </a:solidFill>
                <a:effectLst>
                  <a:outerShdw blurRad="38100" dist="38100" dir="2700000" algn="tl">
                    <a:srgbClr val="C0C0C0"/>
                  </a:outerShdw>
                </a:effectLst>
                <a:uLnTx/>
                <a:uFillTx/>
                <a:latin typeface="Constantia"/>
                <a:ea typeface="+mn-ea"/>
                <a:cs typeface="+mn-cs"/>
              </a:rPr>
              <a:t>.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500" b="1" i="0" u="none" strike="noStrike" kern="1200" cap="none" spc="0" normalizeH="0" baseline="0" noProof="0" dirty="0">
              <a:ln>
                <a:noFill/>
              </a:ln>
              <a:solidFill>
                <a:prstClr val="black">
                  <a:lumMod val="85000"/>
                  <a:lumOff val="15000"/>
                </a:prstClr>
              </a:solidFill>
              <a:effectLst>
                <a:outerShdw blurRad="38100" dist="38100" dir="2700000" algn="tl">
                  <a:srgbClr val="C0C0C0"/>
                </a:outerShdw>
              </a:effectLst>
              <a:uLnTx/>
              <a:uFillTx/>
              <a:latin typeface="Constantia"/>
              <a:ea typeface="+mn-ea"/>
              <a:cs typeface="+mn-cs"/>
            </a:endParaRPr>
          </a:p>
        </p:txBody>
      </p:sp>
      <p:sp>
        <p:nvSpPr>
          <p:cNvPr id="71685" name="Rectangle 7"/>
          <p:cNvSpPr>
            <a:spLocks noChangeArrowheads="1"/>
          </p:cNvSpPr>
          <p:nvPr/>
        </p:nvSpPr>
        <p:spPr bwMode="auto">
          <a:xfrm>
            <a:off x="323850" y="4365105"/>
            <a:ext cx="8424863" cy="2232248"/>
          </a:xfrm>
          <a:prstGeom prst="rect">
            <a:avLst/>
          </a:prstGeom>
          <a:noFill/>
          <a:ln w="38100">
            <a:solidFill>
              <a:schemeClr val="bg1">
                <a:lumMod val="85000"/>
                <a:lumOff val="15000"/>
              </a:schemeClr>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mn-ea"/>
              <a:cs typeface="+mn-cs"/>
            </a:endParaRPr>
          </a:p>
        </p:txBody>
      </p:sp>
      <p:graphicFrame>
        <p:nvGraphicFramePr>
          <p:cNvPr id="2" name="Object 1"/>
          <p:cNvGraphicFramePr>
            <a:graphicFrameLocks noChangeAspect="1"/>
          </p:cNvGraphicFramePr>
          <p:nvPr/>
        </p:nvGraphicFramePr>
        <p:xfrm>
          <a:off x="4716016" y="4985543"/>
          <a:ext cx="1906588" cy="1285875"/>
        </p:xfrm>
        <a:graphic>
          <a:graphicData uri="http://schemas.openxmlformats.org/presentationml/2006/ole">
            <mc:AlternateContent xmlns:mc="http://schemas.openxmlformats.org/markup-compatibility/2006">
              <mc:Choice xmlns:v="urn:schemas-microsoft-com:vml" Requires="v">
                <p:oleObj spid="_x0000_s242713" name="Equation" r:id="rId4" imgW="583920" imgH="393480" progId="Equation.DSMT4">
                  <p:embed/>
                </p:oleObj>
              </mc:Choice>
              <mc:Fallback>
                <p:oleObj name="Equation" r:id="rId4" imgW="583920" imgH="393480" progId="Equation.DSMT4">
                  <p:embed/>
                  <p:pic>
                    <p:nvPicPr>
                      <p:cNvPr id="2" name="Object 1"/>
                      <p:cNvPicPr>
                        <a:picLocks noChangeAspect="1" noChangeArrowheads="1"/>
                      </p:cNvPicPr>
                      <p:nvPr/>
                    </p:nvPicPr>
                    <p:blipFill>
                      <a:blip r:embed="rId5"/>
                      <a:srcRect/>
                      <a:stretch>
                        <a:fillRect/>
                      </a:stretch>
                    </p:blipFill>
                    <p:spPr bwMode="auto">
                      <a:xfrm>
                        <a:off x="4716016" y="4985543"/>
                        <a:ext cx="1906588" cy="1285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862091127"/>
      </p:ext>
    </p:extLst>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nl-NL" sz="4000" b="1" dirty="0">
                <a:solidFill>
                  <a:schemeClr val="accent5"/>
                </a:solidFill>
              </a:rPr>
              <a:t>de Beghinselen der Weeghconst</a:t>
            </a:r>
            <a:endParaRPr lang="en-GB" sz="4000" b="1" dirty="0">
              <a:solidFill>
                <a:schemeClr val="accent5"/>
              </a:solidFill>
            </a:endParaRPr>
          </a:p>
        </p:txBody>
      </p:sp>
      <p:sp>
        <p:nvSpPr>
          <p:cNvPr id="6" name="Rectangle 5"/>
          <p:cNvSpPr/>
          <p:nvPr/>
        </p:nvSpPr>
        <p:spPr>
          <a:xfrm>
            <a:off x="539552" y="1412776"/>
            <a:ext cx="7992888" cy="449861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
        <p:nvSpPr>
          <p:cNvPr id="3" name="Content Placeholder 2"/>
          <p:cNvSpPr>
            <a:spLocks noGrp="1"/>
          </p:cNvSpPr>
          <p:nvPr>
            <p:ph idx="1"/>
          </p:nvPr>
        </p:nvSpPr>
        <p:spPr>
          <a:xfrm>
            <a:off x="302840" y="1628800"/>
            <a:ext cx="8229600" cy="4525963"/>
          </a:xfrm>
        </p:spPr>
        <p:txBody>
          <a:bodyPr/>
          <a:lstStyle/>
          <a:p>
            <a:r>
              <a:rPr lang="en-GB" sz="2000" i="1" dirty="0">
                <a:solidFill>
                  <a:schemeClr val="accent5"/>
                </a:solidFill>
              </a:rPr>
              <a:t>Laet nemen (</a:t>
            </a:r>
            <a:r>
              <a:rPr lang="en-GB" sz="2000" i="1" dirty="0" err="1">
                <a:solidFill>
                  <a:schemeClr val="accent5"/>
                </a:solidFill>
              </a:rPr>
              <a:t>soo</a:t>
            </a:r>
            <a:r>
              <a:rPr lang="en-GB" sz="2000" i="1" dirty="0">
                <a:solidFill>
                  <a:schemeClr val="accent5"/>
                </a:solidFill>
              </a:rPr>
              <a:t> den </a:t>
            </a:r>
            <a:r>
              <a:rPr lang="en-GB" sz="2000" i="1" dirty="0" err="1">
                <a:solidFill>
                  <a:schemeClr val="accent5"/>
                </a:solidFill>
              </a:rPr>
              <a:t>hoochgheleerden</a:t>
            </a:r>
            <a:r>
              <a:rPr lang="en-GB" sz="2000" i="1" dirty="0">
                <a:solidFill>
                  <a:schemeClr val="accent5"/>
                </a:solidFill>
              </a:rPr>
              <a:t> H. IAN CORNETS DE GROOT </a:t>
            </a:r>
            <a:r>
              <a:rPr lang="en-GB" sz="2000" i="1" dirty="0" err="1">
                <a:solidFill>
                  <a:schemeClr val="accent5"/>
                </a:solidFill>
              </a:rPr>
              <a:t>vlietichste</a:t>
            </a:r>
            <a:r>
              <a:rPr lang="en-GB" sz="2000" i="1" dirty="0">
                <a:solidFill>
                  <a:schemeClr val="accent5"/>
                </a:solidFill>
              </a:rPr>
              <a:t> </a:t>
            </a:r>
            <a:r>
              <a:rPr lang="en-GB" sz="2000" i="1" dirty="0" err="1">
                <a:solidFill>
                  <a:schemeClr val="accent5"/>
                </a:solidFill>
              </a:rPr>
              <a:t>ondersoucker</a:t>
            </a:r>
            <a:r>
              <a:rPr lang="en-GB" sz="2000" i="1" dirty="0">
                <a:solidFill>
                  <a:schemeClr val="accent5"/>
                </a:solidFill>
              </a:rPr>
              <a:t> der </a:t>
            </a:r>
            <a:r>
              <a:rPr lang="en-GB" sz="2000" i="1" dirty="0" err="1">
                <a:solidFill>
                  <a:schemeClr val="accent5"/>
                </a:solidFill>
              </a:rPr>
              <a:t>Naturens</a:t>
            </a:r>
            <a:r>
              <a:rPr lang="en-GB" sz="2000" i="1" dirty="0">
                <a:solidFill>
                  <a:schemeClr val="accent5"/>
                </a:solidFill>
              </a:rPr>
              <a:t> </a:t>
            </a:r>
            <a:r>
              <a:rPr lang="en-GB" sz="2000" i="1" dirty="0" err="1">
                <a:solidFill>
                  <a:schemeClr val="accent5"/>
                </a:solidFill>
              </a:rPr>
              <a:t>verborghentheden</a:t>
            </a:r>
            <a:r>
              <a:rPr lang="en-GB" sz="2000" i="1" dirty="0">
                <a:solidFill>
                  <a:schemeClr val="accent5"/>
                </a:solidFill>
              </a:rPr>
              <a:t>, </a:t>
            </a:r>
            <a:r>
              <a:rPr lang="en-GB" sz="2000" i="1" dirty="0" err="1">
                <a:solidFill>
                  <a:schemeClr val="accent5"/>
                </a:solidFill>
              </a:rPr>
              <a:t>ende</a:t>
            </a:r>
            <a:r>
              <a:rPr lang="en-GB" sz="2000" i="1" dirty="0">
                <a:solidFill>
                  <a:schemeClr val="accent5"/>
                </a:solidFill>
              </a:rPr>
              <a:t> ick </a:t>
            </a:r>
            <a:r>
              <a:rPr lang="en-GB" sz="2000" i="1" dirty="0" err="1">
                <a:solidFill>
                  <a:schemeClr val="accent5"/>
                </a:solidFill>
              </a:rPr>
              <a:t>ghedaen</a:t>
            </a:r>
            <a:r>
              <a:rPr lang="en-GB" sz="2000" i="1" dirty="0">
                <a:solidFill>
                  <a:schemeClr val="accent5"/>
                </a:solidFill>
              </a:rPr>
              <a:t> </a:t>
            </a:r>
            <a:r>
              <a:rPr lang="en-GB" sz="2000" i="1" dirty="0" err="1">
                <a:solidFill>
                  <a:schemeClr val="accent5"/>
                </a:solidFill>
              </a:rPr>
              <a:t>hebben</a:t>
            </a:r>
            <a:r>
              <a:rPr lang="en-GB" sz="2000" i="1" dirty="0">
                <a:solidFill>
                  <a:schemeClr val="accent5"/>
                </a:solidFill>
              </a:rPr>
              <a:t>) twee </a:t>
            </a:r>
            <a:r>
              <a:rPr lang="en-GB" sz="2000" i="1" dirty="0" err="1">
                <a:solidFill>
                  <a:schemeClr val="accent5"/>
                </a:solidFill>
              </a:rPr>
              <a:t>loyen</a:t>
            </a:r>
            <a:r>
              <a:rPr lang="en-GB" sz="2000" i="1" dirty="0">
                <a:solidFill>
                  <a:schemeClr val="accent5"/>
                </a:solidFill>
              </a:rPr>
              <a:t> </a:t>
            </a:r>
            <a:r>
              <a:rPr lang="en-GB" sz="2000" i="1" dirty="0" err="1">
                <a:solidFill>
                  <a:schemeClr val="accent5"/>
                </a:solidFill>
              </a:rPr>
              <a:t>clooten</a:t>
            </a:r>
            <a:r>
              <a:rPr lang="en-GB" sz="2000" i="1" dirty="0">
                <a:solidFill>
                  <a:schemeClr val="accent5"/>
                </a:solidFill>
              </a:rPr>
              <a:t> </a:t>
            </a:r>
            <a:r>
              <a:rPr lang="en-GB" sz="2000" i="1" dirty="0" err="1">
                <a:solidFill>
                  <a:schemeClr val="accent5"/>
                </a:solidFill>
              </a:rPr>
              <a:t>d'een</a:t>
            </a:r>
            <a:r>
              <a:rPr lang="en-GB" sz="2000" i="1" dirty="0">
                <a:solidFill>
                  <a:schemeClr val="accent5"/>
                </a:solidFill>
              </a:rPr>
              <a:t> </a:t>
            </a:r>
            <a:r>
              <a:rPr lang="en-GB" sz="2000" i="1" dirty="0" err="1">
                <a:solidFill>
                  <a:schemeClr val="accent5"/>
                </a:solidFill>
              </a:rPr>
              <a:t>thienmael</a:t>
            </a:r>
            <a:r>
              <a:rPr lang="en-GB" sz="2000" i="1" dirty="0">
                <a:solidFill>
                  <a:schemeClr val="accent5"/>
                </a:solidFill>
              </a:rPr>
              <a:t> </a:t>
            </a:r>
            <a:r>
              <a:rPr lang="en-GB" sz="2000" i="1" dirty="0" err="1">
                <a:solidFill>
                  <a:schemeClr val="accent5"/>
                </a:solidFill>
              </a:rPr>
              <a:t>grooter</a:t>
            </a:r>
            <a:r>
              <a:rPr lang="en-GB" sz="2000" i="1" dirty="0">
                <a:solidFill>
                  <a:schemeClr val="accent5"/>
                </a:solidFill>
              </a:rPr>
              <a:t> </a:t>
            </a:r>
            <a:r>
              <a:rPr lang="en-GB" sz="2000" i="1" dirty="0" err="1">
                <a:solidFill>
                  <a:schemeClr val="accent5"/>
                </a:solidFill>
              </a:rPr>
              <a:t>en</a:t>
            </a:r>
            <a:r>
              <a:rPr lang="en-GB" sz="2000" i="1" dirty="0">
                <a:solidFill>
                  <a:schemeClr val="accent5"/>
                </a:solidFill>
              </a:rPr>
              <a:t> </a:t>
            </a:r>
            <a:r>
              <a:rPr lang="en-GB" sz="2000" i="1" dirty="0" err="1">
                <a:solidFill>
                  <a:schemeClr val="accent5"/>
                </a:solidFill>
              </a:rPr>
              <a:t>swaerder</a:t>
            </a:r>
            <a:r>
              <a:rPr lang="en-GB" sz="2000" i="1" dirty="0">
                <a:solidFill>
                  <a:schemeClr val="accent5"/>
                </a:solidFill>
              </a:rPr>
              <a:t> </a:t>
            </a:r>
            <a:r>
              <a:rPr lang="en-GB" sz="2000" i="1" dirty="0" err="1">
                <a:solidFill>
                  <a:schemeClr val="accent5"/>
                </a:solidFill>
              </a:rPr>
              <a:t>als</a:t>
            </a:r>
            <a:r>
              <a:rPr lang="en-GB" sz="2000" i="1" dirty="0">
                <a:solidFill>
                  <a:schemeClr val="accent5"/>
                </a:solidFill>
              </a:rPr>
              <a:t> </a:t>
            </a:r>
            <a:r>
              <a:rPr lang="en-GB" sz="2000" i="1" dirty="0" err="1">
                <a:solidFill>
                  <a:schemeClr val="accent5"/>
                </a:solidFill>
              </a:rPr>
              <a:t>d'ander</a:t>
            </a:r>
            <a:r>
              <a:rPr lang="en-GB" sz="2000" i="1" dirty="0">
                <a:solidFill>
                  <a:schemeClr val="accent5"/>
                </a:solidFill>
              </a:rPr>
              <a:t>, die </a:t>
            </a:r>
            <a:r>
              <a:rPr lang="en-GB" sz="2000" i="1" dirty="0" err="1">
                <a:solidFill>
                  <a:schemeClr val="accent5"/>
                </a:solidFill>
              </a:rPr>
              <a:t>laet</a:t>
            </a:r>
            <a:r>
              <a:rPr lang="en-GB" sz="2000" i="1" dirty="0">
                <a:solidFill>
                  <a:schemeClr val="accent5"/>
                </a:solidFill>
              </a:rPr>
              <a:t> </a:t>
            </a:r>
            <a:r>
              <a:rPr lang="en-GB" sz="2000" i="1" dirty="0" err="1">
                <a:solidFill>
                  <a:schemeClr val="accent5"/>
                </a:solidFill>
              </a:rPr>
              <a:t>t'samen</a:t>
            </a:r>
            <a:r>
              <a:rPr lang="en-GB" sz="2000" i="1" dirty="0">
                <a:solidFill>
                  <a:schemeClr val="accent5"/>
                </a:solidFill>
              </a:rPr>
              <a:t> </a:t>
            </a:r>
            <a:r>
              <a:rPr lang="en-GB" sz="2000" i="1" dirty="0" err="1">
                <a:solidFill>
                  <a:schemeClr val="accent5"/>
                </a:solidFill>
              </a:rPr>
              <a:t>vallen</a:t>
            </a:r>
            <a:r>
              <a:rPr lang="en-GB" sz="2000" i="1" dirty="0">
                <a:solidFill>
                  <a:schemeClr val="accent5"/>
                </a:solidFill>
              </a:rPr>
              <a:t> van 30 </a:t>
            </a:r>
            <a:r>
              <a:rPr lang="en-GB" sz="2000" i="1" dirty="0" err="1">
                <a:solidFill>
                  <a:schemeClr val="accent5"/>
                </a:solidFill>
              </a:rPr>
              <a:t>voeten</a:t>
            </a:r>
            <a:r>
              <a:rPr lang="en-GB" sz="2000" i="1" dirty="0">
                <a:solidFill>
                  <a:schemeClr val="accent5"/>
                </a:solidFill>
              </a:rPr>
              <a:t> hooch, op </a:t>
            </a:r>
            <a:r>
              <a:rPr lang="en-GB" sz="2000" i="1" dirty="0" err="1">
                <a:solidFill>
                  <a:schemeClr val="accent5"/>
                </a:solidFill>
              </a:rPr>
              <a:t>een</a:t>
            </a:r>
            <a:r>
              <a:rPr lang="en-GB" sz="2000" i="1" dirty="0">
                <a:solidFill>
                  <a:schemeClr val="accent5"/>
                </a:solidFill>
              </a:rPr>
              <a:t> </a:t>
            </a:r>
            <a:r>
              <a:rPr lang="en-GB" sz="2000" i="1" dirty="0" err="1">
                <a:solidFill>
                  <a:schemeClr val="accent5"/>
                </a:solidFill>
              </a:rPr>
              <a:t>bart</a:t>
            </a:r>
            <a:r>
              <a:rPr lang="en-GB" sz="2000" i="1" dirty="0">
                <a:solidFill>
                  <a:schemeClr val="accent5"/>
                </a:solidFill>
              </a:rPr>
              <a:t> oft yet </a:t>
            </a:r>
            <a:r>
              <a:rPr lang="en-GB" sz="2000" i="1" dirty="0" err="1">
                <a:solidFill>
                  <a:schemeClr val="accent5"/>
                </a:solidFill>
              </a:rPr>
              <a:t>daer</a:t>
            </a:r>
            <a:r>
              <a:rPr lang="en-GB" sz="2000" i="1" dirty="0">
                <a:solidFill>
                  <a:schemeClr val="accent5"/>
                </a:solidFill>
              </a:rPr>
              <a:t> </a:t>
            </a:r>
            <a:r>
              <a:rPr lang="en-GB" sz="2000" i="1" dirty="0" err="1">
                <a:solidFill>
                  <a:schemeClr val="accent5"/>
                </a:solidFill>
              </a:rPr>
              <a:t>sy</a:t>
            </a:r>
            <a:r>
              <a:rPr lang="en-GB" sz="2000" i="1" dirty="0">
                <a:solidFill>
                  <a:schemeClr val="accent5"/>
                </a:solidFill>
              </a:rPr>
              <a:t> </a:t>
            </a:r>
            <a:r>
              <a:rPr lang="en-GB" sz="2000" i="1" dirty="0" err="1">
                <a:solidFill>
                  <a:schemeClr val="accent5"/>
                </a:solidFill>
              </a:rPr>
              <a:t>merckelick</a:t>
            </a:r>
            <a:r>
              <a:rPr lang="en-GB" sz="2000" i="1" dirty="0">
                <a:solidFill>
                  <a:schemeClr val="accent5"/>
                </a:solidFill>
              </a:rPr>
              <a:t> </a:t>
            </a:r>
            <a:r>
              <a:rPr lang="en-GB" sz="2000" i="1" dirty="0" err="1">
                <a:solidFill>
                  <a:schemeClr val="accent5"/>
                </a:solidFill>
              </a:rPr>
              <a:t>gheluyt</a:t>
            </a:r>
            <a:r>
              <a:rPr lang="en-GB" sz="2000" i="1" dirty="0">
                <a:solidFill>
                  <a:schemeClr val="accent5"/>
                </a:solidFill>
              </a:rPr>
              <a:t> </a:t>
            </a:r>
            <a:r>
              <a:rPr lang="en-GB" sz="2000" i="1" dirty="0" err="1">
                <a:solidFill>
                  <a:schemeClr val="accent5"/>
                </a:solidFill>
              </a:rPr>
              <a:t>tegen</a:t>
            </a:r>
            <a:r>
              <a:rPr lang="en-GB" sz="2000" i="1" dirty="0">
                <a:solidFill>
                  <a:schemeClr val="accent5"/>
                </a:solidFill>
              </a:rPr>
              <a:t> </a:t>
            </a:r>
            <a:r>
              <a:rPr lang="en-GB" sz="2000" i="1" dirty="0" err="1">
                <a:solidFill>
                  <a:schemeClr val="accent5"/>
                </a:solidFill>
              </a:rPr>
              <a:t>gheven</a:t>
            </a:r>
            <a:r>
              <a:rPr lang="en-GB" sz="2000" i="1" dirty="0">
                <a:solidFill>
                  <a:schemeClr val="accent5"/>
                </a:solidFill>
              </a:rPr>
              <a:t>, </a:t>
            </a:r>
            <a:r>
              <a:rPr lang="en-GB" sz="2000" i="1" dirty="0" err="1">
                <a:solidFill>
                  <a:schemeClr val="accent5"/>
                </a:solidFill>
              </a:rPr>
              <a:t>ende</a:t>
            </a:r>
            <a:r>
              <a:rPr lang="en-GB" sz="2000" i="1" dirty="0">
                <a:solidFill>
                  <a:schemeClr val="accent5"/>
                </a:solidFill>
              </a:rPr>
              <a:t> </a:t>
            </a:r>
            <a:r>
              <a:rPr lang="en-GB" sz="2000" i="1" dirty="0" err="1">
                <a:solidFill>
                  <a:schemeClr val="accent5"/>
                </a:solidFill>
              </a:rPr>
              <a:t>sal</a:t>
            </a:r>
            <a:r>
              <a:rPr lang="en-GB" sz="2000" i="1" dirty="0">
                <a:solidFill>
                  <a:schemeClr val="accent5"/>
                </a:solidFill>
              </a:rPr>
              <a:t> </a:t>
            </a:r>
            <a:r>
              <a:rPr lang="en-GB" sz="2000" i="1" dirty="0" err="1">
                <a:solidFill>
                  <a:schemeClr val="accent5"/>
                </a:solidFill>
              </a:rPr>
              <a:t>blijcken</a:t>
            </a:r>
            <a:r>
              <a:rPr lang="en-GB" sz="2000" i="1" dirty="0">
                <a:solidFill>
                  <a:schemeClr val="accent5"/>
                </a:solidFill>
              </a:rPr>
              <a:t>, </a:t>
            </a:r>
            <a:r>
              <a:rPr lang="en-GB" sz="2000" i="1" dirty="0" err="1">
                <a:solidFill>
                  <a:schemeClr val="accent5"/>
                </a:solidFill>
              </a:rPr>
              <a:t>dat</a:t>
            </a:r>
            <a:r>
              <a:rPr lang="en-GB" sz="2000" i="1" dirty="0">
                <a:solidFill>
                  <a:schemeClr val="accent5"/>
                </a:solidFill>
              </a:rPr>
              <a:t> de </a:t>
            </a:r>
            <a:r>
              <a:rPr lang="en-GB" sz="2000" i="1" dirty="0" err="1">
                <a:solidFill>
                  <a:schemeClr val="accent5"/>
                </a:solidFill>
              </a:rPr>
              <a:t>lichste</a:t>
            </a:r>
            <a:r>
              <a:rPr lang="en-GB" sz="2000" i="1" dirty="0">
                <a:solidFill>
                  <a:schemeClr val="accent5"/>
                </a:solidFill>
              </a:rPr>
              <a:t> </a:t>
            </a:r>
            <a:r>
              <a:rPr lang="en-GB" sz="2000" i="1" dirty="0" err="1">
                <a:solidFill>
                  <a:schemeClr val="accent5"/>
                </a:solidFill>
              </a:rPr>
              <a:t>gheen</a:t>
            </a:r>
            <a:r>
              <a:rPr lang="en-GB" sz="2000" i="1" dirty="0">
                <a:solidFill>
                  <a:schemeClr val="accent5"/>
                </a:solidFill>
              </a:rPr>
              <a:t> </a:t>
            </a:r>
            <a:r>
              <a:rPr lang="en-GB" sz="2000" i="1" dirty="0" err="1">
                <a:solidFill>
                  <a:schemeClr val="accent5"/>
                </a:solidFill>
              </a:rPr>
              <a:t>thienmael</a:t>
            </a:r>
            <a:r>
              <a:rPr lang="en-GB" sz="2000" i="1" dirty="0">
                <a:solidFill>
                  <a:schemeClr val="accent5"/>
                </a:solidFill>
              </a:rPr>
              <a:t> </a:t>
            </a:r>
            <a:r>
              <a:rPr lang="en-GB" sz="2000" i="1" dirty="0" err="1">
                <a:solidFill>
                  <a:schemeClr val="accent5"/>
                </a:solidFill>
              </a:rPr>
              <a:t>langher</a:t>
            </a:r>
            <a:r>
              <a:rPr lang="en-GB" sz="2000" i="1" dirty="0">
                <a:solidFill>
                  <a:schemeClr val="accent5"/>
                </a:solidFill>
              </a:rPr>
              <a:t> op </a:t>
            </a:r>
            <a:r>
              <a:rPr lang="en-GB" sz="2000" i="1" dirty="0" err="1">
                <a:solidFill>
                  <a:schemeClr val="accent5"/>
                </a:solidFill>
              </a:rPr>
              <a:t>wech</a:t>
            </a:r>
            <a:r>
              <a:rPr lang="en-GB" sz="2000" i="1" dirty="0">
                <a:solidFill>
                  <a:schemeClr val="accent5"/>
                </a:solidFill>
              </a:rPr>
              <a:t> </a:t>
            </a:r>
            <a:r>
              <a:rPr lang="en-GB" sz="2000" i="1" dirty="0" err="1">
                <a:solidFill>
                  <a:schemeClr val="accent5"/>
                </a:solidFill>
              </a:rPr>
              <a:t>en</a:t>
            </a:r>
            <a:r>
              <a:rPr lang="en-GB" sz="2000" i="1" dirty="0">
                <a:solidFill>
                  <a:schemeClr val="accent5"/>
                </a:solidFill>
              </a:rPr>
              <a:t> </a:t>
            </a:r>
            <a:r>
              <a:rPr lang="en-GB" sz="2000" i="1" dirty="0" err="1">
                <a:solidFill>
                  <a:schemeClr val="accent5"/>
                </a:solidFill>
              </a:rPr>
              <a:t>blijft</a:t>
            </a:r>
            <a:r>
              <a:rPr lang="en-GB" sz="2000" i="1" dirty="0">
                <a:solidFill>
                  <a:schemeClr val="accent5"/>
                </a:solidFill>
              </a:rPr>
              <a:t> </a:t>
            </a:r>
            <a:r>
              <a:rPr lang="en-GB" sz="2000" i="1" dirty="0" err="1">
                <a:solidFill>
                  <a:schemeClr val="accent5"/>
                </a:solidFill>
              </a:rPr>
              <a:t>dan</a:t>
            </a:r>
            <a:r>
              <a:rPr lang="en-GB" sz="2000" i="1" dirty="0">
                <a:solidFill>
                  <a:schemeClr val="accent5"/>
                </a:solidFill>
              </a:rPr>
              <a:t> de </a:t>
            </a:r>
            <a:r>
              <a:rPr lang="en-GB" sz="2000" i="1" dirty="0" err="1">
                <a:solidFill>
                  <a:schemeClr val="accent5"/>
                </a:solidFill>
              </a:rPr>
              <a:t>swaerste</a:t>
            </a:r>
            <a:r>
              <a:rPr lang="en-GB" sz="2000" i="1" dirty="0">
                <a:solidFill>
                  <a:schemeClr val="accent5"/>
                </a:solidFill>
              </a:rPr>
              <a:t>, </a:t>
            </a:r>
            <a:r>
              <a:rPr lang="en-GB" sz="2000" i="1" dirty="0" err="1">
                <a:solidFill>
                  <a:schemeClr val="accent5"/>
                </a:solidFill>
              </a:rPr>
              <a:t>maer</a:t>
            </a:r>
            <a:r>
              <a:rPr lang="en-GB" sz="2000" i="1" dirty="0">
                <a:solidFill>
                  <a:schemeClr val="accent5"/>
                </a:solidFill>
              </a:rPr>
              <a:t> </a:t>
            </a:r>
            <a:r>
              <a:rPr lang="en-GB" sz="2000" i="1" dirty="0" err="1">
                <a:solidFill>
                  <a:schemeClr val="accent5"/>
                </a:solidFill>
              </a:rPr>
              <a:t>datse</a:t>
            </a:r>
            <a:r>
              <a:rPr lang="en-GB" sz="2000" i="1" dirty="0">
                <a:solidFill>
                  <a:schemeClr val="accent5"/>
                </a:solidFill>
              </a:rPr>
              <a:t> </a:t>
            </a:r>
            <a:r>
              <a:rPr lang="en-GB" sz="2000" i="1" dirty="0" err="1">
                <a:solidFill>
                  <a:schemeClr val="accent5"/>
                </a:solidFill>
              </a:rPr>
              <a:t>t'samen</a:t>
            </a:r>
            <a:r>
              <a:rPr lang="en-GB" sz="2000" i="1" dirty="0">
                <a:solidFill>
                  <a:schemeClr val="accent5"/>
                </a:solidFill>
              </a:rPr>
              <a:t> so </a:t>
            </a:r>
            <a:r>
              <a:rPr lang="en-GB" sz="2000" i="1" dirty="0" err="1">
                <a:solidFill>
                  <a:schemeClr val="accent5"/>
                </a:solidFill>
              </a:rPr>
              <a:t>ghelijck</a:t>
            </a:r>
            <a:r>
              <a:rPr lang="en-GB" sz="2000" i="1" dirty="0">
                <a:solidFill>
                  <a:schemeClr val="accent5"/>
                </a:solidFill>
              </a:rPr>
              <a:t> opt </a:t>
            </a:r>
            <a:r>
              <a:rPr lang="en-GB" sz="2000" i="1" dirty="0" err="1">
                <a:solidFill>
                  <a:schemeClr val="accent5"/>
                </a:solidFill>
              </a:rPr>
              <a:t>bart</a:t>
            </a:r>
            <a:r>
              <a:rPr lang="en-GB" sz="2000" i="1" dirty="0">
                <a:solidFill>
                  <a:schemeClr val="accent5"/>
                </a:solidFill>
              </a:rPr>
              <a:t> </a:t>
            </a:r>
            <a:r>
              <a:rPr lang="en-GB" sz="2000" i="1" dirty="0" err="1">
                <a:solidFill>
                  <a:schemeClr val="accent5"/>
                </a:solidFill>
              </a:rPr>
              <a:t>vallen</a:t>
            </a:r>
            <a:r>
              <a:rPr lang="en-GB" sz="2000" i="1" dirty="0">
                <a:solidFill>
                  <a:schemeClr val="accent5"/>
                </a:solidFill>
              </a:rPr>
              <a:t>, </a:t>
            </a:r>
            <a:r>
              <a:rPr lang="en-GB" sz="2000" i="1" dirty="0" err="1">
                <a:solidFill>
                  <a:schemeClr val="accent5"/>
                </a:solidFill>
              </a:rPr>
              <a:t>dat</a:t>
            </a:r>
            <a:r>
              <a:rPr lang="en-GB" sz="2000" i="1" dirty="0">
                <a:solidFill>
                  <a:schemeClr val="accent5"/>
                </a:solidFill>
              </a:rPr>
              <a:t> </a:t>
            </a:r>
            <a:r>
              <a:rPr lang="en-GB" sz="2000" i="1" dirty="0" err="1">
                <a:solidFill>
                  <a:schemeClr val="accent5"/>
                </a:solidFill>
              </a:rPr>
              <a:t>haer</a:t>
            </a:r>
            <a:r>
              <a:rPr lang="en-GB" sz="2000" i="1" dirty="0">
                <a:solidFill>
                  <a:schemeClr val="accent5"/>
                </a:solidFill>
              </a:rPr>
              <a:t> </a:t>
            </a:r>
            <a:r>
              <a:rPr lang="en-GB" sz="2000" i="1" dirty="0" err="1">
                <a:solidFill>
                  <a:schemeClr val="accent5"/>
                </a:solidFill>
              </a:rPr>
              <a:t>beyde</a:t>
            </a:r>
            <a:r>
              <a:rPr lang="en-GB" sz="2000" i="1" dirty="0">
                <a:solidFill>
                  <a:schemeClr val="accent5"/>
                </a:solidFill>
              </a:rPr>
              <a:t> </a:t>
            </a:r>
            <a:r>
              <a:rPr lang="en-GB" sz="2000" i="1" dirty="0" err="1">
                <a:solidFill>
                  <a:schemeClr val="accent5"/>
                </a:solidFill>
              </a:rPr>
              <a:t>gheluyden</a:t>
            </a:r>
            <a:r>
              <a:rPr lang="en-GB" sz="2000" i="1" dirty="0">
                <a:solidFill>
                  <a:schemeClr val="accent5"/>
                </a:solidFill>
              </a:rPr>
              <a:t> </a:t>
            </a:r>
            <a:r>
              <a:rPr lang="en-GB" sz="2000" i="1" dirty="0" err="1">
                <a:solidFill>
                  <a:schemeClr val="accent5"/>
                </a:solidFill>
              </a:rPr>
              <a:t>een</a:t>
            </a:r>
            <a:r>
              <a:rPr lang="en-GB" sz="2000" i="1" dirty="0">
                <a:solidFill>
                  <a:schemeClr val="accent5"/>
                </a:solidFill>
              </a:rPr>
              <a:t> </a:t>
            </a:r>
            <a:r>
              <a:rPr lang="en-GB" sz="2000" i="1" dirty="0" err="1">
                <a:solidFill>
                  <a:schemeClr val="accent5"/>
                </a:solidFill>
              </a:rPr>
              <a:t>selve</a:t>
            </a:r>
            <a:r>
              <a:rPr lang="en-GB" sz="2000" i="1" dirty="0">
                <a:solidFill>
                  <a:schemeClr val="accent5"/>
                </a:solidFill>
              </a:rPr>
              <a:t> clop </a:t>
            </a:r>
            <a:r>
              <a:rPr lang="en-GB" sz="2000" i="1" dirty="0" err="1">
                <a:solidFill>
                  <a:schemeClr val="accent5"/>
                </a:solidFill>
              </a:rPr>
              <a:t>schijnt</a:t>
            </a:r>
            <a:r>
              <a:rPr lang="en-GB" sz="2000" i="1" dirty="0">
                <a:solidFill>
                  <a:schemeClr val="accent5"/>
                </a:solidFill>
              </a:rPr>
              <a:t> </a:t>
            </a:r>
            <a:r>
              <a:rPr lang="en-GB" sz="2000" i="1" dirty="0" err="1">
                <a:solidFill>
                  <a:schemeClr val="accent5"/>
                </a:solidFill>
              </a:rPr>
              <a:t>te</a:t>
            </a:r>
            <a:r>
              <a:rPr lang="en-GB" sz="2000" i="1" dirty="0">
                <a:solidFill>
                  <a:schemeClr val="accent5"/>
                </a:solidFill>
              </a:rPr>
              <a:t> </a:t>
            </a:r>
            <a:r>
              <a:rPr lang="en-GB" sz="2000" i="1" dirty="0" err="1">
                <a:solidFill>
                  <a:schemeClr val="accent5"/>
                </a:solidFill>
              </a:rPr>
              <a:t>wesen</a:t>
            </a:r>
            <a:r>
              <a:rPr lang="en-GB" sz="2000" i="1" dirty="0">
                <a:solidFill>
                  <a:schemeClr val="accent5"/>
                </a:solidFill>
              </a:rPr>
              <a:t>. </a:t>
            </a:r>
            <a:r>
              <a:rPr lang="en-GB" sz="2000" i="1" dirty="0" err="1">
                <a:solidFill>
                  <a:schemeClr val="accent5"/>
                </a:solidFill>
              </a:rPr>
              <a:t>S'ghelijcx</a:t>
            </a:r>
            <a:r>
              <a:rPr lang="en-GB" sz="2000" i="1" dirty="0">
                <a:solidFill>
                  <a:schemeClr val="accent5"/>
                </a:solidFill>
              </a:rPr>
              <a:t> </a:t>
            </a:r>
            <a:r>
              <a:rPr lang="en-GB" sz="2000" i="1" dirty="0" err="1">
                <a:solidFill>
                  <a:schemeClr val="accent5"/>
                </a:solidFill>
              </a:rPr>
              <a:t>bevint</a:t>
            </a:r>
            <a:r>
              <a:rPr lang="en-GB" sz="2000" i="1" dirty="0">
                <a:solidFill>
                  <a:schemeClr val="accent5"/>
                </a:solidFill>
              </a:rPr>
              <a:t> hem </a:t>
            </a:r>
            <a:r>
              <a:rPr lang="en-GB" sz="2000" i="1" dirty="0" err="1">
                <a:solidFill>
                  <a:schemeClr val="accent5"/>
                </a:solidFill>
              </a:rPr>
              <a:t>daetlick</a:t>
            </a:r>
            <a:r>
              <a:rPr lang="en-GB" sz="2000" i="1" dirty="0">
                <a:solidFill>
                  <a:schemeClr val="accent5"/>
                </a:solidFill>
              </a:rPr>
              <a:t> </a:t>
            </a:r>
            <a:r>
              <a:rPr lang="en-GB" sz="2000" i="1" dirty="0" err="1">
                <a:solidFill>
                  <a:schemeClr val="accent5"/>
                </a:solidFill>
              </a:rPr>
              <a:t>oock</a:t>
            </a:r>
            <a:r>
              <a:rPr lang="en-GB" sz="2000" i="1" dirty="0">
                <a:solidFill>
                  <a:schemeClr val="accent5"/>
                </a:solidFill>
              </a:rPr>
              <a:t> also, met twee </a:t>
            </a:r>
            <a:r>
              <a:rPr lang="en-GB" sz="2000" i="1" dirty="0" err="1">
                <a:solidFill>
                  <a:schemeClr val="accent5"/>
                </a:solidFill>
              </a:rPr>
              <a:t>evegroote</a:t>
            </a:r>
            <a:r>
              <a:rPr lang="en-GB" sz="2000" i="1" dirty="0">
                <a:solidFill>
                  <a:schemeClr val="accent5"/>
                </a:solidFill>
              </a:rPr>
              <a:t> </a:t>
            </a:r>
            <a:r>
              <a:rPr lang="en-GB" sz="2000" i="1" dirty="0" err="1">
                <a:solidFill>
                  <a:schemeClr val="accent5"/>
                </a:solidFill>
              </a:rPr>
              <a:t>lichamen</a:t>
            </a:r>
            <a:r>
              <a:rPr lang="en-GB" sz="2000" i="1" dirty="0">
                <a:solidFill>
                  <a:schemeClr val="accent5"/>
                </a:solidFill>
              </a:rPr>
              <a:t> in </a:t>
            </a:r>
            <a:r>
              <a:rPr lang="en-GB" sz="2000" i="1" dirty="0" err="1">
                <a:solidFill>
                  <a:schemeClr val="accent5"/>
                </a:solidFill>
              </a:rPr>
              <a:t>thienvoudighe</a:t>
            </a:r>
            <a:r>
              <a:rPr lang="en-GB" sz="2000" i="1" dirty="0">
                <a:solidFill>
                  <a:schemeClr val="accent5"/>
                </a:solidFill>
              </a:rPr>
              <a:t> </a:t>
            </a:r>
            <a:r>
              <a:rPr lang="en-GB" sz="2000" i="1" dirty="0" err="1">
                <a:solidFill>
                  <a:schemeClr val="accent5"/>
                </a:solidFill>
              </a:rPr>
              <a:t>reden</a:t>
            </a:r>
            <a:r>
              <a:rPr lang="en-GB" sz="2000" i="1" dirty="0">
                <a:solidFill>
                  <a:schemeClr val="accent5"/>
                </a:solidFill>
              </a:rPr>
              <a:t> der </a:t>
            </a:r>
            <a:r>
              <a:rPr lang="en-GB" sz="2000" i="1" dirty="0" err="1">
                <a:solidFill>
                  <a:schemeClr val="accent5"/>
                </a:solidFill>
              </a:rPr>
              <a:t>swaerheyt</a:t>
            </a:r>
            <a:r>
              <a:rPr lang="en-GB" sz="2000" i="1" dirty="0">
                <a:solidFill>
                  <a:schemeClr val="accent5"/>
                </a:solidFill>
              </a:rPr>
              <a:t>, </a:t>
            </a:r>
            <a:r>
              <a:rPr lang="en-GB" sz="2000" i="1" dirty="0" err="1">
                <a:solidFill>
                  <a:schemeClr val="accent5"/>
                </a:solidFill>
              </a:rPr>
              <a:t>daerom</a:t>
            </a:r>
            <a:r>
              <a:rPr lang="en-GB" sz="2000" i="1" dirty="0">
                <a:solidFill>
                  <a:schemeClr val="accent5"/>
                </a:solidFill>
              </a:rPr>
              <a:t> Aristoteles </a:t>
            </a:r>
            <a:r>
              <a:rPr lang="en-GB" sz="2000" i="1" dirty="0" err="1">
                <a:solidFill>
                  <a:schemeClr val="accent5"/>
                </a:solidFill>
              </a:rPr>
              <a:t>voornomde</a:t>
            </a:r>
            <a:r>
              <a:rPr lang="en-GB" sz="2000" i="1" dirty="0">
                <a:solidFill>
                  <a:schemeClr val="accent5"/>
                </a:solidFill>
              </a:rPr>
              <a:t> </a:t>
            </a:r>
            <a:r>
              <a:rPr lang="en-GB" sz="2000" i="1" dirty="0" err="1">
                <a:solidFill>
                  <a:schemeClr val="accent5"/>
                </a:solidFill>
              </a:rPr>
              <a:t>everedenheyt</a:t>
            </a:r>
            <a:r>
              <a:rPr lang="en-GB" sz="2000" i="1" dirty="0">
                <a:solidFill>
                  <a:schemeClr val="accent5"/>
                </a:solidFill>
              </a:rPr>
              <a:t> is </a:t>
            </a:r>
            <a:r>
              <a:rPr lang="en-GB" sz="2000" i="1" dirty="0" err="1">
                <a:solidFill>
                  <a:schemeClr val="accent5"/>
                </a:solidFill>
              </a:rPr>
              <a:t>onrecht</a:t>
            </a:r>
            <a:r>
              <a:rPr lang="en-GB" sz="2000" i="1" dirty="0">
                <a:solidFill>
                  <a:schemeClr val="accent5"/>
                </a:solidFill>
              </a:rPr>
              <a:t>.</a:t>
            </a:r>
            <a:r>
              <a:rPr lang="en-GB" sz="2000" dirty="0">
                <a:solidFill>
                  <a:schemeClr val="accent5"/>
                </a:solidFill>
              </a:rPr>
              <a:t> </a:t>
            </a:r>
          </a:p>
          <a:p>
            <a:endParaRPr lang="en-GB" sz="2000" dirty="0">
              <a:solidFill>
                <a:schemeClr val="accent5"/>
              </a:solidFill>
            </a:endParaRPr>
          </a:p>
          <a:p>
            <a:r>
              <a:rPr lang="en-GB" sz="2000" dirty="0">
                <a:solidFill>
                  <a:schemeClr val="accent5"/>
                </a:solidFill>
              </a:rPr>
              <a:t>In: Simon Stevin: De </a:t>
            </a:r>
            <a:r>
              <a:rPr lang="en-GB" sz="2000" dirty="0" err="1">
                <a:solidFill>
                  <a:schemeClr val="accent5"/>
                </a:solidFill>
              </a:rPr>
              <a:t>Beghinselen</a:t>
            </a:r>
            <a:r>
              <a:rPr lang="en-GB" sz="2000" dirty="0">
                <a:solidFill>
                  <a:schemeClr val="accent5"/>
                </a:solidFill>
              </a:rPr>
              <a:t> der </a:t>
            </a:r>
            <a:r>
              <a:rPr lang="en-GB" sz="2000" dirty="0" err="1">
                <a:solidFill>
                  <a:schemeClr val="accent5"/>
                </a:solidFill>
              </a:rPr>
              <a:t>Weeghconst</a:t>
            </a:r>
            <a:r>
              <a:rPr lang="en-GB" sz="2000" dirty="0">
                <a:solidFill>
                  <a:schemeClr val="accent5"/>
                </a:solidFill>
              </a:rPr>
              <a:t>, 1586.</a:t>
            </a:r>
          </a:p>
        </p:txBody>
      </p:sp>
    </p:spTree>
    <p:extLst>
      <p:ext uri="{BB962C8B-B14F-4D97-AF65-F5344CB8AC3E}">
        <p14:creationId xmlns:p14="http://schemas.microsoft.com/office/powerpoint/2010/main" val="1157499045"/>
      </p:ext>
    </p:extLst>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nl-NL" sz="4000" b="1" dirty="0">
                <a:solidFill>
                  <a:schemeClr val="accent5"/>
                </a:solidFill>
              </a:rPr>
              <a:t>de Beghinselen der Weeghconst</a:t>
            </a:r>
            <a:endParaRPr lang="en-GB" sz="4000" b="1" dirty="0">
              <a:solidFill>
                <a:schemeClr val="accent5"/>
              </a:solidFill>
            </a:endParaRPr>
          </a:p>
        </p:txBody>
      </p:sp>
      <p:sp>
        <p:nvSpPr>
          <p:cNvPr id="6" name="Rectangle 5"/>
          <p:cNvSpPr/>
          <p:nvPr/>
        </p:nvSpPr>
        <p:spPr>
          <a:xfrm>
            <a:off x="539552" y="1700808"/>
            <a:ext cx="7992888" cy="421057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
        <p:nvSpPr>
          <p:cNvPr id="3" name="Content Placeholder 2"/>
          <p:cNvSpPr>
            <a:spLocks noGrp="1"/>
          </p:cNvSpPr>
          <p:nvPr>
            <p:ph idx="1"/>
          </p:nvPr>
        </p:nvSpPr>
        <p:spPr>
          <a:xfrm>
            <a:off x="302840" y="1988840"/>
            <a:ext cx="8229600" cy="4525963"/>
          </a:xfrm>
        </p:spPr>
        <p:txBody>
          <a:bodyPr/>
          <a:lstStyle/>
          <a:p>
            <a:r>
              <a:rPr lang="en-GB" sz="2000" dirty="0">
                <a:solidFill>
                  <a:schemeClr val="accent5"/>
                </a:solidFill>
              </a:rPr>
              <a:t>Let us take (as the highly educated Jan Cornets de Groot, the diligent researcher of the mysteries of Nature, and I have done) two balls of lead, the one ten times bigger and heavier than the other, and let them drop together from 30 feet high, and it will show, that the lightest ball is not ten times longer under way than the heaviest, but they fall together at the same time on the ground. (...) This proves that Aristotle is wrong.'</a:t>
            </a:r>
            <a:endParaRPr lang="en-GB" sz="2000" i="1" dirty="0">
              <a:solidFill>
                <a:schemeClr val="accent5"/>
              </a:solidFill>
            </a:endParaRPr>
          </a:p>
          <a:p>
            <a:endParaRPr lang="nl-NL" sz="2000" i="1" dirty="0">
              <a:solidFill>
                <a:schemeClr val="accent5"/>
              </a:solidFill>
            </a:endParaRPr>
          </a:p>
          <a:p>
            <a:endParaRPr lang="en-GB" sz="2000" dirty="0">
              <a:solidFill>
                <a:schemeClr val="accent5"/>
              </a:solidFill>
            </a:endParaRPr>
          </a:p>
          <a:p>
            <a:r>
              <a:rPr lang="en-GB" sz="2000" dirty="0">
                <a:solidFill>
                  <a:schemeClr val="accent5"/>
                </a:solidFill>
              </a:rPr>
              <a:t>In: Simon Stevin: De </a:t>
            </a:r>
            <a:r>
              <a:rPr lang="en-GB" sz="2000" dirty="0" err="1">
                <a:solidFill>
                  <a:schemeClr val="accent5"/>
                </a:solidFill>
              </a:rPr>
              <a:t>Beghinselen</a:t>
            </a:r>
            <a:r>
              <a:rPr lang="en-GB" sz="2000" dirty="0">
                <a:solidFill>
                  <a:schemeClr val="accent5"/>
                </a:solidFill>
              </a:rPr>
              <a:t> der </a:t>
            </a:r>
            <a:r>
              <a:rPr lang="en-GB" sz="2000" dirty="0" err="1">
                <a:solidFill>
                  <a:schemeClr val="accent5"/>
                </a:solidFill>
              </a:rPr>
              <a:t>Weeghconst</a:t>
            </a:r>
            <a:r>
              <a:rPr lang="en-GB" sz="2000" dirty="0">
                <a:solidFill>
                  <a:schemeClr val="accent5"/>
                </a:solidFill>
              </a:rPr>
              <a:t>, 1586.</a:t>
            </a:r>
          </a:p>
        </p:txBody>
      </p:sp>
    </p:spTree>
    <p:extLst>
      <p:ext uri="{BB962C8B-B14F-4D97-AF65-F5344CB8AC3E}">
        <p14:creationId xmlns:p14="http://schemas.microsoft.com/office/powerpoint/2010/main" val="2398849865"/>
      </p:ext>
    </p:extLst>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8229600" cy="1143000"/>
          </a:xfrm>
        </p:spPr>
        <p:txBody>
          <a:bodyPr/>
          <a:lstStyle/>
          <a:p>
            <a:r>
              <a:rPr lang="nl-NL" sz="5500" b="1" dirty="0"/>
              <a:t>Equivalence Principle</a:t>
            </a:r>
            <a:endParaRPr lang="en-GB" sz="5500" b="1" dirty="0"/>
          </a:p>
        </p:txBody>
      </p:sp>
      <p:pic>
        <p:nvPicPr>
          <p:cNvPr id="4" name="Picture 3" descr="tt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3666" y="1664333"/>
            <a:ext cx="4763916" cy="27372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7"/>
          <p:cNvSpPr txBox="1">
            <a:spLocks noChangeArrowheads="1"/>
          </p:cNvSpPr>
          <p:nvPr/>
        </p:nvSpPr>
        <p:spPr bwMode="auto">
          <a:xfrm>
            <a:off x="1265692" y="4917869"/>
            <a:ext cx="6264696" cy="1631216"/>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There is no experiment that can distinguish between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uniform acceleration and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a uniform gravitational field.</a:t>
            </a:r>
          </a:p>
        </p:txBody>
      </p:sp>
      <p:sp>
        <p:nvSpPr>
          <p:cNvPr id="6" name="Text Box 6"/>
          <p:cNvSpPr txBox="1">
            <a:spLocks noChangeArrowheads="1"/>
          </p:cNvSpPr>
          <p:nvPr/>
        </p:nvSpPr>
        <p:spPr bwMode="auto">
          <a:xfrm>
            <a:off x="395536" y="1556792"/>
            <a:ext cx="3672408" cy="301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Einstein’s “happiest thought” came from the realization of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the equivalence principle </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0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0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0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Einstein reasoned that:</a:t>
            </a:r>
          </a:p>
        </p:txBody>
      </p:sp>
      <p:sp>
        <p:nvSpPr>
          <p:cNvPr id="7" name="Rectangle 6"/>
          <p:cNvSpPr/>
          <p:nvPr/>
        </p:nvSpPr>
        <p:spPr>
          <a:xfrm>
            <a:off x="251520" y="4917869"/>
            <a:ext cx="8640960" cy="163121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
        <p:nvSpPr>
          <p:cNvPr id="8" name="Rectangle 7"/>
          <p:cNvSpPr/>
          <p:nvPr/>
        </p:nvSpPr>
        <p:spPr>
          <a:xfrm>
            <a:off x="251520" y="1484784"/>
            <a:ext cx="3672408" cy="32403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
        <p:nvSpPr>
          <p:cNvPr id="9" name="Rectangle 8"/>
          <p:cNvSpPr/>
          <p:nvPr/>
        </p:nvSpPr>
        <p:spPr>
          <a:xfrm>
            <a:off x="4053666" y="1484784"/>
            <a:ext cx="4838814" cy="32403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Tree>
    <p:extLst>
      <p:ext uri="{BB962C8B-B14F-4D97-AF65-F5344CB8AC3E}">
        <p14:creationId xmlns:p14="http://schemas.microsoft.com/office/powerpoint/2010/main" val="179093284"/>
      </p:ext>
    </p:extLst>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8229600" cy="1143000"/>
          </a:xfrm>
        </p:spPr>
        <p:txBody>
          <a:bodyPr/>
          <a:lstStyle/>
          <a:p>
            <a:r>
              <a:rPr lang="nl-NL" sz="5500" b="1" dirty="0"/>
              <a:t>Equivalence Principle</a:t>
            </a:r>
            <a:endParaRPr lang="en-GB" sz="5500" b="1" dirty="0"/>
          </a:p>
        </p:txBody>
      </p:sp>
      <p:sp>
        <p:nvSpPr>
          <p:cNvPr id="6" name="Text Box 6"/>
          <p:cNvSpPr txBox="1">
            <a:spLocks noChangeArrowheads="1"/>
          </p:cNvSpPr>
          <p:nvPr/>
        </p:nvSpPr>
        <p:spPr bwMode="auto">
          <a:xfrm>
            <a:off x="507337" y="1803049"/>
            <a:ext cx="3672408"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being in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an accelerating frame </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0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0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indistinguishable</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0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0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from being in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a gravitational field </a:t>
            </a:r>
          </a:p>
        </p:txBody>
      </p:sp>
      <p:sp>
        <p:nvSpPr>
          <p:cNvPr id="8" name="Rectangle 7"/>
          <p:cNvSpPr/>
          <p:nvPr/>
        </p:nvSpPr>
        <p:spPr>
          <a:xfrm>
            <a:off x="259098" y="1455651"/>
            <a:ext cx="4168886" cy="483109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pic>
        <p:nvPicPr>
          <p:cNvPr id="9" name="Picture 4" descr="AAAKLAR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2642" y="1412777"/>
            <a:ext cx="4339838" cy="4873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136678"/>
      </p:ext>
    </p:extLst>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114300" y="25400"/>
            <a:ext cx="6896100" cy="1028700"/>
          </a:xfrm>
        </p:spPr>
        <p:txBody>
          <a:bodyPr/>
          <a:lstStyle/>
          <a:p>
            <a:r>
              <a:rPr lang="en-US" altLang="en-US" dirty="0">
                <a:solidFill>
                  <a:schemeClr val="tx1"/>
                </a:solidFill>
              </a:rPr>
              <a:t>Light follows the same path</a:t>
            </a:r>
          </a:p>
        </p:txBody>
      </p:sp>
      <p:sp>
        <p:nvSpPr>
          <p:cNvPr id="169987" name="Rectangle 3"/>
          <p:cNvSpPr>
            <a:spLocks noGrp="1" noChangeArrowheads="1"/>
          </p:cNvSpPr>
          <p:nvPr>
            <p:ph type="body" idx="1"/>
          </p:nvPr>
        </p:nvSpPr>
        <p:spPr>
          <a:xfrm>
            <a:off x="495300" y="1130300"/>
            <a:ext cx="2667000" cy="673100"/>
          </a:xfrm>
        </p:spPr>
        <p:txBody>
          <a:bodyPr/>
          <a:lstStyle/>
          <a:p>
            <a:pPr marL="0" indent="0">
              <a:lnSpc>
                <a:spcPct val="90000"/>
              </a:lnSpc>
              <a:buFontTx/>
              <a:buNone/>
            </a:pPr>
            <a:r>
              <a:rPr lang="en-US" altLang="en-US" sz="1800" dirty="0">
                <a:latin typeface="Constantia" panose="02030602050306030303" pitchFamily="18" charset="0"/>
              </a:rPr>
              <a:t>path of light beam in our frame</a:t>
            </a:r>
            <a:endParaRPr lang="en-US" altLang="en-US" sz="2000" dirty="0">
              <a:latin typeface="Constantia" panose="02030602050306030303" pitchFamily="18" charset="0"/>
            </a:endParaRPr>
          </a:p>
        </p:txBody>
      </p:sp>
      <p:grpSp>
        <p:nvGrpSpPr>
          <p:cNvPr id="169988" name="Group 4"/>
          <p:cNvGrpSpPr>
            <a:grpSpLocks/>
          </p:cNvGrpSpPr>
          <p:nvPr/>
        </p:nvGrpSpPr>
        <p:grpSpPr bwMode="auto">
          <a:xfrm>
            <a:off x="774700" y="1968500"/>
            <a:ext cx="2540000" cy="4392613"/>
            <a:chOff x="488" y="1240"/>
            <a:chExt cx="1600" cy="2767"/>
          </a:xfrm>
        </p:grpSpPr>
        <p:grpSp>
          <p:nvGrpSpPr>
            <p:cNvPr id="169989" name="Group 5"/>
            <p:cNvGrpSpPr>
              <a:grpSpLocks/>
            </p:cNvGrpSpPr>
            <p:nvPr/>
          </p:nvGrpSpPr>
          <p:grpSpPr bwMode="auto">
            <a:xfrm>
              <a:off x="488" y="1848"/>
              <a:ext cx="1600" cy="1768"/>
              <a:chOff x="648" y="1800"/>
              <a:chExt cx="1176" cy="1384"/>
            </a:xfrm>
          </p:grpSpPr>
          <p:pic>
            <p:nvPicPr>
              <p:cNvPr id="169990" name="Picture 6" descr="AAAKLAR0"/>
              <p:cNvPicPr>
                <a:picLocks noChangeAspect="1" noChangeArrowheads="1"/>
              </p:cNvPicPr>
              <p:nvPr/>
            </p:nvPicPr>
            <p:blipFill>
              <a:blip r:embed="rId3">
                <a:extLst>
                  <a:ext uri="{28A0092B-C50C-407E-A947-70E740481C1C}">
                    <a14:useLocalDpi xmlns:a14="http://schemas.microsoft.com/office/drawing/2010/main" val="0"/>
                  </a:ext>
                </a:extLst>
              </a:blip>
              <a:srcRect l="51691" t="15068" r="3076" b="37534"/>
              <a:stretch>
                <a:fillRect/>
              </a:stretch>
            </p:blipFill>
            <p:spPr bwMode="auto">
              <a:xfrm>
                <a:off x="648" y="1800"/>
                <a:ext cx="1176" cy="1384"/>
              </a:xfrm>
              <a:prstGeom prst="rect">
                <a:avLst/>
              </a:prstGeom>
              <a:noFill/>
              <a:extLst>
                <a:ext uri="{909E8E84-426E-40DD-AFC4-6F175D3DCCD1}">
                  <a14:hiddenFill xmlns:a14="http://schemas.microsoft.com/office/drawing/2010/main">
                    <a:solidFill>
                      <a:srgbClr val="FFFFFF"/>
                    </a:solidFill>
                  </a14:hiddenFill>
                </a:ext>
              </a:extLst>
            </p:spPr>
          </p:pic>
          <p:sp>
            <p:nvSpPr>
              <p:cNvPr id="169991" name="Rectangle 7"/>
              <p:cNvSpPr>
                <a:spLocks noChangeArrowheads="1"/>
              </p:cNvSpPr>
              <p:nvPr/>
            </p:nvSpPr>
            <p:spPr bwMode="auto">
              <a:xfrm>
                <a:off x="800" y="2080"/>
                <a:ext cx="760" cy="640"/>
              </a:xfrm>
              <a:prstGeom prst="rect">
                <a:avLst/>
              </a:prstGeom>
              <a:gradFill rotWithShape="0">
                <a:gsLst>
                  <a:gs pos="0">
                    <a:srgbClr val="F3CA60">
                      <a:gamma/>
                      <a:shade val="71373"/>
                      <a:invGamma/>
                    </a:srgbClr>
                  </a:gs>
                  <a:gs pos="100000">
                    <a:srgbClr val="F3CA6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
            <p:nvSpPr>
              <p:cNvPr id="169992" name="Freeform 8"/>
              <p:cNvSpPr>
                <a:spLocks/>
              </p:cNvSpPr>
              <p:nvPr/>
            </p:nvSpPr>
            <p:spPr bwMode="auto">
              <a:xfrm>
                <a:off x="800" y="2720"/>
                <a:ext cx="932" cy="340"/>
              </a:xfrm>
              <a:custGeom>
                <a:avLst/>
                <a:gdLst>
                  <a:gd name="T0" fmla="*/ 0 w 932"/>
                  <a:gd name="T1" fmla="*/ 340 h 340"/>
                  <a:gd name="T2" fmla="*/ 0 w 932"/>
                  <a:gd name="T3" fmla="*/ 0 h 340"/>
                  <a:gd name="T4" fmla="*/ 760 w 932"/>
                  <a:gd name="T5" fmla="*/ 0 h 340"/>
                  <a:gd name="T6" fmla="*/ 932 w 932"/>
                  <a:gd name="T7" fmla="*/ 336 h 340"/>
                  <a:gd name="T8" fmla="*/ 0 w 932"/>
                  <a:gd name="T9" fmla="*/ 340 h 340"/>
                </a:gdLst>
                <a:ahLst/>
                <a:cxnLst>
                  <a:cxn ang="0">
                    <a:pos x="T0" y="T1"/>
                  </a:cxn>
                  <a:cxn ang="0">
                    <a:pos x="T2" y="T3"/>
                  </a:cxn>
                  <a:cxn ang="0">
                    <a:pos x="T4" y="T5"/>
                  </a:cxn>
                  <a:cxn ang="0">
                    <a:pos x="T6" y="T7"/>
                  </a:cxn>
                  <a:cxn ang="0">
                    <a:pos x="T8" y="T9"/>
                  </a:cxn>
                </a:cxnLst>
                <a:rect l="0" t="0" r="r" b="b"/>
                <a:pathLst>
                  <a:path w="932" h="340">
                    <a:moveTo>
                      <a:pt x="0" y="340"/>
                    </a:moveTo>
                    <a:lnTo>
                      <a:pt x="0" y="0"/>
                    </a:lnTo>
                    <a:lnTo>
                      <a:pt x="760" y="0"/>
                    </a:lnTo>
                    <a:lnTo>
                      <a:pt x="932" y="336"/>
                    </a:lnTo>
                    <a:lnTo>
                      <a:pt x="0" y="340"/>
                    </a:lnTo>
                    <a:close/>
                  </a:path>
                </a:pathLst>
              </a:custGeom>
              <a:gradFill rotWithShape="0">
                <a:gsLst>
                  <a:gs pos="0">
                    <a:srgbClr val="F3CA60">
                      <a:gamma/>
                      <a:shade val="75686"/>
                      <a:invGamma/>
                    </a:srgbClr>
                  </a:gs>
                  <a:gs pos="100000">
                    <a:srgbClr val="F3CA6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grpSp>
        <p:sp>
          <p:nvSpPr>
            <p:cNvPr id="169993" name="Oval 9"/>
            <p:cNvSpPr>
              <a:spLocks noChangeArrowheads="1"/>
            </p:cNvSpPr>
            <p:nvPr/>
          </p:nvSpPr>
          <p:spPr bwMode="auto">
            <a:xfrm>
              <a:off x="872" y="2576"/>
              <a:ext cx="80" cy="8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
          <p:nvSpPr>
            <p:cNvPr id="169994" name="AutoShape 10"/>
            <p:cNvSpPr>
              <a:spLocks noChangeArrowheads="1"/>
            </p:cNvSpPr>
            <p:nvPr/>
          </p:nvSpPr>
          <p:spPr bwMode="auto">
            <a:xfrm>
              <a:off x="1144" y="1496"/>
              <a:ext cx="240" cy="496"/>
            </a:xfrm>
            <a:prstGeom prst="upArrow">
              <a:avLst>
                <a:gd name="adj1" fmla="val 50000"/>
                <a:gd name="adj2" fmla="val 51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
          <p:nvSpPr>
            <p:cNvPr id="169995" name="Text Box 11"/>
            <p:cNvSpPr txBox="1">
              <a:spLocks noChangeArrowheads="1"/>
            </p:cNvSpPr>
            <p:nvPr/>
          </p:nvSpPr>
          <p:spPr bwMode="auto">
            <a:xfrm>
              <a:off x="744" y="1240"/>
              <a:ext cx="115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rebuchet MS" pitchFamily="1" charset="0"/>
                  <a:ea typeface="+mn-ea"/>
                  <a:cs typeface="+mn-cs"/>
                </a:rPr>
                <a:t>Velocity = </a:t>
              </a:r>
              <a:r>
                <a:rPr kumimoji="0" lang="en-US" altLang="en-US" sz="2000" b="0" i="1" u="none" strike="noStrike" kern="1200" cap="none" spc="0" normalizeH="0" baseline="0" noProof="0">
                  <a:ln>
                    <a:noFill/>
                  </a:ln>
                  <a:solidFill>
                    <a:srgbClr val="000000"/>
                  </a:solidFill>
                  <a:effectLst/>
                  <a:uLnTx/>
                  <a:uFillTx/>
                  <a:latin typeface="Trebuchet MS" pitchFamily="1" charset="0"/>
                  <a:ea typeface="+mn-ea"/>
                  <a:cs typeface="+mn-cs"/>
                </a:rPr>
                <a:t>v</a:t>
              </a:r>
              <a:endParaRPr kumimoji="0" lang="en-US" altLang="en-US"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
          <p:nvSpPr>
            <p:cNvPr id="169996" name="Text Box 12"/>
            <p:cNvSpPr txBox="1">
              <a:spLocks noChangeArrowheads="1"/>
            </p:cNvSpPr>
            <p:nvPr/>
          </p:nvSpPr>
          <p:spPr bwMode="auto">
            <a:xfrm>
              <a:off x="896" y="3680"/>
              <a:ext cx="87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1" u="none" strike="noStrike" kern="1200" cap="none" spc="0" normalizeH="0" baseline="0" noProof="0">
                  <a:ln>
                    <a:noFill/>
                  </a:ln>
                  <a:solidFill>
                    <a:srgbClr val="000000"/>
                  </a:solidFill>
                  <a:effectLst/>
                  <a:uLnTx/>
                  <a:uFillTx/>
                  <a:latin typeface="Trebuchet MS" pitchFamily="1" charset="0"/>
                  <a:ea typeface="+mn-ea"/>
                  <a:cs typeface="+mn-cs"/>
                </a:rPr>
                <a:t>t</a:t>
              </a:r>
              <a:r>
                <a:rPr kumimoji="0" lang="en-US" altLang="en-US" sz="2800" b="0" i="0" u="none" strike="noStrike" kern="1200" cap="none" spc="0" normalizeH="0" baseline="0" noProof="0">
                  <a:ln>
                    <a:noFill/>
                  </a:ln>
                  <a:solidFill>
                    <a:srgbClr val="000000"/>
                  </a:solidFill>
                  <a:effectLst/>
                  <a:uLnTx/>
                  <a:uFillTx/>
                  <a:latin typeface="Trebuchet MS" pitchFamily="1" charset="0"/>
                  <a:ea typeface="+mn-ea"/>
                  <a:cs typeface="+mn-cs"/>
                </a:rPr>
                <a:t>=0</a:t>
              </a:r>
              <a:endParaRPr kumimoji="0" lang="en-US" altLang="en-US" sz="2800" b="0" i="1" u="none" strike="noStrike" kern="1200" cap="none" spc="0" normalizeH="0" baseline="0" noProof="0">
                <a:ln>
                  <a:noFill/>
                </a:ln>
                <a:solidFill>
                  <a:srgbClr val="000000"/>
                </a:solidFill>
                <a:effectLst/>
                <a:uLnTx/>
                <a:uFillTx/>
                <a:latin typeface="Trebuchet MS" pitchFamily="1" charset="0"/>
                <a:ea typeface="+mn-ea"/>
                <a:cs typeface="+mn-cs"/>
              </a:endParaRPr>
            </a:p>
          </p:txBody>
        </p:sp>
      </p:grpSp>
      <p:grpSp>
        <p:nvGrpSpPr>
          <p:cNvPr id="169997" name="Group 13"/>
          <p:cNvGrpSpPr>
            <a:grpSpLocks/>
          </p:cNvGrpSpPr>
          <p:nvPr/>
        </p:nvGrpSpPr>
        <p:grpSpPr bwMode="auto">
          <a:xfrm>
            <a:off x="3556000" y="1447800"/>
            <a:ext cx="2540000" cy="4913313"/>
            <a:chOff x="2240" y="912"/>
            <a:chExt cx="1600" cy="3095"/>
          </a:xfrm>
        </p:grpSpPr>
        <p:grpSp>
          <p:nvGrpSpPr>
            <p:cNvPr id="169998" name="Group 14"/>
            <p:cNvGrpSpPr>
              <a:grpSpLocks/>
            </p:cNvGrpSpPr>
            <p:nvPr/>
          </p:nvGrpSpPr>
          <p:grpSpPr bwMode="auto">
            <a:xfrm>
              <a:off x="2240" y="1648"/>
              <a:ext cx="1600" cy="1768"/>
              <a:chOff x="648" y="1800"/>
              <a:chExt cx="1176" cy="1384"/>
            </a:xfrm>
          </p:grpSpPr>
          <p:pic>
            <p:nvPicPr>
              <p:cNvPr id="169999" name="Picture 15" descr="AAAKLAR0"/>
              <p:cNvPicPr>
                <a:picLocks noChangeAspect="1" noChangeArrowheads="1"/>
              </p:cNvPicPr>
              <p:nvPr/>
            </p:nvPicPr>
            <p:blipFill>
              <a:blip r:embed="rId3">
                <a:extLst>
                  <a:ext uri="{28A0092B-C50C-407E-A947-70E740481C1C}">
                    <a14:useLocalDpi xmlns:a14="http://schemas.microsoft.com/office/drawing/2010/main" val="0"/>
                  </a:ext>
                </a:extLst>
              </a:blip>
              <a:srcRect l="51691" t="15068" r="3076" b="37534"/>
              <a:stretch>
                <a:fillRect/>
              </a:stretch>
            </p:blipFill>
            <p:spPr bwMode="auto">
              <a:xfrm>
                <a:off x="648" y="1800"/>
                <a:ext cx="1176" cy="1384"/>
              </a:xfrm>
              <a:prstGeom prst="rect">
                <a:avLst/>
              </a:prstGeom>
              <a:noFill/>
              <a:extLst>
                <a:ext uri="{909E8E84-426E-40DD-AFC4-6F175D3DCCD1}">
                  <a14:hiddenFill xmlns:a14="http://schemas.microsoft.com/office/drawing/2010/main">
                    <a:solidFill>
                      <a:srgbClr val="FFFFFF"/>
                    </a:solidFill>
                  </a14:hiddenFill>
                </a:ext>
              </a:extLst>
            </p:spPr>
          </p:pic>
          <p:sp>
            <p:nvSpPr>
              <p:cNvPr id="170000" name="Rectangle 16"/>
              <p:cNvSpPr>
                <a:spLocks noChangeArrowheads="1"/>
              </p:cNvSpPr>
              <p:nvPr/>
            </p:nvSpPr>
            <p:spPr bwMode="auto">
              <a:xfrm>
                <a:off x="800" y="2080"/>
                <a:ext cx="760" cy="640"/>
              </a:xfrm>
              <a:prstGeom prst="rect">
                <a:avLst/>
              </a:prstGeom>
              <a:gradFill rotWithShape="0">
                <a:gsLst>
                  <a:gs pos="0">
                    <a:srgbClr val="F3CA60">
                      <a:gamma/>
                      <a:shade val="71373"/>
                      <a:invGamma/>
                    </a:srgbClr>
                  </a:gs>
                  <a:gs pos="100000">
                    <a:srgbClr val="F3CA6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
            <p:nvSpPr>
              <p:cNvPr id="170001" name="Freeform 17"/>
              <p:cNvSpPr>
                <a:spLocks/>
              </p:cNvSpPr>
              <p:nvPr/>
            </p:nvSpPr>
            <p:spPr bwMode="auto">
              <a:xfrm>
                <a:off x="800" y="2720"/>
                <a:ext cx="932" cy="340"/>
              </a:xfrm>
              <a:custGeom>
                <a:avLst/>
                <a:gdLst>
                  <a:gd name="T0" fmla="*/ 0 w 932"/>
                  <a:gd name="T1" fmla="*/ 340 h 340"/>
                  <a:gd name="T2" fmla="*/ 0 w 932"/>
                  <a:gd name="T3" fmla="*/ 0 h 340"/>
                  <a:gd name="T4" fmla="*/ 760 w 932"/>
                  <a:gd name="T5" fmla="*/ 0 h 340"/>
                  <a:gd name="T6" fmla="*/ 932 w 932"/>
                  <a:gd name="T7" fmla="*/ 336 h 340"/>
                  <a:gd name="T8" fmla="*/ 0 w 932"/>
                  <a:gd name="T9" fmla="*/ 340 h 340"/>
                </a:gdLst>
                <a:ahLst/>
                <a:cxnLst>
                  <a:cxn ang="0">
                    <a:pos x="T0" y="T1"/>
                  </a:cxn>
                  <a:cxn ang="0">
                    <a:pos x="T2" y="T3"/>
                  </a:cxn>
                  <a:cxn ang="0">
                    <a:pos x="T4" y="T5"/>
                  </a:cxn>
                  <a:cxn ang="0">
                    <a:pos x="T6" y="T7"/>
                  </a:cxn>
                  <a:cxn ang="0">
                    <a:pos x="T8" y="T9"/>
                  </a:cxn>
                </a:cxnLst>
                <a:rect l="0" t="0" r="r" b="b"/>
                <a:pathLst>
                  <a:path w="932" h="340">
                    <a:moveTo>
                      <a:pt x="0" y="340"/>
                    </a:moveTo>
                    <a:lnTo>
                      <a:pt x="0" y="0"/>
                    </a:lnTo>
                    <a:lnTo>
                      <a:pt x="760" y="0"/>
                    </a:lnTo>
                    <a:lnTo>
                      <a:pt x="932" y="336"/>
                    </a:lnTo>
                    <a:lnTo>
                      <a:pt x="0" y="340"/>
                    </a:lnTo>
                    <a:close/>
                  </a:path>
                </a:pathLst>
              </a:custGeom>
              <a:gradFill rotWithShape="0">
                <a:gsLst>
                  <a:gs pos="0">
                    <a:srgbClr val="F3CA60">
                      <a:gamma/>
                      <a:shade val="75686"/>
                      <a:invGamma/>
                    </a:srgbClr>
                  </a:gs>
                  <a:gs pos="100000">
                    <a:srgbClr val="F3CA6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grpSp>
        <p:sp>
          <p:nvSpPr>
            <p:cNvPr id="170002" name="Oval 18"/>
            <p:cNvSpPr>
              <a:spLocks noChangeArrowheads="1"/>
            </p:cNvSpPr>
            <p:nvPr/>
          </p:nvSpPr>
          <p:spPr bwMode="auto">
            <a:xfrm>
              <a:off x="2632" y="2424"/>
              <a:ext cx="80" cy="8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
          <p:nvSpPr>
            <p:cNvPr id="170003" name="Oval 19"/>
            <p:cNvSpPr>
              <a:spLocks noChangeArrowheads="1"/>
            </p:cNvSpPr>
            <p:nvPr/>
          </p:nvSpPr>
          <p:spPr bwMode="auto">
            <a:xfrm>
              <a:off x="2848" y="2568"/>
              <a:ext cx="80" cy="8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
          <p:nvSpPr>
            <p:cNvPr id="170004" name="AutoShape 20"/>
            <p:cNvSpPr>
              <a:spLocks noChangeArrowheads="1"/>
            </p:cNvSpPr>
            <p:nvPr/>
          </p:nvSpPr>
          <p:spPr bwMode="auto">
            <a:xfrm>
              <a:off x="2880" y="1136"/>
              <a:ext cx="240" cy="672"/>
            </a:xfrm>
            <a:prstGeom prst="upArrow">
              <a:avLst>
                <a:gd name="adj1" fmla="val 50000"/>
                <a:gd name="adj2" fmla="val 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
          <p:nvSpPr>
            <p:cNvPr id="170005" name="Text Box 21"/>
            <p:cNvSpPr txBox="1">
              <a:spLocks noChangeArrowheads="1"/>
            </p:cNvSpPr>
            <p:nvPr/>
          </p:nvSpPr>
          <p:spPr bwMode="auto">
            <a:xfrm>
              <a:off x="2536" y="912"/>
              <a:ext cx="130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rebuchet MS" pitchFamily="1" charset="0"/>
                  <a:ea typeface="+mn-ea"/>
                  <a:cs typeface="+mn-cs"/>
                </a:rPr>
                <a:t>Velocity = </a:t>
              </a:r>
              <a:r>
                <a:rPr kumimoji="0" lang="en-US" altLang="en-US" sz="2000" b="0" i="1" u="none" strike="noStrike" kern="1200" cap="none" spc="0" normalizeH="0" baseline="0" noProof="0">
                  <a:ln>
                    <a:noFill/>
                  </a:ln>
                  <a:solidFill>
                    <a:srgbClr val="000000"/>
                  </a:solidFill>
                  <a:effectLst/>
                  <a:uLnTx/>
                  <a:uFillTx/>
                  <a:latin typeface="Trebuchet MS" pitchFamily="1" charset="0"/>
                  <a:ea typeface="+mn-ea"/>
                  <a:cs typeface="+mn-cs"/>
                </a:rPr>
                <a:t>v</a:t>
              </a:r>
              <a:r>
                <a:rPr kumimoji="0" lang="en-US" altLang="en-US" sz="2000" b="0" i="0" u="none" strike="noStrike" kern="1200" cap="none" spc="0" normalizeH="0" baseline="0" noProof="0">
                  <a:ln>
                    <a:noFill/>
                  </a:ln>
                  <a:solidFill>
                    <a:srgbClr val="000000"/>
                  </a:solidFill>
                  <a:effectLst/>
                  <a:uLnTx/>
                  <a:uFillTx/>
                  <a:latin typeface="Trebuchet MS" pitchFamily="1" charset="0"/>
                  <a:ea typeface="+mn-ea"/>
                  <a:cs typeface="+mn-cs"/>
                </a:rPr>
                <a:t>+</a:t>
              </a:r>
              <a:r>
                <a:rPr kumimoji="0" lang="en-US" altLang="en-US" sz="2000" b="0" i="1" u="none" strike="noStrike" kern="1200" cap="none" spc="0" normalizeH="0" baseline="0" noProof="0">
                  <a:ln>
                    <a:noFill/>
                  </a:ln>
                  <a:solidFill>
                    <a:srgbClr val="000000"/>
                  </a:solidFill>
                  <a:effectLst/>
                  <a:uLnTx/>
                  <a:uFillTx/>
                  <a:latin typeface="Trebuchet MS" pitchFamily="1" charset="0"/>
                  <a:ea typeface="+mn-ea"/>
                  <a:cs typeface="+mn-cs"/>
                </a:rPr>
                <a:t>at</a:t>
              </a:r>
              <a:r>
                <a:rPr kumimoji="0" lang="en-US" altLang="en-US" sz="2000" b="0" i="1" u="none" strike="noStrike" kern="1200" cap="none" spc="0" normalizeH="0" baseline="-25000" noProof="0">
                  <a:ln>
                    <a:noFill/>
                  </a:ln>
                  <a:solidFill>
                    <a:srgbClr val="000000"/>
                  </a:solidFill>
                  <a:effectLst/>
                  <a:uLnTx/>
                  <a:uFillTx/>
                  <a:latin typeface="Trebuchet MS" pitchFamily="1" charset="0"/>
                  <a:ea typeface="+mn-ea"/>
                  <a:cs typeface="+mn-cs"/>
                </a:rPr>
                <a:t>o</a:t>
              </a:r>
              <a:endParaRPr kumimoji="0" lang="en-US" altLang="en-US"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
          <p:nvSpPr>
            <p:cNvPr id="170006" name="Text Box 22"/>
            <p:cNvSpPr txBox="1">
              <a:spLocks noChangeArrowheads="1"/>
            </p:cNvSpPr>
            <p:nvPr/>
          </p:nvSpPr>
          <p:spPr bwMode="auto">
            <a:xfrm>
              <a:off x="2640" y="3680"/>
              <a:ext cx="87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1" u="none" strike="noStrike" kern="1200" cap="none" spc="0" normalizeH="0" baseline="0" noProof="0">
                  <a:ln>
                    <a:noFill/>
                  </a:ln>
                  <a:solidFill>
                    <a:srgbClr val="000000"/>
                  </a:solidFill>
                  <a:effectLst/>
                  <a:uLnTx/>
                  <a:uFillTx/>
                  <a:latin typeface="Trebuchet MS" pitchFamily="1" charset="0"/>
                  <a:ea typeface="+mn-ea"/>
                  <a:cs typeface="+mn-cs"/>
                </a:rPr>
                <a:t>t</a:t>
              </a:r>
              <a:r>
                <a:rPr kumimoji="0" lang="en-US" altLang="en-US" sz="2800" b="0" i="0" u="none" strike="noStrike" kern="1200" cap="none" spc="0" normalizeH="0" baseline="0" noProof="0">
                  <a:ln>
                    <a:noFill/>
                  </a:ln>
                  <a:solidFill>
                    <a:srgbClr val="000000"/>
                  </a:solidFill>
                  <a:effectLst/>
                  <a:uLnTx/>
                  <a:uFillTx/>
                  <a:latin typeface="Trebuchet MS" pitchFamily="1" charset="0"/>
                  <a:ea typeface="+mn-ea"/>
                  <a:cs typeface="+mn-cs"/>
                </a:rPr>
                <a:t>=</a:t>
              </a:r>
              <a:r>
                <a:rPr kumimoji="0" lang="en-US" altLang="en-US" sz="2800" b="0" i="1" u="none" strike="noStrike" kern="1200" cap="none" spc="0" normalizeH="0" baseline="0" noProof="0">
                  <a:ln>
                    <a:noFill/>
                  </a:ln>
                  <a:solidFill>
                    <a:srgbClr val="000000"/>
                  </a:solidFill>
                  <a:effectLst/>
                  <a:uLnTx/>
                  <a:uFillTx/>
                  <a:latin typeface="Trebuchet MS" pitchFamily="1" charset="0"/>
                  <a:ea typeface="+mn-ea"/>
                  <a:cs typeface="+mn-cs"/>
                </a:rPr>
                <a:t>t</a:t>
              </a:r>
              <a:r>
                <a:rPr kumimoji="0" lang="en-US" altLang="en-US" sz="2800" b="0" i="0" u="none" strike="noStrike" kern="1200" cap="none" spc="0" normalizeH="0" baseline="-25000" noProof="0">
                  <a:ln>
                    <a:noFill/>
                  </a:ln>
                  <a:solidFill>
                    <a:srgbClr val="000000"/>
                  </a:solidFill>
                  <a:effectLst/>
                  <a:uLnTx/>
                  <a:uFillTx/>
                  <a:latin typeface="Trebuchet MS" pitchFamily="1" charset="0"/>
                  <a:ea typeface="+mn-ea"/>
                  <a:cs typeface="+mn-cs"/>
                </a:rPr>
                <a:t>o</a:t>
              </a:r>
              <a:endParaRPr kumimoji="0" lang="en-US" altLang="en-US" sz="2800" b="0" i="1" u="none" strike="noStrike" kern="1200" cap="none" spc="0" normalizeH="0" baseline="0" noProof="0">
                <a:ln>
                  <a:noFill/>
                </a:ln>
                <a:solidFill>
                  <a:srgbClr val="000000"/>
                </a:solidFill>
                <a:effectLst/>
                <a:uLnTx/>
                <a:uFillTx/>
                <a:latin typeface="Trebuchet MS" pitchFamily="1" charset="0"/>
                <a:ea typeface="+mn-ea"/>
                <a:cs typeface="+mn-cs"/>
              </a:endParaRPr>
            </a:p>
          </p:txBody>
        </p:sp>
      </p:grpSp>
      <p:grpSp>
        <p:nvGrpSpPr>
          <p:cNvPr id="170007" name="Group 23"/>
          <p:cNvGrpSpPr>
            <a:grpSpLocks/>
          </p:cNvGrpSpPr>
          <p:nvPr/>
        </p:nvGrpSpPr>
        <p:grpSpPr bwMode="auto">
          <a:xfrm>
            <a:off x="6324600" y="25400"/>
            <a:ext cx="2819400" cy="6335713"/>
            <a:chOff x="3984" y="16"/>
            <a:chExt cx="1776" cy="3991"/>
          </a:xfrm>
        </p:grpSpPr>
        <p:grpSp>
          <p:nvGrpSpPr>
            <p:cNvPr id="170008" name="Group 24"/>
            <p:cNvGrpSpPr>
              <a:grpSpLocks/>
            </p:cNvGrpSpPr>
            <p:nvPr/>
          </p:nvGrpSpPr>
          <p:grpSpPr bwMode="auto">
            <a:xfrm>
              <a:off x="3984" y="1280"/>
              <a:ext cx="1600" cy="1768"/>
              <a:chOff x="648" y="1800"/>
              <a:chExt cx="1176" cy="1384"/>
            </a:xfrm>
          </p:grpSpPr>
          <p:pic>
            <p:nvPicPr>
              <p:cNvPr id="170009" name="Picture 25" descr="AAAKLAR0"/>
              <p:cNvPicPr>
                <a:picLocks noChangeAspect="1" noChangeArrowheads="1"/>
              </p:cNvPicPr>
              <p:nvPr/>
            </p:nvPicPr>
            <p:blipFill>
              <a:blip r:embed="rId3">
                <a:extLst>
                  <a:ext uri="{28A0092B-C50C-407E-A947-70E740481C1C}">
                    <a14:useLocalDpi xmlns:a14="http://schemas.microsoft.com/office/drawing/2010/main" val="0"/>
                  </a:ext>
                </a:extLst>
              </a:blip>
              <a:srcRect l="51691" t="15068" r="3076" b="37534"/>
              <a:stretch>
                <a:fillRect/>
              </a:stretch>
            </p:blipFill>
            <p:spPr bwMode="auto">
              <a:xfrm>
                <a:off x="648" y="1800"/>
                <a:ext cx="1176" cy="1384"/>
              </a:xfrm>
              <a:prstGeom prst="rect">
                <a:avLst/>
              </a:prstGeom>
              <a:noFill/>
              <a:extLst>
                <a:ext uri="{909E8E84-426E-40DD-AFC4-6F175D3DCCD1}">
                  <a14:hiddenFill xmlns:a14="http://schemas.microsoft.com/office/drawing/2010/main">
                    <a:solidFill>
                      <a:srgbClr val="FFFFFF"/>
                    </a:solidFill>
                  </a14:hiddenFill>
                </a:ext>
              </a:extLst>
            </p:spPr>
          </p:pic>
          <p:sp>
            <p:nvSpPr>
              <p:cNvPr id="170010" name="Rectangle 26"/>
              <p:cNvSpPr>
                <a:spLocks noChangeArrowheads="1"/>
              </p:cNvSpPr>
              <p:nvPr/>
            </p:nvSpPr>
            <p:spPr bwMode="auto">
              <a:xfrm>
                <a:off x="800" y="2080"/>
                <a:ext cx="760" cy="640"/>
              </a:xfrm>
              <a:prstGeom prst="rect">
                <a:avLst/>
              </a:prstGeom>
              <a:gradFill rotWithShape="0">
                <a:gsLst>
                  <a:gs pos="0">
                    <a:srgbClr val="F3CA60">
                      <a:gamma/>
                      <a:shade val="71373"/>
                      <a:invGamma/>
                    </a:srgbClr>
                  </a:gs>
                  <a:gs pos="100000">
                    <a:srgbClr val="F3CA6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
            <p:nvSpPr>
              <p:cNvPr id="170011" name="Freeform 27"/>
              <p:cNvSpPr>
                <a:spLocks/>
              </p:cNvSpPr>
              <p:nvPr/>
            </p:nvSpPr>
            <p:spPr bwMode="auto">
              <a:xfrm>
                <a:off x="800" y="2720"/>
                <a:ext cx="932" cy="340"/>
              </a:xfrm>
              <a:custGeom>
                <a:avLst/>
                <a:gdLst>
                  <a:gd name="T0" fmla="*/ 0 w 932"/>
                  <a:gd name="T1" fmla="*/ 340 h 340"/>
                  <a:gd name="T2" fmla="*/ 0 w 932"/>
                  <a:gd name="T3" fmla="*/ 0 h 340"/>
                  <a:gd name="T4" fmla="*/ 760 w 932"/>
                  <a:gd name="T5" fmla="*/ 0 h 340"/>
                  <a:gd name="T6" fmla="*/ 932 w 932"/>
                  <a:gd name="T7" fmla="*/ 336 h 340"/>
                  <a:gd name="T8" fmla="*/ 0 w 932"/>
                  <a:gd name="T9" fmla="*/ 340 h 340"/>
                </a:gdLst>
                <a:ahLst/>
                <a:cxnLst>
                  <a:cxn ang="0">
                    <a:pos x="T0" y="T1"/>
                  </a:cxn>
                  <a:cxn ang="0">
                    <a:pos x="T2" y="T3"/>
                  </a:cxn>
                  <a:cxn ang="0">
                    <a:pos x="T4" y="T5"/>
                  </a:cxn>
                  <a:cxn ang="0">
                    <a:pos x="T6" y="T7"/>
                  </a:cxn>
                  <a:cxn ang="0">
                    <a:pos x="T8" y="T9"/>
                  </a:cxn>
                </a:cxnLst>
                <a:rect l="0" t="0" r="r" b="b"/>
                <a:pathLst>
                  <a:path w="932" h="340">
                    <a:moveTo>
                      <a:pt x="0" y="340"/>
                    </a:moveTo>
                    <a:lnTo>
                      <a:pt x="0" y="0"/>
                    </a:lnTo>
                    <a:lnTo>
                      <a:pt x="760" y="0"/>
                    </a:lnTo>
                    <a:lnTo>
                      <a:pt x="932" y="336"/>
                    </a:lnTo>
                    <a:lnTo>
                      <a:pt x="0" y="340"/>
                    </a:lnTo>
                    <a:close/>
                  </a:path>
                </a:pathLst>
              </a:custGeom>
              <a:gradFill rotWithShape="0">
                <a:gsLst>
                  <a:gs pos="0">
                    <a:srgbClr val="F3CA60">
                      <a:gamma/>
                      <a:shade val="75686"/>
                      <a:invGamma/>
                    </a:srgbClr>
                  </a:gs>
                  <a:gs pos="100000">
                    <a:srgbClr val="F3CA6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grpSp>
        <p:sp>
          <p:nvSpPr>
            <p:cNvPr id="170012" name="Oval 28"/>
            <p:cNvSpPr>
              <a:spLocks noChangeArrowheads="1"/>
            </p:cNvSpPr>
            <p:nvPr/>
          </p:nvSpPr>
          <p:spPr bwMode="auto">
            <a:xfrm>
              <a:off x="4736" y="2584"/>
              <a:ext cx="80" cy="8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
          <p:nvSpPr>
            <p:cNvPr id="170013" name="Oval 29"/>
            <p:cNvSpPr>
              <a:spLocks noChangeArrowheads="1"/>
            </p:cNvSpPr>
            <p:nvPr/>
          </p:nvSpPr>
          <p:spPr bwMode="auto">
            <a:xfrm>
              <a:off x="4336" y="2144"/>
              <a:ext cx="80" cy="8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
          <p:nvSpPr>
            <p:cNvPr id="170014" name="Oval 30"/>
            <p:cNvSpPr>
              <a:spLocks noChangeArrowheads="1"/>
            </p:cNvSpPr>
            <p:nvPr/>
          </p:nvSpPr>
          <p:spPr bwMode="auto">
            <a:xfrm>
              <a:off x="4552" y="2288"/>
              <a:ext cx="80" cy="8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
          <p:nvSpPr>
            <p:cNvPr id="170015" name="Freeform 31"/>
            <p:cNvSpPr>
              <a:spLocks/>
            </p:cNvSpPr>
            <p:nvPr/>
          </p:nvSpPr>
          <p:spPr bwMode="auto">
            <a:xfrm>
              <a:off x="4176" y="2136"/>
              <a:ext cx="656" cy="712"/>
            </a:xfrm>
            <a:custGeom>
              <a:avLst/>
              <a:gdLst>
                <a:gd name="T0" fmla="*/ 0 w 656"/>
                <a:gd name="T1" fmla="*/ 0 h 712"/>
                <a:gd name="T2" fmla="*/ 192 w 656"/>
                <a:gd name="T3" fmla="*/ 40 h 712"/>
                <a:gd name="T4" fmla="*/ 424 w 656"/>
                <a:gd name="T5" fmla="*/ 184 h 712"/>
                <a:gd name="T6" fmla="*/ 600 w 656"/>
                <a:gd name="T7" fmla="*/ 488 h 712"/>
                <a:gd name="T8" fmla="*/ 656 w 656"/>
                <a:gd name="T9" fmla="*/ 712 h 712"/>
              </a:gdLst>
              <a:ahLst/>
              <a:cxnLst>
                <a:cxn ang="0">
                  <a:pos x="T0" y="T1"/>
                </a:cxn>
                <a:cxn ang="0">
                  <a:pos x="T2" y="T3"/>
                </a:cxn>
                <a:cxn ang="0">
                  <a:pos x="T4" y="T5"/>
                </a:cxn>
                <a:cxn ang="0">
                  <a:pos x="T6" y="T7"/>
                </a:cxn>
                <a:cxn ang="0">
                  <a:pos x="T8" y="T9"/>
                </a:cxn>
              </a:cxnLst>
              <a:rect l="0" t="0" r="r" b="b"/>
              <a:pathLst>
                <a:path w="656" h="712">
                  <a:moveTo>
                    <a:pt x="0" y="0"/>
                  </a:moveTo>
                  <a:cubicBezTo>
                    <a:pt x="60" y="4"/>
                    <a:pt x="121" y="9"/>
                    <a:pt x="192" y="40"/>
                  </a:cubicBezTo>
                  <a:cubicBezTo>
                    <a:pt x="263" y="71"/>
                    <a:pt x="356" y="109"/>
                    <a:pt x="424" y="184"/>
                  </a:cubicBezTo>
                  <a:cubicBezTo>
                    <a:pt x="492" y="259"/>
                    <a:pt x="561" y="400"/>
                    <a:pt x="600" y="488"/>
                  </a:cubicBezTo>
                  <a:cubicBezTo>
                    <a:pt x="639" y="576"/>
                    <a:pt x="647" y="644"/>
                    <a:pt x="656" y="712"/>
                  </a:cubicBezTo>
                </a:path>
              </a:pathLst>
            </a:custGeom>
            <a:noFill/>
            <a:ln w="57150" cap="flat" cmpd="sng">
              <a:solidFill>
                <a:srgbClr val="FFFF66"/>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
          <p:nvSpPr>
            <p:cNvPr id="170016" name="Freeform 32"/>
            <p:cNvSpPr>
              <a:spLocks/>
            </p:cNvSpPr>
            <p:nvPr/>
          </p:nvSpPr>
          <p:spPr bwMode="auto">
            <a:xfrm>
              <a:off x="4888" y="2752"/>
              <a:ext cx="380" cy="424"/>
            </a:xfrm>
            <a:custGeom>
              <a:avLst/>
              <a:gdLst>
                <a:gd name="T0" fmla="*/ 0 w 332"/>
                <a:gd name="T1" fmla="*/ 0 h 664"/>
                <a:gd name="T2" fmla="*/ 288 w 332"/>
                <a:gd name="T3" fmla="*/ 120 h 664"/>
                <a:gd name="T4" fmla="*/ 264 w 332"/>
                <a:gd name="T5" fmla="*/ 664 h 664"/>
              </a:gdLst>
              <a:ahLst/>
              <a:cxnLst>
                <a:cxn ang="0">
                  <a:pos x="T0" y="T1"/>
                </a:cxn>
                <a:cxn ang="0">
                  <a:pos x="T2" y="T3"/>
                </a:cxn>
                <a:cxn ang="0">
                  <a:pos x="T4" y="T5"/>
                </a:cxn>
              </a:cxnLst>
              <a:rect l="0" t="0" r="r" b="b"/>
              <a:pathLst>
                <a:path w="332" h="664">
                  <a:moveTo>
                    <a:pt x="0" y="0"/>
                  </a:moveTo>
                  <a:cubicBezTo>
                    <a:pt x="122" y="4"/>
                    <a:pt x="244" y="9"/>
                    <a:pt x="288" y="120"/>
                  </a:cubicBezTo>
                  <a:cubicBezTo>
                    <a:pt x="332" y="231"/>
                    <a:pt x="298" y="447"/>
                    <a:pt x="264" y="664"/>
                  </a:cubicBezTo>
                </a:path>
              </a:pathLst>
            </a:custGeom>
            <a:noFill/>
            <a:ln w="9525">
              <a:solidFill>
                <a:schemeClr val="tx1"/>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
          <p:nvSpPr>
            <p:cNvPr id="170017" name="Text Box 33"/>
            <p:cNvSpPr txBox="1">
              <a:spLocks noChangeArrowheads="1"/>
            </p:cNvSpPr>
            <p:nvPr/>
          </p:nvSpPr>
          <p:spPr bwMode="auto">
            <a:xfrm>
              <a:off x="4024" y="3128"/>
              <a:ext cx="1568"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path of light beam in accelerating frame</a:t>
              </a:r>
              <a:endParaRPr kumimoji="0" lang="en-US" altLang="en-US" sz="28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70018" name="AutoShape 34"/>
            <p:cNvSpPr>
              <a:spLocks noChangeArrowheads="1"/>
            </p:cNvSpPr>
            <p:nvPr/>
          </p:nvSpPr>
          <p:spPr bwMode="auto">
            <a:xfrm>
              <a:off x="4640" y="280"/>
              <a:ext cx="240" cy="1168"/>
            </a:xfrm>
            <a:prstGeom prst="upArrow">
              <a:avLst>
                <a:gd name="adj1" fmla="val 50000"/>
                <a:gd name="adj2" fmla="val 121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
          <p:nvSpPr>
            <p:cNvPr id="170019" name="Text Box 35"/>
            <p:cNvSpPr txBox="1">
              <a:spLocks noChangeArrowheads="1"/>
            </p:cNvSpPr>
            <p:nvPr/>
          </p:nvSpPr>
          <p:spPr bwMode="auto">
            <a:xfrm>
              <a:off x="4368" y="16"/>
              <a:ext cx="139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rebuchet MS" pitchFamily="1" charset="0"/>
                  <a:ea typeface="+mn-ea"/>
                  <a:cs typeface="+mn-cs"/>
                </a:rPr>
                <a:t>Velocity = </a:t>
              </a:r>
              <a:r>
                <a:rPr kumimoji="0" lang="en-US" altLang="en-US" sz="2000" b="0" i="1" u="none" strike="noStrike" kern="1200" cap="none" spc="0" normalizeH="0" baseline="0" noProof="0">
                  <a:ln>
                    <a:noFill/>
                  </a:ln>
                  <a:solidFill>
                    <a:srgbClr val="000000"/>
                  </a:solidFill>
                  <a:effectLst/>
                  <a:uLnTx/>
                  <a:uFillTx/>
                  <a:latin typeface="Trebuchet MS" pitchFamily="1" charset="0"/>
                  <a:ea typeface="+mn-ea"/>
                  <a:cs typeface="+mn-cs"/>
                </a:rPr>
                <a:t>v</a:t>
              </a:r>
              <a:r>
                <a:rPr kumimoji="0" lang="en-US" altLang="en-US" sz="2000" b="0" i="0" u="none" strike="noStrike" kern="1200" cap="none" spc="0" normalizeH="0" baseline="0" noProof="0">
                  <a:ln>
                    <a:noFill/>
                  </a:ln>
                  <a:solidFill>
                    <a:srgbClr val="000000"/>
                  </a:solidFill>
                  <a:effectLst/>
                  <a:uLnTx/>
                  <a:uFillTx/>
                  <a:latin typeface="Trebuchet MS" pitchFamily="1" charset="0"/>
                  <a:ea typeface="+mn-ea"/>
                  <a:cs typeface="+mn-cs"/>
                </a:rPr>
                <a:t>+2</a:t>
              </a:r>
              <a:r>
                <a:rPr kumimoji="0" lang="en-US" altLang="en-US" sz="2000" b="0" i="1" u="none" strike="noStrike" kern="1200" cap="none" spc="0" normalizeH="0" baseline="0" noProof="0">
                  <a:ln>
                    <a:noFill/>
                  </a:ln>
                  <a:solidFill>
                    <a:srgbClr val="000000"/>
                  </a:solidFill>
                  <a:effectLst/>
                  <a:uLnTx/>
                  <a:uFillTx/>
                  <a:latin typeface="Trebuchet MS" pitchFamily="1" charset="0"/>
                  <a:ea typeface="+mn-ea"/>
                  <a:cs typeface="+mn-cs"/>
                </a:rPr>
                <a:t>at</a:t>
              </a:r>
              <a:r>
                <a:rPr kumimoji="0" lang="en-US" altLang="en-US" sz="2000" b="0" i="0" u="none" strike="noStrike" kern="1200" cap="none" spc="0" normalizeH="0" baseline="-25000" noProof="0">
                  <a:ln>
                    <a:noFill/>
                  </a:ln>
                  <a:solidFill>
                    <a:srgbClr val="000000"/>
                  </a:solidFill>
                  <a:effectLst/>
                  <a:uLnTx/>
                  <a:uFillTx/>
                  <a:latin typeface="Trebuchet MS" pitchFamily="1" charset="0"/>
                  <a:ea typeface="+mn-ea"/>
                  <a:cs typeface="+mn-cs"/>
                </a:rPr>
                <a:t>o</a:t>
              </a:r>
              <a:endParaRPr kumimoji="0" lang="en-US" altLang="en-US"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
          <p:nvSpPr>
            <p:cNvPr id="170020" name="Text Box 36"/>
            <p:cNvSpPr txBox="1">
              <a:spLocks noChangeArrowheads="1"/>
            </p:cNvSpPr>
            <p:nvPr/>
          </p:nvSpPr>
          <p:spPr bwMode="auto">
            <a:xfrm>
              <a:off x="4336" y="3680"/>
              <a:ext cx="87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1" u="none" strike="noStrike" kern="1200" cap="none" spc="0" normalizeH="0" baseline="0" noProof="0">
                  <a:ln>
                    <a:noFill/>
                  </a:ln>
                  <a:solidFill>
                    <a:srgbClr val="000000"/>
                  </a:solidFill>
                  <a:effectLst/>
                  <a:uLnTx/>
                  <a:uFillTx/>
                  <a:latin typeface="Trebuchet MS" pitchFamily="1" charset="0"/>
                  <a:ea typeface="+mn-ea"/>
                  <a:cs typeface="+mn-cs"/>
                </a:rPr>
                <a:t>t</a:t>
              </a:r>
              <a:r>
                <a:rPr kumimoji="0" lang="en-US" altLang="en-US" sz="2800" b="0" i="0" u="none" strike="noStrike" kern="1200" cap="none" spc="0" normalizeH="0" baseline="0" noProof="0">
                  <a:ln>
                    <a:noFill/>
                  </a:ln>
                  <a:solidFill>
                    <a:srgbClr val="000000"/>
                  </a:solidFill>
                  <a:effectLst/>
                  <a:uLnTx/>
                  <a:uFillTx/>
                  <a:latin typeface="Trebuchet MS" pitchFamily="1" charset="0"/>
                  <a:ea typeface="+mn-ea"/>
                  <a:cs typeface="+mn-cs"/>
                </a:rPr>
                <a:t>=2</a:t>
              </a:r>
              <a:r>
                <a:rPr kumimoji="0" lang="en-US" altLang="en-US" sz="2800" b="0" i="1" u="none" strike="noStrike" kern="1200" cap="none" spc="0" normalizeH="0" baseline="0" noProof="0">
                  <a:ln>
                    <a:noFill/>
                  </a:ln>
                  <a:solidFill>
                    <a:srgbClr val="000000"/>
                  </a:solidFill>
                  <a:effectLst/>
                  <a:uLnTx/>
                  <a:uFillTx/>
                  <a:latin typeface="Trebuchet MS" pitchFamily="1" charset="0"/>
                  <a:ea typeface="+mn-ea"/>
                  <a:cs typeface="+mn-cs"/>
                </a:rPr>
                <a:t>t</a:t>
              </a:r>
              <a:r>
                <a:rPr kumimoji="0" lang="en-US" altLang="en-US" sz="2800" b="0" i="0" u="none" strike="noStrike" kern="1200" cap="none" spc="0" normalizeH="0" baseline="-25000" noProof="0">
                  <a:ln>
                    <a:noFill/>
                  </a:ln>
                  <a:solidFill>
                    <a:srgbClr val="000000"/>
                  </a:solidFill>
                  <a:effectLst/>
                  <a:uLnTx/>
                  <a:uFillTx/>
                  <a:latin typeface="Trebuchet MS" pitchFamily="1" charset="0"/>
                  <a:ea typeface="+mn-ea"/>
                  <a:cs typeface="+mn-cs"/>
                </a:rPr>
                <a:t>o</a:t>
              </a:r>
              <a:endParaRPr kumimoji="0" lang="en-US" altLang="en-US" sz="2800" b="0" i="1" u="none" strike="noStrike" kern="1200" cap="none" spc="0" normalizeH="0" baseline="0" noProof="0">
                <a:ln>
                  <a:noFill/>
                </a:ln>
                <a:solidFill>
                  <a:srgbClr val="000000"/>
                </a:solidFill>
                <a:effectLst/>
                <a:uLnTx/>
                <a:uFillTx/>
                <a:latin typeface="Trebuchet MS" pitchFamily="1" charset="0"/>
                <a:ea typeface="+mn-ea"/>
                <a:cs typeface="+mn-cs"/>
              </a:endParaRPr>
            </a:p>
          </p:txBody>
        </p:sp>
      </p:grpSp>
      <p:sp>
        <p:nvSpPr>
          <p:cNvPr id="170021" name="Line 37"/>
          <p:cNvSpPr>
            <a:spLocks noChangeShapeType="1"/>
          </p:cNvSpPr>
          <p:nvPr/>
        </p:nvSpPr>
        <p:spPr bwMode="auto">
          <a:xfrm>
            <a:off x="368300" y="4165600"/>
            <a:ext cx="7188200" cy="0"/>
          </a:xfrm>
          <a:prstGeom prst="line">
            <a:avLst/>
          </a:prstGeom>
          <a:noFill/>
          <a:ln w="76200">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
        <p:nvSpPr>
          <p:cNvPr id="170022" name="Text Box 38"/>
          <p:cNvSpPr txBox="1">
            <a:spLocks noChangeArrowheads="1"/>
          </p:cNvSpPr>
          <p:nvPr/>
        </p:nvSpPr>
        <p:spPr bwMode="auto">
          <a:xfrm>
            <a:off x="1939925" y="5768975"/>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
        <p:nvSpPr>
          <p:cNvPr id="170023" name="Freeform 39"/>
          <p:cNvSpPr>
            <a:spLocks/>
          </p:cNvSpPr>
          <p:nvPr/>
        </p:nvSpPr>
        <p:spPr bwMode="auto">
          <a:xfrm>
            <a:off x="328613" y="1739900"/>
            <a:ext cx="293687" cy="2273300"/>
          </a:xfrm>
          <a:custGeom>
            <a:avLst/>
            <a:gdLst>
              <a:gd name="T0" fmla="*/ 129 w 185"/>
              <a:gd name="T1" fmla="*/ 1432 h 1432"/>
              <a:gd name="T2" fmla="*/ 9 w 185"/>
              <a:gd name="T3" fmla="*/ 752 h 1432"/>
              <a:gd name="T4" fmla="*/ 185 w 185"/>
              <a:gd name="T5" fmla="*/ 0 h 1432"/>
            </a:gdLst>
            <a:ahLst/>
            <a:cxnLst>
              <a:cxn ang="0">
                <a:pos x="T0" y="T1"/>
              </a:cxn>
              <a:cxn ang="0">
                <a:pos x="T2" y="T3"/>
              </a:cxn>
              <a:cxn ang="0">
                <a:pos x="T4" y="T5"/>
              </a:cxn>
            </a:cxnLst>
            <a:rect l="0" t="0" r="r" b="b"/>
            <a:pathLst>
              <a:path w="185" h="1432">
                <a:moveTo>
                  <a:pt x="129" y="1432"/>
                </a:moveTo>
                <a:cubicBezTo>
                  <a:pt x="64" y="1211"/>
                  <a:pt x="0" y="991"/>
                  <a:pt x="9" y="752"/>
                </a:cubicBezTo>
                <a:cubicBezTo>
                  <a:pt x="18" y="513"/>
                  <a:pt x="101" y="256"/>
                  <a:pt x="185" y="0"/>
                </a:cubicBezTo>
              </a:path>
            </a:pathLst>
          </a:custGeom>
          <a:noFill/>
          <a:ln w="19050" cmpd="sng">
            <a:solidFill>
              <a:schemeClr val="tx1"/>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Tree>
    <p:extLst>
      <p:ext uri="{BB962C8B-B14F-4D97-AF65-F5344CB8AC3E}">
        <p14:creationId xmlns:p14="http://schemas.microsoft.com/office/powerpoint/2010/main" val="27352727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9988"/>
                                        </p:tgtEl>
                                        <p:attrNameLst>
                                          <p:attrName>style.visibility</p:attrName>
                                        </p:attrNameLst>
                                      </p:cBhvr>
                                      <p:to>
                                        <p:strVal val="visible"/>
                                      </p:to>
                                    </p:set>
                                    <p:animEffect transition="in" filter="fade">
                                      <p:cBhvr>
                                        <p:cTn id="7" dur="500"/>
                                        <p:tgtEl>
                                          <p:spTgt spid="1699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9997"/>
                                        </p:tgtEl>
                                        <p:attrNameLst>
                                          <p:attrName>style.visibility</p:attrName>
                                        </p:attrNameLst>
                                      </p:cBhvr>
                                      <p:to>
                                        <p:strVal val="visible"/>
                                      </p:to>
                                    </p:set>
                                    <p:animEffect transition="in" filter="fade">
                                      <p:cBhvr>
                                        <p:cTn id="12" dur="500"/>
                                        <p:tgtEl>
                                          <p:spTgt spid="1699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70007"/>
                                        </p:tgtEl>
                                        <p:attrNameLst>
                                          <p:attrName>style.visibility</p:attrName>
                                        </p:attrNameLst>
                                      </p:cBhvr>
                                      <p:to>
                                        <p:strVal val="visible"/>
                                      </p:to>
                                    </p:set>
                                    <p:animEffect transition="in" filter="fade">
                                      <p:cBhvr>
                                        <p:cTn id="17" dur="500"/>
                                        <p:tgtEl>
                                          <p:spTgt spid="170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8229600" cy="1143000"/>
          </a:xfrm>
        </p:spPr>
        <p:txBody>
          <a:bodyPr/>
          <a:lstStyle/>
          <a:p>
            <a:r>
              <a:rPr lang="nl-NL" sz="5500" b="1" dirty="0"/>
              <a:t>Equivalence Principle</a:t>
            </a:r>
            <a:endParaRPr lang="en-GB" sz="5500" b="1" dirty="0"/>
          </a:p>
        </p:txBody>
      </p:sp>
      <p:sp>
        <p:nvSpPr>
          <p:cNvPr id="5" name="Text Box 7"/>
          <p:cNvSpPr txBox="1">
            <a:spLocks noChangeArrowheads="1"/>
          </p:cNvSpPr>
          <p:nvPr/>
        </p:nvSpPr>
        <p:spPr bwMode="auto">
          <a:xfrm>
            <a:off x="1439652" y="1772816"/>
            <a:ext cx="6264696" cy="1323439"/>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The physics in the frame of a freely falling body</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is equivalent to t</a:t>
            </a:r>
            <a:r>
              <a:rPr lang="en-US" altLang="en-US" sz="2000" b="1" dirty="0">
                <a:solidFill>
                  <a:srgbClr val="000000"/>
                </a:solidFill>
                <a:latin typeface="Constantia" panose="02030602050306030303" pitchFamily="18" charset="0"/>
              </a:rPr>
              <a:t>hat of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an inertial frame in Special Relativity.</a:t>
            </a:r>
          </a:p>
        </p:txBody>
      </p:sp>
      <p:sp>
        <p:nvSpPr>
          <p:cNvPr id="7" name="Rectangle 6"/>
          <p:cNvSpPr/>
          <p:nvPr/>
        </p:nvSpPr>
        <p:spPr>
          <a:xfrm>
            <a:off x="251520" y="1484785"/>
            <a:ext cx="8640960" cy="187220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
        <p:nvSpPr>
          <p:cNvPr id="10" name="Text Box 7">
            <a:extLst>
              <a:ext uri="{FF2B5EF4-FFF2-40B4-BE49-F238E27FC236}">
                <a16:creationId xmlns:a16="http://schemas.microsoft.com/office/drawing/2014/main" id="{85B570CC-C1D2-4B2E-BE53-BA27071D2066}"/>
              </a:ext>
            </a:extLst>
          </p:cNvPr>
          <p:cNvSpPr txBox="1">
            <a:spLocks noChangeArrowheads="1"/>
          </p:cNvSpPr>
          <p:nvPr/>
        </p:nvSpPr>
        <p:spPr bwMode="auto">
          <a:xfrm>
            <a:off x="1522004" y="4863112"/>
            <a:ext cx="6264696" cy="1323439"/>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en-US" altLang="en-US" sz="2000" b="1" dirty="0">
                <a:solidFill>
                  <a:srgbClr val="000000"/>
                </a:solidFill>
                <a:latin typeface="Constantia" panose="02030602050306030303" pitchFamily="18" charset="0"/>
              </a:rPr>
              <a:t>Free-falling bodies follow straight worldlines</a:t>
            </a:r>
          </a:p>
          <a:p>
            <a:pPr marL="342900" marR="0" lvl="0" indent="-342900" algn="ctr" defTabSz="914400" rtl="0" eaLnBrk="0" fontAlgn="base" latinLnBrk="0" hangingPunct="0">
              <a:lnSpc>
                <a:spcPct val="100000"/>
              </a:lnSpc>
              <a:spcBef>
                <a:spcPct val="50000"/>
              </a:spcBef>
              <a:spcAft>
                <a:spcPct val="0"/>
              </a:spcAft>
              <a:buClrTx/>
              <a:buSzTx/>
              <a:buFontTx/>
              <a:buChar char="-"/>
              <a:tabLst/>
              <a:defRPr/>
            </a:pPr>
            <a:r>
              <a:rPr lang="en-US" altLang="en-US" sz="2000" b="1" dirty="0">
                <a:solidFill>
                  <a:srgbClr val="000000"/>
                </a:solidFill>
                <a:latin typeface="Constantia" panose="02030602050306030303" pitchFamily="18" charset="0"/>
              </a:rPr>
              <a:t>g</a:t>
            </a:r>
            <a:r>
              <a:rPr kumimoji="0" lang="en-US" altLang="en-US" sz="20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eodesics</a:t>
            </a:r>
            <a:r>
              <a:rPr kumimoji="0" lang="en-US" altLang="en-US" sz="20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 </a:t>
            </a:r>
          </a:p>
          <a:p>
            <a:pPr marR="0" lvl="0" algn="ctr" defTabSz="914400" rtl="0" eaLnBrk="0" fontAlgn="base" latinLnBrk="0" hangingPunct="0">
              <a:lnSpc>
                <a:spcPct val="100000"/>
              </a:lnSpc>
              <a:spcBef>
                <a:spcPct val="50000"/>
              </a:spcBef>
              <a:spcAft>
                <a:spcPct val="0"/>
              </a:spcAft>
              <a:buClrTx/>
              <a:buSzTx/>
              <a:tabLst/>
              <a:defRPr/>
            </a:pPr>
            <a:r>
              <a:rPr lang="en-US" altLang="en-US" sz="2000" b="1" dirty="0">
                <a:solidFill>
                  <a:srgbClr val="000000"/>
                </a:solidFill>
                <a:latin typeface="Constantia" panose="02030602050306030303" pitchFamily="18" charset="0"/>
              </a:rPr>
              <a:t>in curved spacetime</a:t>
            </a:r>
            <a:endParaRPr kumimoji="0" lang="en-US" altLang="en-US" sz="20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1" name="Rectangle 10">
            <a:extLst>
              <a:ext uri="{FF2B5EF4-FFF2-40B4-BE49-F238E27FC236}">
                <a16:creationId xmlns:a16="http://schemas.microsoft.com/office/drawing/2014/main" id="{9D5EB614-CF35-4047-A8C5-54290C3E4FCB}"/>
              </a:ext>
            </a:extLst>
          </p:cNvPr>
          <p:cNvSpPr/>
          <p:nvPr/>
        </p:nvSpPr>
        <p:spPr>
          <a:xfrm>
            <a:off x="251520" y="4588728"/>
            <a:ext cx="8640960" cy="187220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
        <p:nvSpPr>
          <p:cNvPr id="12" name="Down Arrow 3">
            <a:extLst>
              <a:ext uri="{FF2B5EF4-FFF2-40B4-BE49-F238E27FC236}">
                <a16:creationId xmlns:a16="http://schemas.microsoft.com/office/drawing/2014/main" id="{C6DE3473-E6B4-42B9-94DC-8A5B1E643AF4}"/>
              </a:ext>
            </a:extLst>
          </p:cNvPr>
          <p:cNvSpPr/>
          <p:nvPr/>
        </p:nvSpPr>
        <p:spPr>
          <a:xfrm>
            <a:off x="4499992" y="3522216"/>
            <a:ext cx="360040" cy="9100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689105980"/>
      </p:ext>
    </p:extLst>
  </p:cSld>
  <p:clrMapOvr>
    <a:masterClrMapping/>
  </p:clrMapOvr>
  <p:transition>
    <p:zoom/>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67544" y="-387424"/>
            <a:ext cx="8229600" cy="1219200"/>
          </a:xfrm>
        </p:spPr>
        <p:txBody>
          <a:bodyPr>
            <a:normAutofit/>
          </a:bodyPr>
          <a:lstStyle/>
          <a:p>
            <a:r>
              <a:rPr lang="nl-NL" dirty="0"/>
              <a:t>        </a:t>
            </a:r>
            <a:r>
              <a:rPr lang="nl-NL" sz="5500" b="1" dirty="0" err="1">
                <a:solidFill>
                  <a:schemeClr val="bg1"/>
                </a:solidFill>
              </a:rPr>
              <a:t>Curvature</a:t>
            </a:r>
            <a:r>
              <a:rPr lang="nl-NL" sz="5500" b="1" dirty="0">
                <a:solidFill>
                  <a:schemeClr val="bg1"/>
                </a:solidFill>
              </a:rPr>
              <a:t> &amp; </a:t>
            </a:r>
            <a:r>
              <a:rPr lang="nl-NL" sz="5500" b="1" dirty="0" err="1">
                <a:solidFill>
                  <a:schemeClr val="bg1"/>
                </a:solidFill>
              </a:rPr>
              <a:t>Metric</a:t>
            </a:r>
            <a:endParaRPr lang="en-GB" sz="5500" b="1" dirty="0">
              <a:solidFill>
                <a:schemeClr val="bg1"/>
              </a:solidFill>
            </a:endParaRPr>
          </a:p>
        </p:txBody>
      </p:sp>
      <p:sp>
        <p:nvSpPr>
          <p:cNvPr id="6" name="Rectangle 5"/>
          <p:cNvSpPr/>
          <p:nvPr/>
        </p:nvSpPr>
        <p:spPr>
          <a:xfrm>
            <a:off x="539552" y="2204864"/>
            <a:ext cx="7992888" cy="266429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
        <p:nvSpPr>
          <p:cNvPr id="7" name="Rectangle 6"/>
          <p:cNvSpPr/>
          <p:nvPr/>
        </p:nvSpPr>
        <p:spPr>
          <a:xfrm>
            <a:off x="539552" y="1052736"/>
            <a:ext cx="3960440" cy="101694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
        <p:nvSpPr>
          <p:cNvPr id="2" name="Content Placeholder 1">
            <a:extLst>
              <a:ext uri="{FF2B5EF4-FFF2-40B4-BE49-F238E27FC236}">
                <a16:creationId xmlns:a16="http://schemas.microsoft.com/office/drawing/2014/main" id="{AAD72C1F-2417-4ABC-A68B-D19652FBD109}"/>
              </a:ext>
            </a:extLst>
          </p:cNvPr>
          <p:cNvSpPr>
            <a:spLocks noGrp="1"/>
          </p:cNvSpPr>
          <p:nvPr>
            <p:ph idx="1"/>
          </p:nvPr>
        </p:nvSpPr>
        <p:spPr>
          <a:xfrm>
            <a:off x="569537" y="1143000"/>
            <a:ext cx="8229600" cy="4572000"/>
          </a:xfrm>
        </p:spPr>
        <p:txBody>
          <a:bodyPr/>
          <a:lstStyle/>
          <a:p>
            <a:pPr marL="0" indent="0">
              <a:buNone/>
            </a:pPr>
            <a:r>
              <a:rPr lang="en-US" sz="1500" dirty="0">
                <a:solidFill>
                  <a:schemeClr val="bg1"/>
                </a:solidFill>
                <a:latin typeface="Arial" panose="020B0604020202020204" pitchFamily="34" charset="0"/>
              </a:rPr>
              <a:t>Point in 4D spacetime:</a:t>
            </a:r>
          </a:p>
          <a:p>
            <a:pPr marL="0" indent="0">
              <a:buNone/>
            </a:pPr>
            <a:endParaRPr lang="en-US" sz="1500" dirty="0">
              <a:solidFill>
                <a:schemeClr val="bg1"/>
              </a:solidFill>
              <a:latin typeface="Arial" panose="020B0604020202020204" pitchFamily="34" charset="0"/>
            </a:endParaRPr>
          </a:p>
          <a:p>
            <a:pPr marL="0" indent="0">
              <a:buNone/>
            </a:pPr>
            <a:endParaRPr lang="en-US" sz="1500" dirty="0">
              <a:solidFill>
                <a:schemeClr val="bg1"/>
              </a:solidFill>
              <a:latin typeface="Arial" panose="020B0604020202020204" pitchFamily="34" charset="0"/>
            </a:endParaRPr>
          </a:p>
          <a:p>
            <a:pPr marL="0" indent="0">
              <a:buNone/>
            </a:pPr>
            <a:endParaRPr lang="en-US" sz="1500" dirty="0">
              <a:solidFill>
                <a:schemeClr val="bg1"/>
              </a:solidFill>
              <a:latin typeface="Arial" panose="020B0604020202020204" pitchFamily="34" charset="0"/>
            </a:endParaRPr>
          </a:p>
          <a:p>
            <a:pPr marL="0" indent="0">
              <a:buNone/>
            </a:pPr>
            <a:r>
              <a:rPr lang="en-US" sz="1500" dirty="0">
                <a:solidFill>
                  <a:schemeClr val="bg1"/>
                </a:solidFill>
                <a:latin typeface="Arial" panose="020B0604020202020204" pitchFamily="34" charset="0"/>
              </a:rPr>
              <a:t>                                        Distances in curved spacetime:</a:t>
            </a:r>
          </a:p>
          <a:p>
            <a:pPr marL="0" indent="0">
              <a:buNone/>
            </a:pPr>
            <a:endParaRPr lang="en-US" sz="1500" dirty="0">
              <a:solidFill>
                <a:schemeClr val="bg1"/>
              </a:solidFill>
              <a:latin typeface="Arial" panose="020B0604020202020204" pitchFamily="34" charset="0"/>
            </a:endParaRPr>
          </a:p>
          <a:p>
            <a:pPr marL="0" indent="0">
              <a:buNone/>
            </a:pPr>
            <a:endParaRPr lang="en-US" sz="1500" dirty="0">
              <a:solidFill>
                <a:schemeClr val="bg1"/>
              </a:solidFill>
              <a:latin typeface="Arial" panose="020B0604020202020204" pitchFamily="34" charset="0"/>
            </a:endParaRPr>
          </a:p>
          <a:p>
            <a:pPr marL="0" indent="0">
              <a:buNone/>
            </a:pPr>
            <a:endParaRPr lang="en-US" sz="1500" dirty="0">
              <a:solidFill>
                <a:schemeClr val="bg1"/>
              </a:solidFill>
              <a:latin typeface="Arial" panose="020B0604020202020204" pitchFamily="34" charset="0"/>
            </a:endParaRPr>
          </a:p>
          <a:p>
            <a:pPr marL="0" indent="0">
              <a:buNone/>
            </a:pPr>
            <a:endParaRPr lang="en-US" sz="1500" dirty="0">
              <a:solidFill>
                <a:schemeClr val="bg1"/>
              </a:solidFill>
              <a:latin typeface="Arial" panose="020B0604020202020204" pitchFamily="34" charset="0"/>
            </a:endParaRPr>
          </a:p>
          <a:p>
            <a:pPr marL="0" indent="0">
              <a:buNone/>
            </a:pPr>
            <a:r>
              <a:rPr lang="en-US" sz="1500" dirty="0">
                <a:solidFill>
                  <a:schemeClr val="bg1"/>
                </a:solidFill>
                <a:latin typeface="Arial" panose="020B0604020202020204" pitchFamily="34" charset="0"/>
              </a:rPr>
              <a:t>                                       with </a:t>
            </a:r>
            <a:r>
              <a:rPr lang="en-US" sz="1500" dirty="0">
                <a:solidFill>
                  <a:schemeClr val="bg1"/>
                </a:solidFill>
                <a:latin typeface="Times New Roman" panose="02020603050405020304" pitchFamily="18" charset="0"/>
                <a:cs typeface="Times New Roman" panose="02020603050405020304" pitchFamily="18" charset="0"/>
              </a:rPr>
              <a:t>g</a:t>
            </a:r>
            <a:r>
              <a:rPr lang="el-GR" sz="1500" baseline="-25000" dirty="0">
                <a:solidFill>
                  <a:schemeClr val="bg1"/>
                </a:solidFill>
                <a:latin typeface="Times New Roman" panose="02020603050405020304" pitchFamily="18" charset="0"/>
                <a:cs typeface="Times New Roman" panose="02020603050405020304" pitchFamily="18" charset="0"/>
              </a:rPr>
              <a:t>αβ</a:t>
            </a:r>
            <a:r>
              <a:rPr lang="en-US" sz="1500" dirty="0">
                <a:solidFill>
                  <a:schemeClr val="bg1"/>
                </a:solidFill>
                <a:latin typeface="Times New Roman" panose="02020603050405020304" pitchFamily="18" charset="0"/>
                <a:cs typeface="Times New Roman" panose="02020603050405020304" pitchFamily="18" charset="0"/>
              </a:rPr>
              <a:t> the </a:t>
            </a:r>
            <a:r>
              <a:rPr lang="en-US" sz="1500" b="1" dirty="0">
                <a:solidFill>
                  <a:schemeClr val="bg1"/>
                </a:solidFill>
                <a:latin typeface="Times New Roman" panose="02020603050405020304" pitchFamily="18" charset="0"/>
                <a:cs typeface="Times New Roman" panose="02020603050405020304" pitchFamily="18" charset="0"/>
              </a:rPr>
              <a:t>metric tensor </a:t>
            </a:r>
            <a:r>
              <a:rPr lang="en-US" sz="1500" dirty="0">
                <a:solidFill>
                  <a:schemeClr val="bg1"/>
                </a:solidFill>
                <a:latin typeface="Times New Roman" panose="02020603050405020304" pitchFamily="18" charset="0"/>
                <a:cs typeface="Times New Roman" panose="02020603050405020304" pitchFamily="18" charset="0"/>
              </a:rPr>
              <a:t>for curved spacetime: </a:t>
            </a:r>
          </a:p>
          <a:p>
            <a:pPr marL="0" indent="0">
              <a:buNone/>
            </a:pPr>
            <a:r>
              <a:rPr lang="en-US" sz="1500" dirty="0">
                <a:solidFill>
                  <a:schemeClr val="bg1"/>
                </a:solidFill>
                <a:latin typeface="Times New Roman" panose="02020603050405020304" pitchFamily="18" charset="0"/>
                <a:cs typeface="Times New Roman" panose="02020603050405020304" pitchFamily="18" charset="0"/>
              </a:rPr>
              <a:t>                                           metric specifies distance </a:t>
            </a:r>
            <a:r>
              <a:rPr lang="en-US" sz="1500" dirty="0" err="1">
                <a:solidFill>
                  <a:schemeClr val="bg1"/>
                </a:solidFill>
                <a:latin typeface="Times New Roman" panose="02020603050405020304" pitchFamily="18" charset="0"/>
                <a:cs typeface="Times New Roman" panose="02020603050405020304" pitchFamily="18" charset="0"/>
              </a:rPr>
              <a:t>recepy</a:t>
            </a:r>
            <a:r>
              <a:rPr lang="en-US" sz="1500" dirty="0">
                <a:solidFill>
                  <a:schemeClr val="bg1"/>
                </a:solidFill>
                <a:latin typeface="Times New Roman" panose="02020603050405020304" pitchFamily="18" charset="0"/>
                <a:cs typeface="Times New Roman" panose="02020603050405020304" pitchFamily="18" charset="0"/>
              </a:rPr>
              <a:t>. </a:t>
            </a: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r>
              <a:rPr lang="en-US" sz="1500" dirty="0">
                <a:solidFill>
                  <a:schemeClr val="bg1"/>
                </a:solidFill>
                <a:latin typeface="Times New Roman" panose="02020603050405020304" pitchFamily="18" charset="0"/>
                <a:cs typeface="Times New Roman" panose="02020603050405020304" pitchFamily="18" charset="0"/>
              </a:rPr>
              <a:t>          Proper time:   </a:t>
            </a:r>
            <a:endParaRPr lang="en-US" dirty="0">
              <a:solidFill>
                <a:schemeClr val="bg1"/>
              </a:solidFill>
              <a:latin typeface="Arial" panose="020B0604020202020204" pitchFamily="34" charset="0"/>
            </a:endParaRPr>
          </a:p>
        </p:txBody>
      </p:sp>
      <p:graphicFrame>
        <p:nvGraphicFramePr>
          <p:cNvPr id="8" name="Object 7">
            <a:extLst>
              <a:ext uri="{FF2B5EF4-FFF2-40B4-BE49-F238E27FC236}">
                <a16:creationId xmlns:a16="http://schemas.microsoft.com/office/drawing/2014/main" id="{06507DCA-B768-49DA-889A-5ADE27F0A3EF}"/>
              </a:ext>
            </a:extLst>
          </p:cNvPr>
          <p:cNvGraphicFramePr>
            <a:graphicFrameLocks noChangeAspect="1"/>
          </p:cNvGraphicFramePr>
          <p:nvPr/>
        </p:nvGraphicFramePr>
        <p:xfrm>
          <a:off x="1187624" y="1513353"/>
          <a:ext cx="1410928" cy="301708"/>
        </p:xfrm>
        <a:graphic>
          <a:graphicData uri="http://schemas.openxmlformats.org/presentationml/2006/ole">
            <mc:AlternateContent xmlns:mc="http://schemas.openxmlformats.org/markup-compatibility/2006">
              <mc:Choice xmlns:v="urn:schemas-microsoft-com:vml" Requires="v">
                <p:oleObj spid="_x0000_s254004" name="Equation" r:id="rId3" imgW="1066680" imgH="228600" progId="Equation.DSMT4">
                  <p:embed/>
                </p:oleObj>
              </mc:Choice>
              <mc:Fallback>
                <p:oleObj name="Equation" r:id="rId3" imgW="1066680" imgH="228600" progId="Equation.DSMT4">
                  <p:embed/>
                  <p:pic>
                    <p:nvPicPr>
                      <p:cNvPr id="8" name="Object 7">
                        <a:extLst>
                          <a:ext uri="{FF2B5EF4-FFF2-40B4-BE49-F238E27FC236}">
                            <a16:creationId xmlns:a16="http://schemas.microsoft.com/office/drawing/2014/main" id="{06507DCA-B768-49DA-889A-5ADE27F0A3EF}"/>
                          </a:ext>
                        </a:extLst>
                      </p:cNvPr>
                      <p:cNvPicPr>
                        <a:picLocks noChangeAspect="1" noChangeArrowheads="1"/>
                      </p:cNvPicPr>
                      <p:nvPr/>
                    </p:nvPicPr>
                    <p:blipFill>
                      <a:blip r:embed="rId4"/>
                      <a:srcRect/>
                      <a:stretch>
                        <a:fillRect/>
                      </a:stretch>
                    </p:blipFill>
                    <p:spPr bwMode="auto">
                      <a:xfrm>
                        <a:off x="1187624" y="1513353"/>
                        <a:ext cx="1410928" cy="301708"/>
                      </a:xfrm>
                      <a:prstGeom prst="rect">
                        <a:avLst/>
                      </a:prstGeom>
                      <a:noFill/>
                      <a:ln>
                        <a:noFill/>
                      </a:ln>
                      <a:effectLst/>
                    </p:spPr>
                  </p:pic>
                </p:oleObj>
              </mc:Fallback>
            </mc:AlternateContent>
          </a:graphicData>
        </a:graphic>
      </p:graphicFrame>
      <p:graphicFrame>
        <p:nvGraphicFramePr>
          <p:cNvPr id="10" name="Object 9">
            <a:extLst>
              <a:ext uri="{FF2B5EF4-FFF2-40B4-BE49-F238E27FC236}">
                <a16:creationId xmlns:a16="http://schemas.microsoft.com/office/drawing/2014/main" id="{7EF15AE8-A6A5-4F61-BC52-D499DB9EC353}"/>
              </a:ext>
            </a:extLst>
          </p:cNvPr>
          <p:cNvGraphicFramePr>
            <a:graphicFrameLocks noChangeAspect="1"/>
          </p:cNvGraphicFramePr>
          <p:nvPr>
            <p:extLst>
              <p:ext uri="{D42A27DB-BD31-4B8C-83A1-F6EECF244321}">
                <p14:modId xmlns:p14="http://schemas.microsoft.com/office/powerpoint/2010/main" val="4266492354"/>
              </p:ext>
            </p:extLst>
          </p:nvPr>
        </p:nvGraphicFramePr>
        <p:xfrm>
          <a:off x="3061837" y="2996952"/>
          <a:ext cx="3245000" cy="720080"/>
        </p:xfrm>
        <a:graphic>
          <a:graphicData uri="http://schemas.openxmlformats.org/presentationml/2006/ole">
            <mc:AlternateContent xmlns:mc="http://schemas.openxmlformats.org/markup-compatibility/2006">
              <mc:Choice xmlns:v="urn:schemas-microsoft-com:vml" Requires="v">
                <p:oleObj spid="_x0000_s254005" name="Equation" r:id="rId5" imgW="1143000" imgH="253800" progId="Equation.DSMT4">
                  <p:embed/>
                </p:oleObj>
              </mc:Choice>
              <mc:Fallback>
                <p:oleObj name="Equation" r:id="rId5" imgW="1143000" imgH="253800" progId="Equation.DSMT4">
                  <p:embed/>
                  <p:pic>
                    <p:nvPicPr>
                      <p:cNvPr id="10" name="Object 9">
                        <a:extLst>
                          <a:ext uri="{FF2B5EF4-FFF2-40B4-BE49-F238E27FC236}">
                            <a16:creationId xmlns:a16="http://schemas.microsoft.com/office/drawing/2014/main" id="{7EF15AE8-A6A5-4F61-BC52-D499DB9EC353}"/>
                          </a:ext>
                        </a:extLst>
                      </p:cNvPr>
                      <p:cNvPicPr>
                        <a:picLocks noChangeAspect="1" noChangeArrowheads="1"/>
                      </p:cNvPicPr>
                      <p:nvPr/>
                    </p:nvPicPr>
                    <p:blipFill>
                      <a:blip r:embed="rId6"/>
                      <a:srcRect/>
                      <a:stretch>
                        <a:fillRect/>
                      </a:stretch>
                    </p:blipFill>
                    <p:spPr bwMode="auto">
                      <a:xfrm>
                        <a:off x="3061837" y="2996952"/>
                        <a:ext cx="3245000" cy="720080"/>
                      </a:xfrm>
                      <a:prstGeom prst="rect">
                        <a:avLst/>
                      </a:prstGeom>
                      <a:noFill/>
                      <a:ln>
                        <a:noFill/>
                      </a:ln>
                      <a:effectLst/>
                    </p:spPr>
                  </p:pic>
                </p:oleObj>
              </mc:Fallback>
            </mc:AlternateContent>
          </a:graphicData>
        </a:graphic>
      </p:graphicFrame>
      <p:sp>
        <p:nvSpPr>
          <p:cNvPr id="11" name="Rectangle 10">
            <a:extLst>
              <a:ext uri="{FF2B5EF4-FFF2-40B4-BE49-F238E27FC236}">
                <a16:creationId xmlns:a16="http://schemas.microsoft.com/office/drawing/2014/main" id="{1E6D0ED9-D3B4-4D1D-9DC0-21DD2C591EBC}"/>
              </a:ext>
            </a:extLst>
          </p:cNvPr>
          <p:cNvSpPr/>
          <p:nvPr/>
        </p:nvSpPr>
        <p:spPr>
          <a:xfrm>
            <a:off x="539552" y="5004346"/>
            <a:ext cx="7992888" cy="161988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graphicFrame>
        <p:nvGraphicFramePr>
          <p:cNvPr id="12" name="Object 11">
            <a:extLst>
              <a:ext uri="{FF2B5EF4-FFF2-40B4-BE49-F238E27FC236}">
                <a16:creationId xmlns:a16="http://schemas.microsoft.com/office/drawing/2014/main" id="{711BE6BF-8E77-49B7-856D-53226324E0EF}"/>
              </a:ext>
            </a:extLst>
          </p:cNvPr>
          <p:cNvGraphicFramePr>
            <a:graphicFrameLocks noChangeAspect="1"/>
          </p:cNvGraphicFramePr>
          <p:nvPr>
            <p:extLst>
              <p:ext uri="{D42A27DB-BD31-4B8C-83A1-F6EECF244321}">
                <p14:modId xmlns:p14="http://schemas.microsoft.com/office/powerpoint/2010/main" val="2994356735"/>
              </p:ext>
            </p:extLst>
          </p:nvPr>
        </p:nvGraphicFramePr>
        <p:xfrm>
          <a:off x="3240088" y="5219700"/>
          <a:ext cx="3028950" cy="1260475"/>
        </p:xfrm>
        <a:graphic>
          <a:graphicData uri="http://schemas.openxmlformats.org/presentationml/2006/ole">
            <mc:AlternateContent xmlns:mc="http://schemas.openxmlformats.org/markup-compatibility/2006">
              <mc:Choice xmlns:v="urn:schemas-microsoft-com:vml" Requires="v">
                <p:oleObj spid="_x0000_s254006" name="Equation" r:id="rId7" imgW="1066680" imgH="444240" progId="Equation.DSMT4">
                  <p:embed/>
                </p:oleObj>
              </mc:Choice>
              <mc:Fallback>
                <p:oleObj name="Equation" r:id="rId7" imgW="1066680" imgH="444240" progId="Equation.DSMT4">
                  <p:embed/>
                  <p:pic>
                    <p:nvPicPr>
                      <p:cNvPr id="10" name="Object 9">
                        <a:extLst>
                          <a:ext uri="{FF2B5EF4-FFF2-40B4-BE49-F238E27FC236}">
                            <a16:creationId xmlns:a16="http://schemas.microsoft.com/office/drawing/2014/main" id="{7EF15AE8-A6A5-4F61-BC52-D499DB9EC353}"/>
                          </a:ext>
                        </a:extLst>
                      </p:cNvPr>
                      <p:cNvPicPr>
                        <a:picLocks noChangeAspect="1" noChangeArrowheads="1"/>
                      </p:cNvPicPr>
                      <p:nvPr/>
                    </p:nvPicPr>
                    <p:blipFill>
                      <a:blip r:embed="rId8"/>
                      <a:srcRect/>
                      <a:stretch>
                        <a:fillRect/>
                      </a:stretch>
                    </p:blipFill>
                    <p:spPr bwMode="auto">
                      <a:xfrm>
                        <a:off x="3240088" y="5219700"/>
                        <a:ext cx="3028950" cy="126047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91472703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39763" y="372048"/>
            <a:ext cx="8229600" cy="1219200"/>
          </a:xfrm>
        </p:spPr>
        <p:txBody>
          <a:bodyPr>
            <a:normAutofit fontScale="90000"/>
          </a:bodyPr>
          <a:lstStyle/>
          <a:p>
            <a:r>
              <a:rPr lang="nl-NL" dirty="0"/>
              <a:t>          </a:t>
            </a:r>
            <a:r>
              <a:rPr lang="nl-NL" sz="5500" b="1" dirty="0">
                <a:solidFill>
                  <a:schemeClr val="bg1"/>
                </a:solidFill>
              </a:rPr>
              <a:t>General Relativistic </a:t>
            </a:r>
            <a:br>
              <a:rPr lang="nl-NL" sz="5500" b="1" dirty="0">
                <a:solidFill>
                  <a:schemeClr val="bg1"/>
                </a:solidFill>
              </a:rPr>
            </a:br>
            <a:r>
              <a:rPr lang="nl-NL" sz="5500" b="1" dirty="0">
                <a:solidFill>
                  <a:schemeClr val="bg1"/>
                </a:solidFill>
              </a:rPr>
              <a:t>        </a:t>
            </a:r>
            <a:r>
              <a:rPr lang="nl-NL" sz="5500" b="1" dirty="0" err="1">
                <a:solidFill>
                  <a:schemeClr val="bg1"/>
                </a:solidFill>
              </a:rPr>
              <a:t>Equation</a:t>
            </a:r>
            <a:r>
              <a:rPr lang="nl-NL" sz="5500" b="1" dirty="0">
                <a:solidFill>
                  <a:schemeClr val="bg1"/>
                </a:solidFill>
              </a:rPr>
              <a:t> of Motion </a:t>
            </a:r>
            <a:endParaRPr lang="en-GB" sz="5500" b="1" dirty="0">
              <a:solidFill>
                <a:schemeClr val="bg1"/>
              </a:solidFill>
            </a:endParaRPr>
          </a:p>
        </p:txBody>
      </p:sp>
      <p:sp>
        <p:nvSpPr>
          <p:cNvPr id="6" name="Rectangle 5"/>
          <p:cNvSpPr/>
          <p:nvPr/>
        </p:nvSpPr>
        <p:spPr>
          <a:xfrm>
            <a:off x="539552" y="1591248"/>
            <a:ext cx="7920880" cy="198176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
        <p:nvSpPr>
          <p:cNvPr id="2" name="Content Placeholder 1">
            <a:extLst>
              <a:ext uri="{FF2B5EF4-FFF2-40B4-BE49-F238E27FC236}">
                <a16:creationId xmlns:a16="http://schemas.microsoft.com/office/drawing/2014/main" id="{AAD72C1F-2417-4ABC-A68B-D19652FBD109}"/>
              </a:ext>
            </a:extLst>
          </p:cNvPr>
          <p:cNvSpPr>
            <a:spLocks noGrp="1"/>
          </p:cNvSpPr>
          <p:nvPr>
            <p:ph idx="1"/>
          </p:nvPr>
        </p:nvSpPr>
        <p:spPr>
          <a:xfrm>
            <a:off x="679581" y="1318989"/>
            <a:ext cx="8229600" cy="4572000"/>
          </a:xfrm>
        </p:spPr>
        <p:txBody>
          <a:bodyPr/>
          <a:lstStyle/>
          <a:p>
            <a:pPr marL="0" indent="0">
              <a:buNone/>
            </a:pPr>
            <a:r>
              <a:rPr lang="en-US" sz="1500" dirty="0">
                <a:solidFill>
                  <a:schemeClr val="bg1"/>
                </a:solidFill>
                <a:latin typeface="Arial" panose="020B0604020202020204" pitchFamily="34" charset="0"/>
              </a:rPr>
              <a:t>       </a:t>
            </a:r>
          </a:p>
          <a:p>
            <a:pPr marL="0" indent="0">
              <a:buNone/>
            </a:pPr>
            <a:r>
              <a:rPr lang="en-US" sz="1500" dirty="0">
                <a:solidFill>
                  <a:schemeClr val="bg1"/>
                </a:solidFill>
                <a:latin typeface="Times New Roman" panose="02020603050405020304" pitchFamily="18" charset="0"/>
                <a:cs typeface="Times New Roman" panose="02020603050405020304" pitchFamily="18" charset="0"/>
              </a:rPr>
              <a:t>From Equivalence Principle, one may derive the equation of motion:</a:t>
            </a: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r>
              <a:rPr lang="en-US" sz="1500" dirty="0">
                <a:solidFill>
                  <a:schemeClr val="bg1"/>
                </a:solidFill>
                <a:latin typeface="Times New Roman" panose="02020603050405020304" pitchFamily="18" charset="0"/>
                <a:cs typeface="Times New Roman" panose="02020603050405020304" pitchFamily="18" charset="0"/>
              </a:rPr>
              <a:t>with </a:t>
            </a:r>
            <a:r>
              <a:rPr lang="en-US" sz="1500" b="1" dirty="0">
                <a:solidFill>
                  <a:schemeClr val="bg1"/>
                </a:solidFill>
                <a:latin typeface="Times New Roman" panose="02020603050405020304" pitchFamily="18" charset="0"/>
                <a:cs typeface="Times New Roman" panose="02020603050405020304" pitchFamily="18" charset="0"/>
              </a:rPr>
              <a:t>Christoffel symbol</a:t>
            </a:r>
            <a:r>
              <a:rPr lang="en-US" sz="1500" dirty="0">
                <a:solidFill>
                  <a:schemeClr val="bg1"/>
                </a:solidFill>
                <a:latin typeface="Times New Roman" panose="02020603050405020304" pitchFamily="18" charset="0"/>
                <a:cs typeface="Times New Roman" panose="02020603050405020304" pitchFamily="18" charset="0"/>
              </a:rPr>
              <a:t>/connection</a:t>
            </a: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1500" dirty="0">
              <a:solidFill>
                <a:schemeClr val="bg1"/>
              </a:solidFill>
              <a:latin typeface="Arial" panose="020B0604020202020204" pitchFamily="34" charset="0"/>
              <a:cs typeface="Times New Roman" panose="02020603050405020304" pitchFamily="18" charset="0"/>
            </a:endParaRPr>
          </a:p>
          <a:p>
            <a:pPr marL="0" indent="0">
              <a:buNone/>
            </a:pPr>
            <a:r>
              <a:rPr lang="en-US" sz="1500" dirty="0">
                <a:solidFill>
                  <a:schemeClr val="bg1"/>
                </a:solidFill>
                <a:latin typeface="Arial" panose="020B0604020202020204" pitchFamily="34" charset="0"/>
                <a:cs typeface="Times New Roman" panose="02020603050405020304" pitchFamily="18" charset="0"/>
              </a:rPr>
              <a:t>This is actually exactly the same equation as that for shortest paths in general </a:t>
            </a:r>
          </a:p>
          <a:p>
            <a:pPr marL="0" indent="0">
              <a:buNone/>
            </a:pPr>
            <a:r>
              <a:rPr lang="en-US" sz="1500" dirty="0">
                <a:solidFill>
                  <a:schemeClr val="bg1"/>
                </a:solidFill>
                <a:latin typeface="Arial" panose="020B0604020202020204" pitchFamily="34" charset="0"/>
                <a:cs typeface="Times New Roman" panose="02020603050405020304" pitchFamily="18" charset="0"/>
              </a:rPr>
              <a:t>curved spaces (in 4D spacetime), the GEODESIC equation.</a:t>
            </a:r>
            <a:endParaRPr lang="en-US" sz="1500" dirty="0">
              <a:solidFill>
                <a:schemeClr val="bg1"/>
              </a:solidFill>
              <a:latin typeface="Times New Roman" panose="02020603050405020304" pitchFamily="18"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id="{7EF15AE8-A6A5-4F61-BC52-D499DB9EC353}"/>
              </a:ext>
            </a:extLst>
          </p:cNvPr>
          <p:cNvGraphicFramePr>
            <a:graphicFrameLocks noChangeAspect="1"/>
          </p:cNvGraphicFramePr>
          <p:nvPr>
            <p:extLst>
              <p:ext uri="{D42A27DB-BD31-4B8C-83A1-F6EECF244321}">
                <p14:modId xmlns:p14="http://schemas.microsoft.com/office/powerpoint/2010/main" val="1840790759"/>
              </p:ext>
            </p:extLst>
          </p:nvPr>
        </p:nvGraphicFramePr>
        <p:xfrm>
          <a:off x="2228056" y="2182267"/>
          <a:ext cx="4687887" cy="1187450"/>
        </p:xfrm>
        <a:graphic>
          <a:graphicData uri="http://schemas.openxmlformats.org/presentationml/2006/ole">
            <mc:AlternateContent xmlns:mc="http://schemas.openxmlformats.org/markup-compatibility/2006">
              <mc:Choice xmlns:v="urn:schemas-microsoft-com:vml" Requires="v">
                <p:oleObj spid="_x0000_s256039" name="Equation" r:id="rId3" imgW="1650960" imgH="419040" progId="Equation.DSMT4">
                  <p:embed/>
                </p:oleObj>
              </mc:Choice>
              <mc:Fallback>
                <p:oleObj name="Equation" r:id="rId3" imgW="1650960" imgH="419040" progId="Equation.DSMT4">
                  <p:embed/>
                  <p:pic>
                    <p:nvPicPr>
                      <p:cNvPr id="10" name="Object 9">
                        <a:extLst>
                          <a:ext uri="{FF2B5EF4-FFF2-40B4-BE49-F238E27FC236}">
                            <a16:creationId xmlns:a16="http://schemas.microsoft.com/office/drawing/2014/main" id="{7EF15AE8-A6A5-4F61-BC52-D499DB9EC353}"/>
                          </a:ext>
                        </a:extLst>
                      </p:cNvPr>
                      <p:cNvPicPr>
                        <a:picLocks noChangeAspect="1" noChangeArrowheads="1"/>
                      </p:cNvPicPr>
                      <p:nvPr/>
                    </p:nvPicPr>
                    <p:blipFill>
                      <a:blip r:embed="rId4"/>
                      <a:srcRect/>
                      <a:stretch>
                        <a:fillRect/>
                      </a:stretch>
                    </p:blipFill>
                    <p:spPr bwMode="auto">
                      <a:xfrm>
                        <a:off x="2228056" y="2182267"/>
                        <a:ext cx="4687887" cy="1187450"/>
                      </a:xfrm>
                      <a:prstGeom prst="rect">
                        <a:avLst/>
                      </a:prstGeom>
                      <a:noFill/>
                      <a:ln>
                        <a:noFill/>
                      </a:ln>
                      <a:effectLst/>
                    </p:spPr>
                  </p:pic>
                </p:oleObj>
              </mc:Fallback>
            </mc:AlternateContent>
          </a:graphicData>
        </a:graphic>
      </p:graphicFrame>
      <p:sp>
        <p:nvSpPr>
          <p:cNvPr id="11" name="Rectangle 10">
            <a:extLst>
              <a:ext uri="{FF2B5EF4-FFF2-40B4-BE49-F238E27FC236}">
                <a16:creationId xmlns:a16="http://schemas.microsoft.com/office/drawing/2014/main" id="{1E6D0ED9-D3B4-4D1D-9DC0-21DD2C591EBC}"/>
              </a:ext>
            </a:extLst>
          </p:cNvPr>
          <p:cNvSpPr/>
          <p:nvPr/>
        </p:nvSpPr>
        <p:spPr>
          <a:xfrm>
            <a:off x="539552" y="3713672"/>
            <a:ext cx="7920880" cy="198176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graphicFrame>
        <p:nvGraphicFramePr>
          <p:cNvPr id="12" name="Object 11">
            <a:extLst>
              <a:ext uri="{FF2B5EF4-FFF2-40B4-BE49-F238E27FC236}">
                <a16:creationId xmlns:a16="http://schemas.microsoft.com/office/drawing/2014/main" id="{711BE6BF-8E77-49B7-856D-53226324E0EF}"/>
              </a:ext>
            </a:extLst>
          </p:cNvPr>
          <p:cNvGraphicFramePr>
            <a:graphicFrameLocks noChangeAspect="1"/>
          </p:cNvGraphicFramePr>
          <p:nvPr>
            <p:extLst>
              <p:ext uri="{D42A27DB-BD31-4B8C-83A1-F6EECF244321}">
                <p14:modId xmlns:p14="http://schemas.microsoft.com/office/powerpoint/2010/main" val="2055640460"/>
              </p:ext>
            </p:extLst>
          </p:nvPr>
        </p:nvGraphicFramePr>
        <p:xfrm>
          <a:off x="1403648" y="4073547"/>
          <a:ext cx="6418263" cy="1368425"/>
        </p:xfrm>
        <a:graphic>
          <a:graphicData uri="http://schemas.openxmlformats.org/presentationml/2006/ole">
            <mc:AlternateContent xmlns:mc="http://schemas.openxmlformats.org/markup-compatibility/2006">
              <mc:Choice xmlns:v="urn:schemas-microsoft-com:vml" Requires="v">
                <p:oleObj spid="_x0000_s256040" name="Equation" r:id="rId5" imgW="2260440" imgH="482400" progId="Equation.DSMT4">
                  <p:embed/>
                </p:oleObj>
              </mc:Choice>
              <mc:Fallback>
                <p:oleObj name="Equation" r:id="rId5" imgW="2260440" imgH="482400" progId="Equation.DSMT4">
                  <p:embed/>
                  <p:pic>
                    <p:nvPicPr>
                      <p:cNvPr id="12" name="Object 11">
                        <a:extLst>
                          <a:ext uri="{FF2B5EF4-FFF2-40B4-BE49-F238E27FC236}">
                            <a16:creationId xmlns:a16="http://schemas.microsoft.com/office/drawing/2014/main" id="{711BE6BF-8E77-49B7-856D-53226324E0EF}"/>
                          </a:ext>
                        </a:extLst>
                      </p:cNvPr>
                      <p:cNvPicPr>
                        <a:picLocks noChangeAspect="1" noChangeArrowheads="1"/>
                      </p:cNvPicPr>
                      <p:nvPr/>
                    </p:nvPicPr>
                    <p:blipFill>
                      <a:blip r:embed="rId6"/>
                      <a:srcRect/>
                      <a:stretch>
                        <a:fillRect/>
                      </a:stretch>
                    </p:blipFill>
                    <p:spPr bwMode="auto">
                      <a:xfrm>
                        <a:off x="1403648" y="4073547"/>
                        <a:ext cx="6418263" cy="1368425"/>
                      </a:xfrm>
                      <a:prstGeom prst="rect">
                        <a:avLst/>
                      </a:prstGeom>
                      <a:noFill/>
                      <a:ln>
                        <a:noFill/>
                      </a:ln>
                      <a:effectLst/>
                    </p:spPr>
                  </p:pic>
                </p:oleObj>
              </mc:Fallback>
            </mc:AlternateContent>
          </a:graphicData>
        </a:graphic>
      </p:graphicFrame>
      <p:sp>
        <p:nvSpPr>
          <p:cNvPr id="13" name="Rectangle 12">
            <a:extLst>
              <a:ext uri="{FF2B5EF4-FFF2-40B4-BE49-F238E27FC236}">
                <a16:creationId xmlns:a16="http://schemas.microsoft.com/office/drawing/2014/main" id="{F35DCA8A-9305-4FE9-B41D-4A4393C58A48}"/>
              </a:ext>
            </a:extLst>
          </p:cNvPr>
          <p:cNvSpPr/>
          <p:nvPr/>
        </p:nvSpPr>
        <p:spPr>
          <a:xfrm>
            <a:off x="539552" y="5801847"/>
            <a:ext cx="7920880" cy="9620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Tree>
    <p:extLst>
      <p:ext uri="{BB962C8B-B14F-4D97-AF65-F5344CB8AC3E}">
        <p14:creationId xmlns:p14="http://schemas.microsoft.com/office/powerpoint/2010/main" val="73130712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084" name="Group 4"/>
          <p:cNvGrpSpPr>
            <a:grpSpLocks/>
          </p:cNvGrpSpPr>
          <p:nvPr/>
        </p:nvGrpSpPr>
        <p:grpSpPr bwMode="auto">
          <a:xfrm>
            <a:off x="2043683" y="2132856"/>
            <a:ext cx="6516688" cy="4073525"/>
            <a:chOff x="854" y="438"/>
            <a:chExt cx="4105" cy="2566"/>
          </a:xfrm>
        </p:grpSpPr>
        <p:grpSp>
          <p:nvGrpSpPr>
            <p:cNvPr id="174085" name="Group 5"/>
            <p:cNvGrpSpPr>
              <a:grpSpLocks/>
            </p:cNvGrpSpPr>
            <p:nvPr/>
          </p:nvGrpSpPr>
          <p:grpSpPr bwMode="auto">
            <a:xfrm>
              <a:off x="854" y="438"/>
              <a:ext cx="4105" cy="2566"/>
              <a:chOff x="838" y="798"/>
              <a:chExt cx="4105" cy="2566"/>
            </a:xfrm>
          </p:grpSpPr>
          <p:pic>
            <p:nvPicPr>
              <p:cNvPr id="17408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 y="798"/>
                <a:ext cx="4105" cy="2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7" name="Line 7"/>
              <p:cNvSpPr>
                <a:spLocks noChangeShapeType="1"/>
              </p:cNvSpPr>
              <p:nvPr/>
            </p:nvSpPr>
            <p:spPr bwMode="auto">
              <a:xfrm>
                <a:off x="1736" y="1712"/>
                <a:ext cx="24" cy="1504"/>
              </a:xfrm>
              <a:prstGeom prst="line">
                <a:avLst/>
              </a:prstGeom>
              <a:noFill/>
              <a:ln w="38100">
                <a:solidFill>
                  <a:srgbClr val="66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
            <p:nvSpPr>
              <p:cNvPr id="174088" name="Freeform 8"/>
              <p:cNvSpPr>
                <a:spLocks/>
              </p:cNvSpPr>
              <p:nvPr/>
            </p:nvSpPr>
            <p:spPr bwMode="auto">
              <a:xfrm>
                <a:off x="1728" y="1704"/>
                <a:ext cx="976" cy="416"/>
              </a:xfrm>
              <a:custGeom>
                <a:avLst/>
                <a:gdLst>
                  <a:gd name="T0" fmla="*/ 976 w 976"/>
                  <a:gd name="T1" fmla="*/ 416 h 416"/>
                  <a:gd name="T2" fmla="*/ 656 w 976"/>
                  <a:gd name="T3" fmla="*/ 208 h 416"/>
                  <a:gd name="T4" fmla="*/ 352 w 976"/>
                  <a:gd name="T5" fmla="*/ 80 h 416"/>
                  <a:gd name="T6" fmla="*/ 0 w 976"/>
                  <a:gd name="T7" fmla="*/ 0 h 416"/>
                </a:gdLst>
                <a:ahLst/>
                <a:cxnLst>
                  <a:cxn ang="0">
                    <a:pos x="T0" y="T1"/>
                  </a:cxn>
                  <a:cxn ang="0">
                    <a:pos x="T2" y="T3"/>
                  </a:cxn>
                  <a:cxn ang="0">
                    <a:pos x="T4" y="T5"/>
                  </a:cxn>
                  <a:cxn ang="0">
                    <a:pos x="T6" y="T7"/>
                  </a:cxn>
                </a:cxnLst>
                <a:rect l="0" t="0" r="r" b="b"/>
                <a:pathLst>
                  <a:path w="976" h="416">
                    <a:moveTo>
                      <a:pt x="976" y="416"/>
                    </a:moveTo>
                    <a:cubicBezTo>
                      <a:pt x="868" y="340"/>
                      <a:pt x="760" y="264"/>
                      <a:pt x="656" y="208"/>
                    </a:cubicBezTo>
                    <a:cubicBezTo>
                      <a:pt x="552" y="152"/>
                      <a:pt x="461" y="115"/>
                      <a:pt x="352" y="80"/>
                    </a:cubicBezTo>
                    <a:cubicBezTo>
                      <a:pt x="243" y="45"/>
                      <a:pt x="121" y="22"/>
                      <a:pt x="0" y="0"/>
                    </a:cubicBezTo>
                  </a:path>
                </a:pathLst>
              </a:custGeom>
              <a:noFill/>
              <a:ln w="19050" cmpd="sng">
                <a:solidFill>
                  <a:srgbClr val="66FF66"/>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
            <p:nvSpPr>
              <p:cNvPr id="174089" name="Freeform 9"/>
              <p:cNvSpPr>
                <a:spLocks/>
              </p:cNvSpPr>
              <p:nvPr/>
            </p:nvSpPr>
            <p:spPr bwMode="auto">
              <a:xfrm>
                <a:off x="1736" y="1527"/>
                <a:ext cx="1488" cy="553"/>
              </a:xfrm>
              <a:custGeom>
                <a:avLst/>
                <a:gdLst>
                  <a:gd name="T0" fmla="*/ 1392 w 1392"/>
                  <a:gd name="T1" fmla="*/ 577 h 577"/>
                  <a:gd name="T2" fmla="*/ 1200 w 1392"/>
                  <a:gd name="T3" fmla="*/ 305 h 577"/>
                  <a:gd name="T4" fmla="*/ 1016 w 1392"/>
                  <a:gd name="T5" fmla="*/ 145 h 577"/>
                  <a:gd name="T6" fmla="*/ 680 w 1392"/>
                  <a:gd name="T7" fmla="*/ 17 h 577"/>
                  <a:gd name="T8" fmla="*/ 312 w 1392"/>
                  <a:gd name="T9" fmla="*/ 41 h 577"/>
                  <a:gd name="T10" fmla="*/ 0 w 1392"/>
                  <a:gd name="T11" fmla="*/ 177 h 577"/>
                </a:gdLst>
                <a:ahLst/>
                <a:cxnLst>
                  <a:cxn ang="0">
                    <a:pos x="T0" y="T1"/>
                  </a:cxn>
                  <a:cxn ang="0">
                    <a:pos x="T2" y="T3"/>
                  </a:cxn>
                  <a:cxn ang="0">
                    <a:pos x="T4" y="T5"/>
                  </a:cxn>
                  <a:cxn ang="0">
                    <a:pos x="T6" y="T7"/>
                  </a:cxn>
                  <a:cxn ang="0">
                    <a:pos x="T8" y="T9"/>
                  </a:cxn>
                  <a:cxn ang="0">
                    <a:pos x="T10" y="T11"/>
                  </a:cxn>
                </a:cxnLst>
                <a:rect l="0" t="0" r="r" b="b"/>
                <a:pathLst>
                  <a:path w="1392" h="577">
                    <a:moveTo>
                      <a:pt x="1392" y="577"/>
                    </a:moveTo>
                    <a:cubicBezTo>
                      <a:pt x="1327" y="477"/>
                      <a:pt x="1263" y="377"/>
                      <a:pt x="1200" y="305"/>
                    </a:cubicBezTo>
                    <a:cubicBezTo>
                      <a:pt x="1137" y="233"/>
                      <a:pt x="1103" y="193"/>
                      <a:pt x="1016" y="145"/>
                    </a:cubicBezTo>
                    <a:cubicBezTo>
                      <a:pt x="929" y="97"/>
                      <a:pt x="797" y="34"/>
                      <a:pt x="680" y="17"/>
                    </a:cubicBezTo>
                    <a:cubicBezTo>
                      <a:pt x="563" y="0"/>
                      <a:pt x="425" y="14"/>
                      <a:pt x="312" y="41"/>
                    </a:cubicBezTo>
                    <a:cubicBezTo>
                      <a:pt x="199" y="68"/>
                      <a:pt x="99" y="122"/>
                      <a:pt x="0" y="177"/>
                    </a:cubicBezTo>
                  </a:path>
                </a:pathLst>
              </a:custGeom>
              <a:noFill/>
              <a:ln w="19050" cmpd="sng">
                <a:solidFill>
                  <a:srgbClr val="66FF66"/>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grpSp>
        <p:sp>
          <p:nvSpPr>
            <p:cNvPr id="174090" name="Text Box 10"/>
            <p:cNvSpPr txBox="1">
              <a:spLocks noChangeArrowheads="1"/>
            </p:cNvSpPr>
            <p:nvPr/>
          </p:nvSpPr>
          <p:spPr bwMode="auto">
            <a:xfrm>
              <a:off x="2358" y="866"/>
              <a:ext cx="24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Trebuchet MS" pitchFamily="1" charset="0"/>
                  <a:ea typeface="+mn-ea"/>
                  <a:cs typeface="+mn-cs"/>
                </a:rPr>
                <a:t>A</a:t>
              </a:r>
            </a:p>
          </p:txBody>
        </p:sp>
        <p:sp>
          <p:nvSpPr>
            <p:cNvPr id="174091" name="Text Box 11"/>
            <p:cNvSpPr txBox="1">
              <a:spLocks noChangeArrowheads="1"/>
            </p:cNvSpPr>
            <p:nvPr/>
          </p:nvSpPr>
          <p:spPr bwMode="auto">
            <a:xfrm>
              <a:off x="2118" y="1434"/>
              <a:ext cx="243"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Trebuchet MS" pitchFamily="1" charset="0"/>
                  <a:ea typeface="+mn-ea"/>
                  <a:cs typeface="+mn-cs"/>
                </a:rPr>
                <a:t>B</a:t>
              </a:r>
            </a:p>
          </p:txBody>
        </p:sp>
        <p:sp>
          <p:nvSpPr>
            <p:cNvPr id="174092" name="Text Box 12"/>
            <p:cNvSpPr txBox="1">
              <a:spLocks noChangeArrowheads="1"/>
            </p:cNvSpPr>
            <p:nvPr/>
          </p:nvSpPr>
          <p:spPr bwMode="auto">
            <a:xfrm>
              <a:off x="1462" y="2130"/>
              <a:ext cx="25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Trebuchet MS" pitchFamily="1" charset="0"/>
                  <a:ea typeface="+mn-ea"/>
                  <a:cs typeface="+mn-cs"/>
                </a:rPr>
                <a:t>C</a:t>
              </a:r>
            </a:p>
          </p:txBody>
        </p:sp>
      </p:grpSp>
      <p:sp>
        <p:nvSpPr>
          <p:cNvPr id="174082" name="Rectangle 2"/>
          <p:cNvSpPr>
            <a:spLocks noGrp="1" noChangeArrowheads="1"/>
          </p:cNvSpPr>
          <p:nvPr>
            <p:ph type="title"/>
          </p:nvPr>
        </p:nvSpPr>
        <p:spPr>
          <a:xfrm>
            <a:off x="439312" y="548680"/>
            <a:ext cx="8128000" cy="723900"/>
          </a:xfrm>
        </p:spPr>
        <p:txBody>
          <a:bodyPr/>
          <a:lstStyle/>
          <a:p>
            <a:r>
              <a:rPr lang="en-US" altLang="en-US" dirty="0">
                <a:solidFill>
                  <a:schemeClr val="tx1"/>
                </a:solidFill>
              </a:rPr>
              <a:t>which of these is a straight line?</a:t>
            </a:r>
          </a:p>
        </p:txBody>
      </p:sp>
      <p:sp>
        <p:nvSpPr>
          <p:cNvPr id="174083" name="Rectangle 3"/>
          <p:cNvSpPr>
            <a:spLocks noGrp="1" noChangeArrowheads="1"/>
          </p:cNvSpPr>
          <p:nvPr>
            <p:ph type="body" idx="1"/>
          </p:nvPr>
        </p:nvSpPr>
        <p:spPr>
          <a:xfrm>
            <a:off x="482600" y="3822700"/>
            <a:ext cx="4445000" cy="2451100"/>
          </a:xfrm>
        </p:spPr>
        <p:txBody>
          <a:bodyPr/>
          <a:lstStyle/>
          <a:p>
            <a:pPr marL="457200" indent="-457200">
              <a:buFont typeface="Arial" charset="0"/>
              <a:buAutoNum type="alphaUcPeriod"/>
            </a:pPr>
            <a:r>
              <a:rPr lang="en-US" altLang="en-US" dirty="0"/>
              <a:t>A</a:t>
            </a:r>
          </a:p>
          <a:p>
            <a:pPr marL="457200" indent="-457200">
              <a:buFont typeface="Arial" charset="0"/>
              <a:buAutoNum type="alphaUcPeriod"/>
            </a:pPr>
            <a:r>
              <a:rPr lang="en-US" altLang="en-US" dirty="0"/>
              <a:t>B</a:t>
            </a:r>
          </a:p>
          <a:p>
            <a:pPr marL="457200" indent="-457200">
              <a:buFont typeface="Arial" charset="0"/>
              <a:buAutoNum type="alphaUcPeriod"/>
            </a:pPr>
            <a:r>
              <a:rPr lang="en-US" altLang="en-US" dirty="0"/>
              <a:t>C</a:t>
            </a:r>
          </a:p>
          <a:p>
            <a:pPr marL="457200" indent="-457200">
              <a:buFont typeface="Arial" charset="0"/>
              <a:buAutoNum type="alphaUcPeriod"/>
            </a:pPr>
            <a:r>
              <a:rPr lang="en-US" altLang="en-US" dirty="0"/>
              <a:t>All of them</a:t>
            </a:r>
          </a:p>
        </p:txBody>
      </p:sp>
      <p:sp>
        <p:nvSpPr>
          <p:cNvPr id="174093" name="AutoShape 13"/>
          <p:cNvSpPr>
            <a:spLocks noChangeArrowheads="1"/>
          </p:cNvSpPr>
          <p:nvPr/>
        </p:nvSpPr>
        <p:spPr bwMode="auto">
          <a:xfrm>
            <a:off x="393700" y="5422900"/>
            <a:ext cx="2590800" cy="431800"/>
          </a:xfrm>
          <a:prstGeom prst="roundRect">
            <a:avLst>
              <a:gd name="adj" fmla="val 16667"/>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
        <p:nvSpPr>
          <p:cNvPr id="2" name="Rectangle 1"/>
          <p:cNvSpPr/>
          <p:nvPr/>
        </p:nvSpPr>
        <p:spPr bwMode="auto">
          <a:xfrm>
            <a:off x="0" y="0"/>
            <a:ext cx="9144000" cy="1700808"/>
          </a:xfrm>
          <a:prstGeom prst="rect">
            <a:avLst/>
          </a:prstGeom>
          <a:noFill/>
          <a:ln w="381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Tree>
    <p:extLst>
      <p:ext uri="{BB962C8B-B14F-4D97-AF65-F5344CB8AC3E}">
        <p14:creationId xmlns:p14="http://schemas.microsoft.com/office/powerpoint/2010/main" val="19236859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093"/>
                                        </p:tgtEl>
                                        <p:attrNameLst>
                                          <p:attrName>style.visibility</p:attrName>
                                        </p:attrNameLst>
                                      </p:cBhvr>
                                      <p:to>
                                        <p:strVal val="visible"/>
                                      </p:to>
                                    </p:set>
                                    <p:anim calcmode="lin" valueType="num">
                                      <p:cBhvr additive="base">
                                        <p:cTn id="7" dur="500" fill="hold"/>
                                        <p:tgtEl>
                                          <p:spTgt spid="174093"/>
                                        </p:tgtEl>
                                        <p:attrNameLst>
                                          <p:attrName>ppt_x</p:attrName>
                                        </p:attrNameLst>
                                      </p:cBhvr>
                                      <p:tavLst>
                                        <p:tav tm="0">
                                          <p:val>
                                            <p:strVal val="#ppt_x"/>
                                          </p:val>
                                        </p:tav>
                                        <p:tav tm="100000">
                                          <p:val>
                                            <p:strVal val="#ppt_x"/>
                                          </p:val>
                                        </p:tav>
                                      </p:tavLst>
                                    </p:anim>
                                    <p:anim calcmode="lin" valueType="num">
                                      <p:cBhvr additive="base">
                                        <p:cTn id="8" dur="500" fill="hold"/>
                                        <p:tgtEl>
                                          <p:spTgt spid="1740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270098"/>
            <a:ext cx="6773408" cy="3576867"/>
          </a:xfrm>
          <a:prstGeom prst="rect">
            <a:avLst/>
          </a:prstGeom>
          <a:noFill/>
          <a:extLst>
            <a:ext uri="{909E8E84-426E-40DD-AFC4-6F175D3DCCD1}">
              <a14:hiddenFill xmlns:a14="http://schemas.microsoft.com/office/drawing/2010/main">
                <a:solidFill>
                  <a:srgbClr val="FFFFFF"/>
                </a:solidFill>
              </a14:hiddenFill>
            </a:ext>
          </a:extLst>
        </p:spPr>
      </p:pic>
      <p:sp>
        <p:nvSpPr>
          <p:cNvPr id="35844" name="Text Box 4"/>
          <p:cNvSpPr txBox="1">
            <a:spLocks noChangeArrowheads="1"/>
          </p:cNvSpPr>
          <p:nvPr/>
        </p:nvSpPr>
        <p:spPr bwMode="auto">
          <a:xfrm>
            <a:off x="1475656" y="119183"/>
            <a:ext cx="8640960" cy="1823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nl-NL" altLang="en-US" sz="2400" b="0"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nl-NL" altLang="en-US" sz="4500" b="1" i="0" u="none" strike="noStrike" kern="1200" cap="none" spc="0" normalizeH="0" baseline="0" noProof="0" dirty="0">
                <a:ln>
                  <a:noFill/>
                </a:ln>
                <a:solidFill>
                  <a:srgbClr val="000000"/>
                </a:solidFill>
                <a:effectLst/>
                <a:uLnTx/>
                <a:uFillTx/>
                <a:latin typeface="Times New Roman"/>
                <a:ea typeface="+mn-ea"/>
                <a:cs typeface="Times New Roman"/>
              </a:rPr>
              <a:t>Curved Space:</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nl-NL" altLang="en-US" sz="4500" b="1" i="0" u="none" strike="noStrike" kern="1200" cap="none" spc="0" normalizeH="0" baseline="0" noProof="0" dirty="0">
                <a:ln>
                  <a:noFill/>
                </a:ln>
                <a:solidFill>
                  <a:srgbClr val="000000"/>
                </a:solidFill>
                <a:effectLst/>
                <a:uLnTx/>
                <a:uFillTx/>
                <a:latin typeface="Times New Roman"/>
                <a:ea typeface="+mn-ea"/>
                <a:cs typeface="Times New Roman"/>
              </a:rPr>
              <a:t>Positive    vs.     Negative</a:t>
            </a:r>
            <a:endParaRPr kumimoji="0" lang="en-GB" altLang="en-US" sz="4500" b="1" i="0" u="none" strike="noStrike" kern="1200" cap="none" spc="0" normalizeH="0" baseline="0" noProof="0" dirty="0">
              <a:ln>
                <a:noFill/>
              </a:ln>
              <a:solidFill>
                <a:srgbClr val="000000"/>
              </a:solidFill>
              <a:effectLst/>
              <a:uLnTx/>
              <a:uFillTx/>
              <a:latin typeface="Times New Roman"/>
              <a:ea typeface="+mn-ea"/>
              <a:cs typeface="Times New Roman"/>
            </a:endParaRPr>
          </a:p>
        </p:txBody>
      </p:sp>
      <p:sp>
        <p:nvSpPr>
          <p:cNvPr id="35845" name="Text Box 5"/>
          <p:cNvSpPr txBox="1">
            <a:spLocks noChangeArrowheads="1"/>
          </p:cNvSpPr>
          <p:nvPr/>
        </p:nvSpPr>
        <p:spPr bwMode="auto">
          <a:xfrm>
            <a:off x="755576" y="5867864"/>
            <a:ext cx="34290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1800" b="0" i="0" u="none" strike="noStrike" kern="1200" cap="none" spc="0" normalizeH="0" baseline="0" noProof="0" dirty="0">
                <a:ln>
                  <a:noFill/>
                </a:ln>
                <a:solidFill>
                  <a:srgbClr val="000000"/>
                </a:solidFill>
                <a:effectLst/>
                <a:uLnTx/>
                <a:uFillTx/>
                <a:latin typeface="Constantia" panose="02030602050306030303" pitchFamily="18" charset="0"/>
                <a:ea typeface="+mn-ea"/>
                <a:cs typeface="Times New Roman"/>
              </a:rPr>
              <a:t>Triangle angles &gt;180 degrees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1800" b="0" i="0" u="none" strike="noStrike" kern="1200" cap="none" spc="0" normalizeH="0" baseline="0" noProof="0" dirty="0">
                <a:ln>
                  <a:noFill/>
                </a:ln>
                <a:solidFill>
                  <a:srgbClr val="000000"/>
                </a:solidFill>
                <a:effectLst/>
                <a:uLnTx/>
                <a:uFillTx/>
                <a:latin typeface="Constantia" panose="02030602050306030303" pitchFamily="18" charset="0"/>
                <a:ea typeface="+mn-ea"/>
                <a:cs typeface="Times New Roman"/>
              </a:rPr>
              <a:t>Circle circumference &lt; 2πr</a:t>
            </a:r>
          </a:p>
        </p:txBody>
      </p:sp>
      <p:sp>
        <p:nvSpPr>
          <p:cNvPr id="35846" name="Text Box 6"/>
          <p:cNvSpPr txBox="1">
            <a:spLocks noChangeArrowheads="1"/>
          </p:cNvSpPr>
          <p:nvPr/>
        </p:nvSpPr>
        <p:spPr bwMode="auto">
          <a:xfrm>
            <a:off x="4860032" y="5834708"/>
            <a:ext cx="34290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1800" b="0" i="0" u="none" strike="noStrike" kern="1200" cap="none" spc="0" normalizeH="0" baseline="0" noProof="0" dirty="0">
                <a:ln>
                  <a:noFill/>
                </a:ln>
                <a:solidFill>
                  <a:srgbClr val="000000"/>
                </a:solidFill>
                <a:effectLst/>
                <a:uLnTx/>
                <a:uFillTx/>
                <a:latin typeface="Constantia" panose="02030602050306030303" pitchFamily="18" charset="0"/>
                <a:ea typeface="+mn-ea"/>
                <a:cs typeface="Times New Roman"/>
              </a:rPr>
              <a:t>Triangle angles &lt;180 degrees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1800" b="0" i="0" u="none" strike="noStrike" kern="1200" cap="none" spc="0" normalizeH="0" baseline="0" noProof="0" dirty="0">
                <a:ln>
                  <a:noFill/>
                </a:ln>
                <a:solidFill>
                  <a:srgbClr val="000000"/>
                </a:solidFill>
                <a:effectLst/>
                <a:uLnTx/>
                <a:uFillTx/>
                <a:latin typeface="Constantia" panose="02030602050306030303" pitchFamily="18" charset="0"/>
                <a:ea typeface="+mn-ea"/>
                <a:cs typeface="Times New Roman"/>
              </a:rPr>
              <a:t>Circle circumference &gt; 2πr</a:t>
            </a:r>
          </a:p>
        </p:txBody>
      </p:sp>
      <p:sp>
        <p:nvSpPr>
          <p:cNvPr id="2" name="Rectangle 1"/>
          <p:cNvSpPr/>
          <p:nvPr/>
        </p:nvSpPr>
        <p:spPr>
          <a:xfrm>
            <a:off x="0" y="0"/>
            <a:ext cx="9144000" cy="194275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imes New Roman"/>
              <a:ea typeface="+mn-ea"/>
              <a:cs typeface="Times New Roman"/>
            </a:endParaRPr>
          </a:p>
        </p:txBody>
      </p:sp>
    </p:spTree>
    <p:extLst>
      <p:ext uri="{BB962C8B-B14F-4D97-AF65-F5344CB8AC3E}">
        <p14:creationId xmlns:p14="http://schemas.microsoft.com/office/powerpoint/2010/main" val="3351742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890" name="Picture 4" descr="interac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250"/>
            <a:ext cx="9144000"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5"/>
          <p:cNvSpPr txBox="1">
            <a:spLocks noChangeArrowheads="1"/>
          </p:cNvSpPr>
          <p:nvPr/>
        </p:nvSpPr>
        <p:spPr bwMode="auto">
          <a:xfrm>
            <a:off x="611188" y="5445125"/>
            <a:ext cx="77771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1138694" name="Text Box 6"/>
          <p:cNvSpPr txBox="1">
            <a:spLocks noChangeArrowheads="1"/>
          </p:cNvSpPr>
          <p:nvPr/>
        </p:nvSpPr>
        <p:spPr bwMode="auto">
          <a:xfrm>
            <a:off x="395288" y="4611231"/>
            <a:ext cx="8497887" cy="2054409"/>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prstClr val="black">
                    <a:lumMod val="85000"/>
                    <a:lumOff val="15000"/>
                  </a:prstClr>
                </a:solidFill>
                <a:effectLst>
                  <a:outerShdw blurRad="38100" dist="38100" dir="2700000" algn="tl">
                    <a:srgbClr val="C0C0C0"/>
                  </a:outerShdw>
                </a:effectLst>
                <a:uLnTx/>
                <a:uFillTx/>
                <a:latin typeface="Constantia"/>
                <a:ea typeface="+mn-ea"/>
                <a:cs typeface="+mn-cs"/>
              </a:rPr>
              <a:t>The weakest force is Gravity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prstClr val="black">
                    <a:lumMod val="85000"/>
                    <a:lumOff val="15000"/>
                  </a:prstClr>
                </a:solidFill>
                <a:effectLst>
                  <a:outerShdw blurRad="38100" dist="38100" dir="2700000" algn="tl">
                    <a:srgbClr val="C0C0C0"/>
                  </a:outerShdw>
                </a:effectLst>
                <a:uLnTx/>
                <a:uFillTx/>
                <a:latin typeface="Constantia"/>
                <a:ea typeface="+mn-ea"/>
                <a:cs typeface="+mn-cs"/>
              </a:rPr>
              <a:t>However:</a:t>
            </a:r>
          </a:p>
          <a:p>
            <a:pPr marL="342900" marR="0" lvl="0" indent="-342900" algn="l" defTabSz="914400" rtl="0" eaLnBrk="1" fontAlgn="base" latinLnBrk="0" hangingPunct="1">
              <a:lnSpc>
                <a:spcPct val="100000"/>
              </a:lnSpc>
              <a:spcBef>
                <a:spcPct val="50000"/>
              </a:spcBef>
              <a:spcAft>
                <a:spcPct val="0"/>
              </a:spcAft>
              <a:buClrTx/>
              <a:buSzTx/>
              <a:buFontTx/>
              <a:buChar char="-"/>
              <a:tabLst/>
              <a:defRPr/>
            </a:pPr>
            <a:r>
              <a:rPr kumimoji="0" lang="en-US" sz="1500" b="1" i="0" u="none" strike="noStrike" kern="1200" cap="none" spc="0" normalizeH="0" baseline="0" noProof="0" dirty="0">
                <a:ln>
                  <a:noFill/>
                </a:ln>
                <a:solidFill>
                  <a:prstClr val="black">
                    <a:lumMod val="85000"/>
                    <a:lumOff val="15000"/>
                  </a:prstClr>
                </a:solidFill>
                <a:effectLst>
                  <a:outerShdw blurRad="38100" dist="38100" dir="2700000" algn="tl">
                    <a:srgbClr val="C0C0C0"/>
                  </a:outerShdw>
                </a:effectLst>
                <a:uLnTx/>
                <a:uFillTx/>
                <a:latin typeface="Constantia"/>
                <a:ea typeface="+mn-ea"/>
                <a:cs typeface="+mn-cs"/>
              </a:rPr>
              <a:t>its range is infinite,  not shielded</a:t>
            </a:r>
          </a:p>
          <a:p>
            <a:pPr marL="342900" marR="0" lvl="0" indent="-342900" algn="l" defTabSz="914400" rtl="0" eaLnBrk="1" fontAlgn="base" latinLnBrk="0" hangingPunct="1">
              <a:lnSpc>
                <a:spcPct val="100000"/>
              </a:lnSpc>
              <a:spcBef>
                <a:spcPct val="50000"/>
              </a:spcBef>
              <a:spcAft>
                <a:spcPct val="0"/>
              </a:spcAft>
              <a:buClrTx/>
              <a:buSzTx/>
              <a:buFontTx/>
              <a:buChar char="-"/>
              <a:tabLst/>
              <a:defRPr/>
            </a:pPr>
            <a:r>
              <a:rPr kumimoji="0" lang="en-US" sz="1500" b="1" i="0" u="none" strike="noStrike" kern="1200" cap="none" spc="0" normalizeH="0" baseline="0" noProof="0" dirty="0">
                <a:ln>
                  <a:noFill/>
                </a:ln>
                <a:solidFill>
                  <a:prstClr val="black">
                    <a:lumMod val="85000"/>
                    <a:lumOff val="15000"/>
                  </a:prstClr>
                </a:solidFill>
                <a:effectLst>
                  <a:outerShdw blurRad="38100" dist="38100" dir="2700000" algn="tl">
                    <a:srgbClr val="C0C0C0"/>
                  </a:outerShdw>
                </a:effectLst>
                <a:uLnTx/>
                <a:uFillTx/>
                <a:latin typeface="Constantia"/>
                <a:ea typeface="+mn-ea"/>
                <a:cs typeface="+mn-cs"/>
              </a:rPr>
              <a:t>it is cumulative as all mass adds,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prstClr val="black">
                    <a:lumMod val="85000"/>
                    <a:lumOff val="15000"/>
                  </a:prstClr>
                </a:solidFill>
                <a:effectLst>
                  <a:outerShdw blurRad="38100" dist="38100" dir="2700000" algn="tl">
                    <a:srgbClr val="C0C0C0"/>
                  </a:outerShdw>
                </a:effectLst>
                <a:uLnTx/>
                <a:uFillTx/>
                <a:latin typeface="Constantia"/>
                <a:ea typeface="+mn-ea"/>
                <a:cs typeface="+mn-cs"/>
              </a:rPr>
              <a:t>        while </a:t>
            </a:r>
            <a:r>
              <a:rPr kumimoji="0" lang="en-US" sz="1500" b="1" i="0" u="none" strike="noStrike" kern="1200" cap="none" spc="0" normalizeH="0" baseline="0" noProof="0" dirty="0" err="1">
                <a:ln>
                  <a:noFill/>
                </a:ln>
                <a:solidFill>
                  <a:prstClr val="black">
                    <a:lumMod val="85000"/>
                    <a:lumOff val="15000"/>
                  </a:prstClr>
                </a:solidFill>
                <a:effectLst>
                  <a:outerShdw blurRad="38100" dist="38100" dir="2700000" algn="tl">
                    <a:srgbClr val="C0C0C0"/>
                  </a:outerShdw>
                </a:effectLst>
                <a:uLnTx/>
                <a:uFillTx/>
                <a:latin typeface="Constantia"/>
                <a:ea typeface="+mn-ea"/>
                <a:cs typeface="+mn-cs"/>
              </a:rPr>
              <a:t>electromagetic</a:t>
            </a:r>
            <a:r>
              <a:rPr kumimoji="0" lang="en-US" sz="1500" b="1" i="0" u="none" strike="noStrike" kern="1200" cap="none" spc="0" normalizeH="0" baseline="0" noProof="0" dirty="0">
                <a:ln>
                  <a:noFill/>
                </a:ln>
                <a:solidFill>
                  <a:prstClr val="black">
                    <a:lumMod val="85000"/>
                    <a:lumOff val="15000"/>
                  </a:prstClr>
                </a:solidFill>
                <a:effectLst>
                  <a:outerShdw blurRad="38100" dist="38100" dir="2700000" algn="tl">
                    <a:srgbClr val="C0C0C0"/>
                  </a:outerShdw>
                </a:effectLst>
                <a:uLnTx/>
                <a:uFillTx/>
                <a:latin typeface="Constantia"/>
                <a:ea typeface="+mn-ea"/>
                <a:cs typeface="+mn-cs"/>
              </a:rPr>
              <a:t> charges  can be +  or   - , cancelling  each others effect.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500" b="1" i="0" u="none" strike="noStrike" kern="1200" cap="none" spc="0" normalizeH="0" baseline="0" noProof="0" dirty="0">
              <a:ln>
                <a:noFill/>
              </a:ln>
              <a:solidFill>
                <a:prstClr val="black">
                  <a:lumMod val="85000"/>
                  <a:lumOff val="15000"/>
                </a:prstClr>
              </a:solidFill>
              <a:effectLst>
                <a:outerShdw blurRad="38100" dist="38100" dir="2700000" algn="tl">
                  <a:srgbClr val="C0C0C0"/>
                </a:outerShdw>
              </a:effectLst>
              <a:uLnTx/>
              <a:uFillTx/>
              <a:latin typeface="Constantia"/>
              <a:ea typeface="+mn-ea"/>
              <a:cs typeface="+mn-cs"/>
            </a:endParaRPr>
          </a:p>
        </p:txBody>
      </p:sp>
      <p:sp>
        <p:nvSpPr>
          <p:cNvPr id="71685" name="Rectangle 7"/>
          <p:cNvSpPr>
            <a:spLocks noChangeArrowheads="1"/>
          </p:cNvSpPr>
          <p:nvPr/>
        </p:nvSpPr>
        <p:spPr bwMode="auto">
          <a:xfrm>
            <a:off x="323850" y="4365105"/>
            <a:ext cx="8424863" cy="2232248"/>
          </a:xfrm>
          <a:prstGeom prst="rect">
            <a:avLst/>
          </a:prstGeom>
          <a:noFill/>
          <a:ln w="38100">
            <a:solidFill>
              <a:schemeClr val="bg1">
                <a:lumMod val="85000"/>
                <a:lumOff val="15000"/>
              </a:schemeClr>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3933348759"/>
      </p:ext>
    </p:extLst>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9299" name="Rectangle 3"/>
          <p:cNvSpPr>
            <a:spLocks noChangeArrowheads="1"/>
          </p:cNvSpPr>
          <p:nvPr/>
        </p:nvSpPr>
        <p:spPr bwMode="auto">
          <a:xfrm>
            <a:off x="0" y="2492375"/>
            <a:ext cx="9217025" cy="1371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a:ea typeface="+mn-ea"/>
                <a:cs typeface="+mn-cs"/>
              </a:rPr>
              <a:t>Einstein’s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a:ea typeface="+mn-ea"/>
                <a:cs typeface="+mn-cs"/>
              </a:rPr>
              <a:t>Metric theory of Gravity: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a:ea typeface="+mn-ea"/>
                <a:cs typeface="+mn-cs"/>
              </a:rPr>
              <a:t>how Gravity = Curved Space</a:t>
            </a:r>
          </a:p>
        </p:txBody>
      </p:sp>
      <p:sp>
        <p:nvSpPr>
          <p:cNvPr id="107930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endParaRPr>
          </a:p>
        </p:txBody>
      </p:sp>
      <p:sp>
        <p:nvSpPr>
          <p:cNvPr id="51204" name="Rectangle 5"/>
          <p:cNvSpPr>
            <a:spLocks noChangeArrowheads="1"/>
          </p:cNvSpPr>
          <p:nvPr/>
        </p:nvSpPr>
        <p:spPr bwMode="auto">
          <a:xfrm>
            <a:off x="179388" y="908050"/>
            <a:ext cx="8785225" cy="4465638"/>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107930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rPr>
              <a:t>   </a:t>
            </a:r>
            <a:r>
              <a:rPr kumimoji="0" lang="en-US" sz="4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rPr>
              <a:t> </a:t>
            </a:r>
            <a:br>
              <a:rPr kumimoji="0" lang="en-US" sz="4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rPr>
            </a:br>
            <a:endParaRPr kumimoji="0" lang="en-US" sz="4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endParaRPr>
          </a:p>
        </p:txBody>
      </p:sp>
    </p:spTree>
    <p:extLst>
      <p:ext uri="{BB962C8B-B14F-4D97-AF65-F5344CB8AC3E}">
        <p14:creationId xmlns:p14="http://schemas.microsoft.com/office/powerpoint/2010/main" val="3281592246"/>
      </p:ext>
    </p:extLst>
  </p:cSld>
  <p:clrMapOvr>
    <a:masterClrMapping/>
  </p:clrMapOvr>
  <p:transition>
    <p:zoom/>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323528" y="205669"/>
            <a:ext cx="9289032" cy="7848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4500" b="1" i="0" u="none" strike="noStrike" kern="1200" cap="none" spc="0" normalizeH="0" baseline="0" noProof="0" dirty="0">
                <a:ln>
                  <a:noFill/>
                </a:ln>
                <a:solidFill>
                  <a:srgbClr val="FFFFFF"/>
                </a:solidFill>
                <a:effectLst/>
                <a:uLnTx/>
                <a:uFillTx/>
                <a:latin typeface="Arial" charset="0"/>
                <a:ea typeface="+mn-ea"/>
                <a:cs typeface="+mn-cs"/>
              </a:rPr>
              <a:t>Gravity  &amp;   Curved Spacetime</a:t>
            </a:r>
            <a:endParaRPr kumimoji="0" lang="en-GB" sz="45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8" name="TextBox 7"/>
          <p:cNvSpPr txBox="1"/>
          <p:nvPr/>
        </p:nvSpPr>
        <p:spPr>
          <a:xfrm>
            <a:off x="548300" y="1340768"/>
            <a:ext cx="8064896" cy="5355312"/>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FFFFFF"/>
                </a:solidFill>
                <a:effectLst/>
                <a:uLnTx/>
                <a:uFillTx/>
                <a:latin typeface="Constantia" panose="02030602050306030303" pitchFamily="18" charset="0"/>
                <a:ea typeface="+mn-ea"/>
                <a:cs typeface="+mn-cs"/>
              </a:rPr>
              <a:t>Equivalence of acceleration of a frame &amp;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srgbClr val="FFFFFF"/>
                </a:solidFill>
                <a:effectLst/>
                <a:uLnTx/>
                <a:uFillTx/>
                <a:latin typeface="Constantia" panose="02030602050306030303" pitchFamily="18" charset="0"/>
                <a:ea typeface="+mn-ea"/>
                <a:cs typeface="+mn-cs"/>
              </a:rPr>
              <a:t>                             location in gravitational field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srgbClr val="FFFFFF"/>
                </a:solidFill>
                <a:effectLst/>
                <a:uLnTx/>
                <a:uFillTx/>
                <a:latin typeface="Constantia" panose="02030602050306030303" pitchFamily="18" charset="0"/>
                <a:ea typeface="+mn-ea"/>
                <a:cs typeface="+mn-cs"/>
              </a:rPr>
              <a:t>                             in gravity field, light follows a curved path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Constantia" panose="02030602050306030303" pitchFamily="18"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FFFFFF"/>
                </a:solidFill>
                <a:effectLst/>
                <a:uLnTx/>
                <a:uFillTx/>
                <a:latin typeface="Constantia" panose="02030602050306030303" pitchFamily="18" charset="0"/>
                <a:ea typeface="+mn-ea"/>
                <a:cs typeface="+mn-cs"/>
              </a:rPr>
              <a:t>Curved paths: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srgbClr val="FFFFFF"/>
                </a:solidFill>
                <a:effectLst/>
                <a:uLnTx/>
                <a:uFillTx/>
                <a:latin typeface="Constantia" panose="02030602050306030303" pitchFamily="18"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srgbClr val="FFFFFF"/>
                </a:solidFill>
                <a:effectLst/>
                <a:uLnTx/>
                <a:uFillTx/>
                <a:latin typeface="Constantia" panose="02030602050306030303" pitchFamily="18" charset="0"/>
                <a:ea typeface="+mn-ea"/>
                <a:cs typeface="+mn-cs"/>
              </a:rPr>
              <a:t>     straight lines in curved spacetime:                           </a:t>
            </a:r>
            <a:r>
              <a:rPr kumimoji="0" lang="nl-NL" sz="1800" b="1" i="1" u="none" strike="noStrike" kern="1200" cap="none" spc="0" normalizeH="0" baseline="0" noProof="0" dirty="0">
                <a:ln>
                  <a:noFill/>
                </a:ln>
                <a:solidFill>
                  <a:srgbClr val="FFFFFF"/>
                </a:solidFill>
                <a:effectLst/>
                <a:uLnTx/>
                <a:uFillTx/>
                <a:latin typeface="Constantia" panose="02030602050306030303" pitchFamily="18" charset="0"/>
                <a:ea typeface="+mn-ea"/>
                <a:cs typeface="+mn-cs"/>
              </a:rPr>
              <a:t>Geodesics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1" i="0" u="none" strike="noStrike" kern="1200" cap="none" spc="0" normalizeH="0" baseline="0" noProof="0" dirty="0">
                <a:ln>
                  <a:noFill/>
                </a:ln>
                <a:solidFill>
                  <a:srgbClr val="FFFFFF"/>
                </a:solidFill>
                <a:effectLst/>
                <a:uLnTx/>
                <a:uFillTx/>
                <a:latin typeface="Constantia" panose="02030602050306030303" pitchFamily="18" charset="0"/>
                <a:ea typeface="+mn-ea"/>
                <a:cs typeface="+mn-cs"/>
              </a:rPr>
              <a:t>     (</a:t>
            </a:r>
            <a:r>
              <a:rPr kumimoji="0" lang="nl-NL" sz="1800" b="0" i="0" u="none" strike="noStrike" kern="1200" cap="none" spc="0" normalizeH="0" baseline="0" noProof="0" dirty="0">
                <a:ln>
                  <a:noFill/>
                </a:ln>
                <a:solidFill>
                  <a:srgbClr val="FFFFFF"/>
                </a:solidFill>
                <a:effectLst/>
                <a:uLnTx/>
                <a:uFillTx/>
                <a:latin typeface="Constantia" panose="02030602050306030303" pitchFamily="18" charset="0"/>
                <a:ea typeface="+mn-ea"/>
                <a:cs typeface="+mn-cs"/>
              </a:rPr>
              <a:t>cf. flightpaths airplanes over surface Earth)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Arial"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srgbClr val="FFFFFF"/>
                </a:solidFill>
                <a:effectLst/>
                <a:uLnTx/>
                <a:uFillTx/>
                <a:latin typeface="Constantia" panose="02030602050306030303" pitchFamily="18" charset="0"/>
                <a:ea typeface="+mn-ea"/>
                <a:cs typeface="+mn-cs"/>
              </a:rPr>
              <a:t>Fundamental tenet  of  </a:t>
            </a:r>
            <a:r>
              <a:rPr kumimoji="0" lang="nl-NL" sz="1800" b="1" i="1" u="none" strike="noStrike" kern="1200" cap="none" spc="0" normalizeH="0" baseline="0" noProof="0" dirty="0">
                <a:ln>
                  <a:noFill/>
                </a:ln>
                <a:solidFill>
                  <a:srgbClr val="FFFFFF"/>
                </a:solidFill>
                <a:effectLst/>
                <a:uLnTx/>
                <a:uFillTx/>
                <a:latin typeface="Constantia" panose="02030602050306030303" pitchFamily="18" charset="0"/>
                <a:ea typeface="+mn-ea"/>
                <a:cs typeface="+mn-cs"/>
              </a:rPr>
              <a:t>General Relativity</a:t>
            </a:r>
            <a:r>
              <a:rPr kumimoji="0" lang="nl-NL" sz="1800" b="0" i="0" u="none" strike="noStrike" kern="1200" cap="none" spc="0" normalizeH="0" baseline="0" noProof="0" dirty="0">
                <a:ln>
                  <a:noFill/>
                </a:ln>
                <a:solidFill>
                  <a:srgbClr val="FFFFFF"/>
                </a:solidFill>
                <a:effectLst/>
                <a:uLnTx/>
                <a:uFillTx/>
                <a:latin typeface="Constantia" panose="02030602050306030303" pitchFamily="18"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srgbClr val="FFFFFF"/>
                </a:solidFill>
                <a:effectLst/>
                <a:uLnTx/>
                <a:uFillTx/>
                <a:latin typeface="Constantia" panose="02030602050306030303" pitchFamily="18" charset="0"/>
                <a:ea typeface="+mn-ea"/>
                <a:cs typeface="+mn-cs"/>
              </a:rPr>
              <a:t>                   !!!!!!!!  </a:t>
            </a:r>
            <a:r>
              <a:rPr kumimoji="0" lang="nl-NL" sz="1800" b="1" i="0" u="none" strike="noStrike" kern="1200" cap="none" spc="0" normalizeH="0" baseline="0" noProof="0" dirty="0">
                <a:ln>
                  <a:noFill/>
                </a:ln>
                <a:solidFill>
                  <a:srgbClr val="FFFFFF"/>
                </a:solidFill>
                <a:effectLst/>
                <a:uLnTx/>
                <a:uFillTx/>
                <a:latin typeface="Constantia" panose="02030602050306030303" pitchFamily="18" charset="0"/>
                <a:ea typeface="+mn-ea"/>
                <a:cs typeface="+mn-cs"/>
              </a:rPr>
              <a:t>Gravity is the effect of curved spacetime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Arial"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nl-NL" sz="1800" b="0" i="0" u="none" strike="noStrike" kern="1200" cap="none" spc="0" normalizeH="0" noProof="0" dirty="0">
                <a:ln>
                  <a:noFill/>
                </a:ln>
                <a:solidFill>
                  <a:schemeClr val="bg1"/>
                </a:solidFill>
                <a:effectLst/>
                <a:uLnTx/>
                <a:uFillTx/>
                <a:latin typeface="Constantia" panose="02030602050306030303" pitchFamily="18" charset="0"/>
                <a:ea typeface="+mn-ea"/>
                <a:cs typeface="+mn-cs"/>
              </a:rPr>
              <a:t>E.g.:            </a:t>
            </a:r>
            <a:r>
              <a:rPr kumimoji="0" lang="nl-NL" sz="1800" b="0" i="0" u="none" strike="noStrike" kern="1200" cap="none" spc="0" normalizeH="0" noProof="0" dirty="0" err="1">
                <a:ln>
                  <a:noFill/>
                </a:ln>
                <a:solidFill>
                  <a:schemeClr val="bg1"/>
                </a:solidFill>
                <a:effectLst/>
                <a:uLnTx/>
                <a:uFillTx/>
                <a:latin typeface="Constantia" panose="02030602050306030303" pitchFamily="18" charset="0"/>
                <a:ea typeface="+mn-ea"/>
                <a:cs typeface="+mn-cs"/>
              </a:rPr>
              <a:t>relation</a:t>
            </a:r>
            <a:r>
              <a:rPr kumimoji="0" lang="nl-NL" sz="1800" b="0" i="0" u="none" strike="noStrike" kern="1200" cap="none" spc="0" normalizeH="0" noProof="0" dirty="0">
                <a:ln>
                  <a:noFill/>
                </a:ln>
                <a:solidFill>
                  <a:schemeClr val="bg1"/>
                </a:solidFill>
                <a:effectLst/>
                <a:uLnTx/>
                <a:uFillTx/>
                <a:latin typeface="Constantia" panose="02030602050306030303" pitchFamily="18" charset="0"/>
                <a:ea typeface="+mn-ea"/>
                <a:cs typeface="+mn-cs"/>
              </a:rPr>
              <a:t> </a:t>
            </a:r>
            <a:r>
              <a:rPr kumimoji="0" lang="nl-NL" sz="1800" b="0" i="0" u="none" strike="noStrike" kern="1200" cap="none" spc="0" normalizeH="0" noProof="0" dirty="0" err="1">
                <a:ln>
                  <a:noFill/>
                </a:ln>
                <a:solidFill>
                  <a:schemeClr val="bg1"/>
                </a:solidFill>
                <a:effectLst/>
                <a:uLnTx/>
                <a:uFillTx/>
                <a:latin typeface="Constantia" panose="02030602050306030303" pitchFamily="18" charset="0"/>
                <a:ea typeface="+mn-ea"/>
                <a:cs typeface="+mn-cs"/>
              </a:rPr>
              <a:t>between</a:t>
            </a:r>
            <a:r>
              <a:rPr kumimoji="0" lang="nl-NL" sz="1800" b="0" i="0" u="none" strike="noStrike" kern="1200" cap="none" spc="0" normalizeH="0" noProof="0" dirty="0">
                <a:ln>
                  <a:noFill/>
                </a:ln>
                <a:solidFill>
                  <a:schemeClr val="bg1"/>
                </a:solidFill>
                <a:effectLst/>
                <a:uLnTx/>
                <a:uFillTx/>
                <a:latin typeface="Constantia" panose="02030602050306030303" pitchFamily="18" charset="0"/>
                <a:ea typeface="+mn-ea"/>
                <a:cs typeface="+mn-cs"/>
              </a:rPr>
              <a:t> </a:t>
            </a:r>
            <a:r>
              <a:rPr kumimoji="0" lang="nl-NL" sz="1800" b="0" i="0" u="none" strike="noStrike" kern="1200" cap="none" spc="0" normalizeH="0" noProof="0" dirty="0" err="1">
                <a:ln>
                  <a:noFill/>
                </a:ln>
                <a:solidFill>
                  <a:schemeClr val="bg1"/>
                </a:solidFill>
                <a:effectLst/>
                <a:uLnTx/>
                <a:uFillTx/>
                <a:latin typeface="Constantia" panose="02030602050306030303" pitchFamily="18" charset="0"/>
                <a:ea typeface="+mn-ea"/>
                <a:cs typeface="+mn-cs"/>
              </a:rPr>
              <a:t>metric</a:t>
            </a:r>
            <a:r>
              <a:rPr kumimoji="0" lang="nl-NL" sz="1800" b="0" i="0" u="none" strike="noStrike" kern="1200" cap="none" spc="0" normalizeH="0" noProof="0" dirty="0">
                <a:ln>
                  <a:noFill/>
                </a:ln>
                <a:solidFill>
                  <a:schemeClr val="bg1"/>
                </a:solidFill>
                <a:effectLst/>
                <a:uLnTx/>
                <a:uFillTx/>
                <a:latin typeface="Constantia" panose="02030602050306030303" pitchFamily="18" charset="0"/>
                <a:ea typeface="+mn-ea"/>
                <a:cs typeface="+mn-cs"/>
              </a:rPr>
              <a:t> component g</a:t>
            </a:r>
            <a:r>
              <a:rPr kumimoji="0" lang="nl-NL" sz="1800" b="0" i="0" u="none" strike="noStrike" kern="1200" cap="none" spc="0" normalizeH="0" baseline="-25000" noProof="0" dirty="0">
                <a:ln>
                  <a:noFill/>
                </a:ln>
                <a:solidFill>
                  <a:schemeClr val="bg1"/>
                </a:solidFill>
                <a:effectLst/>
                <a:uLnTx/>
                <a:uFillTx/>
                <a:latin typeface="Constantia" panose="02030602050306030303" pitchFamily="18" charset="0"/>
                <a:ea typeface="+mn-ea"/>
                <a:cs typeface="+mn-cs"/>
              </a:rPr>
              <a:t>00</a:t>
            </a:r>
          </a:p>
          <a:p>
            <a:pPr marR="0" lvl="0" algn="l" defTabSz="914400" rtl="0" eaLnBrk="1" fontAlgn="base" latinLnBrk="0" hangingPunct="1">
              <a:lnSpc>
                <a:spcPct val="100000"/>
              </a:lnSpc>
              <a:spcBef>
                <a:spcPct val="0"/>
              </a:spcBef>
              <a:spcAft>
                <a:spcPct val="0"/>
              </a:spcAft>
              <a:buClrTx/>
              <a:buSzTx/>
              <a:tabLst/>
              <a:defRPr/>
            </a:pPr>
            <a:r>
              <a:rPr kumimoji="0" lang="nl-NL" sz="1800" b="0" i="0" u="none" strike="noStrike" kern="1200" cap="none" spc="0" normalizeH="0" noProof="0" dirty="0">
                <a:ln>
                  <a:noFill/>
                </a:ln>
                <a:solidFill>
                  <a:schemeClr val="bg1"/>
                </a:solidFill>
                <a:effectLst/>
                <a:uLnTx/>
                <a:uFillTx/>
                <a:latin typeface="Constantia" panose="02030602050306030303" pitchFamily="18" charset="0"/>
                <a:ea typeface="+mn-ea"/>
                <a:cs typeface="+mn-cs"/>
              </a:rPr>
              <a:t>                         </a:t>
            </a:r>
            <a:r>
              <a:rPr kumimoji="0" lang="nl-NL" sz="1800" b="0" i="0" u="none" strike="noStrike" kern="1200" cap="none" spc="0" normalizeH="0" noProof="0" dirty="0" err="1">
                <a:ln>
                  <a:noFill/>
                </a:ln>
                <a:solidFill>
                  <a:schemeClr val="bg1"/>
                </a:solidFill>
                <a:effectLst/>
                <a:uLnTx/>
                <a:uFillTx/>
                <a:latin typeface="Constantia" panose="02030602050306030303" pitchFamily="18" charset="0"/>
                <a:ea typeface="+mn-ea"/>
                <a:cs typeface="+mn-cs"/>
              </a:rPr>
              <a:t>and</a:t>
            </a:r>
            <a:r>
              <a:rPr kumimoji="0" lang="nl-NL" sz="1800" b="0" i="0" u="none" strike="noStrike" kern="1200" cap="none" spc="0" normalizeH="0" noProof="0" dirty="0">
                <a:ln>
                  <a:noFill/>
                </a:ln>
                <a:solidFill>
                  <a:schemeClr val="bg1"/>
                </a:solidFill>
                <a:effectLst/>
                <a:uLnTx/>
                <a:uFillTx/>
                <a:latin typeface="Constantia" panose="02030602050306030303" pitchFamily="18" charset="0"/>
                <a:ea typeface="+mn-ea"/>
                <a:cs typeface="+mn-cs"/>
              </a:rPr>
              <a:t> </a:t>
            </a:r>
            <a:r>
              <a:rPr kumimoji="0" lang="nl-NL" sz="1800" b="0" i="0" u="none" strike="noStrike" kern="1200" cap="none" spc="0" normalizeH="0" noProof="0" dirty="0" err="1">
                <a:ln>
                  <a:noFill/>
                </a:ln>
                <a:solidFill>
                  <a:schemeClr val="bg1"/>
                </a:solidFill>
                <a:effectLst/>
                <a:uLnTx/>
                <a:uFillTx/>
                <a:latin typeface="Constantia" panose="02030602050306030303" pitchFamily="18" charset="0"/>
                <a:ea typeface="+mn-ea"/>
                <a:cs typeface="+mn-cs"/>
              </a:rPr>
              <a:t>gravitational</a:t>
            </a:r>
            <a:r>
              <a:rPr kumimoji="0" lang="nl-NL" sz="1800" b="0" i="0" u="none" strike="noStrike" kern="1200" cap="none" spc="0" normalizeH="0" noProof="0" dirty="0">
                <a:ln>
                  <a:noFill/>
                </a:ln>
                <a:solidFill>
                  <a:schemeClr val="bg1"/>
                </a:solidFill>
                <a:effectLst/>
                <a:uLnTx/>
                <a:uFillTx/>
                <a:latin typeface="Constantia" panose="02030602050306030303" pitchFamily="18" charset="0"/>
                <a:ea typeface="+mn-ea"/>
                <a:cs typeface="+mn-cs"/>
              </a:rPr>
              <a:t> </a:t>
            </a:r>
            <a:r>
              <a:rPr kumimoji="0" lang="nl-NL" sz="1800" b="0" i="0" u="none" strike="noStrike" kern="1200" cap="none" spc="0" normalizeH="0" noProof="0" dirty="0" err="1">
                <a:ln>
                  <a:noFill/>
                </a:ln>
                <a:solidFill>
                  <a:schemeClr val="bg1"/>
                </a:solidFill>
                <a:effectLst/>
                <a:uLnTx/>
                <a:uFillTx/>
                <a:latin typeface="Constantia" panose="02030602050306030303" pitchFamily="18" charset="0"/>
                <a:ea typeface="+mn-ea"/>
                <a:cs typeface="+mn-cs"/>
              </a:rPr>
              <a:t>potential</a:t>
            </a:r>
            <a:endParaRPr kumimoji="0" lang="en-GB" sz="1800" b="0" i="0" u="none" strike="noStrike" kern="1200" cap="none" spc="0" normalizeH="0" noProof="0" dirty="0">
              <a:ln>
                <a:noFill/>
              </a:ln>
              <a:solidFill>
                <a:schemeClr val="bg1"/>
              </a:solidFill>
              <a:effectLst/>
              <a:uLnTx/>
              <a:uFillTx/>
              <a:latin typeface="Constantia" panose="02030602050306030303" pitchFamily="18" charset="0"/>
              <a:ea typeface="+mn-ea"/>
              <a:cs typeface="+mn-cs"/>
            </a:endParaRPr>
          </a:p>
        </p:txBody>
      </p:sp>
      <p:sp>
        <p:nvSpPr>
          <p:cNvPr id="9" name="Right Arrow 8"/>
          <p:cNvSpPr/>
          <p:nvPr/>
        </p:nvSpPr>
        <p:spPr bwMode="auto">
          <a:xfrm>
            <a:off x="1259632" y="2461777"/>
            <a:ext cx="792088" cy="360040"/>
          </a:xfrm>
          <a:prstGeom prst="rightArrow">
            <a:avLst/>
          </a:prstGeom>
          <a:noFill/>
          <a:ln w="158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
        <p:nvSpPr>
          <p:cNvPr id="10" name="Rectangle 9"/>
          <p:cNvSpPr/>
          <p:nvPr/>
        </p:nvSpPr>
        <p:spPr bwMode="auto">
          <a:xfrm>
            <a:off x="530804" y="1268761"/>
            <a:ext cx="8064896" cy="3240360"/>
          </a:xfrm>
          <a:prstGeom prst="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
        <p:nvSpPr>
          <p:cNvPr id="11" name="Rectangle 10"/>
          <p:cNvSpPr/>
          <p:nvPr/>
        </p:nvSpPr>
        <p:spPr bwMode="auto">
          <a:xfrm>
            <a:off x="530804" y="4581128"/>
            <a:ext cx="8064896" cy="1049002"/>
          </a:xfrm>
          <a:prstGeom prst="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sp>
        <p:nvSpPr>
          <p:cNvPr id="13" name="Rectangle 12">
            <a:extLst>
              <a:ext uri="{FF2B5EF4-FFF2-40B4-BE49-F238E27FC236}">
                <a16:creationId xmlns:a16="http://schemas.microsoft.com/office/drawing/2014/main" id="{3B894446-DFEE-4492-8D91-C4FB5EDE8565}"/>
              </a:ext>
            </a:extLst>
          </p:cNvPr>
          <p:cNvSpPr/>
          <p:nvPr/>
        </p:nvSpPr>
        <p:spPr bwMode="auto">
          <a:xfrm>
            <a:off x="539552" y="5684793"/>
            <a:ext cx="8064896" cy="1049002"/>
          </a:xfrm>
          <a:prstGeom prst="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Trebuchet MS" pitchFamily="1" charset="0"/>
              <a:ea typeface="+mn-ea"/>
              <a:cs typeface="+mn-cs"/>
            </a:endParaRPr>
          </a:p>
        </p:txBody>
      </p:sp>
      <p:graphicFrame>
        <p:nvGraphicFramePr>
          <p:cNvPr id="14" name="Object 2">
            <a:extLst>
              <a:ext uri="{FF2B5EF4-FFF2-40B4-BE49-F238E27FC236}">
                <a16:creationId xmlns:a16="http://schemas.microsoft.com/office/drawing/2014/main" id="{F0FFBB03-F084-40CA-A9E4-10F211CF076A}"/>
              </a:ext>
            </a:extLst>
          </p:cNvPr>
          <p:cNvGraphicFramePr>
            <a:graphicFrameLocks noChangeAspect="1"/>
          </p:cNvGraphicFramePr>
          <p:nvPr>
            <p:extLst>
              <p:ext uri="{D42A27DB-BD31-4B8C-83A1-F6EECF244321}">
                <p14:modId xmlns:p14="http://schemas.microsoft.com/office/powerpoint/2010/main" val="4049307006"/>
              </p:ext>
            </p:extLst>
          </p:nvPr>
        </p:nvGraphicFramePr>
        <p:xfrm>
          <a:off x="6948264" y="5812544"/>
          <a:ext cx="1246188" cy="839787"/>
        </p:xfrm>
        <a:graphic>
          <a:graphicData uri="http://schemas.openxmlformats.org/presentationml/2006/ole">
            <mc:AlternateContent xmlns:mc="http://schemas.openxmlformats.org/markup-compatibility/2006">
              <mc:Choice xmlns:v="urn:schemas-microsoft-com:vml" Requires="v">
                <p:oleObj spid="_x0000_s258063" name="Equation" r:id="rId3" imgW="583920" imgH="393480" progId="Equation.DSMT4">
                  <p:embed/>
                </p:oleObj>
              </mc:Choice>
              <mc:Fallback>
                <p:oleObj name="Equation" r:id="rId3" imgW="583920" imgH="393480" progId="Equation.DSMT4">
                  <p:embed/>
                  <p:pic>
                    <p:nvPicPr>
                      <p:cNvPr id="16389" name="Object 2"/>
                      <p:cNvPicPr>
                        <a:picLocks noChangeAspect="1" noChangeArrowheads="1"/>
                      </p:cNvPicPr>
                      <p:nvPr/>
                    </p:nvPicPr>
                    <p:blipFill>
                      <a:blip r:embed="rId4"/>
                      <a:srcRect/>
                      <a:stretch>
                        <a:fillRect/>
                      </a:stretch>
                    </p:blipFill>
                    <p:spPr bwMode="auto">
                      <a:xfrm>
                        <a:off x="6948264" y="5812544"/>
                        <a:ext cx="1246188" cy="83978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0010648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68000"/>
                    </a14:imgEffect>
                  </a14:imgLayer>
                </a14:imgProps>
              </a:ext>
              <a:ext uri="{28A0092B-C50C-407E-A947-70E740481C1C}">
                <a14:useLocalDpi xmlns:a14="http://schemas.microsoft.com/office/drawing/2010/main" val="0"/>
              </a:ext>
            </a:extLst>
          </a:blip>
          <a:stretch>
            <a:fillRect/>
          </a:stretch>
        </p:blipFill>
        <p:spPr>
          <a:xfrm>
            <a:off x="0" y="32543"/>
            <a:ext cx="9468544" cy="7120345"/>
          </a:xfrm>
          <a:prstGeom prst="rect">
            <a:avLst/>
          </a:prstGeom>
        </p:spPr>
      </p:pic>
    </p:spTree>
    <p:extLst>
      <p:ext uri="{BB962C8B-B14F-4D97-AF65-F5344CB8AC3E}">
        <p14:creationId xmlns:p14="http://schemas.microsoft.com/office/powerpoint/2010/main" val="45699314"/>
      </p:ext>
    </p:extLst>
  </p:cSld>
  <p:clrMapOvr>
    <a:masterClrMapping/>
  </p:clrMapOvr>
  <p:transition>
    <p:zoom/>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9299" name="Rectangle 3"/>
          <p:cNvSpPr>
            <a:spLocks noChangeArrowheads="1"/>
          </p:cNvSpPr>
          <p:nvPr/>
        </p:nvSpPr>
        <p:spPr bwMode="auto">
          <a:xfrm>
            <a:off x="0" y="2492375"/>
            <a:ext cx="9217025" cy="1371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a:ea typeface="+mn-ea"/>
                <a:cs typeface="+mn-cs"/>
              </a:rPr>
              <a:t>Einstein’s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5000" b="1" dirty="0">
                <a:solidFill>
                  <a:prstClr val="white"/>
                </a:solidFill>
                <a:effectLst>
                  <a:outerShdw blurRad="38100" dist="38100" dir="2700000" algn="tl">
                    <a:srgbClr val="000000"/>
                  </a:outerShdw>
                </a:effectLst>
                <a:latin typeface="Constantia"/>
              </a:rPr>
              <a:t>T</a:t>
            </a:r>
            <a:r>
              <a:rPr kumimoji="0" lang="en-US" sz="5000" b="1" i="0" u="none" strike="noStrike" kern="1200" cap="none" spc="0" normalizeH="0" baseline="0" noProof="0" dirty="0" err="1">
                <a:ln>
                  <a:noFill/>
                </a:ln>
                <a:solidFill>
                  <a:prstClr val="white"/>
                </a:solidFill>
                <a:effectLst>
                  <a:outerShdw blurRad="38100" dist="38100" dir="2700000" algn="tl">
                    <a:srgbClr val="000000"/>
                  </a:outerShdw>
                </a:effectLst>
                <a:uLnTx/>
                <a:uFillTx/>
                <a:latin typeface="Constantia"/>
                <a:ea typeface="+mn-ea"/>
                <a:cs typeface="+mn-cs"/>
              </a:rPr>
              <a:t>heory</a:t>
            </a:r>
            <a:r>
              <a:rPr kumimoji="0" lang="en-US" sz="5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a:ea typeface="+mn-ea"/>
                <a:cs typeface="+mn-cs"/>
              </a:rPr>
              <a:t> of Gravity: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dirty="0">
                <a:solidFill>
                  <a:prstClr val="white"/>
                </a:solidFill>
                <a:effectLst>
                  <a:outerShdw blurRad="38100" dist="38100" dir="2700000" algn="tl">
                    <a:srgbClr val="000000"/>
                  </a:outerShdw>
                </a:effectLst>
                <a:latin typeface="Constantia"/>
              </a:rPr>
              <a:t>Source:    Energy &amp; Momentum</a:t>
            </a:r>
            <a:endParaRPr kumimoji="0" lang="en-US" sz="4000" b="1" i="0" u="none" strike="noStrike" kern="1200" cap="none" spc="0" normalizeH="0" noProof="0" dirty="0">
              <a:ln>
                <a:noFill/>
              </a:ln>
              <a:solidFill>
                <a:prstClr val="white"/>
              </a:solidFill>
              <a:effectLst>
                <a:outerShdw blurRad="38100" dist="38100" dir="2700000" algn="tl">
                  <a:srgbClr val="000000"/>
                </a:outerShdw>
              </a:effectLst>
              <a:uLnTx/>
              <a:uFillTx/>
              <a:latin typeface="Constantia"/>
              <a:ea typeface="+mn-ea"/>
              <a:cs typeface="+mn-cs"/>
            </a:endParaRPr>
          </a:p>
        </p:txBody>
      </p:sp>
      <p:sp>
        <p:nvSpPr>
          <p:cNvPr id="107930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endParaRPr>
          </a:p>
        </p:txBody>
      </p:sp>
      <p:sp>
        <p:nvSpPr>
          <p:cNvPr id="51204" name="Rectangle 5"/>
          <p:cNvSpPr>
            <a:spLocks noChangeArrowheads="1"/>
          </p:cNvSpPr>
          <p:nvPr/>
        </p:nvSpPr>
        <p:spPr bwMode="auto">
          <a:xfrm>
            <a:off x="179388" y="908050"/>
            <a:ext cx="8785225" cy="4465638"/>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107930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rPr>
              <a:t>   </a:t>
            </a:r>
            <a:r>
              <a:rPr kumimoji="0" lang="en-US" sz="4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rPr>
              <a:t> </a:t>
            </a:r>
            <a:br>
              <a:rPr kumimoji="0" lang="en-US" sz="4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rPr>
            </a:br>
            <a:endParaRPr kumimoji="0" lang="en-US" sz="4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endParaRPr>
          </a:p>
        </p:txBody>
      </p:sp>
    </p:spTree>
    <p:extLst>
      <p:ext uri="{BB962C8B-B14F-4D97-AF65-F5344CB8AC3E}">
        <p14:creationId xmlns:p14="http://schemas.microsoft.com/office/powerpoint/2010/main" val="494950865"/>
      </p:ext>
    </p:extLst>
  </p:cSld>
  <p:clrMapOvr>
    <a:masterClrMapping/>
  </p:clrMapOvr>
  <p:transition>
    <p:zoom/>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11560" y="49523"/>
            <a:ext cx="8229600" cy="1219200"/>
          </a:xfrm>
        </p:spPr>
        <p:txBody>
          <a:bodyPr>
            <a:normAutofit fontScale="90000"/>
          </a:bodyPr>
          <a:lstStyle/>
          <a:p>
            <a:r>
              <a:rPr lang="nl-NL" dirty="0"/>
              <a:t>          </a:t>
            </a:r>
            <a:r>
              <a:rPr lang="nl-NL" sz="4400" b="1" dirty="0">
                <a:solidFill>
                  <a:schemeClr val="bg1"/>
                </a:solidFill>
              </a:rPr>
              <a:t>     Source of </a:t>
            </a:r>
            <a:r>
              <a:rPr lang="nl-NL" sz="4400" b="1" dirty="0" err="1">
                <a:solidFill>
                  <a:schemeClr val="bg1"/>
                </a:solidFill>
              </a:rPr>
              <a:t>Gravity</a:t>
            </a:r>
            <a:r>
              <a:rPr lang="nl-NL" sz="4400" b="1" dirty="0">
                <a:solidFill>
                  <a:schemeClr val="bg1"/>
                </a:solidFill>
              </a:rPr>
              <a:t>:</a:t>
            </a:r>
            <a:br>
              <a:rPr lang="nl-NL" sz="4400" b="1" dirty="0">
                <a:solidFill>
                  <a:schemeClr val="bg1"/>
                </a:solidFill>
              </a:rPr>
            </a:br>
            <a:r>
              <a:rPr lang="nl-NL" sz="4400" b="1" dirty="0">
                <a:solidFill>
                  <a:schemeClr val="bg1"/>
                </a:solidFill>
              </a:rPr>
              <a:t>        Energy-Momentum Tensor</a:t>
            </a:r>
            <a:endParaRPr lang="en-GB" sz="4400" b="1" dirty="0">
              <a:solidFill>
                <a:schemeClr val="bg1"/>
              </a:solidFill>
            </a:endParaRPr>
          </a:p>
        </p:txBody>
      </p:sp>
      <p:sp>
        <p:nvSpPr>
          <p:cNvPr id="6" name="Rectangle 5"/>
          <p:cNvSpPr/>
          <p:nvPr/>
        </p:nvSpPr>
        <p:spPr>
          <a:xfrm>
            <a:off x="539552" y="1191816"/>
            <a:ext cx="7992888" cy="137308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
        <p:nvSpPr>
          <p:cNvPr id="2" name="Content Placeholder 1">
            <a:extLst>
              <a:ext uri="{FF2B5EF4-FFF2-40B4-BE49-F238E27FC236}">
                <a16:creationId xmlns:a16="http://schemas.microsoft.com/office/drawing/2014/main" id="{AAD72C1F-2417-4ABC-A68B-D19652FBD109}"/>
              </a:ext>
            </a:extLst>
          </p:cNvPr>
          <p:cNvSpPr>
            <a:spLocks noGrp="1"/>
          </p:cNvSpPr>
          <p:nvPr>
            <p:ph idx="1"/>
          </p:nvPr>
        </p:nvSpPr>
        <p:spPr>
          <a:xfrm>
            <a:off x="539552" y="870751"/>
            <a:ext cx="8229600" cy="4572000"/>
          </a:xfrm>
        </p:spPr>
        <p:txBody>
          <a:bodyPr/>
          <a:lstStyle/>
          <a:p>
            <a:pPr marL="0" indent="0">
              <a:buNone/>
            </a:pPr>
            <a:r>
              <a:rPr lang="en-US" sz="1500" dirty="0">
                <a:solidFill>
                  <a:schemeClr val="bg1"/>
                </a:solidFill>
                <a:latin typeface="Arial" panose="020B0604020202020204" pitchFamily="34" charset="0"/>
              </a:rPr>
              <a:t>           </a:t>
            </a:r>
          </a:p>
          <a:p>
            <a:pPr marL="0" indent="0">
              <a:buNone/>
            </a:pPr>
            <a:r>
              <a:rPr lang="en-US" sz="1500" dirty="0">
                <a:solidFill>
                  <a:schemeClr val="bg1"/>
                </a:solidFill>
                <a:latin typeface="Arial" panose="020B0604020202020204" pitchFamily="34" charset="0"/>
              </a:rPr>
              <a:t>  </a:t>
            </a:r>
            <a:r>
              <a:rPr lang="en-US" sz="1500" b="1" dirty="0">
                <a:solidFill>
                  <a:schemeClr val="bg1"/>
                </a:solidFill>
                <a:latin typeface="Constantia" panose="02030602050306030303" pitchFamily="18" charset="0"/>
              </a:rPr>
              <a:t>Energy </a:t>
            </a:r>
            <a:r>
              <a:rPr lang="en-US" sz="1500" dirty="0">
                <a:solidFill>
                  <a:schemeClr val="bg1"/>
                </a:solidFill>
                <a:latin typeface="Constantia" panose="02030602050306030303" pitchFamily="18" charset="0"/>
              </a:rPr>
              <a:t>and </a:t>
            </a:r>
            <a:r>
              <a:rPr lang="en-US" sz="1500" b="1" dirty="0">
                <a:solidFill>
                  <a:schemeClr val="bg1"/>
                </a:solidFill>
                <a:latin typeface="Constantia" panose="02030602050306030303" pitchFamily="18" charset="0"/>
              </a:rPr>
              <a:t>Momentum</a:t>
            </a:r>
            <a:r>
              <a:rPr lang="en-US" sz="1500" dirty="0">
                <a:solidFill>
                  <a:schemeClr val="bg1"/>
                </a:solidFill>
                <a:latin typeface="Constantia" panose="02030602050306030303" pitchFamily="18" charset="0"/>
              </a:rPr>
              <a:t> are intimately linked physical quantities: </a:t>
            </a:r>
          </a:p>
          <a:p>
            <a:pPr marL="0" indent="0">
              <a:buNone/>
            </a:pPr>
            <a:r>
              <a:rPr lang="en-US" sz="1500" dirty="0">
                <a:solidFill>
                  <a:schemeClr val="bg1"/>
                </a:solidFill>
                <a:latin typeface="Constantia" panose="02030602050306030303" pitchFamily="18" charset="0"/>
              </a:rPr>
              <a:t>  both components of the </a:t>
            </a:r>
            <a:r>
              <a:rPr lang="en-US" sz="1500" b="1" dirty="0">
                <a:solidFill>
                  <a:schemeClr val="bg1"/>
                </a:solidFill>
                <a:latin typeface="Constantia" panose="02030602050306030303" pitchFamily="18" charset="0"/>
              </a:rPr>
              <a:t>energy-momentum</a:t>
            </a:r>
            <a:r>
              <a:rPr lang="en-US" sz="1500" dirty="0">
                <a:solidFill>
                  <a:schemeClr val="bg1"/>
                </a:solidFill>
                <a:latin typeface="Constantia" panose="02030602050306030303" pitchFamily="18" charset="0"/>
              </a:rPr>
              <a:t> four-vector </a:t>
            </a:r>
            <a:r>
              <a:rPr lang="en-US" sz="1500" dirty="0">
                <a:solidFill>
                  <a:schemeClr val="bg1"/>
                </a:solidFill>
                <a:latin typeface="Arial" panose="020B0604020202020204" pitchFamily="34" charset="0"/>
              </a:rPr>
              <a:t>P</a:t>
            </a:r>
            <a:r>
              <a:rPr lang="el-GR" sz="1500" baseline="-25000" dirty="0">
                <a:solidFill>
                  <a:schemeClr val="bg1"/>
                </a:solidFill>
                <a:latin typeface="Times New Roman" panose="02020603050405020304" pitchFamily="18" charset="0"/>
                <a:cs typeface="Times New Roman" panose="02020603050405020304" pitchFamily="18" charset="0"/>
              </a:rPr>
              <a:t>μ</a:t>
            </a:r>
            <a:r>
              <a:rPr lang="en-US" sz="1500" dirty="0">
                <a:solidFill>
                  <a:schemeClr val="bg1"/>
                </a:solidFill>
                <a:latin typeface="Times New Roman" panose="02020603050405020304" pitchFamily="18" charset="0"/>
                <a:cs typeface="Times New Roman" panose="02020603050405020304" pitchFamily="18" charset="0"/>
              </a:rPr>
              <a:t>, </a:t>
            </a: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r>
              <a:rPr lang="en-US" sz="1500" dirty="0">
                <a:solidFill>
                  <a:schemeClr val="bg1"/>
                </a:solidFill>
                <a:latin typeface="Times New Roman" panose="02020603050405020304" pitchFamily="18" charset="0"/>
                <a:cs typeface="Times New Roman" panose="02020603050405020304" pitchFamily="18" charset="0"/>
              </a:rPr>
              <a:t>  Relativity is concerned with formulating physical laws and relations in a </a:t>
            </a:r>
            <a:r>
              <a:rPr lang="en-US" sz="1500" b="1" dirty="0">
                <a:solidFill>
                  <a:schemeClr val="bg1"/>
                </a:solidFill>
                <a:latin typeface="Times New Roman" panose="02020603050405020304" pitchFamily="18" charset="0"/>
                <a:cs typeface="Times New Roman" panose="02020603050405020304" pitchFamily="18" charset="0"/>
              </a:rPr>
              <a:t>coordinate-free form.</a:t>
            </a:r>
          </a:p>
          <a:p>
            <a:pPr marL="0" indent="0">
              <a:buNone/>
            </a:pPr>
            <a:r>
              <a:rPr lang="en-US" sz="1500" b="1" dirty="0">
                <a:solidFill>
                  <a:schemeClr val="bg1"/>
                </a:solidFill>
                <a:latin typeface="Times New Roman" panose="02020603050405020304" pitchFamily="18" charset="0"/>
                <a:cs typeface="Times New Roman" panose="02020603050405020304" pitchFamily="18" charset="0"/>
              </a:rPr>
              <a:t>  </a:t>
            </a:r>
            <a:r>
              <a:rPr lang="en-US" sz="1500" dirty="0">
                <a:solidFill>
                  <a:schemeClr val="bg1"/>
                </a:solidFill>
                <a:latin typeface="Times New Roman" panose="02020603050405020304" pitchFamily="18" charset="0"/>
                <a:cs typeface="Times New Roman" panose="02020603050405020304" pitchFamily="18" charset="0"/>
              </a:rPr>
              <a:t>This is called formulation in </a:t>
            </a:r>
            <a:r>
              <a:rPr lang="en-US" sz="1500" b="1" dirty="0">
                <a:solidFill>
                  <a:schemeClr val="bg1"/>
                </a:solidFill>
                <a:latin typeface="Times New Roman" panose="02020603050405020304" pitchFamily="18" charset="0"/>
                <a:cs typeface="Times New Roman" panose="02020603050405020304" pitchFamily="18" charset="0"/>
              </a:rPr>
              <a:t>covariant form: </a:t>
            </a:r>
          </a:p>
          <a:p>
            <a:pPr marL="0" indent="0">
              <a:buNone/>
            </a:pPr>
            <a:r>
              <a:rPr lang="en-US" sz="1500" b="1" dirty="0">
                <a:solidFill>
                  <a:schemeClr val="bg1"/>
                </a:solidFill>
                <a:latin typeface="Times New Roman" panose="02020603050405020304" pitchFamily="18" charset="0"/>
                <a:cs typeface="Times New Roman" panose="02020603050405020304" pitchFamily="18" charset="0"/>
              </a:rPr>
              <a:t>  </a:t>
            </a:r>
            <a:r>
              <a:rPr lang="en-US" sz="1500" dirty="0">
                <a:solidFill>
                  <a:schemeClr val="bg1"/>
                </a:solidFill>
                <a:latin typeface="Times New Roman" panose="02020603050405020304" pitchFamily="18" charset="0"/>
                <a:cs typeface="Times New Roman" panose="02020603050405020304" pitchFamily="18" charset="0"/>
              </a:rPr>
              <a:t>Looking for tensor equations that are valid in any reference frame:</a:t>
            </a: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r>
              <a:rPr lang="en-US" sz="1500" dirty="0">
                <a:solidFill>
                  <a:schemeClr val="bg1"/>
                </a:solidFill>
                <a:latin typeface="Times New Roman" panose="02020603050405020304" pitchFamily="18" charset="0"/>
                <a:cs typeface="Times New Roman" panose="02020603050405020304" pitchFamily="18" charset="0"/>
              </a:rPr>
              <a:t>  For the energy-momentum four-vector, we look for the equivalent of Newtonian fluid equations, </a:t>
            </a:r>
          </a:p>
          <a:p>
            <a:pPr marL="0" indent="0">
              <a:buNone/>
            </a:pPr>
            <a:r>
              <a:rPr lang="en-US" sz="1500" dirty="0">
                <a:solidFill>
                  <a:schemeClr val="bg1"/>
                </a:solidFill>
                <a:latin typeface="Times New Roman" panose="02020603050405020304" pitchFamily="18" charset="0"/>
                <a:cs typeface="Times New Roman" panose="02020603050405020304" pitchFamily="18" charset="0"/>
              </a:rPr>
              <a:t>   </a:t>
            </a:r>
            <a:r>
              <a:rPr lang="en-US" sz="1500" dirty="0" err="1">
                <a:solidFill>
                  <a:schemeClr val="bg1"/>
                </a:solidFill>
                <a:latin typeface="Times New Roman" panose="02020603050405020304" pitchFamily="18" charset="0"/>
                <a:cs typeface="Times New Roman" panose="02020603050405020304" pitchFamily="18" charset="0"/>
              </a:rPr>
              <a:t>ie</a:t>
            </a:r>
            <a:r>
              <a:rPr lang="en-US" sz="1500" dirty="0">
                <a:solidFill>
                  <a:schemeClr val="bg1"/>
                </a:solidFill>
                <a:latin typeface="Times New Roman" panose="02020603050405020304" pitchFamily="18" charset="0"/>
                <a:cs typeface="Times New Roman" panose="02020603050405020304" pitchFamily="18" charset="0"/>
              </a:rPr>
              <a:t>. the equations expression </a:t>
            </a:r>
            <a:r>
              <a:rPr lang="en-US" sz="1500" dirty="0" err="1">
                <a:solidFill>
                  <a:schemeClr val="bg1"/>
                </a:solidFill>
                <a:latin typeface="Times New Roman" panose="02020603050405020304" pitchFamily="18" charset="0"/>
                <a:cs typeface="Times New Roman" panose="02020603050405020304" pitchFamily="18" charset="0"/>
              </a:rPr>
              <a:t>concervation</a:t>
            </a:r>
            <a:r>
              <a:rPr lang="en-US" sz="1500" dirty="0">
                <a:solidFill>
                  <a:schemeClr val="bg1"/>
                </a:solidFill>
                <a:latin typeface="Times New Roman" panose="02020603050405020304" pitchFamily="18" charset="0"/>
                <a:cs typeface="Times New Roman" panose="02020603050405020304" pitchFamily="18" charset="0"/>
              </a:rPr>
              <a:t> of mass, energy and momentum:</a:t>
            </a: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r>
              <a:rPr lang="en-US" sz="1500" dirty="0">
                <a:solidFill>
                  <a:schemeClr val="bg1"/>
                </a:solidFill>
                <a:latin typeface="Times New Roman" panose="02020603050405020304" pitchFamily="18" charset="0"/>
                <a:cs typeface="Times New Roman" panose="02020603050405020304" pitchFamily="18" charset="0"/>
              </a:rPr>
              <a:t>with energy momentum-tensor  (specifying energy &amp; momentum content Universe: </a:t>
            </a:r>
          </a:p>
          <a:p>
            <a:pPr marL="0" indent="0">
              <a:buNone/>
            </a:pPr>
            <a:r>
              <a:rPr lang="en-US" sz="1500" dirty="0">
                <a:solidFill>
                  <a:schemeClr val="bg1"/>
                </a:solidFill>
                <a:latin typeface="Arial" panose="020B0604020202020204" pitchFamily="34" charset="0"/>
              </a:rPr>
              <a:t>    </a:t>
            </a:r>
          </a:p>
          <a:p>
            <a:pPr marL="0" indent="0">
              <a:buNone/>
            </a:pPr>
            <a:endParaRPr lang="en-US" sz="1500" dirty="0">
              <a:solidFill>
                <a:schemeClr val="bg1"/>
              </a:solidFill>
              <a:latin typeface="Arial" panose="020B0604020202020204" pitchFamily="34" charset="0"/>
            </a:endParaRPr>
          </a:p>
          <a:p>
            <a:pPr marL="0" indent="0">
              <a:buNone/>
            </a:pPr>
            <a:endParaRPr lang="en-US" sz="1500" dirty="0">
              <a:solidFill>
                <a:schemeClr val="bg1"/>
              </a:solidFill>
              <a:latin typeface="Arial" panose="020B0604020202020204" pitchFamily="34" charset="0"/>
            </a:endParaRP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r>
              <a:rPr lang="en-US" sz="1500" dirty="0">
                <a:solidFill>
                  <a:schemeClr val="bg1"/>
                </a:solidFill>
                <a:latin typeface="Times New Roman" panose="02020603050405020304" pitchFamily="18" charset="0"/>
                <a:cs typeface="Times New Roman" panose="02020603050405020304" pitchFamily="18" charset="0"/>
              </a:rPr>
              <a:t>          Proper time:   </a:t>
            </a:r>
            <a:endParaRPr lang="en-US" dirty="0">
              <a:solidFill>
                <a:schemeClr val="bg1"/>
              </a:solidFill>
              <a:latin typeface="Arial" panose="020B0604020202020204" pitchFamily="34" charset="0"/>
            </a:endParaRPr>
          </a:p>
        </p:txBody>
      </p:sp>
      <p:sp>
        <p:nvSpPr>
          <p:cNvPr id="11" name="Rectangle 10">
            <a:extLst>
              <a:ext uri="{FF2B5EF4-FFF2-40B4-BE49-F238E27FC236}">
                <a16:creationId xmlns:a16="http://schemas.microsoft.com/office/drawing/2014/main" id="{1E6D0ED9-D3B4-4D1D-9DC0-21DD2C591EBC}"/>
              </a:ext>
            </a:extLst>
          </p:cNvPr>
          <p:cNvSpPr/>
          <p:nvPr/>
        </p:nvSpPr>
        <p:spPr>
          <a:xfrm>
            <a:off x="539552" y="5442750"/>
            <a:ext cx="7992888" cy="118147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graphicFrame>
        <p:nvGraphicFramePr>
          <p:cNvPr id="13" name="Object 12">
            <a:extLst>
              <a:ext uri="{FF2B5EF4-FFF2-40B4-BE49-F238E27FC236}">
                <a16:creationId xmlns:a16="http://schemas.microsoft.com/office/drawing/2014/main" id="{269F9F26-EC99-41CA-928D-A771FE70AD8F}"/>
              </a:ext>
            </a:extLst>
          </p:cNvPr>
          <p:cNvGraphicFramePr>
            <a:graphicFrameLocks noChangeAspect="1"/>
          </p:cNvGraphicFramePr>
          <p:nvPr>
            <p:extLst>
              <p:ext uri="{D42A27DB-BD31-4B8C-83A1-F6EECF244321}">
                <p14:modId xmlns:p14="http://schemas.microsoft.com/office/powerpoint/2010/main" val="2425143776"/>
              </p:ext>
            </p:extLst>
          </p:nvPr>
        </p:nvGraphicFramePr>
        <p:xfrm>
          <a:off x="2843808" y="1786768"/>
          <a:ext cx="2978150" cy="701675"/>
        </p:xfrm>
        <a:graphic>
          <a:graphicData uri="http://schemas.openxmlformats.org/presentationml/2006/ole">
            <mc:AlternateContent xmlns:mc="http://schemas.openxmlformats.org/markup-compatibility/2006">
              <mc:Choice xmlns:v="urn:schemas-microsoft-com:vml" Requires="v">
                <p:oleObj spid="_x0000_s259109" name="Equation" r:id="rId3" imgW="2044440" imgH="482400" progId="Equation.DSMT4">
                  <p:embed/>
                </p:oleObj>
              </mc:Choice>
              <mc:Fallback>
                <p:oleObj name="Equation" r:id="rId3" imgW="2044440" imgH="482400" progId="Equation.DSMT4">
                  <p:embed/>
                  <p:pic>
                    <p:nvPicPr>
                      <p:cNvPr id="13" name="Object 12">
                        <a:extLst>
                          <a:ext uri="{FF2B5EF4-FFF2-40B4-BE49-F238E27FC236}">
                            <a16:creationId xmlns:a16="http://schemas.microsoft.com/office/drawing/2014/main" id="{5DC99AF5-2502-477F-9DED-548F2C32963A}"/>
                          </a:ext>
                        </a:extLst>
                      </p:cNvPr>
                      <p:cNvPicPr>
                        <a:picLocks noChangeAspect="1" noChangeArrowheads="1"/>
                      </p:cNvPicPr>
                      <p:nvPr/>
                    </p:nvPicPr>
                    <p:blipFill>
                      <a:blip r:embed="rId4"/>
                      <a:srcRect/>
                      <a:stretch>
                        <a:fillRect/>
                      </a:stretch>
                    </p:blipFill>
                    <p:spPr bwMode="auto">
                      <a:xfrm>
                        <a:off x="2843808" y="1786768"/>
                        <a:ext cx="2978150" cy="701675"/>
                      </a:xfrm>
                      <a:prstGeom prst="rect">
                        <a:avLst/>
                      </a:prstGeom>
                      <a:noFill/>
                      <a:ln>
                        <a:noFill/>
                      </a:ln>
                      <a:effectLst/>
                    </p:spPr>
                  </p:pic>
                </p:oleObj>
              </mc:Fallback>
            </mc:AlternateContent>
          </a:graphicData>
        </a:graphic>
      </p:graphicFrame>
      <p:graphicFrame>
        <p:nvGraphicFramePr>
          <p:cNvPr id="14" name="Object 13">
            <a:extLst>
              <a:ext uri="{FF2B5EF4-FFF2-40B4-BE49-F238E27FC236}">
                <a16:creationId xmlns:a16="http://schemas.microsoft.com/office/drawing/2014/main" id="{7E5F11A6-0FA9-4B49-8B6C-1C5E108A8E28}"/>
              </a:ext>
            </a:extLst>
          </p:cNvPr>
          <p:cNvGraphicFramePr>
            <a:graphicFrameLocks noChangeAspect="1"/>
          </p:cNvGraphicFramePr>
          <p:nvPr>
            <p:extLst>
              <p:ext uri="{D42A27DB-BD31-4B8C-83A1-F6EECF244321}">
                <p14:modId xmlns:p14="http://schemas.microsoft.com/office/powerpoint/2010/main" val="1711953481"/>
              </p:ext>
            </p:extLst>
          </p:nvPr>
        </p:nvGraphicFramePr>
        <p:xfrm>
          <a:off x="2591780" y="5763816"/>
          <a:ext cx="3482206" cy="851854"/>
        </p:xfrm>
        <a:graphic>
          <a:graphicData uri="http://schemas.openxmlformats.org/presentationml/2006/ole">
            <mc:AlternateContent xmlns:mc="http://schemas.openxmlformats.org/markup-compatibility/2006">
              <mc:Choice xmlns:v="urn:schemas-microsoft-com:vml" Requires="v">
                <p:oleObj spid="_x0000_s259110" name="Equation" r:id="rId5" imgW="1765080" imgH="431640" progId="Equation.DSMT4">
                  <p:embed/>
                </p:oleObj>
              </mc:Choice>
              <mc:Fallback>
                <p:oleObj name="Equation" r:id="rId5" imgW="1765080" imgH="431640" progId="Equation.DSMT4">
                  <p:embed/>
                  <p:pic>
                    <p:nvPicPr>
                      <p:cNvPr id="2" name="Object 1"/>
                      <p:cNvPicPr>
                        <a:picLocks noChangeAspect="1" noChangeArrowheads="1"/>
                      </p:cNvPicPr>
                      <p:nvPr/>
                    </p:nvPicPr>
                    <p:blipFill>
                      <a:blip r:embed="rId6"/>
                      <a:srcRect/>
                      <a:stretch>
                        <a:fillRect/>
                      </a:stretch>
                    </p:blipFill>
                    <p:spPr bwMode="auto">
                      <a:xfrm>
                        <a:off x="2591780" y="5763816"/>
                        <a:ext cx="3482206" cy="851854"/>
                      </a:xfrm>
                      <a:prstGeom prst="rect">
                        <a:avLst/>
                      </a:prstGeom>
                      <a:noFill/>
                      <a:ln>
                        <a:noFill/>
                      </a:ln>
                      <a:effectLst/>
                    </p:spPr>
                  </p:pic>
                </p:oleObj>
              </mc:Fallback>
            </mc:AlternateContent>
          </a:graphicData>
        </a:graphic>
      </p:graphicFrame>
      <p:graphicFrame>
        <p:nvGraphicFramePr>
          <p:cNvPr id="15" name="Object 14">
            <a:extLst>
              <a:ext uri="{FF2B5EF4-FFF2-40B4-BE49-F238E27FC236}">
                <a16:creationId xmlns:a16="http://schemas.microsoft.com/office/drawing/2014/main" id="{70A28AB3-2707-4066-A14B-A633A7A68A50}"/>
              </a:ext>
            </a:extLst>
          </p:cNvPr>
          <p:cNvGraphicFramePr>
            <a:graphicFrameLocks noChangeAspect="1"/>
          </p:cNvGraphicFramePr>
          <p:nvPr>
            <p:extLst>
              <p:ext uri="{D42A27DB-BD31-4B8C-83A1-F6EECF244321}">
                <p14:modId xmlns:p14="http://schemas.microsoft.com/office/powerpoint/2010/main" val="1590247621"/>
              </p:ext>
            </p:extLst>
          </p:nvPr>
        </p:nvGraphicFramePr>
        <p:xfrm>
          <a:off x="3505696" y="4546726"/>
          <a:ext cx="1654373" cy="735491"/>
        </p:xfrm>
        <a:graphic>
          <a:graphicData uri="http://schemas.openxmlformats.org/presentationml/2006/ole">
            <mc:AlternateContent xmlns:mc="http://schemas.openxmlformats.org/markup-compatibility/2006">
              <mc:Choice xmlns:v="urn:schemas-microsoft-com:vml" Requires="v">
                <p:oleObj spid="_x0000_s259111" name="Equation" r:id="rId7" imgW="571320" imgH="253800" progId="Equation.DSMT4">
                  <p:embed/>
                </p:oleObj>
              </mc:Choice>
              <mc:Fallback>
                <p:oleObj name="Equation" r:id="rId7" imgW="571320" imgH="253800" progId="Equation.DSMT4">
                  <p:embed/>
                  <p:pic>
                    <p:nvPicPr>
                      <p:cNvPr id="14" name="Object 13">
                        <a:extLst>
                          <a:ext uri="{FF2B5EF4-FFF2-40B4-BE49-F238E27FC236}">
                            <a16:creationId xmlns:a16="http://schemas.microsoft.com/office/drawing/2014/main" id="{7E5F11A6-0FA9-4B49-8B6C-1C5E108A8E28}"/>
                          </a:ext>
                        </a:extLst>
                      </p:cNvPr>
                      <p:cNvPicPr>
                        <a:picLocks noChangeAspect="1" noChangeArrowheads="1"/>
                      </p:cNvPicPr>
                      <p:nvPr/>
                    </p:nvPicPr>
                    <p:blipFill>
                      <a:blip r:embed="rId8"/>
                      <a:srcRect/>
                      <a:stretch>
                        <a:fillRect/>
                      </a:stretch>
                    </p:blipFill>
                    <p:spPr bwMode="auto">
                      <a:xfrm>
                        <a:off x="3505696" y="4546726"/>
                        <a:ext cx="1654373" cy="735491"/>
                      </a:xfrm>
                      <a:prstGeom prst="rect">
                        <a:avLst/>
                      </a:prstGeom>
                      <a:noFill/>
                      <a:ln>
                        <a:noFill/>
                      </a:ln>
                      <a:effectLst/>
                    </p:spPr>
                  </p:pic>
                </p:oleObj>
              </mc:Fallback>
            </mc:AlternateContent>
          </a:graphicData>
        </a:graphic>
      </p:graphicFrame>
      <p:sp>
        <p:nvSpPr>
          <p:cNvPr id="16" name="Rectangle 15">
            <a:extLst>
              <a:ext uri="{FF2B5EF4-FFF2-40B4-BE49-F238E27FC236}">
                <a16:creationId xmlns:a16="http://schemas.microsoft.com/office/drawing/2014/main" id="{9ABD9F26-56C7-4283-BB5F-551DF1B5C996}"/>
              </a:ext>
            </a:extLst>
          </p:cNvPr>
          <p:cNvSpPr/>
          <p:nvPr/>
        </p:nvSpPr>
        <p:spPr>
          <a:xfrm>
            <a:off x="524065" y="3861048"/>
            <a:ext cx="7992888" cy="154151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Tree>
    <p:extLst>
      <p:ext uri="{BB962C8B-B14F-4D97-AF65-F5344CB8AC3E}">
        <p14:creationId xmlns:p14="http://schemas.microsoft.com/office/powerpoint/2010/main" val="60276707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11560" y="49523"/>
            <a:ext cx="8229600" cy="1219200"/>
          </a:xfrm>
        </p:spPr>
        <p:txBody>
          <a:bodyPr>
            <a:normAutofit fontScale="90000"/>
          </a:bodyPr>
          <a:lstStyle/>
          <a:p>
            <a:r>
              <a:rPr lang="nl-NL" dirty="0"/>
              <a:t>          </a:t>
            </a:r>
            <a:r>
              <a:rPr lang="nl-NL" sz="4400" b="1" dirty="0">
                <a:solidFill>
                  <a:schemeClr val="bg1"/>
                </a:solidFill>
              </a:rPr>
              <a:t>       Source of </a:t>
            </a:r>
            <a:r>
              <a:rPr lang="nl-NL" sz="4400" b="1" dirty="0" err="1">
                <a:solidFill>
                  <a:schemeClr val="bg1"/>
                </a:solidFill>
              </a:rPr>
              <a:t>Gravity</a:t>
            </a:r>
            <a:r>
              <a:rPr lang="nl-NL" sz="4400" b="1" dirty="0">
                <a:solidFill>
                  <a:schemeClr val="bg1"/>
                </a:solidFill>
              </a:rPr>
              <a:t>:</a:t>
            </a:r>
            <a:br>
              <a:rPr lang="nl-NL" sz="4400" b="1" dirty="0">
                <a:solidFill>
                  <a:schemeClr val="bg1"/>
                </a:solidFill>
              </a:rPr>
            </a:br>
            <a:r>
              <a:rPr lang="nl-NL" sz="4400" b="1" dirty="0">
                <a:solidFill>
                  <a:schemeClr val="bg1"/>
                </a:solidFill>
              </a:rPr>
              <a:t>        Energy-Momentum Tensor</a:t>
            </a:r>
            <a:endParaRPr lang="en-GB" sz="4400" b="1" dirty="0">
              <a:solidFill>
                <a:schemeClr val="bg1"/>
              </a:solidFill>
            </a:endParaRPr>
          </a:p>
        </p:txBody>
      </p:sp>
      <p:sp>
        <p:nvSpPr>
          <p:cNvPr id="6" name="Rectangle 5"/>
          <p:cNvSpPr/>
          <p:nvPr/>
        </p:nvSpPr>
        <p:spPr>
          <a:xfrm>
            <a:off x="524065" y="1438785"/>
            <a:ext cx="7992888" cy="141415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
        <p:nvSpPr>
          <p:cNvPr id="2" name="Content Placeholder 1">
            <a:extLst>
              <a:ext uri="{FF2B5EF4-FFF2-40B4-BE49-F238E27FC236}">
                <a16:creationId xmlns:a16="http://schemas.microsoft.com/office/drawing/2014/main" id="{AAD72C1F-2417-4ABC-A68B-D19652FBD109}"/>
              </a:ext>
            </a:extLst>
          </p:cNvPr>
          <p:cNvSpPr>
            <a:spLocks noGrp="1"/>
          </p:cNvSpPr>
          <p:nvPr>
            <p:ph idx="1"/>
          </p:nvPr>
        </p:nvSpPr>
        <p:spPr>
          <a:xfrm>
            <a:off x="609287" y="566936"/>
            <a:ext cx="8229600" cy="4572000"/>
          </a:xfrm>
        </p:spPr>
        <p:txBody>
          <a:bodyPr/>
          <a:lstStyle/>
          <a:p>
            <a:pPr marL="0" indent="0">
              <a:buNone/>
            </a:pPr>
            <a:r>
              <a:rPr lang="en-US" sz="1500" dirty="0">
                <a:solidFill>
                  <a:schemeClr val="bg1"/>
                </a:solidFill>
                <a:latin typeface="Arial" panose="020B0604020202020204" pitchFamily="34" charset="0"/>
              </a:rPr>
              <a:t>           </a:t>
            </a:r>
          </a:p>
          <a:p>
            <a:pPr marL="0" indent="0">
              <a:buNone/>
            </a:pPr>
            <a:r>
              <a:rPr lang="en-US" sz="1500" dirty="0">
                <a:solidFill>
                  <a:schemeClr val="bg1"/>
                </a:solidFill>
                <a:latin typeface="Arial" panose="020B0604020202020204" pitchFamily="34" charset="0"/>
              </a:rPr>
              <a:t> </a:t>
            </a: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r>
              <a:rPr lang="en-US" sz="1500" dirty="0">
                <a:solidFill>
                  <a:schemeClr val="bg1"/>
                </a:solidFill>
                <a:latin typeface="Times New Roman" panose="02020603050405020304" pitchFamily="18" charset="0"/>
                <a:cs typeface="Times New Roman" panose="02020603050405020304" pitchFamily="18" charset="0"/>
              </a:rPr>
              <a:t>Energy momentum-tensor  (specifying energy &amp; momentum content Universe:</a:t>
            </a: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r>
              <a:rPr lang="en-US" sz="1500" dirty="0">
                <a:solidFill>
                  <a:schemeClr val="bg1"/>
                </a:solidFill>
                <a:latin typeface="Times New Roman" panose="02020603050405020304" pitchFamily="18" charset="0"/>
                <a:cs typeface="Times New Roman" panose="02020603050405020304" pitchFamily="18" charset="0"/>
              </a:rPr>
              <a:t>In </a:t>
            </a:r>
            <a:r>
              <a:rPr lang="en-US" sz="1500" dirty="0" err="1">
                <a:solidFill>
                  <a:schemeClr val="bg1"/>
                </a:solidFill>
                <a:latin typeface="Times New Roman" panose="02020603050405020304" pitchFamily="18" charset="0"/>
                <a:cs typeface="Times New Roman" panose="02020603050405020304" pitchFamily="18" charset="0"/>
              </a:rPr>
              <a:t>restframe</a:t>
            </a:r>
            <a:r>
              <a:rPr lang="en-US" sz="1500" dirty="0">
                <a:solidFill>
                  <a:schemeClr val="bg1"/>
                </a:solidFill>
                <a:latin typeface="Times New Roman" panose="02020603050405020304" pitchFamily="18" charset="0"/>
                <a:cs typeface="Times New Roman" panose="02020603050405020304" pitchFamily="18" charset="0"/>
              </a:rPr>
              <a:t>:</a:t>
            </a: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lnSpc>
                <a:spcPct val="80000"/>
              </a:lnSpc>
              <a:buNone/>
            </a:pPr>
            <a:r>
              <a:rPr lang="en-US" sz="1200" dirty="0">
                <a:solidFill>
                  <a:schemeClr val="bg1"/>
                </a:solidFill>
                <a:latin typeface="Times New Roman" panose="02020603050405020304" pitchFamily="18" charset="0"/>
                <a:cs typeface="Times New Roman" panose="02020603050405020304" pitchFamily="18" charset="0"/>
              </a:rPr>
              <a:t>Notice the presence of the </a:t>
            </a:r>
            <a:r>
              <a:rPr lang="en-US" sz="1200" b="1" dirty="0">
                <a:solidFill>
                  <a:schemeClr val="bg1"/>
                </a:solidFill>
                <a:latin typeface="Times New Roman" panose="02020603050405020304" pitchFamily="18" charset="0"/>
                <a:cs typeface="Times New Roman" panose="02020603050405020304" pitchFamily="18" charset="0"/>
              </a:rPr>
              <a:t>Pressure</a:t>
            </a:r>
            <a:r>
              <a:rPr lang="en-US" sz="1200" dirty="0">
                <a:solidFill>
                  <a:schemeClr val="bg1"/>
                </a:solidFill>
                <a:latin typeface="Times New Roman" panose="02020603050405020304" pitchFamily="18" charset="0"/>
                <a:cs typeface="Times New Roman" panose="02020603050405020304" pitchFamily="18" charset="0"/>
              </a:rPr>
              <a:t> term:</a:t>
            </a:r>
          </a:p>
          <a:p>
            <a:pPr marL="0" indent="0">
              <a:lnSpc>
                <a:spcPct val="80000"/>
              </a:lnSpc>
              <a:buNone/>
            </a:pPr>
            <a:r>
              <a:rPr lang="en-US" sz="1200" dirty="0">
                <a:solidFill>
                  <a:schemeClr val="bg1"/>
                </a:solidFill>
                <a:latin typeface="Times New Roman" panose="02020603050405020304" pitchFamily="18" charset="0"/>
                <a:cs typeface="Times New Roman" panose="02020603050405020304" pitchFamily="18" charset="0"/>
              </a:rPr>
              <a:t>1) pressure is the flux of momentum </a:t>
            </a:r>
          </a:p>
          <a:p>
            <a:pPr marL="0" indent="0">
              <a:lnSpc>
                <a:spcPct val="80000"/>
              </a:lnSpc>
              <a:buNone/>
            </a:pPr>
            <a:r>
              <a:rPr lang="en-US" sz="1200" dirty="0">
                <a:solidFill>
                  <a:schemeClr val="bg1"/>
                </a:solidFill>
                <a:latin typeface="Times New Roman" panose="02020603050405020304" pitchFamily="18" charset="0"/>
                <a:cs typeface="Times New Roman" panose="02020603050405020304" pitchFamily="18" charset="0"/>
              </a:rPr>
              <a:t>2) In relativity momentum is coupled to energy </a:t>
            </a:r>
          </a:p>
          <a:p>
            <a:pPr marL="0" indent="0">
              <a:lnSpc>
                <a:spcPct val="80000"/>
              </a:lnSpc>
              <a:buNone/>
            </a:pPr>
            <a:r>
              <a:rPr lang="en-US" sz="1200" dirty="0">
                <a:solidFill>
                  <a:schemeClr val="bg1"/>
                </a:solidFill>
                <a:latin typeface="Times New Roman" panose="02020603050405020304" pitchFamily="18" charset="0"/>
                <a:cs typeface="Times New Roman" panose="02020603050405020304" pitchFamily="18" charset="0"/>
              </a:rPr>
              <a:t>    in energy-momentum four-vector</a:t>
            </a:r>
          </a:p>
          <a:p>
            <a:pPr marL="0" indent="0">
              <a:lnSpc>
                <a:spcPct val="80000"/>
              </a:lnSpc>
              <a:buNone/>
            </a:pPr>
            <a:endParaRPr lang="en-US" sz="1200" dirty="0">
              <a:solidFill>
                <a:schemeClr val="bg1"/>
              </a:solidFill>
              <a:latin typeface="Times New Roman" panose="02020603050405020304" pitchFamily="18" charset="0"/>
              <a:cs typeface="Times New Roman" panose="02020603050405020304" pitchFamily="18" charset="0"/>
            </a:endParaRPr>
          </a:p>
          <a:p>
            <a:pPr marL="0" indent="0">
              <a:lnSpc>
                <a:spcPct val="80000"/>
              </a:lnSpc>
              <a:buNone/>
            </a:pPr>
            <a:r>
              <a:rPr lang="en-US" sz="1200" dirty="0">
                <a:solidFill>
                  <a:schemeClr val="bg1"/>
                </a:solidFill>
                <a:latin typeface="Times New Roman" panose="02020603050405020304" pitchFamily="18" charset="0"/>
                <a:cs typeface="Times New Roman" panose="02020603050405020304" pitchFamily="18" charset="0"/>
              </a:rPr>
              <a:t>In cosmology this becomes of KEY significance: </a:t>
            </a:r>
          </a:p>
          <a:p>
            <a:pPr marL="0" indent="0">
              <a:lnSpc>
                <a:spcPct val="80000"/>
              </a:lnSpc>
              <a:buNone/>
            </a:pPr>
            <a:r>
              <a:rPr lang="en-US" sz="1200" dirty="0">
                <a:solidFill>
                  <a:schemeClr val="bg1"/>
                </a:solidFill>
                <a:latin typeface="Times New Roman" panose="02020603050405020304" pitchFamily="18" charset="0"/>
                <a:cs typeface="Times New Roman" panose="02020603050405020304" pitchFamily="18" charset="0"/>
              </a:rPr>
              <a:t>                                    source term of gravity:    </a:t>
            </a:r>
          </a:p>
          <a:p>
            <a:pPr marL="0" indent="0">
              <a:lnSpc>
                <a:spcPct val="80000"/>
              </a:lnSpc>
              <a:buNone/>
            </a:pPr>
            <a:r>
              <a:rPr lang="en-US" sz="1200" dirty="0">
                <a:solidFill>
                  <a:schemeClr val="bg1"/>
                </a:solidFill>
                <a:latin typeface="Times New Roman" panose="02020603050405020304" pitchFamily="18" charset="0"/>
                <a:cs typeface="Times New Roman" panose="02020603050405020304" pitchFamily="18" charset="0"/>
              </a:rPr>
              <a:t>Energy &amp; Momentum, hence Energy &amp; Pressure appear in dynamics    </a:t>
            </a:r>
          </a:p>
          <a:p>
            <a:pPr marL="0" indent="0">
              <a:buNone/>
            </a:pPr>
            <a:r>
              <a:rPr lang="en-US" sz="1500" dirty="0">
                <a:solidFill>
                  <a:schemeClr val="bg1"/>
                </a:solidFill>
                <a:latin typeface="Times New Roman" panose="02020603050405020304" pitchFamily="18" charset="0"/>
                <a:cs typeface="Times New Roman" panose="02020603050405020304" pitchFamily="18" charset="0"/>
              </a:rPr>
              <a:t> </a:t>
            </a:r>
          </a:p>
          <a:p>
            <a:pPr marL="0" indent="0">
              <a:buNone/>
            </a:pPr>
            <a:r>
              <a:rPr lang="en-US" sz="1500" dirty="0">
                <a:solidFill>
                  <a:schemeClr val="bg1"/>
                </a:solidFill>
                <a:latin typeface="Arial" panose="020B0604020202020204" pitchFamily="34" charset="0"/>
              </a:rPr>
              <a:t> </a:t>
            </a:r>
          </a:p>
          <a:p>
            <a:pPr marL="0" indent="0">
              <a:buNone/>
            </a:pPr>
            <a:endParaRPr lang="en-US" sz="1500" dirty="0">
              <a:solidFill>
                <a:schemeClr val="bg1"/>
              </a:solidFill>
              <a:latin typeface="Arial" panose="020B0604020202020204" pitchFamily="34" charset="0"/>
            </a:endParaRPr>
          </a:p>
          <a:p>
            <a:pPr marL="0" indent="0">
              <a:buNone/>
            </a:pPr>
            <a:endParaRPr lang="en-US" sz="1500" dirty="0">
              <a:solidFill>
                <a:schemeClr val="bg1"/>
              </a:solidFill>
              <a:latin typeface="Arial" panose="020B0604020202020204" pitchFamily="34" charset="0"/>
            </a:endParaRP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endParaRPr lang="en-US" sz="1500" dirty="0">
              <a:solidFill>
                <a:schemeClr val="bg1"/>
              </a:solidFill>
              <a:latin typeface="Times New Roman" panose="02020603050405020304" pitchFamily="18" charset="0"/>
              <a:cs typeface="Times New Roman" panose="02020603050405020304" pitchFamily="18" charset="0"/>
            </a:endParaRPr>
          </a:p>
          <a:p>
            <a:pPr marL="0" indent="0">
              <a:buNone/>
            </a:pPr>
            <a:r>
              <a:rPr lang="en-US" sz="1500" dirty="0">
                <a:solidFill>
                  <a:schemeClr val="bg1"/>
                </a:solidFill>
                <a:latin typeface="Times New Roman" panose="02020603050405020304" pitchFamily="18" charset="0"/>
                <a:cs typeface="Times New Roman" panose="02020603050405020304" pitchFamily="18" charset="0"/>
              </a:rPr>
              <a:t>          </a:t>
            </a:r>
            <a:endParaRPr lang="en-US" dirty="0">
              <a:solidFill>
                <a:schemeClr val="bg1"/>
              </a:solidFill>
              <a:latin typeface="Arial" panose="020B0604020202020204" pitchFamily="34" charset="0"/>
            </a:endParaRPr>
          </a:p>
        </p:txBody>
      </p:sp>
      <p:sp>
        <p:nvSpPr>
          <p:cNvPr id="11" name="Rectangle 10">
            <a:extLst>
              <a:ext uri="{FF2B5EF4-FFF2-40B4-BE49-F238E27FC236}">
                <a16:creationId xmlns:a16="http://schemas.microsoft.com/office/drawing/2014/main" id="{1E6D0ED9-D3B4-4D1D-9DC0-21DD2C591EBC}"/>
              </a:ext>
            </a:extLst>
          </p:cNvPr>
          <p:cNvSpPr/>
          <p:nvPr/>
        </p:nvSpPr>
        <p:spPr>
          <a:xfrm>
            <a:off x="523734" y="4736495"/>
            <a:ext cx="4480314" cy="200487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graphicFrame>
        <p:nvGraphicFramePr>
          <p:cNvPr id="14" name="Object 13">
            <a:extLst>
              <a:ext uri="{FF2B5EF4-FFF2-40B4-BE49-F238E27FC236}">
                <a16:creationId xmlns:a16="http://schemas.microsoft.com/office/drawing/2014/main" id="{7E5F11A6-0FA9-4B49-8B6C-1C5E108A8E28}"/>
              </a:ext>
            </a:extLst>
          </p:cNvPr>
          <p:cNvGraphicFramePr>
            <a:graphicFrameLocks noChangeAspect="1"/>
          </p:cNvGraphicFramePr>
          <p:nvPr>
            <p:extLst>
              <p:ext uri="{D42A27DB-BD31-4B8C-83A1-F6EECF244321}">
                <p14:modId xmlns:p14="http://schemas.microsoft.com/office/powerpoint/2010/main" val="2032394108"/>
              </p:ext>
            </p:extLst>
          </p:nvPr>
        </p:nvGraphicFramePr>
        <p:xfrm>
          <a:off x="2627784" y="1772816"/>
          <a:ext cx="3937194" cy="963158"/>
        </p:xfrm>
        <a:graphic>
          <a:graphicData uri="http://schemas.openxmlformats.org/presentationml/2006/ole">
            <mc:AlternateContent xmlns:mc="http://schemas.openxmlformats.org/markup-compatibility/2006">
              <mc:Choice xmlns:v="urn:schemas-microsoft-com:vml" Requires="v">
                <p:oleObj spid="_x0000_s260119" name="Equation" r:id="rId3" imgW="1765080" imgH="431640" progId="Equation.DSMT4">
                  <p:embed/>
                </p:oleObj>
              </mc:Choice>
              <mc:Fallback>
                <p:oleObj name="Equation" r:id="rId3" imgW="1765080" imgH="431640" progId="Equation.DSMT4">
                  <p:embed/>
                  <p:pic>
                    <p:nvPicPr>
                      <p:cNvPr id="14" name="Object 13">
                        <a:extLst>
                          <a:ext uri="{FF2B5EF4-FFF2-40B4-BE49-F238E27FC236}">
                            <a16:creationId xmlns:a16="http://schemas.microsoft.com/office/drawing/2014/main" id="{7E5F11A6-0FA9-4B49-8B6C-1C5E108A8E28}"/>
                          </a:ext>
                        </a:extLst>
                      </p:cNvPr>
                      <p:cNvPicPr>
                        <a:picLocks noChangeAspect="1" noChangeArrowheads="1"/>
                      </p:cNvPicPr>
                      <p:nvPr/>
                    </p:nvPicPr>
                    <p:blipFill>
                      <a:blip r:embed="rId4"/>
                      <a:srcRect/>
                      <a:stretch>
                        <a:fillRect/>
                      </a:stretch>
                    </p:blipFill>
                    <p:spPr bwMode="auto">
                      <a:xfrm>
                        <a:off x="2627784" y="1772816"/>
                        <a:ext cx="3937194" cy="963158"/>
                      </a:xfrm>
                      <a:prstGeom prst="rect">
                        <a:avLst/>
                      </a:prstGeom>
                      <a:noFill/>
                      <a:ln>
                        <a:noFill/>
                      </a:ln>
                      <a:effectLst/>
                    </p:spPr>
                  </p:pic>
                </p:oleObj>
              </mc:Fallback>
            </mc:AlternateContent>
          </a:graphicData>
        </a:graphic>
      </p:graphicFrame>
      <p:sp>
        <p:nvSpPr>
          <p:cNvPr id="16" name="Rectangle 15">
            <a:extLst>
              <a:ext uri="{FF2B5EF4-FFF2-40B4-BE49-F238E27FC236}">
                <a16:creationId xmlns:a16="http://schemas.microsoft.com/office/drawing/2014/main" id="{9ABD9F26-56C7-4283-BB5F-551DF1B5C996}"/>
              </a:ext>
            </a:extLst>
          </p:cNvPr>
          <p:cNvSpPr/>
          <p:nvPr/>
        </p:nvSpPr>
        <p:spPr>
          <a:xfrm>
            <a:off x="524065" y="2936169"/>
            <a:ext cx="7992888" cy="17168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graphicFrame>
        <p:nvGraphicFramePr>
          <p:cNvPr id="10" name="Object 9">
            <a:extLst>
              <a:ext uri="{FF2B5EF4-FFF2-40B4-BE49-F238E27FC236}">
                <a16:creationId xmlns:a16="http://schemas.microsoft.com/office/drawing/2014/main" id="{46009C2C-3A28-441B-83CE-50CB625FDB33}"/>
              </a:ext>
            </a:extLst>
          </p:cNvPr>
          <p:cNvGraphicFramePr>
            <a:graphicFrameLocks noChangeAspect="1"/>
          </p:cNvGraphicFramePr>
          <p:nvPr>
            <p:extLst>
              <p:ext uri="{D42A27DB-BD31-4B8C-83A1-F6EECF244321}">
                <p14:modId xmlns:p14="http://schemas.microsoft.com/office/powerpoint/2010/main" val="2958650038"/>
              </p:ext>
            </p:extLst>
          </p:nvPr>
        </p:nvGraphicFramePr>
        <p:xfrm>
          <a:off x="2623137" y="3051730"/>
          <a:ext cx="2496518" cy="1552428"/>
        </p:xfrm>
        <a:graphic>
          <a:graphicData uri="http://schemas.openxmlformats.org/presentationml/2006/ole">
            <mc:AlternateContent xmlns:mc="http://schemas.openxmlformats.org/markup-compatibility/2006">
              <mc:Choice xmlns:v="urn:schemas-microsoft-com:vml" Requires="v">
                <p:oleObj spid="_x0000_s260120" name="Equation" r:id="rId5" imgW="1511280" imgH="939600" progId="Equation.DSMT4">
                  <p:embed/>
                </p:oleObj>
              </mc:Choice>
              <mc:Fallback>
                <p:oleObj name="Equation" r:id="rId5" imgW="1511280" imgH="939600" progId="Equation.DSMT4">
                  <p:embed/>
                  <p:pic>
                    <p:nvPicPr>
                      <p:cNvPr id="14" name="Object 13">
                        <a:extLst>
                          <a:ext uri="{FF2B5EF4-FFF2-40B4-BE49-F238E27FC236}">
                            <a16:creationId xmlns:a16="http://schemas.microsoft.com/office/drawing/2014/main" id="{7E5F11A6-0FA9-4B49-8B6C-1C5E108A8E28}"/>
                          </a:ext>
                        </a:extLst>
                      </p:cNvPr>
                      <p:cNvPicPr>
                        <a:picLocks noChangeAspect="1" noChangeArrowheads="1"/>
                      </p:cNvPicPr>
                      <p:nvPr/>
                    </p:nvPicPr>
                    <p:blipFill>
                      <a:blip r:embed="rId6"/>
                      <a:srcRect/>
                      <a:stretch>
                        <a:fillRect/>
                      </a:stretch>
                    </p:blipFill>
                    <p:spPr bwMode="auto">
                      <a:xfrm>
                        <a:off x="2623137" y="3051730"/>
                        <a:ext cx="2496518" cy="1552428"/>
                      </a:xfrm>
                      <a:prstGeom prst="rect">
                        <a:avLst/>
                      </a:prstGeom>
                      <a:noFill/>
                      <a:ln>
                        <a:noFill/>
                      </a:ln>
                      <a:effectLst/>
                    </p:spPr>
                  </p:pic>
                </p:oleObj>
              </mc:Fallback>
            </mc:AlternateContent>
          </a:graphicData>
        </a:graphic>
      </p:graphicFrame>
      <p:graphicFrame>
        <p:nvGraphicFramePr>
          <p:cNvPr id="12" name="Object 11">
            <a:extLst>
              <a:ext uri="{FF2B5EF4-FFF2-40B4-BE49-F238E27FC236}">
                <a16:creationId xmlns:a16="http://schemas.microsoft.com/office/drawing/2014/main" id="{BBD53E30-EF5F-43F9-AE5D-A51227514644}"/>
              </a:ext>
            </a:extLst>
          </p:cNvPr>
          <p:cNvGraphicFramePr>
            <a:graphicFrameLocks noChangeAspect="1"/>
          </p:cNvGraphicFramePr>
          <p:nvPr>
            <p:extLst>
              <p:ext uri="{D42A27DB-BD31-4B8C-83A1-F6EECF244321}">
                <p14:modId xmlns:p14="http://schemas.microsoft.com/office/powerpoint/2010/main" val="4071186566"/>
              </p:ext>
            </p:extLst>
          </p:nvPr>
        </p:nvGraphicFramePr>
        <p:xfrm>
          <a:off x="5364088" y="5138936"/>
          <a:ext cx="2905288" cy="958467"/>
        </p:xfrm>
        <a:graphic>
          <a:graphicData uri="http://schemas.openxmlformats.org/presentationml/2006/ole">
            <mc:AlternateContent xmlns:mc="http://schemas.openxmlformats.org/markup-compatibility/2006">
              <mc:Choice xmlns:v="urn:schemas-microsoft-com:vml" Requires="v">
                <p:oleObj spid="_x0000_s260121" name="Equation" r:id="rId7" imgW="1307880" imgH="431640" progId="Equation.DSMT4">
                  <p:embed/>
                </p:oleObj>
              </mc:Choice>
              <mc:Fallback>
                <p:oleObj name="Equation" r:id="rId7" imgW="1307880" imgH="431640" progId="Equation.DSMT4">
                  <p:embed/>
                  <p:pic>
                    <p:nvPicPr>
                      <p:cNvPr id="10" name="Object 9">
                        <a:extLst>
                          <a:ext uri="{FF2B5EF4-FFF2-40B4-BE49-F238E27FC236}">
                            <a16:creationId xmlns:a16="http://schemas.microsoft.com/office/drawing/2014/main" id="{46009C2C-3A28-441B-83CE-50CB625FDB33}"/>
                          </a:ext>
                        </a:extLst>
                      </p:cNvPr>
                      <p:cNvPicPr>
                        <a:picLocks noChangeAspect="1" noChangeArrowheads="1"/>
                      </p:cNvPicPr>
                      <p:nvPr/>
                    </p:nvPicPr>
                    <p:blipFill>
                      <a:blip r:embed="rId8"/>
                      <a:srcRect/>
                      <a:stretch>
                        <a:fillRect/>
                      </a:stretch>
                    </p:blipFill>
                    <p:spPr bwMode="auto">
                      <a:xfrm>
                        <a:off x="5364088" y="5138936"/>
                        <a:ext cx="2905288" cy="958467"/>
                      </a:xfrm>
                      <a:prstGeom prst="rect">
                        <a:avLst/>
                      </a:prstGeom>
                      <a:noFill/>
                      <a:ln>
                        <a:noFill/>
                      </a:ln>
                      <a:effectLst/>
                    </p:spPr>
                  </p:pic>
                </p:oleObj>
              </mc:Fallback>
            </mc:AlternateContent>
          </a:graphicData>
        </a:graphic>
      </p:graphicFrame>
      <p:sp>
        <p:nvSpPr>
          <p:cNvPr id="17" name="Rectangle 16">
            <a:extLst>
              <a:ext uri="{FF2B5EF4-FFF2-40B4-BE49-F238E27FC236}">
                <a16:creationId xmlns:a16="http://schemas.microsoft.com/office/drawing/2014/main" id="{FE0CB15A-F684-4A9C-84DF-09EA1421FB38}"/>
              </a:ext>
            </a:extLst>
          </p:cNvPr>
          <p:cNvSpPr/>
          <p:nvPr/>
        </p:nvSpPr>
        <p:spPr>
          <a:xfrm>
            <a:off x="5119655" y="4736245"/>
            <a:ext cx="3397298" cy="198357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Tree>
    <p:extLst>
      <p:ext uri="{BB962C8B-B14F-4D97-AF65-F5344CB8AC3E}">
        <p14:creationId xmlns:p14="http://schemas.microsoft.com/office/powerpoint/2010/main" val="1924980496"/>
      </p:ext>
    </p:extLst>
  </p:cSld>
  <p:clrMapOvr>
    <a:masterClrMapping/>
  </p:clrMapOvr>
  <p:transition>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AutoShape 2"/>
          <p:cNvSpPr>
            <a:spLocks noChangeArrowheads="1"/>
          </p:cNvSpPr>
          <p:nvPr/>
        </p:nvSpPr>
        <p:spPr bwMode="auto">
          <a:xfrm>
            <a:off x="395536" y="1196752"/>
            <a:ext cx="8352928" cy="4104456"/>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58115" name="Text Box 3"/>
          <p:cNvSpPr txBox="1">
            <a:spLocks noChangeArrowheads="1"/>
          </p:cNvSpPr>
          <p:nvPr/>
        </p:nvSpPr>
        <p:spPr bwMode="auto">
          <a:xfrm>
            <a:off x="-180529" y="548680"/>
            <a:ext cx="9720263" cy="424731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50000"/>
              </a:lnSpc>
              <a:spcBef>
                <a:spcPct val="50000"/>
              </a:spcBef>
              <a:spcAft>
                <a:spcPct val="0"/>
              </a:spcAft>
              <a:buClrTx/>
              <a:buSzTx/>
              <a:buFontTx/>
              <a:buNone/>
              <a:tabLst/>
              <a:defRPr/>
            </a:pPr>
            <a:endParaRPr kumimoji="0" lang="en-US" sz="6000" b="1" i="0" u="none" strike="noStrike" kern="1200" cap="none" spc="0" normalizeH="0" baseline="0" noProof="0" dirty="0">
              <a:ln>
                <a:noFill/>
              </a:ln>
              <a:solidFill>
                <a:srgbClr val="FFFFD9"/>
              </a:solidFill>
              <a:effectLst>
                <a:outerShdw blurRad="38100" dist="38100" dir="2700000" algn="tl">
                  <a:srgbClr val="000000"/>
                </a:outerShdw>
              </a:effectLst>
              <a:uLnTx/>
              <a:uFillTx/>
              <a:latin typeface="Arial"/>
              <a:ea typeface="+mn-ea"/>
              <a:cs typeface="+mn-cs"/>
            </a:endParaRPr>
          </a:p>
          <a:p>
            <a:pPr marL="0" marR="0" lvl="0" indent="0" algn="ctr" defTabSz="914400" rtl="0" eaLnBrk="1" fontAlgn="base" latinLnBrk="0" hangingPunct="1">
              <a:lnSpc>
                <a:spcPct val="50000"/>
              </a:lnSpc>
              <a:spcBef>
                <a:spcPct val="50000"/>
              </a:spcBef>
              <a:spcAft>
                <a:spcPct val="0"/>
              </a:spcAft>
              <a:buClrTx/>
              <a:buSzTx/>
              <a:buFontTx/>
              <a:buNone/>
              <a:tabLst/>
              <a:defRPr/>
            </a:pPr>
            <a:endParaRPr kumimoji="0" lang="en-US" sz="6000" b="1" i="0" u="none" strike="noStrike" kern="1200" cap="none" spc="0" normalizeH="0" baseline="0" noProof="0" dirty="0">
              <a:ln>
                <a:noFill/>
              </a:ln>
              <a:solidFill>
                <a:srgbClr val="FFFFD9"/>
              </a:solidFill>
              <a:effectLst>
                <a:outerShdw blurRad="38100" dist="38100" dir="2700000" algn="tl">
                  <a:srgbClr val="000000"/>
                </a:outerShdw>
              </a:effectLst>
              <a:uLnTx/>
              <a:uFillTx/>
              <a:latin typeface="Arial"/>
              <a:ea typeface="+mn-ea"/>
              <a:cs typeface="+mn-cs"/>
            </a:endParaRPr>
          </a:p>
          <a:p>
            <a:pPr marL="0" marR="0" lvl="0" indent="0" algn="ctr" defTabSz="914400" rtl="0" eaLnBrk="1" fontAlgn="base" latinLnBrk="0" hangingPunct="1">
              <a:lnSpc>
                <a:spcPct val="5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FFFFD9"/>
                </a:solidFill>
                <a:effectLst>
                  <a:outerShdw blurRad="38100" dist="38100" dir="2700000" algn="tl">
                    <a:srgbClr val="000000"/>
                  </a:outerShdw>
                </a:effectLst>
                <a:uLnTx/>
                <a:uFillTx/>
                <a:latin typeface="Arial"/>
                <a:ea typeface="+mn-ea"/>
                <a:cs typeface="+mn-cs"/>
              </a:rPr>
              <a:t>Relativity:</a:t>
            </a:r>
          </a:p>
          <a:p>
            <a:pPr marL="0" marR="0" lvl="0" indent="0" algn="ctr" defTabSz="914400" rtl="0" eaLnBrk="1" fontAlgn="base" latinLnBrk="0" hangingPunct="1">
              <a:lnSpc>
                <a:spcPct val="50000"/>
              </a:lnSpc>
              <a:spcBef>
                <a:spcPct val="50000"/>
              </a:spcBef>
              <a:spcAft>
                <a:spcPct val="0"/>
              </a:spcAft>
              <a:buClrTx/>
              <a:buSzTx/>
              <a:buFontTx/>
              <a:buNone/>
              <a:tabLst/>
              <a:defRPr/>
            </a:pPr>
            <a:endParaRPr kumimoji="0" lang="en-US" sz="6000" b="1" i="0" u="none" strike="noStrike" kern="1200" cap="none" spc="0" normalizeH="0" baseline="0" noProof="0" dirty="0">
              <a:ln>
                <a:noFill/>
              </a:ln>
              <a:solidFill>
                <a:srgbClr val="FFFFD9"/>
              </a:solidFill>
              <a:effectLst>
                <a:outerShdw blurRad="38100" dist="38100" dir="2700000" algn="tl">
                  <a:srgbClr val="000000"/>
                </a:outerShdw>
              </a:effectLst>
              <a:uLnTx/>
              <a:uFillTx/>
              <a:latin typeface="Arial"/>
              <a:ea typeface="+mn-ea"/>
              <a:cs typeface="+mn-cs"/>
            </a:endParaRPr>
          </a:p>
          <a:p>
            <a:pPr marL="0" marR="0" lvl="0" indent="0" algn="ctr" defTabSz="914400" rtl="0" eaLnBrk="1" fontAlgn="base" latinLnBrk="0" hangingPunct="1">
              <a:lnSpc>
                <a:spcPct val="50000"/>
              </a:lnSpc>
              <a:spcBef>
                <a:spcPct val="50000"/>
              </a:spcBef>
              <a:spcAft>
                <a:spcPct val="0"/>
              </a:spcAft>
              <a:buClrTx/>
              <a:buSzTx/>
              <a:buFontTx/>
              <a:buNone/>
              <a:tabLst/>
              <a:defRPr/>
            </a:pPr>
            <a:r>
              <a:rPr kumimoji="0" lang="en-US" sz="6000" b="1" i="0" u="none" strike="noStrike" kern="1200" cap="none" spc="0" normalizeH="0" baseline="0" noProof="0" dirty="0" err="1">
                <a:ln>
                  <a:noFill/>
                </a:ln>
                <a:solidFill>
                  <a:srgbClr val="FFFFD9"/>
                </a:solidFill>
                <a:effectLst>
                  <a:outerShdw blurRad="38100" dist="38100" dir="2700000" algn="tl">
                    <a:srgbClr val="000000"/>
                  </a:outerShdw>
                </a:effectLst>
                <a:uLnTx/>
                <a:uFillTx/>
                <a:latin typeface="Arial"/>
                <a:ea typeface="+mn-ea"/>
                <a:cs typeface="+mn-cs"/>
              </a:rPr>
              <a:t>Spacetime</a:t>
            </a:r>
            <a:r>
              <a:rPr kumimoji="0" lang="en-US" sz="6000" b="1" i="0" u="none" strike="noStrike" kern="1200" cap="none" spc="0" normalizeH="0" baseline="0" noProof="0" dirty="0">
                <a:ln>
                  <a:noFill/>
                </a:ln>
                <a:solidFill>
                  <a:srgbClr val="FFFFD9"/>
                </a:solidFill>
                <a:effectLst>
                  <a:outerShdw blurRad="38100" dist="38100" dir="2700000" algn="tl">
                    <a:srgbClr val="000000"/>
                  </a:outerShdw>
                </a:effectLst>
                <a:uLnTx/>
                <a:uFillTx/>
                <a:latin typeface="Arial"/>
                <a:ea typeface="+mn-ea"/>
                <a:cs typeface="+mn-cs"/>
              </a:rPr>
              <a:t> is Dynamic  </a:t>
            </a:r>
          </a:p>
        </p:txBody>
      </p:sp>
    </p:spTree>
    <p:extLst>
      <p:ext uri="{BB962C8B-B14F-4D97-AF65-F5344CB8AC3E}">
        <p14:creationId xmlns:p14="http://schemas.microsoft.com/office/powerpoint/2010/main" val="30778340"/>
      </p:ext>
    </p:extLst>
  </p:cSld>
  <p:clrMapOvr>
    <a:masterClrMapping/>
  </p:clrMapOvr>
  <p:transition>
    <p:zoom/>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a:spLocks noChangeArrowheads="1"/>
          </p:cNvSpPr>
          <p:nvPr/>
        </p:nvSpPr>
        <p:spPr bwMode="auto">
          <a:xfrm>
            <a:off x="675994" y="3356992"/>
            <a:ext cx="7775575" cy="3096344"/>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r>
              <a:rPr lang="en-US" dirty="0">
                <a:solidFill>
                  <a:srgbClr val="000000"/>
                </a:solidFill>
              </a:rPr>
              <a:t> </a:t>
            </a:r>
          </a:p>
        </p:txBody>
      </p:sp>
      <p:sp>
        <p:nvSpPr>
          <p:cNvPr id="86019" name="Rectangle 3"/>
          <p:cNvSpPr>
            <a:spLocks noChangeArrowheads="1"/>
          </p:cNvSpPr>
          <p:nvPr/>
        </p:nvSpPr>
        <p:spPr bwMode="auto">
          <a:xfrm>
            <a:off x="684213" y="1340768"/>
            <a:ext cx="7775575" cy="1728192"/>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5781" name="Rectangle 5"/>
          <p:cNvSpPr>
            <a:spLocks noGrp="1" noChangeArrowheads="1"/>
          </p:cNvSpPr>
          <p:nvPr>
            <p:ph type="title" idx="4294967295"/>
          </p:nvPr>
        </p:nvSpPr>
        <p:spPr>
          <a:xfrm>
            <a:off x="-486569" y="6565"/>
            <a:ext cx="10117138" cy="1371600"/>
          </a:xfrm>
        </p:spPr>
        <p:txBody>
          <a:bodyPr/>
          <a:lstStyle/>
          <a:p>
            <a:pPr eaLnBrk="1" fontAlgn="auto" hangingPunct="1">
              <a:spcAft>
                <a:spcPts val="0"/>
              </a:spcAft>
              <a:defRPr/>
            </a:pPr>
            <a:r>
              <a:rPr lang="en-US" sz="5000" b="1" dirty="0">
                <a:solidFill>
                  <a:schemeClr val="accent3"/>
                </a:solidFill>
              </a:rPr>
              <a:t>Einstein Field Equation</a:t>
            </a:r>
            <a:endParaRPr sz="5000" b="1" dirty="0">
              <a:solidFill>
                <a:schemeClr val="accent3"/>
              </a:solidFill>
            </a:endParaRPr>
          </a:p>
        </p:txBody>
      </p:sp>
      <p:graphicFrame>
        <p:nvGraphicFramePr>
          <p:cNvPr id="16389" name="Object 2"/>
          <p:cNvGraphicFramePr>
            <a:graphicFrameLocks noChangeAspect="1"/>
          </p:cNvGraphicFramePr>
          <p:nvPr>
            <p:extLst>
              <p:ext uri="{D42A27DB-BD31-4B8C-83A1-F6EECF244321}">
                <p14:modId xmlns:p14="http://schemas.microsoft.com/office/powerpoint/2010/main" val="1651720032"/>
              </p:ext>
            </p:extLst>
          </p:nvPr>
        </p:nvGraphicFramePr>
        <p:xfrm>
          <a:off x="2627784" y="1854116"/>
          <a:ext cx="3303827" cy="1077892"/>
        </p:xfrm>
        <a:graphic>
          <a:graphicData uri="http://schemas.openxmlformats.org/presentationml/2006/ole">
            <mc:AlternateContent xmlns:mc="http://schemas.openxmlformats.org/markup-compatibility/2006">
              <mc:Choice xmlns:v="urn:schemas-microsoft-com:vml" Requires="v">
                <p:oleObj spid="_x0000_s140541" name="Equation" r:id="rId3" imgW="1206360" imgH="393480" progId="Equation.DSMT4">
                  <p:embed/>
                </p:oleObj>
              </mc:Choice>
              <mc:Fallback>
                <p:oleObj name="Equation" r:id="rId3" imgW="1206360" imgH="393480" progId="Equation.DSMT4">
                  <p:embed/>
                  <p:pic>
                    <p:nvPicPr>
                      <p:cNvPr id="0" name=""/>
                      <p:cNvPicPr>
                        <a:picLocks noChangeAspect="1" noChangeArrowheads="1"/>
                      </p:cNvPicPr>
                      <p:nvPr/>
                    </p:nvPicPr>
                    <p:blipFill>
                      <a:blip r:embed="rId4"/>
                      <a:srcRect/>
                      <a:stretch>
                        <a:fillRect/>
                      </a:stretch>
                    </p:blipFill>
                    <p:spPr bwMode="auto">
                      <a:xfrm>
                        <a:off x="2627784" y="1854116"/>
                        <a:ext cx="3303827" cy="1077892"/>
                      </a:xfrm>
                      <a:prstGeom prst="rect">
                        <a:avLst/>
                      </a:prstGeom>
                      <a:noFill/>
                      <a:ln>
                        <a:noFill/>
                      </a:ln>
                      <a:effectLst/>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3260490424"/>
              </p:ext>
            </p:extLst>
          </p:nvPr>
        </p:nvGraphicFramePr>
        <p:xfrm>
          <a:off x="3539843" y="5373216"/>
          <a:ext cx="2047875" cy="777875"/>
        </p:xfrm>
        <a:graphic>
          <a:graphicData uri="http://schemas.openxmlformats.org/presentationml/2006/ole">
            <mc:AlternateContent xmlns:mc="http://schemas.openxmlformats.org/markup-compatibility/2006">
              <mc:Choice xmlns:v="urn:schemas-microsoft-com:vml" Requires="v">
                <p:oleObj spid="_x0000_s140542" name="Equation" r:id="rId5" imgW="634680" imgH="241200" progId="Equation.DSMT4">
                  <p:embed/>
                </p:oleObj>
              </mc:Choice>
              <mc:Fallback>
                <p:oleObj name="Equation" r:id="rId5" imgW="634680" imgH="241200" progId="Equation.DSMT4">
                  <p:embed/>
                  <p:pic>
                    <p:nvPicPr>
                      <p:cNvPr id="0" name=""/>
                      <p:cNvPicPr>
                        <a:picLocks noChangeAspect="1" noChangeArrowheads="1"/>
                      </p:cNvPicPr>
                      <p:nvPr/>
                    </p:nvPicPr>
                    <p:blipFill>
                      <a:blip r:embed="rId6"/>
                      <a:srcRect/>
                      <a:stretch>
                        <a:fillRect/>
                      </a:stretch>
                    </p:blipFill>
                    <p:spPr bwMode="auto">
                      <a:xfrm>
                        <a:off x="3539843" y="5373216"/>
                        <a:ext cx="2047875" cy="77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887468190"/>
              </p:ext>
            </p:extLst>
          </p:nvPr>
        </p:nvGraphicFramePr>
        <p:xfrm>
          <a:off x="2843808" y="3501008"/>
          <a:ext cx="3233738" cy="777875"/>
        </p:xfrm>
        <a:graphic>
          <a:graphicData uri="http://schemas.openxmlformats.org/presentationml/2006/ole">
            <mc:AlternateContent xmlns:mc="http://schemas.openxmlformats.org/markup-compatibility/2006">
              <mc:Choice xmlns:v="urn:schemas-microsoft-com:vml" Requires="v">
                <p:oleObj spid="_x0000_s140543" name="Equation" r:id="rId7" imgW="1002960" imgH="241200" progId="Equation.DSMT4">
                  <p:embed/>
                </p:oleObj>
              </mc:Choice>
              <mc:Fallback>
                <p:oleObj name="Equation" r:id="rId7" imgW="1002960" imgH="241200" progId="Equation.DSMT4">
                  <p:embed/>
                  <p:pic>
                    <p:nvPicPr>
                      <p:cNvPr id="0" name=""/>
                      <p:cNvPicPr>
                        <a:picLocks noChangeAspect="1" noChangeArrowheads="1"/>
                      </p:cNvPicPr>
                      <p:nvPr/>
                    </p:nvPicPr>
                    <p:blipFill>
                      <a:blip r:embed="rId8"/>
                      <a:srcRect/>
                      <a:stretch>
                        <a:fillRect/>
                      </a:stretch>
                    </p:blipFill>
                    <p:spPr bwMode="auto">
                      <a:xfrm>
                        <a:off x="2843808" y="3501008"/>
                        <a:ext cx="3233738" cy="77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 name="Down Arrow 3"/>
          <p:cNvSpPr/>
          <p:nvPr/>
        </p:nvSpPr>
        <p:spPr>
          <a:xfrm>
            <a:off x="4427984" y="4545124"/>
            <a:ext cx="360040"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555776" y="1484784"/>
            <a:ext cx="2808312" cy="369332"/>
          </a:xfrm>
          <a:prstGeom prst="rect">
            <a:avLst/>
          </a:prstGeom>
          <a:noFill/>
        </p:spPr>
        <p:txBody>
          <a:bodyPr wrap="square" rtlCol="0">
            <a:spAutoFit/>
          </a:bodyPr>
          <a:lstStyle/>
          <a:p>
            <a:r>
              <a:rPr lang="nl-NL" b="1" dirty="0">
                <a:solidFill>
                  <a:schemeClr val="accent1"/>
                </a:solidFill>
              </a:rPr>
              <a:t>Einstein Tensor:</a:t>
            </a:r>
            <a:endParaRPr lang="en-GB" b="1" dirty="0">
              <a:solidFill>
                <a:schemeClr val="accent1"/>
              </a:solidFill>
            </a:endParaRPr>
          </a:p>
        </p:txBody>
      </p:sp>
      <p:sp>
        <p:nvSpPr>
          <p:cNvPr id="10" name="TextBox 9"/>
          <p:cNvSpPr txBox="1"/>
          <p:nvPr/>
        </p:nvSpPr>
        <p:spPr>
          <a:xfrm>
            <a:off x="5001427" y="4543623"/>
            <a:ext cx="3096344" cy="584775"/>
          </a:xfrm>
          <a:prstGeom prst="rect">
            <a:avLst/>
          </a:prstGeom>
          <a:noFill/>
        </p:spPr>
        <p:txBody>
          <a:bodyPr wrap="square" rtlCol="0">
            <a:spAutoFit/>
          </a:bodyPr>
          <a:lstStyle/>
          <a:p>
            <a:r>
              <a:rPr lang="nl-NL" sz="1600" b="1" dirty="0">
                <a:solidFill>
                  <a:schemeClr val="accent1"/>
                </a:solidFill>
              </a:rPr>
              <a:t>Einstein Tensor only rank 2 tensor for which this holds: </a:t>
            </a:r>
            <a:endParaRPr lang="en-GB" sz="1600" b="1" dirty="0">
              <a:solidFill>
                <a:schemeClr val="accent1"/>
              </a:solidFill>
            </a:endParaRPr>
          </a:p>
        </p:txBody>
      </p:sp>
    </p:spTree>
    <p:extLst>
      <p:ext uri="{BB962C8B-B14F-4D97-AF65-F5344CB8AC3E}">
        <p14:creationId xmlns:p14="http://schemas.microsoft.com/office/powerpoint/2010/main" val="670131063"/>
      </p:ext>
    </p:extLst>
  </p:cSld>
  <p:clrMapOvr>
    <a:masterClrMapping/>
  </p:clrMapOvr>
  <p:transition>
    <p:zoom/>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a:spLocks noChangeArrowheads="1"/>
          </p:cNvSpPr>
          <p:nvPr/>
        </p:nvSpPr>
        <p:spPr bwMode="auto">
          <a:xfrm>
            <a:off x="675994" y="3356992"/>
            <a:ext cx="7775575" cy="3096344"/>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86019" name="Rectangle 3"/>
          <p:cNvSpPr>
            <a:spLocks noChangeArrowheads="1"/>
          </p:cNvSpPr>
          <p:nvPr/>
        </p:nvSpPr>
        <p:spPr bwMode="auto">
          <a:xfrm>
            <a:off x="684213" y="1340768"/>
            <a:ext cx="7775575" cy="1728192"/>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5781" name="Rectangle 5"/>
          <p:cNvSpPr>
            <a:spLocks noGrp="1" noChangeArrowheads="1"/>
          </p:cNvSpPr>
          <p:nvPr>
            <p:ph type="title" idx="4294967295"/>
          </p:nvPr>
        </p:nvSpPr>
        <p:spPr>
          <a:xfrm>
            <a:off x="-486569" y="6565"/>
            <a:ext cx="10117138" cy="1371600"/>
          </a:xfrm>
        </p:spPr>
        <p:txBody>
          <a:bodyPr/>
          <a:lstStyle/>
          <a:p>
            <a:pPr eaLnBrk="1" fontAlgn="auto" hangingPunct="1">
              <a:spcAft>
                <a:spcPts val="0"/>
              </a:spcAft>
              <a:defRPr/>
            </a:pPr>
            <a:r>
              <a:rPr lang="en-US" sz="5000" b="1" dirty="0">
                <a:solidFill>
                  <a:schemeClr val="accent3"/>
                </a:solidFill>
              </a:rPr>
              <a:t>Einstein Field Equation</a:t>
            </a:r>
            <a:endParaRPr sz="5000" b="1" dirty="0">
              <a:solidFill>
                <a:schemeClr val="accent3"/>
              </a:solidFill>
            </a:endParaRPr>
          </a:p>
        </p:txBody>
      </p:sp>
      <p:graphicFrame>
        <p:nvGraphicFramePr>
          <p:cNvPr id="16389" name="Object 2"/>
          <p:cNvGraphicFramePr>
            <a:graphicFrameLocks noChangeAspect="1"/>
          </p:cNvGraphicFramePr>
          <p:nvPr>
            <p:extLst>
              <p:ext uri="{D42A27DB-BD31-4B8C-83A1-F6EECF244321}">
                <p14:modId xmlns:p14="http://schemas.microsoft.com/office/powerpoint/2010/main" val="2859063522"/>
              </p:ext>
            </p:extLst>
          </p:nvPr>
        </p:nvGraphicFramePr>
        <p:xfrm>
          <a:off x="1835696" y="1484784"/>
          <a:ext cx="5118100" cy="1268413"/>
        </p:xfrm>
        <a:graphic>
          <a:graphicData uri="http://schemas.openxmlformats.org/presentationml/2006/ole">
            <mc:AlternateContent xmlns:mc="http://schemas.openxmlformats.org/markup-compatibility/2006">
              <mc:Choice xmlns:v="urn:schemas-microsoft-com:vml" Requires="v">
                <p:oleObj spid="_x0000_s139536" name="Equation" r:id="rId3" imgW="1587240" imgH="393480" progId="Equation.DSMT4">
                  <p:embed/>
                </p:oleObj>
              </mc:Choice>
              <mc:Fallback>
                <p:oleObj name="Equation" r:id="rId3" imgW="1587240" imgH="393480" progId="Equation.DSMT4">
                  <p:embed/>
                  <p:pic>
                    <p:nvPicPr>
                      <p:cNvPr id="0" name=""/>
                      <p:cNvPicPr>
                        <a:picLocks noChangeAspect="1" noChangeArrowheads="1"/>
                      </p:cNvPicPr>
                      <p:nvPr/>
                    </p:nvPicPr>
                    <p:blipFill>
                      <a:blip r:embed="rId4"/>
                      <a:srcRect/>
                      <a:stretch>
                        <a:fillRect/>
                      </a:stretch>
                    </p:blipFill>
                    <p:spPr bwMode="auto">
                      <a:xfrm>
                        <a:off x="1835696" y="1484784"/>
                        <a:ext cx="5118100" cy="1268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912144871"/>
              </p:ext>
            </p:extLst>
          </p:nvPr>
        </p:nvGraphicFramePr>
        <p:xfrm>
          <a:off x="1726406" y="4797152"/>
          <a:ext cx="5691187" cy="1392238"/>
        </p:xfrm>
        <a:graphic>
          <a:graphicData uri="http://schemas.openxmlformats.org/presentationml/2006/ole">
            <mc:AlternateContent xmlns:mc="http://schemas.openxmlformats.org/markup-compatibility/2006">
              <mc:Choice xmlns:v="urn:schemas-microsoft-com:vml" Requires="v">
                <p:oleObj spid="_x0000_s139537" name="Equation" r:id="rId5" imgW="1765080" imgH="431640" progId="Equation.DSMT4">
                  <p:embed/>
                </p:oleObj>
              </mc:Choice>
              <mc:Fallback>
                <p:oleObj name="Equation" r:id="rId5" imgW="1765080" imgH="431640" progId="Equation.DSMT4">
                  <p:embed/>
                  <p:pic>
                    <p:nvPicPr>
                      <p:cNvPr id="0" name="Object 2"/>
                      <p:cNvPicPr>
                        <a:picLocks noChangeAspect="1" noChangeArrowheads="1"/>
                      </p:cNvPicPr>
                      <p:nvPr/>
                    </p:nvPicPr>
                    <p:blipFill>
                      <a:blip r:embed="rId6"/>
                      <a:srcRect/>
                      <a:stretch>
                        <a:fillRect/>
                      </a:stretch>
                    </p:blipFill>
                    <p:spPr bwMode="auto">
                      <a:xfrm>
                        <a:off x="1726406" y="4797152"/>
                        <a:ext cx="5691187" cy="1392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TextBox 4"/>
          <p:cNvSpPr txBox="1"/>
          <p:nvPr/>
        </p:nvSpPr>
        <p:spPr>
          <a:xfrm>
            <a:off x="1694714" y="3581647"/>
            <a:ext cx="5181542" cy="935787"/>
          </a:xfrm>
          <a:prstGeom prst="rect">
            <a:avLst/>
          </a:prstGeom>
          <a:noFill/>
        </p:spPr>
        <p:txBody>
          <a:bodyPr wrap="square" rtlCol="0">
            <a:spAutoFit/>
          </a:bodyPr>
          <a:lstStyle/>
          <a:p>
            <a:r>
              <a:rPr lang="nl-NL" b="1" dirty="0">
                <a:solidFill>
                  <a:schemeClr val="accent5"/>
                </a:solidFill>
              </a:rPr>
              <a:t>Metric tensor:                                      </a:t>
            </a:r>
          </a:p>
          <a:p>
            <a:endParaRPr lang="nl-NL" b="1" dirty="0">
              <a:solidFill>
                <a:schemeClr val="accent5"/>
              </a:solidFill>
            </a:endParaRPr>
          </a:p>
          <a:p>
            <a:r>
              <a:rPr lang="nl-NL" b="1" dirty="0">
                <a:solidFill>
                  <a:schemeClr val="accent5"/>
                </a:solidFill>
              </a:rPr>
              <a:t>Energy-Momentum tensor:</a:t>
            </a:r>
            <a:endParaRPr lang="en-GB" b="1" dirty="0">
              <a:solidFill>
                <a:schemeClr val="accent5"/>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4239380547"/>
              </p:ext>
            </p:extLst>
          </p:nvPr>
        </p:nvGraphicFramePr>
        <p:xfrm>
          <a:off x="4932040" y="3415343"/>
          <a:ext cx="580285" cy="1102091"/>
        </p:xfrm>
        <a:graphic>
          <a:graphicData uri="http://schemas.openxmlformats.org/presentationml/2006/ole">
            <mc:AlternateContent xmlns:mc="http://schemas.openxmlformats.org/markup-compatibility/2006">
              <mc:Choice xmlns:v="urn:schemas-microsoft-com:vml" Requires="v">
                <p:oleObj spid="_x0000_s139538" name="Equation" r:id="rId7" imgW="253800" imgH="482400" progId="Equation.DSMT4">
                  <p:embed/>
                </p:oleObj>
              </mc:Choice>
              <mc:Fallback>
                <p:oleObj name="Equation" r:id="rId7" imgW="253800" imgH="482400" progId="Equation.DSMT4">
                  <p:embed/>
                  <p:pic>
                    <p:nvPicPr>
                      <p:cNvPr id="0" name="Object 1"/>
                      <p:cNvPicPr>
                        <a:picLocks noChangeAspect="1" noChangeArrowheads="1"/>
                      </p:cNvPicPr>
                      <p:nvPr/>
                    </p:nvPicPr>
                    <p:blipFill>
                      <a:blip r:embed="rId8"/>
                      <a:srcRect/>
                      <a:stretch>
                        <a:fillRect/>
                      </a:stretch>
                    </p:blipFill>
                    <p:spPr bwMode="auto">
                      <a:xfrm>
                        <a:off x="4932040" y="3415343"/>
                        <a:ext cx="580285" cy="1102091"/>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769888755"/>
      </p:ext>
    </p:extLst>
  </p:cSld>
  <p:clrMapOvr>
    <a:masterClrMapping/>
  </p:clrMapOvr>
  <p:transition>
    <p:zoom/>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9299" name="Rectangle 3"/>
          <p:cNvSpPr>
            <a:spLocks noChangeArrowheads="1"/>
          </p:cNvSpPr>
          <p:nvPr/>
        </p:nvSpPr>
        <p:spPr bwMode="auto">
          <a:xfrm>
            <a:off x="0" y="2492375"/>
            <a:ext cx="9217025" cy="1371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500" b="1" dirty="0">
                <a:solidFill>
                  <a:prstClr val="white"/>
                </a:solidFill>
                <a:effectLst>
                  <a:outerShdw blurRad="38100" dist="38100" dir="2700000" algn="tl">
                    <a:srgbClr val="000000"/>
                  </a:outerShdw>
                </a:effectLst>
                <a:latin typeface="Constantia"/>
              </a:rPr>
              <a:t>SPACETIME REACTS TO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3500" b="1" dirty="0">
                <a:solidFill>
                  <a:prstClr val="white"/>
                </a:solidFill>
                <a:effectLst>
                  <a:outerShdw blurRad="38100" dist="38100" dir="2700000" algn="tl">
                    <a:srgbClr val="000000"/>
                  </a:outerShdw>
                </a:effectLst>
                <a:latin typeface="Constantia"/>
              </a:rPr>
              <a:t>CONTENT OF THE UNIVERSE</a:t>
            </a:r>
            <a:endParaRPr kumimoji="0" lang="en-US" sz="35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sz="5000" b="1" dirty="0">
              <a:solidFill>
                <a:prstClr val="white"/>
              </a:solidFill>
              <a:effectLst>
                <a:outerShdw blurRad="38100" dist="38100" dir="2700000" algn="tl">
                  <a:srgbClr val="000000"/>
                </a:outerShdw>
              </a:effectLst>
              <a:latin typeface="Constantia"/>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0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3500" b="1" dirty="0">
                <a:solidFill>
                  <a:prstClr val="white"/>
                </a:solidFill>
                <a:effectLst>
                  <a:outerShdw blurRad="38100" dist="38100" dir="2700000" algn="tl">
                    <a:srgbClr val="000000"/>
                  </a:outerShdw>
                </a:effectLst>
                <a:latin typeface="Constantia"/>
              </a:rPr>
              <a:t>CONTENT OF UNIVERSE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5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a:ea typeface="+mn-ea"/>
                <a:cs typeface="+mn-cs"/>
              </a:rPr>
              <a:t>REACTS TO CURVATURE</a:t>
            </a:r>
          </a:p>
        </p:txBody>
      </p:sp>
      <p:sp>
        <p:nvSpPr>
          <p:cNvPr id="107930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endParaRPr>
          </a:p>
        </p:txBody>
      </p:sp>
      <p:sp>
        <p:nvSpPr>
          <p:cNvPr id="51204" name="Rectangle 5"/>
          <p:cNvSpPr>
            <a:spLocks noChangeArrowheads="1"/>
          </p:cNvSpPr>
          <p:nvPr/>
        </p:nvSpPr>
        <p:spPr bwMode="auto">
          <a:xfrm>
            <a:off x="179388" y="620688"/>
            <a:ext cx="8785225" cy="5256584"/>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107930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rPr>
              <a:t>   </a:t>
            </a:r>
            <a:r>
              <a:rPr kumimoji="0" lang="en-US" sz="4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rPr>
              <a:t> </a:t>
            </a:r>
            <a:br>
              <a:rPr kumimoji="0" lang="en-US" sz="4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rPr>
            </a:br>
            <a:endParaRPr kumimoji="0" lang="en-US" sz="4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endParaRPr>
          </a:p>
        </p:txBody>
      </p:sp>
      <p:sp>
        <p:nvSpPr>
          <p:cNvPr id="2" name="Arrow: Left-Right 1">
            <a:extLst>
              <a:ext uri="{FF2B5EF4-FFF2-40B4-BE49-F238E27FC236}">
                <a16:creationId xmlns:a16="http://schemas.microsoft.com/office/drawing/2014/main" id="{37E0E206-9E59-4909-82C9-C8F5436F3D6B}"/>
              </a:ext>
            </a:extLst>
          </p:cNvPr>
          <p:cNvSpPr/>
          <p:nvPr/>
        </p:nvSpPr>
        <p:spPr>
          <a:xfrm>
            <a:off x="3864144" y="2852936"/>
            <a:ext cx="1415711" cy="460060"/>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9425105"/>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890" name="Picture 4" descr="interac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250"/>
            <a:ext cx="9144000"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5"/>
          <p:cNvSpPr txBox="1">
            <a:spLocks noChangeArrowheads="1"/>
          </p:cNvSpPr>
          <p:nvPr/>
        </p:nvSpPr>
        <p:spPr bwMode="auto">
          <a:xfrm>
            <a:off x="611188" y="5445125"/>
            <a:ext cx="77771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1138694" name="Text Box 6"/>
          <p:cNvSpPr txBox="1">
            <a:spLocks noChangeArrowheads="1"/>
          </p:cNvSpPr>
          <p:nvPr/>
        </p:nvSpPr>
        <p:spPr bwMode="auto">
          <a:xfrm>
            <a:off x="395288" y="5084763"/>
            <a:ext cx="8497887" cy="862012"/>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black">
                    <a:lumMod val="85000"/>
                    <a:lumOff val="15000"/>
                  </a:prstClr>
                </a:solidFill>
                <a:effectLst>
                  <a:outerShdw blurRad="38100" dist="38100" dir="2700000" algn="tl">
                    <a:srgbClr val="C0C0C0"/>
                  </a:outerShdw>
                </a:effectLst>
                <a:uLnTx/>
                <a:uFillTx/>
                <a:latin typeface="Constantia"/>
                <a:ea typeface="+mn-ea"/>
                <a:cs typeface="+mn-cs"/>
              </a:rPr>
              <a:t>The weakest force, by far, rules the Universe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black">
                    <a:lumMod val="85000"/>
                    <a:lumOff val="15000"/>
                  </a:prstClr>
                </a:solidFill>
                <a:effectLst>
                  <a:outerShdw blurRad="38100" dist="38100" dir="2700000" algn="tl">
                    <a:srgbClr val="C0C0C0"/>
                  </a:outerShdw>
                </a:effectLst>
                <a:uLnTx/>
                <a:uFillTx/>
                <a:latin typeface="Constantia"/>
                <a:ea typeface="+mn-ea"/>
                <a:cs typeface="+mn-cs"/>
              </a:rPr>
              <a:t>Gravity has dominated its evolution, and determines its fate … </a:t>
            </a:r>
          </a:p>
        </p:txBody>
      </p:sp>
      <p:sp>
        <p:nvSpPr>
          <p:cNvPr id="71685" name="Rectangle 7"/>
          <p:cNvSpPr>
            <a:spLocks noChangeArrowheads="1"/>
          </p:cNvSpPr>
          <p:nvPr/>
        </p:nvSpPr>
        <p:spPr bwMode="auto">
          <a:xfrm>
            <a:off x="323850" y="4868863"/>
            <a:ext cx="8424863" cy="1368425"/>
          </a:xfrm>
          <a:prstGeom prst="rect">
            <a:avLst/>
          </a:prstGeom>
          <a:noFill/>
          <a:ln w="38100">
            <a:solidFill>
              <a:schemeClr val="bg1">
                <a:lumMod val="85000"/>
                <a:lumOff val="15000"/>
              </a:schemeClr>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1277921996"/>
      </p:ext>
    </p:extLst>
  </p:cSld>
  <p:clrMapOvr>
    <a:masterClrMapping/>
  </p:clrMapOvr>
  <p:transition>
    <p:zoom/>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684213" y="1340768"/>
            <a:ext cx="7775575" cy="3888432"/>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5781" name="Rectangle 5"/>
          <p:cNvSpPr>
            <a:spLocks noGrp="1" noChangeArrowheads="1"/>
          </p:cNvSpPr>
          <p:nvPr>
            <p:ph type="title" idx="4294967295"/>
          </p:nvPr>
        </p:nvSpPr>
        <p:spPr>
          <a:xfrm>
            <a:off x="-486569" y="6565"/>
            <a:ext cx="10117138" cy="1371600"/>
          </a:xfrm>
        </p:spPr>
        <p:txBody>
          <a:bodyPr/>
          <a:lstStyle/>
          <a:p>
            <a:pPr eaLnBrk="1" fontAlgn="auto" hangingPunct="1">
              <a:spcAft>
                <a:spcPts val="0"/>
              </a:spcAft>
              <a:defRPr/>
            </a:pPr>
            <a:r>
              <a:rPr lang="en-US" sz="5000" b="1" dirty="0">
                <a:solidFill>
                  <a:schemeClr val="accent3"/>
                </a:solidFill>
              </a:rPr>
              <a:t>Einstein Field Equation</a:t>
            </a:r>
            <a:endParaRPr sz="5000" b="1" dirty="0">
              <a:solidFill>
                <a:schemeClr val="accent3"/>
              </a:solidFill>
            </a:endParaRPr>
          </a:p>
        </p:txBody>
      </p:sp>
      <p:sp>
        <p:nvSpPr>
          <p:cNvPr id="4" name="Down Arrow 3"/>
          <p:cNvSpPr/>
          <p:nvPr/>
        </p:nvSpPr>
        <p:spPr>
          <a:xfrm>
            <a:off x="4391980" y="2509948"/>
            <a:ext cx="360040" cy="10422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
        <p:nvSpPr>
          <p:cNvPr id="10" name="TextBox 9"/>
          <p:cNvSpPr txBox="1"/>
          <p:nvPr/>
        </p:nvSpPr>
        <p:spPr>
          <a:xfrm>
            <a:off x="4860032" y="2738669"/>
            <a:ext cx="3461809" cy="584775"/>
          </a:xfrm>
          <a:prstGeom prst="rect">
            <a:avLst/>
          </a:prstGeom>
          <a:noFill/>
        </p:spPr>
        <p:txBody>
          <a:bodyPr wrap="square" rtlCol="0">
            <a:spAutoFit/>
          </a:bodyPr>
          <a:lstStyle/>
          <a:p>
            <a:r>
              <a:rPr lang="nl-NL" sz="1600" b="1" dirty="0">
                <a:solidFill>
                  <a:srgbClr val="FFFFF7"/>
                </a:solidFill>
              </a:rPr>
              <a:t>Freedom to add a multiple of </a:t>
            </a:r>
          </a:p>
          <a:p>
            <a:r>
              <a:rPr lang="nl-NL" sz="1600" b="1" dirty="0">
                <a:solidFill>
                  <a:srgbClr val="FFFFF7"/>
                </a:solidFill>
              </a:rPr>
              <a:t>metric tensor to Einstein tensor: </a:t>
            </a:r>
            <a:endParaRPr lang="en-GB" sz="1600" b="1" dirty="0">
              <a:solidFill>
                <a:srgbClr val="FFFFF7"/>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1894676746"/>
              </p:ext>
            </p:extLst>
          </p:nvPr>
        </p:nvGraphicFramePr>
        <p:xfrm>
          <a:off x="3686175" y="1484313"/>
          <a:ext cx="1841500" cy="777875"/>
        </p:xfrm>
        <a:graphic>
          <a:graphicData uri="http://schemas.openxmlformats.org/presentationml/2006/ole">
            <mc:AlternateContent xmlns:mc="http://schemas.openxmlformats.org/markup-compatibility/2006">
              <mc:Choice xmlns:v="urn:schemas-microsoft-com:vml" Requires="v">
                <p:oleObj spid="_x0000_s228450" name="Equation" r:id="rId3" imgW="571320" imgH="241200" progId="Equation.DSMT4">
                  <p:embed/>
                </p:oleObj>
              </mc:Choice>
              <mc:Fallback>
                <p:oleObj name="Equation" r:id="rId3" imgW="571320" imgH="241200" progId="Equation.DSMT4">
                  <p:embed/>
                  <p:pic>
                    <p:nvPicPr>
                      <p:cNvPr id="0" name=""/>
                      <p:cNvPicPr>
                        <a:picLocks noChangeAspect="1" noChangeArrowheads="1"/>
                      </p:cNvPicPr>
                      <p:nvPr/>
                    </p:nvPicPr>
                    <p:blipFill>
                      <a:blip r:embed="rId4"/>
                      <a:srcRect/>
                      <a:stretch>
                        <a:fillRect/>
                      </a:stretch>
                    </p:blipFill>
                    <p:spPr bwMode="auto">
                      <a:xfrm>
                        <a:off x="3686175" y="1484313"/>
                        <a:ext cx="1841500" cy="77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TextBox 12"/>
          <p:cNvSpPr txBox="1"/>
          <p:nvPr/>
        </p:nvSpPr>
        <p:spPr>
          <a:xfrm>
            <a:off x="2123728" y="1716749"/>
            <a:ext cx="3096344" cy="338554"/>
          </a:xfrm>
          <a:prstGeom prst="rect">
            <a:avLst/>
          </a:prstGeom>
          <a:noFill/>
        </p:spPr>
        <p:txBody>
          <a:bodyPr wrap="square" rtlCol="0">
            <a:spAutoFit/>
          </a:bodyPr>
          <a:lstStyle/>
          <a:p>
            <a:r>
              <a:rPr lang="nl-NL" sz="1600" b="1" dirty="0">
                <a:solidFill>
                  <a:srgbClr val="FFFFF7"/>
                </a:solidFill>
              </a:rPr>
              <a:t>also: </a:t>
            </a:r>
            <a:endParaRPr lang="en-GB" sz="1600" b="1" dirty="0">
              <a:solidFill>
                <a:srgbClr val="FFFFF7"/>
              </a:solidFill>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51674875"/>
              </p:ext>
            </p:extLst>
          </p:nvPr>
        </p:nvGraphicFramePr>
        <p:xfrm>
          <a:off x="2095500" y="3716338"/>
          <a:ext cx="4791075" cy="1268412"/>
        </p:xfrm>
        <a:graphic>
          <a:graphicData uri="http://schemas.openxmlformats.org/presentationml/2006/ole">
            <mc:AlternateContent xmlns:mc="http://schemas.openxmlformats.org/markup-compatibility/2006">
              <mc:Choice xmlns:v="urn:schemas-microsoft-com:vml" Requires="v">
                <p:oleObj spid="_x0000_s228451" name="Equation" r:id="rId5" imgW="1485720" imgH="393480" progId="Equation.DSMT4">
                  <p:embed/>
                </p:oleObj>
              </mc:Choice>
              <mc:Fallback>
                <p:oleObj name="Equation" r:id="rId5" imgW="1485720" imgH="393480" progId="Equation.DSMT4">
                  <p:embed/>
                  <p:pic>
                    <p:nvPicPr>
                      <p:cNvPr id="0" name=""/>
                      <p:cNvPicPr>
                        <a:picLocks noChangeAspect="1" noChangeArrowheads="1"/>
                      </p:cNvPicPr>
                      <p:nvPr/>
                    </p:nvPicPr>
                    <p:blipFill>
                      <a:blip r:embed="rId6"/>
                      <a:srcRect/>
                      <a:stretch>
                        <a:fillRect/>
                      </a:stretch>
                    </p:blipFill>
                    <p:spPr bwMode="auto">
                      <a:xfrm>
                        <a:off x="2095500" y="3716338"/>
                        <a:ext cx="4791075" cy="1268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 name="Rectangle 3"/>
          <p:cNvSpPr>
            <a:spLocks noChangeArrowheads="1"/>
          </p:cNvSpPr>
          <p:nvPr/>
        </p:nvSpPr>
        <p:spPr bwMode="auto">
          <a:xfrm>
            <a:off x="684212" y="5445224"/>
            <a:ext cx="7775575" cy="1181876"/>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2195766297"/>
              </p:ext>
            </p:extLst>
          </p:nvPr>
        </p:nvGraphicFramePr>
        <p:xfrm>
          <a:off x="2123728" y="5661248"/>
          <a:ext cx="492125" cy="531813"/>
        </p:xfrm>
        <a:graphic>
          <a:graphicData uri="http://schemas.openxmlformats.org/presentationml/2006/ole">
            <mc:AlternateContent xmlns:mc="http://schemas.openxmlformats.org/markup-compatibility/2006">
              <mc:Choice xmlns:v="urn:schemas-microsoft-com:vml" Requires="v">
                <p:oleObj spid="_x0000_s228452" name="Equation" r:id="rId7" imgW="152280" imgH="164880" progId="Equation.DSMT4">
                  <p:embed/>
                </p:oleObj>
              </mc:Choice>
              <mc:Fallback>
                <p:oleObj name="Equation" r:id="rId7" imgW="152280" imgH="164880" progId="Equation.DSMT4">
                  <p:embed/>
                  <p:pic>
                    <p:nvPicPr>
                      <p:cNvPr id="0" name=""/>
                      <p:cNvPicPr>
                        <a:picLocks noChangeAspect="1" noChangeArrowheads="1"/>
                      </p:cNvPicPr>
                      <p:nvPr/>
                    </p:nvPicPr>
                    <p:blipFill>
                      <a:blip r:embed="rId8"/>
                      <a:srcRect/>
                      <a:stretch>
                        <a:fillRect/>
                      </a:stretch>
                    </p:blipFill>
                    <p:spPr bwMode="auto">
                      <a:xfrm>
                        <a:off x="2123728" y="5661248"/>
                        <a:ext cx="492125" cy="531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 name="TextBox 17"/>
          <p:cNvSpPr txBox="1"/>
          <p:nvPr/>
        </p:nvSpPr>
        <p:spPr>
          <a:xfrm>
            <a:off x="3066326" y="5805264"/>
            <a:ext cx="3096344" cy="338554"/>
          </a:xfrm>
          <a:prstGeom prst="rect">
            <a:avLst/>
          </a:prstGeom>
          <a:noFill/>
        </p:spPr>
        <p:txBody>
          <a:bodyPr wrap="square" rtlCol="0">
            <a:spAutoFit/>
          </a:bodyPr>
          <a:lstStyle/>
          <a:p>
            <a:r>
              <a:rPr lang="nl-NL" sz="1600" b="1" dirty="0">
                <a:solidFill>
                  <a:srgbClr val="FFFFF7"/>
                </a:solidFill>
              </a:rPr>
              <a:t>:  Cosmological Constant </a:t>
            </a:r>
            <a:endParaRPr lang="en-GB" sz="1600" b="1" dirty="0">
              <a:solidFill>
                <a:srgbClr val="FFFFF7"/>
              </a:solidFill>
            </a:endParaRPr>
          </a:p>
        </p:txBody>
      </p:sp>
    </p:spTree>
    <p:extLst>
      <p:ext uri="{BB962C8B-B14F-4D97-AF65-F5344CB8AC3E}">
        <p14:creationId xmlns:p14="http://schemas.microsoft.com/office/powerpoint/2010/main" val="3586574222"/>
      </p:ext>
    </p:extLst>
  </p:cSld>
  <p:clrMapOvr>
    <a:masterClrMapping/>
  </p:clrMapOvr>
  <p:transition>
    <p:zoom/>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684213" y="1340768"/>
            <a:ext cx="7775575" cy="1224136"/>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5781" name="Rectangle 5"/>
          <p:cNvSpPr>
            <a:spLocks noGrp="1" noChangeArrowheads="1"/>
          </p:cNvSpPr>
          <p:nvPr>
            <p:ph type="title" idx="4294967295"/>
          </p:nvPr>
        </p:nvSpPr>
        <p:spPr>
          <a:xfrm>
            <a:off x="-486569" y="6565"/>
            <a:ext cx="10117138" cy="1371600"/>
          </a:xfrm>
        </p:spPr>
        <p:txBody>
          <a:bodyPr/>
          <a:lstStyle/>
          <a:p>
            <a:pPr eaLnBrk="1" fontAlgn="auto" hangingPunct="1">
              <a:spcAft>
                <a:spcPts val="0"/>
              </a:spcAft>
              <a:defRPr/>
            </a:pPr>
            <a:r>
              <a:rPr lang="en-US" sz="5000" b="1" dirty="0">
                <a:solidFill>
                  <a:schemeClr val="accent3"/>
                </a:solidFill>
              </a:rPr>
              <a:t>Einstein Field Equation</a:t>
            </a:r>
            <a:endParaRPr sz="5000" b="1" dirty="0">
              <a:solidFill>
                <a:schemeClr val="accent3"/>
              </a:solidFill>
            </a:endParaRPr>
          </a:p>
        </p:txBody>
      </p:sp>
      <p:sp>
        <p:nvSpPr>
          <p:cNvPr id="4" name="Down Arrow 3"/>
          <p:cNvSpPr/>
          <p:nvPr/>
        </p:nvSpPr>
        <p:spPr>
          <a:xfrm>
            <a:off x="4434478" y="2852936"/>
            <a:ext cx="360040"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1141836071"/>
              </p:ext>
            </p:extLst>
          </p:nvPr>
        </p:nvGraphicFramePr>
        <p:xfrm>
          <a:off x="2716197" y="1450270"/>
          <a:ext cx="3796602" cy="1005131"/>
        </p:xfrm>
        <a:graphic>
          <a:graphicData uri="http://schemas.openxmlformats.org/presentationml/2006/ole">
            <mc:AlternateContent xmlns:mc="http://schemas.openxmlformats.org/markup-compatibility/2006">
              <mc:Choice xmlns:v="urn:schemas-microsoft-com:vml" Requires="v">
                <p:oleObj spid="_x0000_s229434" name="Equation" r:id="rId3" imgW="1485720" imgH="393480" progId="Equation.DSMT4">
                  <p:embed/>
                </p:oleObj>
              </mc:Choice>
              <mc:Fallback>
                <p:oleObj name="Equation" r:id="rId3" imgW="1485720" imgH="393480" progId="Equation.DSMT4">
                  <p:embed/>
                  <p:pic>
                    <p:nvPicPr>
                      <p:cNvPr id="0" name=""/>
                      <p:cNvPicPr>
                        <a:picLocks noChangeAspect="1" noChangeArrowheads="1"/>
                      </p:cNvPicPr>
                      <p:nvPr/>
                    </p:nvPicPr>
                    <p:blipFill>
                      <a:blip r:embed="rId4"/>
                      <a:srcRect/>
                      <a:stretch>
                        <a:fillRect/>
                      </a:stretch>
                    </p:blipFill>
                    <p:spPr bwMode="auto">
                      <a:xfrm>
                        <a:off x="2716197" y="1450270"/>
                        <a:ext cx="3796602" cy="1005131"/>
                      </a:xfrm>
                      <a:prstGeom prst="rect">
                        <a:avLst/>
                      </a:prstGeom>
                      <a:noFill/>
                      <a:ln>
                        <a:noFill/>
                      </a:ln>
                      <a:effectLst/>
                    </p:spPr>
                  </p:pic>
                </p:oleObj>
              </mc:Fallback>
            </mc:AlternateContent>
          </a:graphicData>
        </a:graphic>
      </p:graphicFrame>
      <p:sp>
        <p:nvSpPr>
          <p:cNvPr id="15" name="Rectangle 3"/>
          <p:cNvSpPr>
            <a:spLocks noChangeArrowheads="1"/>
          </p:cNvSpPr>
          <p:nvPr/>
        </p:nvSpPr>
        <p:spPr bwMode="auto">
          <a:xfrm>
            <a:off x="684212" y="3861048"/>
            <a:ext cx="7775575" cy="2766052"/>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857072479"/>
              </p:ext>
            </p:extLst>
          </p:nvPr>
        </p:nvGraphicFramePr>
        <p:xfrm>
          <a:off x="2969523" y="4114868"/>
          <a:ext cx="3649990" cy="2258411"/>
        </p:xfrm>
        <a:graphic>
          <a:graphicData uri="http://schemas.openxmlformats.org/presentationml/2006/ole">
            <mc:AlternateContent xmlns:mc="http://schemas.openxmlformats.org/markup-compatibility/2006">
              <mc:Choice xmlns:v="urn:schemas-microsoft-com:vml" Requires="v">
                <p:oleObj spid="_x0000_s229435" name="Equation" r:id="rId5" imgW="1701720" imgH="1054080" progId="Equation.DSMT4">
                  <p:embed/>
                </p:oleObj>
              </mc:Choice>
              <mc:Fallback>
                <p:oleObj name="Equation" r:id="rId5" imgW="1701720" imgH="1054080" progId="Equation.DSMT4">
                  <p:embed/>
                  <p:pic>
                    <p:nvPicPr>
                      <p:cNvPr id="0" name=""/>
                      <p:cNvPicPr>
                        <a:picLocks noChangeAspect="1" noChangeArrowheads="1"/>
                      </p:cNvPicPr>
                      <p:nvPr/>
                    </p:nvPicPr>
                    <p:blipFill>
                      <a:blip r:embed="rId6"/>
                      <a:srcRect/>
                      <a:stretch>
                        <a:fillRect/>
                      </a:stretch>
                    </p:blipFill>
                    <p:spPr bwMode="auto">
                      <a:xfrm>
                        <a:off x="2969523" y="4114868"/>
                        <a:ext cx="3649990" cy="2258411"/>
                      </a:xfrm>
                      <a:prstGeom prst="rect">
                        <a:avLst/>
                      </a:prstGeom>
                      <a:noFill/>
                      <a:ln>
                        <a:noFill/>
                      </a:ln>
                      <a:effectLst/>
                    </p:spPr>
                  </p:pic>
                </p:oleObj>
              </mc:Fallback>
            </mc:AlternateContent>
          </a:graphicData>
        </a:graphic>
      </p:graphicFrame>
      <p:sp>
        <p:nvSpPr>
          <p:cNvPr id="3" name="TextBox 2"/>
          <p:cNvSpPr txBox="1"/>
          <p:nvPr/>
        </p:nvSpPr>
        <p:spPr>
          <a:xfrm>
            <a:off x="5004048" y="2924944"/>
            <a:ext cx="2592288" cy="369332"/>
          </a:xfrm>
          <a:prstGeom prst="rect">
            <a:avLst/>
          </a:prstGeom>
          <a:noFill/>
        </p:spPr>
        <p:txBody>
          <a:bodyPr wrap="square" rtlCol="0">
            <a:spAutoFit/>
          </a:bodyPr>
          <a:lstStyle/>
          <a:p>
            <a:r>
              <a:rPr lang="nl-NL" b="1" dirty="0">
                <a:solidFill>
                  <a:srgbClr val="FFFFFA"/>
                </a:solidFill>
              </a:rPr>
              <a:t>Dark Energy</a:t>
            </a:r>
            <a:endParaRPr lang="en-GB" b="1" dirty="0">
              <a:solidFill>
                <a:srgbClr val="FFFFFA"/>
              </a:solidFill>
            </a:endParaRPr>
          </a:p>
        </p:txBody>
      </p:sp>
    </p:spTree>
    <p:extLst>
      <p:ext uri="{BB962C8B-B14F-4D97-AF65-F5344CB8AC3E}">
        <p14:creationId xmlns:p14="http://schemas.microsoft.com/office/powerpoint/2010/main" val="722672202"/>
      </p:ext>
    </p:extLst>
  </p:cSld>
  <p:clrMapOvr>
    <a:masterClrMapping/>
  </p:clrMapOvr>
  <p:transition>
    <p:zoom/>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a:spLocks noChangeArrowheads="1"/>
          </p:cNvSpPr>
          <p:nvPr/>
        </p:nvSpPr>
        <p:spPr bwMode="auto">
          <a:xfrm>
            <a:off x="684213" y="4005263"/>
            <a:ext cx="7775575" cy="1930400"/>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86019" name="Rectangle 3"/>
          <p:cNvSpPr>
            <a:spLocks noChangeArrowheads="1"/>
          </p:cNvSpPr>
          <p:nvPr/>
        </p:nvSpPr>
        <p:spPr bwMode="auto">
          <a:xfrm>
            <a:off x="684213" y="1714500"/>
            <a:ext cx="7775575" cy="1930400"/>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5781" name="Rectangle 5"/>
          <p:cNvSpPr>
            <a:spLocks noGrp="1" noChangeArrowheads="1"/>
          </p:cNvSpPr>
          <p:nvPr>
            <p:ph type="title" idx="4294967295"/>
          </p:nvPr>
        </p:nvSpPr>
        <p:spPr>
          <a:xfrm>
            <a:off x="-468313" y="115888"/>
            <a:ext cx="10117138" cy="1371600"/>
          </a:xfrm>
        </p:spPr>
        <p:txBody>
          <a:bodyPr/>
          <a:lstStyle/>
          <a:p>
            <a:pPr eaLnBrk="1" fontAlgn="auto" hangingPunct="1">
              <a:spcAft>
                <a:spcPts val="0"/>
              </a:spcAft>
              <a:defRPr/>
            </a:pPr>
            <a:r>
              <a:rPr lang="en-US" sz="5000" b="1" dirty="0">
                <a:solidFill>
                  <a:schemeClr val="accent3"/>
                </a:solidFill>
              </a:rPr>
              <a:t>Einstein Field Equation</a:t>
            </a:r>
            <a:endParaRPr sz="5000" b="1" dirty="0">
              <a:solidFill>
                <a:schemeClr val="accent3"/>
              </a:solidFill>
            </a:endParaRPr>
          </a:p>
        </p:txBody>
      </p:sp>
      <p:graphicFrame>
        <p:nvGraphicFramePr>
          <p:cNvPr id="16389" name="Object 2"/>
          <p:cNvGraphicFramePr>
            <a:graphicFrameLocks noChangeAspect="1"/>
          </p:cNvGraphicFramePr>
          <p:nvPr/>
        </p:nvGraphicFramePr>
        <p:xfrm>
          <a:off x="1050925" y="2133600"/>
          <a:ext cx="6591300" cy="1268413"/>
        </p:xfrm>
        <a:graphic>
          <a:graphicData uri="http://schemas.openxmlformats.org/presentationml/2006/ole">
            <mc:AlternateContent xmlns:mc="http://schemas.openxmlformats.org/markup-compatibility/2006">
              <mc:Choice xmlns:v="urn:schemas-microsoft-com:vml" Requires="v">
                <p:oleObj spid="_x0000_s230458" name="Equation" r:id="rId3" imgW="2044700" imgH="393700" progId="Equation.DSMT4">
                  <p:embed/>
                </p:oleObj>
              </mc:Choice>
              <mc:Fallback>
                <p:oleObj name="Equation" r:id="rId3" imgW="2044700" imgH="3937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925" y="2133600"/>
                        <a:ext cx="6591300" cy="1268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390" name="Object 2"/>
          <p:cNvGraphicFramePr>
            <a:graphicFrameLocks noChangeAspect="1"/>
          </p:cNvGraphicFramePr>
          <p:nvPr/>
        </p:nvGraphicFramePr>
        <p:xfrm>
          <a:off x="1187450" y="4292600"/>
          <a:ext cx="6591300" cy="1268413"/>
        </p:xfrm>
        <a:graphic>
          <a:graphicData uri="http://schemas.openxmlformats.org/presentationml/2006/ole">
            <mc:AlternateContent xmlns:mc="http://schemas.openxmlformats.org/markup-compatibility/2006">
              <mc:Choice xmlns:v="urn:schemas-microsoft-com:vml" Requires="v">
                <p:oleObj spid="_x0000_s230459" name="Equation" r:id="rId5" imgW="2044700" imgH="393700" progId="Equation.DSMT4">
                  <p:embed/>
                </p:oleObj>
              </mc:Choice>
              <mc:Fallback>
                <p:oleObj name="Equation" r:id="rId5" imgW="2044700" imgH="3937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450" y="4292600"/>
                        <a:ext cx="6591300" cy="1268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133049286"/>
      </p:ext>
    </p:extLst>
  </p:cSld>
  <p:clrMapOvr>
    <a:masterClrMapping/>
  </p:clrMapOvr>
  <p:transition>
    <p:zoom/>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19" name="Rectangle 3"/>
          <p:cNvSpPr>
            <a:spLocks noChangeArrowheads="1"/>
          </p:cNvSpPr>
          <p:nvPr/>
        </p:nvSpPr>
        <p:spPr bwMode="auto">
          <a:xfrm>
            <a:off x="0" y="2492375"/>
            <a:ext cx="9217025" cy="1371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5500" b="1" dirty="0">
                <a:solidFill>
                  <a:prstClr val="white"/>
                </a:solidFill>
                <a:effectLst>
                  <a:outerShdw blurRad="38100" dist="38100" dir="2700000" algn="tl">
                    <a:srgbClr val="000000"/>
                  </a:outerShdw>
                </a:effectLst>
                <a:latin typeface="Constantia" panose="02030602050306030303" pitchFamily="18" charset="0"/>
              </a:rPr>
              <a:t>Relativistic</a:t>
            </a:r>
            <a:endParaRPr kumimoji="0" lang="en-US" sz="55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panose="02030602050306030303"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5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panose="02030602050306030303"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5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panose="02030602050306030303"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5500" b="1" dirty="0">
                <a:solidFill>
                  <a:prstClr val="white"/>
                </a:solidFill>
                <a:effectLst>
                  <a:outerShdw blurRad="38100" dist="38100" dir="2700000" algn="tl">
                    <a:srgbClr val="000000"/>
                  </a:outerShdw>
                </a:effectLst>
                <a:latin typeface="Constantia" panose="02030602050306030303" pitchFamily="18" charset="0"/>
              </a:rPr>
              <a:t>vs.</a:t>
            </a:r>
            <a:endParaRPr kumimoji="0" lang="en-US" sz="55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panose="02030602050306030303"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5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panose="02030602050306030303" pitchFamily="18"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5500" b="1" dirty="0">
                <a:solidFill>
                  <a:prstClr val="white"/>
                </a:solidFill>
                <a:effectLst>
                  <a:outerShdw blurRad="38100" dist="38100" dir="2700000" algn="tl">
                    <a:srgbClr val="000000"/>
                  </a:outerShdw>
                </a:effectLst>
                <a:latin typeface="Constantia" panose="02030602050306030303" pitchFamily="18" charset="0"/>
              </a:rPr>
              <a:t>Newtonian Cosmology</a:t>
            </a:r>
            <a:endParaRPr kumimoji="0" lang="en-US" sz="55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panose="02030602050306030303" pitchFamily="18" charset="0"/>
              <a:ea typeface="+mn-ea"/>
              <a:cs typeface="+mn-cs"/>
            </a:endParaRPr>
          </a:p>
        </p:txBody>
      </p:sp>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endParaRPr>
          </a:p>
        </p:txBody>
      </p:sp>
      <p:sp>
        <p:nvSpPr>
          <p:cNvPr id="34820" name="Rectangle 5"/>
          <p:cNvSpPr>
            <a:spLocks noChangeArrowheads="1"/>
          </p:cNvSpPr>
          <p:nvPr/>
        </p:nvSpPr>
        <p:spPr bwMode="auto">
          <a:xfrm>
            <a:off x="179388" y="548680"/>
            <a:ext cx="8785225" cy="5472608"/>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rPr>
              <a:t>   </a:t>
            </a:r>
            <a:r>
              <a:rPr kumimoji="0" lang="en-US" sz="4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rPr>
              <a:t> </a:t>
            </a:r>
            <a:br>
              <a:rPr kumimoji="0" lang="en-US" sz="4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rPr>
            </a:br>
            <a:endParaRPr kumimoji="0" lang="en-US" sz="4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endParaRPr>
          </a:p>
        </p:txBody>
      </p:sp>
    </p:spTree>
    <p:extLst>
      <p:ext uri="{BB962C8B-B14F-4D97-AF65-F5344CB8AC3E}">
        <p14:creationId xmlns:p14="http://schemas.microsoft.com/office/powerpoint/2010/main" val="589182394"/>
      </p:ext>
    </p:extLst>
  </p:cSld>
  <p:clrMapOvr>
    <a:masterClrMapping/>
  </p:clrMapOvr>
  <p:transition>
    <p:zoom/>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03040" y="116632"/>
            <a:ext cx="8229600" cy="1143000"/>
          </a:xfrm>
        </p:spPr>
        <p:txBody>
          <a:bodyPr/>
          <a:lstStyle/>
          <a:p>
            <a:r>
              <a:rPr lang="nl-NL" sz="3500" b="1" dirty="0"/>
              <a:t>Relativistic</a:t>
            </a:r>
            <a:br>
              <a:rPr lang="nl-NL" sz="3500" b="1" dirty="0"/>
            </a:br>
            <a:r>
              <a:rPr lang="nl-NL" sz="3500" b="1" dirty="0" err="1"/>
              <a:t>Cosmology</a:t>
            </a:r>
            <a:endParaRPr lang="en-GB" sz="3500" b="1" dirty="0"/>
          </a:p>
        </p:txBody>
      </p:sp>
      <p:sp>
        <p:nvSpPr>
          <p:cNvPr id="5" name="Text Box 7"/>
          <p:cNvSpPr txBox="1">
            <a:spLocks noChangeArrowheads="1"/>
          </p:cNvSpPr>
          <p:nvPr/>
        </p:nvSpPr>
        <p:spPr bwMode="auto">
          <a:xfrm>
            <a:off x="1439652" y="1772816"/>
            <a:ext cx="6264696" cy="400110"/>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a:t>
            </a:r>
          </a:p>
        </p:txBody>
      </p:sp>
      <p:sp>
        <p:nvSpPr>
          <p:cNvPr id="7" name="Rectangle 6"/>
          <p:cNvSpPr/>
          <p:nvPr/>
        </p:nvSpPr>
        <p:spPr>
          <a:xfrm>
            <a:off x="251520" y="1291072"/>
            <a:ext cx="4320480" cy="544687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9D5EB614-CF35-4047-A8C5-54290C3E4FCB}"/>
              </a:ext>
            </a:extLst>
          </p:cNvPr>
          <p:cNvSpPr/>
          <p:nvPr/>
        </p:nvSpPr>
        <p:spPr>
          <a:xfrm>
            <a:off x="4644008" y="1291072"/>
            <a:ext cx="4248472" cy="544687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
        <p:nvSpPr>
          <p:cNvPr id="8" name="Title 1">
            <a:extLst>
              <a:ext uri="{FF2B5EF4-FFF2-40B4-BE49-F238E27FC236}">
                <a16:creationId xmlns:a16="http://schemas.microsoft.com/office/drawing/2014/main" id="{16D309B8-71CE-42DB-AF18-696D88BE2282}"/>
              </a:ext>
            </a:extLst>
          </p:cNvPr>
          <p:cNvSpPr txBox="1">
            <a:spLocks/>
          </p:cNvSpPr>
          <p:nvPr/>
        </p:nvSpPr>
        <p:spPr bwMode="auto">
          <a:xfrm>
            <a:off x="2555776" y="85192"/>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nl-NL" sz="3500" b="1" kern="0" dirty="0" err="1"/>
              <a:t>Newtonian</a:t>
            </a:r>
            <a:br>
              <a:rPr lang="nl-NL" sz="3500" b="1" kern="0" dirty="0"/>
            </a:br>
            <a:r>
              <a:rPr lang="nl-NL" sz="3500" b="1" kern="0" dirty="0" err="1"/>
              <a:t>Cosmology</a:t>
            </a:r>
            <a:endParaRPr lang="en-GB" sz="3500" b="1" kern="0" dirty="0"/>
          </a:p>
        </p:txBody>
      </p:sp>
      <p:sp>
        <p:nvSpPr>
          <p:cNvPr id="3" name="TextBox 2">
            <a:extLst>
              <a:ext uri="{FF2B5EF4-FFF2-40B4-BE49-F238E27FC236}">
                <a16:creationId xmlns:a16="http://schemas.microsoft.com/office/drawing/2014/main" id="{04B65677-7F21-4C88-8009-C3FEA697B1BA}"/>
              </a:ext>
            </a:extLst>
          </p:cNvPr>
          <p:cNvSpPr txBox="1"/>
          <p:nvPr/>
        </p:nvSpPr>
        <p:spPr>
          <a:xfrm>
            <a:off x="1187624" y="1319927"/>
            <a:ext cx="3312368" cy="5401479"/>
          </a:xfrm>
          <a:prstGeom prst="rect">
            <a:avLst/>
          </a:prstGeom>
          <a:noFill/>
        </p:spPr>
        <p:txBody>
          <a:bodyPr wrap="square" rtlCol="0">
            <a:spAutoFit/>
          </a:bodyPr>
          <a:lstStyle/>
          <a:p>
            <a:r>
              <a:rPr lang="en-US" sz="1500" dirty="0">
                <a:latin typeface="Constantia" panose="02030602050306030303" pitchFamily="18" charset="0"/>
              </a:rPr>
              <a:t>• 10 field equations</a:t>
            </a:r>
          </a:p>
          <a:p>
            <a:endParaRPr lang="en-US" sz="1500" dirty="0">
              <a:latin typeface="Constantia" panose="02030602050306030303" pitchFamily="18" charset="0"/>
            </a:endParaRPr>
          </a:p>
          <a:p>
            <a:r>
              <a:rPr lang="en-US" sz="1500" dirty="0">
                <a:latin typeface="Constantia" panose="02030602050306030303" pitchFamily="18" charset="0"/>
              </a:rPr>
              <a:t>• 10 potentials</a:t>
            </a:r>
          </a:p>
          <a:p>
            <a:endParaRPr lang="en-US" sz="1500" dirty="0">
              <a:latin typeface="Constantia" panose="02030602050306030303" pitchFamily="18" charset="0"/>
            </a:endParaRPr>
          </a:p>
          <a:p>
            <a:r>
              <a:rPr lang="en-US" sz="1500" dirty="0">
                <a:latin typeface="Constantia" panose="02030602050306030303" pitchFamily="18" charset="0"/>
              </a:rPr>
              <a:t>• nonlinear equations</a:t>
            </a:r>
          </a:p>
          <a:p>
            <a:endParaRPr lang="en-US" sz="1500" dirty="0">
              <a:latin typeface="Constantia" panose="02030602050306030303" pitchFamily="18" charset="0"/>
            </a:endParaRPr>
          </a:p>
          <a:p>
            <a:r>
              <a:rPr lang="en-US" sz="1500" dirty="0">
                <a:latin typeface="Constantia" panose="02030602050306030303" pitchFamily="18" charset="0"/>
              </a:rPr>
              <a:t>• intrinsically geometric</a:t>
            </a:r>
          </a:p>
          <a:p>
            <a:endParaRPr lang="en-US" sz="1500" dirty="0">
              <a:latin typeface="Constantia" panose="02030602050306030303" pitchFamily="18" charset="0"/>
            </a:endParaRPr>
          </a:p>
          <a:p>
            <a:r>
              <a:rPr lang="en-US" sz="1500" dirty="0">
                <a:latin typeface="Constantia" panose="02030602050306030303" pitchFamily="18" charset="0"/>
              </a:rPr>
              <a:t>• can cope with </a:t>
            </a:r>
            <a:r>
              <a:rPr lang="en-US" sz="1500" dirty="0">
                <a:latin typeface="Times New Roman" panose="02020603050405020304" pitchFamily="18" charset="0"/>
                <a:cs typeface="Times New Roman" panose="02020603050405020304" pitchFamily="18" charset="0"/>
              </a:rPr>
              <a:t>∞ space</a:t>
            </a:r>
          </a:p>
          <a:p>
            <a:endParaRPr lang="en-US" sz="1500" dirty="0">
              <a:latin typeface="Times New Roman" panose="02020603050405020304" pitchFamily="18" charset="0"/>
              <a:cs typeface="Times New Roman" panose="02020603050405020304" pitchFamily="18" charset="0"/>
            </a:endParaRPr>
          </a:p>
          <a:p>
            <a:r>
              <a:rPr lang="en-US" sz="1500" dirty="0">
                <a:latin typeface="Times New Roman" panose="02020603050405020304" pitchFamily="18" charset="0"/>
                <a:cs typeface="Times New Roman" panose="02020603050405020304" pitchFamily="18" charset="0"/>
              </a:rPr>
              <a:t>• all energies gravitate</a:t>
            </a:r>
          </a:p>
          <a:p>
            <a:endParaRPr lang="en-US" sz="1500" dirty="0">
              <a:latin typeface="Times New Roman" panose="02020603050405020304" pitchFamily="18" charset="0"/>
              <a:cs typeface="Times New Roman" panose="02020603050405020304" pitchFamily="18" charset="0"/>
            </a:endParaRPr>
          </a:p>
          <a:p>
            <a:r>
              <a:rPr lang="en-US" sz="1500" dirty="0">
                <a:latin typeface="Times New Roman" panose="02020603050405020304" pitchFamily="18" charset="0"/>
                <a:cs typeface="Times New Roman" panose="02020603050405020304" pitchFamily="18" charset="0"/>
              </a:rPr>
              <a:t>• pressure gravitates</a:t>
            </a:r>
            <a:endParaRPr lang="en-US" sz="1500" dirty="0">
              <a:latin typeface="Constantia" panose="02030602050306030303" pitchFamily="18" charset="0"/>
            </a:endParaRPr>
          </a:p>
          <a:p>
            <a:endParaRPr lang="en-US" sz="1500" dirty="0">
              <a:latin typeface="Constantia" panose="02030602050306030303" pitchFamily="18" charset="0"/>
            </a:endParaRPr>
          </a:p>
          <a:p>
            <a:r>
              <a:rPr lang="en-US" sz="1500" dirty="0">
                <a:latin typeface="Constantia" panose="02030602050306030303" pitchFamily="18" charset="0"/>
              </a:rPr>
              <a:t>• Cosmological Constant feasible</a:t>
            </a:r>
          </a:p>
          <a:p>
            <a:endParaRPr lang="en-US" sz="1500" dirty="0">
              <a:latin typeface="Constantia" panose="02030602050306030303" pitchFamily="18" charset="0"/>
            </a:endParaRPr>
          </a:p>
          <a:p>
            <a:r>
              <a:rPr lang="en-US" sz="1500" dirty="0">
                <a:latin typeface="Constantia" panose="02030602050306030303" pitchFamily="18" charset="0"/>
              </a:rPr>
              <a:t>• Hyperbolic propagation</a:t>
            </a:r>
          </a:p>
          <a:p>
            <a:endParaRPr lang="en-US" sz="1500" dirty="0">
              <a:latin typeface="Constantia" panose="02030602050306030303" pitchFamily="18" charset="0"/>
            </a:endParaRPr>
          </a:p>
          <a:p>
            <a:r>
              <a:rPr lang="en-US" sz="1500" dirty="0">
                <a:latin typeface="Constantia" panose="02030602050306030303" pitchFamily="18" charset="0"/>
              </a:rPr>
              <a:t>• Singularities spacetime</a:t>
            </a:r>
          </a:p>
          <a:p>
            <a:endParaRPr lang="en-US" sz="1500" dirty="0">
              <a:latin typeface="Constantia" panose="02030602050306030303" pitchFamily="18" charset="0"/>
            </a:endParaRPr>
          </a:p>
          <a:p>
            <a:r>
              <a:rPr lang="en-US" sz="1500" dirty="0">
                <a:latin typeface="Constantia" panose="02030602050306030303" pitchFamily="18" charset="0"/>
              </a:rPr>
              <a:t>• Horizons &amp; Black Holes</a:t>
            </a:r>
          </a:p>
          <a:p>
            <a:endParaRPr lang="en-US" sz="1500" dirty="0">
              <a:latin typeface="Constantia" panose="02030602050306030303" pitchFamily="18" charset="0"/>
            </a:endParaRPr>
          </a:p>
          <a:p>
            <a:r>
              <a:rPr lang="en-US" sz="1500" dirty="0">
                <a:latin typeface="Constantia" panose="02030602050306030303" pitchFamily="18" charset="0"/>
              </a:rPr>
              <a:t>• Gravitational Waves</a:t>
            </a:r>
          </a:p>
        </p:txBody>
      </p:sp>
      <p:sp>
        <p:nvSpPr>
          <p:cNvPr id="13" name="TextBox 12">
            <a:extLst>
              <a:ext uri="{FF2B5EF4-FFF2-40B4-BE49-F238E27FC236}">
                <a16:creationId xmlns:a16="http://schemas.microsoft.com/office/drawing/2014/main" id="{3E188203-EAAC-45A6-A0BE-07F43E568E7A}"/>
              </a:ext>
            </a:extLst>
          </p:cNvPr>
          <p:cNvSpPr txBox="1"/>
          <p:nvPr/>
        </p:nvSpPr>
        <p:spPr>
          <a:xfrm>
            <a:off x="5508104" y="1345520"/>
            <a:ext cx="3312368" cy="5401479"/>
          </a:xfrm>
          <a:prstGeom prst="rect">
            <a:avLst/>
          </a:prstGeom>
          <a:noFill/>
        </p:spPr>
        <p:txBody>
          <a:bodyPr wrap="square" rtlCol="0">
            <a:spAutoFit/>
          </a:bodyPr>
          <a:lstStyle/>
          <a:p>
            <a:r>
              <a:rPr lang="en-US" sz="1500" dirty="0">
                <a:latin typeface="Constantia" panose="02030602050306030303" pitchFamily="18" charset="0"/>
              </a:rPr>
              <a:t>• 1 field equation</a:t>
            </a:r>
          </a:p>
          <a:p>
            <a:endParaRPr lang="en-US" sz="1500" dirty="0">
              <a:latin typeface="Constantia" panose="02030602050306030303" pitchFamily="18" charset="0"/>
            </a:endParaRPr>
          </a:p>
          <a:p>
            <a:r>
              <a:rPr lang="en-US" sz="1500" dirty="0">
                <a:latin typeface="Constantia" panose="02030602050306030303" pitchFamily="18" charset="0"/>
              </a:rPr>
              <a:t>• 1 potential</a:t>
            </a:r>
          </a:p>
          <a:p>
            <a:endParaRPr lang="en-US" sz="1500" dirty="0">
              <a:latin typeface="Constantia" panose="02030602050306030303" pitchFamily="18" charset="0"/>
            </a:endParaRPr>
          </a:p>
          <a:p>
            <a:r>
              <a:rPr lang="en-US" sz="1500" dirty="0">
                <a:latin typeface="Constantia" panose="02030602050306030303" pitchFamily="18" charset="0"/>
              </a:rPr>
              <a:t>• linear equations</a:t>
            </a:r>
          </a:p>
          <a:p>
            <a:endParaRPr lang="en-US" sz="1500" dirty="0">
              <a:latin typeface="Constantia" panose="02030602050306030303" pitchFamily="18" charset="0"/>
            </a:endParaRPr>
          </a:p>
          <a:p>
            <a:r>
              <a:rPr lang="en-US" sz="1500" dirty="0">
                <a:latin typeface="Constantia" panose="02030602050306030303" pitchFamily="18" charset="0"/>
              </a:rPr>
              <a:t>• absolute space and time</a:t>
            </a:r>
          </a:p>
          <a:p>
            <a:endParaRPr lang="en-US" sz="1500" dirty="0">
              <a:latin typeface="Constantia" panose="02030602050306030303" pitchFamily="18" charset="0"/>
            </a:endParaRPr>
          </a:p>
          <a:p>
            <a:r>
              <a:rPr lang="en-US" sz="1500" dirty="0">
                <a:latin typeface="Constantia" panose="02030602050306030303" pitchFamily="18" charset="0"/>
              </a:rPr>
              <a:t>• requires finite space</a:t>
            </a:r>
            <a:endParaRPr lang="en-US" sz="1500" dirty="0">
              <a:latin typeface="Times New Roman" panose="02020603050405020304" pitchFamily="18" charset="0"/>
              <a:cs typeface="Times New Roman" panose="02020603050405020304" pitchFamily="18" charset="0"/>
            </a:endParaRPr>
          </a:p>
          <a:p>
            <a:endParaRPr lang="en-US" sz="1500" dirty="0">
              <a:latin typeface="Times New Roman" panose="02020603050405020304" pitchFamily="18" charset="0"/>
              <a:cs typeface="Times New Roman" panose="02020603050405020304" pitchFamily="18" charset="0"/>
            </a:endParaRPr>
          </a:p>
          <a:p>
            <a:r>
              <a:rPr lang="en-US" sz="1500" dirty="0">
                <a:latin typeface="Times New Roman" panose="02020603050405020304" pitchFamily="18" charset="0"/>
                <a:cs typeface="Times New Roman" panose="02020603050405020304" pitchFamily="18" charset="0"/>
              </a:rPr>
              <a:t>• gravitation mass-density only</a:t>
            </a:r>
          </a:p>
          <a:p>
            <a:endParaRPr lang="en-US" sz="1500" dirty="0">
              <a:latin typeface="Times New Roman" panose="02020603050405020304" pitchFamily="18" charset="0"/>
              <a:cs typeface="Times New Roman" panose="02020603050405020304" pitchFamily="18" charset="0"/>
            </a:endParaRPr>
          </a:p>
          <a:p>
            <a:r>
              <a:rPr lang="en-US" sz="1500" dirty="0">
                <a:latin typeface="Times New Roman" panose="02020603050405020304" pitchFamily="18" charset="0"/>
                <a:cs typeface="Times New Roman" panose="02020603050405020304" pitchFamily="18" charset="0"/>
              </a:rPr>
              <a:t>• gravitation mass-density only</a:t>
            </a:r>
            <a:endParaRPr lang="en-US" sz="1500" dirty="0">
              <a:latin typeface="Constantia" panose="02030602050306030303" pitchFamily="18" charset="0"/>
            </a:endParaRPr>
          </a:p>
          <a:p>
            <a:endParaRPr lang="en-US" sz="1500" dirty="0">
              <a:latin typeface="Constantia" panose="02030602050306030303" pitchFamily="18" charset="0"/>
            </a:endParaRPr>
          </a:p>
          <a:p>
            <a:r>
              <a:rPr lang="en-US" sz="1500" dirty="0">
                <a:latin typeface="Constantia" panose="02030602050306030303" pitchFamily="18" charset="0"/>
              </a:rPr>
              <a:t>• repulsive action gravity impossible</a:t>
            </a:r>
          </a:p>
          <a:p>
            <a:endParaRPr lang="en-US" sz="1500" dirty="0">
              <a:latin typeface="Constantia" panose="02030602050306030303" pitchFamily="18" charset="0"/>
            </a:endParaRPr>
          </a:p>
          <a:p>
            <a:r>
              <a:rPr lang="en-US" sz="1500" dirty="0">
                <a:latin typeface="Constantia" panose="02030602050306030303" pitchFamily="18" charset="0"/>
              </a:rPr>
              <a:t>• instantaneous propagations</a:t>
            </a:r>
          </a:p>
          <a:p>
            <a:endParaRPr lang="en-US" sz="1500" dirty="0">
              <a:latin typeface="Constantia" panose="02030602050306030303" pitchFamily="18" charset="0"/>
            </a:endParaRPr>
          </a:p>
          <a:p>
            <a:r>
              <a:rPr lang="en-US" sz="1500" dirty="0">
                <a:latin typeface="Constantia" panose="02030602050306030303" pitchFamily="18" charset="0"/>
              </a:rPr>
              <a:t>• Singularities space</a:t>
            </a:r>
          </a:p>
          <a:p>
            <a:endParaRPr lang="en-US" sz="1500" dirty="0">
              <a:latin typeface="Constantia" panose="02030602050306030303" pitchFamily="18" charset="0"/>
            </a:endParaRPr>
          </a:p>
          <a:p>
            <a:r>
              <a:rPr lang="en-US" sz="1500" dirty="0">
                <a:latin typeface="Constantia" panose="02030602050306030303" pitchFamily="18" charset="0"/>
              </a:rPr>
              <a:t>• No Horizons &amp; Black Holes</a:t>
            </a:r>
          </a:p>
          <a:p>
            <a:endParaRPr lang="en-US" sz="1500" dirty="0">
              <a:latin typeface="Constantia" panose="02030602050306030303" pitchFamily="18" charset="0"/>
            </a:endParaRPr>
          </a:p>
          <a:p>
            <a:r>
              <a:rPr lang="en-US" sz="1500" dirty="0">
                <a:latin typeface="Constantia" panose="02030602050306030303" pitchFamily="18" charset="0"/>
              </a:rPr>
              <a:t>• No Gravitational Waves</a:t>
            </a:r>
          </a:p>
        </p:txBody>
      </p:sp>
    </p:spTree>
    <p:extLst>
      <p:ext uri="{BB962C8B-B14F-4D97-AF65-F5344CB8AC3E}">
        <p14:creationId xmlns:p14="http://schemas.microsoft.com/office/powerpoint/2010/main" val="2011140964"/>
      </p:ext>
    </p:extLst>
  </p:cSld>
  <p:clrMapOvr>
    <a:masterClrMapping/>
  </p:clrMapOvr>
  <p:transition>
    <p:zoom/>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619" name="Rectangle 3"/>
          <p:cNvSpPr>
            <a:spLocks noChangeArrowheads="1"/>
          </p:cNvSpPr>
          <p:nvPr/>
        </p:nvSpPr>
        <p:spPr bwMode="auto">
          <a:xfrm>
            <a:off x="0" y="2492375"/>
            <a:ext cx="9217025" cy="1371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5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panose="02030602050306030303" pitchFamily="18" charset="0"/>
                <a:ea typeface="+mn-ea"/>
                <a:cs typeface="+mn-cs"/>
              </a:rPr>
              <a:t>Uniform Universe:</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sz="5500" b="1" dirty="0">
              <a:solidFill>
                <a:prstClr val="white"/>
              </a:solidFill>
              <a:effectLst>
                <a:outerShdw blurRad="38100" dist="38100" dir="2700000" algn="tl">
                  <a:srgbClr val="000000"/>
                </a:outerShdw>
              </a:effectLst>
              <a:latin typeface="Constantia" panose="02030602050306030303"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sz="5500" b="1" dirty="0">
              <a:solidFill>
                <a:prstClr val="white"/>
              </a:solidFill>
              <a:effectLst>
                <a:outerShdw blurRad="38100" dist="38100" dir="2700000" algn="tl">
                  <a:srgbClr val="000000"/>
                </a:outerShdw>
              </a:effectLst>
              <a:latin typeface="Constantia" panose="02030602050306030303"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5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panose="02030602050306030303" pitchFamily="18" charset="0"/>
                <a:ea typeface="+mn-ea"/>
                <a:cs typeface="+mn-cs"/>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5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panose="02030602050306030303" pitchFamily="18"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5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panose="02030602050306030303" pitchFamily="18" charset="0"/>
                <a:ea typeface="+mn-ea"/>
                <a:cs typeface="+mn-cs"/>
              </a:rPr>
              <a:t>Cosmological Principle</a:t>
            </a:r>
          </a:p>
        </p:txBody>
      </p:sp>
      <p:sp>
        <p:nvSpPr>
          <p:cNvPr id="113562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endParaRPr>
          </a:p>
        </p:txBody>
      </p:sp>
      <p:sp>
        <p:nvSpPr>
          <p:cNvPr id="34820" name="Rectangle 5"/>
          <p:cNvSpPr>
            <a:spLocks noChangeArrowheads="1"/>
          </p:cNvSpPr>
          <p:nvPr/>
        </p:nvSpPr>
        <p:spPr bwMode="auto">
          <a:xfrm>
            <a:off x="179388" y="548680"/>
            <a:ext cx="8785225" cy="5472608"/>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113562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rPr>
              <a:t>   </a:t>
            </a:r>
            <a:r>
              <a:rPr kumimoji="0" lang="en-US" sz="4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rPr>
              <a:t> </a:t>
            </a:r>
            <a:br>
              <a:rPr kumimoji="0" lang="en-US" sz="4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rPr>
            </a:br>
            <a:endParaRPr kumimoji="0" lang="en-US" sz="4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endParaRPr>
          </a:p>
        </p:txBody>
      </p:sp>
    </p:spTree>
    <p:extLst>
      <p:ext uri="{BB962C8B-B14F-4D97-AF65-F5344CB8AC3E}">
        <p14:creationId xmlns:p14="http://schemas.microsoft.com/office/powerpoint/2010/main" val="376557583"/>
      </p:ext>
    </p:extLst>
  </p:cSld>
  <p:clrMapOvr>
    <a:masterClrMapping/>
  </p:clrMapOvr>
  <p:transition>
    <p:zoom/>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5" name="Rectangle 3"/>
          <p:cNvSpPr>
            <a:spLocks noGrp="1" noChangeArrowheads="1"/>
          </p:cNvSpPr>
          <p:nvPr>
            <p:ph type="title"/>
          </p:nvPr>
        </p:nvSpPr>
        <p:spPr>
          <a:xfrm>
            <a:off x="914400" y="-214338"/>
            <a:ext cx="8229600" cy="1143000"/>
          </a:xfrm>
        </p:spPr>
        <p:txBody>
          <a:bodyPr/>
          <a:lstStyle/>
          <a:p>
            <a:pPr eaLnBrk="1" fontAlgn="auto" hangingPunct="1">
              <a:spcAft>
                <a:spcPts val="0"/>
              </a:spcAft>
              <a:defRPr/>
            </a:pPr>
            <a:r>
              <a:rPr sz="6000" b="1">
                <a:solidFill>
                  <a:schemeClr val="tx1"/>
                </a:solidFill>
              </a:rPr>
              <a:t>General  Relativity</a:t>
            </a:r>
          </a:p>
        </p:txBody>
      </p:sp>
      <p:sp>
        <p:nvSpPr>
          <p:cNvPr id="48131" name="Rectangle 4"/>
          <p:cNvSpPr>
            <a:spLocks noGrp="1" noChangeArrowheads="1"/>
          </p:cNvSpPr>
          <p:nvPr>
            <p:ph type="body" idx="4294967295"/>
          </p:nvPr>
        </p:nvSpPr>
        <p:spPr>
          <a:xfrm>
            <a:off x="500063" y="428625"/>
            <a:ext cx="9396412" cy="6237288"/>
          </a:xfrm>
        </p:spPr>
        <p:txBody>
          <a:bodyPr/>
          <a:lstStyle/>
          <a:p>
            <a:pPr eaLnBrk="1" hangingPunct="1">
              <a:lnSpc>
                <a:spcPct val="80000"/>
              </a:lnSpc>
              <a:buFontTx/>
              <a:buNone/>
            </a:pPr>
            <a:r>
              <a:rPr lang="en-US" altLang="en-US" b="1">
                <a:solidFill>
                  <a:srgbClr val="000099"/>
                </a:solidFill>
                <a:latin typeface="Papyrus" pitchFamily="66" charset="0"/>
              </a:rPr>
              <a:t>  </a:t>
            </a:r>
            <a:r>
              <a:rPr lang="en-US" altLang="en-US" sz="1900" b="1"/>
              <a:t> </a:t>
            </a:r>
          </a:p>
          <a:p>
            <a:pPr eaLnBrk="1" hangingPunct="1">
              <a:lnSpc>
                <a:spcPct val="80000"/>
              </a:lnSpc>
              <a:buFontTx/>
              <a:buNone/>
            </a:pPr>
            <a:endParaRPr lang="en-US" altLang="en-US" sz="1900" b="1"/>
          </a:p>
          <a:p>
            <a:pPr eaLnBrk="1" hangingPunct="1">
              <a:lnSpc>
                <a:spcPct val="80000"/>
              </a:lnSpc>
              <a:buFontTx/>
              <a:buNone/>
            </a:pPr>
            <a:r>
              <a:rPr lang="en-US" altLang="en-US" sz="1900" b="1"/>
              <a:t>   </a:t>
            </a:r>
            <a:r>
              <a:rPr lang="en-US" altLang="en-US" sz="1800" b="1"/>
              <a:t>A crucial aspect of any particular configuration is the geometry of </a:t>
            </a:r>
          </a:p>
          <a:p>
            <a:pPr eaLnBrk="1" hangingPunct="1">
              <a:lnSpc>
                <a:spcPct val="80000"/>
              </a:lnSpc>
              <a:buFontTx/>
              <a:buNone/>
            </a:pPr>
            <a:r>
              <a:rPr lang="en-US" altLang="en-US" sz="1800" b="1"/>
              <a:t>   spacetime:  because Einstein’s General Relativity is a metric </a:t>
            </a:r>
          </a:p>
          <a:p>
            <a:pPr eaLnBrk="1" hangingPunct="1">
              <a:lnSpc>
                <a:spcPct val="80000"/>
              </a:lnSpc>
              <a:buFontTx/>
              <a:buNone/>
            </a:pPr>
            <a:r>
              <a:rPr lang="en-US" altLang="en-US" sz="1800" b="1"/>
              <a:t>   theory, knowledge of the geometry is essential.</a:t>
            </a:r>
          </a:p>
          <a:p>
            <a:pPr eaLnBrk="1" hangingPunct="1">
              <a:lnSpc>
                <a:spcPct val="80000"/>
              </a:lnSpc>
              <a:buFontTx/>
              <a:buNone/>
            </a:pPr>
            <a:endParaRPr lang="en-US" altLang="en-US" sz="1800" b="1"/>
          </a:p>
          <a:p>
            <a:pPr eaLnBrk="1" hangingPunct="1">
              <a:lnSpc>
                <a:spcPct val="80000"/>
              </a:lnSpc>
              <a:buFont typeface="Wingdings 2" pitchFamily="18" charset="2"/>
              <a:buNone/>
            </a:pPr>
            <a:r>
              <a:rPr lang="en-US" altLang="en-US" sz="1800" b="1"/>
              <a:t>   Einstein Field Equations are notoriously complex,  essentially </a:t>
            </a:r>
          </a:p>
          <a:p>
            <a:pPr eaLnBrk="1" hangingPunct="1">
              <a:lnSpc>
                <a:spcPct val="80000"/>
              </a:lnSpc>
              <a:buFont typeface="Wingdings 2" pitchFamily="18" charset="2"/>
              <a:buNone/>
            </a:pPr>
            <a:r>
              <a:rPr lang="en-US" altLang="en-US" sz="1800" b="1"/>
              <a:t>   10 equations.  Solving them for general situations is almost </a:t>
            </a:r>
          </a:p>
          <a:p>
            <a:pPr eaLnBrk="1" hangingPunct="1">
              <a:lnSpc>
                <a:spcPct val="80000"/>
              </a:lnSpc>
              <a:buFont typeface="Wingdings 2" pitchFamily="18" charset="2"/>
              <a:buNone/>
            </a:pPr>
            <a:r>
              <a:rPr lang="en-US" altLang="en-US" sz="1800" b="1"/>
              <a:t>   impossible. </a:t>
            </a:r>
          </a:p>
          <a:p>
            <a:pPr eaLnBrk="1" hangingPunct="1">
              <a:lnSpc>
                <a:spcPct val="80000"/>
              </a:lnSpc>
              <a:buFontTx/>
              <a:buNone/>
            </a:pPr>
            <a:endParaRPr lang="en-US" altLang="en-US" sz="1800" b="1"/>
          </a:p>
          <a:p>
            <a:pPr eaLnBrk="1" hangingPunct="1">
              <a:lnSpc>
                <a:spcPct val="80000"/>
              </a:lnSpc>
              <a:buFontTx/>
              <a:buNone/>
            </a:pPr>
            <a:r>
              <a:rPr lang="en-US" altLang="en-US" sz="1800" b="1"/>
              <a:t>   However, there are some special circumstances that do allow a </a:t>
            </a:r>
          </a:p>
          <a:p>
            <a:pPr eaLnBrk="1" hangingPunct="1">
              <a:lnSpc>
                <a:spcPct val="80000"/>
              </a:lnSpc>
              <a:buFontTx/>
              <a:buNone/>
            </a:pPr>
            <a:r>
              <a:rPr lang="en-US" altLang="en-US" sz="1800" b="1"/>
              <a:t>   full solution. The simplest one is also the one that describes </a:t>
            </a:r>
          </a:p>
          <a:p>
            <a:pPr eaLnBrk="1" hangingPunct="1">
              <a:lnSpc>
                <a:spcPct val="80000"/>
              </a:lnSpc>
              <a:buFontTx/>
              <a:buNone/>
            </a:pPr>
            <a:r>
              <a:rPr lang="en-US" altLang="en-US" sz="1800" b="1"/>
              <a:t>   our Universe.  It is encapsulated in the</a:t>
            </a:r>
          </a:p>
          <a:p>
            <a:pPr eaLnBrk="1" hangingPunct="1">
              <a:lnSpc>
                <a:spcPct val="80000"/>
              </a:lnSpc>
              <a:buFontTx/>
              <a:buNone/>
            </a:pPr>
            <a:endParaRPr lang="en-US" altLang="en-US" sz="1900" b="1"/>
          </a:p>
          <a:p>
            <a:pPr eaLnBrk="1" hangingPunct="1">
              <a:lnSpc>
                <a:spcPct val="80000"/>
              </a:lnSpc>
              <a:buFontTx/>
              <a:buNone/>
            </a:pPr>
            <a:r>
              <a:rPr lang="en-US" altLang="en-US" sz="1900" b="1"/>
              <a:t> </a:t>
            </a:r>
            <a:endParaRPr lang="en-US" altLang="en-US"/>
          </a:p>
        </p:txBody>
      </p:sp>
      <p:sp>
        <p:nvSpPr>
          <p:cNvPr id="6" name="Rectangle 5"/>
          <p:cNvSpPr/>
          <p:nvPr/>
        </p:nvSpPr>
        <p:spPr>
          <a:xfrm>
            <a:off x="428625" y="928688"/>
            <a:ext cx="8358188" cy="37147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7" name="Rectangle 6"/>
          <p:cNvSpPr/>
          <p:nvPr/>
        </p:nvSpPr>
        <p:spPr>
          <a:xfrm>
            <a:off x="428625" y="4786313"/>
            <a:ext cx="8358188" cy="928687"/>
          </a:xfrm>
          <a:prstGeom prst="rect">
            <a:avLst/>
          </a:prstGeom>
          <a:solidFill>
            <a:srgbClr val="000099"/>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10" name="TextBox 9"/>
          <p:cNvSpPr txBox="1"/>
          <p:nvPr/>
        </p:nvSpPr>
        <p:spPr>
          <a:xfrm>
            <a:off x="142875" y="4857750"/>
            <a:ext cx="7929563" cy="769938"/>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n-ea"/>
                <a:cs typeface="+mn-cs"/>
              </a:rPr>
              <a:t>                </a:t>
            </a:r>
            <a:r>
              <a:rPr kumimoji="0" lang="en-US" sz="4400" b="1" i="0" u="none" strike="noStrike" kern="1200" cap="none" spc="0" normalizeH="0" baseline="0" noProof="0" dirty="0">
                <a:ln>
                  <a:noFill/>
                </a:ln>
                <a:solidFill>
                  <a:prstClr val="white"/>
                </a:solidFill>
                <a:effectLst/>
                <a:uLnTx/>
                <a:uFillTx/>
                <a:latin typeface="Constantia"/>
                <a:ea typeface="+mn-ea"/>
                <a:cs typeface="+mn-cs"/>
              </a:rPr>
              <a:t>Cosmological  Principle </a:t>
            </a:r>
          </a:p>
        </p:txBody>
      </p:sp>
      <p:sp>
        <p:nvSpPr>
          <p:cNvPr id="11" name="Rectangle 4"/>
          <p:cNvSpPr txBox="1">
            <a:spLocks noChangeArrowheads="1"/>
          </p:cNvSpPr>
          <p:nvPr/>
        </p:nvSpPr>
        <p:spPr>
          <a:xfrm>
            <a:off x="357188" y="5786438"/>
            <a:ext cx="9396412" cy="857250"/>
          </a:xfrm>
          <a:prstGeom prst="rect">
            <a:avLst/>
          </a:prstGeom>
        </p:spPr>
        <p:txBody>
          <a:bodyPr>
            <a:normAutofit fontScale="25000" lnSpcReduction="20000"/>
          </a:bodyPr>
          <a:lstStyle/>
          <a:p>
            <a:pPr marL="274320" marR="0" lvl="0" indent="-274320" algn="l" defTabSz="914400" rtl="0" eaLnBrk="1" fontAlgn="auto" latinLnBrk="0" hangingPunct="1">
              <a:lnSpc>
                <a:spcPct val="80000"/>
              </a:lnSpc>
              <a:spcBef>
                <a:spcPts val="600"/>
              </a:spcBef>
              <a:spcAft>
                <a:spcPts val="0"/>
              </a:spcAft>
              <a:buClr>
                <a:srgbClr val="F3A447"/>
              </a:buClr>
              <a:buSzPct val="85000"/>
              <a:buFontTx/>
              <a:buNone/>
              <a:tabLst/>
              <a:defRPr/>
            </a:pPr>
            <a:r>
              <a:rPr kumimoji="0" lang="en-US" sz="2600" b="1" i="0" u="none" strike="noStrike" kern="1200" cap="none" spc="0" normalizeH="0" baseline="0" noProof="0" dirty="0">
                <a:ln>
                  <a:noFill/>
                </a:ln>
                <a:solidFill>
                  <a:srgbClr val="000099"/>
                </a:solidFill>
                <a:effectLst/>
                <a:uLnTx/>
                <a:uFillTx/>
                <a:latin typeface="Papyrus" pitchFamily="66" charset="0"/>
                <a:ea typeface="+mn-ea"/>
                <a:cs typeface="+mn-cs"/>
              </a:rPr>
              <a:t>  </a:t>
            </a:r>
            <a:r>
              <a:rPr kumimoji="0" lang="en-US" sz="1900" b="1" i="0" u="none" strike="noStrike" kern="1200" cap="none" spc="0" normalizeH="0" baseline="0" noProof="0" dirty="0">
                <a:ln>
                  <a:noFill/>
                </a:ln>
                <a:solidFill>
                  <a:prstClr val="white"/>
                </a:solidFill>
                <a:effectLst/>
                <a:uLnTx/>
                <a:uFillTx/>
                <a:latin typeface="Constantia"/>
                <a:ea typeface="+mn-ea"/>
                <a:cs typeface="+mn-cs"/>
              </a:rPr>
              <a:t> </a:t>
            </a:r>
          </a:p>
          <a:p>
            <a:pPr marL="274320" marR="0" lvl="0" indent="-274320" algn="l" defTabSz="914400" rtl="0" eaLnBrk="1" fontAlgn="auto" latinLnBrk="0" hangingPunct="1">
              <a:lnSpc>
                <a:spcPct val="80000"/>
              </a:lnSpc>
              <a:spcBef>
                <a:spcPts val="600"/>
              </a:spcBef>
              <a:spcAft>
                <a:spcPts val="0"/>
              </a:spcAft>
              <a:buClr>
                <a:srgbClr val="F3A447"/>
              </a:buClr>
              <a:buSzPct val="85000"/>
              <a:buFontTx/>
              <a:buNone/>
              <a:tabLst/>
              <a:defRPr/>
            </a:pPr>
            <a:endParaRPr kumimoji="0" lang="en-US" sz="1900" b="1" i="0" u="none" strike="noStrike" kern="1200" cap="none" spc="0" normalizeH="0" baseline="0" noProof="0" dirty="0">
              <a:ln>
                <a:noFill/>
              </a:ln>
              <a:solidFill>
                <a:prstClr val="white"/>
              </a:solidFill>
              <a:effectLst/>
              <a:uLnTx/>
              <a:uFillTx/>
              <a:latin typeface="Constantia"/>
              <a:ea typeface="+mn-ea"/>
              <a:cs typeface="+mn-cs"/>
            </a:endParaRPr>
          </a:p>
          <a:p>
            <a:pPr marL="274320" marR="0" lvl="0" indent="-274320" algn="l" defTabSz="914400" rtl="0" eaLnBrk="1" fontAlgn="auto" latinLnBrk="0" hangingPunct="1">
              <a:lnSpc>
                <a:spcPct val="80000"/>
              </a:lnSpc>
              <a:spcBef>
                <a:spcPts val="600"/>
              </a:spcBef>
              <a:spcAft>
                <a:spcPts val="0"/>
              </a:spcAft>
              <a:buClr>
                <a:srgbClr val="F3A447"/>
              </a:buClr>
              <a:buSzPct val="85000"/>
              <a:buFontTx/>
              <a:buNone/>
              <a:tabLst/>
              <a:defRPr/>
            </a:pPr>
            <a:r>
              <a:rPr kumimoji="0" lang="en-US" sz="1900" b="1" i="0" u="none" strike="noStrike" kern="1200" cap="none" spc="0" normalizeH="0" baseline="0" noProof="0" dirty="0">
                <a:ln>
                  <a:noFill/>
                </a:ln>
                <a:solidFill>
                  <a:prstClr val="white"/>
                </a:solidFill>
                <a:effectLst/>
                <a:uLnTx/>
                <a:uFillTx/>
                <a:latin typeface="Constantia"/>
                <a:ea typeface="+mn-ea"/>
                <a:cs typeface="+mn-cs"/>
              </a:rPr>
              <a:t>             </a:t>
            </a:r>
            <a:r>
              <a:rPr kumimoji="0" lang="en-US" sz="7200" b="1" i="0" u="none" strike="noStrike" kern="1200" cap="none" spc="0" normalizeH="0" baseline="0" noProof="0" dirty="0">
                <a:ln>
                  <a:noFill/>
                </a:ln>
                <a:solidFill>
                  <a:prstClr val="white"/>
                </a:solidFill>
                <a:effectLst/>
                <a:uLnTx/>
                <a:uFillTx/>
                <a:latin typeface="Constantia"/>
                <a:ea typeface="+mn-ea"/>
                <a:cs typeface="+mn-cs"/>
              </a:rPr>
              <a:t>On the basis of this principle,  we can constrain the geometry </a:t>
            </a:r>
          </a:p>
          <a:p>
            <a:pPr marL="274320" marR="0" lvl="0" indent="-274320" algn="l" defTabSz="914400" rtl="0" eaLnBrk="1" fontAlgn="auto" latinLnBrk="0" hangingPunct="1">
              <a:lnSpc>
                <a:spcPct val="80000"/>
              </a:lnSpc>
              <a:spcBef>
                <a:spcPts val="600"/>
              </a:spcBef>
              <a:spcAft>
                <a:spcPts val="0"/>
              </a:spcAft>
              <a:buClr>
                <a:srgbClr val="F3A447"/>
              </a:buClr>
              <a:buSzPct val="85000"/>
              <a:buFontTx/>
              <a:buNone/>
              <a:tabLst/>
              <a:defRPr/>
            </a:pPr>
            <a:r>
              <a:rPr kumimoji="0" lang="en-US" sz="7200" b="1" i="0" u="none" strike="noStrike" kern="1200" cap="none" spc="0" normalizeH="0" baseline="0" noProof="0" dirty="0">
                <a:ln>
                  <a:noFill/>
                </a:ln>
                <a:solidFill>
                  <a:prstClr val="white"/>
                </a:solidFill>
                <a:effectLst/>
                <a:uLnTx/>
                <a:uFillTx/>
                <a:latin typeface="Constantia"/>
                <a:ea typeface="+mn-ea"/>
                <a:cs typeface="+mn-cs"/>
              </a:rPr>
              <a:t>    of the Universe and hence find its dynamical evolution.</a:t>
            </a:r>
          </a:p>
          <a:p>
            <a:pPr marL="274320" marR="0" lvl="0" indent="-274320" algn="l" defTabSz="914400" rtl="0" eaLnBrk="1" fontAlgn="auto" latinLnBrk="0" hangingPunct="1">
              <a:lnSpc>
                <a:spcPct val="80000"/>
              </a:lnSpc>
              <a:spcBef>
                <a:spcPts val="600"/>
              </a:spcBef>
              <a:spcAft>
                <a:spcPts val="0"/>
              </a:spcAft>
              <a:buClr>
                <a:srgbClr val="F3A447"/>
              </a:buClr>
              <a:buSzPct val="85000"/>
              <a:buFontTx/>
              <a:buNone/>
              <a:tabLst/>
              <a:defRPr/>
            </a:pPr>
            <a:r>
              <a:rPr kumimoji="0" lang="en-US" sz="1900" b="1" i="0" u="none" strike="noStrike" kern="1200" cap="none" spc="0" normalizeH="0" baseline="0" noProof="0" dirty="0">
                <a:ln>
                  <a:noFill/>
                </a:ln>
                <a:solidFill>
                  <a:prstClr val="white"/>
                </a:solidFill>
                <a:effectLst/>
                <a:uLnTx/>
                <a:uFillTx/>
                <a:latin typeface="Constantia"/>
                <a:ea typeface="+mn-ea"/>
                <a:cs typeface="+mn-cs"/>
              </a:rPr>
              <a:t>   </a:t>
            </a:r>
          </a:p>
          <a:p>
            <a:pPr marL="274320" marR="0" lvl="0" indent="-274320" algn="l" defTabSz="914400" rtl="0" eaLnBrk="1" fontAlgn="auto" latinLnBrk="0" hangingPunct="1">
              <a:lnSpc>
                <a:spcPct val="80000"/>
              </a:lnSpc>
              <a:spcBef>
                <a:spcPts val="600"/>
              </a:spcBef>
              <a:spcAft>
                <a:spcPts val="0"/>
              </a:spcAft>
              <a:buClr>
                <a:srgbClr val="F3A447"/>
              </a:buClr>
              <a:buSzPct val="85000"/>
              <a:buFontTx/>
              <a:buNone/>
              <a:tabLst/>
              <a:defRPr/>
            </a:pPr>
            <a:r>
              <a:rPr kumimoji="0" lang="en-US" sz="1900" b="1" i="0" u="none" strike="noStrike" kern="1200" cap="none" spc="0" normalizeH="0" baseline="0" noProof="0" dirty="0">
                <a:ln>
                  <a:noFill/>
                </a:ln>
                <a:solidFill>
                  <a:prstClr val="white"/>
                </a:solidFill>
                <a:effectLst/>
                <a:uLnTx/>
                <a:uFillTx/>
                <a:latin typeface="Constantia"/>
                <a:ea typeface="+mn-ea"/>
                <a:cs typeface="+mn-cs"/>
              </a:rPr>
              <a:t> </a:t>
            </a:r>
            <a:endParaRPr kumimoji="0" lang="en-US" sz="2600" b="0" i="0" u="none" strike="noStrike" kern="1200" cap="none" spc="0" normalizeH="0" baseline="0" noProof="0" dirty="0">
              <a:ln>
                <a:noFill/>
              </a:ln>
              <a:solidFill>
                <a:prstClr val="white"/>
              </a:solidFill>
              <a:effectLst/>
              <a:uLnTx/>
              <a:uFillTx/>
              <a:latin typeface="Constantia"/>
              <a:ea typeface="+mn-ea"/>
              <a:cs typeface="+mn-cs"/>
            </a:endParaRPr>
          </a:p>
        </p:txBody>
      </p:sp>
      <p:sp>
        <p:nvSpPr>
          <p:cNvPr id="12" name="Rectangle 11"/>
          <p:cNvSpPr/>
          <p:nvPr/>
        </p:nvSpPr>
        <p:spPr>
          <a:xfrm>
            <a:off x="428625" y="5857875"/>
            <a:ext cx="8358188" cy="857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Tree>
    <p:extLst>
      <p:ext uri="{BB962C8B-B14F-4D97-AF65-F5344CB8AC3E}">
        <p14:creationId xmlns:p14="http://schemas.microsoft.com/office/powerpoint/2010/main" val="208455496"/>
      </p:ext>
    </p:extLst>
  </p:cSld>
  <p:clrMapOvr>
    <a:masterClrMapping/>
  </p:clrMapOvr>
  <p:transition>
    <p:zoom/>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3"/>
          <p:cNvSpPr>
            <a:spLocks noChangeArrowheads="1"/>
          </p:cNvSpPr>
          <p:nvPr/>
        </p:nvSpPr>
        <p:spPr bwMode="auto">
          <a:xfrm>
            <a:off x="684213" y="2565400"/>
            <a:ext cx="7848600" cy="3527425"/>
          </a:xfrm>
          <a:prstGeom prst="rect">
            <a:avLst/>
          </a:prstGeom>
          <a:solidFill>
            <a:srgbClr val="000080"/>
          </a:solidFill>
          <a:ln w="38100">
            <a:solidFill>
              <a:srgbClr val="FFFF00"/>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49155" name="Rectangle 4"/>
          <p:cNvSpPr>
            <a:spLocks noChangeArrowheads="1"/>
          </p:cNvSpPr>
          <p:nvPr/>
        </p:nvSpPr>
        <p:spPr bwMode="auto">
          <a:xfrm>
            <a:off x="5651500" y="6237288"/>
            <a:ext cx="2879725" cy="503237"/>
          </a:xfrm>
          <a:prstGeom prst="rect">
            <a:avLst/>
          </a:prstGeom>
          <a:solidFill>
            <a:srgbClr val="000080"/>
          </a:solidFill>
          <a:ln w="9525">
            <a:solidFill>
              <a:schemeClr val="tx1"/>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49156" name="Rectangle 5"/>
          <p:cNvSpPr>
            <a:spLocks noChangeArrowheads="1"/>
          </p:cNvSpPr>
          <p:nvPr/>
        </p:nvSpPr>
        <p:spPr bwMode="auto">
          <a:xfrm>
            <a:off x="684213" y="1700213"/>
            <a:ext cx="3529012" cy="720725"/>
          </a:xfrm>
          <a:prstGeom prst="rect">
            <a:avLst/>
          </a:prstGeom>
          <a:solidFill>
            <a:srgbClr val="000080"/>
          </a:solidFill>
          <a:ln w="38100">
            <a:solidFill>
              <a:srgbClr val="FFFF00"/>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1068038" name="Rectangle 6"/>
          <p:cNvSpPr>
            <a:spLocks noGrp="1" noChangeArrowheads="1"/>
          </p:cNvSpPr>
          <p:nvPr>
            <p:ph type="title"/>
          </p:nvPr>
        </p:nvSpPr>
        <p:spPr>
          <a:xfrm>
            <a:off x="0" y="-142900"/>
            <a:ext cx="9144000" cy="1371600"/>
          </a:xfrm>
        </p:spPr>
        <p:txBody>
          <a:bodyPr>
            <a:normAutofit fontScale="90000"/>
          </a:bodyPr>
          <a:lstStyle/>
          <a:p>
            <a:pPr eaLnBrk="1" fontAlgn="auto" hangingPunct="1">
              <a:lnSpc>
                <a:spcPct val="95000"/>
              </a:lnSpc>
              <a:spcAft>
                <a:spcPts val="0"/>
              </a:spcAft>
              <a:defRPr/>
            </a:pPr>
            <a:br>
              <a:rPr sz="4000" b="1">
                <a:solidFill>
                  <a:schemeClr val="tx1"/>
                </a:solidFill>
                <a:effectLst>
                  <a:outerShdw blurRad="38100" dist="38100" dir="2700000" algn="tl">
                    <a:srgbClr val="000000"/>
                  </a:outerShdw>
                </a:effectLst>
              </a:rPr>
            </a:br>
            <a:r>
              <a:rPr sz="4000" b="1">
                <a:solidFill>
                  <a:schemeClr val="tx1"/>
                </a:solidFill>
                <a:effectLst>
                  <a:outerShdw blurRad="38100" dist="38100" dir="2700000" algn="tl">
                    <a:srgbClr val="000000"/>
                  </a:outerShdw>
                </a:effectLst>
              </a:rPr>
              <a:t>                  </a:t>
            </a:r>
            <a:r>
              <a:rPr sz="4400" b="1">
                <a:solidFill>
                  <a:schemeClr val="tx1"/>
                </a:solidFill>
                <a:effectLst>
                  <a:outerShdw blurRad="38100" dist="38100" dir="2700000" algn="tl">
                    <a:srgbClr val="000000"/>
                  </a:outerShdw>
                </a:effectLst>
              </a:rPr>
              <a:t>Cosmological Principle:</a:t>
            </a:r>
            <a:br>
              <a:rPr sz="4400" b="1">
                <a:solidFill>
                  <a:schemeClr val="tx1"/>
                </a:solidFill>
                <a:effectLst>
                  <a:outerShdw blurRad="38100" dist="38100" dir="2700000" algn="tl">
                    <a:srgbClr val="000000"/>
                  </a:outerShdw>
                </a:effectLst>
              </a:rPr>
            </a:br>
            <a:r>
              <a:rPr sz="4400" b="1">
                <a:solidFill>
                  <a:schemeClr val="tx1"/>
                </a:solidFill>
                <a:effectLst>
                  <a:outerShdw blurRad="38100" dist="38100" dir="2700000" algn="tl">
                    <a:srgbClr val="000000"/>
                  </a:outerShdw>
                </a:effectLst>
              </a:rPr>
              <a:t>         the Universe Simple  &amp;  Smooth</a:t>
            </a:r>
            <a:r>
              <a:rPr sz="4400" b="1">
                <a:solidFill>
                  <a:schemeClr val="tx1"/>
                </a:solidFill>
              </a:rPr>
              <a:t> </a:t>
            </a:r>
          </a:p>
        </p:txBody>
      </p:sp>
      <p:sp>
        <p:nvSpPr>
          <p:cNvPr id="49158" name="Text Box 7"/>
          <p:cNvSpPr txBox="1">
            <a:spLocks noChangeArrowheads="1"/>
          </p:cNvSpPr>
          <p:nvPr/>
        </p:nvSpPr>
        <p:spPr bwMode="auto">
          <a:xfrm>
            <a:off x="684213" y="1773238"/>
            <a:ext cx="4033837"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EFAC9"/>
                </a:solidFill>
                <a:effectLst/>
                <a:uLnTx/>
                <a:uFillTx/>
                <a:latin typeface="Tahoma" pitchFamily="34" charset="0"/>
                <a:ea typeface="+mn-ea"/>
                <a:cs typeface="+mn-cs"/>
              </a:rPr>
              <a:t>“</a:t>
            </a:r>
            <a:r>
              <a:rPr kumimoji="0" lang="en-US" altLang="en-US" sz="1200" b="0" i="0" u="none" strike="noStrike" kern="1200" cap="none" spc="0" normalizeH="0" baseline="0" noProof="0">
                <a:ln>
                  <a:noFill/>
                </a:ln>
                <a:solidFill>
                  <a:srgbClr val="A5B592"/>
                </a:solidFill>
                <a:effectLst/>
                <a:uLnTx/>
                <a:uFillTx/>
                <a:latin typeface="Tahoma" pitchFamily="34" charset="0"/>
                <a:ea typeface="+mn-ea"/>
                <a:cs typeface="+mn-cs"/>
              </a:rPr>
              <a:t>God is an infinite sphere whose centre is </a:t>
            </a:r>
          </a:p>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A5B592"/>
                </a:solidFill>
                <a:effectLst/>
                <a:uLnTx/>
                <a:uFillTx/>
                <a:latin typeface="Tahoma" pitchFamily="34" charset="0"/>
                <a:ea typeface="+mn-ea"/>
                <a:cs typeface="+mn-cs"/>
              </a:rPr>
              <a:t> everywhere and its circumference nowhere”</a:t>
            </a:r>
          </a:p>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EFAC9"/>
                </a:solidFill>
                <a:effectLst/>
                <a:uLnTx/>
                <a:uFillTx/>
                <a:latin typeface="Tahoma" pitchFamily="34" charset="0"/>
                <a:ea typeface="+mn-ea"/>
                <a:cs typeface="+mn-cs"/>
              </a:rPr>
              <a:t>                                    </a:t>
            </a:r>
            <a:r>
              <a:rPr kumimoji="0" lang="en-US" altLang="en-US" sz="1200" b="0" i="0" u="none" strike="noStrike" kern="1200" cap="none" spc="0" normalizeH="0" baseline="0" noProof="0">
                <a:ln>
                  <a:noFill/>
                </a:ln>
                <a:solidFill>
                  <a:srgbClr val="993300"/>
                </a:solidFill>
                <a:effectLst/>
                <a:uLnTx/>
                <a:uFillTx/>
                <a:latin typeface="Tahoma" pitchFamily="34" charset="0"/>
                <a:ea typeface="+mn-ea"/>
                <a:cs typeface="+mn-cs"/>
              </a:rPr>
              <a:t>Empedocles, 5</a:t>
            </a:r>
            <a:r>
              <a:rPr kumimoji="0" lang="en-US" altLang="en-US" sz="1200" b="0" i="0" u="none" strike="noStrike" kern="1200" cap="none" spc="0" normalizeH="0" baseline="30000" noProof="0">
                <a:ln>
                  <a:noFill/>
                </a:ln>
                <a:solidFill>
                  <a:srgbClr val="993300"/>
                </a:solidFill>
                <a:effectLst/>
                <a:uLnTx/>
                <a:uFillTx/>
                <a:latin typeface="Tahoma" pitchFamily="34" charset="0"/>
                <a:ea typeface="+mn-ea"/>
                <a:cs typeface="+mn-cs"/>
              </a:rPr>
              <a:t>th</a:t>
            </a:r>
            <a:r>
              <a:rPr kumimoji="0" lang="en-US" altLang="en-US" sz="1200" b="0" i="0" u="none" strike="noStrike" kern="1200" cap="none" spc="0" normalizeH="0" baseline="0" noProof="0">
                <a:ln>
                  <a:noFill/>
                </a:ln>
                <a:solidFill>
                  <a:srgbClr val="993300"/>
                </a:solidFill>
                <a:effectLst/>
                <a:uLnTx/>
                <a:uFillTx/>
                <a:latin typeface="Tahoma" pitchFamily="34" charset="0"/>
                <a:ea typeface="+mn-ea"/>
                <a:cs typeface="+mn-cs"/>
              </a:rPr>
              <a:t> cent BC</a:t>
            </a:r>
          </a:p>
        </p:txBody>
      </p:sp>
      <p:sp>
        <p:nvSpPr>
          <p:cNvPr id="49159" name="Text Box 8"/>
          <p:cNvSpPr txBox="1">
            <a:spLocks noChangeArrowheads="1"/>
          </p:cNvSpPr>
          <p:nvPr/>
        </p:nvSpPr>
        <p:spPr bwMode="auto">
          <a:xfrm>
            <a:off x="5580063" y="6308725"/>
            <a:ext cx="3095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A5B592"/>
                </a:solidFill>
                <a:effectLst/>
                <a:uLnTx/>
                <a:uFillTx/>
                <a:latin typeface="Tahoma" pitchFamily="34" charset="0"/>
                <a:ea typeface="+mn-ea"/>
                <a:cs typeface="+mn-cs"/>
              </a:rPr>
              <a:t>”all places in the Universe are alike’’</a:t>
            </a:r>
          </a:p>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Tahoma" pitchFamily="34" charset="0"/>
                <a:ea typeface="+mn-ea"/>
                <a:cs typeface="+mn-cs"/>
              </a:rPr>
              <a:t>                                     </a:t>
            </a:r>
            <a:r>
              <a:rPr kumimoji="0" lang="en-US" altLang="en-US" sz="1200" b="0" i="0" u="none" strike="noStrike" kern="1200" cap="none" spc="0" normalizeH="0" baseline="0" noProof="0">
                <a:ln>
                  <a:noFill/>
                </a:ln>
                <a:solidFill>
                  <a:srgbClr val="993300"/>
                </a:solidFill>
                <a:effectLst/>
                <a:uLnTx/>
                <a:uFillTx/>
                <a:latin typeface="Tahoma" pitchFamily="34" charset="0"/>
                <a:ea typeface="+mn-ea"/>
                <a:cs typeface="+mn-cs"/>
              </a:rPr>
              <a:t>Einstein, 1931</a:t>
            </a:r>
          </a:p>
        </p:txBody>
      </p:sp>
      <p:sp>
        <p:nvSpPr>
          <p:cNvPr id="49160" name="Text Box 9"/>
          <p:cNvSpPr txBox="1">
            <a:spLocks noChangeArrowheads="1"/>
          </p:cNvSpPr>
          <p:nvPr/>
        </p:nvSpPr>
        <p:spPr bwMode="auto">
          <a:xfrm>
            <a:off x="250825" y="3573463"/>
            <a:ext cx="467995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ahoma" pitchFamily="34" charset="0"/>
                <a:ea typeface="+mn-ea"/>
                <a:cs typeface="+mn-cs"/>
              </a:rPr>
              <a:t>        ●   Homogeneous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ahoma" pitchFamily="34" charset="0"/>
                <a:ea typeface="+mn-ea"/>
                <a:cs typeface="+mn-cs"/>
              </a:rPr>
              <a:t>        ●   Isotropic </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000" b="0" i="0" u="none" strike="noStrike" kern="1200" cap="none" spc="0" normalizeH="0" baseline="0" noProof="0">
              <a:ln>
                <a:noFill/>
              </a:ln>
              <a:solidFill>
                <a:srgbClr val="FFFF00"/>
              </a:solidFill>
              <a:effectLst/>
              <a:uLnTx/>
              <a:uFillTx/>
              <a:latin typeface="Tahoma" pitchFamily="34"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ahoma" pitchFamily="34" charset="0"/>
                <a:ea typeface="+mn-ea"/>
                <a:cs typeface="+mn-cs"/>
              </a:rPr>
              <a:t>        ●   Universality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ahoma" pitchFamily="34" charset="0"/>
                <a:ea typeface="+mn-ea"/>
                <a:cs typeface="+mn-cs"/>
              </a:rPr>
              <a:t>        ●   Uniformly Expanding </a:t>
            </a:r>
          </a:p>
        </p:txBody>
      </p:sp>
      <p:cxnSp>
        <p:nvCxnSpPr>
          <p:cNvPr id="49161" name="AutoShape 10"/>
          <p:cNvCxnSpPr>
            <a:cxnSpLocks noChangeShapeType="1"/>
            <a:stCxn id="49160" idx="1"/>
          </p:cNvCxnSpPr>
          <p:nvPr/>
        </p:nvCxnSpPr>
        <p:spPr bwMode="auto">
          <a:xfrm>
            <a:off x="250825" y="4686300"/>
            <a:ext cx="1588" cy="158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068043" name="Text Box 11"/>
          <p:cNvSpPr txBox="1">
            <a:spLocks noChangeArrowheads="1"/>
          </p:cNvSpPr>
          <p:nvPr/>
        </p:nvSpPr>
        <p:spPr bwMode="auto">
          <a:xfrm>
            <a:off x="323850" y="2565400"/>
            <a:ext cx="8208963" cy="86995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ahoma" pitchFamily="34" charset="0"/>
                <a:ea typeface="+mn-ea"/>
                <a:cs typeface="+mn-cs"/>
              </a:rPr>
              <a:t>                          </a:t>
            </a:r>
            <a:r>
              <a:rPr kumimoji="0" lang="en-US" sz="2400" b="0" i="0" u="none" strike="noStrike" kern="1200" cap="none" spc="0" normalizeH="0" baseline="0" noProof="0" dirty="0">
                <a:ln>
                  <a:noFill/>
                </a:ln>
                <a:solidFill>
                  <a:srgbClr val="FEFAC9">
                    <a:lumMod val="75000"/>
                  </a:srgbClr>
                </a:solidFill>
                <a:effectLst>
                  <a:outerShdw blurRad="38100" dist="38100" dir="2700000" algn="tl">
                    <a:srgbClr val="000000"/>
                  </a:outerShdw>
                </a:effectLst>
                <a:uLnTx/>
                <a:uFillTx/>
                <a:latin typeface="Constantia"/>
                <a:ea typeface="+mn-ea"/>
                <a:cs typeface="+mn-cs"/>
              </a:rPr>
              <a:t>Cosmological Principle: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FEFAC9">
                    <a:lumMod val="75000"/>
                  </a:srgbClr>
                </a:solidFill>
                <a:effectLst/>
                <a:uLnTx/>
                <a:uFillTx/>
                <a:latin typeface="Constantia"/>
                <a:ea typeface="+mn-ea"/>
                <a:cs typeface="+mn-cs"/>
              </a:rPr>
              <a:t>          Describes the symmetries in global appearance of the Universe:</a:t>
            </a:r>
          </a:p>
        </p:txBody>
      </p:sp>
      <p:sp>
        <p:nvSpPr>
          <p:cNvPr id="49163" name="Text Box 12"/>
          <p:cNvSpPr txBox="1">
            <a:spLocks noChangeArrowheads="1"/>
          </p:cNvSpPr>
          <p:nvPr/>
        </p:nvSpPr>
        <p:spPr bwMode="auto">
          <a:xfrm>
            <a:off x="5003800" y="3500438"/>
            <a:ext cx="3457575"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A5B592"/>
                </a:solidFill>
                <a:effectLst/>
                <a:uLnTx/>
                <a:uFillTx/>
                <a:latin typeface="Tahoma" pitchFamily="34" charset="0"/>
                <a:ea typeface="+mn-ea"/>
                <a:cs typeface="+mn-cs"/>
              </a:rPr>
              <a:t>The Universe</a:t>
            </a:r>
            <a:r>
              <a:rPr kumimoji="0" lang="en-US" altLang="en-US" sz="1800" b="0" i="0" u="none" strike="noStrike" kern="1200" cap="none" spc="0" normalizeH="0" baseline="0" noProof="0">
                <a:ln>
                  <a:noFill/>
                </a:ln>
                <a:solidFill>
                  <a:srgbClr val="A5B592"/>
                </a:solidFill>
                <a:effectLst/>
                <a:uLnTx/>
                <a:uFillTx/>
                <a:latin typeface="Tahoma" pitchFamily="34" charset="0"/>
                <a:ea typeface="+mn-ea"/>
                <a:cs typeface="+mn-cs"/>
              </a:rPr>
              <a:t> </a:t>
            </a:r>
            <a:r>
              <a:rPr kumimoji="0" lang="en-US" altLang="en-US" sz="1200" b="0" i="0" u="none" strike="noStrike" kern="1200" cap="none" spc="0" normalizeH="0" baseline="0" noProof="0">
                <a:ln>
                  <a:noFill/>
                </a:ln>
                <a:solidFill>
                  <a:srgbClr val="A5B592"/>
                </a:solidFill>
                <a:effectLst/>
                <a:uLnTx/>
                <a:uFillTx/>
                <a:latin typeface="Tahoma" pitchFamily="34" charset="0"/>
                <a:ea typeface="+mn-ea"/>
                <a:cs typeface="+mn-cs"/>
              </a:rPr>
              <a:t>is the same everywhere:</a:t>
            </a:r>
          </a:p>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A5B592"/>
                </a:solidFill>
                <a:effectLst/>
                <a:uLnTx/>
                <a:uFillTx/>
                <a:latin typeface="Tahoma" pitchFamily="34" charset="0"/>
                <a:ea typeface="+mn-ea"/>
                <a:cs typeface="+mn-cs"/>
              </a:rPr>
              <a:t>        - physical quantities     (density, T,p,…)</a:t>
            </a:r>
          </a:p>
          <a:p>
            <a:pPr marL="0" marR="0" lvl="0" indent="0" algn="l" defTabSz="914400" rtl="0" eaLnBrk="0" fontAlgn="base" latinLnBrk="0" hangingPunct="0">
              <a:lnSpc>
                <a:spcPct val="50000"/>
              </a:lnSpc>
              <a:spcBef>
                <a:spcPct val="50000"/>
              </a:spcBef>
              <a:spcAft>
                <a:spcPct val="0"/>
              </a:spcAft>
              <a:buClrTx/>
              <a:buSzTx/>
              <a:buFontTx/>
              <a:buNone/>
              <a:tabLst/>
              <a:defRPr/>
            </a:pPr>
            <a:endParaRPr kumimoji="0" lang="en-US" altLang="en-US" sz="1200" b="0" i="0" u="none" strike="noStrike" kern="1200" cap="none" spc="0" normalizeH="0" baseline="0" noProof="0">
              <a:ln>
                <a:noFill/>
              </a:ln>
              <a:solidFill>
                <a:srgbClr val="A5B592"/>
              </a:solidFill>
              <a:effectLst/>
              <a:uLnTx/>
              <a:uFillTx/>
              <a:latin typeface="Tahoma" pitchFamily="34" charset="0"/>
              <a:ea typeface="+mn-ea"/>
              <a:cs typeface="+mn-cs"/>
            </a:endParaRPr>
          </a:p>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A5B592"/>
                </a:solidFill>
                <a:effectLst/>
                <a:uLnTx/>
                <a:uFillTx/>
                <a:latin typeface="Tahoma" pitchFamily="34" charset="0"/>
                <a:ea typeface="+mn-ea"/>
                <a:cs typeface="+mn-cs"/>
              </a:rPr>
              <a:t>The Universe looks the same in every direction</a:t>
            </a:r>
          </a:p>
          <a:p>
            <a:pPr marL="0" marR="0" lvl="0" indent="0" algn="l" defTabSz="914400" rtl="0" eaLnBrk="0" fontAlgn="base" latinLnBrk="0" hangingPunct="0">
              <a:lnSpc>
                <a:spcPct val="50000"/>
              </a:lnSpc>
              <a:spcBef>
                <a:spcPct val="50000"/>
              </a:spcBef>
              <a:spcAft>
                <a:spcPct val="0"/>
              </a:spcAft>
              <a:buClrTx/>
              <a:buSzTx/>
              <a:buFontTx/>
              <a:buNone/>
              <a:tabLst/>
              <a:defRPr/>
            </a:pPr>
            <a:endParaRPr kumimoji="0" lang="en-US" altLang="en-US" sz="1200" b="0" i="0" u="none" strike="noStrike" kern="1200" cap="none" spc="0" normalizeH="0" baseline="0" noProof="0">
              <a:ln>
                <a:noFill/>
              </a:ln>
              <a:solidFill>
                <a:srgbClr val="A5B592"/>
              </a:solidFill>
              <a:effectLst/>
              <a:uLnTx/>
              <a:uFillTx/>
              <a:latin typeface="Tahoma" pitchFamily="34" charset="0"/>
              <a:ea typeface="+mn-ea"/>
              <a:cs typeface="+mn-cs"/>
            </a:endParaRPr>
          </a:p>
          <a:p>
            <a:pPr marL="0" marR="0" lvl="0" indent="0" algn="l" defTabSz="914400" rtl="0" eaLnBrk="0" fontAlgn="base" latinLnBrk="0" hangingPunct="0">
              <a:lnSpc>
                <a:spcPct val="50000"/>
              </a:lnSpc>
              <a:spcBef>
                <a:spcPct val="50000"/>
              </a:spcBef>
              <a:spcAft>
                <a:spcPct val="0"/>
              </a:spcAft>
              <a:buClrTx/>
              <a:buSzTx/>
              <a:buFontTx/>
              <a:buNone/>
              <a:tabLst/>
              <a:defRPr/>
            </a:pPr>
            <a:endParaRPr kumimoji="0" lang="en-US" altLang="en-US" sz="1200" b="0" i="0" u="none" strike="noStrike" kern="1200" cap="none" spc="0" normalizeH="0" baseline="0" noProof="0">
              <a:ln>
                <a:noFill/>
              </a:ln>
              <a:solidFill>
                <a:srgbClr val="A5B592"/>
              </a:solidFill>
              <a:effectLst/>
              <a:uLnTx/>
              <a:uFillTx/>
              <a:latin typeface="Tahoma" pitchFamily="34" charset="0"/>
              <a:ea typeface="+mn-ea"/>
              <a:cs typeface="+mn-cs"/>
            </a:endParaRPr>
          </a:p>
          <a:p>
            <a:pPr marL="0" marR="0" lvl="0" indent="0" algn="l" defTabSz="914400" rtl="0" eaLnBrk="0" fontAlgn="base" latinLnBrk="0" hangingPunct="0">
              <a:lnSpc>
                <a:spcPct val="50000"/>
              </a:lnSpc>
              <a:spcBef>
                <a:spcPct val="50000"/>
              </a:spcBef>
              <a:spcAft>
                <a:spcPct val="0"/>
              </a:spcAft>
              <a:buClrTx/>
              <a:buSzTx/>
              <a:buFontTx/>
              <a:buNone/>
              <a:tabLst/>
              <a:defRPr/>
            </a:pPr>
            <a:endParaRPr kumimoji="0" lang="en-US" altLang="en-US" sz="1200" b="0" i="0" u="none" strike="noStrike" kern="1200" cap="none" spc="0" normalizeH="0" baseline="0" noProof="0">
              <a:ln>
                <a:noFill/>
              </a:ln>
              <a:solidFill>
                <a:srgbClr val="A5B592"/>
              </a:solidFill>
              <a:effectLst/>
              <a:uLnTx/>
              <a:uFillTx/>
              <a:latin typeface="Tahoma" pitchFamily="34" charset="0"/>
              <a:ea typeface="+mn-ea"/>
              <a:cs typeface="+mn-cs"/>
            </a:endParaRPr>
          </a:p>
          <a:p>
            <a:pPr marL="0" marR="0" lvl="0" indent="0" algn="l" defTabSz="914400" rtl="0" eaLnBrk="0" fontAlgn="base" latinLnBrk="0" hangingPunct="0">
              <a:lnSpc>
                <a:spcPct val="50000"/>
              </a:lnSpc>
              <a:spcBef>
                <a:spcPct val="50000"/>
              </a:spcBef>
              <a:spcAft>
                <a:spcPct val="0"/>
              </a:spcAft>
              <a:buClrTx/>
              <a:buSzTx/>
              <a:buFontTx/>
              <a:buNone/>
              <a:tabLst/>
              <a:defRPr/>
            </a:pPr>
            <a:endParaRPr kumimoji="0" lang="en-US" altLang="en-US" sz="1200" b="0" i="0" u="none" strike="noStrike" kern="1200" cap="none" spc="0" normalizeH="0" baseline="0" noProof="0">
              <a:ln>
                <a:noFill/>
              </a:ln>
              <a:solidFill>
                <a:srgbClr val="A5B592"/>
              </a:solidFill>
              <a:effectLst/>
              <a:uLnTx/>
              <a:uFillTx/>
              <a:latin typeface="Tahoma" pitchFamily="34" charset="0"/>
              <a:ea typeface="+mn-ea"/>
              <a:cs typeface="+mn-cs"/>
            </a:endParaRPr>
          </a:p>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A5B592"/>
                </a:solidFill>
                <a:effectLst/>
                <a:uLnTx/>
                <a:uFillTx/>
                <a:latin typeface="Tahoma" pitchFamily="34" charset="0"/>
                <a:ea typeface="+mn-ea"/>
                <a:cs typeface="+mn-cs"/>
              </a:rPr>
              <a:t>Physical Laws same everywhere </a:t>
            </a:r>
          </a:p>
          <a:p>
            <a:pPr marL="0" marR="0" lvl="0" indent="0" algn="l" defTabSz="914400" rtl="0" eaLnBrk="0" fontAlgn="base" latinLnBrk="0" hangingPunct="0">
              <a:lnSpc>
                <a:spcPct val="50000"/>
              </a:lnSpc>
              <a:spcBef>
                <a:spcPct val="50000"/>
              </a:spcBef>
              <a:spcAft>
                <a:spcPct val="0"/>
              </a:spcAft>
              <a:buClrTx/>
              <a:buSzTx/>
              <a:buFontTx/>
              <a:buNone/>
              <a:tabLst/>
              <a:defRPr/>
            </a:pPr>
            <a:endParaRPr kumimoji="0" lang="en-US" altLang="en-US" sz="1200" b="0" i="0" u="none" strike="noStrike" kern="1200" cap="none" spc="0" normalizeH="0" baseline="0" noProof="0">
              <a:ln>
                <a:noFill/>
              </a:ln>
              <a:solidFill>
                <a:srgbClr val="A5B592"/>
              </a:solidFill>
              <a:effectLst/>
              <a:uLnTx/>
              <a:uFillTx/>
              <a:latin typeface="Tahoma" pitchFamily="34" charset="0"/>
              <a:ea typeface="+mn-ea"/>
              <a:cs typeface="+mn-cs"/>
            </a:endParaRPr>
          </a:p>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A5B592"/>
                </a:solidFill>
                <a:effectLst/>
                <a:uLnTx/>
                <a:uFillTx/>
                <a:latin typeface="Tahoma" pitchFamily="34" charset="0"/>
                <a:ea typeface="+mn-ea"/>
                <a:cs typeface="+mn-cs"/>
              </a:rPr>
              <a:t>The Universe “grows” with same rate in </a:t>
            </a:r>
          </a:p>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A5B592"/>
                </a:solidFill>
                <a:effectLst/>
                <a:uLnTx/>
                <a:uFillTx/>
                <a:latin typeface="Tahoma" pitchFamily="34" charset="0"/>
                <a:ea typeface="+mn-ea"/>
                <a:cs typeface="+mn-cs"/>
              </a:rPr>
              <a:t>         - every direction</a:t>
            </a:r>
          </a:p>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A5B592"/>
                </a:solidFill>
                <a:effectLst/>
                <a:uLnTx/>
                <a:uFillTx/>
                <a:latin typeface="Tahoma" pitchFamily="34" charset="0"/>
                <a:ea typeface="+mn-ea"/>
                <a:cs typeface="+mn-cs"/>
              </a:rPr>
              <a:t>         - at every location</a:t>
            </a:r>
          </a:p>
        </p:txBody>
      </p:sp>
      <p:sp>
        <p:nvSpPr>
          <p:cNvPr id="49164" name="AutoShape 13"/>
          <p:cNvSpPr>
            <a:spLocks noChangeArrowheads="1"/>
          </p:cNvSpPr>
          <p:nvPr/>
        </p:nvSpPr>
        <p:spPr bwMode="auto">
          <a:xfrm>
            <a:off x="4140200" y="3644900"/>
            <a:ext cx="503238" cy="215900"/>
          </a:xfrm>
          <a:prstGeom prst="rightArrow">
            <a:avLst>
              <a:gd name="adj1" fmla="val 50000"/>
              <a:gd name="adj2" fmla="val 58272"/>
            </a:avLst>
          </a:prstGeom>
          <a:solidFill>
            <a:schemeClr val="accent1"/>
          </a:solidFill>
          <a:ln w="9525">
            <a:solidFill>
              <a:schemeClr val="tx1"/>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49165" name="AutoShape 14"/>
          <p:cNvSpPr>
            <a:spLocks noChangeArrowheads="1"/>
          </p:cNvSpPr>
          <p:nvPr/>
        </p:nvSpPr>
        <p:spPr bwMode="auto">
          <a:xfrm>
            <a:off x="4140200" y="4076700"/>
            <a:ext cx="503238" cy="215900"/>
          </a:xfrm>
          <a:prstGeom prst="rightArrow">
            <a:avLst>
              <a:gd name="adj1" fmla="val 50000"/>
              <a:gd name="adj2" fmla="val 58272"/>
            </a:avLst>
          </a:prstGeom>
          <a:solidFill>
            <a:schemeClr val="accent1"/>
          </a:solidFill>
          <a:ln w="9525">
            <a:solidFill>
              <a:schemeClr val="tx1"/>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49166" name="AutoShape 15"/>
          <p:cNvSpPr>
            <a:spLocks noChangeArrowheads="1"/>
          </p:cNvSpPr>
          <p:nvPr/>
        </p:nvSpPr>
        <p:spPr bwMode="auto">
          <a:xfrm>
            <a:off x="4140200" y="5013325"/>
            <a:ext cx="503238" cy="215900"/>
          </a:xfrm>
          <a:prstGeom prst="rightArrow">
            <a:avLst>
              <a:gd name="adj1" fmla="val 50000"/>
              <a:gd name="adj2" fmla="val 58272"/>
            </a:avLst>
          </a:prstGeom>
          <a:solidFill>
            <a:schemeClr val="accent1"/>
          </a:solidFill>
          <a:ln w="9525">
            <a:solidFill>
              <a:schemeClr val="tx1"/>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49167" name="AutoShape 16"/>
          <p:cNvSpPr>
            <a:spLocks noChangeArrowheads="1"/>
          </p:cNvSpPr>
          <p:nvPr/>
        </p:nvSpPr>
        <p:spPr bwMode="auto">
          <a:xfrm>
            <a:off x="4140200" y="5516563"/>
            <a:ext cx="503238" cy="215900"/>
          </a:xfrm>
          <a:prstGeom prst="rightArrow">
            <a:avLst>
              <a:gd name="adj1" fmla="val 50000"/>
              <a:gd name="adj2" fmla="val 58272"/>
            </a:avLst>
          </a:prstGeom>
          <a:solidFill>
            <a:schemeClr val="accent1"/>
          </a:solidFill>
          <a:ln w="9525">
            <a:solidFill>
              <a:schemeClr val="tx1"/>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1743057337"/>
      </p:ext>
    </p:extLst>
  </p:cSld>
  <p:clrMapOvr>
    <a:masterClrMapping/>
  </p:clrMapOvr>
  <p:transition>
    <p:zoom/>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3"/>
          <p:cNvSpPr>
            <a:spLocks noChangeArrowheads="1"/>
          </p:cNvSpPr>
          <p:nvPr/>
        </p:nvSpPr>
        <p:spPr bwMode="auto">
          <a:xfrm>
            <a:off x="142875" y="2000250"/>
            <a:ext cx="8856663" cy="1143000"/>
          </a:xfrm>
          <a:prstGeom prst="rect">
            <a:avLst/>
          </a:prstGeom>
          <a:solidFill>
            <a:srgbClr val="000080"/>
          </a:solidFill>
          <a:ln w="38100" algn="ctr">
            <a:solidFill>
              <a:srgbClr val="FFFF00"/>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50179" name="Rectangle 3"/>
          <p:cNvSpPr>
            <a:spLocks noChangeArrowheads="1"/>
          </p:cNvSpPr>
          <p:nvPr/>
        </p:nvSpPr>
        <p:spPr bwMode="auto">
          <a:xfrm>
            <a:off x="107950" y="3929063"/>
            <a:ext cx="8856663" cy="2163762"/>
          </a:xfrm>
          <a:prstGeom prst="rect">
            <a:avLst/>
          </a:prstGeom>
          <a:solidFill>
            <a:srgbClr val="000080"/>
          </a:solidFill>
          <a:ln w="38100" algn="ctr">
            <a:solidFill>
              <a:srgbClr val="FFFF00"/>
            </a:solidFill>
            <a:miter lim="800000"/>
            <a:headEnd/>
            <a:tailEnd/>
          </a:ln>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1069060" name="Rectangle 4"/>
          <p:cNvSpPr>
            <a:spLocks noGrp="1" noChangeArrowheads="1"/>
          </p:cNvSpPr>
          <p:nvPr>
            <p:ph type="title" idx="4294967295"/>
          </p:nvPr>
        </p:nvSpPr>
        <p:spPr>
          <a:xfrm>
            <a:off x="285720" y="-142900"/>
            <a:ext cx="9036050" cy="1268412"/>
          </a:xfrm>
        </p:spPr>
        <p:txBody>
          <a:bodyPr/>
          <a:lstStyle/>
          <a:p>
            <a:pPr eaLnBrk="1" fontAlgn="auto" hangingPunct="1">
              <a:spcAft>
                <a:spcPts val="0"/>
              </a:spcAft>
              <a:defRPr/>
            </a:pPr>
            <a:r>
              <a:rPr sz="5500" b="1">
                <a:solidFill>
                  <a:schemeClr val="tx1"/>
                </a:solidFill>
                <a:effectLst>
                  <a:outerShdw blurRad="38100" dist="38100" dir="2700000" algn="tl">
                    <a:srgbClr val="000000"/>
                  </a:outerShdw>
                </a:effectLst>
              </a:rPr>
              <a:t> Geometry of the Universe</a:t>
            </a:r>
          </a:p>
        </p:txBody>
      </p:sp>
      <p:sp>
        <p:nvSpPr>
          <p:cNvPr id="1069061" name="Text Box 5"/>
          <p:cNvSpPr txBox="1">
            <a:spLocks noChangeArrowheads="1"/>
          </p:cNvSpPr>
          <p:nvPr/>
        </p:nvSpPr>
        <p:spPr bwMode="auto">
          <a:xfrm>
            <a:off x="6516688" y="6021388"/>
            <a:ext cx="2447925" cy="755650"/>
          </a:xfrm>
          <a:prstGeom prst="rect">
            <a:avLst/>
          </a:prstGeom>
          <a:noFill/>
          <a:ln w="9525" algn="ctr">
            <a:noFill/>
            <a:miter lim="800000"/>
            <a:headEnd/>
            <a:tailEnd/>
          </a:ln>
        </p:spPr>
        <p:txBody>
          <a:bodyPr>
            <a:spAutoFit/>
          </a:bodyPr>
          <a:lstStyle/>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FEFAC9"/>
                </a:solidFill>
                <a:effectLst/>
                <a:uLnTx/>
                <a:uFillTx/>
                <a:latin typeface="Tahoma" pitchFamily="34" charset="0"/>
                <a:ea typeface="+mn-ea"/>
                <a:cs typeface="+mn-cs"/>
              </a:rPr>
              <a:t> </a:t>
            </a:r>
          </a:p>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nstantia"/>
                <a:ea typeface="+mn-ea"/>
                <a:cs typeface="+mn-cs"/>
              </a:rPr>
              <a:t> uniform=</a:t>
            </a:r>
          </a:p>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nstantia"/>
                <a:ea typeface="+mn-ea"/>
                <a:cs typeface="+mn-cs"/>
              </a:rPr>
              <a:t> homogeneous &amp; isotropic</a:t>
            </a:r>
          </a:p>
          <a:p>
            <a:pPr marL="0" marR="0" lvl="0" indent="0" algn="l" defTabSz="914400" rtl="0" eaLnBrk="0" fontAlgn="base" latinLnBrk="0" hangingPunct="0">
              <a:lnSpc>
                <a:spcPct val="50000"/>
              </a:lnSpc>
              <a:spcBef>
                <a:spcPct val="5000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onstantia"/>
                <a:ea typeface="+mn-ea"/>
                <a:cs typeface="+mn-cs"/>
              </a:rPr>
              <a:t> (cosmological principle)</a:t>
            </a:r>
          </a:p>
        </p:txBody>
      </p:sp>
      <p:sp>
        <p:nvSpPr>
          <p:cNvPr id="1069062" name="Text Box 6"/>
          <p:cNvSpPr txBox="1">
            <a:spLocks noChangeArrowheads="1"/>
          </p:cNvSpPr>
          <p:nvPr/>
        </p:nvSpPr>
        <p:spPr bwMode="auto">
          <a:xfrm>
            <a:off x="214313" y="2000250"/>
            <a:ext cx="8604250" cy="3878263"/>
          </a:xfrm>
          <a:prstGeom prst="rect">
            <a:avLst/>
          </a:prstGeom>
          <a:noFill/>
          <a:ln w="9525" algn="ctr">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EFAC9">
                    <a:lumMod val="50000"/>
                  </a:srgbClr>
                </a:solidFill>
                <a:effectLst>
                  <a:outerShdw blurRad="38100" dist="38100" dir="2700000" algn="tl">
                    <a:srgbClr val="000000"/>
                  </a:outerShdw>
                </a:effectLst>
                <a:uLnTx/>
                <a:uFillTx/>
                <a:latin typeface="Constantia"/>
                <a:ea typeface="+mn-ea"/>
                <a:cs typeface="+mn-cs"/>
              </a:rPr>
              <a:t>Fundamental Tenet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EFAC9">
                    <a:lumMod val="50000"/>
                  </a:srgbClr>
                </a:solidFill>
                <a:effectLst>
                  <a:outerShdw blurRad="38100" dist="38100" dir="2700000" algn="tl">
                    <a:srgbClr val="000000"/>
                  </a:outerShdw>
                </a:effectLst>
                <a:uLnTx/>
                <a:uFillTx/>
                <a:latin typeface="Constantia"/>
                <a:ea typeface="+mn-ea"/>
                <a:cs typeface="+mn-cs"/>
              </a:rPr>
              <a:t>of (Non-Euclidian = Riemannian) Geometry</a:t>
            </a:r>
            <a:r>
              <a:rPr kumimoji="0" lang="en-US" sz="2400" b="1" i="0" u="none" strike="noStrike" kern="1200" cap="none" spc="0" normalizeH="0" baseline="0" noProof="0" dirty="0">
                <a:ln>
                  <a:noFill/>
                </a:ln>
                <a:solidFill>
                  <a:srgbClr val="FEFAC9">
                    <a:lumMod val="50000"/>
                  </a:srgbClr>
                </a:solidFill>
                <a:effectLst/>
                <a:uLnTx/>
                <a:uFillTx/>
                <a:latin typeface="Constantia"/>
                <a:ea typeface="+mn-ea"/>
                <a:cs typeface="+mn-cs"/>
              </a:rPr>
              <a:t> </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onstantia"/>
              <a:ea typeface="+mn-ea"/>
              <a:cs typeface="+mn-cs"/>
            </a:endParaRP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onstantia"/>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Papyrus" pitchFamily="66" charset="0"/>
                <a:ea typeface="+mn-ea"/>
                <a:cs typeface="+mn-cs"/>
              </a:rPr>
              <a:t>            </a:t>
            </a:r>
            <a:r>
              <a:rPr kumimoji="0" lang="en-US" sz="2400" b="1" i="0" u="none" strike="noStrike" kern="1200" cap="none" spc="0" normalizeH="0" baseline="0" noProof="0" dirty="0">
                <a:ln>
                  <a:noFill/>
                </a:ln>
                <a:solidFill>
                  <a:srgbClr val="FEFAC9">
                    <a:lumMod val="50000"/>
                  </a:srgbClr>
                </a:solidFill>
                <a:effectLst/>
                <a:uLnTx/>
                <a:uFillTx/>
                <a:latin typeface="Constantia"/>
                <a:ea typeface="+mn-ea"/>
                <a:cs typeface="+mn-cs"/>
              </a:rPr>
              <a:t>There exist no more than THREE uniform spaces: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nstantia"/>
                <a:ea typeface="+mn-ea"/>
                <a:cs typeface="+mn-cs"/>
              </a:rPr>
              <a:t>          1)       Euclidian (flat) Geometry                 </a:t>
            </a:r>
            <a:r>
              <a:rPr kumimoji="0" lang="en-US" sz="2000" b="0" i="0" u="none" strike="noStrike" kern="1200" cap="none" spc="0" normalizeH="0" baseline="0" noProof="0" dirty="0" err="1">
                <a:ln>
                  <a:noFill/>
                </a:ln>
                <a:solidFill>
                  <a:prstClr val="white"/>
                </a:solidFill>
                <a:effectLst/>
                <a:uLnTx/>
                <a:uFillTx/>
                <a:latin typeface="Constantia"/>
                <a:ea typeface="+mn-ea"/>
                <a:cs typeface="+mn-cs"/>
              </a:rPr>
              <a:t>Euclides</a:t>
            </a:r>
            <a:endParaRPr kumimoji="0" lang="en-US" sz="2000" b="0" i="0" u="none" strike="noStrike" kern="1200" cap="none" spc="0" normalizeH="0" baseline="0" noProof="0" dirty="0">
              <a:ln>
                <a:noFill/>
              </a:ln>
              <a:solidFill>
                <a:prstClr val="white"/>
              </a:solidFill>
              <a:effectLst/>
              <a:uLnTx/>
              <a:uFillTx/>
              <a:latin typeface="Constantia"/>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nstantia"/>
                <a:ea typeface="+mn-ea"/>
                <a:cs typeface="+mn-cs"/>
              </a:rPr>
              <a:t>          2)       Hyperbolic Geometry                        </a:t>
            </a:r>
            <a:r>
              <a:rPr kumimoji="0" lang="en-US" sz="2000" b="0" i="0" u="none" strike="noStrike" kern="1200" cap="none" spc="0" normalizeH="0" baseline="0" noProof="0" dirty="0" err="1">
                <a:ln>
                  <a:noFill/>
                </a:ln>
                <a:solidFill>
                  <a:prstClr val="white"/>
                </a:solidFill>
                <a:effectLst/>
                <a:uLnTx/>
                <a:uFillTx/>
                <a:latin typeface="Constantia"/>
                <a:ea typeface="+mn-ea"/>
                <a:cs typeface="+mn-cs"/>
              </a:rPr>
              <a:t>Gauß</a:t>
            </a:r>
            <a:r>
              <a:rPr kumimoji="0" lang="en-US" sz="2000" b="0" i="0" u="none" strike="noStrike" kern="1200" cap="none" spc="0" normalizeH="0" baseline="0" noProof="0" dirty="0">
                <a:ln>
                  <a:noFill/>
                </a:ln>
                <a:solidFill>
                  <a:prstClr val="white"/>
                </a:solidFill>
                <a:effectLst/>
                <a:uLnTx/>
                <a:uFillTx/>
                <a:latin typeface="Constantia"/>
                <a:ea typeface="+mn-ea"/>
                <a:cs typeface="+mn-cs"/>
              </a:rPr>
              <a:t>, Lobachevski, </a:t>
            </a:r>
            <a:r>
              <a:rPr kumimoji="0" lang="en-US" sz="2000" b="0" i="0" u="none" strike="noStrike" kern="1200" cap="none" spc="0" normalizeH="0" baseline="0" noProof="0" dirty="0" err="1">
                <a:ln>
                  <a:noFill/>
                </a:ln>
                <a:solidFill>
                  <a:prstClr val="white"/>
                </a:solidFill>
                <a:effectLst/>
                <a:uLnTx/>
                <a:uFillTx/>
                <a:latin typeface="Constantia"/>
                <a:ea typeface="+mn-ea"/>
                <a:cs typeface="+mn-cs"/>
              </a:rPr>
              <a:t>Bolyai</a:t>
            </a:r>
            <a:endParaRPr kumimoji="0" lang="en-US" sz="2000" b="0" i="0" u="none" strike="noStrike" kern="1200" cap="none" spc="0" normalizeH="0" baseline="0" noProof="0" dirty="0">
              <a:ln>
                <a:noFill/>
              </a:ln>
              <a:solidFill>
                <a:prstClr val="white"/>
              </a:solidFill>
              <a:effectLst/>
              <a:uLnTx/>
              <a:uFillTx/>
              <a:latin typeface="Constantia"/>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nstantia"/>
                <a:ea typeface="+mn-ea"/>
                <a:cs typeface="+mn-cs"/>
              </a:rPr>
              <a:t>          3)       Spherical Geometry                           Riemann</a:t>
            </a:r>
          </a:p>
        </p:txBody>
      </p:sp>
    </p:spTree>
    <p:extLst>
      <p:ext uri="{BB962C8B-B14F-4D97-AF65-F5344CB8AC3E}">
        <p14:creationId xmlns:p14="http://schemas.microsoft.com/office/powerpoint/2010/main" val="1965940707"/>
      </p:ext>
    </p:extLst>
  </p:cSld>
  <p:clrMapOvr>
    <a:masterClrMapping/>
  </p:clrMapOvr>
  <p:transition>
    <p:zoom/>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2226" name="Picture 4" descr="2008_04_02_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142875"/>
            <a:ext cx="3286125"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2"/>
          <p:cNvSpPr txBox="1">
            <a:spLocks/>
          </p:cNvSpPr>
          <p:nvPr/>
        </p:nvSpPr>
        <p:spPr>
          <a:xfrm>
            <a:off x="2714612" y="642918"/>
            <a:ext cx="7286644" cy="2286016"/>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100" normalizeH="0" baseline="0" noProof="0" dirty="0">
                <a:ln w="3200">
                  <a:solidFill>
                    <a:srgbClr val="444D26">
                      <a:shade val="75000"/>
                      <a:alpha val="25000"/>
                    </a:srgbClr>
                  </a:solidFill>
                  <a:prstDash val="solid"/>
                  <a:round/>
                </a:ln>
                <a:solidFill>
                  <a:srgbClr val="F9F9F9"/>
                </a:solidFill>
                <a:effectLst>
                  <a:innerShdw blurRad="50800" dist="25400" dir="13500000">
                    <a:prstClr val="black">
                      <a:alpha val="70000"/>
                    </a:prstClr>
                  </a:innerShdw>
                </a:effectLst>
                <a:uLnTx/>
                <a:uFillTx/>
                <a:latin typeface="Constantia"/>
                <a:ea typeface="+mn-ea"/>
                <a:cs typeface="+mn-cs"/>
              </a:rPr>
              <a:t>     </a:t>
            </a:r>
            <a:r>
              <a:rPr kumimoji="0" lang="en-US" sz="5900" b="1" i="0" u="none" strike="noStrike" kern="1200" cap="none" spc="-100" normalizeH="0" baseline="0" noProof="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uLnTx/>
                <a:uFillTx/>
                <a:latin typeface="Constantia"/>
                <a:ea typeface="+mn-ea"/>
                <a:cs typeface="+mn-cs"/>
              </a:rPr>
              <a:t>Uniform Spaces: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900" b="1" i="0" u="none" strike="noStrike" kern="1200" cap="none" spc="-100" normalizeH="0" baseline="0" noProof="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uLnTx/>
                <a:uFillTx/>
                <a:latin typeface="Constantia"/>
                <a:ea typeface="+mn-ea"/>
                <a:cs typeface="+mn-cs"/>
              </a:rPr>
              <a:t>      </a:t>
            </a:r>
            <a:r>
              <a:rPr kumimoji="0" lang="en-US" sz="3300" b="1" i="0" u="none" strike="noStrike" kern="1200" cap="none" spc="-100" normalizeH="0" baseline="0" noProof="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uLnTx/>
                <a:uFillTx/>
                <a:latin typeface="Constantia"/>
                <a:ea typeface="+mn-ea"/>
                <a:cs typeface="+mn-cs"/>
              </a:rPr>
              <a:t>Geometric  Characteristics</a:t>
            </a:r>
          </a:p>
        </p:txBody>
      </p:sp>
      <p:pic>
        <p:nvPicPr>
          <p:cNvPr id="52228" name="Picture 3" descr="curved_spaces.characteristic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25725"/>
            <a:ext cx="9144000"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6880757"/>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7522" name="Text Box 3"/>
          <p:cNvSpPr txBox="1">
            <a:spLocks noChangeArrowheads="1"/>
          </p:cNvSpPr>
          <p:nvPr/>
        </p:nvSpPr>
        <p:spPr bwMode="auto">
          <a:xfrm>
            <a:off x="611188" y="5445125"/>
            <a:ext cx="77771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a:solidFill>
                <a:prstClr val="white"/>
              </a:solidFill>
            </a:endParaRPr>
          </a:p>
        </p:txBody>
      </p:sp>
      <p:sp>
        <p:nvSpPr>
          <p:cNvPr id="1149956" name="Text Box 4"/>
          <p:cNvSpPr txBox="1">
            <a:spLocks noChangeArrowheads="1"/>
          </p:cNvSpPr>
          <p:nvPr/>
        </p:nvSpPr>
        <p:spPr bwMode="auto">
          <a:xfrm>
            <a:off x="214313" y="428625"/>
            <a:ext cx="9972675" cy="784225"/>
          </a:xfrm>
          <a:prstGeom prst="rect">
            <a:avLst/>
          </a:prstGeom>
          <a:noFill/>
          <a:ln w="9525">
            <a:noFill/>
            <a:miter lim="800000"/>
            <a:headEnd/>
            <a:tailEnd/>
          </a:ln>
          <a:effectLst/>
        </p:spPr>
        <p:txBody>
          <a:bodyPr>
            <a:spAutoFit/>
          </a:bodyPr>
          <a:lstStyle/>
          <a:p>
            <a:pPr>
              <a:spcBef>
                <a:spcPct val="50000"/>
              </a:spcBef>
              <a:defRPr/>
            </a:pPr>
            <a:r>
              <a:rPr lang="en-US" sz="2400" b="1" dirty="0">
                <a:solidFill>
                  <a:srgbClr val="000099"/>
                </a:solidFill>
                <a:effectLst>
                  <a:outerShdw blurRad="38100" dist="38100" dir="2700000" algn="tl">
                    <a:srgbClr val="C0C0C0"/>
                  </a:outerShdw>
                </a:effectLst>
                <a:latin typeface="Papyrus" pitchFamily="66" charset="0"/>
              </a:rPr>
              <a:t>   </a:t>
            </a:r>
            <a:r>
              <a:rPr lang="en-US" sz="4500" b="1" dirty="0">
                <a:solidFill>
                  <a:srgbClr val="000099"/>
                </a:solidFill>
                <a:effectLst>
                  <a:outerShdw blurRad="38100" dist="38100" dir="2700000" algn="tl">
                    <a:srgbClr val="C0C0C0"/>
                  </a:outerShdw>
                </a:effectLst>
                <a:latin typeface="Constantia"/>
              </a:rPr>
              <a:t>Grand  Unified  Theories (GUT)</a:t>
            </a:r>
          </a:p>
        </p:txBody>
      </p:sp>
      <p:sp>
        <p:nvSpPr>
          <p:cNvPr id="107524" name="Rectangle 5"/>
          <p:cNvSpPr>
            <a:spLocks noChangeArrowheads="1"/>
          </p:cNvSpPr>
          <p:nvPr/>
        </p:nvSpPr>
        <p:spPr bwMode="auto">
          <a:xfrm>
            <a:off x="250825" y="188913"/>
            <a:ext cx="8712200" cy="1439862"/>
          </a:xfrm>
          <a:prstGeom prst="rect">
            <a:avLst/>
          </a:prstGeom>
          <a:noFill/>
          <a:ln w="3810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pic>
        <p:nvPicPr>
          <p:cNvPr id="107525" name="Picture 6" descr="I15-26-TO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989138"/>
            <a:ext cx="4752975"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6" name="Rectangle 7"/>
          <p:cNvSpPr>
            <a:spLocks noChangeArrowheads="1"/>
          </p:cNvSpPr>
          <p:nvPr/>
        </p:nvSpPr>
        <p:spPr bwMode="auto">
          <a:xfrm>
            <a:off x="250825" y="1700213"/>
            <a:ext cx="4319588" cy="4824412"/>
          </a:xfrm>
          <a:prstGeom prst="rect">
            <a:avLst/>
          </a:prstGeom>
          <a:noFill/>
          <a:ln w="3810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
        <p:nvSpPr>
          <p:cNvPr id="1149960" name="Text Box 8"/>
          <p:cNvSpPr txBox="1">
            <a:spLocks noChangeArrowheads="1"/>
          </p:cNvSpPr>
          <p:nvPr/>
        </p:nvSpPr>
        <p:spPr bwMode="auto">
          <a:xfrm>
            <a:off x="4714875" y="1785938"/>
            <a:ext cx="4895850" cy="4629150"/>
          </a:xfrm>
          <a:prstGeom prst="rect">
            <a:avLst/>
          </a:prstGeom>
          <a:noFill/>
          <a:ln w="9525">
            <a:noFill/>
            <a:miter lim="800000"/>
            <a:headEnd/>
            <a:tailEnd/>
          </a:ln>
          <a:effectLst/>
        </p:spPr>
        <p:txBody>
          <a:bodyPr>
            <a:spAutoFit/>
          </a:bodyPr>
          <a:lstStyle/>
          <a:p>
            <a:pPr>
              <a:lnSpc>
                <a:spcPct val="80000"/>
              </a:lnSpc>
              <a:spcBef>
                <a:spcPct val="50000"/>
              </a:spcBef>
              <a:defRPr/>
            </a:pPr>
            <a:r>
              <a:rPr lang="en-US" sz="2400" b="1" dirty="0">
                <a:solidFill>
                  <a:srgbClr val="CC0000"/>
                </a:solidFill>
                <a:effectLst>
                  <a:outerShdw blurRad="38100" dist="38100" dir="2700000" algn="tl">
                    <a:srgbClr val="C0C0C0"/>
                  </a:outerShdw>
                </a:effectLst>
                <a:latin typeface="Constantia"/>
              </a:rPr>
              <a:t>     Grand Unified Theories </a:t>
            </a:r>
          </a:p>
          <a:p>
            <a:pPr>
              <a:lnSpc>
                <a:spcPct val="80000"/>
              </a:lnSpc>
              <a:spcBef>
                <a:spcPct val="50000"/>
              </a:spcBef>
              <a:defRPr/>
            </a:pPr>
            <a:endParaRPr lang="en-US" sz="1600" b="1" dirty="0">
              <a:solidFill>
                <a:srgbClr val="000099"/>
              </a:solidFill>
              <a:effectLst>
                <a:outerShdw blurRad="38100" dist="38100" dir="2700000" algn="tl">
                  <a:srgbClr val="C0C0C0"/>
                </a:outerShdw>
              </a:effectLst>
              <a:latin typeface="Constantia"/>
            </a:endParaRPr>
          </a:p>
          <a:p>
            <a:pPr>
              <a:lnSpc>
                <a:spcPct val="80000"/>
              </a:lnSpc>
              <a:spcBef>
                <a:spcPct val="50000"/>
              </a:spcBef>
              <a:defRPr/>
            </a:pPr>
            <a:r>
              <a:rPr lang="en-US" sz="1600" b="1" dirty="0">
                <a:solidFill>
                  <a:srgbClr val="000099"/>
                </a:solidFill>
                <a:effectLst>
                  <a:outerShdw blurRad="38100" dist="38100" dir="2700000" algn="tl">
                    <a:srgbClr val="C0C0C0"/>
                  </a:outerShdw>
                </a:effectLst>
                <a:latin typeface="Constantia"/>
              </a:rPr>
              <a:t>*  </a:t>
            </a:r>
            <a:r>
              <a:rPr lang="en-US" sz="1500" b="1" dirty="0">
                <a:solidFill>
                  <a:srgbClr val="000099"/>
                </a:solidFill>
                <a:effectLst>
                  <a:outerShdw blurRad="38100" dist="38100" dir="2700000" algn="tl">
                    <a:srgbClr val="C0C0C0"/>
                  </a:outerShdw>
                </a:effectLst>
                <a:latin typeface="Constantia"/>
              </a:rPr>
              <a:t>describe how </a:t>
            </a:r>
          </a:p>
          <a:p>
            <a:pPr>
              <a:lnSpc>
                <a:spcPct val="80000"/>
              </a:lnSpc>
              <a:spcBef>
                <a:spcPct val="50000"/>
              </a:spcBef>
              <a:defRPr/>
            </a:pPr>
            <a:r>
              <a:rPr lang="en-US" sz="1500" b="1" dirty="0">
                <a:solidFill>
                  <a:srgbClr val="000099"/>
                </a:solidFill>
                <a:effectLst>
                  <a:outerShdw blurRad="38100" dist="38100" dir="2700000" algn="tl">
                    <a:srgbClr val="C0C0C0"/>
                  </a:outerShdw>
                </a:effectLst>
                <a:latin typeface="Constantia"/>
              </a:rPr>
              <a:t>     •</a:t>
            </a:r>
            <a:r>
              <a:rPr lang="en-US" sz="1500" b="1" dirty="0">
                <a:solidFill>
                  <a:srgbClr val="000099"/>
                </a:solidFill>
                <a:effectLst>
                  <a:outerShdw blurRad="38100" dist="38100" dir="2700000" algn="tl">
                    <a:srgbClr val="C0C0C0"/>
                  </a:outerShdw>
                </a:effectLst>
                <a:latin typeface="Constantia"/>
                <a:sym typeface="Mathematica1" pitchFamily="2" charset="2"/>
              </a:rPr>
              <a:t> </a:t>
            </a:r>
            <a:r>
              <a:rPr lang="en-US" sz="1500" b="1" dirty="0">
                <a:solidFill>
                  <a:srgbClr val="000099"/>
                </a:solidFill>
                <a:effectLst>
                  <a:outerShdw blurRad="38100" dist="38100" dir="2700000" algn="tl">
                    <a:srgbClr val="C0C0C0"/>
                  </a:outerShdw>
                </a:effectLst>
                <a:latin typeface="Constantia"/>
              </a:rPr>
              <a:t>Strong     </a:t>
            </a:r>
          </a:p>
          <a:p>
            <a:pPr>
              <a:lnSpc>
                <a:spcPct val="80000"/>
              </a:lnSpc>
              <a:spcBef>
                <a:spcPct val="50000"/>
              </a:spcBef>
              <a:defRPr/>
            </a:pPr>
            <a:r>
              <a:rPr lang="en-US" sz="1500" b="1" dirty="0">
                <a:solidFill>
                  <a:srgbClr val="000099"/>
                </a:solidFill>
                <a:effectLst>
                  <a:outerShdw blurRad="38100" dist="38100" dir="2700000" algn="tl">
                    <a:srgbClr val="C0C0C0"/>
                  </a:outerShdw>
                </a:effectLst>
                <a:latin typeface="Constantia"/>
              </a:rPr>
              <a:t>     </a:t>
            </a:r>
            <a:r>
              <a:rPr lang="en-US" sz="1500" b="1" dirty="0">
                <a:solidFill>
                  <a:srgbClr val="000099"/>
                </a:solidFill>
                <a:effectLst>
                  <a:outerShdw blurRad="38100" dist="38100" dir="2700000" algn="tl">
                    <a:srgbClr val="C0C0C0"/>
                  </a:outerShdw>
                </a:effectLst>
                <a:latin typeface="Constantia"/>
                <a:sym typeface="Mathematica1" pitchFamily="2" charset="2"/>
              </a:rPr>
              <a:t>• </a:t>
            </a:r>
            <a:r>
              <a:rPr lang="en-US" sz="1500" b="1" dirty="0">
                <a:solidFill>
                  <a:srgbClr val="000099"/>
                </a:solidFill>
                <a:effectLst>
                  <a:outerShdw blurRad="38100" dist="38100" dir="2700000" algn="tl">
                    <a:srgbClr val="C0C0C0"/>
                  </a:outerShdw>
                </a:effectLst>
                <a:latin typeface="Constantia"/>
              </a:rPr>
              <a:t>Weak    </a:t>
            </a:r>
          </a:p>
          <a:p>
            <a:pPr>
              <a:lnSpc>
                <a:spcPct val="80000"/>
              </a:lnSpc>
              <a:spcBef>
                <a:spcPct val="50000"/>
              </a:spcBef>
              <a:defRPr/>
            </a:pPr>
            <a:r>
              <a:rPr lang="en-US" sz="1500" b="1" dirty="0">
                <a:solidFill>
                  <a:srgbClr val="000099"/>
                </a:solidFill>
                <a:effectLst>
                  <a:outerShdw blurRad="38100" dist="38100" dir="2700000" algn="tl">
                    <a:srgbClr val="C0C0C0"/>
                  </a:outerShdw>
                </a:effectLst>
                <a:latin typeface="Constantia"/>
              </a:rPr>
              <a:t>     </a:t>
            </a:r>
            <a:r>
              <a:rPr lang="en-US" sz="1500" b="1" dirty="0">
                <a:solidFill>
                  <a:srgbClr val="000099"/>
                </a:solidFill>
                <a:effectLst>
                  <a:outerShdw blurRad="38100" dist="38100" dir="2700000" algn="tl">
                    <a:srgbClr val="C0C0C0"/>
                  </a:outerShdw>
                </a:effectLst>
                <a:latin typeface="Constantia"/>
                <a:sym typeface="Mathematica1" pitchFamily="2" charset="2"/>
              </a:rPr>
              <a:t>• </a:t>
            </a:r>
            <a:r>
              <a:rPr lang="en-US" sz="1500" b="1" dirty="0">
                <a:solidFill>
                  <a:srgbClr val="000099"/>
                </a:solidFill>
                <a:effectLst>
                  <a:outerShdw blurRad="38100" dist="38100" dir="2700000" algn="tl">
                    <a:srgbClr val="C0C0C0"/>
                  </a:outerShdw>
                </a:effectLst>
                <a:latin typeface="Constantia"/>
              </a:rPr>
              <a:t>Electromagnetic</a:t>
            </a:r>
          </a:p>
          <a:p>
            <a:pPr>
              <a:lnSpc>
                <a:spcPct val="80000"/>
              </a:lnSpc>
              <a:spcBef>
                <a:spcPct val="50000"/>
              </a:spcBef>
              <a:defRPr/>
            </a:pPr>
            <a:r>
              <a:rPr lang="en-US" sz="1500" b="1" dirty="0">
                <a:solidFill>
                  <a:srgbClr val="000099"/>
                </a:solidFill>
                <a:effectLst>
                  <a:outerShdw blurRad="38100" dist="38100" dir="2700000" algn="tl">
                    <a:srgbClr val="C0C0C0"/>
                  </a:outerShdw>
                </a:effectLst>
                <a:latin typeface="Constantia"/>
              </a:rPr>
              <a:t>    Forces are manifestations of the same </a:t>
            </a:r>
          </a:p>
          <a:p>
            <a:pPr>
              <a:lnSpc>
                <a:spcPct val="80000"/>
              </a:lnSpc>
              <a:spcBef>
                <a:spcPct val="50000"/>
              </a:spcBef>
              <a:defRPr/>
            </a:pPr>
            <a:r>
              <a:rPr lang="en-US" sz="1500" b="1" dirty="0">
                <a:solidFill>
                  <a:srgbClr val="000099"/>
                </a:solidFill>
                <a:effectLst>
                  <a:outerShdw blurRad="38100" dist="38100" dir="2700000" algn="tl">
                    <a:srgbClr val="C0C0C0"/>
                  </a:outerShdw>
                </a:effectLst>
                <a:latin typeface="Constantia"/>
              </a:rPr>
              <a:t>    underlying GUT force … </a:t>
            </a:r>
          </a:p>
          <a:p>
            <a:pPr>
              <a:lnSpc>
                <a:spcPct val="80000"/>
              </a:lnSpc>
              <a:spcBef>
                <a:spcPct val="50000"/>
              </a:spcBef>
              <a:defRPr/>
            </a:pPr>
            <a:endParaRPr lang="en-US" sz="1500" b="1" dirty="0">
              <a:solidFill>
                <a:srgbClr val="000099"/>
              </a:solidFill>
              <a:effectLst>
                <a:outerShdw blurRad="38100" dist="38100" dir="2700000" algn="tl">
                  <a:srgbClr val="C0C0C0"/>
                </a:outerShdw>
              </a:effectLst>
              <a:latin typeface="Constantia"/>
            </a:endParaRPr>
          </a:p>
          <a:p>
            <a:pPr>
              <a:lnSpc>
                <a:spcPct val="80000"/>
              </a:lnSpc>
              <a:spcBef>
                <a:spcPct val="50000"/>
              </a:spcBef>
              <a:defRPr/>
            </a:pPr>
            <a:r>
              <a:rPr lang="en-US" sz="1500" b="1" dirty="0">
                <a:solidFill>
                  <a:srgbClr val="000099"/>
                </a:solidFill>
                <a:effectLst>
                  <a:outerShdw blurRad="38100" dist="38100" dir="2700000" algn="tl">
                    <a:srgbClr val="C0C0C0"/>
                  </a:outerShdw>
                </a:effectLst>
                <a:latin typeface="Constantia"/>
              </a:rPr>
              <a:t>*  This implies the strength of the forces to </a:t>
            </a:r>
          </a:p>
          <a:p>
            <a:pPr>
              <a:lnSpc>
                <a:spcPct val="80000"/>
              </a:lnSpc>
              <a:spcBef>
                <a:spcPct val="50000"/>
              </a:spcBef>
              <a:defRPr/>
            </a:pPr>
            <a:r>
              <a:rPr lang="en-US" sz="1500" b="1" dirty="0">
                <a:solidFill>
                  <a:srgbClr val="000099"/>
                </a:solidFill>
                <a:effectLst>
                  <a:outerShdw blurRad="38100" dist="38100" dir="2700000" algn="tl">
                    <a:srgbClr val="C0C0C0"/>
                  </a:outerShdw>
                </a:effectLst>
                <a:latin typeface="Constantia"/>
              </a:rPr>
              <a:t>    diverge from their  uniform GUT strength</a:t>
            </a:r>
          </a:p>
          <a:p>
            <a:pPr>
              <a:lnSpc>
                <a:spcPct val="80000"/>
              </a:lnSpc>
              <a:spcBef>
                <a:spcPct val="50000"/>
              </a:spcBef>
              <a:defRPr/>
            </a:pPr>
            <a:endParaRPr lang="en-US" sz="1500" b="1" dirty="0">
              <a:solidFill>
                <a:srgbClr val="000099"/>
              </a:solidFill>
              <a:effectLst>
                <a:outerShdw blurRad="38100" dist="38100" dir="2700000" algn="tl">
                  <a:srgbClr val="C0C0C0"/>
                </a:outerShdw>
              </a:effectLst>
              <a:latin typeface="Constantia"/>
            </a:endParaRPr>
          </a:p>
          <a:p>
            <a:pPr>
              <a:lnSpc>
                <a:spcPct val="80000"/>
              </a:lnSpc>
              <a:spcBef>
                <a:spcPct val="50000"/>
              </a:spcBef>
              <a:defRPr/>
            </a:pPr>
            <a:r>
              <a:rPr lang="en-US" sz="1500" b="1" dirty="0">
                <a:solidFill>
                  <a:srgbClr val="000099"/>
                </a:solidFill>
                <a:effectLst>
                  <a:outerShdw blurRad="38100" dist="38100" dir="2700000" algn="tl">
                    <a:srgbClr val="C0C0C0"/>
                  </a:outerShdw>
                </a:effectLst>
                <a:latin typeface="Constantia"/>
              </a:rPr>
              <a:t>*   Interesting to see whether gravity at some</a:t>
            </a:r>
          </a:p>
          <a:p>
            <a:pPr>
              <a:lnSpc>
                <a:spcPct val="80000"/>
              </a:lnSpc>
              <a:spcBef>
                <a:spcPct val="50000"/>
              </a:spcBef>
              <a:defRPr/>
            </a:pPr>
            <a:r>
              <a:rPr lang="en-US" sz="1500" b="1" dirty="0">
                <a:solidFill>
                  <a:srgbClr val="000099"/>
                </a:solidFill>
                <a:effectLst>
                  <a:outerShdw blurRad="38100" dist="38100" dir="2700000" algn="tl">
                    <a:srgbClr val="C0C0C0"/>
                  </a:outerShdw>
                </a:effectLst>
                <a:latin typeface="Constantia"/>
              </a:rPr>
              <a:t>     very early instant unifies </a:t>
            </a:r>
          </a:p>
          <a:p>
            <a:pPr>
              <a:lnSpc>
                <a:spcPct val="80000"/>
              </a:lnSpc>
              <a:spcBef>
                <a:spcPct val="50000"/>
              </a:spcBef>
              <a:defRPr/>
            </a:pPr>
            <a:r>
              <a:rPr lang="en-US" sz="1500" b="1" dirty="0">
                <a:solidFill>
                  <a:srgbClr val="000099"/>
                </a:solidFill>
                <a:effectLst>
                  <a:outerShdw blurRad="38100" dist="38100" dir="2700000" algn="tl">
                    <a:srgbClr val="C0C0C0"/>
                  </a:outerShdw>
                </a:effectLst>
                <a:latin typeface="Constantia"/>
              </a:rPr>
              <a:t>     with these forces ???</a:t>
            </a:r>
          </a:p>
        </p:txBody>
      </p:sp>
      <p:sp>
        <p:nvSpPr>
          <p:cNvPr id="107528" name="Rectangle 9"/>
          <p:cNvSpPr>
            <a:spLocks noChangeArrowheads="1"/>
          </p:cNvSpPr>
          <p:nvPr/>
        </p:nvSpPr>
        <p:spPr bwMode="auto">
          <a:xfrm>
            <a:off x="4643438" y="1700213"/>
            <a:ext cx="4319587" cy="4824412"/>
          </a:xfrm>
          <a:prstGeom prst="rect">
            <a:avLst/>
          </a:prstGeom>
          <a:noFill/>
          <a:ln w="3810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prstClr val="white"/>
              </a:solidFill>
            </a:endParaRPr>
          </a:p>
        </p:txBody>
      </p:sp>
    </p:spTree>
    <p:extLst>
      <p:ext uri="{BB962C8B-B14F-4D97-AF65-F5344CB8AC3E}">
        <p14:creationId xmlns:p14="http://schemas.microsoft.com/office/powerpoint/2010/main" val="4159250806"/>
      </p:ext>
    </p:extLst>
  </p:cSld>
  <p:clrMapOvr>
    <a:masterClrMapping/>
  </p:clrMapOvr>
  <p:transition>
    <p:zoom/>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1" y="116632"/>
            <a:ext cx="9083778" cy="6624736"/>
          </a:xfrm>
        </p:spPr>
      </p:pic>
    </p:spTree>
    <p:extLst>
      <p:ext uri="{BB962C8B-B14F-4D97-AF65-F5344CB8AC3E}">
        <p14:creationId xmlns:p14="http://schemas.microsoft.com/office/powerpoint/2010/main" val="4126493991"/>
      </p:ext>
    </p:extLst>
  </p:cSld>
  <p:clrMapOvr>
    <a:masterClrMapping/>
  </p:clrMapOvr>
  <p:transition>
    <p:zoom/>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001" y="1916832"/>
            <a:ext cx="9019997" cy="4680520"/>
          </a:xfrm>
          <a:effectLst>
            <a:outerShdw blurRad="50800" dir="5400000" algn="ctr" rotWithShape="0">
              <a:srgbClr val="000000">
                <a:alpha val="43137"/>
              </a:srgbClr>
            </a:outerShdw>
          </a:effectLst>
        </p:spPr>
      </p:pic>
      <p:sp>
        <p:nvSpPr>
          <p:cNvPr id="3" name="Title 2"/>
          <p:cNvSpPr>
            <a:spLocks noGrp="1"/>
          </p:cNvSpPr>
          <p:nvPr>
            <p:ph type="title"/>
          </p:nvPr>
        </p:nvSpPr>
        <p:spPr>
          <a:xfrm>
            <a:off x="0" y="152400"/>
            <a:ext cx="9252520" cy="1219200"/>
          </a:xfrm>
          <a:effectLst>
            <a:outerShdw blurRad="50800" dist="63500" dir="3720000" algn="ctr" rotWithShape="0">
              <a:srgbClr val="000000">
                <a:alpha val="43137"/>
              </a:srgbClr>
            </a:outerShdw>
          </a:effectLst>
        </p:spPr>
        <p:txBody>
          <a:bodyPr>
            <a:noAutofit/>
          </a:bodyPr>
          <a:lstStyle/>
          <a:p>
            <a:r>
              <a:rPr lang="en-GB" sz="4500" dirty="0">
                <a:solidFill>
                  <a:schemeClr val="bg1">
                    <a:lumMod val="50000"/>
                    <a:lumOff val="50000"/>
                  </a:schemeClr>
                </a:solidFill>
              </a:rPr>
              <a:t>Light Paths in Uniform Curved Spaces</a:t>
            </a:r>
          </a:p>
        </p:txBody>
      </p:sp>
    </p:spTree>
    <p:extLst>
      <p:ext uri="{BB962C8B-B14F-4D97-AF65-F5344CB8AC3E}">
        <p14:creationId xmlns:p14="http://schemas.microsoft.com/office/powerpoint/2010/main" val="2714611123"/>
      </p:ext>
    </p:extLst>
  </p:cSld>
  <p:clrMapOvr>
    <a:masterClrMapping/>
  </p:clrMapOvr>
  <p:transition>
    <p:zoom/>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269268"/>
            <a:ext cx="8784976" cy="6588732"/>
          </a:xfrm>
        </p:spPr>
      </p:pic>
    </p:spTree>
    <p:extLst>
      <p:ext uri="{BB962C8B-B14F-4D97-AF65-F5344CB8AC3E}">
        <p14:creationId xmlns:p14="http://schemas.microsoft.com/office/powerpoint/2010/main" val="3350944534"/>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94" y="-459432"/>
            <a:ext cx="9291811" cy="7805121"/>
          </a:xfrm>
          <a:prstGeom prst="rect">
            <a:avLst/>
          </a:prstGeom>
        </p:spPr>
      </p:pic>
      <p:sp>
        <p:nvSpPr>
          <p:cNvPr id="1086467" name="Rectangle 3"/>
          <p:cNvSpPr>
            <a:spLocks noChangeArrowheads="1"/>
          </p:cNvSpPr>
          <p:nvPr/>
        </p:nvSpPr>
        <p:spPr bwMode="auto">
          <a:xfrm>
            <a:off x="0" y="2492375"/>
            <a:ext cx="9217025" cy="1371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panose="02030602050306030303" pitchFamily="18" charset="0"/>
                <a:ea typeface="+mn-ea"/>
                <a:cs typeface="+mn-cs"/>
              </a:rPr>
              <a:t>Newton’s </a:t>
            </a:r>
          </a:p>
          <a:p>
            <a:pPr marL="0" marR="0" lvl="0" indent="0" algn="ctr" defTabSz="914400" rtl="0" eaLnBrk="1" fontAlgn="base" latinLnBrk="0" hangingPunct="1">
              <a:lnSpc>
                <a:spcPct val="100000"/>
              </a:lnSpc>
              <a:spcBef>
                <a:spcPct val="0"/>
              </a:spcBef>
              <a:spcAft>
                <a:spcPct val="0"/>
              </a:spcAft>
              <a:buClrTx/>
              <a:buSzTx/>
              <a:buFontTx/>
              <a:buNone/>
              <a:tabLst/>
              <a:defRPr/>
            </a:pPr>
            <a:br>
              <a:rPr kumimoji="0" lang="en-US" sz="66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panose="02030602050306030303" pitchFamily="18" charset="0"/>
                <a:ea typeface="+mn-ea"/>
                <a:cs typeface="+mn-cs"/>
              </a:rPr>
            </a:br>
            <a:r>
              <a:rPr kumimoji="0" lang="en-US" sz="66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Constantia" panose="02030602050306030303" pitchFamily="18" charset="0"/>
                <a:ea typeface="+mn-ea"/>
                <a:cs typeface="+mn-cs"/>
              </a:rPr>
              <a:t>Static  Universe</a:t>
            </a:r>
          </a:p>
        </p:txBody>
      </p:sp>
      <p:sp>
        <p:nvSpPr>
          <p:cNvPr id="1086468"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endParaRPr>
          </a:p>
        </p:txBody>
      </p:sp>
      <p:sp>
        <p:nvSpPr>
          <p:cNvPr id="39940" name="Rectangle 5"/>
          <p:cNvSpPr>
            <a:spLocks noChangeArrowheads="1"/>
          </p:cNvSpPr>
          <p:nvPr/>
        </p:nvSpPr>
        <p:spPr bwMode="auto">
          <a:xfrm>
            <a:off x="179388" y="1628800"/>
            <a:ext cx="8785225" cy="3312368"/>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1086470"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rPr>
              <a:t>   </a:t>
            </a:r>
            <a:r>
              <a:rPr kumimoji="0" lang="en-US" sz="4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rPr>
              <a:t> </a:t>
            </a:r>
            <a:br>
              <a:rPr kumimoji="0" lang="en-US" sz="4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rPr>
            </a:br>
            <a:endParaRPr kumimoji="0" lang="en-US" sz="4800" b="1" i="0" u="none" strike="noStrike" kern="1200" cap="none" spc="0" normalizeH="0" baseline="0" noProof="0">
              <a:ln>
                <a:noFill/>
              </a:ln>
              <a:solidFill>
                <a:prstClr val="black"/>
              </a:solidFill>
              <a:effectLst>
                <a:outerShdw blurRad="38100" dist="38100" dir="2700000" algn="tl">
                  <a:srgbClr val="000000"/>
                </a:outerShdw>
              </a:effectLst>
              <a:uLnTx/>
              <a:uFillTx/>
              <a:latin typeface="Papyrus" pitchFamily="66" charset="0"/>
              <a:ea typeface="+mn-ea"/>
              <a:cs typeface="+mn-cs"/>
            </a:endParaRPr>
          </a:p>
        </p:txBody>
      </p:sp>
    </p:spTree>
    <p:extLst>
      <p:ext uri="{BB962C8B-B14F-4D97-AF65-F5344CB8AC3E}">
        <p14:creationId xmlns:p14="http://schemas.microsoft.com/office/powerpoint/2010/main" val="3968022601"/>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5" descr="NewtonsPrincipi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7" y="188640"/>
            <a:ext cx="9144000" cy="608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9552" y="6021288"/>
            <a:ext cx="8229600" cy="1143000"/>
          </a:xfrm>
        </p:spPr>
        <p:txBody>
          <a:bodyPr>
            <a:normAutofit fontScale="90000"/>
          </a:bodyPr>
          <a:lstStyle/>
          <a:p>
            <a:pPr algn="l">
              <a:lnSpc>
                <a:spcPct val="60000"/>
              </a:lnSpc>
              <a:defRPr/>
            </a:pPr>
            <a:r>
              <a:rPr lang="en-US" sz="7800" dirty="0"/>
              <a:t>     Isaac  Newton</a:t>
            </a:r>
            <a:br>
              <a:rPr lang="en-US" sz="7800" dirty="0"/>
            </a:br>
            <a:r>
              <a:rPr lang="en-US" sz="7800" dirty="0"/>
              <a:t>             </a:t>
            </a:r>
            <a:r>
              <a:rPr lang="en-US" sz="3900" dirty="0"/>
              <a:t>(1642-1726)</a:t>
            </a:r>
            <a:br>
              <a:rPr lang="en-US" sz="3900" dirty="0"/>
            </a:br>
            <a:r>
              <a:rPr lang="en-US" sz="7800" dirty="0"/>
              <a:t>        </a:t>
            </a:r>
            <a:endParaRPr lang="en-US" sz="5000" dirty="0"/>
          </a:p>
        </p:txBody>
      </p:sp>
    </p:spTree>
    <p:extLst>
      <p:ext uri="{BB962C8B-B14F-4D97-AF65-F5344CB8AC3E}">
        <p14:creationId xmlns:p14="http://schemas.microsoft.com/office/powerpoint/2010/main" val="2314914476"/>
      </p:ext>
    </p:extLst>
  </p:cSld>
  <p:clrMapOvr>
    <a:masterClrMapping/>
  </p:clrMapOvr>
  <p:transition>
    <p:zoom/>
  </p:transition>
</p:sld>
</file>

<file path=ppt/theme/_rels/them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universe">
  <a:themeElements>
    <a:clrScheme name="univers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univers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nivers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nivers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nivers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nivers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nivers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nivers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nivers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nivers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nivers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nivers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nivers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nivers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Phy107Lect">
  <a:themeElements>
    <a:clrScheme name="Phy107Lec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y107Lec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Trebuchet M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Trebuchet MS" pitchFamily="1" charset="0"/>
          </a:defRPr>
        </a:defPPr>
      </a:lstStyle>
    </a:lnDef>
  </a:objectDefaults>
  <a:extraClrSchemeLst>
    <a:extraClrScheme>
      <a:clrScheme name="Phy107Lec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hy107Lec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hy107Lec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hy107Lec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hy107Lec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hy107Lec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hy107Lect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hy107Lec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hy107Lec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hy107Lec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hy107Lec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hy107Lec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xml><?xml version="1.0" encoding="utf-8"?>
<a:theme xmlns:a="http://schemas.openxmlformats.org/drawingml/2006/main" name="1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5.xml><?xml version="1.0" encoding="utf-8"?>
<a:theme xmlns:a="http://schemas.openxmlformats.org/drawingml/2006/main" name="1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6.xml><?xml version="1.0" encoding="utf-8"?>
<a:theme xmlns:a="http://schemas.openxmlformats.org/drawingml/2006/main" name="23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8.xml><?xml version="1.0" encoding="utf-8"?>
<a:theme xmlns:a="http://schemas.openxmlformats.org/drawingml/2006/main" name="2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9.xml><?xml version="1.0" encoding="utf-8"?>
<a:theme xmlns:a="http://schemas.openxmlformats.org/drawingml/2006/main" name="21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Paper</Template>
  <TotalTime>0</TotalTime>
  <Words>2735</Words>
  <Application>Microsoft Office PowerPoint</Application>
  <PresentationFormat>On-screen Show (4:3)</PresentationFormat>
  <Paragraphs>659</Paragraphs>
  <Slides>72</Slides>
  <Notes>3</Notes>
  <HiddenSlides>0</HiddenSlides>
  <MMClips>2</MMClips>
  <ScaleCrop>false</ScaleCrop>
  <HeadingPairs>
    <vt:vector size="8" baseType="variant">
      <vt:variant>
        <vt:lpstr>Fonts Used</vt:lpstr>
      </vt:variant>
      <vt:variant>
        <vt:i4>8</vt:i4>
      </vt:variant>
      <vt:variant>
        <vt:lpstr>Theme</vt:lpstr>
      </vt:variant>
      <vt:variant>
        <vt:i4>14</vt:i4>
      </vt:variant>
      <vt:variant>
        <vt:lpstr>Embedded OLE Servers</vt:lpstr>
      </vt:variant>
      <vt:variant>
        <vt:i4>1</vt:i4>
      </vt:variant>
      <vt:variant>
        <vt:lpstr>Slide Titles</vt:lpstr>
      </vt:variant>
      <vt:variant>
        <vt:i4>72</vt:i4>
      </vt:variant>
    </vt:vector>
  </HeadingPairs>
  <TitlesOfParts>
    <vt:vector size="95" baseType="lpstr">
      <vt:lpstr>Arial</vt:lpstr>
      <vt:lpstr>Constantia</vt:lpstr>
      <vt:lpstr>Papyrus</vt:lpstr>
      <vt:lpstr>Tahoma</vt:lpstr>
      <vt:lpstr>Times</vt:lpstr>
      <vt:lpstr>Times New Roman</vt:lpstr>
      <vt:lpstr>Trebuchet MS</vt:lpstr>
      <vt:lpstr>Wingdings 2</vt:lpstr>
      <vt:lpstr>Default Design</vt:lpstr>
      <vt:lpstr>2_Default Design</vt:lpstr>
      <vt:lpstr>Paper</vt:lpstr>
      <vt:lpstr>12_Paper</vt:lpstr>
      <vt:lpstr>13_Paper</vt:lpstr>
      <vt:lpstr>23_Default Design</vt:lpstr>
      <vt:lpstr>22_Paper</vt:lpstr>
      <vt:lpstr>23_Paper</vt:lpstr>
      <vt:lpstr>21_Default Design</vt:lpstr>
      <vt:lpstr>3_Default Design</vt:lpstr>
      <vt:lpstr>universe</vt:lpstr>
      <vt:lpstr>Phy107Lect</vt:lpstr>
      <vt:lpstr>18_Default Design</vt:lpstr>
      <vt:lpstr>11_Paper</vt:lpstr>
      <vt:lpstr>Equation</vt:lpstr>
      <vt:lpstr>PowerPoint Presentation</vt:lpstr>
      <vt:lpstr>Four Fundamental Forces of Nature</vt:lpstr>
      <vt:lpstr>Four Fundamental  Forces of Nature</vt:lpstr>
      <vt:lpstr>PowerPoint Presentation</vt:lpstr>
      <vt:lpstr>PowerPoint Presentation</vt:lpstr>
      <vt:lpstr>PowerPoint Presentation</vt:lpstr>
      <vt:lpstr>PowerPoint Presentation</vt:lpstr>
      <vt:lpstr>PowerPoint Presentation</vt:lpstr>
      <vt:lpstr>     Isaac  Newton              (1642-1726)         </vt:lpstr>
      <vt:lpstr>       Newton's  Laws  of  Motion </vt:lpstr>
      <vt:lpstr>      Newton's Gravity</vt:lpstr>
      <vt:lpstr>PowerPoint Presentation</vt:lpstr>
      <vt:lpstr>The Unchanging Universe</vt:lpstr>
      <vt:lpstr>     Newton's  Universe</vt:lpstr>
      <vt:lpstr>Renaissance  of Western Science</vt:lpstr>
      <vt:lpstr>PowerPoint Presentation</vt:lpstr>
      <vt:lpstr>      Albert Einstein</vt:lpstr>
      <vt:lpstr>Einstein’s  Universe</vt:lpstr>
      <vt:lpstr>PowerPoint Presentation</vt:lpstr>
      <vt:lpstr>PowerPoint Presentation</vt:lpstr>
      <vt:lpstr>PowerPoint Presentation</vt:lpstr>
      <vt:lpstr>Galilean Relativity</vt:lpstr>
      <vt:lpstr>Principle of Relativity</vt:lpstr>
      <vt:lpstr>Constant Speed of Light</vt:lpstr>
      <vt:lpstr>Fundamental Relativity Tenets</vt:lpstr>
      <vt:lpstr>Relativistic  Spacetime</vt:lpstr>
      <vt:lpstr>Time  Dilation</vt:lpstr>
      <vt:lpstr>An observer will note a   -  slowing of clocks     (time dilation)  -  a shortening of rulers     (length contraction)   that are moving with respect  to the observer</vt:lpstr>
      <vt:lpstr>PowerPoint Presentation</vt:lpstr>
      <vt:lpstr>  Relativistic  Time Dilation &amp; Length Contraction</vt:lpstr>
      <vt:lpstr>     Space Time Diagrams</vt:lpstr>
      <vt:lpstr>     Minkowski spacetime</vt:lpstr>
      <vt:lpstr>     Lorentz Transformation</vt:lpstr>
      <vt:lpstr>Frames of Reference</vt:lpstr>
      <vt:lpstr>     Relativistic Mechanics</vt:lpstr>
      <vt:lpstr>PowerPoint Presentation</vt:lpstr>
      <vt:lpstr>Inertial vs Gravitational Mass</vt:lpstr>
      <vt:lpstr>Pollo </vt:lpstr>
      <vt:lpstr>Simon Stevin &amp; Galilei</vt:lpstr>
      <vt:lpstr>de Beghinselen der Weeghconst</vt:lpstr>
      <vt:lpstr>de Beghinselen der Weeghconst</vt:lpstr>
      <vt:lpstr>Equivalence Principle</vt:lpstr>
      <vt:lpstr>Equivalence Principle</vt:lpstr>
      <vt:lpstr>Light follows the same path</vt:lpstr>
      <vt:lpstr>Equivalence Principle</vt:lpstr>
      <vt:lpstr>        Curvature &amp; Metric</vt:lpstr>
      <vt:lpstr>          General Relativistic          Equation of Motion </vt:lpstr>
      <vt:lpstr>which of these is a straight line?</vt:lpstr>
      <vt:lpstr>PowerPoint Presentation</vt:lpstr>
      <vt:lpstr>PowerPoint Presentation</vt:lpstr>
      <vt:lpstr>PowerPoint Presentation</vt:lpstr>
      <vt:lpstr>PowerPoint Presentation</vt:lpstr>
      <vt:lpstr>PowerPoint Presentation</vt:lpstr>
      <vt:lpstr>               Source of Gravity:         Energy-Momentum Tensor</vt:lpstr>
      <vt:lpstr>                 Source of Gravity:         Energy-Momentum Tensor</vt:lpstr>
      <vt:lpstr>PowerPoint Presentation</vt:lpstr>
      <vt:lpstr>Einstein Field Equation</vt:lpstr>
      <vt:lpstr>Einstein Field Equation</vt:lpstr>
      <vt:lpstr>PowerPoint Presentation</vt:lpstr>
      <vt:lpstr>Einstein Field Equation</vt:lpstr>
      <vt:lpstr>Einstein Field Equation</vt:lpstr>
      <vt:lpstr>Einstein Field Equation</vt:lpstr>
      <vt:lpstr>PowerPoint Presentation</vt:lpstr>
      <vt:lpstr>Relativistic Cosmology</vt:lpstr>
      <vt:lpstr>PowerPoint Presentation</vt:lpstr>
      <vt:lpstr>General  Relativity</vt:lpstr>
      <vt:lpstr>                   Cosmological Principle:          the Universe Simple  &amp;  Smooth </vt:lpstr>
      <vt:lpstr> Geometry of the Universe</vt:lpstr>
      <vt:lpstr>PowerPoint Presentation</vt:lpstr>
      <vt:lpstr>PowerPoint Presentation</vt:lpstr>
      <vt:lpstr>Light Paths in Uniform Curved Spaces</vt:lpstr>
      <vt:lpstr>PowerPoint Presentation</vt:lpstr>
    </vt:vector>
  </TitlesOfParts>
  <Company>Kapteyn Astronomical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Cosmological Structure Formation</dc:title>
  <dc:creator>weygaert</dc:creator>
  <cp:lastModifiedBy>Rien van de Weijgaert</cp:lastModifiedBy>
  <cp:revision>708</cp:revision>
  <cp:lastPrinted>2016-11-17T17:32:49Z</cp:lastPrinted>
  <dcterms:created xsi:type="dcterms:W3CDTF">2003-04-08T08:38:37Z</dcterms:created>
  <dcterms:modified xsi:type="dcterms:W3CDTF">2019-09-16T12:49:24Z</dcterms:modified>
</cp:coreProperties>
</file>