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8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9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0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1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2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3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4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5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16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  <p:sldMasterId id="2147484028" r:id="rId2"/>
    <p:sldMasterId id="2147484040" r:id="rId3"/>
    <p:sldMasterId id="2147484058" r:id="rId4"/>
    <p:sldMasterId id="2147484217" r:id="rId5"/>
    <p:sldMasterId id="2147484261" r:id="rId6"/>
    <p:sldMasterId id="2147484277" r:id="rId7"/>
    <p:sldMasterId id="2147484289" r:id="rId8"/>
    <p:sldMasterId id="2147484305" r:id="rId9"/>
    <p:sldMasterId id="2147484317" r:id="rId10"/>
    <p:sldMasterId id="2147484333" r:id="rId11"/>
    <p:sldMasterId id="2147484349" r:id="rId12"/>
    <p:sldMasterId id="2147484361" r:id="rId13"/>
    <p:sldMasterId id="2147484373" r:id="rId14"/>
    <p:sldMasterId id="2147484389" r:id="rId15"/>
    <p:sldMasterId id="2147484406" r:id="rId16"/>
    <p:sldMasterId id="2147484424" r:id="rId17"/>
  </p:sldMasterIdLst>
  <p:notesMasterIdLst>
    <p:notesMasterId r:id="rId79"/>
  </p:notesMasterIdLst>
  <p:sldIdLst>
    <p:sldId id="1130" r:id="rId18"/>
    <p:sldId id="1170" r:id="rId19"/>
    <p:sldId id="1165" r:id="rId20"/>
    <p:sldId id="1169" r:id="rId21"/>
    <p:sldId id="1180" r:id="rId22"/>
    <p:sldId id="1174" r:id="rId23"/>
    <p:sldId id="984" r:id="rId24"/>
    <p:sldId id="1121" r:id="rId25"/>
    <p:sldId id="1126" r:id="rId26"/>
    <p:sldId id="1127" r:id="rId27"/>
    <p:sldId id="1128" r:id="rId28"/>
    <p:sldId id="1129" r:id="rId29"/>
    <p:sldId id="1597" r:id="rId30"/>
    <p:sldId id="1120" r:id="rId31"/>
    <p:sldId id="1191" r:id="rId32"/>
    <p:sldId id="1119" r:id="rId33"/>
    <p:sldId id="1013" r:id="rId34"/>
    <p:sldId id="1192" r:id="rId35"/>
    <p:sldId id="1194" r:id="rId36"/>
    <p:sldId id="1193" r:id="rId37"/>
    <p:sldId id="1187" r:id="rId38"/>
    <p:sldId id="1596" r:id="rId39"/>
    <p:sldId id="1598" r:id="rId40"/>
    <p:sldId id="1188" r:id="rId41"/>
    <p:sldId id="1190" r:id="rId42"/>
    <p:sldId id="1144" r:id="rId43"/>
    <p:sldId id="1149" r:id="rId44"/>
    <p:sldId id="1143" r:id="rId45"/>
    <p:sldId id="1137" r:id="rId46"/>
    <p:sldId id="2520" r:id="rId47"/>
    <p:sldId id="2503" r:id="rId48"/>
    <p:sldId id="1134" r:id="rId49"/>
    <p:sldId id="1176" r:id="rId50"/>
    <p:sldId id="1455" r:id="rId51"/>
    <p:sldId id="1183" r:id="rId52"/>
    <p:sldId id="1185" r:id="rId53"/>
    <p:sldId id="1459" r:id="rId54"/>
    <p:sldId id="1181" r:id="rId55"/>
    <p:sldId id="1541" r:id="rId56"/>
    <p:sldId id="1530" r:id="rId57"/>
    <p:sldId id="1526" r:id="rId58"/>
    <p:sldId id="1527" r:id="rId59"/>
    <p:sldId id="1528" r:id="rId60"/>
    <p:sldId id="1529" r:id="rId61"/>
    <p:sldId id="1539" r:id="rId62"/>
    <p:sldId id="1532" r:id="rId63"/>
    <p:sldId id="1533" r:id="rId64"/>
    <p:sldId id="1534" r:id="rId65"/>
    <p:sldId id="1540" r:id="rId66"/>
    <p:sldId id="1536" r:id="rId67"/>
    <p:sldId id="1537" r:id="rId68"/>
    <p:sldId id="1538" r:id="rId69"/>
    <p:sldId id="1184" r:id="rId70"/>
    <p:sldId id="1178" r:id="rId71"/>
    <p:sldId id="846" r:id="rId72"/>
    <p:sldId id="1043" r:id="rId73"/>
    <p:sldId id="1024" r:id="rId74"/>
    <p:sldId id="1186" r:id="rId75"/>
    <p:sldId id="1444" r:id="rId76"/>
    <p:sldId id="1179" r:id="rId77"/>
    <p:sldId id="1495" r:id="rId78"/>
  </p:sldIdLst>
  <p:sldSz cx="9144000" cy="6858000" type="screen4x3"/>
  <p:notesSz cx="7086600" cy="102219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99"/>
    <a:srgbClr val="AF116F"/>
    <a:srgbClr val="000066"/>
    <a:srgbClr val="CC6600"/>
    <a:srgbClr val="CC0000"/>
    <a:srgbClr val="00003E"/>
    <a:srgbClr val="00002E"/>
    <a:srgbClr val="000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34" autoAdjust="0"/>
    <p:restoredTop sz="94639" autoAdjust="0"/>
  </p:normalViewPr>
  <p:slideViewPr>
    <p:cSldViewPr>
      <p:cViewPr varScale="1">
        <p:scale>
          <a:sx n="107" d="100"/>
          <a:sy n="107" d="100"/>
        </p:scale>
        <p:origin x="168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76" Type="http://schemas.openxmlformats.org/officeDocument/2006/relationships/slide" Target="slides/slide5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slide" Target="slides/slide49.xml"/><Relationship Id="rId74" Type="http://schemas.openxmlformats.org/officeDocument/2006/relationships/slide" Target="slides/slide57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4.xml"/><Relationship Id="rId82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77" Type="http://schemas.openxmlformats.org/officeDocument/2006/relationships/slide" Target="slides/slide6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4788" y="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7425" y="766763"/>
            <a:ext cx="5111750" cy="3833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25" y="4856163"/>
            <a:ext cx="5670550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9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0915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4788" y="970915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6ACA93A-C0E0-4E67-9643-018F003EC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3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CAE924-22A7-466D-9D9A-5C7FF6A4995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481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8B92-0EB1-41B7-80CB-BA42052C3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70492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D5AC-F637-437F-BB53-1F7E2DF408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94116"/>
      </p:ext>
    </p:extLst>
  </p:cSld>
  <p:clrMapOvr>
    <a:masterClrMapping/>
  </p:clrMapOvr>
  <p:transition>
    <p:zo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978F6-EBB4-4EA9-921C-F8CB91C913F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368272"/>
      </p:ext>
    </p:extLst>
  </p:cSld>
  <p:clrMapOvr>
    <a:masterClrMapping/>
  </p:clrMapOvr>
  <p:transition>
    <p:zo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5C258-35B9-4222-B563-58965082234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67246"/>
      </p:ext>
    </p:extLst>
  </p:cSld>
  <p:clrMapOvr>
    <a:masterClrMapping/>
  </p:clrMapOvr>
  <p:transition>
    <p:zo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C64B1-A038-4748-9683-02A04DE03B8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005075"/>
      </p:ext>
    </p:extLst>
  </p:cSld>
  <p:clrMapOvr>
    <a:masterClrMapping/>
  </p:clrMapOvr>
  <p:transition>
    <p:zo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F97C7-A62F-4575-91A6-AC54FEA8144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012649"/>
      </p:ext>
    </p:extLst>
  </p:cSld>
  <p:clrMapOvr>
    <a:masterClrMapping/>
  </p:clrMapOvr>
  <p:transition>
    <p:zo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893D7-F661-4D55-B14F-B9AE2E19CFF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684812"/>
      </p:ext>
    </p:extLst>
  </p:cSld>
  <p:clrMapOvr>
    <a:masterClrMapping/>
  </p:clrMapOvr>
  <p:transition>
    <p:zo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9CAF8-F5CE-45DA-884F-DDE84B26561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229011"/>
      </p:ext>
    </p:extLst>
  </p:cSld>
  <p:clrMapOvr>
    <a:masterClrMapping/>
  </p:clrMapOvr>
  <p:transition>
    <p:zo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1F1A9-CD72-4FEA-9487-2EC485655FC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03534"/>
      </p:ext>
    </p:extLst>
  </p:cSld>
  <p:clrMapOvr>
    <a:masterClrMapping/>
  </p:clrMapOvr>
  <p:transition>
    <p:zo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AA96A-EA67-46EF-AC39-23C4198BF01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186496"/>
      </p:ext>
    </p:extLst>
  </p:cSld>
  <p:clrMapOvr>
    <a:masterClrMapping/>
  </p:clrMapOvr>
  <p:transition>
    <p:zo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F9287-6658-4413-9324-A21D2AFA87E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706339"/>
      </p:ext>
    </p:extLst>
  </p:cSld>
  <p:clrMapOvr>
    <a:masterClrMapping/>
  </p:clrMapOvr>
  <p:transition>
    <p:zo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4685F-EFC3-4C89-B8AD-A7D191D58F7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744810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BFDF4-AA66-47B7-91F6-AECF31CD50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9840"/>
      </p:ext>
    </p:extLst>
  </p:cSld>
  <p:clrMapOvr>
    <a:masterClrMapping/>
  </p:clrMapOvr>
  <p:transition>
    <p:zo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BC884-465B-4AEA-B030-C0764E738E5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183261"/>
      </p:ext>
    </p:extLst>
  </p:cSld>
  <p:clrMapOvr>
    <a:masterClrMapping/>
  </p:clrMapOvr>
  <p:transition>
    <p:zo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8B92-0EB1-41B7-80CB-BA42052C32D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012467"/>
      </p:ext>
    </p:extLst>
  </p:cSld>
  <p:clrMapOvr>
    <a:masterClrMapping/>
  </p:clrMapOvr>
  <p:transition>
    <p:zo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34377-2F24-48B6-9980-7F0010B833C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799682"/>
      </p:ext>
    </p:extLst>
  </p:cSld>
  <p:clrMapOvr>
    <a:masterClrMapping/>
  </p:clrMapOvr>
  <p:transition>
    <p:zo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7139A-DA49-4AD8-A005-48FE16E77A7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027716"/>
      </p:ext>
    </p:extLst>
  </p:cSld>
  <p:clrMapOvr>
    <a:masterClrMapping/>
  </p:clrMapOvr>
  <p:transition>
    <p:zo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7AE7-D940-4C13-B623-A47861CA2B2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070697"/>
      </p:ext>
    </p:extLst>
  </p:cSld>
  <p:clrMapOvr>
    <a:masterClrMapping/>
  </p:clrMapOvr>
  <p:transition>
    <p:zo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6A7B0-DC85-4F75-BCB5-6AF4B88E10F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3500"/>
      </p:ext>
    </p:extLst>
  </p:cSld>
  <p:clrMapOvr>
    <a:masterClrMapping/>
  </p:clrMapOvr>
  <p:transition>
    <p:zo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1094-86C4-41B7-B061-FB81710447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7673"/>
      </p:ext>
    </p:extLst>
  </p:cSld>
  <p:clrMapOvr>
    <a:masterClrMapping/>
  </p:clrMapOvr>
  <p:transition>
    <p:zo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50775-B233-4543-B7C2-81AD048C74F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616293"/>
      </p:ext>
    </p:extLst>
  </p:cSld>
  <p:clrMapOvr>
    <a:masterClrMapping/>
  </p:clrMapOvr>
  <p:transition>
    <p:zo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D23DD-1CF6-4F59-B051-2AA2E19EDF2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375870"/>
      </p:ext>
    </p:extLst>
  </p:cSld>
  <p:clrMapOvr>
    <a:masterClrMapping/>
  </p:clrMapOvr>
  <p:transition>
    <p:zo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FEC9B-2462-440B-9D8D-D5296BDEED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950232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8B92-0EB1-41B7-80CB-BA42052C32D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743602"/>
      </p:ext>
    </p:extLst>
  </p:cSld>
  <p:clrMapOvr>
    <a:masterClrMapping/>
  </p:clrMapOvr>
  <p:transition>
    <p:zo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D5AC-F637-437F-BB53-1F7E2DF4080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09611"/>
      </p:ext>
    </p:extLst>
  </p:cSld>
  <p:clrMapOvr>
    <a:masterClrMapping/>
  </p:clrMapOvr>
  <p:transition>
    <p:zo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BFDF4-AA66-47B7-91F6-AECF31CD502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46055"/>
      </p:ext>
    </p:extLst>
  </p:cSld>
  <p:clrMapOvr>
    <a:masterClrMapping/>
  </p:clrMapOvr>
  <p:transition>
    <p:zo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331E2-7EDA-47CA-9A64-46846A86DE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458482"/>
      </p:ext>
    </p:extLst>
  </p:cSld>
  <p:clrMapOvr>
    <a:masterClrMapping/>
  </p:clrMapOvr>
  <p:transition>
    <p:zo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C1063-565B-4440-9655-25BC50167EC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013521"/>
      </p:ext>
    </p:extLst>
  </p:cSld>
  <p:clrMapOvr>
    <a:masterClrMapping/>
  </p:clrMapOvr>
  <p:transition>
    <p:zo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32970-0F84-4DDE-94D6-B8D89B40167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927315"/>
      </p:ext>
    </p:extLst>
  </p:cSld>
  <p:clrMapOvr>
    <a:masterClrMapping/>
  </p:clrMapOvr>
  <p:transition>
    <p:zo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29CD3-F31F-4BD2-9A85-0955E70BBD5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790992"/>
      </p:ext>
    </p:extLst>
  </p:cSld>
  <p:clrMapOvr>
    <a:masterClrMapping/>
  </p:clrMapOvr>
  <p:transition>
    <p:zo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E7240-F3C7-425F-992C-D9DA41078AC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522661"/>
      </p:ext>
    </p:extLst>
  </p:cSld>
  <p:clrMapOvr>
    <a:masterClrMapping/>
  </p:clrMapOvr>
  <p:transition>
    <p:zo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1BE18-7E66-4769-856A-BDF930FA38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281516"/>
      </p:ext>
    </p:extLst>
  </p:cSld>
  <p:clrMapOvr>
    <a:masterClrMapping/>
  </p:clrMapOvr>
  <p:transition>
    <p:zo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5A20C-50F4-4396-99F5-8EAF89F00B6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266585"/>
      </p:ext>
    </p:extLst>
  </p:cSld>
  <p:clrMapOvr>
    <a:masterClrMapping/>
  </p:clrMapOvr>
  <p:transition>
    <p:zo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BEE37-7A58-450B-A9CB-6148844E5EE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236446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34377-2F24-48B6-9980-7F0010B833C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076268"/>
      </p:ext>
    </p:extLst>
  </p:cSld>
  <p:clrMapOvr>
    <a:masterClrMapping/>
  </p:clrMapOvr>
  <p:transition>
    <p:zo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EC0DD-09B1-4070-9BE9-CB3FBA3659F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942729"/>
      </p:ext>
    </p:extLst>
  </p:cSld>
  <p:clrMapOvr>
    <a:masterClrMapping/>
  </p:clrMapOvr>
  <p:transition>
    <p:zo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CD4BD-6361-4846-B77A-21958FBDFEE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307326"/>
      </p:ext>
    </p:extLst>
  </p:cSld>
  <p:clrMapOvr>
    <a:masterClrMapping/>
  </p:clrMapOvr>
  <p:transition>
    <p:zo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F4FC4-C3F7-4CB7-B6EC-F8F920DAD7E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679145"/>
      </p:ext>
    </p:extLst>
  </p:cSld>
  <p:clrMapOvr>
    <a:masterClrMapping/>
  </p:clrMapOvr>
  <p:transition>
    <p:zo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5285B-A5B5-43BB-9B54-A90448E06FB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024968"/>
      </p:ext>
    </p:extLst>
  </p:cSld>
  <p:clrMapOvr>
    <a:masterClrMapping/>
  </p:clrMapOvr>
  <p:transition>
    <p:zo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FCCAD-5094-472D-9DC9-08A5803A27F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357866"/>
      </p:ext>
    </p:extLst>
  </p:cSld>
  <p:clrMapOvr>
    <a:masterClrMapping/>
  </p:clrMapOvr>
  <p:transition>
    <p:zo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EF110-F5BA-4EC3-BEC3-0811D4C2305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19951"/>
      </p:ext>
    </p:extLst>
  </p:cSld>
  <p:clrMapOvr>
    <a:masterClrMapping/>
  </p:clrMapOvr>
  <p:transition>
    <p:zo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B0809-DD56-46B8-82D8-ACA305229BD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49475"/>
      </p:ext>
    </p:extLst>
  </p:cSld>
  <p:clrMapOvr>
    <a:masterClrMapping/>
  </p:clrMapOvr>
  <p:transition>
    <p:zo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35C54-41F5-46DF-A1E8-BD0DF1C645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631075"/>
      </p:ext>
    </p:extLst>
  </p:cSld>
  <p:clrMapOvr>
    <a:masterClrMapping/>
  </p:clrMapOvr>
  <p:transition>
    <p:zo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9169A-42BF-4F58-906E-5D22BDF376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072983"/>
      </p:ext>
    </p:extLst>
  </p:cSld>
  <p:clrMapOvr>
    <a:masterClrMapping/>
  </p:clrMapOvr>
  <p:transition>
    <p:zo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4660C-B22F-4BA6-A0A6-47D8DCFAF2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47572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7139A-DA49-4AD8-A005-48FE16E77A7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87440"/>
      </p:ext>
    </p:extLst>
  </p:cSld>
  <p:clrMapOvr>
    <a:masterClrMapping/>
  </p:clrMapOvr>
  <p:transition>
    <p:zo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FE3AC-D1F2-4612-B8C2-C4A1DE8A2F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739986"/>
      </p:ext>
    </p:extLst>
  </p:cSld>
  <p:clrMapOvr>
    <a:masterClrMapping/>
  </p:clrMapOvr>
  <p:transition>
    <p:zo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2AB9B-6B72-4073-8857-F80F8AFF0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066014"/>
      </p:ext>
    </p:extLst>
  </p:cSld>
  <p:clrMapOvr>
    <a:masterClrMapping/>
  </p:clrMapOvr>
  <p:transition>
    <p:zoom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0927A-32A8-4EC6-8CCA-DA4C5A8E31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204653"/>
      </p:ext>
    </p:extLst>
  </p:cSld>
  <p:clrMapOvr>
    <a:masterClrMapping/>
  </p:clrMapOvr>
  <p:transition>
    <p:zoom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19FE4-8911-4C5A-8015-FEB8C49E42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501657"/>
      </p:ext>
    </p:extLst>
  </p:cSld>
  <p:clrMapOvr>
    <a:masterClrMapping/>
  </p:clrMapOvr>
  <p:transition>
    <p:zoom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73919-95EE-4936-B769-504D739D23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175061"/>
      </p:ext>
    </p:extLst>
  </p:cSld>
  <p:clrMapOvr>
    <a:masterClrMapping/>
  </p:clrMapOvr>
  <p:transition>
    <p:zo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090CE-069A-43C1-AD90-B84675A9BB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71568"/>
      </p:ext>
    </p:extLst>
  </p:cSld>
  <p:clrMapOvr>
    <a:masterClrMapping/>
  </p:clrMapOvr>
  <p:transition>
    <p:zo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94F78-E929-4381-B4A3-FB1900AC14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375148"/>
      </p:ext>
    </p:extLst>
  </p:cSld>
  <p:clrMapOvr>
    <a:masterClrMapping/>
  </p:clrMapOvr>
  <p:transition>
    <p:zo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86ECD-0BBA-41BE-B79F-727EA027A3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971181"/>
      </p:ext>
    </p:extLst>
  </p:cSld>
  <p:clrMapOvr>
    <a:masterClrMapping/>
  </p:clrMapOvr>
  <p:transition>
    <p:zo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8F212-2723-4816-9B5B-9100A145D1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832705"/>
      </p:ext>
    </p:extLst>
  </p:cSld>
  <p:clrMapOvr>
    <a:masterClrMapping/>
  </p:clrMapOvr>
  <p:transition>
    <p:zo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AFA3B-39FA-4A8E-A32F-7B4A507F5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00854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7AE7-D940-4C13-B623-A47861CA2B2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33055"/>
      </p:ext>
    </p:extLst>
  </p:cSld>
  <p:clrMapOvr>
    <a:masterClrMapping/>
  </p:clrMapOvr>
  <p:transition>
    <p:zoom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6B5C4-01CE-4034-9BF8-7F25EC9590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849880"/>
      </p:ext>
    </p:extLst>
  </p:cSld>
  <p:clrMapOvr>
    <a:masterClrMapping/>
  </p:clrMapOvr>
  <p:transition>
    <p:zo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C123F-77B4-414B-9823-6ADD8B7F43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940850"/>
      </p:ext>
    </p:extLst>
  </p:cSld>
  <p:clrMapOvr>
    <a:masterClrMapping/>
  </p:clrMapOvr>
  <p:transition>
    <p:zo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8B92-0EB1-41B7-80CB-BA42052C32D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374491"/>
      </p:ext>
    </p:extLst>
  </p:cSld>
  <p:clrMapOvr>
    <a:masterClrMapping/>
  </p:clrMapOvr>
  <p:transition>
    <p:zo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34377-2F24-48B6-9980-7F0010B833C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393080"/>
      </p:ext>
    </p:extLst>
  </p:cSld>
  <p:clrMapOvr>
    <a:masterClrMapping/>
  </p:clrMapOvr>
  <p:transition>
    <p:zo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7139A-DA49-4AD8-A005-48FE16E77A7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280315"/>
      </p:ext>
    </p:extLst>
  </p:cSld>
  <p:clrMapOvr>
    <a:masterClrMapping/>
  </p:clrMapOvr>
  <p:transition>
    <p:zo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7AE7-D940-4C13-B623-A47861CA2B2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77653"/>
      </p:ext>
    </p:extLst>
  </p:cSld>
  <p:clrMapOvr>
    <a:masterClrMapping/>
  </p:clrMapOvr>
  <p:transition>
    <p:zoom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6A7B0-DC85-4F75-BCB5-6AF4B88E10F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648019"/>
      </p:ext>
    </p:extLst>
  </p:cSld>
  <p:clrMapOvr>
    <a:masterClrMapping/>
  </p:clrMapOvr>
  <p:transition>
    <p:zoom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1094-86C4-41B7-B061-FB81710447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894999"/>
      </p:ext>
    </p:extLst>
  </p:cSld>
  <p:clrMapOvr>
    <a:masterClrMapping/>
  </p:clrMapOvr>
  <p:transition>
    <p:zoom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50775-B233-4543-B7C2-81AD048C74F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528609"/>
      </p:ext>
    </p:extLst>
  </p:cSld>
  <p:clrMapOvr>
    <a:masterClrMapping/>
  </p:clrMapOvr>
  <p:transition>
    <p:zoom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D23DD-1CF6-4F59-B051-2AA2E19EDF2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84505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6A7B0-DC85-4F75-BCB5-6AF4B88E10F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905311"/>
      </p:ext>
    </p:extLst>
  </p:cSld>
  <p:clrMapOvr>
    <a:masterClrMapping/>
  </p:clrMapOvr>
  <p:transition>
    <p:zoom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FEC9B-2462-440B-9D8D-D5296BDEED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256441"/>
      </p:ext>
    </p:extLst>
  </p:cSld>
  <p:clrMapOvr>
    <a:masterClrMapping/>
  </p:clrMapOvr>
  <p:transition>
    <p:zoom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D5AC-F637-437F-BB53-1F7E2DF4080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485404"/>
      </p:ext>
    </p:extLst>
  </p:cSld>
  <p:clrMapOvr>
    <a:masterClrMapping/>
  </p:clrMapOvr>
  <p:transition>
    <p:zoom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BFDF4-AA66-47B7-91F6-AECF31CD502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958649"/>
      </p:ext>
    </p:extLst>
  </p:cSld>
  <p:clrMapOvr>
    <a:masterClrMapping/>
  </p:clrMapOvr>
  <p:transition>
    <p:zoom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8B92-0EB1-41B7-80CB-BA42052C32D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753799"/>
      </p:ext>
    </p:extLst>
  </p:cSld>
  <p:clrMapOvr>
    <a:masterClrMapping/>
  </p:clrMapOvr>
  <p:transition>
    <p:zoom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34377-2F24-48B6-9980-7F0010B833C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727363"/>
      </p:ext>
    </p:extLst>
  </p:cSld>
  <p:clrMapOvr>
    <a:masterClrMapping/>
  </p:clrMapOvr>
  <p:transition>
    <p:zoom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7139A-DA49-4AD8-A005-48FE16E77A7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732088"/>
      </p:ext>
    </p:extLst>
  </p:cSld>
  <p:clrMapOvr>
    <a:masterClrMapping/>
  </p:clrMapOvr>
  <p:transition>
    <p:zoom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7AE7-D940-4C13-B623-A47861CA2B2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095737"/>
      </p:ext>
    </p:extLst>
  </p:cSld>
  <p:clrMapOvr>
    <a:masterClrMapping/>
  </p:clrMapOvr>
  <p:transition>
    <p:zoom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6A7B0-DC85-4F75-BCB5-6AF4B88E10F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303109"/>
      </p:ext>
    </p:extLst>
  </p:cSld>
  <p:clrMapOvr>
    <a:masterClrMapping/>
  </p:clrMapOvr>
  <p:transition>
    <p:zoom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1094-86C4-41B7-B061-FB81710447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13876"/>
      </p:ext>
    </p:extLst>
  </p:cSld>
  <p:clrMapOvr>
    <a:masterClrMapping/>
  </p:clrMapOvr>
  <p:transition>
    <p:zoom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50775-B233-4543-B7C2-81AD048C74F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406918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1094-86C4-41B7-B061-FB81710447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637743"/>
      </p:ext>
    </p:extLst>
  </p:cSld>
  <p:clrMapOvr>
    <a:masterClrMapping/>
  </p:clrMapOvr>
  <p:transition>
    <p:zoom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D23DD-1CF6-4F59-B051-2AA2E19EDF2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726341"/>
      </p:ext>
    </p:extLst>
  </p:cSld>
  <p:clrMapOvr>
    <a:masterClrMapping/>
  </p:clrMapOvr>
  <p:transition>
    <p:zoom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FEC9B-2462-440B-9D8D-D5296BDEED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328413"/>
      </p:ext>
    </p:extLst>
  </p:cSld>
  <p:clrMapOvr>
    <a:masterClrMapping/>
  </p:clrMapOvr>
  <p:transition>
    <p:zoom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D5AC-F637-437F-BB53-1F7E2DF4080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881130"/>
      </p:ext>
    </p:extLst>
  </p:cSld>
  <p:clrMapOvr>
    <a:masterClrMapping/>
  </p:clrMapOvr>
  <p:transition>
    <p:zoom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BFDF4-AA66-47B7-91F6-AECF31CD502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342098"/>
      </p:ext>
    </p:extLst>
  </p:cSld>
  <p:clrMapOvr>
    <a:masterClrMapping/>
  </p:clrMapOvr>
  <p:transition>
    <p:zoom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08E44-29B1-4D74-BAF6-78788995ED4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407923"/>
      </p:ext>
    </p:extLst>
  </p:cSld>
  <p:clrMapOvr>
    <a:masterClrMapping/>
  </p:clrMapOvr>
  <p:transition>
    <p:zoom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1CD78-C027-4785-936C-D1242555BA9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172810"/>
      </p:ext>
    </p:extLst>
  </p:cSld>
  <p:clrMapOvr>
    <a:masterClrMapping/>
  </p:clrMapOvr>
  <p:transition>
    <p:zoom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B59DB-1C8E-4916-9C29-151AB4EEA2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23695"/>
      </p:ext>
    </p:extLst>
  </p:cSld>
  <p:clrMapOvr>
    <a:masterClrMapping/>
  </p:clrMapOvr>
  <p:transition>
    <p:zoom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67F53-52D7-4060-9BAE-626CB0D5A09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779754"/>
      </p:ext>
    </p:extLst>
  </p:cSld>
  <p:clrMapOvr>
    <a:masterClrMapping/>
  </p:clrMapOvr>
  <p:transition>
    <p:zoom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29981-F3A6-42EC-A897-AF59E31F34F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027333"/>
      </p:ext>
    </p:extLst>
  </p:cSld>
  <p:clrMapOvr>
    <a:masterClrMapping/>
  </p:clrMapOvr>
  <p:transition>
    <p:zoom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8FA61-55F7-4000-AC0F-EB304567263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16587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50775-B233-4543-B7C2-81AD048C74F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884358"/>
      </p:ext>
    </p:extLst>
  </p:cSld>
  <p:clrMapOvr>
    <a:masterClrMapping/>
  </p:clrMapOvr>
  <p:transition>
    <p:zoom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8CF57-255A-4BA2-8FAF-66BD41C7100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7408"/>
      </p:ext>
    </p:extLst>
  </p:cSld>
  <p:clrMapOvr>
    <a:masterClrMapping/>
  </p:clrMapOvr>
  <p:transition>
    <p:zoom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F1B35-85B8-4D70-BCFA-AB49CBD376C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674260"/>
      </p:ext>
    </p:extLst>
  </p:cSld>
  <p:clrMapOvr>
    <a:masterClrMapping/>
  </p:clrMapOvr>
  <p:transition>
    <p:zoom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ED0E7-5789-44F5-B31A-047E71C03A7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621533"/>
      </p:ext>
    </p:extLst>
  </p:cSld>
  <p:clrMapOvr>
    <a:masterClrMapping/>
  </p:clrMapOvr>
  <p:transition>
    <p:zoom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8D392-EE71-41FA-B2F7-6CF81CBF7DA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694946"/>
      </p:ext>
    </p:extLst>
  </p:cSld>
  <p:clrMapOvr>
    <a:masterClrMapping/>
  </p:clrMapOvr>
  <p:transition>
    <p:zoom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0CBCA-51BF-4F2C-B0E2-37F1EA8F5F0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929712"/>
      </p:ext>
    </p:extLst>
  </p:cSld>
  <p:clrMapOvr>
    <a:masterClrMapping/>
  </p:clrMapOvr>
  <p:transition>
    <p:zoom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AF05E-3BD7-4E3F-8982-36B9CF97E71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718951"/>
      </p:ext>
    </p:extLst>
  </p:cSld>
  <p:clrMapOvr>
    <a:masterClrMapping/>
  </p:clrMapOvr>
  <p:transition>
    <p:zoom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9543F-69A1-4DDF-B042-E10C046C557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516277"/>
      </p:ext>
    </p:extLst>
  </p:cSld>
  <p:clrMapOvr>
    <a:masterClrMapping/>
  </p:clrMapOvr>
  <p:transition>
    <p:zoom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147C1-A924-4395-B5C7-AB1AA384805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002348"/>
      </p:ext>
    </p:extLst>
  </p:cSld>
  <p:clrMapOvr>
    <a:masterClrMapping/>
  </p:clrMapOvr>
  <p:transition>
    <p:zoom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FCF9A-FAC3-4326-B0CB-6F1BC6DFC25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306815"/>
      </p:ext>
    </p:extLst>
  </p:cSld>
  <p:clrMapOvr>
    <a:masterClrMapping/>
  </p:clrMapOvr>
  <p:transition>
    <p:zoom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35C54-41F5-46DF-A1E8-BD0DF1C645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99462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D23DD-1CF6-4F59-B051-2AA2E19EDF2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54269"/>
      </p:ext>
    </p:extLst>
  </p:cSld>
  <p:clrMapOvr>
    <a:masterClrMapping/>
  </p:clrMapOvr>
  <p:transition>
    <p:zoom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9169A-42BF-4F58-906E-5D22BDF376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1743"/>
      </p:ext>
    </p:extLst>
  </p:cSld>
  <p:clrMapOvr>
    <a:masterClrMapping/>
  </p:clrMapOvr>
  <p:transition>
    <p:zoom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4660C-B22F-4BA6-A0A6-47D8DCFAF2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78390"/>
      </p:ext>
    </p:extLst>
  </p:cSld>
  <p:clrMapOvr>
    <a:masterClrMapping/>
  </p:clrMapOvr>
  <p:transition>
    <p:zoom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FE3AC-D1F2-4612-B8C2-C4A1DE8A2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510548"/>
      </p:ext>
    </p:extLst>
  </p:cSld>
  <p:clrMapOvr>
    <a:masterClrMapping/>
  </p:clrMapOvr>
  <p:transition>
    <p:zoom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2AB9B-6B72-4073-8857-F80F8AFF08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38376"/>
      </p:ext>
    </p:extLst>
  </p:cSld>
  <p:clrMapOvr>
    <a:masterClrMapping/>
  </p:clrMapOvr>
  <p:transition>
    <p:zoom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0927A-32A8-4EC6-8CCA-DA4C5A8E3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021235"/>
      </p:ext>
    </p:extLst>
  </p:cSld>
  <p:clrMapOvr>
    <a:masterClrMapping/>
  </p:clrMapOvr>
  <p:transition>
    <p:zoom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19FE4-8911-4C5A-8015-FEB8C49E4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75277"/>
      </p:ext>
    </p:extLst>
  </p:cSld>
  <p:clrMapOvr>
    <a:masterClrMapping/>
  </p:clrMapOvr>
  <p:transition>
    <p:zoom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73919-95EE-4936-B769-504D739D23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11698"/>
      </p:ext>
    </p:extLst>
  </p:cSld>
  <p:clrMapOvr>
    <a:masterClrMapping/>
  </p:clrMapOvr>
  <p:transition>
    <p:zoom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090CE-069A-43C1-AD90-B84675A9BB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358143"/>
      </p:ext>
    </p:extLst>
  </p:cSld>
  <p:clrMapOvr>
    <a:masterClrMapping/>
  </p:clrMapOvr>
  <p:transition>
    <p:zoom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94F78-E929-4381-B4A3-FB1900AC14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138"/>
      </p:ext>
    </p:extLst>
  </p:cSld>
  <p:clrMapOvr>
    <a:masterClrMapping/>
  </p:clrMapOvr>
  <p:transition>
    <p:zoom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86ECD-0BBA-41BE-B79F-727EA027A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99999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34377-2F24-48B6-9980-7F0010B833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4804"/>
      </p:ext>
    </p:extLst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FEC9B-2462-440B-9D8D-D5296BDEED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49418"/>
      </p:ext>
    </p:extLst>
  </p:cSld>
  <p:clrMapOvr>
    <a:masterClrMapping/>
  </p:clrMapOvr>
  <p:transition>
    <p:zoom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8F212-2723-4816-9B5B-9100A145D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1431"/>
      </p:ext>
    </p:extLst>
  </p:cSld>
  <p:clrMapOvr>
    <a:masterClrMapping/>
  </p:clrMapOvr>
  <p:transition>
    <p:zoom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AFA3B-39FA-4A8E-A32F-7B4A507F5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13105"/>
      </p:ext>
    </p:extLst>
  </p:cSld>
  <p:clrMapOvr>
    <a:masterClrMapping/>
  </p:clrMapOvr>
  <p:transition>
    <p:zoom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6B5C4-01CE-4034-9BF8-7F25EC9590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93176"/>
      </p:ext>
    </p:extLst>
  </p:cSld>
  <p:clrMapOvr>
    <a:masterClrMapping/>
  </p:clrMapOvr>
  <p:transition>
    <p:zoom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C123F-77B4-414B-9823-6ADD8B7F4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432546"/>
      </p:ext>
    </p:extLst>
  </p:cSld>
  <p:clrMapOvr>
    <a:masterClrMapping/>
  </p:clrMapOvr>
  <p:transition>
    <p:zoom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41716-B5D3-453C-8443-1DFBBBA65F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885431"/>
      </p:ext>
    </p:extLst>
  </p:cSld>
  <p:clrMapOvr>
    <a:masterClrMapping/>
  </p:clrMapOvr>
  <p:transition>
    <p:zoom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96F01-6514-4C13-AAC2-C69BA21D62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163342"/>
      </p:ext>
    </p:extLst>
  </p:cSld>
  <p:clrMapOvr>
    <a:masterClrMapping/>
  </p:clrMapOvr>
  <p:transition>
    <p:zoom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9BAA1-D5B5-4C17-9ECB-0F8381088F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600056"/>
      </p:ext>
    </p:extLst>
  </p:cSld>
  <p:clrMapOvr>
    <a:masterClrMapping/>
  </p:clrMapOvr>
  <p:transition>
    <p:zoom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2B46D-F593-4693-8856-4D84EF5D56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19566"/>
      </p:ext>
    </p:extLst>
  </p:cSld>
  <p:clrMapOvr>
    <a:masterClrMapping/>
  </p:clrMapOvr>
  <p:transition>
    <p:zoom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16680-B87A-4430-A080-B0A8D3461D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446520"/>
      </p:ext>
    </p:extLst>
  </p:cSld>
  <p:clrMapOvr>
    <a:masterClrMapping/>
  </p:clrMapOvr>
  <p:transition>
    <p:zoom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8687D-7606-4D91-B473-EE43D43052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827756"/>
      </p:ext>
    </p:extLst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D5AC-F637-437F-BB53-1F7E2DF4080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310204"/>
      </p:ext>
    </p:extLst>
  </p:cSld>
  <p:clrMapOvr>
    <a:masterClrMapping/>
  </p:clrMapOvr>
  <p:transition>
    <p:zoom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9C75E-613C-4A52-9DF2-5CF5FB5BEE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67068"/>
      </p:ext>
    </p:extLst>
  </p:cSld>
  <p:clrMapOvr>
    <a:masterClrMapping/>
  </p:clrMapOvr>
  <p:transition>
    <p:zoom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FC0AE-40EC-4F25-8B3A-88AE19ED4A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224968"/>
      </p:ext>
    </p:extLst>
  </p:cSld>
  <p:clrMapOvr>
    <a:masterClrMapping/>
  </p:clrMapOvr>
  <p:transition>
    <p:zoom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830B0-3DBC-405F-87CA-27C7342FD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120786"/>
      </p:ext>
    </p:extLst>
  </p:cSld>
  <p:clrMapOvr>
    <a:masterClrMapping/>
  </p:clrMapOvr>
  <p:transition>
    <p:zoom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74FFC-AAA8-4A1E-8352-8CAC35AB2B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900006"/>
      </p:ext>
    </p:extLst>
  </p:cSld>
  <p:clrMapOvr>
    <a:masterClrMapping/>
  </p:clrMapOvr>
  <p:transition>
    <p:zoom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2DB9D-F21F-4863-B4CC-A18CCE460C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156861"/>
      </p:ext>
    </p:extLst>
  </p:cSld>
  <p:clrMapOvr>
    <a:masterClrMapping/>
  </p:clrMapOvr>
  <p:transition>
    <p:zoom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B4B99-DA78-4626-A5C6-3CC1055A92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545502"/>
      </p:ext>
    </p:extLst>
  </p:cSld>
  <p:clrMapOvr>
    <a:masterClrMapping/>
  </p:clrMapOvr>
  <p:transition>
    <p:zoom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6DA83-73A8-414F-B1A4-EC2BBBC8EC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301627"/>
      </p:ext>
    </p:extLst>
  </p:cSld>
  <p:clrMapOvr>
    <a:masterClrMapping/>
  </p:clrMapOvr>
  <p:transition>
    <p:zoom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C17EB-8B64-49AF-B1D7-8D0920AA3E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897201"/>
      </p:ext>
    </p:extLst>
  </p:cSld>
  <p:clrMapOvr>
    <a:masterClrMapping/>
  </p:clrMapOvr>
  <p:transition>
    <p:zoom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BF931-8F06-4F90-AC52-FFE6894F7C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549702"/>
      </p:ext>
    </p:extLst>
  </p:cSld>
  <p:clrMapOvr>
    <a:masterClrMapping/>
  </p:clrMapOvr>
  <p:transition>
    <p:zoom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84BFF-8E5D-4A73-BE18-DE3AB9AA4F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443078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BFDF4-AA66-47B7-91F6-AECF31CD502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895172"/>
      </p:ext>
    </p:extLst>
  </p:cSld>
  <p:clrMapOvr>
    <a:masterClrMapping/>
  </p:clrMapOvr>
  <p:transition>
    <p:zoom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E1149-3557-4034-BBD0-6D580680DB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932178"/>
      </p:ext>
    </p:extLst>
  </p:cSld>
  <p:clrMapOvr>
    <a:masterClrMapping/>
  </p:clrMapOvr>
  <p:transition>
    <p:zoom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E1C80-4048-4DB6-AD11-800FE3A722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74428"/>
      </p:ext>
    </p:extLst>
  </p:cSld>
  <p:clrMapOvr>
    <a:masterClrMapping/>
  </p:clrMapOvr>
  <p:transition spd="slow">
    <p:zoom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3B3CA-4E31-4036-9403-DA8F7E177D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64212"/>
      </p:ext>
    </p:extLst>
  </p:cSld>
  <p:clrMapOvr>
    <a:masterClrMapping/>
  </p:clrMapOvr>
  <p:transition spd="slow">
    <p:zoom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A10E5-8C35-478B-A20A-521A39673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93954"/>
      </p:ext>
    </p:extLst>
  </p:cSld>
  <p:clrMapOvr>
    <a:masterClrMapping/>
  </p:clrMapOvr>
  <p:transition spd="slow">
    <p:zoom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EB11B-E360-44A2-B5F7-236BB8B658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36854"/>
      </p:ext>
    </p:extLst>
  </p:cSld>
  <p:clrMapOvr>
    <a:masterClrMapping/>
  </p:clrMapOvr>
  <p:transition spd="slow">
    <p:zoom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19D57-B5D3-4C4C-B716-6A3038053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69910"/>
      </p:ext>
    </p:extLst>
  </p:cSld>
  <p:clrMapOvr>
    <a:masterClrMapping/>
  </p:clrMapOvr>
  <p:transition spd="slow">
    <p:zoom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6E9FF-535B-499D-B193-F60CE0FA79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18976"/>
      </p:ext>
    </p:extLst>
  </p:cSld>
  <p:clrMapOvr>
    <a:masterClrMapping/>
  </p:clrMapOvr>
  <p:transition spd="slow">
    <p:zoom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A2455-A4D0-4827-97C3-9C2A485D0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74422"/>
      </p:ext>
    </p:extLst>
  </p:cSld>
  <p:clrMapOvr>
    <a:masterClrMapping/>
  </p:clrMapOvr>
  <p:transition spd="slow">
    <p:zoom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94822-3420-4DCC-AB3E-3EC982745D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082681"/>
      </p:ext>
    </p:extLst>
  </p:cSld>
  <p:clrMapOvr>
    <a:masterClrMapping/>
  </p:clrMapOvr>
  <p:transition spd="slow">
    <p:zoom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1A24E-8FDB-49AE-911B-8DC1AA42E2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174203"/>
      </p:ext>
    </p:extLst>
  </p:cSld>
  <p:clrMapOvr>
    <a:masterClrMapping/>
  </p:clrMapOvr>
  <p:transition spd="slow"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C492E4-FB95-4FFC-A875-1E1490C55CB3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343944"/>
      </p:ext>
    </p:extLst>
  </p:cSld>
  <p:clrMapOvr>
    <a:masterClrMapping/>
  </p:clrMapOvr>
  <p:transition>
    <p:zoom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7CFA0-1DAD-480D-8D3E-E7A7F2B50F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60890"/>
      </p:ext>
    </p:extLst>
  </p:cSld>
  <p:clrMapOvr>
    <a:masterClrMapping/>
  </p:clrMapOvr>
  <p:transition spd="slow">
    <p:zoom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09686-66F3-4396-A47E-2C87B4707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47837"/>
      </p:ext>
    </p:extLst>
  </p:cSld>
  <p:clrMapOvr>
    <a:masterClrMapping/>
  </p:clrMapOvr>
  <p:transition spd="slow">
    <p:zoom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8937A-BFCB-4AA0-A507-0EC723220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058556"/>
      </p:ext>
    </p:extLst>
  </p:cSld>
  <p:clrMapOvr>
    <a:masterClrMapping/>
  </p:clrMapOvr>
  <p:transition spd="slow">
    <p:zoom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3D238-0EFD-41DE-B733-30043E65A2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000121"/>
      </p:ext>
    </p:extLst>
  </p:cSld>
  <p:clrMapOvr>
    <a:masterClrMapping/>
  </p:clrMapOvr>
  <p:transition spd="slow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93ACF-79E8-4E38-BF9F-3AC9F6B549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115278"/>
      </p:ext>
    </p:extLst>
  </p:cSld>
  <p:clrMapOvr>
    <a:masterClrMapping/>
  </p:clrMapOvr>
  <p:transition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64751-DF21-40A0-8D7A-6C4590FD54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143711"/>
      </p:ext>
    </p:extLst>
  </p:cSld>
  <p:clrMapOvr>
    <a:masterClrMapping/>
  </p:clrMapOvr>
  <p:transition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AFB1B-7D45-42F0-9C7B-2812A5C3B7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03368"/>
      </p:ext>
    </p:extLst>
  </p:cSld>
  <p:clrMapOvr>
    <a:masterClrMapping/>
  </p:clrMapOvr>
  <p:transition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10A49-438A-4972-A365-4F09BAFF4A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920099"/>
      </p:ext>
    </p:extLst>
  </p:cSld>
  <p:clrMapOvr>
    <a:masterClrMapping/>
  </p:clrMapOvr>
  <p:transition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BB118-E54B-4BB3-8384-3232ED0DC8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022267"/>
      </p:ext>
    </p:extLst>
  </p:cSld>
  <p:clrMapOvr>
    <a:masterClrMapping/>
  </p:clrMapOvr>
  <p:transition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CDDC-58A1-4174-B33B-94FE3D164E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675323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7139A-DA49-4AD8-A005-48FE16E77A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82219"/>
      </p:ext>
    </p:extLst>
  </p:cSld>
  <p:clrMapOvr>
    <a:masterClrMapping/>
  </p:clrMapOvr>
  <p:transition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35597-55D0-4276-98FF-E4EF2A87C1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131493"/>
      </p:ext>
    </p:extLst>
  </p:cSld>
  <p:clrMapOvr>
    <a:masterClrMapping/>
  </p:clrMapOvr>
  <p:transition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D9A14-9B1D-436D-B6AA-32CE9178BA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979124"/>
      </p:ext>
    </p:extLst>
  </p:cSld>
  <p:clrMapOvr>
    <a:masterClrMapping/>
  </p:clrMapOvr>
  <p:transition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6895C-2272-48BA-A597-E223A9A329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299140"/>
      </p:ext>
    </p:extLst>
  </p:cSld>
  <p:clrMapOvr>
    <a:masterClrMapping/>
  </p:clrMapOvr>
  <p:transition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303DF-E6CC-4474-BB57-FF3520E7B1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987968"/>
      </p:ext>
    </p:extLst>
  </p:cSld>
  <p:clrMapOvr>
    <a:masterClrMapping/>
  </p:clrMapOvr>
  <p:transition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861BD-313E-4835-ADB6-918153241D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596366"/>
      </p:ext>
    </p:extLst>
  </p:cSld>
  <p:clrMapOvr>
    <a:masterClrMapping/>
  </p:clrMapOvr>
  <p:transition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42E49-39DB-4FA5-8F48-67E6FC7164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511509"/>
      </p:ext>
    </p:extLst>
  </p:cSld>
  <p:clrMapOvr>
    <a:masterClrMapping/>
  </p:clrMapOvr>
  <p:transition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6BBE1A-05FF-4ECC-B555-612C5F10CF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92380"/>
      </p:ext>
    </p:extLst>
  </p:cSld>
  <p:clrMapOvr>
    <a:masterClrMapping/>
  </p:clrMapOvr>
  <p:transition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F0C49-BE9D-4FE3-8E2D-8E9847E73E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111"/>
      </p:ext>
    </p:extLst>
  </p:cSld>
  <p:clrMapOvr>
    <a:masterClrMapping/>
  </p:clrMapOvr>
  <p:transition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F314E-2A65-49D6-AFED-63B97A7BDF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618105"/>
      </p:ext>
    </p:extLst>
  </p:cSld>
  <p:clrMapOvr>
    <a:masterClrMapping/>
  </p:clrMapOvr>
  <p:transition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374B6-5798-454D-B2A9-AC9C1326CB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398429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7AE7-D940-4C13-B623-A47861CA2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78973"/>
      </p:ext>
    </p:extLst>
  </p:cSld>
  <p:clrMapOvr>
    <a:masterClrMapping/>
  </p:clrMapOvr>
  <p:transition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98237-CF05-4AD4-AA7A-52C77AE548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366383"/>
      </p:ext>
    </p:extLst>
  </p:cSld>
  <p:clrMapOvr>
    <a:masterClrMapping/>
  </p:clrMapOvr>
  <p:transition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A2EFC-15AC-4327-ADA6-C736F31D43C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74716"/>
      </p:ext>
    </p:extLst>
  </p:cSld>
  <p:clrMapOvr>
    <a:masterClrMapping/>
  </p:clrMapOvr>
  <p:transition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85B0C-E870-4E5D-99C8-BB1C604686D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39299"/>
      </p:ext>
    </p:extLst>
  </p:cSld>
  <p:clrMapOvr>
    <a:masterClrMapping/>
  </p:clrMapOvr>
  <p:transition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65561-4C3F-43C9-B7FA-04ECFBC1D14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794884"/>
      </p:ext>
    </p:extLst>
  </p:cSld>
  <p:clrMapOvr>
    <a:masterClrMapping/>
  </p:clrMapOvr>
  <p:transition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606E1-EC58-402C-AA41-7764898CD9D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20980"/>
      </p:ext>
    </p:extLst>
  </p:cSld>
  <p:clrMapOvr>
    <a:masterClrMapping/>
  </p:clrMapOvr>
  <p:transition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233B2-9E8B-41FA-ACBA-F225C822928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221007"/>
      </p:ext>
    </p:extLst>
  </p:cSld>
  <p:clrMapOvr>
    <a:masterClrMapping/>
  </p:clrMapOvr>
  <p:transition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D3BA4-9298-4D3B-B604-4919A3189B8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656058"/>
      </p:ext>
    </p:extLst>
  </p:cSld>
  <p:clrMapOvr>
    <a:masterClrMapping/>
  </p:clrMapOvr>
  <p:transition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97CDB-01F6-48EA-89AB-1ED6F0B614E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441188"/>
      </p:ext>
    </p:extLst>
  </p:cSld>
  <p:clrMapOvr>
    <a:masterClrMapping/>
  </p:clrMapOvr>
  <p:transition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F243F-4C2E-4F40-8785-6F9B7335D4D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850337"/>
      </p:ext>
    </p:extLst>
  </p:cSld>
  <p:clrMapOvr>
    <a:masterClrMapping/>
  </p:clrMapOvr>
  <p:transition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54C75-D9C8-4717-AFD8-9268AAB3647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950712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6A7B0-DC85-4F75-BCB5-6AF4B88E1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90764"/>
      </p:ext>
    </p:extLst>
  </p:cSld>
  <p:clrMapOvr>
    <a:masterClrMapping/>
  </p:clrMapOvr>
  <p:transition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82C54-ED65-458C-B0A9-2D1B7A44DE0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957338"/>
      </p:ext>
    </p:extLst>
  </p:cSld>
  <p:clrMapOvr>
    <a:masterClrMapping/>
  </p:clrMapOvr>
  <p:transition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4EFE5-F901-41D8-A814-A15774B5045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875531"/>
      </p:ext>
    </p:extLst>
  </p:cSld>
  <p:clrMapOvr>
    <a:masterClrMapping/>
  </p:clrMapOvr>
  <p:transition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D8B0F-8DFF-42A6-B6AC-37A10CCF224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286118"/>
      </p:ext>
    </p:extLst>
  </p:cSld>
  <p:clrMapOvr>
    <a:masterClrMapping/>
  </p:clrMapOvr>
  <p:transition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4047D-F79C-4C4B-96E8-21330CD4406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565557"/>
      </p:ext>
    </p:extLst>
  </p:cSld>
  <p:clrMapOvr>
    <a:masterClrMapping/>
  </p:clrMapOvr>
  <p:transition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9A2A7-A249-4CC6-A4CF-25707B69C7A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606000"/>
      </p:ext>
    </p:extLst>
  </p:cSld>
  <p:clrMapOvr>
    <a:masterClrMapping/>
  </p:clrMapOvr>
  <p:transition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5E0A8-6C96-4AB4-B4F7-E345F32644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763692"/>
      </p:ext>
    </p:extLst>
  </p:cSld>
  <p:clrMapOvr>
    <a:masterClrMapping/>
  </p:clrMapOvr>
  <p:transition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01E2D-91FF-45D1-8B11-75AEE001B6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08652"/>
      </p:ext>
    </p:extLst>
  </p:cSld>
  <p:clrMapOvr>
    <a:masterClrMapping/>
  </p:clrMapOvr>
  <p:transition spd="slow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BA7C4-8C0A-4D3C-9B48-49F7C29812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995061"/>
      </p:ext>
    </p:extLst>
  </p:cSld>
  <p:clrMapOvr>
    <a:masterClrMapping/>
  </p:clrMapOvr>
  <p:transition spd="slow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67A3C-B961-4460-9F93-8CC6DA1644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587802"/>
      </p:ext>
    </p:extLst>
  </p:cSld>
  <p:clrMapOvr>
    <a:masterClrMapping/>
  </p:clrMapOvr>
  <p:transition spd="slow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64404-9F5B-47EF-BDA7-5C5EAC2D67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055058"/>
      </p:ext>
    </p:extLst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1094-86C4-41B7-B061-FB8171044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52052"/>
      </p:ext>
    </p:extLst>
  </p:cSld>
  <p:clrMapOvr>
    <a:masterClrMapping/>
  </p:clrMapOvr>
  <p:transition>
    <p:zo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C5A79-1223-4ACB-9D61-AB0B7EB363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37071"/>
      </p:ext>
    </p:extLst>
  </p:cSld>
  <p:clrMapOvr>
    <a:masterClrMapping/>
  </p:clrMapOvr>
  <p:transition spd="slow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75D21-A97E-465C-B7C6-9E6747AE28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588028"/>
      </p:ext>
    </p:extLst>
  </p:cSld>
  <p:clrMapOvr>
    <a:masterClrMapping/>
  </p:clrMapOvr>
  <p:transition spd="slow">
    <p:zo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C9023-6DA6-4784-96AC-84E8D6CE04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481448"/>
      </p:ext>
    </p:extLst>
  </p:cSld>
  <p:clrMapOvr>
    <a:masterClrMapping/>
  </p:clrMapOvr>
  <p:transition spd="slow"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00255-5388-40CD-8A0D-F3D4FF0F22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748078"/>
      </p:ext>
    </p:extLst>
  </p:cSld>
  <p:clrMapOvr>
    <a:masterClrMapping/>
  </p:clrMapOvr>
  <p:transition spd="slow">
    <p:zo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5B73F-CE93-42D4-A931-F8C1B1B245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676001"/>
      </p:ext>
    </p:extLst>
  </p:cSld>
  <p:clrMapOvr>
    <a:masterClrMapping/>
  </p:clrMapOvr>
  <p:transition spd="slow"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2CF60-1F3F-453D-8462-031CE3DD31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89941"/>
      </p:ext>
    </p:extLst>
  </p:cSld>
  <p:clrMapOvr>
    <a:masterClrMapping/>
  </p:clrMapOvr>
  <p:transition spd="slow">
    <p:zo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5F58A-673B-4C83-A2DF-68E6A444F3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535218"/>
      </p:ext>
    </p:extLst>
  </p:cSld>
  <p:clrMapOvr>
    <a:masterClrMapping/>
  </p:clrMapOvr>
  <p:transition spd="slow">
    <p:zo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A1EE9-3752-4491-8F68-AD51CE0BEA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070392"/>
      </p:ext>
    </p:extLst>
  </p:cSld>
  <p:clrMapOvr>
    <a:masterClrMapping/>
  </p:clrMapOvr>
  <p:transition spd="slow"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88ACB-D8FE-4514-B740-DD1BDD3320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778335"/>
      </p:ext>
    </p:extLst>
  </p:cSld>
  <p:clrMapOvr>
    <a:masterClrMapping/>
  </p:clrMapOvr>
  <p:transition spd="slow"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1A0C8-F5A6-4C96-AA0F-DA9CCB010C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469463"/>
      </p:ext>
    </p:extLst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50775-B233-4543-B7C2-81AD048C7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82751"/>
      </p:ext>
    </p:extLst>
  </p:cSld>
  <p:clrMapOvr>
    <a:masterClrMapping/>
  </p:clrMapOvr>
  <p:transition>
    <p:zo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35C54-41F5-46DF-A1E8-BD0DF1C645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098209"/>
      </p:ext>
    </p:extLst>
  </p:cSld>
  <p:clrMapOvr>
    <a:masterClrMapping/>
  </p:clrMapOvr>
  <p:transition>
    <p:zo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9169A-42BF-4F58-906E-5D22BDF376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175665"/>
      </p:ext>
    </p:extLst>
  </p:cSld>
  <p:clrMapOvr>
    <a:masterClrMapping/>
  </p:clrMapOvr>
  <p:transition>
    <p:zo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4660C-B22F-4BA6-A0A6-47D8DCFAF2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09913"/>
      </p:ext>
    </p:extLst>
  </p:cSld>
  <p:clrMapOvr>
    <a:masterClrMapping/>
  </p:clrMapOvr>
  <p:transition>
    <p:zo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FE3AC-D1F2-4612-B8C2-C4A1DE8A2F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126346"/>
      </p:ext>
    </p:extLst>
  </p:cSld>
  <p:clrMapOvr>
    <a:masterClrMapping/>
  </p:clrMapOvr>
  <p:transition>
    <p:zo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2AB9B-6B72-4073-8857-F80F8AFF0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446485"/>
      </p:ext>
    </p:extLst>
  </p:cSld>
  <p:clrMapOvr>
    <a:masterClrMapping/>
  </p:clrMapOvr>
  <p:transition>
    <p:zo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0927A-32A8-4EC6-8CCA-DA4C5A8E31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871481"/>
      </p:ext>
    </p:extLst>
  </p:cSld>
  <p:clrMapOvr>
    <a:masterClrMapping/>
  </p:clrMapOvr>
  <p:transition>
    <p:zo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19FE4-8911-4C5A-8015-FEB8C49E42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575220"/>
      </p:ext>
    </p:extLst>
  </p:cSld>
  <p:clrMapOvr>
    <a:masterClrMapping/>
  </p:clrMapOvr>
  <p:transition>
    <p:zo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73919-95EE-4936-B769-504D739D23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036958"/>
      </p:ext>
    </p:extLst>
  </p:cSld>
  <p:clrMapOvr>
    <a:masterClrMapping/>
  </p:clrMapOvr>
  <p:transition>
    <p:zo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090CE-069A-43C1-AD90-B84675A9BB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804636"/>
      </p:ext>
    </p:extLst>
  </p:cSld>
  <p:clrMapOvr>
    <a:masterClrMapping/>
  </p:clrMapOvr>
  <p:transition>
    <p:zo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94F78-E929-4381-B4A3-FB1900AC14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949997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D23DD-1CF6-4F59-B051-2AA2E19EDF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1780"/>
      </p:ext>
    </p:extLst>
  </p:cSld>
  <p:clrMapOvr>
    <a:masterClrMapping/>
  </p:clrMapOvr>
  <p:transition>
    <p:zo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86ECD-0BBA-41BE-B79F-727EA027A3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817645"/>
      </p:ext>
    </p:extLst>
  </p:cSld>
  <p:clrMapOvr>
    <a:masterClrMapping/>
  </p:clrMapOvr>
  <p:transition>
    <p:zo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8F212-2723-4816-9B5B-9100A145D1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29506"/>
      </p:ext>
    </p:extLst>
  </p:cSld>
  <p:clrMapOvr>
    <a:masterClrMapping/>
  </p:clrMapOvr>
  <p:transition>
    <p:zo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AFA3B-39FA-4A8E-A32F-7B4A507F5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632980"/>
      </p:ext>
    </p:extLst>
  </p:cSld>
  <p:clrMapOvr>
    <a:masterClrMapping/>
  </p:clrMapOvr>
  <p:transition>
    <p:zo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6B5C4-01CE-4034-9BF8-7F25EC9590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719010"/>
      </p:ext>
    </p:extLst>
  </p:cSld>
  <p:clrMapOvr>
    <a:masterClrMapping/>
  </p:clrMapOvr>
  <p:transition>
    <p:zo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C123F-77B4-414B-9823-6ADD8B7F43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328352"/>
      </p:ext>
    </p:extLst>
  </p:cSld>
  <p:clrMapOvr>
    <a:masterClrMapping/>
  </p:clrMapOvr>
  <p:transition>
    <p:zo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8B92-0EB1-41B7-80CB-BA42052C32D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449569"/>
      </p:ext>
    </p:extLst>
  </p:cSld>
  <p:clrMapOvr>
    <a:masterClrMapping/>
  </p:clrMapOvr>
  <p:transition>
    <p:zo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34377-2F24-48B6-9980-7F0010B833C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001203"/>
      </p:ext>
    </p:extLst>
  </p:cSld>
  <p:clrMapOvr>
    <a:masterClrMapping/>
  </p:clrMapOvr>
  <p:transition>
    <p:zo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7139A-DA49-4AD8-A005-48FE16E77A7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607638"/>
      </p:ext>
    </p:extLst>
  </p:cSld>
  <p:clrMapOvr>
    <a:masterClrMapping/>
  </p:clrMapOvr>
  <p:transition>
    <p:zo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7AE7-D940-4C13-B623-A47861CA2B2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249205"/>
      </p:ext>
    </p:extLst>
  </p:cSld>
  <p:clrMapOvr>
    <a:masterClrMapping/>
  </p:clrMapOvr>
  <p:transition>
    <p:zo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6A7B0-DC85-4F75-BCB5-6AF4B88E10F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667659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FEC9B-2462-440B-9D8D-D5296BDEE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99038"/>
      </p:ext>
    </p:extLst>
  </p:cSld>
  <p:clrMapOvr>
    <a:masterClrMapping/>
  </p:clrMapOvr>
  <p:transition>
    <p:zo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1094-86C4-41B7-B061-FB81710447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823810"/>
      </p:ext>
    </p:extLst>
  </p:cSld>
  <p:clrMapOvr>
    <a:masterClrMapping/>
  </p:clrMapOvr>
  <p:transition>
    <p:zo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50775-B233-4543-B7C2-81AD048C74F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416125"/>
      </p:ext>
    </p:extLst>
  </p:cSld>
  <p:clrMapOvr>
    <a:masterClrMapping/>
  </p:clrMapOvr>
  <p:transition>
    <p:zo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D23DD-1CF6-4F59-B051-2AA2E19EDF2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812258"/>
      </p:ext>
    </p:extLst>
  </p:cSld>
  <p:clrMapOvr>
    <a:masterClrMapping/>
  </p:clrMapOvr>
  <p:transition>
    <p:zo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FEC9B-2462-440B-9D8D-D5296BDEED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153608"/>
      </p:ext>
    </p:extLst>
  </p:cSld>
  <p:clrMapOvr>
    <a:masterClrMapping/>
  </p:clrMapOvr>
  <p:transition>
    <p:zo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D5AC-F637-437F-BB53-1F7E2DF4080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463039"/>
      </p:ext>
    </p:extLst>
  </p:cSld>
  <p:clrMapOvr>
    <a:masterClrMapping/>
  </p:clrMapOvr>
  <p:transition>
    <p:zo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BFDF4-AA66-47B7-91F6-AECF31CD502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138050"/>
      </p:ext>
    </p:extLst>
  </p:cSld>
  <p:clrMapOvr>
    <a:masterClrMapping/>
  </p:clrMapOvr>
  <p:transition>
    <p:zo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ACE29-1423-497F-B606-544EE2AE300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145014"/>
      </p:ext>
    </p:extLst>
  </p:cSld>
  <p:clrMapOvr>
    <a:masterClrMapping/>
  </p:clrMapOvr>
  <p:transition>
    <p:zo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B3B18-EFA8-4B6F-B3BF-7B85CA2903A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323921"/>
      </p:ext>
    </p:extLst>
  </p:cSld>
  <p:clrMapOvr>
    <a:masterClrMapping/>
  </p:clrMapOvr>
  <p:transition>
    <p:zo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1F755-5AC7-480A-98BC-76804B62451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086549"/>
      </p:ext>
    </p:extLst>
  </p:cSld>
  <p:clrMapOvr>
    <a:masterClrMapping/>
  </p:clrMapOvr>
  <p:transition>
    <p:zo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BC281-C914-4F8E-9265-F6282829012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864890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123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8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75.xml"/><Relationship Id="rId16" Type="http://schemas.openxmlformats.org/officeDocument/2006/relationships/theme" Target="../theme/theme14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190.xml"/><Relationship Id="rId16" Type="http://schemas.openxmlformats.org/officeDocument/2006/relationships/theme" Target="../theme/theme15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Relationship Id="rId14" Type="http://schemas.openxmlformats.org/officeDocument/2006/relationships/slideLayout" Target="../slideLayouts/slideLayout20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slideLayout" Target="../slideLayouts/slideLayout216.xml"/><Relationship Id="rId18" Type="http://schemas.openxmlformats.org/officeDocument/2006/relationships/theme" Target="../theme/theme16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5.xml"/><Relationship Id="rId17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205.xml"/><Relationship Id="rId16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Relationship Id="rId14" Type="http://schemas.openxmlformats.org/officeDocument/2006/relationships/slideLayout" Target="../slideLayouts/slideLayout21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theme" Target="../theme/theme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4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97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DDEB084-D163-4705-8A17-FA1A78940F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5" r:id="rId1"/>
    <p:sldLayoutId id="2147484013" r:id="rId2"/>
    <p:sldLayoutId id="2147484026" r:id="rId3"/>
    <p:sldLayoutId id="2147484014" r:id="rId4"/>
    <p:sldLayoutId id="2147484027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FC6B325-8ECC-41C5-82D8-E24F0B16774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7055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18" r:id="rId1"/>
    <p:sldLayoutId id="2147484319" r:id="rId2"/>
    <p:sldLayoutId id="2147484320" r:id="rId3"/>
    <p:sldLayoutId id="2147484321" r:id="rId4"/>
    <p:sldLayoutId id="2147484322" r:id="rId5"/>
    <p:sldLayoutId id="2147484323" r:id="rId6"/>
    <p:sldLayoutId id="2147484324" r:id="rId7"/>
    <p:sldLayoutId id="2147484325" r:id="rId8"/>
    <p:sldLayoutId id="2147484326" r:id="rId9"/>
    <p:sldLayoutId id="2147484327" r:id="rId10"/>
    <p:sldLayoutId id="2147484328" r:id="rId11"/>
    <p:sldLayoutId id="2147484329" r:id="rId12"/>
    <p:sldLayoutId id="2147484330" r:id="rId13"/>
    <p:sldLayoutId id="2147484331" r:id="rId14"/>
    <p:sldLayoutId id="2147484332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7C58146-8CB2-4788-BCDD-E83870E9A3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29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4" r:id="rId1"/>
    <p:sldLayoutId id="2147484335" r:id="rId2"/>
    <p:sldLayoutId id="2147484336" r:id="rId3"/>
    <p:sldLayoutId id="2147484337" r:id="rId4"/>
    <p:sldLayoutId id="2147484338" r:id="rId5"/>
    <p:sldLayoutId id="2147484339" r:id="rId6"/>
    <p:sldLayoutId id="2147484340" r:id="rId7"/>
    <p:sldLayoutId id="2147484341" r:id="rId8"/>
    <p:sldLayoutId id="2147484342" r:id="rId9"/>
    <p:sldLayoutId id="2147484343" r:id="rId10"/>
    <p:sldLayoutId id="2147484344" r:id="rId11"/>
    <p:sldLayoutId id="2147484345" r:id="rId12"/>
    <p:sldLayoutId id="2147484346" r:id="rId13"/>
    <p:sldLayoutId id="2147484347" r:id="rId14"/>
    <p:sldLayoutId id="2147484348" r:id="rId15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DDEB084-D163-4705-8A17-FA1A78940F9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98131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358" r:id="rId9"/>
    <p:sldLayoutId id="2147484359" r:id="rId10"/>
    <p:sldLayoutId id="2147484360" r:id="rId11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DDEB084-D163-4705-8A17-FA1A78940F9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32594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62" r:id="rId1"/>
    <p:sldLayoutId id="2147484363" r:id="rId2"/>
    <p:sldLayoutId id="2147484364" r:id="rId3"/>
    <p:sldLayoutId id="2147484365" r:id="rId4"/>
    <p:sldLayoutId id="2147484366" r:id="rId5"/>
    <p:sldLayoutId id="2147484367" r:id="rId6"/>
    <p:sldLayoutId id="2147484368" r:id="rId7"/>
    <p:sldLayoutId id="2147484369" r:id="rId8"/>
    <p:sldLayoutId id="2147484370" r:id="rId9"/>
    <p:sldLayoutId id="2147484371" r:id="rId10"/>
    <p:sldLayoutId id="2147484372" r:id="rId11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776FCFB-3502-4CF3-9C72-739C73A6A8D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37110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74" r:id="rId1"/>
    <p:sldLayoutId id="2147484375" r:id="rId2"/>
    <p:sldLayoutId id="2147484376" r:id="rId3"/>
    <p:sldLayoutId id="2147484377" r:id="rId4"/>
    <p:sldLayoutId id="2147484378" r:id="rId5"/>
    <p:sldLayoutId id="2147484379" r:id="rId6"/>
    <p:sldLayoutId id="2147484380" r:id="rId7"/>
    <p:sldLayoutId id="2147484381" r:id="rId8"/>
    <p:sldLayoutId id="2147484382" r:id="rId9"/>
    <p:sldLayoutId id="2147484383" r:id="rId10"/>
    <p:sldLayoutId id="2147484384" r:id="rId11"/>
    <p:sldLayoutId id="2147484385" r:id="rId12"/>
    <p:sldLayoutId id="2147484386" r:id="rId13"/>
    <p:sldLayoutId id="2147484387" r:id="rId14"/>
    <p:sldLayoutId id="2147484388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7C58146-8CB2-4788-BCDD-E83870E9A3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27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0" r:id="rId1"/>
    <p:sldLayoutId id="2147484391" r:id="rId2"/>
    <p:sldLayoutId id="2147484392" r:id="rId3"/>
    <p:sldLayoutId id="2147484393" r:id="rId4"/>
    <p:sldLayoutId id="2147484394" r:id="rId5"/>
    <p:sldLayoutId id="2147484395" r:id="rId6"/>
    <p:sldLayoutId id="2147484396" r:id="rId7"/>
    <p:sldLayoutId id="2147484397" r:id="rId8"/>
    <p:sldLayoutId id="2147484398" r:id="rId9"/>
    <p:sldLayoutId id="2147484399" r:id="rId10"/>
    <p:sldLayoutId id="2147484400" r:id="rId11"/>
    <p:sldLayoutId id="2147484401" r:id="rId12"/>
    <p:sldLayoutId id="2147484402" r:id="rId13"/>
    <p:sldLayoutId id="2147484403" r:id="rId14"/>
    <p:sldLayoutId id="2147484404" r:id="rId15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5AB1E70-5B95-4036-8978-AF47690EB0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863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7" r:id="rId1"/>
    <p:sldLayoutId id="2147484408" r:id="rId2"/>
    <p:sldLayoutId id="2147484409" r:id="rId3"/>
    <p:sldLayoutId id="2147484410" r:id="rId4"/>
    <p:sldLayoutId id="2147484411" r:id="rId5"/>
    <p:sldLayoutId id="2147484412" r:id="rId6"/>
    <p:sldLayoutId id="2147484413" r:id="rId7"/>
    <p:sldLayoutId id="2147484414" r:id="rId8"/>
    <p:sldLayoutId id="2147484415" r:id="rId9"/>
    <p:sldLayoutId id="2147484416" r:id="rId10"/>
    <p:sldLayoutId id="2147484417" r:id="rId11"/>
    <p:sldLayoutId id="2147484418" r:id="rId12"/>
    <p:sldLayoutId id="2147484419" r:id="rId13"/>
    <p:sldLayoutId id="2147484420" r:id="rId14"/>
    <p:sldLayoutId id="2147484421" r:id="rId15"/>
    <p:sldLayoutId id="2147484422" r:id="rId16"/>
    <p:sldLayoutId id="2147484423" r:id="rId17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0066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9B116FF9-EE2F-433C-9DD5-F7C2014549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7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5" r:id="rId1"/>
    <p:sldLayoutId id="2147484426" r:id="rId2"/>
    <p:sldLayoutId id="2147484427" r:id="rId3"/>
    <p:sldLayoutId id="2147484428" r:id="rId4"/>
    <p:sldLayoutId id="2147484429" r:id="rId5"/>
    <p:sldLayoutId id="2147484430" r:id="rId6"/>
    <p:sldLayoutId id="2147484431" r:id="rId7"/>
    <p:sldLayoutId id="2147484432" r:id="rId8"/>
    <p:sldLayoutId id="2147484433" r:id="rId9"/>
    <p:sldLayoutId id="2147484434" r:id="rId10"/>
    <p:sldLayoutId id="2147484435" r:id="rId11"/>
    <p:sldLayoutId id="2147484436" r:id="rId12"/>
    <p:sldLayoutId id="2147484437" r:id="rId13"/>
  </p:sldLayoutIdLst>
  <p:transition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DDEB084-D163-4705-8A17-FA1A78940F9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45848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  <p:sldLayoutId id="2147484405" r:id="rId12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F00B13F-8E1E-42A5-8476-3EE2E3C9BC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751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  <p:sldLayoutId id="2147484052" r:id="rId12"/>
    <p:sldLayoutId id="2147484053" r:id="rId13"/>
    <p:sldLayoutId id="2147484054" r:id="rId14"/>
    <p:sldLayoutId id="2147484055" r:id="rId15"/>
    <p:sldLayoutId id="2147484056" r:id="rId16"/>
    <p:sldLayoutId id="2147484057" r:id="rId17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05C4F23-4B00-41D5-ACB9-B80F955751D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301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  <p:sldLayoutId id="2147484070" r:id="rId12"/>
    <p:sldLayoutId id="2147484071" r:id="rId13"/>
    <p:sldLayoutId id="2147484072" r:id="rId14"/>
    <p:sldLayoutId id="2147484073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0066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2E3F8BCC-4627-4B2C-BD6A-673F50F688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092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8" r:id="rId1"/>
    <p:sldLayoutId id="2147484219" r:id="rId2"/>
    <p:sldLayoutId id="2147484220" r:id="rId3"/>
    <p:sldLayoutId id="2147484221" r:id="rId4"/>
    <p:sldLayoutId id="2147484222" r:id="rId5"/>
    <p:sldLayoutId id="2147484223" r:id="rId6"/>
    <p:sldLayoutId id="2147484224" r:id="rId7"/>
    <p:sldLayoutId id="2147484225" r:id="rId8"/>
    <p:sldLayoutId id="2147484226" r:id="rId9"/>
    <p:sldLayoutId id="2147484227" r:id="rId10"/>
    <p:sldLayoutId id="2147484228" r:id="rId11"/>
    <p:sldLayoutId id="2147484229" r:id="rId12"/>
    <p:sldLayoutId id="2147484230" r:id="rId13"/>
    <p:sldLayoutId id="2147484231" r:id="rId14"/>
  </p:sldLayoutIdLst>
  <p:transition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7C58146-8CB2-4788-BCDD-E83870E9A3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07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2" r:id="rId1"/>
    <p:sldLayoutId id="2147484263" r:id="rId2"/>
    <p:sldLayoutId id="2147484264" r:id="rId3"/>
    <p:sldLayoutId id="2147484265" r:id="rId4"/>
    <p:sldLayoutId id="2147484266" r:id="rId5"/>
    <p:sldLayoutId id="2147484267" r:id="rId6"/>
    <p:sldLayoutId id="2147484268" r:id="rId7"/>
    <p:sldLayoutId id="2147484269" r:id="rId8"/>
    <p:sldLayoutId id="2147484270" r:id="rId9"/>
    <p:sldLayoutId id="2147484271" r:id="rId10"/>
    <p:sldLayoutId id="2147484272" r:id="rId11"/>
    <p:sldLayoutId id="2147484273" r:id="rId12"/>
    <p:sldLayoutId id="2147484274" r:id="rId13"/>
    <p:sldLayoutId id="2147484275" r:id="rId14"/>
    <p:sldLayoutId id="2147484276" r:id="rId15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DDEB084-D163-4705-8A17-FA1A78940F9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01541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78" r:id="rId1"/>
    <p:sldLayoutId id="2147484279" r:id="rId2"/>
    <p:sldLayoutId id="2147484280" r:id="rId3"/>
    <p:sldLayoutId id="2147484281" r:id="rId4"/>
    <p:sldLayoutId id="2147484282" r:id="rId5"/>
    <p:sldLayoutId id="2147484283" r:id="rId6"/>
    <p:sldLayoutId id="2147484284" r:id="rId7"/>
    <p:sldLayoutId id="2147484285" r:id="rId8"/>
    <p:sldLayoutId id="2147484286" r:id="rId9"/>
    <p:sldLayoutId id="2147484287" r:id="rId10"/>
    <p:sldLayoutId id="2147484288" r:id="rId11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5FDAF2A-A1EA-4D8B-930C-A2A6B5D1E3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74737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90" r:id="rId1"/>
    <p:sldLayoutId id="2147484291" r:id="rId2"/>
    <p:sldLayoutId id="2147484292" r:id="rId3"/>
    <p:sldLayoutId id="2147484293" r:id="rId4"/>
    <p:sldLayoutId id="2147484294" r:id="rId5"/>
    <p:sldLayoutId id="2147484295" r:id="rId6"/>
    <p:sldLayoutId id="2147484296" r:id="rId7"/>
    <p:sldLayoutId id="2147484297" r:id="rId8"/>
    <p:sldLayoutId id="2147484298" r:id="rId9"/>
    <p:sldLayoutId id="2147484299" r:id="rId10"/>
    <p:sldLayoutId id="2147484300" r:id="rId11"/>
    <p:sldLayoutId id="2147484301" r:id="rId12"/>
    <p:sldLayoutId id="2147484302" r:id="rId13"/>
    <p:sldLayoutId id="2147484303" r:id="rId14"/>
    <p:sldLayoutId id="2147484304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DDEB084-D163-4705-8A17-FA1A78940F9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67589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06" r:id="rId1"/>
    <p:sldLayoutId id="2147484307" r:id="rId2"/>
    <p:sldLayoutId id="2147484308" r:id="rId3"/>
    <p:sldLayoutId id="2147484309" r:id="rId4"/>
    <p:sldLayoutId id="2147484310" r:id="rId5"/>
    <p:sldLayoutId id="2147484311" r:id="rId6"/>
    <p:sldLayoutId id="2147484312" r:id="rId7"/>
    <p:sldLayoutId id="2147484313" r:id="rId8"/>
    <p:sldLayoutId id="2147484314" r:id="rId9"/>
    <p:sldLayoutId id="2147484315" r:id="rId10"/>
    <p:sldLayoutId id="2147484316" r:id="rId11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3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80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5.bin"/><Relationship Id="rId4" Type="http://schemas.openxmlformats.org/officeDocument/2006/relationships/image" Target="../media/image24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7.gif"/><Relationship Id="rId2" Type="http://schemas.openxmlformats.org/officeDocument/2006/relationships/slideLayout" Target="../slideLayouts/slideLayout128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4.wmf"/><Relationship Id="rId4" Type="http://schemas.openxmlformats.org/officeDocument/2006/relationships/oleObject" Target="../embeddings/oleObject6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0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0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31788" y="938213"/>
            <a:ext cx="8526462" cy="470535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628800"/>
            <a:ext cx="9072563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Cosmology, </a:t>
            </a:r>
          </a:p>
          <a:p>
            <a:pPr algn="ctr">
              <a:defRPr/>
            </a:pPr>
            <a:r>
              <a:rPr lang="en-US" sz="3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lect. 1</a:t>
            </a:r>
          </a:p>
          <a:p>
            <a:pPr algn="ctr">
              <a:defRPr/>
            </a:pPr>
            <a:endParaRPr lang="en-US" sz="5500" b="1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defRPr/>
            </a:pPr>
            <a:r>
              <a:rPr lang="en-US" sz="4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In search of our Origins </a:t>
            </a:r>
          </a:p>
        </p:txBody>
      </p:sp>
    </p:spTree>
    <p:extLst>
      <p:ext uri="{BB962C8B-B14F-4D97-AF65-F5344CB8AC3E}">
        <p14:creationId xmlns:p14="http://schemas.microsoft.com/office/powerpoint/2010/main" val="64822379"/>
      </p:ext>
    </p:extLst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939" name="Text Box 3"/>
          <p:cNvSpPr txBox="1">
            <a:spLocks noChangeArrowheads="1"/>
          </p:cNvSpPr>
          <p:nvPr/>
        </p:nvSpPr>
        <p:spPr bwMode="auto">
          <a:xfrm>
            <a:off x="-576263" y="549275"/>
            <a:ext cx="97202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5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Cosmological  Riddles</a:t>
            </a:r>
          </a:p>
        </p:txBody>
      </p:sp>
      <p:sp>
        <p:nvSpPr>
          <p:cNvPr id="6" name="Rectangle 5"/>
          <p:cNvSpPr/>
          <p:nvPr/>
        </p:nvSpPr>
        <p:spPr>
          <a:xfrm>
            <a:off x="500063" y="2500313"/>
            <a:ext cx="8286750" cy="3857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85813" y="3000375"/>
            <a:ext cx="97202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5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Is our Universe unique, or are there many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other Universes  (multiverse) … ?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857250" y="4929188"/>
            <a:ext cx="97202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What made the Universe originate ?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939" name="Text Box 3"/>
          <p:cNvSpPr txBox="1">
            <a:spLocks noChangeArrowheads="1"/>
          </p:cNvSpPr>
          <p:nvPr/>
        </p:nvSpPr>
        <p:spPr bwMode="auto">
          <a:xfrm>
            <a:off x="-576263" y="549275"/>
            <a:ext cx="97202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5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Cosmological  Riddles</a:t>
            </a:r>
          </a:p>
        </p:txBody>
      </p:sp>
      <p:sp>
        <p:nvSpPr>
          <p:cNvPr id="6" name="Rectangle 5"/>
          <p:cNvSpPr/>
          <p:nvPr/>
        </p:nvSpPr>
        <p:spPr>
          <a:xfrm>
            <a:off x="500063" y="2500313"/>
            <a:ext cx="8286750" cy="3857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14375" y="2928938"/>
            <a:ext cx="9720263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en-US" sz="25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Why are the physical laws as they are  ?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  Do they need to be ?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85813" y="4643438"/>
            <a:ext cx="972026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How many dimensions does the Universe have?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  More than  1timelike  + 3 spacelike ?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939" name="Text Box 3"/>
          <p:cNvSpPr txBox="1">
            <a:spLocks noChangeArrowheads="1"/>
          </p:cNvSpPr>
          <p:nvPr/>
        </p:nvSpPr>
        <p:spPr bwMode="auto">
          <a:xfrm>
            <a:off x="-576263" y="549275"/>
            <a:ext cx="97202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5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Cosmological  Riddles</a:t>
            </a:r>
          </a:p>
        </p:txBody>
      </p:sp>
      <p:sp>
        <p:nvSpPr>
          <p:cNvPr id="6" name="Rectangle 5"/>
          <p:cNvSpPr/>
          <p:nvPr/>
        </p:nvSpPr>
        <p:spPr>
          <a:xfrm>
            <a:off x="500063" y="2500313"/>
            <a:ext cx="8286750" cy="3857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14375" y="3357563"/>
            <a:ext cx="97202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… and …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14375" y="4500563"/>
            <a:ext cx="9720263" cy="149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Are our brains sufficiently equipped to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understand  and answer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the ultimate questions … ?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275" name="Text Box 3"/>
          <p:cNvSpPr txBox="1">
            <a:spLocks noChangeArrowheads="1"/>
          </p:cNvSpPr>
          <p:nvPr/>
        </p:nvSpPr>
        <p:spPr bwMode="auto">
          <a:xfrm>
            <a:off x="-428625" y="428625"/>
            <a:ext cx="9720263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the Universe:</a:t>
            </a:r>
          </a:p>
          <a:p>
            <a:pPr marL="0" marR="0" lvl="0" indent="0" algn="ctr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a  Unique  Object </a:t>
            </a:r>
          </a:p>
        </p:txBody>
      </p:sp>
      <p:sp>
        <p:nvSpPr>
          <p:cNvPr id="1078278" name="Text Box 6"/>
          <p:cNvSpPr txBox="1">
            <a:spLocks noChangeArrowheads="1"/>
          </p:cNvSpPr>
          <p:nvPr/>
        </p:nvSpPr>
        <p:spPr bwMode="auto">
          <a:xfrm>
            <a:off x="611560" y="3933056"/>
            <a:ext cx="9720262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There is only one (visible) Universe  …</a:t>
            </a:r>
          </a:p>
        </p:txBody>
      </p:sp>
      <p:sp>
        <p:nvSpPr>
          <p:cNvPr id="7" name="Rectangle 6"/>
          <p:cNvSpPr/>
          <p:nvPr/>
        </p:nvSpPr>
        <p:spPr>
          <a:xfrm>
            <a:off x="285750" y="2143125"/>
            <a:ext cx="8501063" cy="44291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868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1078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827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179" name="Text Box 3"/>
          <p:cNvSpPr txBox="1">
            <a:spLocks noChangeArrowheads="1"/>
          </p:cNvSpPr>
          <p:nvPr/>
        </p:nvSpPr>
        <p:spPr bwMode="auto">
          <a:xfrm>
            <a:off x="-576263" y="142875"/>
            <a:ext cx="9720263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7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  unique time … </a:t>
            </a:r>
          </a:p>
        </p:txBody>
      </p:sp>
      <p:sp>
        <p:nvSpPr>
          <p:cNvPr id="1074181" name="Text Box 5"/>
          <p:cNvSpPr txBox="1">
            <a:spLocks noChangeArrowheads="1"/>
          </p:cNvSpPr>
          <p:nvPr/>
        </p:nvSpPr>
        <p:spPr bwMode="auto">
          <a:xfrm>
            <a:off x="857250" y="1643063"/>
            <a:ext cx="9720263" cy="5669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The past century,  since 1915,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marks a special epoch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For the first time in human history,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we are able to address the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great questions of Cosmology …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sym typeface="Mathematica1"/>
              </a:rPr>
              <a:t>  scientifically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…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0063" y="1428750"/>
            <a:ext cx="8286750" cy="49525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1074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418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31788" y="764704"/>
            <a:ext cx="8526462" cy="5515123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73819" y="1700808"/>
            <a:ext cx="9072563" cy="61093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55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Observing the Universe</a:t>
            </a:r>
          </a:p>
          <a:p>
            <a:pPr algn="ctr">
              <a:lnSpc>
                <a:spcPct val="80000"/>
              </a:lnSpc>
              <a:defRPr/>
            </a:pPr>
            <a:endParaRPr lang="en-US" sz="55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55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&amp;</a:t>
            </a:r>
          </a:p>
          <a:p>
            <a:pPr algn="ctr">
              <a:lnSpc>
                <a:spcPct val="80000"/>
              </a:lnSpc>
              <a:defRPr/>
            </a:pPr>
            <a:endParaRPr lang="en-US" sz="55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55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Cosmic Horizons</a:t>
            </a:r>
          </a:p>
          <a:p>
            <a:pPr algn="ctr">
              <a:lnSpc>
                <a:spcPct val="80000"/>
              </a:lnSpc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endParaRPr lang="en-US" sz="45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427736"/>
      </p:ext>
    </p:extLst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1500" y="2286000"/>
            <a:ext cx="8229600" cy="4572000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/>
              <a:t>                 Cosmology is a unique science: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000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dirty="0"/>
              <a:t>             not only it looks out to the deepest realms and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dirty="0"/>
              <a:t>             largest scales of our Universe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000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dirty="0"/>
              <a:t>             on cosmological scales,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dirty="0"/>
              <a:t>             the finite velocity of light becomes a  critical factor …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000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dirty="0"/>
              <a:t>             thus, it also looks back in time, to the earliest moments,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dirty="0"/>
              <a:t>             and thus is the ultimate archaeological science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000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dirty="0"/>
              <a:t>      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730" y="357166"/>
            <a:ext cx="8758270" cy="12192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4000" b="1"/>
              <a:t>                        Cosmology:   </a:t>
            </a:r>
            <a:br>
              <a:rPr sz="4000" b="1"/>
            </a:br>
            <a:r>
              <a:rPr sz="4000" b="1"/>
              <a:t>            exploring Space &amp; Time</a:t>
            </a:r>
          </a:p>
        </p:txBody>
      </p:sp>
      <p:sp>
        <p:nvSpPr>
          <p:cNvPr id="4" name="Rectangle 3"/>
          <p:cNvSpPr/>
          <p:nvPr/>
        </p:nvSpPr>
        <p:spPr>
          <a:xfrm>
            <a:off x="500063" y="2071688"/>
            <a:ext cx="8286750" cy="4286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275" name="Text Box 3"/>
          <p:cNvSpPr txBox="1">
            <a:spLocks noChangeArrowheads="1"/>
          </p:cNvSpPr>
          <p:nvPr/>
        </p:nvSpPr>
        <p:spPr bwMode="auto">
          <a:xfrm>
            <a:off x="-428625" y="428625"/>
            <a:ext cx="9720263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6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the Universe: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  Unique  Astrophysical  Object </a:t>
            </a:r>
          </a:p>
        </p:txBody>
      </p:sp>
      <p:sp>
        <p:nvSpPr>
          <p:cNvPr id="1078276" name="Text Box 4"/>
          <p:cNvSpPr txBox="1">
            <a:spLocks noChangeArrowheads="1"/>
          </p:cNvSpPr>
          <p:nvPr/>
        </p:nvSpPr>
        <p:spPr bwMode="auto">
          <a:xfrm>
            <a:off x="357187" y="2993935"/>
            <a:ext cx="972026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Finite velocity of light, c: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     … a look in depth =  a look back in time …</a:t>
            </a:r>
          </a:p>
        </p:txBody>
      </p:sp>
      <p:sp>
        <p:nvSpPr>
          <p:cNvPr id="1078277" name="Text Box 5"/>
          <p:cNvSpPr txBox="1">
            <a:spLocks noChangeArrowheads="1"/>
          </p:cNvSpPr>
          <p:nvPr/>
        </p:nvSpPr>
        <p:spPr bwMode="auto">
          <a:xfrm>
            <a:off x="357187" y="4357687"/>
            <a:ext cx="9720262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 &amp; implications  for  space-time: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  observational cosmology limited to only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  a minor thin “shell” of all of spacetime …  </a:t>
            </a:r>
          </a:p>
        </p:txBody>
      </p:sp>
      <p:sp>
        <p:nvSpPr>
          <p:cNvPr id="7" name="Rectangle 6"/>
          <p:cNvSpPr/>
          <p:nvPr/>
        </p:nvSpPr>
        <p:spPr>
          <a:xfrm>
            <a:off x="285750" y="2143125"/>
            <a:ext cx="8501063" cy="44291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1078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1078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8276" grpId="0"/>
      <p:bldP spid="107827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8616694" cy="496855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5576" y="-387424"/>
            <a:ext cx="8229600" cy="1219200"/>
          </a:xfrm>
        </p:spPr>
        <p:txBody>
          <a:bodyPr/>
          <a:lstStyle/>
          <a:p>
            <a:r>
              <a:rPr lang="nl-NL" b="1" dirty="0">
                <a:solidFill>
                  <a:schemeClr val="bg1"/>
                </a:solidFill>
              </a:rPr>
              <a:t>Cosmic Depth  =   Cosmic Time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5836051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Light propagation through the Universe:</a:t>
            </a:r>
          </a:p>
          <a:p>
            <a:r>
              <a:rPr lang="nl-NL" dirty="0">
                <a:solidFill>
                  <a:schemeClr val="bg1"/>
                </a:solidFill>
              </a:rPr>
              <a:t>          light has a finite velocity   (c=300,000 km/s)          </a:t>
            </a:r>
          </a:p>
          <a:p>
            <a:r>
              <a:rPr lang="nl-NL" dirty="0">
                <a:solidFill>
                  <a:schemeClr val="bg1"/>
                </a:solidFill>
              </a:rPr>
              <a:t>          the further you look, the further you look in time !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520" y="5836051"/>
            <a:ext cx="8640960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585146"/>
      </p:ext>
    </p:extLst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9432"/>
            <a:ext cx="9828584" cy="854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36366"/>
      </p:ext>
    </p:extLst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243409"/>
            <a:ext cx="11593288" cy="8057747"/>
          </a:xfrm>
        </p:spPr>
      </p:pic>
    </p:spTree>
    <p:extLst>
      <p:ext uri="{BB962C8B-B14F-4D97-AF65-F5344CB8AC3E}">
        <p14:creationId xmlns:p14="http://schemas.microsoft.com/office/powerpoint/2010/main" val="435980960"/>
      </p:ext>
    </p:extLst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069908" cy="4824536"/>
          </a:xfrm>
        </p:spPr>
      </p:pic>
    </p:spTree>
    <p:extLst>
      <p:ext uri="{BB962C8B-B14F-4D97-AF65-F5344CB8AC3E}">
        <p14:creationId xmlns:p14="http://schemas.microsoft.com/office/powerpoint/2010/main" val="2463414374"/>
      </p:ext>
    </p:extLst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6" descr="skyglobe.wmap.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-500063"/>
            <a:ext cx="9786938" cy="978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29313" y="217488"/>
            <a:ext cx="4214812" cy="7354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5000" y="1571625"/>
            <a:ext cx="3714750" cy="2492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</a:rPr>
              <a:t>    </a:t>
            </a:r>
            <a:r>
              <a:rPr lang="en-US" sz="2600" b="1" dirty="0">
                <a:solidFill>
                  <a:prstClr val="white"/>
                </a:solidFill>
                <a:latin typeface="Constantia"/>
              </a:rPr>
              <a:t>Earliest View </a:t>
            </a:r>
          </a:p>
          <a:p>
            <a:pPr>
              <a:defRPr/>
            </a:pPr>
            <a:r>
              <a:rPr lang="en-US" sz="2600" b="1" dirty="0">
                <a:solidFill>
                  <a:prstClr val="white"/>
                </a:solidFill>
                <a:latin typeface="Constantia"/>
              </a:rPr>
              <a:t>    of our Cosmos:</a:t>
            </a:r>
          </a:p>
          <a:p>
            <a:pPr>
              <a:defRPr/>
            </a:pPr>
            <a:endParaRPr lang="en-US" sz="26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sz="2600" b="1" dirty="0">
                <a:solidFill>
                  <a:prstClr val="white"/>
                </a:solidFill>
                <a:latin typeface="Constantia"/>
              </a:rPr>
              <a:t>    the Universe </a:t>
            </a:r>
          </a:p>
          <a:p>
            <a:pPr>
              <a:defRPr/>
            </a:pPr>
            <a:r>
              <a:rPr lang="en-US" sz="2600" b="1" dirty="0">
                <a:solidFill>
                  <a:prstClr val="white"/>
                </a:solidFill>
                <a:latin typeface="Constantia"/>
              </a:rPr>
              <a:t>    379,000 years </a:t>
            </a:r>
          </a:p>
          <a:p>
            <a:pPr>
              <a:defRPr/>
            </a:pPr>
            <a:r>
              <a:rPr lang="en-US" sz="2600" b="1" dirty="0">
                <a:solidFill>
                  <a:prstClr val="white"/>
                </a:solidFill>
                <a:latin typeface="Constantia"/>
              </a:rPr>
              <a:t>    after the Big Bang</a:t>
            </a:r>
          </a:p>
        </p:txBody>
      </p:sp>
      <p:sp>
        <p:nvSpPr>
          <p:cNvPr id="10772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71472" y="-285776"/>
            <a:ext cx="9828213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4800" b="1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Edge of the Visible Universe</a:t>
            </a:r>
          </a:p>
        </p:txBody>
      </p:sp>
      <p:sp>
        <p:nvSpPr>
          <p:cNvPr id="1077252" name="Rectangle 4"/>
          <p:cNvSpPr>
            <a:spLocks noChangeArrowheads="1"/>
          </p:cNvSpPr>
          <p:nvPr/>
        </p:nvSpPr>
        <p:spPr bwMode="auto">
          <a:xfrm>
            <a:off x="-73025" y="5661025"/>
            <a:ext cx="9217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2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/>
              </a:rPr>
              <a:t>Cosmic  Microwave  Background</a:t>
            </a:r>
          </a:p>
        </p:txBody>
      </p:sp>
      <p:sp>
        <p:nvSpPr>
          <p:cNvPr id="94215" name="TextBox 7"/>
          <p:cNvSpPr txBox="1">
            <a:spLocks noChangeArrowheads="1"/>
          </p:cNvSpPr>
          <p:nvPr/>
        </p:nvSpPr>
        <p:spPr bwMode="auto">
          <a:xfrm>
            <a:off x="0" y="1357313"/>
            <a:ext cx="19288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white"/>
                </a:solidFill>
              </a:rPr>
              <a:t>WMAP</a:t>
            </a:r>
          </a:p>
          <a:p>
            <a:pPr eaLnBrk="1" hangingPunct="1"/>
            <a:r>
              <a:rPr lang="en-US" altLang="en-US" sz="1400">
                <a:solidFill>
                  <a:prstClr val="white"/>
                </a:solidFill>
              </a:rPr>
              <a:t>CMB </a:t>
            </a:r>
          </a:p>
          <a:p>
            <a:pPr eaLnBrk="1" hangingPunct="1"/>
            <a:r>
              <a:rPr lang="en-US" altLang="en-US" sz="1400">
                <a:solidFill>
                  <a:prstClr val="white"/>
                </a:solidFill>
              </a:rPr>
              <a:t>temperature map</a:t>
            </a:r>
          </a:p>
        </p:txBody>
      </p:sp>
    </p:spTree>
    <p:extLst>
      <p:ext uri="{BB962C8B-B14F-4D97-AF65-F5344CB8AC3E}">
        <p14:creationId xmlns:p14="http://schemas.microsoft.com/office/powerpoint/2010/main" val="4021664683"/>
      </p:ext>
    </p:extLst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71500" y="5715000"/>
            <a:ext cx="7929563" cy="100012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04899" name="Text Box 3"/>
          <p:cNvSpPr txBox="1">
            <a:spLocks noChangeArrowheads="1"/>
          </p:cNvSpPr>
          <p:nvPr/>
        </p:nvSpPr>
        <p:spPr bwMode="auto">
          <a:xfrm>
            <a:off x="-285750" y="-500063"/>
            <a:ext cx="972026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Cosmic  Horizons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375" y="5857875"/>
            <a:ext cx="8072438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Horizon of the Universe: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distance that light travelled since the Big Bang</a:t>
            </a:r>
          </a:p>
        </p:txBody>
      </p:sp>
      <p:graphicFrame>
        <p:nvGraphicFramePr>
          <p:cNvPr id="563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5262160"/>
              </p:ext>
            </p:extLst>
          </p:nvPr>
        </p:nvGraphicFramePr>
        <p:xfrm>
          <a:off x="3016250" y="1254920"/>
          <a:ext cx="3040062" cy="1357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Equation" r:id="rId3" imgW="1079280" imgH="482400" progId="Equation.DSMT4">
                  <p:embed/>
                </p:oleObj>
              </mc:Choice>
              <mc:Fallback>
                <p:oleObj name="Equation" r:id="rId3" imgW="1079280" imgH="482400" progId="Equation.DSMT4">
                  <p:embed/>
                  <p:pic>
                    <p:nvPicPr>
                      <p:cNvPr id="563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6250" y="1254920"/>
                        <a:ext cx="3040062" cy="1357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2771800" y="1207226"/>
            <a:ext cx="3714750" cy="19288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0425" y="2684464"/>
            <a:ext cx="32861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Horizon distance in physical space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1116161" y="4181268"/>
            <a:ext cx="977900" cy="484187"/>
          </a:xfrm>
          <a:prstGeom prst="rightArrow">
            <a:avLst/>
          </a:prstGeom>
          <a:solidFill>
            <a:schemeClr val="tx1"/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aphicFrame>
        <p:nvGraphicFramePr>
          <p:cNvPr id="563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9660820"/>
              </p:ext>
            </p:extLst>
          </p:nvPr>
        </p:nvGraphicFramePr>
        <p:xfrm>
          <a:off x="3159124" y="4118768"/>
          <a:ext cx="2897188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Equation" r:id="rId5" imgW="1028520" imgH="228600" progId="Equation.DSMT4">
                  <p:embed/>
                </p:oleObj>
              </mc:Choice>
              <mc:Fallback>
                <p:oleObj name="Equation" r:id="rId5" imgW="1028520" imgH="228600" progId="Equation.DSMT4">
                  <p:embed/>
                  <p:pic>
                    <p:nvPicPr>
                      <p:cNvPr id="5632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9124" y="4118768"/>
                        <a:ext cx="2897188" cy="64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611560" y="3475831"/>
            <a:ext cx="7848872" cy="19288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976199"/>
      </p:ext>
    </p:extLst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71500" y="5715000"/>
            <a:ext cx="7929563" cy="100012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04899" name="Text Box 3"/>
          <p:cNvSpPr txBox="1">
            <a:spLocks noChangeArrowheads="1"/>
          </p:cNvSpPr>
          <p:nvPr/>
        </p:nvSpPr>
        <p:spPr bwMode="auto">
          <a:xfrm>
            <a:off x="-285750" y="-500063"/>
            <a:ext cx="972026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Cosmic  Horizons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375" y="5857875"/>
            <a:ext cx="8072438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Horizon of the Universe: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distance that light travelled since the Big Bang</a:t>
            </a:r>
          </a:p>
        </p:txBody>
      </p:sp>
      <p:graphicFrame>
        <p:nvGraphicFramePr>
          <p:cNvPr id="56322" name="Object 2"/>
          <p:cNvGraphicFramePr>
            <a:graphicFrameLocks noChangeAspect="1"/>
          </p:cNvGraphicFramePr>
          <p:nvPr/>
        </p:nvGraphicFramePr>
        <p:xfrm>
          <a:off x="905561" y="2797175"/>
          <a:ext cx="3040062" cy="1357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Equation" r:id="rId3" imgW="1079280" imgH="482400" progId="Equation.DSMT4">
                  <p:embed/>
                </p:oleObj>
              </mc:Choice>
              <mc:Fallback>
                <p:oleObj name="Equation" r:id="rId3" imgW="1079280" imgH="482400" progId="Equation.DSMT4">
                  <p:embed/>
                  <p:pic>
                    <p:nvPicPr>
                      <p:cNvPr id="563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5561" y="2797175"/>
                        <a:ext cx="3040062" cy="1357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636943" y="2714625"/>
            <a:ext cx="3714750" cy="19288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1600" y="4217261"/>
            <a:ext cx="32861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Horizon distance in physical space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4490318" y="3475831"/>
            <a:ext cx="977900" cy="484187"/>
          </a:xfrm>
          <a:prstGeom prst="rightArrow">
            <a:avLst/>
          </a:prstGeom>
          <a:solidFill>
            <a:schemeClr val="tx1"/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aphicFrame>
        <p:nvGraphicFramePr>
          <p:cNvPr id="56323" name="Object 3"/>
          <p:cNvGraphicFramePr>
            <a:graphicFrameLocks noChangeAspect="1"/>
          </p:cNvGraphicFramePr>
          <p:nvPr/>
        </p:nvGraphicFramePr>
        <p:xfrm>
          <a:off x="6084168" y="3263900"/>
          <a:ext cx="1824038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Equation" r:id="rId5" imgW="647640" imgH="228600" progId="Equation.DSMT4">
                  <p:embed/>
                </p:oleObj>
              </mc:Choice>
              <mc:Fallback>
                <p:oleObj name="Equation" r:id="rId5" imgW="647640" imgH="228600" progId="Equation.DSMT4">
                  <p:embed/>
                  <p:pic>
                    <p:nvPicPr>
                      <p:cNvPr id="5632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3263900"/>
                        <a:ext cx="1824038" cy="64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724128" y="4194176"/>
            <a:ext cx="32861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In an Einstein-de Sitter Universe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64568" y="2683669"/>
            <a:ext cx="2928938" cy="19288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652256"/>
      </p:ext>
    </p:extLst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31788" y="764704"/>
            <a:ext cx="8526462" cy="5515123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437" y="1484784"/>
            <a:ext cx="9072563" cy="61709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7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the  Universe</a:t>
            </a:r>
          </a:p>
          <a:p>
            <a:pPr algn="ctr">
              <a:lnSpc>
                <a:spcPct val="80000"/>
              </a:lnSpc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7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has a </a:t>
            </a:r>
          </a:p>
          <a:p>
            <a:pPr algn="ctr">
              <a:lnSpc>
                <a:spcPct val="80000"/>
              </a:lnSpc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7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Beginning</a:t>
            </a:r>
          </a:p>
          <a:p>
            <a:pPr algn="ctr"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endParaRPr lang="en-US" sz="45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727182"/>
      </p:ext>
    </p:extLst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ChangeArrowheads="1"/>
          </p:cNvSpPr>
          <p:nvPr/>
        </p:nvSpPr>
        <p:spPr bwMode="auto">
          <a:xfrm>
            <a:off x="4356100" y="3860800"/>
            <a:ext cx="4679950" cy="280828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4867" name="Rectangle 3"/>
          <p:cNvSpPr>
            <a:spLocks noChangeArrowheads="1"/>
          </p:cNvSpPr>
          <p:nvPr/>
        </p:nvSpPr>
        <p:spPr bwMode="auto">
          <a:xfrm>
            <a:off x="4356100" y="2060575"/>
            <a:ext cx="4679950" cy="165576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47557" name="Rectangle 5"/>
          <p:cNvSpPr>
            <a:spLocks noGrp="1" noChangeArrowheads="1"/>
          </p:cNvSpPr>
          <p:nvPr>
            <p:ph type="title"/>
          </p:nvPr>
        </p:nvSpPr>
        <p:spPr>
          <a:xfrm>
            <a:off x="642910" y="71414"/>
            <a:ext cx="82296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Night Sky is Dark</a:t>
            </a:r>
          </a:p>
        </p:txBody>
      </p:sp>
      <p:sp>
        <p:nvSpPr>
          <p:cNvPr id="164872" name="AutoShape 8"/>
          <p:cNvSpPr>
            <a:spLocks noChangeArrowheads="1"/>
          </p:cNvSpPr>
          <p:nvPr/>
        </p:nvSpPr>
        <p:spPr bwMode="auto">
          <a:xfrm>
            <a:off x="6011863" y="2852738"/>
            <a:ext cx="1223962" cy="19843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76931002 h 21600"/>
              <a:gd name="T4" fmla="*/ 2147483647 w 21600"/>
              <a:gd name="T5" fmla="*/ 153861196 h 21600"/>
              <a:gd name="T6" fmla="*/ 2147483647 w 21600"/>
              <a:gd name="T7" fmla="*/ 7693100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4873" name="AutoShape 9"/>
          <p:cNvSpPr>
            <a:spLocks noChangeArrowheads="1"/>
          </p:cNvSpPr>
          <p:nvPr/>
        </p:nvSpPr>
        <p:spPr bwMode="auto">
          <a:xfrm>
            <a:off x="6156176" y="5589588"/>
            <a:ext cx="1223962" cy="19843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76931002 h 21600"/>
              <a:gd name="T4" fmla="*/ 2147483647 w 21600"/>
              <a:gd name="T5" fmla="*/ 153861196 h 21600"/>
              <a:gd name="T6" fmla="*/ 2147483647 w 21600"/>
              <a:gd name="T7" fmla="*/ 7693100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0575"/>
            <a:ext cx="3918074" cy="3918074"/>
          </a:xfrm>
        </p:spPr>
      </p:pic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4500563" y="2214563"/>
            <a:ext cx="4897437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4888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r>
              <a:rPr lang="en-US" sz="1600" b="1" dirty="0">
                <a:solidFill>
                  <a:prstClr val="white"/>
                </a:solidFill>
              </a:rPr>
              <a:t>In an infinitely large, old and unchanging </a:t>
            </a: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r>
              <a:rPr lang="en-US" sz="1600" b="1" dirty="0">
                <a:solidFill>
                  <a:prstClr val="white"/>
                </a:solidFill>
              </a:rPr>
              <a:t>Universe each line of sight would hit a star:</a:t>
            </a: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endParaRPr lang="en-US" sz="1600" b="1" dirty="0">
              <a:solidFill>
                <a:prstClr val="white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endParaRPr lang="en-US" sz="1600" b="1" dirty="0">
              <a:solidFill>
                <a:prstClr val="white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r>
              <a:rPr lang="en-US" sz="1600" b="1" dirty="0">
                <a:solidFill>
                  <a:prstClr val="white"/>
                </a:solidFill>
              </a:rPr>
              <a:t> Sky would be as bright as surface of star: </a:t>
            </a: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endParaRPr lang="en-US" sz="900" b="1" dirty="0">
              <a:solidFill>
                <a:srgbClr val="FFFF99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endParaRPr lang="en-US" sz="900" b="1" dirty="0">
              <a:solidFill>
                <a:srgbClr val="FFFF99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r>
              <a:rPr lang="en-US" sz="900" dirty="0">
                <a:solidFill>
                  <a:prstClr val="white"/>
                </a:solidFill>
              </a:rPr>
              <a:t>    </a:t>
            </a:r>
            <a:r>
              <a:rPr lang="en-US" sz="2400" b="1" dirty="0">
                <a:solidFill>
                  <a:srgbClr val="000099"/>
                </a:solidFill>
                <a:latin typeface="Papyrus" pitchFamily="66" charset="0"/>
              </a:rPr>
              <a:t>                           </a:t>
            </a: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r>
              <a:rPr lang="en-US" sz="2400" b="1" dirty="0">
                <a:solidFill>
                  <a:srgbClr val="000099"/>
                </a:solidFill>
                <a:latin typeface="Papyrus" pitchFamily="66" charset="0"/>
              </a:rPr>
              <a:t>             </a:t>
            </a:r>
            <a:r>
              <a:rPr lang="en-US" sz="2000" b="1" dirty="0">
                <a:solidFill>
                  <a:prstClr val="white"/>
                </a:solidFill>
              </a:rPr>
              <a:t>Night sky as bright as </a:t>
            </a: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r>
              <a:rPr lang="en-US" sz="2000" b="1" dirty="0">
                <a:solidFill>
                  <a:prstClr val="white"/>
                </a:solidFill>
              </a:rPr>
              <a:t>               Solar Surface, yet                                    </a:t>
            </a: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r>
              <a:rPr lang="en-US" sz="2000" b="1" dirty="0">
                <a:solidFill>
                  <a:prstClr val="white"/>
                </a:solidFill>
              </a:rPr>
              <a:t>                the night sky is dark  </a:t>
            </a:r>
            <a:r>
              <a:rPr lang="en-US" sz="2000" b="1" dirty="0">
                <a:solidFill>
                  <a:prstClr val="white"/>
                </a:solidFill>
                <a:sym typeface="Wingdings" pitchFamily="2" charset="2"/>
              </a:rPr>
              <a:t>        </a:t>
            </a: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endParaRPr lang="en-US" sz="2400" b="1" dirty="0">
              <a:solidFill>
                <a:srgbClr val="FFFF00"/>
              </a:solidFill>
              <a:latin typeface="Papyrus" pitchFamily="66" charset="0"/>
              <a:sym typeface="Wingdings" pitchFamily="2" charset="2"/>
            </a:endParaRP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r>
              <a:rPr lang="en-US" sz="2400" b="1" dirty="0">
                <a:solidFill>
                  <a:srgbClr val="FFFF00"/>
                </a:solidFill>
                <a:latin typeface="Papyrus" pitchFamily="66" charset="0"/>
                <a:sym typeface="Wingdings" pitchFamily="2" charset="2"/>
              </a:rPr>
              <a:t>                                                                    </a:t>
            </a: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r>
              <a:rPr lang="en-US" sz="2400" b="1" dirty="0">
                <a:solidFill>
                  <a:srgbClr val="FFFF00"/>
                </a:solidFill>
                <a:latin typeface="Papyrus" pitchFamily="66" charset="0"/>
                <a:sym typeface="Wingdings" pitchFamily="2" charset="2"/>
              </a:rPr>
              <a:t>    </a:t>
            </a:r>
            <a:r>
              <a:rPr lang="en-US" sz="2000" b="1" dirty="0">
                <a:solidFill>
                  <a:prstClr val="white"/>
                </a:solidFill>
                <a:sym typeface="Wingdings" pitchFamily="2" charset="2"/>
              </a:rPr>
              <a:t>finite  age of Universe  (13.8  </a:t>
            </a:r>
            <a:r>
              <a:rPr lang="en-US" sz="2000" b="1" dirty="0" err="1">
                <a:solidFill>
                  <a:prstClr val="white"/>
                </a:solidFill>
                <a:sym typeface="Wingdings" pitchFamily="2" charset="2"/>
              </a:rPr>
              <a:t>Gyr</a:t>
            </a:r>
            <a:r>
              <a:rPr lang="en-US" sz="2000" b="1" dirty="0">
                <a:solidFill>
                  <a:prstClr val="white"/>
                </a:solidFill>
                <a:sym typeface="Wingdings" pitchFamily="2" charset="2"/>
              </a:rPr>
              <a:t>)</a:t>
            </a:r>
            <a:endParaRPr lang="en-US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515626"/>
      </p:ext>
    </p:extLst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349898"/>
      </p:ext>
    </p:extLst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-99392"/>
            <a:ext cx="11579614" cy="723725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931749"/>
      </p:ext>
    </p:extLst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31788" y="938212"/>
            <a:ext cx="8526462" cy="5515123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437" y="1484784"/>
            <a:ext cx="9072563" cy="60478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7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Cosmic Calendar:</a:t>
            </a:r>
          </a:p>
          <a:p>
            <a:pPr algn="ctr">
              <a:lnSpc>
                <a:spcPct val="80000"/>
              </a:lnSpc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4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13.8 </a:t>
            </a:r>
            <a:r>
              <a:rPr lang="en-US" sz="4000" b="1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Gigayears</a:t>
            </a:r>
            <a:endParaRPr lang="en-US" sz="4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80000"/>
              </a:lnSpc>
              <a:defRPr/>
            </a:pPr>
            <a:endParaRPr lang="en-US" sz="4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4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of</a:t>
            </a:r>
          </a:p>
          <a:p>
            <a:pPr algn="ctr">
              <a:lnSpc>
                <a:spcPct val="80000"/>
              </a:lnSpc>
              <a:defRPr/>
            </a:pPr>
            <a:endParaRPr lang="en-US" sz="4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4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Cosmic History</a:t>
            </a:r>
          </a:p>
          <a:p>
            <a:pPr algn="ctr"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endParaRPr lang="en-US" sz="45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719367"/>
      </p:ext>
    </p:extLst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836712"/>
            <a:ext cx="9144000" cy="6192958"/>
          </a:xfrm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219200"/>
          </a:xfrm>
        </p:spPr>
        <p:txBody>
          <a:bodyPr/>
          <a:lstStyle/>
          <a:p>
            <a:r>
              <a:rPr lang="nl-NL" dirty="0"/>
              <a:t>                 Big Bang Chronology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3396187"/>
      </p:ext>
    </p:extLst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" y="1412776"/>
            <a:ext cx="9174950" cy="5688632"/>
          </a:xfrm>
        </p:spPr>
      </p:pic>
      <p:sp>
        <p:nvSpPr>
          <p:cNvPr id="5" name="TextBox 4"/>
          <p:cNvSpPr txBox="1"/>
          <p:nvPr/>
        </p:nvSpPr>
        <p:spPr>
          <a:xfrm>
            <a:off x="-1764704" y="188640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FFFFFF"/>
                </a:solidFill>
                <a:latin typeface="Arial"/>
                <a:cs typeface="Arial" charset="0"/>
              </a:rPr>
              <a:t>              Cosmic Origins</a:t>
            </a:r>
            <a:endParaRPr lang="en-GB" sz="4000" b="1" dirty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5976" y="332656"/>
            <a:ext cx="4500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1400" b="1" dirty="0">
                <a:solidFill>
                  <a:srgbClr val="FFFFFF"/>
                </a:solidFill>
                <a:latin typeface="Arial"/>
                <a:cs typeface="Arial" charset="0"/>
              </a:rPr>
              <a:t>Universe 380.000 yrs after Big Bang</a:t>
            </a:r>
          </a:p>
          <a:p>
            <a:pPr marL="285750" indent="-285750">
              <a:buFontTx/>
              <a:buChar char="-"/>
            </a:pPr>
            <a:r>
              <a:rPr lang="nl-NL" sz="1400" b="1" dirty="0">
                <a:solidFill>
                  <a:srgbClr val="FFFFFF"/>
                </a:solidFill>
                <a:latin typeface="Arial"/>
                <a:cs typeface="Arial" charset="0"/>
              </a:rPr>
              <a:t>13.8 Gyrs ago       (13.798</a:t>
            </a:r>
            <a:r>
              <a:rPr lang="nl-NL" sz="1400" b="1" dirty="0">
                <a:solidFill>
                  <a:srgbClr val="FFFFFF"/>
                </a:solidFill>
                <a:latin typeface="Arial"/>
                <a:cs typeface="Arial" charset="0"/>
                <a:sym typeface="Mathematica1"/>
              </a:rPr>
              <a:t>±0.037 Gyrs)</a:t>
            </a:r>
          </a:p>
          <a:p>
            <a:pPr marL="285750" indent="-285750">
              <a:buFontTx/>
              <a:buChar char="-"/>
            </a:pPr>
            <a:r>
              <a:rPr lang="nl-NL" sz="1400" b="1" dirty="0">
                <a:solidFill>
                  <a:srgbClr val="FFFFFF"/>
                </a:solidFill>
                <a:latin typeface="Arial"/>
                <a:cs typeface="Arial" charset="0"/>
                <a:sym typeface="Mathematica1"/>
              </a:rPr>
              <a:t>Temperature         T = 2.72548±0.00057 K</a:t>
            </a:r>
            <a:endParaRPr lang="nl-NL" sz="1400" b="1" dirty="0">
              <a:solidFill>
                <a:srgbClr val="FFFFFF"/>
              </a:solidFill>
              <a:latin typeface="Arial"/>
              <a:cs typeface="Arial" charset="0"/>
            </a:endParaRPr>
          </a:p>
          <a:p>
            <a:pPr marL="285750" indent="-285750">
              <a:buFontTx/>
              <a:buChar char="-"/>
            </a:pPr>
            <a:r>
              <a:rPr lang="nl-NL" sz="1400" b="1" dirty="0">
                <a:solidFill>
                  <a:srgbClr val="FFFFFF"/>
                </a:solidFill>
                <a:latin typeface="Arial"/>
                <a:cs typeface="Arial" charset="0"/>
              </a:rPr>
              <a:t>temperature/density </a:t>
            </a:r>
            <a:r>
              <a:rPr lang="nl-NL" sz="1400" b="1" dirty="0" err="1">
                <a:solidFill>
                  <a:srgbClr val="FFFFFF"/>
                </a:solidFill>
                <a:latin typeface="Arial"/>
                <a:cs typeface="Arial" charset="0"/>
              </a:rPr>
              <a:t>fluctuations</a:t>
            </a:r>
            <a:r>
              <a:rPr lang="nl-NL" sz="1400" b="1">
                <a:solidFill>
                  <a:srgbClr val="FFFFFF"/>
                </a:solidFill>
                <a:latin typeface="Arial"/>
                <a:cs typeface="Arial" charset="0"/>
              </a:rPr>
              <a:t>  (</a:t>
            </a:r>
            <a:r>
              <a:rPr lang="nl-NL" sz="1400" b="1" dirty="0">
                <a:solidFill>
                  <a:srgbClr val="FFFFFF"/>
                </a:solidFill>
                <a:latin typeface="Arial"/>
                <a:cs typeface="Arial" charset="0"/>
                <a:sym typeface="Mathematica1"/>
              </a:rPr>
              <a:t>Δ</a:t>
            </a:r>
            <a:r>
              <a:rPr lang="nl-NL" sz="1400" b="1">
                <a:solidFill>
                  <a:srgbClr val="FFFFFF"/>
                </a:solidFill>
                <a:latin typeface="Arial"/>
                <a:cs typeface="Arial" charset="0"/>
                <a:sym typeface="Mathematica1"/>
              </a:rPr>
              <a:t>T</a:t>
            </a:r>
            <a:r>
              <a:rPr lang="nl-NL" sz="1400" b="1" dirty="0">
                <a:solidFill>
                  <a:srgbClr val="FFFFFF"/>
                </a:solidFill>
                <a:latin typeface="Arial"/>
                <a:cs typeface="Arial" charset="0"/>
                <a:sym typeface="Mathematica1"/>
              </a:rPr>
              <a:t>/T&lt;10</a:t>
            </a:r>
            <a:r>
              <a:rPr lang="nl-NL" sz="1400" b="1" baseline="30000" dirty="0">
                <a:solidFill>
                  <a:srgbClr val="FFFFFF"/>
                </a:solidFill>
                <a:latin typeface="Arial"/>
                <a:cs typeface="Arial" charset="0"/>
                <a:sym typeface="Mathematica1"/>
              </a:rPr>
              <a:t>-5</a:t>
            </a:r>
            <a:r>
              <a:rPr lang="nl-NL" sz="1400" b="1" dirty="0">
                <a:solidFill>
                  <a:srgbClr val="FFFFFF"/>
                </a:solidFill>
                <a:latin typeface="Arial"/>
                <a:cs typeface="Arial" charset="0"/>
              </a:rPr>
              <a:t>) </a:t>
            </a:r>
          </a:p>
        </p:txBody>
      </p:sp>
      <p:sp>
        <p:nvSpPr>
          <p:cNvPr id="7" name="Rectangle 6"/>
          <p:cNvSpPr/>
          <p:nvPr/>
        </p:nvSpPr>
        <p:spPr>
          <a:xfrm>
            <a:off x="4283968" y="260648"/>
            <a:ext cx="4464496" cy="11521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548680" y="5733256"/>
            <a:ext cx="828092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FFFFFF"/>
                </a:solidFill>
                <a:latin typeface="Arial"/>
                <a:cs typeface="Arial" charset="0"/>
              </a:rPr>
              <a:t>             </a:t>
            </a:r>
            <a:r>
              <a:rPr lang="nl-NL" sz="3000" b="1" dirty="0">
                <a:solidFill>
                  <a:srgbClr val="FFFFFF"/>
                </a:solidFill>
                <a:latin typeface="Arial"/>
                <a:cs typeface="Arial" charset="0"/>
              </a:rPr>
              <a:t>Planck Baby Photo</a:t>
            </a:r>
          </a:p>
          <a:p>
            <a:r>
              <a:rPr lang="nl-NL" sz="3000" b="1" dirty="0">
                <a:solidFill>
                  <a:srgbClr val="FFFFFF"/>
                </a:solidFill>
                <a:latin typeface="Arial"/>
                <a:cs typeface="Arial" charset="0"/>
              </a:rPr>
              <a:t>                    of our Universe</a:t>
            </a:r>
          </a:p>
          <a:p>
            <a:r>
              <a:rPr lang="nl-NL" sz="4000" b="1" dirty="0">
                <a:solidFill>
                  <a:srgbClr val="FFFFFF"/>
                </a:solidFill>
                <a:latin typeface="Arial"/>
                <a:cs typeface="Arial" charset="0"/>
              </a:rPr>
              <a:t> </a:t>
            </a:r>
            <a:endParaRPr lang="en-GB" sz="4000" b="1" dirty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386481"/>
      </p:ext>
    </p:extLst>
  </p:cSld>
  <p:clrMapOvr>
    <a:masterClrMapping/>
  </p:clrMapOvr>
  <p:transition spd="slow"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2925B-5BFB-4056-9E76-A0FD5353E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467A24D-7A6D-46B1-8D0E-D7AC1FE17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4620"/>
            <a:ext cx="8713379" cy="5908760"/>
          </a:xfrm>
        </p:spPr>
      </p:pic>
    </p:spTree>
    <p:extLst>
      <p:ext uri="{BB962C8B-B14F-4D97-AF65-F5344CB8AC3E}">
        <p14:creationId xmlns:p14="http://schemas.microsoft.com/office/powerpoint/2010/main" val="1474954812"/>
      </p:ext>
    </p:extLst>
  </p:cSld>
  <p:clrMapOvr>
    <a:masterClrMapping/>
  </p:clrMapOvr>
  <p:transition spd="slow"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altLang="en-US" sz="2800"/>
          </a:p>
        </p:txBody>
      </p:sp>
      <p:pic>
        <p:nvPicPr>
          <p:cNvPr id="65539" name="Content Placeholder 6" descr="bb_history.gif"/>
          <p:cNvPicPr>
            <a:picLocks noGrp="1" noChangeAspect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8913"/>
            <a:ext cx="4537075" cy="6429375"/>
          </a:xfrm>
        </p:spPr>
      </p:pic>
      <p:pic>
        <p:nvPicPr>
          <p:cNvPr id="65540" name="Picture 9" descr="bigbang_era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893888"/>
            <a:ext cx="5364163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4008" y="332656"/>
            <a:ext cx="41764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Adiabatic Expansion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reconstruction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Thermal History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 the Universe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44008" y="332656"/>
            <a:ext cx="4176464" cy="15612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8231596" y="404664"/>
            <a:ext cx="360040" cy="1405320"/>
          </a:xfrm>
          <a:prstGeom prst="downArrow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368283"/>
      </p:ext>
    </p:extLst>
  </p:cSld>
  <p:clrMapOvr>
    <a:masterClrMapping/>
  </p:clrMapOvr>
  <p:transition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3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153578698"/>
      </p:ext>
    </p:extLst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31788" y="938213"/>
            <a:ext cx="8526462" cy="4705350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737" y="836712"/>
            <a:ext cx="9072563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r>
              <a:rPr lang="en-US" sz="7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Cosmic Composition</a:t>
            </a:r>
            <a:r>
              <a:rPr lang="en-US" sz="45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0958083"/>
      </p:ext>
    </p:extLst>
  </p:cSld>
  <p:clrMapOvr>
    <a:masterClrMapping/>
  </p:clrMapOvr>
  <p:transition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AutoShape 22"/>
          <p:cNvSpPr>
            <a:spLocks noChangeArrowheads="1"/>
          </p:cNvSpPr>
          <p:nvPr/>
        </p:nvSpPr>
        <p:spPr bwMode="auto">
          <a:xfrm>
            <a:off x="1643063" y="3357563"/>
            <a:ext cx="914400" cy="609600"/>
          </a:xfrm>
          <a:prstGeom prst="flowChartAlternateProces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38659" name="Text Box 3"/>
          <p:cNvSpPr txBox="1">
            <a:spLocks noChangeArrowheads="1"/>
          </p:cNvSpPr>
          <p:nvPr/>
        </p:nvSpPr>
        <p:spPr bwMode="auto">
          <a:xfrm>
            <a:off x="0" y="5270500"/>
            <a:ext cx="94678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In addition, contributions by     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gravitational waves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                                                             - magnetic fields,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                                                             - cosmic rays  …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Poor constraints on their contribution:  henceforth we will not take them into account !  </a:t>
            </a:r>
          </a:p>
        </p:txBody>
      </p:sp>
      <p:sp>
        <p:nvSpPr>
          <p:cNvPr id="23559" name="AutoShape 4"/>
          <p:cNvSpPr>
            <a:spLocks noChangeArrowheads="1"/>
          </p:cNvSpPr>
          <p:nvPr/>
        </p:nvSpPr>
        <p:spPr bwMode="auto">
          <a:xfrm>
            <a:off x="3348038" y="2205038"/>
            <a:ext cx="914400" cy="649287"/>
          </a:xfrm>
          <a:prstGeom prst="flowChartAlternateProces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3866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1260475" y="-171450"/>
            <a:ext cx="10404475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                </a:t>
            </a:r>
            <a:r>
              <a:rPr sz="6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Cosmic  Constituents</a:t>
            </a:r>
            <a:endParaRPr sz="6200" b="1">
              <a:solidFill>
                <a:schemeClr val="tx1"/>
              </a:solidFill>
            </a:endParaRPr>
          </a:p>
        </p:txBody>
      </p:sp>
      <p:sp>
        <p:nvSpPr>
          <p:cNvPr id="6153" name="Text Box 6"/>
          <p:cNvSpPr txBox="1">
            <a:spLocks noChangeArrowheads="1"/>
          </p:cNvSpPr>
          <p:nvPr/>
        </p:nvSpPr>
        <p:spPr bwMode="auto">
          <a:xfrm>
            <a:off x="0" y="1268413"/>
            <a:ext cx="9144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The total energy content of Universe made up by  various constituents, principal ones:</a:t>
            </a:r>
          </a:p>
        </p:txBody>
      </p:sp>
      <p:graphicFrame>
        <p:nvGraphicFramePr>
          <p:cNvPr id="23554" name="Object 7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2355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23555" name="Object 14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2355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8" name="Rectangle 15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6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7"/>
          <p:cNvSpPr>
            <a:spLocks noChangeArrowheads="1"/>
          </p:cNvSpPr>
          <p:nvPr/>
        </p:nvSpPr>
        <p:spPr bwMode="auto">
          <a:xfrm>
            <a:off x="1835150" y="3141663"/>
            <a:ext cx="51847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8"/>
          <p:cNvSpPr>
            <a:spLocks noChangeArrowheads="1"/>
          </p:cNvSpPr>
          <p:nvPr/>
        </p:nvSpPr>
        <p:spPr bwMode="auto">
          <a:xfrm>
            <a:off x="1908175" y="2852738"/>
            <a:ext cx="51117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AutoShape 19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AutoShape 21"/>
          <p:cNvSpPr>
            <a:spLocks noChangeArrowheads="1"/>
          </p:cNvSpPr>
          <p:nvPr/>
        </p:nvSpPr>
        <p:spPr bwMode="auto">
          <a:xfrm>
            <a:off x="3348038" y="3284538"/>
            <a:ext cx="914400" cy="609600"/>
          </a:xfrm>
          <a:prstGeom prst="flowChartAlternateProces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4" name="AutoShape 22"/>
          <p:cNvSpPr>
            <a:spLocks noChangeArrowheads="1"/>
          </p:cNvSpPr>
          <p:nvPr/>
        </p:nvSpPr>
        <p:spPr bwMode="auto">
          <a:xfrm>
            <a:off x="3348038" y="4437063"/>
            <a:ext cx="914400" cy="609600"/>
          </a:xfrm>
          <a:prstGeom prst="flowChartAlternateProces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5" name="AutoShape 23"/>
          <p:cNvSpPr>
            <a:spLocks noChangeArrowheads="1"/>
          </p:cNvSpPr>
          <p:nvPr/>
        </p:nvSpPr>
        <p:spPr bwMode="auto">
          <a:xfrm>
            <a:off x="4859338" y="2565400"/>
            <a:ext cx="846137" cy="431800"/>
          </a:xfrm>
          <a:prstGeom prst="flowChartPreparation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6" name="AutoShape 24"/>
          <p:cNvSpPr>
            <a:spLocks noChangeArrowheads="1"/>
          </p:cNvSpPr>
          <p:nvPr/>
        </p:nvSpPr>
        <p:spPr bwMode="auto">
          <a:xfrm>
            <a:off x="4859338" y="3716338"/>
            <a:ext cx="846137" cy="431800"/>
          </a:xfrm>
          <a:prstGeom prst="flowChartPreparation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7" name="AutoShape 25"/>
          <p:cNvSpPr>
            <a:spLocks noChangeArrowheads="1"/>
          </p:cNvSpPr>
          <p:nvPr/>
        </p:nvSpPr>
        <p:spPr bwMode="auto">
          <a:xfrm>
            <a:off x="4859338" y="3068638"/>
            <a:ext cx="846137" cy="431800"/>
          </a:xfrm>
          <a:prstGeom prst="flowChartPreparation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8" name="Line 26"/>
          <p:cNvSpPr>
            <a:spLocks noChangeShapeType="1"/>
          </p:cNvSpPr>
          <p:nvPr/>
        </p:nvSpPr>
        <p:spPr bwMode="auto">
          <a:xfrm flipV="1">
            <a:off x="2555875" y="2492375"/>
            <a:ext cx="792163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9" name="Line 27"/>
          <p:cNvSpPr>
            <a:spLocks noChangeShapeType="1"/>
          </p:cNvSpPr>
          <p:nvPr/>
        </p:nvSpPr>
        <p:spPr bwMode="auto">
          <a:xfrm>
            <a:off x="2555875" y="3644900"/>
            <a:ext cx="792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0" name="Line 28"/>
          <p:cNvSpPr>
            <a:spLocks noChangeShapeType="1"/>
          </p:cNvSpPr>
          <p:nvPr/>
        </p:nvSpPr>
        <p:spPr bwMode="auto">
          <a:xfrm>
            <a:off x="2555875" y="3644900"/>
            <a:ext cx="792163" cy="1150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1" name="Line 29"/>
          <p:cNvSpPr>
            <a:spLocks noChangeShapeType="1"/>
          </p:cNvSpPr>
          <p:nvPr/>
        </p:nvSpPr>
        <p:spPr bwMode="auto">
          <a:xfrm flipV="1">
            <a:off x="4284663" y="2133600"/>
            <a:ext cx="57467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2" name="Line 30"/>
          <p:cNvSpPr>
            <a:spLocks noChangeShapeType="1"/>
          </p:cNvSpPr>
          <p:nvPr/>
        </p:nvSpPr>
        <p:spPr bwMode="auto">
          <a:xfrm>
            <a:off x="4284663" y="2492375"/>
            <a:ext cx="574675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3" name="Line 31"/>
          <p:cNvSpPr>
            <a:spLocks noChangeShapeType="1"/>
          </p:cNvSpPr>
          <p:nvPr/>
        </p:nvSpPr>
        <p:spPr bwMode="auto">
          <a:xfrm flipV="1">
            <a:off x="4284663" y="3284538"/>
            <a:ext cx="57467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4" name="Line 32"/>
          <p:cNvSpPr>
            <a:spLocks noChangeShapeType="1"/>
          </p:cNvSpPr>
          <p:nvPr/>
        </p:nvSpPr>
        <p:spPr bwMode="auto">
          <a:xfrm>
            <a:off x="4284663" y="3573463"/>
            <a:ext cx="574675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5" name="Text Box 33"/>
          <p:cNvSpPr txBox="1">
            <a:spLocks noChangeArrowheads="1"/>
          </p:cNvSpPr>
          <p:nvPr/>
        </p:nvSpPr>
        <p:spPr bwMode="auto">
          <a:xfrm>
            <a:off x="3419475" y="3716338"/>
            <a:ext cx="7921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6" name="Text Box 34"/>
          <p:cNvSpPr txBox="1">
            <a:spLocks noChangeArrowheads="1"/>
          </p:cNvSpPr>
          <p:nvPr/>
        </p:nvSpPr>
        <p:spPr bwMode="auto">
          <a:xfrm>
            <a:off x="3276600" y="2205038"/>
            <a:ext cx="9366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 </a:t>
            </a:r>
            <a:r>
              <a:rPr kumimoji="0" lang="en-US" altLang="en-US" sz="3200" b="1" i="0" u="none" strike="noStrike" kern="1200" cap="none" spc="0" normalizeH="0" baseline="-2500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m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+mn-ea"/>
              <a:cs typeface="+mn-cs"/>
              <a:sym typeface="Mathematica1" pitchFamily="2" charset="2"/>
            </a:endParaRPr>
          </a:p>
        </p:txBody>
      </p:sp>
      <p:sp>
        <p:nvSpPr>
          <p:cNvPr id="23587" name="Text Box 35"/>
          <p:cNvSpPr txBox="1">
            <a:spLocks noChangeArrowheads="1"/>
          </p:cNvSpPr>
          <p:nvPr/>
        </p:nvSpPr>
        <p:spPr bwMode="auto">
          <a:xfrm>
            <a:off x="3419475" y="3284538"/>
            <a:ext cx="9366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</a:t>
            </a:r>
            <a:r>
              <a:rPr kumimoji="0" lang="en-US" altLang="en-US" sz="3200" b="1" i="0" u="none" strike="noStrike" kern="1200" cap="none" spc="0" normalizeH="0" baseline="-2500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rad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+mn-ea"/>
              <a:cs typeface="+mn-cs"/>
              <a:sym typeface="Mathematica1" pitchFamily="2" charset="2"/>
            </a:endParaRPr>
          </a:p>
        </p:txBody>
      </p:sp>
      <p:sp>
        <p:nvSpPr>
          <p:cNvPr id="23588" name="Text Box 36"/>
          <p:cNvSpPr txBox="1">
            <a:spLocks noChangeArrowheads="1"/>
          </p:cNvSpPr>
          <p:nvPr/>
        </p:nvSpPr>
        <p:spPr bwMode="auto">
          <a:xfrm>
            <a:off x="3348038" y="4437063"/>
            <a:ext cx="9366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 </a:t>
            </a:r>
            <a:r>
              <a:rPr kumimoji="0" lang="en-US" altLang="en-US" sz="3200" b="1" i="0" u="none" strike="noStrike" kern="1200" cap="none" spc="0" normalizeH="0" baseline="-2500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v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+mn-ea"/>
              <a:cs typeface="+mn-cs"/>
              <a:sym typeface="Mathematica1" pitchFamily="2" charset="2"/>
            </a:endParaRPr>
          </a:p>
        </p:txBody>
      </p:sp>
      <p:sp>
        <p:nvSpPr>
          <p:cNvPr id="23589" name="Text Box 37"/>
          <p:cNvSpPr txBox="1">
            <a:spLocks noChangeArrowheads="1"/>
          </p:cNvSpPr>
          <p:nvPr/>
        </p:nvSpPr>
        <p:spPr bwMode="auto">
          <a:xfrm>
            <a:off x="1643063" y="3357563"/>
            <a:ext cx="9366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</a:t>
            </a:r>
            <a:r>
              <a:rPr kumimoji="0" lang="en-US" altLang="en-US" sz="3200" b="1" i="0" u="none" strike="noStrike" kern="1200" cap="none" spc="0" normalizeH="0" baseline="-2500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tot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+mn-ea"/>
              <a:cs typeface="+mn-cs"/>
              <a:sym typeface="Mathematica1" pitchFamily="2" charset="2"/>
            </a:endParaRPr>
          </a:p>
        </p:txBody>
      </p:sp>
      <p:sp>
        <p:nvSpPr>
          <p:cNvPr id="23590" name="Text Box 38"/>
          <p:cNvSpPr txBox="1">
            <a:spLocks noChangeArrowheads="1"/>
          </p:cNvSpPr>
          <p:nvPr/>
        </p:nvSpPr>
        <p:spPr bwMode="auto">
          <a:xfrm>
            <a:off x="4932363" y="2492375"/>
            <a:ext cx="86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</a:t>
            </a:r>
            <a:r>
              <a:rPr kumimoji="0" lang="en-US" altLang="en-US" sz="2400" b="1" i="0" u="none" strike="noStrike" kern="1200" cap="none" spc="0" normalizeH="0" baseline="-2500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DM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+mn-ea"/>
              <a:cs typeface="+mn-cs"/>
              <a:sym typeface="Mathematica1" pitchFamily="2" charset="2"/>
            </a:endParaRPr>
          </a:p>
        </p:txBody>
      </p:sp>
      <p:sp>
        <p:nvSpPr>
          <p:cNvPr id="23591" name="Text Box 39"/>
          <p:cNvSpPr txBox="1">
            <a:spLocks noChangeArrowheads="1"/>
          </p:cNvSpPr>
          <p:nvPr/>
        </p:nvSpPr>
        <p:spPr bwMode="auto">
          <a:xfrm>
            <a:off x="4932363" y="2997200"/>
            <a:ext cx="647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 </a:t>
            </a:r>
            <a:r>
              <a:rPr kumimoji="0" lang="en-US" altLang="en-US" sz="2400" b="1" i="0" u="none" strike="noStrike" kern="1200" cap="none" spc="0" normalizeH="0" baseline="-2500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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+mn-ea"/>
              <a:cs typeface="+mn-cs"/>
              <a:sym typeface="Mathematica1" pitchFamily="2" charset="2"/>
            </a:endParaRPr>
          </a:p>
        </p:txBody>
      </p:sp>
      <p:sp>
        <p:nvSpPr>
          <p:cNvPr id="23592" name="Text Box 40"/>
          <p:cNvSpPr txBox="1">
            <a:spLocks noChangeArrowheads="1"/>
          </p:cNvSpPr>
          <p:nvPr/>
        </p:nvSpPr>
        <p:spPr bwMode="auto">
          <a:xfrm>
            <a:off x="4932363" y="3644900"/>
            <a:ext cx="647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 </a:t>
            </a:r>
            <a:r>
              <a:rPr kumimoji="0" lang="en-US" altLang="en-US" sz="2400" b="1" i="0" u="none" strike="noStrike" kern="1200" cap="none" spc="0" normalizeH="0" baseline="-2500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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+mn-ea"/>
              <a:cs typeface="+mn-cs"/>
              <a:sym typeface="Mathematica1" pitchFamily="2" charset="2"/>
            </a:endParaRPr>
          </a:p>
        </p:txBody>
      </p:sp>
      <p:sp>
        <p:nvSpPr>
          <p:cNvPr id="23593" name="Text Box 41"/>
          <p:cNvSpPr txBox="1">
            <a:spLocks noChangeArrowheads="1"/>
          </p:cNvSpPr>
          <p:nvPr/>
        </p:nvSpPr>
        <p:spPr bwMode="auto">
          <a:xfrm>
            <a:off x="5867400" y="3429000"/>
            <a:ext cx="30591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94" name="Text Box 42"/>
          <p:cNvSpPr txBox="1">
            <a:spLocks noChangeArrowheads="1"/>
          </p:cNvSpPr>
          <p:nvPr/>
        </p:nvSpPr>
        <p:spPr bwMode="auto">
          <a:xfrm>
            <a:off x="6011863" y="3429000"/>
            <a:ext cx="19446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38699" name="Text Box 43"/>
          <p:cNvSpPr txBox="1">
            <a:spLocks noChangeArrowheads="1"/>
          </p:cNvSpPr>
          <p:nvPr/>
        </p:nvSpPr>
        <p:spPr bwMode="auto">
          <a:xfrm>
            <a:off x="5724525" y="1989138"/>
            <a:ext cx="201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baryonic matter</a:t>
            </a:r>
          </a:p>
        </p:txBody>
      </p:sp>
      <p:sp>
        <p:nvSpPr>
          <p:cNvPr id="838700" name="Text Box 44"/>
          <p:cNvSpPr txBox="1">
            <a:spLocks noChangeArrowheads="1"/>
          </p:cNvSpPr>
          <p:nvPr/>
        </p:nvSpPr>
        <p:spPr bwMode="auto">
          <a:xfrm>
            <a:off x="5724525" y="2565400"/>
            <a:ext cx="2016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dark matter</a:t>
            </a:r>
          </a:p>
        </p:txBody>
      </p:sp>
      <p:sp>
        <p:nvSpPr>
          <p:cNvPr id="838701" name="Text Box 45"/>
          <p:cNvSpPr txBox="1">
            <a:spLocks noChangeArrowheads="1"/>
          </p:cNvSpPr>
          <p:nvPr/>
        </p:nvSpPr>
        <p:spPr bwMode="auto">
          <a:xfrm>
            <a:off x="5724525" y="3068638"/>
            <a:ext cx="201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photons</a:t>
            </a:r>
          </a:p>
        </p:txBody>
      </p:sp>
      <p:sp>
        <p:nvSpPr>
          <p:cNvPr id="838702" name="Text Box 46"/>
          <p:cNvSpPr txBox="1">
            <a:spLocks noChangeArrowheads="1"/>
          </p:cNvSpPr>
          <p:nvPr/>
        </p:nvSpPr>
        <p:spPr bwMode="auto">
          <a:xfrm>
            <a:off x="5724525" y="3716338"/>
            <a:ext cx="201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neutrino’s</a:t>
            </a:r>
          </a:p>
        </p:txBody>
      </p:sp>
      <p:sp>
        <p:nvSpPr>
          <p:cNvPr id="838703" name="Text Box 47"/>
          <p:cNvSpPr txBox="1">
            <a:spLocks noChangeArrowheads="1"/>
          </p:cNvSpPr>
          <p:nvPr/>
        </p:nvSpPr>
        <p:spPr bwMode="auto">
          <a:xfrm>
            <a:off x="4356100" y="4508500"/>
            <a:ext cx="309562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dark/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vacuum energy</a:t>
            </a:r>
          </a:p>
        </p:txBody>
      </p:sp>
      <p:sp>
        <p:nvSpPr>
          <p:cNvPr id="838704" name="Text Box 48"/>
          <p:cNvSpPr txBox="1">
            <a:spLocks noChangeArrowheads="1"/>
          </p:cNvSpPr>
          <p:nvPr/>
        </p:nvSpPr>
        <p:spPr bwMode="auto">
          <a:xfrm>
            <a:off x="3276600" y="1773238"/>
            <a:ext cx="1511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matter</a:t>
            </a:r>
          </a:p>
        </p:txBody>
      </p:sp>
      <p:sp>
        <p:nvSpPr>
          <p:cNvPr id="838705" name="Text Box 49"/>
          <p:cNvSpPr txBox="1">
            <a:spLocks noChangeArrowheads="1"/>
          </p:cNvSpPr>
          <p:nvPr/>
        </p:nvSpPr>
        <p:spPr bwMode="auto">
          <a:xfrm>
            <a:off x="3132138" y="2924175"/>
            <a:ext cx="1511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radiation</a:t>
            </a:r>
          </a:p>
        </p:txBody>
      </p:sp>
      <p:sp>
        <p:nvSpPr>
          <p:cNvPr id="23602" name="AutoShape 50"/>
          <p:cNvSpPr>
            <a:spLocks noChangeArrowheads="1"/>
          </p:cNvSpPr>
          <p:nvPr/>
        </p:nvSpPr>
        <p:spPr bwMode="auto">
          <a:xfrm>
            <a:off x="1331913" y="1700213"/>
            <a:ext cx="6481762" cy="345757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603" name="AutoShape 51"/>
          <p:cNvSpPr>
            <a:spLocks noChangeArrowheads="1"/>
          </p:cNvSpPr>
          <p:nvPr/>
        </p:nvSpPr>
        <p:spPr bwMode="auto">
          <a:xfrm>
            <a:off x="4859338" y="1916113"/>
            <a:ext cx="846137" cy="431800"/>
          </a:xfrm>
          <a:prstGeom prst="flowChartPreparation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604" name="Text Box 52"/>
          <p:cNvSpPr txBox="1">
            <a:spLocks noChangeArrowheads="1"/>
          </p:cNvSpPr>
          <p:nvPr/>
        </p:nvSpPr>
        <p:spPr bwMode="auto">
          <a:xfrm>
            <a:off x="4932363" y="1916113"/>
            <a:ext cx="647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 </a:t>
            </a:r>
            <a:r>
              <a:rPr kumimoji="0" lang="en-US" altLang="en-US" sz="2400" b="1" i="0" u="none" strike="noStrike" kern="1200" cap="none" spc="0" normalizeH="0" baseline="-2500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b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+mn-ea"/>
              <a:cs typeface="+mn-cs"/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33462859"/>
      </p:ext>
    </p:extLst>
  </p:cSld>
  <p:clrMapOvr>
    <a:masterClrMapping/>
  </p:clrMapOvr>
  <p:transition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 b="-982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3411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-107950" y="0"/>
            <a:ext cx="9251950" cy="148431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93901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9540"/>
            <a:ext cx="9217025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Cosmic Light:</a:t>
            </a:r>
            <a:b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most abundant species</a:t>
            </a:r>
          </a:p>
        </p:txBody>
      </p:sp>
      <p:sp>
        <p:nvSpPr>
          <p:cNvPr id="939013" name="Text Box 5"/>
          <p:cNvSpPr txBox="1">
            <a:spLocks noChangeArrowheads="1"/>
          </p:cNvSpPr>
          <p:nvPr/>
        </p:nvSpPr>
        <p:spPr bwMode="auto">
          <a:xfrm>
            <a:off x="342106" y="1933575"/>
            <a:ext cx="8351837" cy="466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By far, 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the most abundant particle species 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in the Universe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endParaRPr lang="en-US" sz="30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to every proton/neutron 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endParaRPr lang="en-US" sz="30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</a:t>
            </a:r>
            <a:r>
              <a:rPr lang="el-GR" sz="3000" b="1" baseline="-25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γ</a:t>
            </a:r>
            <a:r>
              <a:rPr lang="en-US" sz="3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/n</a:t>
            </a:r>
            <a:r>
              <a:rPr lang="en-US" sz="3000" b="1" baseline="-25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B</a:t>
            </a:r>
            <a:r>
              <a:rPr lang="en-US" sz="3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 ~  1.9 billion</a:t>
            </a:r>
            <a:endParaRPr lang="en-US" sz="3000" b="1" baseline="30000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q"/>
              <a:defRPr/>
            </a:pPr>
            <a:endParaRPr lang="en-US" b="1" baseline="30000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323850" y="1773238"/>
            <a:ext cx="8496300" cy="4967287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332126"/>
      </p:ext>
    </p:extLst>
  </p:cSld>
  <p:clrMapOvr>
    <a:masterClrMapping/>
  </p:clrMapOvr>
  <p:transition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3"/>
          <p:cNvSpPr>
            <a:spLocks noChangeArrowheads="1"/>
          </p:cNvSpPr>
          <p:nvPr/>
        </p:nvSpPr>
        <p:spPr bwMode="auto">
          <a:xfrm>
            <a:off x="4427538" y="2492896"/>
            <a:ext cx="4464050" cy="2736304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27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0404475" cy="10525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dirty="0">
                <a:solidFill>
                  <a:srgbClr val="CC0000"/>
                </a:solidFill>
                <a:latin typeface="Papyrus" pitchFamily="66" charset="0"/>
              </a:rPr>
              <a:t>        </a:t>
            </a:r>
            <a:r>
              <a:rPr sz="60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the Cosmic  TV Show</a:t>
            </a:r>
          </a:p>
        </p:txBody>
      </p:sp>
      <p:graphicFrame>
        <p:nvGraphicFramePr>
          <p:cNvPr id="25604" name="Object 6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4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Rectangle 7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06" name="Rectangle 8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07" name="Rectangle 9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08" name="Rectangle 10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09" name="Rectangle 11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10" name="Rectangle 12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graphicFrame>
        <p:nvGraphicFramePr>
          <p:cNvPr id="25611" name="Object 1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5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2" name="Rectangle 14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13" name="Rectangle 15"/>
          <p:cNvSpPr>
            <a:spLocks noChangeArrowheads="1"/>
          </p:cNvSpPr>
          <p:nvPr/>
        </p:nvSpPr>
        <p:spPr bwMode="auto">
          <a:xfrm>
            <a:off x="1547813" y="2997200"/>
            <a:ext cx="532923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14" name="Rectangle 16"/>
          <p:cNvSpPr>
            <a:spLocks noChangeArrowheads="1"/>
          </p:cNvSpPr>
          <p:nvPr/>
        </p:nvSpPr>
        <p:spPr bwMode="auto">
          <a:xfrm>
            <a:off x="1908175" y="2852738"/>
            <a:ext cx="51117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15" name="AutoShape 17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16" name="Text Box 18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25617" name="Picture 19" descr="tv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63" y="1000125"/>
            <a:ext cx="6913563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0" name="Text Box 20"/>
          <p:cNvSpPr txBox="1">
            <a:spLocks noChangeArrowheads="1"/>
          </p:cNvSpPr>
          <p:nvPr/>
        </p:nvSpPr>
        <p:spPr bwMode="auto">
          <a:xfrm>
            <a:off x="4539580" y="2744787"/>
            <a:ext cx="446405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Note:</a:t>
            </a:r>
            <a:endParaRPr lang="en-US" sz="1600" dirty="0">
              <a:solidFill>
                <a:prstClr val="white"/>
              </a:solidFill>
              <a:latin typeface="Constantia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The cosmic microwave background is not an exotic phenomenon:  </a:t>
            </a:r>
          </a:p>
          <a:p>
            <a:pPr>
              <a:spcBef>
                <a:spcPct val="50000"/>
              </a:spcBef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1% of the radiation (noise) on your (camping) </a:t>
            </a:r>
            <a:r>
              <a:rPr lang="en-US" sz="1600" dirty="0" err="1">
                <a:solidFill>
                  <a:prstClr val="white"/>
                </a:solidFill>
                <a:latin typeface="Constantia"/>
              </a:rPr>
              <a:t>tv</a:t>
            </a:r>
            <a:r>
              <a:rPr lang="en-US" sz="1600" dirty="0">
                <a:solidFill>
                  <a:prstClr val="white"/>
                </a:solidFill>
                <a:latin typeface="Constantia"/>
              </a:rPr>
              <a:t> is this CMB radiation:</a:t>
            </a:r>
          </a:p>
          <a:p>
            <a:pPr>
              <a:spcBef>
                <a:spcPct val="50000"/>
              </a:spcBef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!!!!!     Live broadcast Big Bang    !!!!!</a:t>
            </a:r>
          </a:p>
          <a:p>
            <a:pPr>
              <a:spcBef>
                <a:spcPct val="50000"/>
              </a:spcBef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Courtesy: W. Hu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572375" y="6286500"/>
            <a:ext cx="1571625" cy="571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022253"/>
      </p:ext>
    </p:extLst>
  </p:cSld>
  <p:clrMapOvr>
    <a:masterClrMapping/>
  </p:clrMapOvr>
  <p:transition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sz="5500" b="1">
                <a:solidFill>
                  <a:schemeClr val="tx1"/>
                </a:solidFill>
              </a:rPr>
              <a:t>LCDM  Cosmology</a:t>
            </a:r>
          </a:p>
        </p:txBody>
      </p:sp>
      <p:sp>
        <p:nvSpPr>
          <p:cNvPr id="102403" name="Content Placeholder 2"/>
          <p:cNvSpPr>
            <a:spLocks noGrp="1"/>
          </p:cNvSpPr>
          <p:nvPr>
            <p:ph idx="1"/>
          </p:nvPr>
        </p:nvSpPr>
        <p:spPr>
          <a:xfrm>
            <a:off x="468313" y="1268413"/>
            <a:ext cx="8229600" cy="4525962"/>
          </a:xfrm>
        </p:spPr>
        <p:txBody>
          <a:bodyPr/>
          <a:lstStyle/>
          <a:p>
            <a:r>
              <a:rPr lang="en-US"/>
              <a:t>Concordance cosmology</a:t>
            </a:r>
          </a:p>
          <a:p>
            <a:pPr>
              <a:buFontTx/>
              <a:buNone/>
            </a:pPr>
            <a:r>
              <a:rPr lang="en-US"/>
              <a:t>   </a:t>
            </a:r>
            <a:r>
              <a:rPr lang="en-US" sz="2200"/>
              <a:t>- model that fits the majority of cosmological observations</a:t>
            </a:r>
          </a:p>
          <a:p>
            <a:pPr>
              <a:buFontTx/>
              <a:buNone/>
            </a:pPr>
            <a:r>
              <a:rPr lang="en-US" sz="2200"/>
              <a:t>    -  universe dominated by Dark Matter and Dark Energy</a:t>
            </a:r>
          </a:p>
          <a:p>
            <a:pPr>
              <a:buFontTx/>
              <a:buNone/>
            </a:pPr>
            <a:endParaRPr lang="en-US" sz="2200"/>
          </a:p>
          <a:p>
            <a:pPr>
              <a:buFontTx/>
              <a:buNone/>
            </a:pPr>
            <a:r>
              <a:rPr lang="en-US" sz="2200"/>
              <a:t>  </a:t>
            </a:r>
          </a:p>
        </p:txBody>
      </p:sp>
      <p:pic>
        <p:nvPicPr>
          <p:cNvPr id="102404" name="Picture 4" descr="Cosmological_Composition_-_Pie_Cha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738"/>
            <a:ext cx="9144000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5" name="TextBox 5"/>
          <p:cNvSpPr txBox="1">
            <a:spLocks noChangeArrowheads="1"/>
          </p:cNvSpPr>
          <p:nvPr/>
        </p:nvSpPr>
        <p:spPr bwMode="auto">
          <a:xfrm>
            <a:off x="4859338" y="6381750"/>
            <a:ext cx="4105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LCDM composition today … </a:t>
            </a:r>
          </a:p>
        </p:txBody>
      </p:sp>
    </p:spTree>
    <p:extLst>
      <p:ext uri="{BB962C8B-B14F-4D97-AF65-F5344CB8AC3E}">
        <p14:creationId xmlns:p14="http://schemas.microsoft.com/office/powerpoint/2010/main" val="1908980282"/>
      </p:ext>
    </p:extLst>
  </p:cSld>
  <p:clrMapOvr>
    <a:masterClrMapping/>
  </p:clrMapOvr>
  <p:transition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-500063" y="-142875"/>
            <a:ext cx="1040447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5600" b="1" dirty="0">
                <a:solidFill>
                  <a:prstClr val="white"/>
                </a:solidFill>
                <a:latin typeface="Constantia"/>
              </a:rPr>
              <a:t>Cosmic Energy Inventory</a:t>
            </a:r>
          </a:p>
        </p:txBody>
      </p:sp>
      <p:pic>
        <p:nvPicPr>
          <p:cNvPr id="94211" name="Picture 4" descr="baryonbudget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063" y="1071563"/>
            <a:ext cx="8229600" cy="5348287"/>
          </a:xfrm>
          <a:noFill/>
        </p:spPr>
      </p:pic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5795963" y="6491288"/>
            <a:ext cx="4032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Fukugita &amp; Peebles 2004</a:t>
            </a:r>
          </a:p>
        </p:txBody>
      </p:sp>
      <p:sp>
        <p:nvSpPr>
          <p:cNvPr id="94213" name="Rectangle 6"/>
          <p:cNvSpPr>
            <a:spLocks noChangeArrowheads="1"/>
          </p:cNvSpPr>
          <p:nvPr/>
        </p:nvSpPr>
        <p:spPr bwMode="auto">
          <a:xfrm>
            <a:off x="500063" y="1071563"/>
            <a:ext cx="8215312" cy="5357812"/>
          </a:xfrm>
          <a:prstGeom prst="rect">
            <a:avLst/>
          </a:prstGeom>
          <a:noFill/>
          <a:ln w="381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84276"/>
      </p:ext>
    </p:extLst>
  </p:cSld>
  <p:clrMapOvr>
    <a:masterClrMapping/>
  </p:clrMapOvr>
  <p:transition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31788" y="938213"/>
            <a:ext cx="8526462" cy="4705350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</a:b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549" y="2853750"/>
            <a:ext cx="9072563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Cosmic Forces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3755598"/>
      </p:ext>
    </p:extLst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72616" y="-99392"/>
            <a:ext cx="9659416" cy="1143000"/>
          </a:xfrm>
        </p:spPr>
        <p:txBody>
          <a:bodyPr/>
          <a:lstStyle/>
          <a:p>
            <a:r>
              <a:rPr lang="nl-NL" dirty="0"/>
              <a:t>         </a:t>
            </a:r>
            <a:r>
              <a:rPr lang="nl-NL" b="1" dirty="0">
                <a:solidFill>
                  <a:schemeClr val="bg1"/>
                </a:solidFill>
              </a:rPr>
              <a:t>Age of Precision Cosmology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705" y="908720"/>
            <a:ext cx="8928992" cy="4525963"/>
          </a:xfrm>
        </p:spPr>
        <p:txBody>
          <a:bodyPr/>
          <a:lstStyle/>
          <a:p>
            <a:pPr marL="0" indent="0">
              <a:buNone/>
            </a:pPr>
            <a:r>
              <a:rPr lang="nl-NL" sz="1600" dirty="0">
                <a:solidFill>
                  <a:schemeClr val="bg1"/>
                </a:solidFill>
              </a:rPr>
              <a:t>Over the past century - in particular the last 2 decades - we have established an </a:t>
            </a:r>
          </a:p>
          <a:p>
            <a:pPr marL="0" indent="0">
              <a:buNone/>
            </a:pPr>
            <a:r>
              <a:rPr lang="nl-NL" sz="1600" dirty="0">
                <a:solidFill>
                  <a:schemeClr val="bg1"/>
                </a:solidFill>
              </a:rPr>
              <a:t>amazingly accurate view of the Universe in which we live:</a:t>
            </a:r>
          </a:p>
          <a:p>
            <a:pPr marL="0" indent="0">
              <a:buNone/>
            </a:pPr>
            <a:endParaRPr lang="nl-NL" sz="16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 It was formed in the Hot Big Bang:                                  T</a:t>
            </a:r>
            <a:r>
              <a:rPr lang="nl-NL" sz="1400" baseline="-25000" dirty="0">
                <a:solidFill>
                  <a:schemeClr val="bg1"/>
                </a:solidFill>
              </a:rPr>
              <a:t>0</a:t>
            </a:r>
            <a:r>
              <a:rPr lang="nl-NL" sz="1400" dirty="0">
                <a:solidFill>
                  <a:schemeClr val="bg1"/>
                </a:solidFill>
              </a:rPr>
              <a:t> = 13.798 </a:t>
            </a:r>
            <a:r>
              <a:rPr lang="nl-NL" sz="1400" b="1" dirty="0">
                <a:solidFill>
                  <a:srgbClr val="FFFFFF"/>
                </a:solidFill>
                <a:cs typeface="Arial" charset="0"/>
                <a:sym typeface="Mathematica1"/>
              </a:rPr>
              <a:t>± </a:t>
            </a:r>
            <a:r>
              <a:rPr lang="nl-NL" sz="1400" dirty="0">
                <a:solidFill>
                  <a:srgbClr val="FFFFFF"/>
                </a:solidFill>
                <a:cs typeface="Arial" charset="0"/>
                <a:sym typeface="Mathematica1"/>
              </a:rPr>
              <a:t>0.037</a:t>
            </a:r>
            <a:r>
              <a:rPr lang="nl-NL" sz="1400" dirty="0">
                <a:solidFill>
                  <a:schemeClr val="bg1"/>
                </a:solidFill>
              </a:rPr>
              <a:t> Gigayears ago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14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 Space (!!!) is expanding ever since:                                 H</a:t>
            </a:r>
            <a:r>
              <a:rPr lang="nl-NL" sz="1400" baseline="-25000" dirty="0">
                <a:solidFill>
                  <a:schemeClr val="bg1"/>
                </a:solidFill>
              </a:rPr>
              <a:t>0</a:t>
            </a:r>
            <a:r>
              <a:rPr lang="nl-NL" sz="1400" dirty="0">
                <a:solidFill>
                  <a:schemeClr val="bg1"/>
                </a:solidFill>
              </a:rPr>
              <a:t> = 67.74 </a:t>
            </a:r>
            <a:r>
              <a:rPr lang="nl-NL" sz="1400" b="1" dirty="0">
                <a:solidFill>
                  <a:srgbClr val="FFFFFF"/>
                </a:solidFill>
                <a:cs typeface="Arial" charset="0"/>
                <a:sym typeface="Mathematica1"/>
              </a:rPr>
              <a:t>± </a:t>
            </a:r>
            <a:r>
              <a:rPr lang="nl-NL" sz="1400" dirty="0">
                <a:solidFill>
                  <a:srgbClr val="FFFFFF"/>
                </a:solidFill>
                <a:cs typeface="Arial" charset="0"/>
                <a:sym typeface="Mathematica1"/>
              </a:rPr>
              <a:t>0.46   km/s/Mpc</a:t>
            </a:r>
          </a:p>
          <a:p>
            <a:pPr marL="0" indent="0">
              <a:buNone/>
            </a:pPr>
            <a:endParaRPr lang="nl-NL" sz="1400" dirty="0">
              <a:solidFill>
                <a:srgbClr val="FFFFFF"/>
              </a:solidFill>
              <a:cs typeface="Arial" charset="0"/>
              <a:sym typeface="Mathematica1"/>
            </a:endParaRPr>
          </a:p>
          <a:p>
            <a:pPr marL="0" indent="0">
              <a:buNone/>
            </a:pPr>
            <a:r>
              <a:rPr lang="nl-NL" sz="1400" dirty="0">
                <a:solidFill>
                  <a:srgbClr val="FFFFFF"/>
                </a:solidFill>
                <a:cs typeface="Arial" charset="0"/>
                <a:sym typeface="Mathematica1"/>
              </a:rPr>
              <a:t>        expansion acceleraring since:                                                  6.7</a:t>
            </a:r>
            <a:r>
              <a:rPr lang="nl-NL" sz="1400" b="1" dirty="0">
                <a:solidFill>
                  <a:srgbClr val="FFFFFF"/>
                </a:solidFill>
                <a:cs typeface="Arial" charset="0"/>
                <a:sym typeface="Mathematica1"/>
              </a:rPr>
              <a:t> ± </a:t>
            </a:r>
            <a:r>
              <a:rPr lang="nl-NL" sz="1400" dirty="0">
                <a:solidFill>
                  <a:srgbClr val="FFFFFF"/>
                </a:solidFill>
                <a:cs typeface="Arial" charset="0"/>
                <a:sym typeface="Mathematica1"/>
              </a:rPr>
              <a:t>0.4 Gigayears ago       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bg1"/>
                </a:solidFill>
              </a:rPr>
              <a:t>         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 It has an average energy density of:                                 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Ω</a:t>
            </a:r>
            <a:r>
              <a:rPr lang="nl-NL" sz="1400" baseline="-25000" dirty="0">
                <a:solidFill>
                  <a:schemeClr val="bg1"/>
                </a:solidFill>
                <a:sym typeface="Mathematica1"/>
              </a:rPr>
              <a:t>0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 =</a:t>
            </a:r>
            <a:r>
              <a:rPr lang="nl-NL" sz="1400" dirty="0">
                <a:solidFill>
                  <a:schemeClr val="bg1"/>
                </a:solidFill>
              </a:rPr>
              <a:t>  0.862 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x 10</a:t>
            </a:r>
            <a:r>
              <a:rPr lang="nl-NL" sz="1400" baseline="30000" dirty="0">
                <a:solidFill>
                  <a:schemeClr val="bg1"/>
                </a:solidFill>
                <a:sym typeface="Mathematica1"/>
              </a:rPr>
              <a:t>-29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  g/cm</a:t>
            </a:r>
            <a:r>
              <a:rPr lang="nl-NL" sz="1400" baseline="30000" dirty="0">
                <a:solidFill>
                  <a:schemeClr val="bg1"/>
                </a:solidFill>
                <a:sym typeface="Mathematica1"/>
              </a:rPr>
              <a:t>3</a:t>
            </a:r>
            <a:r>
              <a:rPr lang="nl-NL" sz="1400" dirty="0">
                <a:solidFill>
                  <a:schemeClr val="bg1"/>
                </a:solidFill>
              </a:rPr>
              <a:t>    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14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 The outer edge/Horizon of the visible Universe:               </a:t>
            </a:r>
            <a:r>
              <a:rPr lang="nl-NL" sz="1400" dirty="0" err="1">
                <a:solidFill>
                  <a:schemeClr val="bg1"/>
                </a:solidFill>
              </a:rPr>
              <a:t>d</a:t>
            </a:r>
            <a:r>
              <a:rPr lang="nl-NL" sz="1400" baseline="-25000" dirty="0" err="1">
                <a:solidFill>
                  <a:schemeClr val="bg1"/>
                </a:solidFill>
              </a:rPr>
              <a:t>H</a:t>
            </a:r>
            <a:r>
              <a:rPr lang="nl-NL" sz="1400" dirty="0">
                <a:solidFill>
                  <a:schemeClr val="bg1"/>
                </a:solidFill>
              </a:rPr>
              <a:t>  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~</a:t>
            </a:r>
            <a:r>
              <a:rPr lang="nl-NL" sz="1400" dirty="0">
                <a:solidFill>
                  <a:schemeClr val="bg1"/>
                </a:solidFill>
              </a:rPr>
              <a:t>  41 Giga lightyears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bg1"/>
                </a:solidFill>
              </a:rPr>
              <a:t>               within Horizon:                                                            # </a:t>
            </a:r>
            <a:r>
              <a:rPr lang="nl-NL" sz="1400" dirty="0" err="1">
                <a:solidFill>
                  <a:schemeClr val="bg1"/>
                </a:solidFill>
              </a:rPr>
              <a:t>galaxies</a:t>
            </a:r>
            <a:r>
              <a:rPr lang="nl-NL" sz="1400" dirty="0">
                <a:solidFill>
                  <a:schemeClr val="bg1"/>
                </a:solidFill>
              </a:rPr>
              <a:t>  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~ 100  x 10</a:t>
            </a:r>
            <a:r>
              <a:rPr lang="nl-NL" sz="1400" baseline="30000" dirty="0">
                <a:solidFill>
                  <a:schemeClr val="bg1"/>
                </a:solidFill>
                <a:sym typeface="Mathematica1"/>
              </a:rPr>
              <a:t>9</a:t>
            </a:r>
            <a:r>
              <a:rPr lang="nl-NL" sz="1400" dirty="0">
                <a:solidFill>
                  <a:schemeClr val="bg1"/>
                </a:solidFill>
              </a:rPr>
              <a:t>   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bg1"/>
                </a:solidFill>
              </a:rPr>
              <a:t>                                                                                                   # stars       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~  200 x 10</a:t>
            </a:r>
            <a:r>
              <a:rPr lang="nl-NL" sz="1400" baseline="30000" dirty="0">
                <a:solidFill>
                  <a:schemeClr val="bg1"/>
                </a:solidFill>
                <a:sym typeface="Mathematica1"/>
              </a:rPr>
              <a:t>18</a:t>
            </a:r>
            <a:r>
              <a:rPr lang="nl-NL" sz="1400" dirty="0">
                <a:solidFill>
                  <a:schemeClr val="bg1"/>
                </a:solidFill>
              </a:rPr>
              <a:t>                     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14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 On every atom   (proton/neutron):                                     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n</a:t>
            </a:r>
            <a:r>
              <a:rPr lang="nl-NL" sz="1400" baseline="-25000" dirty="0">
                <a:solidFill>
                  <a:schemeClr val="bg1"/>
                </a:solidFill>
                <a:sym typeface="Mathematica1"/>
              </a:rPr>
              <a:t>γ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/</a:t>
            </a:r>
            <a:r>
              <a:rPr lang="nl-NL" sz="1400" dirty="0" err="1">
                <a:solidFill>
                  <a:schemeClr val="bg1"/>
                </a:solidFill>
                <a:sym typeface="Mathematica1"/>
              </a:rPr>
              <a:t>n</a:t>
            </a:r>
            <a:r>
              <a:rPr lang="nl-NL" sz="1400" baseline="-25000" dirty="0" err="1">
                <a:solidFill>
                  <a:schemeClr val="bg1"/>
                </a:solidFill>
                <a:sym typeface="Mathematica1"/>
              </a:rPr>
              <a:t>b</a:t>
            </a:r>
            <a:r>
              <a:rPr lang="en-US" sz="1400" dirty="0">
                <a:solidFill>
                  <a:schemeClr val="bg1"/>
                </a:solidFill>
                <a:sym typeface="Mathematica1"/>
              </a:rPr>
              <a:t> ~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1.9 x 10</a:t>
            </a:r>
            <a:r>
              <a:rPr lang="nl-NL" sz="1400" baseline="30000" dirty="0">
                <a:solidFill>
                  <a:schemeClr val="bg1"/>
                </a:solidFill>
                <a:sym typeface="Mathematica1"/>
              </a:rPr>
              <a:t>9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 </a:t>
            </a:r>
            <a:r>
              <a:rPr lang="nl-NL" sz="1400" dirty="0">
                <a:solidFill>
                  <a:schemeClr val="bg1"/>
                </a:solidFill>
              </a:rPr>
              <a:t>  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14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 Space is almost perfectly flat:                                           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Ω</a:t>
            </a:r>
            <a:r>
              <a:rPr lang="nl-NL" sz="1400" baseline="-25000" dirty="0">
                <a:solidFill>
                  <a:schemeClr val="bg1"/>
                </a:solidFill>
                <a:sym typeface="Mathematica1"/>
              </a:rPr>
              <a:t>k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 ~ 0.000 </a:t>
            </a:r>
            <a:r>
              <a:rPr lang="nl-NL" sz="1400" b="1" dirty="0">
                <a:solidFill>
                  <a:srgbClr val="FFFFFF"/>
                </a:solidFill>
                <a:cs typeface="Arial" charset="0"/>
                <a:sym typeface="Mathematica1"/>
              </a:rPr>
              <a:t>±</a:t>
            </a:r>
            <a:r>
              <a:rPr lang="nl-NL" sz="1400" dirty="0">
                <a:solidFill>
                  <a:srgbClr val="FFFFFF"/>
                </a:solidFill>
                <a:cs typeface="Arial" charset="0"/>
                <a:sym typeface="Mathematica1"/>
              </a:rPr>
              <a:t> 0.005</a:t>
            </a:r>
            <a:r>
              <a:rPr lang="nl-NL" sz="1400" dirty="0">
                <a:solidFill>
                  <a:schemeClr val="bg1"/>
                </a:solidFill>
              </a:rPr>
              <a:t>              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14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 Cosmic composition:                                                         Baryons (protons/neutrons)        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~    4.9%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bg1"/>
                </a:solidFill>
                <a:sym typeface="Mathematica1"/>
              </a:rPr>
              <a:t>                                                                                                  Dark Matter                                 ~   26.8%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bg1"/>
                </a:solidFill>
                <a:sym typeface="Mathematica1"/>
              </a:rPr>
              <a:t> </a:t>
            </a:r>
            <a:r>
              <a:rPr lang="nl-NL" sz="1400" dirty="0">
                <a:solidFill>
                  <a:schemeClr val="bg1"/>
                </a:solidFill>
              </a:rPr>
              <a:t>                                                                                                 Dark Energy                                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~   68.3%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536" y="1772816"/>
            <a:ext cx="8496944" cy="496855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44022"/>
      </p:ext>
    </p:extLst>
  </p:cSld>
  <p:clrMapOvr>
    <a:masterClrMapping/>
  </p:clrMapOvr>
  <p:transition spd="slow"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/>
          <p:cNvSpPr>
            <a:spLocks noChangeArrowheads="1"/>
          </p:cNvSpPr>
          <p:nvPr/>
        </p:nvSpPr>
        <p:spPr bwMode="auto">
          <a:xfrm>
            <a:off x="250825" y="1412875"/>
            <a:ext cx="8713788" cy="4176713"/>
          </a:xfrm>
          <a:prstGeom prst="roundRect">
            <a:avLst>
              <a:gd name="adj" fmla="val 16667"/>
            </a:avLst>
          </a:prstGeom>
          <a:solidFill>
            <a:srgbClr val="C0C0C0">
              <a:alpha val="45097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-252413" y="1556792"/>
            <a:ext cx="9720263" cy="3721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Gravity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Ruler of the Universe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276411"/>
      </p:ext>
    </p:extLst>
  </p:cSld>
  <p:clrMapOvr>
    <a:masterClrMapping/>
  </p:clrMapOvr>
  <p:transition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1500" y="1357313"/>
            <a:ext cx="8229600" cy="5286375"/>
          </a:xfrm>
        </p:spPr>
        <p:txBody>
          <a:bodyPr>
            <a:normAutofit fontScale="77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b="1" dirty="0"/>
              <a:t>Strong Nuclear Force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/>
              <a:t>    </a:t>
            </a:r>
            <a:r>
              <a:rPr lang="en-US" sz="1600" dirty="0"/>
              <a:t>      Responsible for holding particles together inside the nucleus.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600" dirty="0"/>
              <a:t>             The nuclear strong force carrier particle is called the gluon.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600" dirty="0"/>
              <a:t>             The nuclear strong interaction has a range of 10</a:t>
            </a:r>
            <a:r>
              <a:rPr lang="en-US" sz="1600" baseline="30000" dirty="0"/>
              <a:t>-15</a:t>
            </a:r>
            <a:r>
              <a:rPr lang="en-US" sz="1600" dirty="0"/>
              <a:t> m (diameter of a proton). </a:t>
            </a:r>
            <a:endParaRPr lang="en-US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b="1" dirty="0"/>
              <a:t>Electromagnetic Force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800" dirty="0"/>
              <a:t>     </a:t>
            </a:r>
            <a:r>
              <a:rPr lang="en-US" sz="1600" dirty="0"/>
              <a:t>      Responsible for electric and magnetic interactions, and determines structure of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600" dirty="0"/>
              <a:t>            atoms and molecules.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600" dirty="0"/>
              <a:t>            The electromagnetic force carrier particle is the photon  (quantum of light)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600" dirty="0"/>
              <a:t>            The electromagnetic interaction range is infinite. </a:t>
            </a:r>
            <a:endParaRPr lang="en-US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b="1" dirty="0"/>
              <a:t>Weak Force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800" dirty="0"/>
              <a:t>           Responsible for (beta) radioactivity.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800" dirty="0"/>
              <a:t>           The weak force carrier particles are called weak gauge bosons (Z,W</a:t>
            </a:r>
            <a:r>
              <a:rPr lang="en-US" sz="1800" baseline="30000" dirty="0"/>
              <a:t>+</a:t>
            </a:r>
            <a:r>
              <a:rPr lang="en-US" sz="1800" dirty="0"/>
              <a:t>,W</a:t>
            </a:r>
            <a:r>
              <a:rPr lang="en-US" sz="1800" baseline="30000" dirty="0"/>
              <a:t>-</a:t>
            </a:r>
            <a:r>
              <a:rPr lang="en-US" sz="1800" dirty="0"/>
              <a:t>).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800" dirty="0"/>
              <a:t>           The nuclear weak interaction has a range of 10</a:t>
            </a:r>
            <a:r>
              <a:rPr lang="en-US" sz="1800" baseline="30000" dirty="0"/>
              <a:t>-17</a:t>
            </a:r>
            <a:r>
              <a:rPr lang="en-US" sz="1800" dirty="0"/>
              <a:t> m (1% of proton diameter).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b="1" dirty="0"/>
              <a:t>Gravity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100" dirty="0"/>
              <a:t>          </a:t>
            </a:r>
            <a:r>
              <a:rPr lang="en-US" sz="1900" dirty="0"/>
              <a:t>Responsible for the attraction between masses. Although the gravitational force carrier     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900" dirty="0"/>
              <a:t>          The hypothetical (carrier) particle is the graviton.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900" dirty="0"/>
              <a:t>          The gravitational interaction range is infinite.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900" dirty="0"/>
              <a:t>          By far the weakest force  of  nature.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19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596" y="-357214"/>
            <a:ext cx="8229600" cy="1219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t>Four Fundamental Forces of Nature</a:t>
            </a:r>
          </a:p>
        </p:txBody>
      </p:sp>
      <p:sp>
        <p:nvSpPr>
          <p:cNvPr id="4" name="Rectangle 3"/>
          <p:cNvSpPr/>
          <p:nvPr/>
        </p:nvSpPr>
        <p:spPr>
          <a:xfrm>
            <a:off x="500063" y="1143000"/>
            <a:ext cx="8286750" cy="5429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908813"/>
      </p:ext>
    </p:extLst>
  </p:cSld>
  <p:clrMapOvr>
    <a:masterClrMapping/>
  </p:clrMapOvr>
  <p:transition>
    <p:zo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Content Placeholder 3" descr="fund.particles_00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188" y="214313"/>
            <a:ext cx="4500562" cy="1981200"/>
          </a:xfrm>
        </p:spPr>
      </p:pic>
      <p:pic>
        <p:nvPicPr>
          <p:cNvPr id="105475" name="Picture 5" descr="matter_and_force_particles_7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2214563"/>
            <a:ext cx="6924675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214942" y="142852"/>
            <a:ext cx="8229600" cy="1219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200" b="1">
                <a:solidFill>
                  <a:schemeClr val="bg1">
                    <a:lumMod val="85000"/>
                    <a:lumOff val="15000"/>
                  </a:schemeClr>
                </a:solidFill>
              </a:rPr>
              <a:t>Four Fundamental </a:t>
            </a:r>
            <a:br>
              <a:rPr sz="3200" b="1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sz="3200" b="1">
                <a:solidFill>
                  <a:schemeClr val="bg1">
                    <a:lumMod val="85000"/>
                    <a:lumOff val="15000"/>
                  </a:schemeClr>
                </a:solidFill>
              </a:rPr>
              <a:t>Forces of Nature</a:t>
            </a:r>
          </a:p>
        </p:txBody>
      </p:sp>
    </p:spTree>
    <p:extLst>
      <p:ext uri="{BB962C8B-B14F-4D97-AF65-F5344CB8AC3E}">
        <p14:creationId xmlns:p14="http://schemas.microsoft.com/office/powerpoint/2010/main" val="2494069000"/>
      </p:ext>
    </p:extLst>
  </p:cSld>
  <p:clrMapOvr>
    <a:masterClrMapping/>
  </p:clrMapOvr>
  <p:transition>
    <p:zo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4" descr="interac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Text Box 5"/>
          <p:cNvSpPr txBox="1">
            <a:spLocks noChangeArrowheads="1"/>
          </p:cNvSpPr>
          <p:nvPr/>
        </p:nvSpPr>
        <p:spPr bwMode="auto">
          <a:xfrm>
            <a:off x="611188" y="5445125"/>
            <a:ext cx="77771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38694" name="Text Box 6"/>
          <p:cNvSpPr txBox="1">
            <a:spLocks noChangeArrowheads="1"/>
          </p:cNvSpPr>
          <p:nvPr/>
        </p:nvSpPr>
        <p:spPr bwMode="auto">
          <a:xfrm>
            <a:off x="395288" y="5084763"/>
            <a:ext cx="8497887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The weakest force, by far, rules the Universe 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Gravity has dominated its evolution, and determines its fate … </a:t>
            </a:r>
          </a:p>
        </p:txBody>
      </p:sp>
      <p:sp>
        <p:nvSpPr>
          <p:cNvPr id="71685" name="Rectangle 7"/>
          <p:cNvSpPr>
            <a:spLocks noChangeArrowheads="1"/>
          </p:cNvSpPr>
          <p:nvPr/>
        </p:nvSpPr>
        <p:spPr bwMode="auto">
          <a:xfrm>
            <a:off x="323850" y="4868863"/>
            <a:ext cx="8424863" cy="1368425"/>
          </a:xfrm>
          <a:prstGeom prst="rect">
            <a:avLst/>
          </a:prstGeom>
          <a:noFill/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234272"/>
      </p:ext>
    </p:extLst>
  </p:cSld>
  <p:clrMapOvr>
    <a:masterClrMapping/>
  </p:clrMapOvr>
  <p:transition>
    <p:zo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3"/>
          <p:cNvSpPr txBox="1">
            <a:spLocks noChangeArrowheads="1"/>
          </p:cNvSpPr>
          <p:nvPr/>
        </p:nvSpPr>
        <p:spPr bwMode="auto">
          <a:xfrm>
            <a:off x="611188" y="5445125"/>
            <a:ext cx="77771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49956" name="Text Box 4"/>
          <p:cNvSpPr txBox="1">
            <a:spLocks noChangeArrowheads="1"/>
          </p:cNvSpPr>
          <p:nvPr/>
        </p:nvSpPr>
        <p:spPr bwMode="auto">
          <a:xfrm>
            <a:off x="214313" y="428625"/>
            <a:ext cx="9972675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Grand  Unified  Theories (GUT)</a:t>
            </a:r>
          </a:p>
        </p:txBody>
      </p:sp>
      <p:sp>
        <p:nvSpPr>
          <p:cNvPr id="107524" name="Rectangle 5"/>
          <p:cNvSpPr>
            <a:spLocks noChangeArrowheads="1"/>
          </p:cNvSpPr>
          <p:nvPr/>
        </p:nvSpPr>
        <p:spPr bwMode="auto">
          <a:xfrm>
            <a:off x="250825" y="188913"/>
            <a:ext cx="8712200" cy="1439862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7525" name="Picture 6" descr="I15-26-TO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89138"/>
            <a:ext cx="4752975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6" name="Rectangle 7"/>
          <p:cNvSpPr>
            <a:spLocks noChangeArrowheads="1"/>
          </p:cNvSpPr>
          <p:nvPr/>
        </p:nvSpPr>
        <p:spPr bwMode="auto">
          <a:xfrm>
            <a:off x="250825" y="1700213"/>
            <a:ext cx="4319588" cy="4824412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49960" name="Text Box 8"/>
          <p:cNvSpPr txBox="1">
            <a:spLocks noChangeArrowheads="1"/>
          </p:cNvSpPr>
          <p:nvPr/>
        </p:nvSpPr>
        <p:spPr bwMode="auto">
          <a:xfrm>
            <a:off x="4714875" y="1785938"/>
            <a:ext cx="489585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    Grand Unified Theories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* 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describe how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   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  <a:sym typeface="Mathematica1" pitchFamily="2" charset="2"/>
              </a:rPr>
              <a:t>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Strong    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   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  <a:sym typeface="Mathematica1" pitchFamily="2" charset="2"/>
              </a:rPr>
              <a:t>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Weak   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   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  <a:sym typeface="Mathematica1" pitchFamily="2" charset="2"/>
              </a:rPr>
              <a:t>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Electromagnetic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   Forces are manifestations of the same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   underlying GUT force …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*  This implies the strength of the forces to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   diverge from their  uniform GUT strength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*   Interesting to see whether gravity at some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    very early instant unifies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    with these forces ???</a:t>
            </a:r>
          </a:p>
        </p:txBody>
      </p:sp>
      <p:sp>
        <p:nvSpPr>
          <p:cNvPr id="107528" name="Rectangle 9"/>
          <p:cNvSpPr>
            <a:spLocks noChangeArrowheads="1"/>
          </p:cNvSpPr>
          <p:nvPr/>
        </p:nvSpPr>
        <p:spPr bwMode="auto">
          <a:xfrm>
            <a:off x="4643438" y="1700213"/>
            <a:ext cx="4319587" cy="4824412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250806"/>
      </p:ext>
    </p:extLst>
  </p:cSld>
  <p:clrMapOvr>
    <a:masterClrMapping/>
  </p:clrMapOvr>
  <p:transition>
    <p:zo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/>
          <p:cNvSpPr>
            <a:spLocks noChangeArrowheads="1"/>
          </p:cNvSpPr>
          <p:nvPr/>
        </p:nvSpPr>
        <p:spPr bwMode="auto">
          <a:xfrm>
            <a:off x="250825" y="1412875"/>
            <a:ext cx="8713788" cy="4176713"/>
          </a:xfrm>
          <a:prstGeom prst="roundRect">
            <a:avLst>
              <a:gd name="adj" fmla="val 16667"/>
            </a:avLst>
          </a:prstGeom>
          <a:solidFill>
            <a:srgbClr val="C0C0C0">
              <a:alpha val="45097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-252413" y="2276872"/>
            <a:ext cx="9720263" cy="233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Newton’s Static Universe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35141"/>
      </p:ext>
    </p:extLst>
  </p:cSld>
  <p:clrMapOvr>
    <a:masterClrMapping/>
  </p:clrMapOvr>
  <p:transition>
    <p:zo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Grp="1" noChangeArrowheads="1"/>
          </p:cNvSpPr>
          <p:nvPr>
            <p:ph type="title"/>
          </p:nvPr>
        </p:nvSpPr>
        <p:spPr>
          <a:xfrm>
            <a:off x="357158" y="-14290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>
                <a:solidFill>
                  <a:schemeClr val="tx1"/>
                </a:solidFill>
              </a:rPr>
              <a:t>The Unchanging Universe</a:t>
            </a:r>
          </a:p>
        </p:txBody>
      </p:sp>
      <p:sp>
        <p:nvSpPr>
          <p:cNvPr id="109571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500063" y="1643063"/>
            <a:ext cx="9144000" cy="5084762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 typeface="Wingdings 2" pitchFamily="18" charset="2"/>
              <a:buNone/>
            </a:pPr>
            <a:r>
              <a:rPr lang="en-US" altLang="en-US" sz="2000" b="1" dirty="0">
                <a:sym typeface="Mathematica1" pitchFamily="2" charset="2"/>
              </a:rPr>
              <a:t>•  I</a:t>
            </a:r>
            <a:r>
              <a:rPr lang="en-US" altLang="en-US" sz="2000" b="1" dirty="0"/>
              <a:t>n two thousand years of astronomy, </a:t>
            </a:r>
          </a:p>
          <a:p>
            <a:pPr eaLnBrk="1" hangingPunct="1">
              <a:buFontTx/>
              <a:buNone/>
            </a:pPr>
            <a:r>
              <a:rPr lang="en-US" altLang="en-US" sz="2000" b="1" dirty="0"/>
              <a:t>    no one ever guessed that the universe might be expanding.</a:t>
            </a:r>
          </a:p>
          <a:p>
            <a:pPr eaLnBrk="1" hangingPunct="1">
              <a:buFontTx/>
              <a:buNone/>
            </a:pPr>
            <a:endParaRPr lang="en-US" altLang="en-US" sz="2000" b="1" dirty="0"/>
          </a:p>
          <a:p>
            <a:pPr eaLnBrk="1" hangingPunct="1">
              <a:buFontTx/>
              <a:buNone/>
            </a:pPr>
            <a:r>
              <a:rPr lang="en-US" altLang="en-US" sz="2000" b="1" dirty="0">
                <a:sym typeface="Mathematica1" pitchFamily="2" charset="2"/>
              </a:rPr>
              <a:t>•  T</a:t>
            </a:r>
            <a:r>
              <a:rPr lang="en-US" altLang="en-US" sz="2000" b="1" dirty="0"/>
              <a:t>o ancient Greek astronomers and philosophers, </a:t>
            </a:r>
          </a:p>
          <a:p>
            <a:pPr eaLnBrk="1" hangingPunct="1">
              <a:buFontTx/>
              <a:buNone/>
            </a:pPr>
            <a:r>
              <a:rPr lang="en-US" altLang="en-US" sz="2000" b="1" dirty="0"/>
              <a:t>    the universe was seen as the embodiment of perfection, </a:t>
            </a:r>
          </a:p>
          <a:p>
            <a:pPr eaLnBrk="1" hangingPunct="1">
              <a:buFontTx/>
              <a:buNone/>
            </a:pPr>
            <a:r>
              <a:rPr lang="en-US" altLang="en-US" sz="2000" b="1" dirty="0"/>
              <a:t>    the heavens were truly heavenly: </a:t>
            </a:r>
          </a:p>
          <a:p>
            <a:pPr eaLnBrk="1" hangingPunct="1">
              <a:buFontTx/>
              <a:buNone/>
            </a:pPr>
            <a:r>
              <a:rPr lang="en-US" altLang="en-US" sz="2000" b="1" dirty="0"/>
              <a:t>    – unchanging, permanent, and geometrically perfect.</a:t>
            </a:r>
          </a:p>
          <a:p>
            <a:pPr eaLnBrk="1" hangingPunct="1">
              <a:buFontTx/>
              <a:buNone/>
            </a:pPr>
            <a:r>
              <a:rPr lang="en-US" altLang="en-US" sz="2000" b="1" dirty="0"/>
              <a:t> </a:t>
            </a:r>
          </a:p>
          <a:p>
            <a:pPr eaLnBrk="1" hangingPunct="1">
              <a:buFontTx/>
              <a:buNone/>
            </a:pPr>
            <a:r>
              <a:rPr lang="en-US" altLang="en-US" sz="2000" b="1" dirty="0"/>
              <a:t>•</a:t>
            </a:r>
            <a:r>
              <a:rPr lang="en-US" altLang="en-US" sz="2000" b="1" dirty="0">
                <a:sym typeface="Mathematica1" pitchFamily="2" charset="2"/>
              </a:rPr>
              <a:t>  I</a:t>
            </a:r>
            <a:r>
              <a:rPr lang="en-US" altLang="en-US" sz="2000" b="1" dirty="0"/>
              <a:t>n the early 1600s, Isaac Newton developed his law of gravity, </a:t>
            </a:r>
          </a:p>
          <a:p>
            <a:pPr eaLnBrk="1" hangingPunct="1">
              <a:buFontTx/>
              <a:buNone/>
            </a:pPr>
            <a:r>
              <a:rPr lang="en-US" altLang="en-US" sz="2000" b="1" dirty="0"/>
              <a:t>     showing that motion in the heavens obeyed the same laws </a:t>
            </a:r>
          </a:p>
          <a:p>
            <a:pPr eaLnBrk="1" hangingPunct="1">
              <a:buFontTx/>
              <a:buNone/>
            </a:pPr>
            <a:r>
              <a:rPr lang="en-US" altLang="en-US" sz="2000" b="1" dirty="0"/>
              <a:t>     as motion on Earth. 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625" y="1428750"/>
            <a:ext cx="8358188" cy="5143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435136"/>
      </p:ext>
    </p:extLst>
  </p:cSld>
  <p:clrMapOvr>
    <a:masterClrMapping/>
  </p:clrMapOvr>
  <p:transition>
    <p:zo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Grp="1" noChangeArrowheads="1"/>
          </p:cNvSpPr>
          <p:nvPr>
            <p:ph type="title"/>
          </p:nvPr>
        </p:nvSpPr>
        <p:spPr>
          <a:xfrm>
            <a:off x="357158" y="-14290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>
                <a:solidFill>
                  <a:schemeClr val="tx1"/>
                </a:solidFill>
              </a:rPr>
              <a:t>     Newton's  Universe</a:t>
            </a: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500063" y="1285875"/>
            <a:ext cx="9144000" cy="5084763"/>
          </a:xfrm>
        </p:spPr>
        <p:txBody>
          <a:bodyPr>
            <a:normAutofit fontScale="92500"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b="1" dirty="0">
                <a:sym typeface="Mathematica1"/>
              </a:rPr>
              <a:t>•  </a:t>
            </a:r>
            <a:r>
              <a:rPr lang="en-US" sz="2000" b="1" dirty="0"/>
              <a:t>However, Newton ran into trouble when he tried to apply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b="1" dirty="0"/>
              <a:t>     his theory of gravity to the entire universe.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000" b="1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b="1" dirty="0">
                <a:sym typeface="Mathematica1"/>
              </a:rPr>
              <a:t>•  </a:t>
            </a:r>
            <a:r>
              <a:rPr lang="en-US" sz="2000" b="1" dirty="0"/>
              <a:t>Since gravity is always attractive,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b="1" dirty="0"/>
              <a:t>    his law predicted that all the matter in the universe should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b="1" dirty="0"/>
              <a:t>    eventually clump into one big ball.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000" b="1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b="1" dirty="0">
                <a:sym typeface="Mathematica1"/>
              </a:rPr>
              <a:t>•  </a:t>
            </a:r>
            <a:r>
              <a:rPr lang="en-US" sz="2000" b="1" dirty="0"/>
              <a:t>Newton knew this was not the case, and assumed that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b="1" dirty="0"/>
              <a:t>    the universe had to be static 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000" b="1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b="1" dirty="0">
                <a:sym typeface="Mathematica1"/>
              </a:rPr>
              <a:t>•   </a:t>
            </a:r>
            <a:r>
              <a:rPr lang="en-US" sz="2000" b="1" dirty="0"/>
              <a:t>So he conjectured that: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000" b="1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b="1" dirty="0"/>
              <a:t>          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r>
              <a:rPr lang="en-US" sz="2000" b="1" dirty="0"/>
              <a:t> </a:t>
            </a:r>
          </a:p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000" b="1" dirty="0"/>
              <a:t> 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625" y="1143000"/>
            <a:ext cx="8358188" cy="4143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00188" y="5572125"/>
            <a:ext cx="7000875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   the Creator placed the stars such that they were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      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          ``at immense distances from one another.’’  </a:t>
            </a:r>
          </a:p>
        </p:txBody>
      </p:sp>
      <p:sp>
        <p:nvSpPr>
          <p:cNvPr id="8" name="Rectangle 7"/>
          <p:cNvSpPr/>
          <p:nvPr/>
        </p:nvSpPr>
        <p:spPr>
          <a:xfrm>
            <a:off x="428625" y="5429250"/>
            <a:ext cx="8358188" cy="1285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564855"/>
      </p:ext>
    </p:extLst>
  </p:cSld>
  <p:clrMapOvr>
    <a:masterClrMapping/>
  </p:clrMapOvr>
  <p:transition>
    <p:zo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396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lnSpc>
                <a:spcPct val="70000"/>
              </a:lnSpc>
              <a:spcAft>
                <a:spcPts val="0"/>
              </a:spcAft>
              <a:defRPr/>
            </a:pPr>
            <a:r>
              <a:rPr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Renaissance </a:t>
            </a:r>
            <a:br>
              <a:rPr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r>
              <a:rPr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of Western Science</a:t>
            </a: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773238"/>
            <a:ext cx="5122863" cy="1231900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600">
                <a:solidFill>
                  <a:srgbClr val="FFFF00"/>
                </a:solidFill>
              </a:rPr>
              <a:t>In footsteps of Copernicus, Galilei &amp; Kepler, </a:t>
            </a:r>
          </a:p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600" i="1">
                <a:solidFill>
                  <a:srgbClr val="FFFF00"/>
                </a:solidFill>
              </a:rPr>
              <a:t>Isaac Newton</a:t>
            </a:r>
            <a:r>
              <a:rPr lang="en-US" sz="1600">
                <a:solidFill>
                  <a:srgbClr val="FFFF00"/>
                </a:solidFill>
              </a:rPr>
              <a:t>  (1687) in his </a:t>
            </a:r>
            <a:r>
              <a:rPr lang="en-US" sz="1600" i="1">
                <a:solidFill>
                  <a:srgbClr val="FFFF00"/>
                </a:solidFill>
              </a:rPr>
              <a:t>Principia</a:t>
            </a:r>
          </a:p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600">
                <a:solidFill>
                  <a:srgbClr val="FFFF00"/>
                </a:solidFill>
              </a:rPr>
              <a:t>formulated a comprehensive model of the </a:t>
            </a:r>
          </a:p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600">
                <a:solidFill>
                  <a:srgbClr val="FFFF00"/>
                </a:solidFill>
              </a:rPr>
              <a:t>world. Cosmologically, it meant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rgbClr val="FFFF00"/>
              </a:buClr>
              <a:buFont typeface="Wingdings 2"/>
              <a:buChar char=""/>
              <a:defRPr/>
            </a:pPr>
            <a:endParaRPr lang="en-US" sz="1600">
              <a:solidFill>
                <a:srgbClr val="FFFF00"/>
              </a:solidFill>
            </a:endParaRPr>
          </a:p>
        </p:txBody>
      </p:sp>
      <p:pic>
        <p:nvPicPr>
          <p:cNvPr id="111620" name="Picture 6" descr="pn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6138" y="1600200"/>
            <a:ext cx="1482725" cy="2185988"/>
          </a:xfrm>
          <a:noFill/>
        </p:spPr>
      </p:pic>
      <p:pic>
        <p:nvPicPr>
          <p:cNvPr id="111621" name="Picture 2" descr="fla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87350"/>
            <a:ext cx="9251950" cy="7673975"/>
          </a:xfrm>
          <a:noFill/>
        </p:spPr>
      </p:pic>
      <p:sp>
        <p:nvSpPr>
          <p:cNvPr id="111622" name="Rectangle 3"/>
          <p:cNvSpPr>
            <a:spLocks noChangeArrowheads="1"/>
          </p:cNvSpPr>
          <p:nvPr/>
        </p:nvSpPr>
        <p:spPr bwMode="auto">
          <a:xfrm>
            <a:off x="395288" y="2997200"/>
            <a:ext cx="4608512" cy="3716338"/>
          </a:xfrm>
          <a:prstGeom prst="rect">
            <a:avLst/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83399" name="Text Box 7"/>
          <p:cNvSpPr txBox="1">
            <a:spLocks noChangeArrowheads="1"/>
          </p:cNvSpPr>
          <p:nvPr/>
        </p:nvSpPr>
        <p:spPr bwMode="auto">
          <a:xfrm>
            <a:off x="395288" y="2708275"/>
            <a:ext cx="4752975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prstClr val="white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absolute and uniform time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 space &amp; time independent of matter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 dynamics:    - action at distance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                          - instantaneous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Universe edgeless, </a:t>
            </a:r>
            <a:r>
              <a:rPr kumimoji="0" lang="en-US" sz="1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centerless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&amp; infinite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Cosmological Principle: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      Universe looks the same at every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      place in space, every moment in time  </a:t>
            </a:r>
          </a:p>
          <a:p>
            <a:pPr marL="0" marR="0" lvl="0" indent="0" algn="l" defTabSz="914400" rtl="0" eaLnBrk="0" fontAlgn="base" latinLnBrk="0" hangingPunct="0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absolute, static &amp; infinite space</a:t>
            </a:r>
          </a:p>
        </p:txBody>
      </p:sp>
    </p:spTree>
    <p:extLst>
      <p:ext uri="{BB962C8B-B14F-4D97-AF65-F5344CB8AC3E}">
        <p14:creationId xmlns:p14="http://schemas.microsoft.com/office/powerpoint/2010/main" val="4123208343"/>
      </p:ext>
    </p:extLst>
  </p:cSld>
  <p:clrMapOvr>
    <a:masterClrMapping/>
  </p:clrMapOvr>
  <p:transition>
    <p:zo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/>
          <p:cNvSpPr>
            <a:spLocks noChangeArrowheads="1"/>
          </p:cNvSpPr>
          <p:nvPr/>
        </p:nvSpPr>
        <p:spPr bwMode="auto">
          <a:xfrm>
            <a:off x="250825" y="1412875"/>
            <a:ext cx="8713788" cy="4176713"/>
          </a:xfrm>
          <a:prstGeom prst="roundRect">
            <a:avLst>
              <a:gd name="adj" fmla="val 16667"/>
            </a:avLst>
          </a:prstGeom>
          <a:solidFill>
            <a:srgbClr val="C0C0C0">
              <a:alpha val="45097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-252413" y="1556792"/>
            <a:ext cx="9720263" cy="3721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Einstein’s 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Dynamic &amp; Geometric Universe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623594"/>
      </p:ext>
    </p:extLst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31788" y="938213"/>
            <a:ext cx="8526462" cy="4705350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831" y="938213"/>
            <a:ext cx="9072563" cy="40164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r>
              <a:rPr lang="en-US" sz="7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Cosmology,</a:t>
            </a:r>
          </a:p>
          <a:p>
            <a:pPr algn="ctr"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r>
              <a:rPr lang="en-US" sz="45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Science of the Universe </a:t>
            </a:r>
          </a:p>
        </p:txBody>
      </p:sp>
    </p:spTree>
    <p:extLst>
      <p:ext uri="{BB962C8B-B14F-4D97-AF65-F5344CB8AC3E}">
        <p14:creationId xmlns:p14="http://schemas.microsoft.com/office/powerpoint/2010/main" val="3264554710"/>
      </p:ext>
    </p:extLst>
  </p:cSld>
  <p:clrMapOvr>
    <a:masterClrMapping/>
  </p:clrMapOvr>
  <p:transition>
    <p:zo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914400" y="-214338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>
                <a:solidFill>
                  <a:schemeClr val="tx1"/>
                </a:solidFill>
              </a:rPr>
              <a:t>Einstein’s  Universe</a:t>
            </a:r>
          </a:p>
        </p:txBody>
      </p:sp>
      <p:sp>
        <p:nvSpPr>
          <p:cNvPr id="113667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500063" y="1000125"/>
            <a:ext cx="9396412" cy="62372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b="1" dirty="0">
                <a:solidFill>
                  <a:srgbClr val="000099"/>
                </a:solidFill>
                <a:latin typeface="Papyrus" pitchFamily="66" charset="0"/>
              </a:rPr>
              <a:t>  </a:t>
            </a:r>
            <a:r>
              <a:rPr lang="en-US" altLang="en-US" sz="1900" b="1" dirty="0"/>
              <a:t>In 1915,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900" b="1" dirty="0"/>
              <a:t>  Albert Einstein completed his General Theory of Relativity.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9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900" b="1" dirty="0"/>
              <a:t> </a:t>
            </a:r>
            <a:r>
              <a:rPr lang="en-US" altLang="en-US" sz="1900" b="1" dirty="0">
                <a:sym typeface="Mathematica1" pitchFamily="2" charset="2"/>
              </a:rPr>
              <a:t>•  </a:t>
            </a:r>
            <a:r>
              <a:rPr lang="en-US" altLang="en-US" sz="1900" b="1" dirty="0"/>
              <a:t>General Relativity is a “metric theory’’: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900" b="1" dirty="0"/>
              <a:t>     gravity is a manifestation of the geometry, curvature, of space-time.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9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900" b="1" dirty="0">
                <a:sym typeface="Mathematica1" pitchFamily="2" charset="2"/>
              </a:rPr>
              <a:t> •  R</a:t>
            </a:r>
            <a:r>
              <a:rPr lang="en-US" altLang="en-US" sz="1900" b="1" dirty="0"/>
              <a:t>evolutionized our thinking about the nature of space &amp; time: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900" b="1" dirty="0"/>
              <a:t>     - no longer Newton’s static and rigid background,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900" b="1" dirty="0"/>
              <a:t>     - a dynamic  medium, intimately coupled to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900" b="1" dirty="0"/>
              <a:t>       the universe’s content  of matter and energy.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900" b="1" dirty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900" b="1" dirty="0">
                <a:sym typeface="Mathematica1" pitchFamily="2" charset="2"/>
              </a:rPr>
              <a:t> •  A</a:t>
            </a:r>
            <a:r>
              <a:rPr lang="en-US" altLang="en-US" sz="1900" b="1" dirty="0"/>
              <a:t>ll phrased into perhaps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900" b="1" dirty="0"/>
              <a:t>     the most beautiful and impressive scientific equation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900" b="1" dirty="0"/>
              <a:t>     known to humankind, a triumph of  human genius,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b="1" dirty="0">
                <a:latin typeface="Papyrus" pitchFamily="66" charset="0"/>
              </a:rPr>
              <a:t>          </a:t>
            </a:r>
            <a:r>
              <a:rPr lang="en-US" altLang="en-US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28625" y="928688"/>
            <a:ext cx="8358188" cy="45005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8625" y="5500688"/>
            <a:ext cx="8358188" cy="114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71472" y="5429264"/>
            <a:ext cx="8229600" cy="11430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 fontScale="85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white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n-ea"/>
                <a:cs typeface="+mn-cs"/>
              </a:rPr>
              <a:t> Einstein  Field  Equations</a:t>
            </a:r>
          </a:p>
        </p:txBody>
      </p:sp>
    </p:spTree>
    <p:extLst>
      <p:ext uri="{BB962C8B-B14F-4D97-AF65-F5344CB8AC3E}">
        <p14:creationId xmlns:p14="http://schemas.microsoft.com/office/powerpoint/2010/main" val="2547374917"/>
      </p:ext>
    </p:extLst>
  </p:cSld>
  <p:clrMapOvr>
    <a:masterClrMapping/>
  </p:clrMapOvr>
  <p:transition>
    <p:zo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7" descr="einste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113" y="-4275138"/>
            <a:ext cx="12076113" cy="136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4" descr="einsteinequati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2643188"/>
            <a:ext cx="8712200" cy="2232025"/>
          </a:xfrm>
          <a:prstGeom prst="rect">
            <a:avLst/>
          </a:prstGeom>
          <a:noFill/>
          <a:ln w="9525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</p:pic>
      <p:sp>
        <p:nvSpPr>
          <p:cNvPr id="570373" name="Text Box 5"/>
          <p:cNvSpPr txBox="1">
            <a:spLocks noChangeArrowheads="1"/>
          </p:cNvSpPr>
          <p:nvPr/>
        </p:nvSpPr>
        <p:spPr bwMode="auto">
          <a:xfrm>
            <a:off x="4356100" y="5084763"/>
            <a:ext cx="4787900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… its geometry rules the world,</a:t>
            </a:r>
          </a:p>
          <a:p>
            <a:pPr marL="0" marR="0" lvl="0" indent="0" algn="l" defTabSz="914400" rtl="0" eaLnBrk="0" fontAlgn="base" latinLnBrk="0" hangingPunct="0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  the world rules its geometry…</a:t>
            </a:r>
          </a:p>
        </p:txBody>
      </p:sp>
      <p:sp>
        <p:nvSpPr>
          <p:cNvPr id="570374" name="Text Box 6"/>
          <p:cNvSpPr txBox="1">
            <a:spLocks noChangeArrowheads="1"/>
          </p:cNvSpPr>
          <p:nvPr/>
        </p:nvSpPr>
        <p:spPr bwMode="auto">
          <a:xfrm>
            <a:off x="0" y="1052513"/>
            <a:ext cx="7418388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…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Spacetime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becomes a dynamic continuum, </a:t>
            </a:r>
          </a:p>
          <a:p>
            <a:pPr marL="0" marR="0" lvl="0" indent="0" algn="l" defTabSz="914400" rtl="0" eaLnBrk="0" fontAlgn="base" latinLnBrk="0" hangingPunct="0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     integral part of the structure of the cosmos …</a:t>
            </a:r>
          </a:p>
          <a:p>
            <a:pPr marL="0" marR="0" lvl="0" indent="0" algn="l" defTabSz="914400" rtl="0" eaLnBrk="0" fontAlgn="base" latinLnBrk="0" hangingPunct="0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     curved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spacetime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becomes force of gravity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</a:t>
            </a:r>
          </a:p>
        </p:txBody>
      </p:sp>
      <p:sp>
        <p:nvSpPr>
          <p:cNvPr id="80902" name="Rectangle 8"/>
          <p:cNvSpPr>
            <a:spLocks noChangeArrowheads="1"/>
          </p:cNvSpPr>
          <p:nvPr/>
        </p:nvSpPr>
        <p:spPr bwMode="auto">
          <a:xfrm>
            <a:off x="250825" y="2636838"/>
            <a:ext cx="8712200" cy="2232025"/>
          </a:xfrm>
          <a:prstGeom prst="rect">
            <a:avLst/>
          </a:prstGeom>
          <a:noFill/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566562"/>
      </p:ext>
    </p:extLst>
  </p:cSld>
  <p:clrMapOvr>
    <a:masterClrMapping/>
  </p:clrMapOvr>
  <p:transition>
    <p:zo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914400" y="-214338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>
                <a:solidFill>
                  <a:schemeClr val="tx1"/>
                </a:solidFill>
              </a:rPr>
              <a:t>      Albert Einstein</a:t>
            </a:r>
          </a:p>
        </p:txBody>
      </p:sp>
      <p:sp>
        <p:nvSpPr>
          <p:cNvPr id="115715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428625" y="1000125"/>
            <a:ext cx="9396413" cy="62372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  </a:t>
            </a:r>
            <a:r>
              <a:rPr lang="en-US" altLang="en-US" sz="1900" b="1"/>
              <a:t>Albert Einstein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900" b="1"/>
              <a:t>   (1879-1955;  Ulm-Princeton)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900" b="1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900" b="1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900" b="1"/>
              <a:t>   father  of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900" b="1"/>
              <a:t>   General  Relativity  (1915),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900" b="1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900" b="1"/>
              <a:t>   opening the way towards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900" b="1"/>
              <a:t>   Physical  Cosmology     </a:t>
            </a:r>
            <a:r>
              <a:rPr lang="en-US" altLang="en-US" b="1">
                <a:latin typeface="Papyrus" pitchFamily="66" charset="0"/>
              </a:rPr>
              <a:t>          </a:t>
            </a:r>
            <a:r>
              <a:rPr lang="en-US" altLang="en-US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28625" y="928688"/>
            <a:ext cx="3500438" cy="3143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115717" name="Picture 8" descr="einstein.haleman.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928688"/>
            <a:ext cx="4945062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715375" y="785813"/>
            <a:ext cx="1000125" cy="6143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63" y="4429125"/>
            <a:ext cx="3429000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The supreme task of the physicist is to arrive at those universal elementary laws from which the cosmos can be built up by pure deduction.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(Albert Einstein, 1954)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8625" y="4214813"/>
            <a:ext cx="3500438" cy="228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101325"/>
      </p:ext>
    </p:extLst>
  </p:cSld>
  <p:clrMapOvr>
    <a:masterClrMapping/>
  </p:clrMapOvr>
  <p:transition>
    <p:zo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31788" y="938213"/>
            <a:ext cx="8526462" cy="4705350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07950" y="1412776"/>
            <a:ext cx="9072563" cy="393954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Dark Energy</a:t>
            </a:r>
          </a:p>
          <a:p>
            <a:pPr algn="ctr">
              <a:defRPr/>
            </a:pPr>
            <a:endParaRPr lang="en-US" sz="5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r>
              <a:rPr lang="en-US" sz="5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&amp;</a:t>
            </a:r>
          </a:p>
          <a:p>
            <a:pPr algn="ctr">
              <a:defRPr/>
            </a:pPr>
            <a:r>
              <a:rPr lang="en-US" sz="5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</a:p>
          <a:p>
            <a:pPr algn="ctr">
              <a:defRPr/>
            </a:pPr>
            <a:r>
              <a:rPr lang="en-US" sz="5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the Fate of the Universe </a:t>
            </a:r>
          </a:p>
        </p:txBody>
      </p:sp>
    </p:spTree>
    <p:extLst>
      <p:ext uri="{BB962C8B-B14F-4D97-AF65-F5344CB8AC3E}">
        <p14:creationId xmlns:p14="http://schemas.microsoft.com/office/powerpoint/2010/main" val="42627367"/>
      </p:ext>
    </p:extLst>
  </p:cSld>
  <p:clrMapOvr>
    <a:masterClrMapping/>
  </p:clrMapOvr>
  <p:transition>
    <p:zo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1" y="980728"/>
            <a:ext cx="9157881" cy="5157192"/>
          </a:xfrm>
        </p:spPr>
      </p:pic>
    </p:spTree>
    <p:extLst>
      <p:ext uri="{BB962C8B-B14F-4D97-AF65-F5344CB8AC3E}">
        <p14:creationId xmlns:p14="http://schemas.microsoft.com/office/powerpoint/2010/main" val="3885164834"/>
      </p:ext>
    </p:extLst>
  </p:cSld>
  <p:clrMapOvr>
    <a:masterClrMapping/>
  </p:clrMapOvr>
  <p:transition>
    <p:zo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Text Box 9"/>
          <p:cNvSpPr txBox="1">
            <a:spLocks noChangeArrowheads="1"/>
          </p:cNvSpPr>
          <p:nvPr/>
        </p:nvSpPr>
        <p:spPr bwMode="auto">
          <a:xfrm>
            <a:off x="0" y="1484313"/>
            <a:ext cx="2592388" cy="411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Present: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ACCELERATION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Past: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DECELERATION   </a:t>
            </a:r>
            <a:endParaRPr kumimoji="0" lang="el-GR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4515" name="Picture 11" descr="h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0"/>
            <a:ext cx="6529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7" descr="q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125538"/>
            <a:ext cx="287972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Rectangle 12"/>
          <p:cNvSpPr>
            <a:spLocks noChangeArrowheads="1"/>
          </p:cNvSpPr>
          <p:nvPr/>
        </p:nvSpPr>
        <p:spPr bwMode="auto">
          <a:xfrm>
            <a:off x="2627313" y="0"/>
            <a:ext cx="6516687" cy="6858000"/>
          </a:xfrm>
          <a:prstGeom prst="rect">
            <a:avLst/>
          </a:prstGeom>
          <a:noFill/>
          <a:ln w="571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07950" y="3141663"/>
            <a:ext cx="1800225" cy="2159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107950" y="5589588"/>
            <a:ext cx="1800225" cy="2159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25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95288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Cosmic  Acceleration</a:t>
            </a:r>
          </a:p>
        </p:txBody>
      </p:sp>
      <p:sp>
        <p:nvSpPr>
          <p:cNvPr id="1120261" name="Text Box 5"/>
          <p:cNvSpPr txBox="1">
            <a:spLocks noChangeArrowheads="1"/>
          </p:cNvSpPr>
          <p:nvPr/>
        </p:nvSpPr>
        <p:spPr bwMode="auto">
          <a:xfrm>
            <a:off x="4572000" y="1773238"/>
            <a:ext cx="4176713" cy="4092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Hubble Diagram high-z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SNIa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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distance    vs.   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redshift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z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m-M          vs.   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redshift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z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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determine: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- absolute brightness of  supernova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- from dimming rate (Phillips relation)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 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easure: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- apparent brightness of explosion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 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ranslates into: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-  luminosity distance of supernova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-  dependent on acceleration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q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</a:p>
        </p:txBody>
      </p:sp>
      <p:sp>
        <p:nvSpPr>
          <p:cNvPr id="72710" name="Rectangle 9"/>
          <p:cNvSpPr>
            <a:spLocks noChangeArrowheads="1"/>
          </p:cNvSpPr>
          <p:nvPr/>
        </p:nvSpPr>
        <p:spPr bwMode="auto">
          <a:xfrm>
            <a:off x="4356100" y="1484313"/>
            <a:ext cx="4608513" cy="4897437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0421" name="Content Placeholder 9" descr="sni.hubblediagram.cosmo.jpg"/>
          <p:cNvPicPr>
            <a:picLocks noGrp="1" noChangeAspect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12875"/>
            <a:ext cx="4108450" cy="5243513"/>
          </a:xfrm>
        </p:spPr>
      </p:pic>
    </p:spTree>
  </p:cSld>
  <p:clrMapOvr>
    <a:masterClrMapping/>
  </p:clrMapOvr>
  <p:transition>
    <p:zo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 b="-33333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m101sn2011f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489" y="-315913"/>
            <a:ext cx="10856913" cy="849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9539" name="Rectangle 3"/>
          <p:cNvSpPr>
            <a:spLocks noChangeArrowheads="1"/>
          </p:cNvSpPr>
          <p:nvPr/>
        </p:nvSpPr>
        <p:spPr bwMode="auto">
          <a:xfrm>
            <a:off x="-36513" y="2852936"/>
            <a:ext cx="9217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Dark  Energy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Nature of Dark Energy</a:t>
            </a:r>
          </a:p>
        </p:txBody>
      </p:sp>
      <p:sp>
        <p:nvSpPr>
          <p:cNvPr id="108954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79388" y="333375"/>
            <a:ext cx="8785225" cy="6119813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8954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</a:b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Nobel_medal_dsc0617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620713"/>
            <a:ext cx="5256213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rgbClr val="C0C0C0">
              <a:alpha val="50195"/>
            </a:srgbClr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89572" name="Rectangle 4"/>
          <p:cNvSpPr>
            <a:spLocks noGrp="1" noChangeArrowheads="1"/>
          </p:cNvSpPr>
          <p:nvPr>
            <p:ph type="title"/>
          </p:nvPr>
        </p:nvSpPr>
        <p:spPr>
          <a:xfrm>
            <a:off x="142875" y="0"/>
            <a:ext cx="900112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5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Nobel Prize Physics 2011 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457200" y="1600200"/>
            <a:ext cx="4038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16238" y="4221163"/>
            <a:ext cx="5903912" cy="2303462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4103" name="TextBox 10"/>
          <p:cNvSpPr txBox="1">
            <a:spLocks noChangeArrowheads="1"/>
          </p:cNvSpPr>
          <p:nvPr/>
        </p:nvSpPr>
        <p:spPr bwMode="auto">
          <a:xfrm>
            <a:off x="7380288" y="6165850"/>
            <a:ext cx="1584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FFD9"/>
                </a:solidFill>
              </a:rPr>
              <a:t>Brian Schmidt</a:t>
            </a:r>
          </a:p>
        </p:txBody>
      </p:sp>
      <p:sp>
        <p:nvSpPr>
          <p:cNvPr id="4104" name="Rectangle 13"/>
          <p:cNvSpPr>
            <a:spLocks noChangeArrowheads="1"/>
          </p:cNvSpPr>
          <p:nvPr/>
        </p:nvSpPr>
        <p:spPr bwMode="auto">
          <a:xfrm>
            <a:off x="3132138" y="5516563"/>
            <a:ext cx="50403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FFF7"/>
                </a:solidFill>
              </a:rPr>
              <a:t>“I was shocked by my discovery, I just      </a:t>
            </a:r>
          </a:p>
          <a:p>
            <a:r>
              <a:rPr lang="en-US" b="1">
                <a:solidFill>
                  <a:srgbClr val="FFFFF7"/>
                </a:solidFill>
              </a:rPr>
              <a:t>  assumed we made a mistake"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32138" y="4437063"/>
            <a:ext cx="6750050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7"/>
                </a:solidFill>
                <a:latin typeface="Arial"/>
              </a:rPr>
              <a:t>“the most startling discovery in physics since </a:t>
            </a:r>
          </a:p>
          <a:p>
            <a:pPr>
              <a:defRPr/>
            </a:pPr>
            <a:r>
              <a:rPr lang="en-US" b="1" dirty="0">
                <a:solidFill>
                  <a:srgbClr val="FFFFF7"/>
                </a:solidFill>
                <a:latin typeface="Arial"/>
              </a:rPr>
              <a:t>  I have been in the field.” </a:t>
            </a:r>
          </a:p>
          <a:p>
            <a:pPr>
              <a:defRPr/>
            </a:pPr>
            <a:r>
              <a:rPr lang="en-US" sz="1200" b="1" dirty="0">
                <a:solidFill>
                  <a:srgbClr val="FFFFF7"/>
                </a:solidFill>
                <a:latin typeface="Arial"/>
              </a:rPr>
              <a:t>                                                                                                            E. Witten</a:t>
            </a:r>
          </a:p>
          <a:p>
            <a:pPr>
              <a:defRPr/>
            </a:pPr>
            <a:endParaRPr lang="en-US" b="1" dirty="0">
              <a:solidFill>
                <a:srgbClr val="FFFFF7"/>
              </a:solidFill>
              <a:latin typeface="Arial"/>
            </a:endParaRPr>
          </a:p>
          <a:p>
            <a:pPr>
              <a:defRPr/>
            </a:pPr>
            <a:endParaRPr lang="en-US" b="1" dirty="0">
              <a:solidFill>
                <a:srgbClr val="FFFFF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2120396"/>
      </p:ext>
    </p:extLst>
  </p:cSld>
  <p:clrMapOvr>
    <a:masterClrMapping/>
  </p:clrMapOvr>
  <p:transition>
    <p:zo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>
                <a:solidFill>
                  <a:schemeClr val="tx1"/>
                </a:solidFill>
              </a:rPr>
              <a:t>Galaxy Clustering</a:t>
            </a:r>
          </a:p>
        </p:txBody>
      </p:sp>
      <p:pic>
        <p:nvPicPr>
          <p:cNvPr id="73731" name="Content Placeholder 3" descr="efstathiou.maddox.xir.199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3213100"/>
            <a:ext cx="3905250" cy="3397250"/>
          </a:xfrm>
        </p:spPr>
      </p:pic>
      <p:pic>
        <p:nvPicPr>
          <p:cNvPr id="73732" name="Picture 4" descr="259117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618056"/>
      </p:ext>
    </p:extLst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2763688"/>
            <a:ext cx="10009112" cy="13718278"/>
          </a:xfrm>
        </p:spPr>
      </p:pic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571500" y="357188"/>
            <a:ext cx="8002588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4888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3A447"/>
              </a:buClr>
              <a:buSzPct val="85000"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  </a:t>
            </a:r>
            <a:r>
              <a:rPr lang="en-US" sz="7400" b="1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Cosmology: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3A447"/>
              </a:buClr>
              <a:buSzPct val="85000"/>
              <a:buFontTx/>
              <a:buNone/>
              <a:tabLst/>
              <a:defRPr/>
            </a:pPr>
            <a:r>
              <a:rPr kumimoji="0" lang="en-US" sz="7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Science</a:t>
            </a:r>
            <a:r>
              <a:rPr kumimoji="0" lang="en-US" sz="7400" b="1" i="0" u="none" strike="noStrike" kern="1200" cap="none" spc="0" normalizeH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of the Universe</a:t>
            </a:r>
            <a:endParaRPr kumimoji="0" lang="en-US" sz="7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1500" y="1988840"/>
            <a:ext cx="8104956" cy="4653260"/>
          </a:xfrm>
          <a:prstGeom prst="rect">
            <a:avLst/>
          </a:prstGeom>
          <a:solidFill>
            <a:schemeClr val="bg1">
              <a:lumMod val="50000"/>
              <a:alpha val="68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571500" y="1700210"/>
            <a:ext cx="8281987" cy="494188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endParaRPr lang="en-US" altLang="en-US" u="sng" kern="0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altLang="en-US" sz="2400" b="1" kern="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Van Dale</a:t>
            </a:r>
            <a:r>
              <a:rPr lang="en-US" altLang="en-US" sz="2400" b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kern="0" dirty="0"/>
              <a:t>    </a:t>
            </a:r>
            <a:r>
              <a:rPr lang="en-US" altLang="en-US" sz="2400" b="1" kern="0" dirty="0">
                <a:solidFill>
                  <a:schemeClr val="bg1"/>
                </a:solidFill>
                <a:latin typeface="Constantia" panose="02030602050306030303" pitchFamily="18" charset="0"/>
              </a:rPr>
              <a:t>(astronomical) science or theory of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b="1" kern="0" dirty="0">
                <a:solidFill>
                  <a:schemeClr val="bg1"/>
                </a:solidFill>
                <a:latin typeface="Constantia" panose="02030602050306030303" pitchFamily="18" charset="0"/>
              </a:rPr>
              <a:t>    the universe as an ordered unity;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b="1" kern="0" dirty="0">
                <a:solidFill>
                  <a:schemeClr val="bg1"/>
                </a:solidFill>
                <a:latin typeface="Constantia" panose="02030602050306030303" pitchFamily="18" charset="0"/>
              </a:rPr>
              <a:t>    study of the structure and evolution of the universe.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kern="0" dirty="0"/>
          </a:p>
          <a:p>
            <a:pPr>
              <a:lnSpc>
                <a:spcPct val="80000"/>
              </a:lnSpc>
            </a:pPr>
            <a:r>
              <a:rPr lang="en-US" altLang="en-US" sz="2400" b="1" kern="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Broadest Sense: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kern="0" dirty="0">
                <a:solidFill>
                  <a:srgbClr val="993300"/>
                </a:solidFill>
              </a:rPr>
              <a:t>    </a:t>
            </a:r>
            <a:r>
              <a:rPr lang="en-US" altLang="en-US" sz="2400" b="1" kern="0" dirty="0">
                <a:solidFill>
                  <a:schemeClr val="bg1"/>
                </a:solidFill>
                <a:latin typeface="Constantia" panose="02030602050306030303" pitchFamily="18" charset="0"/>
              </a:rPr>
              <a:t>human enterprise joining science, philosophy,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b="1" kern="0" dirty="0">
                <a:solidFill>
                  <a:schemeClr val="bg1"/>
                </a:solidFill>
                <a:latin typeface="Constantia" panose="02030602050306030303" pitchFamily="18" charset="0"/>
              </a:rPr>
              <a:t>     theology and the arts to seek to gain understanding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b="1" kern="0" dirty="0">
                <a:solidFill>
                  <a:schemeClr val="bg1"/>
                </a:solidFill>
                <a:latin typeface="Constantia" panose="02030602050306030303" pitchFamily="18" charset="0"/>
              </a:rPr>
              <a:t>     of what unifies and is fundamental to our world.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kern="0" dirty="0"/>
          </a:p>
          <a:p>
            <a:pPr>
              <a:lnSpc>
                <a:spcPct val="80000"/>
              </a:lnSpc>
            </a:pPr>
            <a:r>
              <a:rPr lang="en-US" altLang="en-US" sz="2400" b="1" kern="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Scientific: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kern="0" dirty="0"/>
              <a:t>    </a:t>
            </a:r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  <a:t>Study of large and small structures of the Universe</a:t>
            </a:r>
          </a:p>
        </p:txBody>
      </p:sp>
    </p:spTree>
    <p:extLst>
      <p:ext uri="{BB962C8B-B14F-4D97-AF65-F5344CB8AC3E}">
        <p14:creationId xmlns:p14="http://schemas.microsoft.com/office/powerpoint/2010/main" val="543907795"/>
      </p:ext>
    </p:extLst>
  </p:cSld>
  <p:clrMapOvr>
    <a:masterClrMapping/>
  </p:clrMapOvr>
  <p:transition spd="slow">
    <p:zo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2099" name="Content Placeholder 3" descr="fate.universe.sciam.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375" y="3429000"/>
            <a:ext cx="5222875" cy="3090863"/>
          </a:xfrm>
        </p:spPr>
      </p:pic>
      <p:pic>
        <p:nvPicPr>
          <p:cNvPr id="132100" name="Picture 4" descr="fate.universe.sciam.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04813"/>
            <a:ext cx="5184775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333375"/>
            <a:ext cx="4176713" cy="3322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FFE9"/>
                </a:solidFill>
                <a:latin typeface="Arial"/>
              </a:rPr>
              <a:t>Cosmic  Fate</a:t>
            </a:r>
          </a:p>
          <a:p>
            <a:pPr>
              <a:defRPr/>
            </a:pPr>
            <a:endParaRPr lang="en-US" sz="4000" b="1" dirty="0">
              <a:solidFill>
                <a:srgbClr val="FFFFE9"/>
              </a:solidFill>
              <a:latin typeface="Arial"/>
            </a:endParaRPr>
          </a:p>
          <a:p>
            <a:pPr>
              <a:defRPr/>
            </a:pPr>
            <a:endParaRPr lang="en-US" sz="4000" b="1" dirty="0">
              <a:solidFill>
                <a:srgbClr val="FFFFE9"/>
              </a:solidFill>
              <a:latin typeface="Arial"/>
            </a:endParaRPr>
          </a:p>
          <a:p>
            <a:pPr>
              <a:defRPr/>
            </a:pPr>
            <a:r>
              <a:rPr lang="en-US" sz="2500" b="1" dirty="0">
                <a:solidFill>
                  <a:srgbClr val="FFFFE9"/>
                </a:solidFill>
                <a:latin typeface="Arial"/>
              </a:rPr>
              <a:t>100 </a:t>
            </a:r>
            <a:r>
              <a:rPr lang="en-US" sz="2500" b="1" dirty="0" err="1">
                <a:solidFill>
                  <a:srgbClr val="FFFFE9"/>
                </a:solidFill>
                <a:latin typeface="Arial"/>
              </a:rPr>
              <a:t>Gigayears</a:t>
            </a:r>
            <a:r>
              <a:rPr lang="en-US" sz="2500" b="1" dirty="0">
                <a:solidFill>
                  <a:srgbClr val="FFFFE9"/>
                </a:solidFill>
                <a:latin typeface="Arial"/>
              </a:rPr>
              <a:t>:</a:t>
            </a:r>
          </a:p>
          <a:p>
            <a:pPr>
              <a:defRPr/>
            </a:pPr>
            <a:r>
              <a:rPr lang="en-US" sz="2500" b="1" dirty="0">
                <a:solidFill>
                  <a:srgbClr val="FFFFE9"/>
                </a:solidFill>
                <a:latin typeface="Arial"/>
              </a:rPr>
              <a:t>the end of Cosmology</a:t>
            </a:r>
          </a:p>
          <a:p>
            <a:pPr>
              <a:defRPr/>
            </a:pPr>
            <a:endParaRPr lang="en-US" sz="4000" b="1" dirty="0">
              <a:solidFill>
                <a:srgbClr val="FFFFE9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08400" y="333375"/>
            <a:ext cx="5111750" cy="619125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037677"/>
      </p:ext>
    </p:extLst>
  </p:cSld>
  <p:clrMapOvr>
    <a:masterClrMapping/>
  </p:clrMapOvr>
  <p:transition>
    <p:zo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1075" name="Content Placeholder 3" descr="horizon.shrinking.sciam.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-11113"/>
            <a:ext cx="8604250" cy="6869113"/>
          </a:xfrm>
        </p:spPr>
      </p:pic>
    </p:spTree>
    <p:extLst>
      <p:ext uri="{BB962C8B-B14F-4D97-AF65-F5344CB8AC3E}">
        <p14:creationId xmlns:p14="http://schemas.microsoft.com/office/powerpoint/2010/main" val="3170559826"/>
      </p:ext>
    </p:extLst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534" name="Rectangle 6"/>
          <p:cNvSpPr>
            <a:spLocks noGrp="1" noChangeArrowheads="1"/>
          </p:cNvSpPr>
          <p:nvPr>
            <p:ph idx="1"/>
          </p:nvPr>
        </p:nvSpPr>
        <p:spPr>
          <a:xfrm>
            <a:off x="571500" y="357188"/>
            <a:ext cx="8002588" cy="2214562"/>
          </a:xfrm>
        </p:spPr>
        <p:txBody>
          <a:bodyPr>
            <a:normAutofit fontScale="47500" lnSpcReduction="20000"/>
          </a:bodyPr>
          <a:lstStyle/>
          <a:p>
            <a:pPr marL="274320" indent="-27432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n-US" sz="7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Essential  &amp; Existential Questions </a:t>
            </a:r>
          </a:p>
          <a:p>
            <a:pPr marL="274320" indent="-27432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7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Occupying Humanity </a:t>
            </a:r>
          </a:p>
          <a:p>
            <a:pPr marL="274320" indent="-27432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7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since Dawn of Civilization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714375" y="3143250"/>
            <a:ext cx="7643813" cy="306228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508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Where does the World come from ?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 What is the World made of ?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 How did the World begin ?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 When did the World begin ?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 Did it begin at all ?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 How “big” is the World ?         (finite, infinite …)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 What is the role of humans in the cosmos ?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 What is the fate of the Universe ? </a:t>
            </a:r>
          </a:p>
        </p:txBody>
      </p:sp>
    </p:spTree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939" name="Text Box 3"/>
          <p:cNvSpPr txBox="1">
            <a:spLocks noChangeArrowheads="1"/>
          </p:cNvSpPr>
          <p:nvPr/>
        </p:nvSpPr>
        <p:spPr bwMode="auto">
          <a:xfrm>
            <a:off x="-576263" y="549275"/>
            <a:ext cx="9720263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5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Cosmic Time: 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5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Origin  and  Fate ?</a:t>
            </a:r>
          </a:p>
        </p:txBody>
      </p:sp>
      <p:sp>
        <p:nvSpPr>
          <p:cNvPr id="1063940" name="Text Box 4"/>
          <p:cNvSpPr txBox="1">
            <a:spLocks noChangeArrowheads="1"/>
          </p:cNvSpPr>
          <p:nvPr/>
        </p:nvSpPr>
        <p:spPr bwMode="auto">
          <a:xfrm>
            <a:off x="785813" y="3000375"/>
            <a:ext cx="9720262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Does the Universe have an origin    ?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 If so, how old is it ?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Or, … did it always exist, infinitely old … </a:t>
            </a:r>
          </a:p>
        </p:txBody>
      </p:sp>
      <p:sp>
        <p:nvSpPr>
          <p:cNvPr id="1063941" name="Text Box 5"/>
          <p:cNvSpPr txBox="1">
            <a:spLocks noChangeArrowheads="1"/>
          </p:cNvSpPr>
          <p:nvPr/>
        </p:nvSpPr>
        <p:spPr bwMode="auto">
          <a:xfrm>
            <a:off x="714375" y="4929188"/>
            <a:ext cx="9720263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  <a:sym typeface="Mathematica1" pitchFamily="2" charset="2"/>
              </a:rPr>
              <a:t>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What is the fate of the Universe     ?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  … will it always be there, or is there an end ? </a:t>
            </a:r>
          </a:p>
        </p:txBody>
      </p:sp>
      <p:sp>
        <p:nvSpPr>
          <p:cNvPr id="6" name="Rectangle 5"/>
          <p:cNvSpPr/>
          <p:nvPr/>
        </p:nvSpPr>
        <p:spPr>
          <a:xfrm>
            <a:off x="500063" y="2500313"/>
            <a:ext cx="8286750" cy="3857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1063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1063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3940" grpId="0"/>
      <p:bldP spid="10639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939" name="Text Box 3"/>
          <p:cNvSpPr txBox="1">
            <a:spLocks noChangeArrowheads="1"/>
          </p:cNvSpPr>
          <p:nvPr/>
        </p:nvSpPr>
        <p:spPr bwMode="auto">
          <a:xfrm>
            <a:off x="-576263" y="549275"/>
            <a:ext cx="9720263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5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Energy: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5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Content of the Universe</a:t>
            </a:r>
          </a:p>
        </p:txBody>
      </p:sp>
      <p:sp>
        <p:nvSpPr>
          <p:cNvPr id="6" name="Rectangle 5"/>
          <p:cNvSpPr/>
          <p:nvPr/>
        </p:nvSpPr>
        <p:spPr>
          <a:xfrm>
            <a:off x="500063" y="2500313"/>
            <a:ext cx="8286750" cy="3857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57250" y="2857500"/>
            <a:ext cx="97202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What are the components of the Universe ? 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57250" y="3492500"/>
            <a:ext cx="972026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How does each influence the evolution of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 the Universe ?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855562" y="4631201"/>
            <a:ext cx="9720263" cy="1486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  <a:sym typeface="Mathematica1" pitchFamily="2" charset="2"/>
              </a:rPr>
              <a:t>     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sym typeface="Mathematica1" pitchFamily="2" charset="2"/>
              </a:rPr>
              <a:t>… and …</a:t>
            </a: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How</a:t>
            </a:r>
            <a:r>
              <a:rPr lang="en-US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is each influenced by the evolution of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the Universe ?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7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8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9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6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6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4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5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6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0</TotalTime>
  <Words>2105</Words>
  <Application>Microsoft Office PowerPoint</Application>
  <PresentationFormat>On-screen Show (4:3)</PresentationFormat>
  <Paragraphs>431</Paragraphs>
  <Slides>61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86" baseType="lpstr">
      <vt:lpstr>Arial</vt:lpstr>
      <vt:lpstr>Constantia</vt:lpstr>
      <vt:lpstr>Mathematica1</vt:lpstr>
      <vt:lpstr>Papyrus</vt:lpstr>
      <vt:lpstr>Tahoma</vt:lpstr>
      <vt:lpstr>Wingdings</vt:lpstr>
      <vt:lpstr>Wingdings 2</vt:lpstr>
      <vt:lpstr>Paper</vt:lpstr>
      <vt:lpstr>1_Paper</vt:lpstr>
      <vt:lpstr>Default Design</vt:lpstr>
      <vt:lpstr>2_Paper</vt:lpstr>
      <vt:lpstr>1_Default Design</vt:lpstr>
      <vt:lpstr>4_Default Design</vt:lpstr>
      <vt:lpstr>14_Paper</vt:lpstr>
      <vt:lpstr>15_Paper</vt:lpstr>
      <vt:lpstr>16_Paper</vt:lpstr>
      <vt:lpstr>17_Paper</vt:lpstr>
      <vt:lpstr>5_Default Design</vt:lpstr>
      <vt:lpstr>18_Paper</vt:lpstr>
      <vt:lpstr>19_Paper</vt:lpstr>
      <vt:lpstr>6_Paper</vt:lpstr>
      <vt:lpstr>2_Default Design</vt:lpstr>
      <vt:lpstr>6_Default Design</vt:lpstr>
      <vt:lpstr>3_Default Design</vt:lpstr>
      <vt:lpstr>Equation</vt:lpstr>
      <vt:lpstr>PowerPoint Presentation</vt:lpstr>
      <vt:lpstr>PowerPoint Presentation</vt:lpstr>
      <vt:lpstr>PowerPoint Presentation</vt:lpstr>
      <vt:lpstr>         Age of Precision Cosmology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Cosmology:                exploring Space &amp; Time</vt:lpstr>
      <vt:lpstr>PowerPoint Presentation</vt:lpstr>
      <vt:lpstr>Cosmic Depth  =   Cosmic Time</vt:lpstr>
      <vt:lpstr>PowerPoint Presentation</vt:lpstr>
      <vt:lpstr>PowerPoint Presentation</vt:lpstr>
      <vt:lpstr>Edge of the Visible Universe</vt:lpstr>
      <vt:lpstr>PowerPoint Presentation</vt:lpstr>
      <vt:lpstr>PowerPoint Presentation</vt:lpstr>
      <vt:lpstr>PowerPoint Presentation</vt:lpstr>
      <vt:lpstr>    Night Sky is Dark</vt:lpstr>
      <vt:lpstr>PowerPoint Presentation</vt:lpstr>
      <vt:lpstr>PowerPoint Presentation</vt:lpstr>
      <vt:lpstr>PowerPoint Presentation</vt:lpstr>
      <vt:lpstr>                 Big Bang Chronology</vt:lpstr>
      <vt:lpstr>PowerPoint Presentation</vt:lpstr>
      <vt:lpstr>PowerPoint Presentation</vt:lpstr>
      <vt:lpstr>PowerPoint Presentation</vt:lpstr>
      <vt:lpstr>PowerPoint Presentation</vt:lpstr>
      <vt:lpstr>                   Cosmic  Constituents</vt:lpstr>
      <vt:lpstr>Cosmic Light: most abundant species</vt:lpstr>
      <vt:lpstr>        the Cosmic  TV Show</vt:lpstr>
      <vt:lpstr>LCDM  Cosmology</vt:lpstr>
      <vt:lpstr>PowerPoint Presentation</vt:lpstr>
      <vt:lpstr>PowerPoint Presentation</vt:lpstr>
      <vt:lpstr>PowerPoint Presentation</vt:lpstr>
      <vt:lpstr>Four Fundamental Forces of Nature</vt:lpstr>
      <vt:lpstr>Four Fundamental  Forces of Nature</vt:lpstr>
      <vt:lpstr>PowerPoint Presentation</vt:lpstr>
      <vt:lpstr>PowerPoint Presentation</vt:lpstr>
      <vt:lpstr>PowerPoint Presentation</vt:lpstr>
      <vt:lpstr>The Unchanging Universe</vt:lpstr>
      <vt:lpstr>     Newton's  Universe</vt:lpstr>
      <vt:lpstr>Renaissance  of Western Science</vt:lpstr>
      <vt:lpstr>PowerPoint Presentation</vt:lpstr>
      <vt:lpstr>Einstein’s  Universe</vt:lpstr>
      <vt:lpstr>PowerPoint Presentation</vt:lpstr>
      <vt:lpstr>      Albert Einstein</vt:lpstr>
      <vt:lpstr>PowerPoint Presentation</vt:lpstr>
      <vt:lpstr>PowerPoint Presentation</vt:lpstr>
      <vt:lpstr>PowerPoint Presentation</vt:lpstr>
      <vt:lpstr>Cosmic  Acceleration</vt:lpstr>
      <vt:lpstr>PowerPoint Presentation</vt:lpstr>
      <vt:lpstr>Nobel Prize Physics 2011 </vt:lpstr>
      <vt:lpstr>Galaxy Clustering</vt:lpstr>
      <vt:lpstr>PowerPoint Presentation</vt:lpstr>
      <vt:lpstr>PowerPoint Presentation</vt:lpstr>
    </vt:vector>
  </TitlesOfParts>
  <Company>Kapteyn Astronomical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Cosmological Structure Formation</dc:title>
  <dc:creator>weygaert</dc:creator>
  <cp:lastModifiedBy>Rien van de Weijgaert</cp:lastModifiedBy>
  <cp:revision>900</cp:revision>
  <dcterms:created xsi:type="dcterms:W3CDTF">2003-04-08T08:38:37Z</dcterms:created>
  <dcterms:modified xsi:type="dcterms:W3CDTF">2019-09-16T12:46:30Z</dcterms:modified>
</cp:coreProperties>
</file>