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  <p:sldMasterId id="2147483891" r:id="rId2"/>
    <p:sldMasterId id="2147483969" r:id="rId3"/>
  </p:sldMasterIdLst>
  <p:sldIdLst>
    <p:sldId id="1130" r:id="rId4"/>
    <p:sldId id="420" r:id="rId5"/>
    <p:sldId id="421" r:id="rId6"/>
    <p:sldId id="422" r:id="rId7"/>
    <p:sldId id="432" r:id="rId8"/>
  </p:sldIdLst>
  <p:sldSz cx="9144000" cy="6858000" type="screen4x3"/>
  <p:notesSz cx="7086600" cy="102219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0099"/>
    <a:srgbClr val="000066"/>
    <a:srgbClr val="CC6600"/>
    <a:srgbClr val="CC0000"/>
    <a:srgbClr val="993300"/>
    <a:srgbClr val="FFFF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622" autoAdjust="0"/>
  </p:normalViewPr>
  <p:slideViewPr>
    <p:cSldViewPr>
      <p:cViewPr varScale="1">
        <p:scale>
          <a:sx n="107" d="100"/>
          <a:sy n="107" d="100"/>
        </p:scale>
        <p:origin x="1728" y="8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E8EAB8-2A39-44C1-832E-6BBC163842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292126"/>
      </p:ext>
    </p:extLst>
  </p:cSld>
  <p:clrMapOvr>
    <a:masterClrMapping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78E82A-429E-4B94-9F74-0C7760611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658686"/>
      </p:ext>
    </p:extLst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221110-9DA1-47A8-95B5-2FD20600EB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176831"/>
      </p:ext>
    </p:extLst>
  </p:cSld>
  <p:clrMapOvr>
    <a:masterClrMapping/>
  </p:clrMapOvr>
  <p:transition>
    <p:zo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1EF3D1-7369-4939-A8C8-33B493D5C3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760194"/>
      </p:ext>
    </p:extLst>
  </p:cSld>
  <p:clrMapOvr>
    <a:masterClrMapping/>
  </p:clrMapOvr>
  <p:transition spd="slow">
    <p:zo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E63292-3FC8-415C-91ED-2A546DFA19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974337"/>
      </p:ext>
    </p:extLst>
  </p:cSld>
  <p:clrMapOvr>
    <a:masterClrMapping/>
  </p:clrMapOvr>
  <p:transition spd="slow">
    <p:zoom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19B8FA-EAB2-404A-80B2-7ACB028A41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129482"/>
      </p:ext>
    </p:extLst>
  </p:cSld>
  <p:clrMapOvr>
    <a:masterClrMapping/>
  </p:clrMapOvr>
  <p:transition spd="slow">
    <p:zoom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CB7CDE-BDB4-4A03-94FC-9265D7F4D9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750953"/>
      </p:ext>
    </p:extLst>
  </p:cSld>
  <p:clrMapOvr>
    <a:masterClrMapping/>
  </p:clrMapOvr>
  <p:transition spd="slow">
    <p:zoom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4C2384-CE8E-4759-92D1-7B4FA4753C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525416"/>
      </p:ext>
    </p:extLst>
  </p:cSld>
  <p:clrMapOvr>
    <a:masterClrMapping/>
  </p:clrMapOvr>
  <p:transition spd="slow">
    <p:zoom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087CD2-DD18-4815-B879-9C52F07680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153576"/>
      </p:ext>
    </p:extLst>
  </p:cSld>
  <p:clrMapOvr>
    <a:masterClrMapping/>
  </p:clrMapOvr>
  <p:transition spd="slow">
    <p:zoom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EB74A1-2540-47D9-BD64-0D25D6255C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619693"/>
      </p:ext>
    </p:extLst>
  </p:cSld>
  <p:clrMapOvr>
    <a:masterClrMapping/>
  </p:clrMapOvr>
  <p:transition spd="slow">
    <p:zoom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201120-1700-4389-AD31-5377F79861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474071"/>
      </p:ext>
    </p:extLst>
  </p:cSld>
  <p:clrMapOvr>
    <a:masterClrMapping/>
  </p:clrMapOvr>
  <p:transition spd="slow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6D7512-EA75-4867-9FE7-DEDD390CF8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014912"/>
      </p:ext>
    </p:extLst>
  </p:cSld>
  <p:clrMapOvr>
    <a:masterClrMapping/>
  </p:clrMapOvr>
  <p:transition>
    <p:zoom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1F3C38-E1AA-4101-AF84-0F4A59794B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119552"/>
      </p:ext>
    </p:extLst>
  </p:cSld>
  <p:clrMapOvr>
    <a:masterClrMapping/>
  </p:clrMapOvr>
  <p:transition spd="slow">
    <p:zoom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8AD9D8-7ECE-4761-878E-5E0B6B2475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888740"/>
      </p:ext>
    </p:extLst>
  </p:cSld>
  <p:clrMapOvr>
    <a:masterClrMapping/>
  </p:clrMapOvr>
  <p:transition spd="slow">
    <p:zoom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BAFE4C-B737-4194-9866-904B3B9563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71482"/>
      </p:ext>
    </p:extLst>
  </p:cSld>
  <p:clrMapOvr>
    <a:masterClrMapping/>
  </p:clrMapOvr>
  <p:transition spd="slow">
    <p:zoom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97045E-45CC-4BF0-AC71-FEB7BB9E9A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439677"/>
      </p:ext>
    </p:extLst>
  </p:cSld>
  <p:clrMapOvr>
    <a:masterClrMapping/>
  </p:clrMapOvr>
  <p:transition spd="slow">
    <p:zoom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135CBB-ED6B-4F1A-B2BA-5A72F43385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90969"/>
      </p:ext>
    </p:extLst>
  </p:cSld>
  <p:clrMapOvr>
    <a:masterClrMapping/>
  </p:clrMapOvr>
  <p:transition spd="slow">
    <p:zoom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A392AD-5489-4C38-8CE8-CA09222393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19547"/>
      </p:ext>
    </p:extLst>
  </p:cSld>
  <p:clrMapOvr>
    <a:masterClrMapping/>
  </p:clrMapOvr>
  <p:transition spd="slow">
    <p:zoom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146367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70852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4540250" y="3525838"/>
            <a:ext cx="46038" cy="46037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EFAC9"/>
              </a:solidFill>
            </a:endParaRPr>
          </a:p>
        </p:txBody>
      </p:sp>
      <p:sp>
        <p:nvSpPr>
          <p:cNvPr id="8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6B8B92-0EB1-41B7-80CB-BA42052C32DE}" type="slidenum">
              <a:rPr lang="en-US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EFAC9"/>
              </a:solidFill>
            </a:endParaRPr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3132389"/>
      </p:ext>
    </p:extLst>
  </p:cSld>
  <p:clrMapOvr>
    <a:masterClrMapping/>
  </p:clrMapOvr>
  <p:transition>
    <p:zoom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EFAC9"/>
              </a:solidFill>
            </a:endParaRPr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EFAC9"/>
              </a:solidFill>
            </a:endParaRPr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B34377-2F24-48B6-9980-7F0010B833C9}" type="slidenum">
              <a:rPr lang="en-US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6486774"/>
      </p:ext>
    </p:extLst>
  </p:cSld>
  <p:clrMapOvr>
    <a:masterClrMapping/>
  </p:clrMapOvr>
  <p:transition>
    <p:zoom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685800" y="4916488"/>
            <a:ext cx="7924800" cy="4762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EFAC9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EFAC9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D7139A-DA49-4AD8-A005-48FE16E77A75}" type="slidenum">
              <a:rPr lang="en-US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2891130"/>
      </p:ext>
    </p:extLst>
  </p:cSld>
  <p:clrMapOvr>
    <a:masterClrMapping/>
  </p:clrMapOvr>
  <p:transition>
    <p:zoom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EFAC9"/>
              </a:solidFill>
            </a:endParaRPr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EFAC9"/>
              </a:solidFill>
            </a:endParaRPr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9C7AE7-D940-4C13-B623-A47861CA2B2E}" type="slidenum">
              <a:rPr lang="en-US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0367780"/>
      </p:ext>
    </p:extLst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F45100-A9D2-455E-86BC-DB0D8F9764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040838"/>
      </p:ext>
    </p:extLst>
  </p:cSld>
  <p:clrMapOvr>
    <a:masterClrMapping/>
  </p:clrMapOvr>
  <p:transition>
    <p:zoom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563563" y="2179638"/>
            <a:ext cx="3748087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754563" y="2179638"/>
            <a:ext cx="3749675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C6A7B0-DC85-4F75-BCB5-6AF4B88E10F7}" type="slidenum">
              <a:rPr lang="en-US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EFAC9"/>
              </a:solidFill>
            </a:endParaRPr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EFAC9"/>
              </a:solidFill>
            </a:endParaRPr>
          </a:p>
        </p:txBody>
      </p:sp>
      <p:sp>
        <p:nvSpPr>
          <p:cNvPr id="11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5128001"/>
      </p:ext>
    </p:extLst>
  </p:cSld>
  <p:clrMapOvr>
    <a:masterClrMapping/>
  </p:clrMapOvr>
  <p:transition>
    <p:zoom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EFAC9"/>
              </a:solidFill>
            </a:endParaRPr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EFAC9"/>
              </a:solidFill>
            </a:endParaRPr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881094-86C4-41B7-B061-FB817104472C}" type="slidenum">
              <a:rPr lang="en-US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8303109"/>
      </p:ext>
    </p:extLst>
  </p:cSld>
  <p:clrMapOvr>
    <a:masterClrMapping/>
  </p:clrMapOvr>
  <p:transition>
    <p:zoom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EFAC9"/>
              </a:solidFill>
            </a:endParaRPr>
          </a:p>
        </p:txBody>
      </p:sp>
      <p:sp>
        <p:nvSpPr>
          <p:cNvPr id="3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EFAC9"/>
              </a:solidFill>
            </a:endParaRPr>
          </a:p>
        </p:txBody>
      </p:sp>
      <p:sp>
        <p:nvSpPr>
          <p:cNvPr id="4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450775-B233-4543-B7C2-81AD048C74F5}" type="slidenum">
              <a:rPr lang="en-US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9438293"/>
      </p:ext>
    </p:extLst>
  </p:cSld>
  <p:clrMapOvr>
    <a:masterClrMapping/>
  </p:clrMapOvr>
  <p:transition>
    <p:zoom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EFAC9"/>
              </a:solidFill>
            </a:endParaRPr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EFAC9"/>
              </a:solidFill>
            </a:endParaRPr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0D23DD-1CF6-4F59-B051-2AA2E19EDF2A}" type="slidenum">
              <a:rPr lang="en-US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5668630"/>
      </p:ext>
    </p:extLst>
  </p:cSld>
  <p:clrMapOvr>
    <a:masterClrMapping/>
  </p:clrMapOvr>
  <p:transition>
    <p:zoom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EFAC9"/>
              </a:solidFill>
            </a:endParaRPr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EFAC9"/>
              </a:solidFill>
            </a:endParaRPr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9FEC9B-2462-440B-9D8D-D5296BDEEDCE}" type="slidenum">
              <a:rPr lang="en-US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0913324"/>
      </p:ext>
    </p:extLst>
  </p:cSld>
  <p:clrMapOvr>
    <a:masterClrMapping/>
  </p:clrMapOvr>
  <p:transition>
    <p:zoom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EFAC9"/>
              </a:solidFill>
            </a:endParaRPr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EFAC9"/>
              </a:solidFill>
            </a:endParaRPr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8BD5AC-F637-437F-BB53-1F7E2DF40808}" type="slidenum">
              <a:rPr lang="en-US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4553098"/>
      </p:ext>
    </p:extLst>
  </p:cSld>
  <p:clrMapOvr>
    <a:masterClrMapping/>
  </p:clrMapOvr>
  <p:transition>
    <p:zoom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EFAC9"/>
              </a:solidFill>
            </a:endParaRPr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EFAC9"/>
              </a:solidFill>
            </a:endParaRPr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1BFDF4-AA66-47B7-91F6-AECF31CD5022}" type="slidenum">
              <a:rPr lang="en-US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9126078"/>
      </p:ext>
    </p:extLst>
  </p:cSld>
  <p:clrMapOvr>
    <a:masterClrMapping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720FE0-BEDC-4AF8-9A8C-AA207DA260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429206"/>
      </p:ext>
    </p:extLst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642290-0352-4003-9502-B7C65A6F92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366014"/>
      </p:ext>
    </p:extLst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B533ED-96D8-4892-9EF7-25BF8A49AB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899448"/>
      </p:ext>
    </p:extLst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15C026-774B-4051-B334-0D9DD3673B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250734"/>
      </p:ext>
    </p:extLst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264A01-CD1B-4C26-AA45-D0111A055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758229"/>
      </p:ext>
    </p:extLst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929AF5-49B2-4065-8353-56B146DCAA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890797"/>
      </p:ext>
    </p:extLst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62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2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285E9BD-595F-412E-8095-B3CC7EF7F2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6" r:id="rId1"/>
    <p:sldLayoutId id="2147483937" r:id="rId2"/>
    <p:sldLayoutId id="2147483938" r:id="rId3"/>
    <p:sldLayoutId id="2147483939" r:id="rId4"/>
    <p:sldLayoutId id="2147483940" r:id="rId5"/>
    <p:sldLayoutId id="2147483941" r:id="rId6"/>
    <p:sldLayoutId id="2147483942" r:id="rId7"/>
    <p:sldLayoutId id="2147483943" r:id="rId8"/>
    <p:sldLayoutId id="2147483944" r:id="rId9"/>
    <p:sldLayoutId id="2147483945" r:id="rId10"/>
    <p:sldLayoutId id="2147483946" r:id="rId11"/>
  </p:sldLayoutIdLst>
  <p:transition>
    <p:zoom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FF"/>
            </a:gs>
            <a:gs pos="50000">
              <a:srgbClr val="0066FF"/>
            </a:gs>
            <a:gs pos="100000">
              <a:srgbClr val="0000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513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3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3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fld id="{37F5C6A3-A74D-4D6D-BC68-6885B3C56B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5" r:id="rId1"/>
    <p:sldLayoutId id="2147483956" r:id="rId2"/>
    <p:sldLayoutId id="2147483957" r:id="rId3"/>
    <p:sldLayoutId id="2147483958" r:id="rId4"/>
    <p:sldLayoutId id="2147483959" r:id="rId5"/>
    <p:sldLayoutId id="2147483960" r:id="rId6"/>
    <p:sldLayoutId id="2147483961" r:id="rId7"/>
    <p:sldLayoutId id="2147483962" r:id="rId8"/>
    <p:sldLayoutId id="2147483963" r:id="rId9"/>
    <p:sldLayoutId id="2147483964" r:id="rId10"/>
    <p:sldLayoutId id="2147483965" r:id="rId11"/>
    <p:sldLayoutId id="2147483966" r:id="rId12"/>
    <p:sldLayoutId id="2147483967" r:id="rId13"/>
    <p:sldLayoutId id="2147483968" r:id="rId14"/>
  </p:sldLayoutIdLst>
  <p:transition spd="slow">
    <p:zoom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>
              <a:solidFill>
                <a:srgbClr val="FEFAC9"/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>
              <a:solidFill>
                <a:srgbClr val="FEFAC9"/>
              </a:solidFill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DDEB084-D163-4705-8A17-FA1A78940F91}" type="slidenum">
              <a:rPr lang="en-US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EFAC9"/>
              </a:solidFill>
            </a:endParaRPr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0648361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70" r:id="rId1"/>
    <p:sldLayoutId id="2147483971" r:id="rId2"/>
    <p:sldLayoutId id="2147483972" r:id="rId3"/>
    <p:sldLayoutId id="2147483973" r:id="rId4"/>
    <p:sldLayoutId id="2147483974" r:id="rId5"/>
    <p:sldLayoutId id="2147483975" r:id="rId6"/>
    <p:sldLayoutId id="2147483976" r:id="rId7"/>
    <p:sldLayoutId id="2147483977" r:id="rId8"/>
    <p:sldLayoutId id="2147483978" r:id="rId9"/>
    <p:sldLayoutId id="2147483979" r:id="rId10"/>
    <p:sldLayoutId id="2147483980" r:id="rId11"/>
  </p:sldLayoutIdLst>
  <p:transition>
    <p:zoom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4888" indent="-228600" algn="l" rtl="0" eaLnBrk="0" fontAlgn="base" hangingPunct="0">
        <a:spcBef>
          <a:spcPts val="300"/>
        </a:spcBef>
        <a:spcAft>
          <a:spcPct val="0"/>
        </a:spcAft>
        <a:buClr>
          <a:srgbClr val="B37732"/>
        </a:buClr>
        <a:buSzPct val="85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ts val="338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weygaert@astro.rug.nl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31788" y="938213"/>
            <a:ext cx="8526462" cy="470535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6EE9F41-9BBE-4FDB-8D22-5F76DA65D71E}"/>
              </a:ext>
            </a:extLst>
          </p:cNvPr>
          <p:cNvSpPr/>
          <p:nvPr/>
        </p:nvSpPr>
        <p:spPr>
          <a:xfrm>
            <a:off x="1835696" y="1052736"/>
            <a:ext cx="531033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/>
              </a:rPr>
              <a:t>Cosmology,</a:t>
            </a:r>
            <a:r>
              <a:rPr lang="en-US" kern="0" dirty="0">
                <a:solidFill>
                  <a:sysClr val="windowText" lastClr="000000"/>
                </a:solidFill>
                <a:latin typeface="Arial"/>
              </a:rPr>
              <a:t>,                               </a:t>
            </a:r>
            <a:r>
              <a:rPr lang="en-US" sz="3000" b="1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l</a:t>
            </a:r>
            <a:r>
              <a:rPr kumimoji="0" lang="en-US" sz="3000" b="1" i="0" u="none" strike="noStrike" kern="0" cap="none" spc="0" normalizeH="0" noProof="0" dirty="0" err="1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/>
              </a:rPr>
              <a:t>ect</a:t>
            </a:r>
            <a:r>
              <a:rPr kumimoji="0" lang="en-US" sz="3000" b="1" i="0" u="none" strike="noStrike" kern="0" cap="none" spc="0" normalizeH="0" noProof="0" dirty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/>
              </a:rPr>
              <a:t> 0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D91A300-F298-4BD8-A0C6-4CC77163A39E}"/>
              </a:ext>
            </a:extLst>
          </p:cNvPr>
          <p:cNvSpPr/>
          <p:nvPr/>
        </p:nvSpPr>
        <p:spPr>
          <a:xfrm>
            <a:off x="611560" y="3573016"/>
            <a:ext cx="864096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apyrus" pitchFamily="66" charset="0"/>
              </a:rPr>
              <a:t>                        </a:t>
            </a:r>
            <a:r>
              <a:rPr kumimoji="0" lang="en-US" sz="30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</a:rPr>
              <a:t>Lecture course</a:t>
            </a:r>
            <a:br>
              <a:rPr kumimoji="0" lang="en-US" sz="30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</a:rPr>
            </a:br>
            <a:r>
              <a:rPr kumimoji="0" lang="en-US" sz="30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</a:rPr>
              <a:t>                      University of Groningen</a:t>
            </a:r>
            <a:br>
              <a:rPr kumimoji="0" lang="en-US" sz="30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</a:rPr>
            </a:br>
            <a:r>
              <a:rPr kumimoji="0" lang="en-US" sz="30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</a:rPr>
              <a:t>                 September 2019-October 2019</a:t>
            </a:r>
            <a:endParaRPr kumimoji="0" lang="en-US" sz="3000" b="0" i="0" u="none" strike="noStrike" kern="0" cap="none" spc="0" normalizeH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4822379"/>
      </p:ext>
    </p:extLst>
  </p:cSld>
  <p:clrMapOvr>
    <a:masterClrMapping/>
  </p:clrMapOvr>
  <p:transition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468313" y="620713"/>
            <a:ext cx="10512426" cy="14700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72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Practical Matters</a:t>
            </a:r>
            <a:br>
              <a:rPr lang="en-US" sz="6600" b="1" dirty="0">
                <a:solidFill>
                  <a:srgbClr val="99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br>
              <a:rPr lang="en-US" sz="5400" b="1" dirty="0">
                <a:solidFill>
                  <a:srgbClr val="993300"/>
                </a:solidFill>
              </a:rPr>
            </a:br>
            <a:endParaRPr lang="en-US" b="1" dirty="0">
              <a:solidFill>
                <a:srgbClr val="993300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-36512" y="908720"/>
            <a:ext cx="9541122" cy="3313113"/>
          </a:xfrm>
        </p:spPr>
        <p:txBody>
          <a:bodyPr/>
          <a:lstStyle/>
          <a:p>
            <a:pPr algn="l" eaLnBrk="1" hangingPunct="1"/>
            <a:r>
              <a:rPr lang="en-US" altLang="en-US" sz="2400" b="1" dirty="0">
                <a:solidFill>
                  <a:srgbClr val="000099"/>
                </a:solidFill>
                <a:latin typeface="Papyrus" pitchFamily="66" charset="0"/>
              </a:rPr>
              <a:t>                                        </a:t>
            </a:r>
            <a:endParaRPr lang="en-US" altLang="en-US" sz="3600" b="1" u="sng" dirty="0">
              <a:solidFill>
                <a:srgbClr val="000099"/>
              </a:solidFill>
              <a:latin typeface="Papyrus" pitchFamily="66" charset="0"/>
            </a:endParaRPr>
          </a:p>
          <a:p>
            <a:pPr algn="l" eaLnBrk="1" hangingPunct="1"/>
            <a:r>
              <a:rPr lang="en-US" altLang="en-US" sz="2400" b="1" dirty="0">
                <a:solidFill>
                  <a:srgbClr val="000099"/>
                </a:solidFill>
                <a:latin typeface="Papyrus" pitchFamily="66" charset="0"/>
              </a:rPr>
              <a:t>      </a:t>
            </a:r>
            <a:r>
              <a:rPr lang="en-US" altLang="en-US" sz="1800" b="1" dirty="0">
                <a:solidFill>
                  <a:srgbClr val="000099"/>
                </a:solidFill>
                <a:latin typeface="Papyrus" pitchFamily="66" charset="0"/>
              </a:rPr>
              <a:t>Lectures:               </a:t>
            </a:r>
            <a:r>
              <a:rPr lang="en-US" altLang="en-US" sz="1800" b="1" dirty="0" err="1">
                <a:solidFill>
                  <a:srgbClr val="000099"/>
                </a:solidFill>
                <a:latin typeface="Papyrus" pitchFamily="66" charset="0"/>
              </a:rPr>
              <a:t>Kapteynborg</a:t>
            </a:r>
            <a:endParaRPr lang="en-US" altLang="en-US" sz="1800" b="1" dirty="0">
              <a:solidFill>
                <a:srgbClr val="000099"/>
              </a:solidFill>
              <a:latin typeface="Papyrus" pitchFamily="66" charset="0"/>
            </a:endParaRPr>
          </a:p>
          <a:p>
            <a:pPr algn="l" eaLnBrk="1" hangingPunct="1">
              <a:lnSpc>
                <a:spcPct val="75000"/>
              </a:lnSpc>
            </a:pPr>
            <a:r>
              <a:rPr lang="en-US" altLang="en-US" sz="1800" b="1" dirty="0">
                <a:solidFill>
                  <a:srgbClr val="000099"/>
                </a:solidFill>
                <a:latin typeface="Papyrus" pitchFamily="66" charset="0"/>
              </a:rPr>
              <a:t>                                            </a:t>
            </a:r>
            <a:r>
              <a:rPr lang="en-US" altLang="en-US" sz="1800" b="1" dirty="0" err="1">
                <a:solidFill>
                  <a:srgbClr val="000099"/>
                </a:solidFill>
                <a:latin typeface="Papyrus" pitchFamily="66" charset="0"/>
              </a:rPr>
              <a:t>tuesday</a:t>
            </a:r>
            <a:r>
              <a:rPr lang="en-US" altLang="en-US" sz="1800" b="1" dirty="0">
                <a:solidFill>
                  <a:srgbClr val="000099"/>
                </a:solidFill>
                <a:latin typeface="Papyrus" pitchFamily="66" charset="0"/>
              </a:rPr>
              <a:t>         11:00-13:00                     </a:t>
            </a:r>
            <a:r>
              <a:rPr lang="en-US" altLang="en-US" sz="1800" b="1" dirty="0" err="1">
                <a:solidFill>
                  <a:srgbClr val="000099"/>
                </a:solidFill>
                <a:latin typeface="Papyrus" pitchFamily="66" charset="0"/>
              </a:rPr>
              <a:t>Kapteynborg</a:t>
            </a:r>
            <a:r>
              <a:rPr lang="en-US" altLang="en-US" sz="1800" b="1" dirty="0">
                <a:solidFill>
                  <a:srgbClr val="000099"/>
                </a:solidFill>
                <a:latin typeface="Papyrus" pitchFamily="66" charset="0"/>
              </a:rPr>
              <a:t>   5419 - 161</a:t>
            </a:r>
          </a:p>
          <a:p>
            <a:pPr algn="l" eaLnBrk="1" hangingPunct="1">
              <a:lnSpc>
                <a:spcPct val="75000"/>
              </a:lnSpc>
            </a:pPr>
            <a:r>
              <a:rPr lang="en-US" altLang="en-US" sz="1800" b="1" dirty="0">
                <a:solidFill>
                  <a:srgbClr val="000099"/>
                </a:solidFill>
                <a:latin typeface="Papyrus" pitchFamily="66" charset="0"/>
              </a:rPr>
              <a:t>                                            </a:t>
            </a:r>
            <a:r>
              <a:rPr lang="en-US" altLang="en-US" sz="1800" b="1" dirty="0" err="1">
                <a:solidFill>
                  <a:srgbClr val="000099"/>
                </a:solidFill>
                <a:latin typeface="Papyrus" pitchFamily="66" charset="0"/>
              </a:rPr>
              <a:t>wednesday</a:t>
            </a:r>
            <a:r>
              <a:rPr lang="en-US" altLang="en-US" sz="1800" b="1" dirty="0">
                <a:solidFill>
                  <a:srgbClr val="000099"/>
                </a:solidFill>
                <a:latin typeface="Papyrus" pitchFamily="66" charset="0"/>
              </a:rPr>
              <a:t>  15:00-17:00                      </a:t>
            </a:r>
            <a:r>
              <a:rPr lang="en-US" altLang="en-US" sz="1800" b="1" dirty="0" err="1">
                <a:solidFill>
                  <a:srgbClr val="000099"/>
                </a:solidFill>
                <a:latin typeface="Papyrus" pitchFamily="66" charset="0"/>
              </a:rPr>
              <a:t>Kapteynborg</a:t>
            </a:r>
            <a:r>
              <a:rPr lang="en-US" altLang="en-US" sz="1800" b="1" dirty="0">
                <a:solidFill>
                  <a:srgbClr val="000099"/>
                </a:solidFill>
                <a:latin typeface="Papyrus" pitchFamily="66" charset="0"/>
              </a:rPr>
              <a:t>  5419 – 161 </a:t>
            </a:r>
          </a:p>
          <a:p>
            <a:pPr algn="l" eaLnBrk="1" hangingPunct="1">
              <a:lnSpc>
                <a:spcPct val="75000"/>
              </a:lnSpc>
            </a:pPr>
            <a:r>
              <a:rPr lang="en-US" altLang="en-US" sz="1800" b="1" dirty="0">
                <a:solidFill>
                  <a:srgbClr val="000099"/>
                </a:solidFill>
                <a:latin typeface="Papyrus" pitchFamily="66" charset="0"/>
              </a:rPr>
              <a:t>                                            </a:t>
            </a:r>
            <a:r>
              <a:rPr lang="en-US" altLang="en-US" sz="1800" b="1" dirty="0" err="1">
                <a:solidFill>
                  <a:srgbClr val="000099"/>
                </a:solidFill>
                <a:latin typeface="Papyrus" pitchFamily="66" charset="0"/>
              </a:rPr>
              <a:t>wednesday</a:t>
            </a:r>
            <a:r>
              <a:rPr lang="en-US" altLang="en-US" sz="1800" b="1" dirty="0">
                <a:solidFill>
                  <a:srgbClr val="000099"/>
                </a:solidFill>
                <a:latin typeface="Papyrus" pitchFamily="66" charset="0"/>
              </a:rPr>
              <a:t>   17:00-19:00                      </a:t>
            </a:r>
            <a:r>
              <a:rPr lang="en-US" altLang="en-US" sz="1800" b="1" dirty="0" err="1">
                <a:solidFill>
                  <a:srgbClr val="000099"/>
                </a:solidFill>
                <a:latin typeface="Papyrus" pitchFamily="66" charset="0"/>
              </a:rPr>
              <a:t>Kapteynborg</a:t>
            </a:r>
            <a:r>
              <a:rPr lang="en-US" altLang="en-US" sz="1800" b="1" dirty="0">
                <a:solidFill>
                  <a:srgbClr val="000099"/>
                </a:solidFill>
                <a:latin typeface="Papyrus" pitchFamily="66" charset="0"/>
              </a:rPr>
              <a:t>  5419 – 161/257</a:t>
            </a:r>
          </a:p>
          <a:p>
            <a:pPr algn="l" eaLnBrk="1" hangingPunct="1">
              <a:lnSpc>
                <a:spcPct val="75000"/>
              </a:lnSpc>
            </a:pPr>
            <a:endParaRPr lang="en-US" altLang="en-US" sz="1800" b="1" dirty="0">
              <a:solidFill>
                <a:srgbClr val="000099"/>
              </a:solidFill>
              <a:latin typeface="Papyrus" pitchFamily="66" charset="0"/>
            </a:endParaRPr>
          </a:p>
          <a:p>
            <a:pPr algn="l" eaLnBrk="1" hangingPunct="1">
              <a:lnSpc>
                <a:spcPct val="75000"/>
              </a:lnSpc>
            </a:pPr>
            <a:r>
              <a:rPr lang="en-US" altLang="en-US" sz="1800" b="1" dirty="0">
                <a:solidFill>
                  <a:srgbClr val="000099"/>
                </a:solidFill>
                <a:latin typeface="Papyrus" pitchFamily="66" charset="0"/>
              </a:rPr>
              <a:t>      Lectures:               Rien van de </a:t>
            </a:r>
            <a:r>
              <a:rPr lang="en-US" altLang="en-US" sz="1800" b="1" dirty="0" err="1">
                <a:solidFill>
                  <a:srgbClr val="000099"/>
                </a:solidFill>
                <a:latin typeface="Papyrus" pitchFamily="66" charset="0"/>
              </a:rPr>
              <a:t>Weygaert</a:t>
            </a:r>
            <a:r>
              <a:rPr lang="en-US" altLang="en-US" sz="1800" b="1" dirty="0">
                <a:solidFill>
                  <a:srgbClr val="000099"/>
                </a:solidFill>
                <a:latin typeface="Papyrus" pitchFamily="66" charset="0"/>
              </a:rPr>
              <a:t>  </a:t>
            </a:r>
          </a:p>
          <a:p>
            <a:pPr algn="l" eaLnBrk="1" hangingPunct="1">
              <a:lnSpc>
                <a:spcPct val="75000"/>
              </a:lnSpc>
            </a:pPr>
            <a:r>
              <a:rPr lang="en-US" altLang="en-US" sz="1800" b="1" dirty="0">
                <a:solidFill>
                  <a:srgbClr val="000099"/>
                </a:solidFill>
                <a:latin typeface="Papyrus" pitchFamily="66" charset="0"/>
              </a:rPr>
              <a:t>                                        rm. 186;     tel. 050-3634086; </a:t>
            </a:r>
          </a:p>
          <a:p>
            <a:pPr algn="l" eaLnBrk="1" hangingPunct="1">
              <a:lnSpc>
                <a:spcPct val="75000"/>
              </a:lnSpc>
            </a:pPr>
            <a:r>
              <a:rPr lang="en-US" altLang="en-US" sz="1800" b="1" dirty="0">
                <a:solidFill>
                  <a:srgbClr val="000099"/>
                </a:solidFill>
                <a:latin typeface="Papyrus" pitchFamily="66" charset="0"/>
              </a:rPr>
              <a:t>                                                             </a:t>
            </a:r>
            <a:r>
              <a:rPr lang="en-US" altLang="en-US" sz="1800" b="1" dirty="0">
                <a:solidFill>
                  <a:srgbClr val="000099"/>
                </a:solidFill>
                <a:latin typeface="Papyrus" pitchFamily="66" charset="0"/>
                <a:hlinkClick r:id="rId2"/>
              </a:rPr>
              <a:t>weygaert@astro.rug.nl</a:t>
            </a:r>
            <a:endParaRPr lang="en-US" altLang="en-US" sz="1800" b="1" dirty="0">
              <a:solidFill>
                <a:srgbClr val="000099"/>
              </a:solidFill>
              <a:latin typeface="Papyrus" pitchFamily="66" charset="0"/>
            </a:endParaRPr>
          </a:p>
          <a:p>
            <a:pPr algn="l" eaLnBrk="1" hangingPunct="1">
              <a:lnSpc>
                <a:spcPct val="75000"/>
              </a:lnSpc>
            </a:pPr>
            <a:endParaRPr lang="en-US" altLang="en-US" sz="1800" b="1" dirty="0">
              <a:solidFill>
                <a:srgbClr val="000099"/>
              </a:solidFill>
              <a:latin typeface="Papyrus" pitchFamily="66" charset="0"/>
            </a:endParaRPr>
          </a:p>
          <a:p>
            <a:pPr algn="l" eaLnBrk="1" hangingPunct="1">
              <a:lnSpc>
                <a:spcPct val="75000"/>
              </a:lnSpc>
            </a:pPr>
            <a:r>
              <a:rPr lang="en-US" altLang="en-US" sz="1800" b="1" dirty="0">
                <a:solidFill>
                  <a:srgbClr val="000099"/>
                </a:solidFill>
                <a:latin typeface="Papyrus" pitchFamily="66" charset="0"/>
              </a:rPr>
              <a:t>     Tutorials:               Alex </a:t>
            </a:r>
            <a:r>
              <a:rPr lang="en-US" altLang="en-US" sz="1800" b="1" dirty="0" err="1">
                <a:solidFill>
                  <a:srgbClr val="000099"/>
                </a:solidFill>
                <a:latin typeface="Papyrus" pitchFamily="66" charset="0"/>
              </a:rPr>
              <a:t>Taun</a:t>
            </a:r>
            <a:r>
              <a:rPr lang="en-US" altLang="en-US" sz="1800" b="1" dirty="0">
                <a:solidFill>
                  <a:srgbClr val="000099"/>
                </a:solidFill>
                <a:latin typeface="Papyrus" pitchFamily="66" charset="0"/>
              </a:rPr>
              <a:t>                  taun@astro.rug.nl                                        ZG 161</a:t>
            </a:r>
          </a:p>
          <a:p>
            <a:pPr algn="l" eaLnBrk="1" hangingPunct="1">
              <a:lnSpc>
                <a:spcPct val="75000"/>
              </a:lnSpc>
            </a:pPr>
            <a:r>
              <a:rPr lang="en-US" altLang="en-US" sz="1800" b="1" dirty="0">
                <a:solidFill>
                  <a:srgbClr val="000099"/>
                </a:solidFill>
                <a:latin typeface="Papyrus" pitchFamily="66" charset="0"/>
              </a:rPr>
              <a:t>             </a:t>
            </a:r>
          </a:p>
          <a:p>
            <a:pPr algn="l" eaLnBrk="1" hangingPunct="1">
              <a:lnSpc>
                <a:spcPct val="75000"/>
              </a:lnSpc>
            </a:pPr>
            <a:r>
              <a:rPr lang="en-US" altLang="en-US" sz="1800" b="1" dirty="0">
                <a:solidFill>
                  <a:srgbClr val="000099"/>
                </a:solidFill>
                <a:latin typeface="Papyrus" pitchFamily="66" charset="0"/>
              </a:rPr>
              <a:t>                                        Roi Kugel                    RoiKugul@hotmail.com                             ZG257</a:t>
            </a:r>
          </a:p>
          <a:p>
            <a:pPr algn="l" eaLnBrk="1" hangingPunct="1">
              <a:lnSpc>
                <a:spcPct val="75000"/>
              </a:lnSpc>
            </a:pPr>
            <a:endParaRPr lang="en-US" altLang="en-US" sz="1800" b="1" dirty="0">
              <a:solidFill>
                <a:srgbClr val="CC0000"/>
              </a:solidFill>
              <a:latin typeface="Papyrus" pitchFamily="66" charset="0"/>
            </a:endParaRPr>
          </a:p>
          <a:p>
            <a:pPr algn="l" eaLnBrk="1" hangingPunct="1">
              <a:lnSpc>
                <a:spcPct val="75000"/>
              </a:lnSpc>
            </a:pPr>
            <a:r>
              <a:rPr lang="en-US" altLang="en-US" sz="1800" b="1" dirty="0">
                <a:solidFill>
                  <a:srgbClr val="000099"/>
                </a:solidFill>
                <a:latin typeface="Papyrus" pitchFamily="66" charset="0"/>
              </a:rPr>
              <a:t>                                         </a:t>
            </a:r>
          </a:p>
          <a:p>
            <a:pPr algn="l" eaLnBrk="1" hangingPunct="1">
              <a:lnSpc>
                <a:spcPct val="75000"/>
              </a:lnSpc>
            </a:pPr>
            <a:r>
              <a:rPr lang="en-US" altLang="en-US" sz="1800" b="1" dirty="0">
                <a:solidFill>
                  <a:srgbClr val="000099"/>
                </a:solidFill>
                <a:latin typeface="Papyrus" pitchFamily="66" charset="0"/>
              </a:rPr>
              <a:t>                                        </a:t>
            </a:r>
          </a:p>
          <a:p>
            <a:pPr algn="l" eaLnBrk="1" hangingPunct="1">
              <a:lnSpc>
                <a:spcPct val="75000"/>
              </a:lnSpc>
            </a:pPr>
            <a:endParaRPr lang="en-US" altLang="en-US" sz="1800" b="1" dirty="0">
              <a:solidFill>
                <a:srgbClr val="000099"/>
              </a:solidFill>
              <a:latin typeface="Papyrus" pitchFamily="66" charset="0"/>
            </a:endParaRPr>
          </a:p>
          <a:p>
            <a:pPr algn="l" eaLnBrk="1" hangingPunct="1">
              <a:lnSpc>
                <a:spcPct val="75000"/>
              </a:lnSpc>
            </a:pPr>
            <a:r>
              <a:rPr lang="en-US" altLang="en-US" sz="1800" b="1" dirty="0">
                <a:solidFill>
                  <a:srgbClr val="000099"/>
                </a:solidFill>
                <a:latin typeface="Papyrus" pitchFamily="66" charset="0"/>
              </a:rPr>
              <a:t>      Website:                </a:t>
            </a:r>
            <a:r>
              <a:rPr lang="en-US" altLang="en-US" sz="1800" b="1" dirty="0">
                <a:solidFill>
                  <a:srgbClr val="CC0000"/>
                </a:solidFill>
                <a:latin typeface="Papyrus" pitchFamily="66" charset="0"/>
              </a:rPr>
              <a:t>www.astro.rug.nl/~weygaert/cosmo2019.html</a:t>
            </a:r>
          </a:p>
          <a:p>
            <a:pPr eaLnBrk="1" hangingPunct="1">
              <a:lnSpc>
                <a:spcPct val="75000"/>
              </a:lnSpc>
            </a:pPr>
            <a:endParaRPr lang="en-US" altLang="en-US" sz="1800" b="1" dirty="0">
              <a:latin typeface="Papyrus" pitchFamily="66" charset="0"/>
            </a:endParaRPr>
          </a:p>
        </p:txBody>
      </p:sp>
    </p:spTree>
  </p:cSld>
  <p:clrMapOvr>
    <a:masterClrMapping/>
  </p:clrMapOvr>
  <p:transition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algn="l" eaLnBrk="1" hangingPunct="1"/>
            <a:r>
              <a:rPr lang="en-US" altLang="en-US" sz="6000" b="1" i="1">
                <a:solidFill>
                  <a:srgbClr val="CC0000"/>
                </a:solidFill>
                <a:latin typeface="Batang" pitchFamily="18" charset="-127"/>
              </a:rPr>
              <a:t>             </a:t>
            </a:r>
            <a:r>
              <a:rPr lang="en-US" altLang="en-US" sz="6600" b="1">
                <a:solidFill>
                  <a:srgbClr val="CC0000"/>
                </a:solidFill>
              </a:rPr>
              <a:t>Exam</a:t>
            </a:r>
          </a:p>
        </p:txBody>
      </p:sp>
      <p:sp>
        <p:nvSpPr>
          <p:cNvPr id="359427" name="Text Box 3"/>
          <p:cNvSpPr txBox="1">
            <a:spLocks noChangeArrowheads="1"/>
          </p:cNvSpPr>
          <p:nvPr/>
        </p:nvSpPr>
        <p:spPr bwMode="auto">
          <a:xfrm>
            <a:off x="684213" y="1196975"/>
            <a:ext cx="8064500" cy="4001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defRPr/>
            </a:pPr>
            <a:r>
              <a:rPr lang="en-US" sz="32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</a:t>
            </a:r>
            <a:r>
              <a:rPr lang="en-US" sz="3200" b="1" u="sng" dirty="0">
                <a:solidFill>
                  <a:schemeClr val="accent5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Three Constituents:</a:t>
            </a:r>
            <a:endParaRPr lang="en-US" sz="2400" dirty="0">
              <a:solidFill>
                <a:schemeClr val="accent5"/>
              </a:solidFill>
            </a:endParaRPr>
          </a:p>
          <a:p>
            <a:pPr>
              <a:spcBef>
                <a:spcPct val="50000"/>
              </a:spcBef>
              <a:defRPr/>
            </a:pPr>
            <a:endParaRPr lang="en-US" sz="2400" dirty="0">
              <a:solidFill>
                <a:srgbClr val="000099"/>
              </a:solidFill>
            </a:endParaRPr>
          </a:p>
          <a:p>
            <a:pPr marL="342900" indent="-342900">
              <a:spcBef>
                <a:spcPct val="50000"/>
              </a:spcBef>
              <a:defRPr/>
            </a:pPr>
            <a:r>
              <a:rPr lang="en-US" sz="2400" dirty="0">
                <a:solidFill>
                  <a:srgbClr val="000099"/>
                </a:solidFill>
              </a:rPr>
              <a:t> </a:t>
            </a:r>
            <a:r>
              <a:rPr lang="en-US" sz="2000" b="1" dirty="0">
                <a:solidFill>
                  <a:schemeClr val="accent5"/>
                </a:solidFill>
              </a:rPr>
              <a:t>1.    Exam (written)                                         75%      wed. Oct 31</a:t>
            </a:r>
          </a:p>
          <a:p>
            <a:pPr marL="342900" indent="-342900">
              <a:spcBef>
                <a:spcPct val="50000"/>
              </a:spcBef>
              <a:defRPr/>
            </a:pPr>
            <a:endParaRPr lang="en-US" sz="2000" b="1" dirty="0">
              <a:solidFill>
                <a:srgbClr val="000099"/>
              </a:solidFill>
            </a:endParaRPr>
          </a:p>
          <a:p>
            <a:pPr marL="342900" indent="-342900">
              <a:spcBef>
                <a:spcPct val="50000"/>
              </a:spcBef>
              <a:defRPr/>
            </a:pPr>
            <a:endParaRPr lang="en-US" sz="2000" b="1" dirty="0">
              <a:solidFill>
                <a:srgbClr val="000099"/>
              </a:solidFill>
            </a:endParaRPr>
          </a:p>
          <a:p>
            <a:pPr marL="342900" indent="-342900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000099"/>
                </a:solidFill>
              </a:rPr>
              <a:t> </a:t>
            </a:r>
            <a:r>
              <a:rPr lang="en-US" sz="2000" b="1" dirty="0">
                <a:solidFill>
                  <a:schemeClr val="accent5"/>
                </a:solidFill>
              </a:rPr>
              <a:t>2.  Tutorial Assignments  (mandatory)         25%</a:t>
            </a:r>
            <a:endParaRPr lang="en-US" sz="2000" b="1" dirty="0">
              <a:solidFill>
                <a:schemeClr val="accent5"/>
              </a:solidFill>
              <a:cs typeface="Arial" charset="0"/>
            </a:endParaRPr>
          </a:p>
          <a:p>
            <a:pPr marL="342900" indent="-342900">
              <a:spcBef>
                <a:spcPct val="50000"/>
              </a:spcBef>
              <a:defRPr/>
            </a:pPr>
            <a:r>
              <a:rPr lang="en-US" sz="2000" b="1" dirty="0">
                <a:solidFill>
                  <a:schemeClr val="accent1"/>
                </a:solidFill>
              </a:rPr>
              <a:t>       (incl. computer assignment)</a:t>
            </a:r>
          </a:p>
          <a:p>
            <a:pPr marL="342900" indent="-342900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000099"/>
                </a:solidFill>
              </a:rPr>
              <a:t> </a:t>
            </a:r>
            <a:endParaRPr lang="en-US" sz="2000" b="1" dirty="0"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84213" y="1196975"/>
            <a:ext cx="8064500" cy="5016500"/>
          </a:xfrm>
          <a:prstGeom prst="rect">
            <a:avLst/>
          </a:prstGeom>
          <a:noFill/>
          <a:ln w="4127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</p:spTree>
  </p:cSld>
  <p:clrMapOvr>
    <a:masterClrMapping/>
  </p:clrMapOvr>
  <p:transition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5695" y="274513"/>
            <a:ext cx="9144000" cy="58769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600" dirty="0"/>
              <a:t>                                                  </a:t>
            </a:r>
            <a:endParaRPr lang="en-US" sz="2000" b="1" u="sng" dirty="0">
              <a:solidFill>
                <a:srgbClr val="0000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lnSpc>
                <a:spcPct val="65000"/>
              </a:lnSpc>
              <a:defRPr/>
            </a:pPr>
            <a:endParaRPr lang="en-US" sz="1800" dirty="0">
              <a:solidFill>
                <a:srgbClr val="CC0000"/>
              </a:solidFill>
            </a:endParaRPr>
          </a:p>
          <a:p>
            <a:pPr eaLnBrk="1" hangingPunct="1">
              <a:lnSpc>
                <a:spcPct val="75000"/>
              </a:lnSpc>
              <a:buFontTx/>
              <a:buNone/>
            </a:pPr>
            <a:endParaRPr lang="en-US" altLang="en-US" sz="1800" dirty="0"/>
          </a:p>
          <a:p>
            <a:pPr eaLnBrk="1" hangingPunct="1">
              <a:lnSpc>
                <a:spcPct val="75000"/>
              </a:lnSpc>
            </a:pPr>
            <a:r>
              <a:rPr lang="en-US" altLang="en-US" sz="2000" dirty="0">
                <a:solidFill>
                  <a:srgbClr val="CC0000"/>
                </a:solidFill>
              </a:rPr>
              <a:t>Introduction to Cosmology</a:t>
            </a:r>
          </a:p>
          <a:p>
            <a:pPr eaLnBrk="1" hangingPunct="1">
              <a:lnSpc>
                <a:spcPct val="75000"/>
              </a:lnSpc>
              <a:buFontTx/>
              <a:buNone/>
            </a:pPr>
            <a:r>
              <a:rPr lang="en-US" altLang="en-US" sz="1800" dirty="0">
                <a:solidFill>
                  <a:srgbClr val="CC0000"/>
                </a:solidFill>
              </a:rPr>
              <a:t>      </a:t>
            </a:r>
            <a:r>
              <a:rPr lang="en-US" altLang="en-US" sz="1800" dirty="0">
                <a:solidFill>
                  <a:schemeClr val="bg2"/>
                </a:solidFill>
              </a:rPr>
              <a:t>B. </a:t>
            </a:r>
            <a:r>
              <a:rPr lang="en-US" altLang="en-US" sz="1800" dirty="0" err="1">
                <a:solidFill>
                  <a:schemeClr val="bg2"/>
                </a:solidFill>
              </a:rPr>
              <a:t>Ryden</a:t>
            </a:r>
            <a:r>
              <a:rPr lang="en-US" altLang="en-US" sz="1800" dirty="0">
                <a:solidFill>
                  <a:schemeClr val="bg2"/>
                </a:solidFill>
              </a:rPr>
              <a:t>, </a:t>
            </a:r>
          </a:p>
          <a:p>
            <a:pPr eaLnBrk="1" hangingPunct="1">
              <a:lnSpc>
                <a:spcPct val="75000"/>
              </a:lnSpc>
              <a:buFontTx/>
              <a:buNone/>
            </a:pPr>
            <a:r>
              <a:rPr lang="en-US" altLang="en-US" sz="1800" dirty="0">
                <a:solidFill>
                  <a:schemeClr val="bg2"/>
                </a:solidFill>
              </a:rPr>
              <a:t>      Addison-Wesley, 2003 (1</a:t>
            </a:r>
            <a:r>
              <a:rPr lang="en-US" altLang="en-US" sz="1800" baseline="30000" dirty="0">
                <a:solidFill>
                  <a:schemeClr val="bg2"/>
                </a:solidFill>
              </a:rPr>
              <a:t>st</a:t>
            </a:r>
            <a:r>
              <a:rPr lang="en-US" altLang="en-US" sz="1800" dirty="0">
                <a:solidFill>
                  <a:schemeClr val="bg2"/>
                </a:solidFill>
              </a:rPr>
              <a:t> ed.)/Cambridge Univ. Press, 2016   (2</a:t>
            </a:r>
            <a:r>
              <a:rPr lang="en-US" altLang="en-US" sz="1800" baseline="30000" dirty="0">
                <a:solidFill>
                  <a:schemeClr val="bg2"/>
                </a:solidFill>
              </a:rPr>
              <a:t>nd</a:t>
            </a:r>
            <a:r>
              <a:rPr lang="en-US" altLang="en-US" sz="1800" dirty="0">
                <a:solidFill>
                  <a:schemeClr val="bg2"/>
                </a:solidFill>
              </a:rPr>
              <a:t> ed.)</a:t>
            </a:r>
          </a:p>
          <a:p>
            <a:pPr eaLnBrk="1" hangingPunct="1">
              <a:lnSpc>
                <a:spcPct val="75000"/>
              </a:lnSpc>
              <a:buFontTx/>
              <a:buNone/>
            </a:pPr>
            <a:r>
              <a:rPr lang="en-US" altLang="en-US" sz="1800" dirty="0">
                <a:solidFill>
                  <a:schemeClr val="bg2"/>
                </a:solidFill>
              </a:rPr>
              <a:t>             </a:t>
            </a:r>
            <a:r>
              <a:rPr lang="en-US" altLang="en-US" sz="1800" dirty="0">
                <a:solidFill>
                  <a:srgbClr val="000099"/>
                </a:solidFill>
              </a:rPr>
              <a:t>perfect textbook on basic cosmology,  joy to read</a:t>
            </a:r>
          </a:p>
          <a:p>
            <a:pPr eaLnBrk="1" hangingPunct="1">
              <a:lnSpc>
                <a:spcPct val="75000"/>
              </a:lnSpc>
              <a:buFontTx/>
              <a:buNone/>
            </a:pPr>
            <a:endParaRPr lang="en-US" altLang="en-US" sz="1800" dirty="0">
              <a:solidFill>
                <a:srgbClr val="000099"/>
              </a:solidFill>
            </a:endParaRPr>
          </a:p>
          <a:p>
            <a:pPr eaLnBrk="1" hangingPunct="1">
              <a:lnSpc>
                <a:spcPct val="75000"/>
              </a:lnSpc>
            </a:pPr>
            <a:r>
              <a:rPr lang="en-US" altLang="en-US" sz="2000" dirty="0">
                <a:solidFill>
                  <a:srgbClr val="CC0000"/>
                </a:solidFill>
              </a:rPr>
              <a:t>Lecture Notes Cosmology</a:t>
            </a:r>
          </a:p>
          <a:p>
            <a:pPr eaLnBrk="1" hangingPunct="1">
              <a:lnSpc>
                <a:spcPct val="75000"/>
              </a:lnSpc>
              <a:buFontTx/>
              <a:buNone/>
            </a:pPr>
            <a:r>
              <a:rPr lang="en-US" altLang="en-US" sz="2000" dirty="0">
                <a:solidFill>
                  <a:srgbClr val="CC0000"/>
                </a:solidFill>
              </a:rPr>
              <a:t>      </a:t>
            </a:r>
            <a:r>
              <a:rPr lang="en-US" altLang="en-US" sz="2000" dirty="0">
                <a:solidFill>
                  <a:schemeClr val="bg2"/>
                </a:solidFill>
              </a:rPr>
              <a:t>R. van de </a:t>
            </a:r>
            <a:r>
              <a:rPr lang="en-US" altLang="en-US" sz="2000" dirty="0" err="1">
                <a:solidFill>
                  <a:schemeClr val="bg2"/>
                </a:solidFill>
              </a:rPr>
              <a:t>Weygaert</a:t>
            </a:r>
            <a:endParaRPr lang="en-US" altLang="en-US" sz="2000" dirty="0">
              <a:solidFill>
                <a:schemeClr val="bg2"/>
              </a:solidFill>
            </a:endParaRPr>
          </a:p>
          <a:p>
            <a:pPr eaLnBrk="1" hangingPunct="1">
              <a:lnSpc>
                <a:spcPct val="75000"/>
              </a:lnSpc>
              <a:buFontTx/>
              <a:buNone/>
            </a:pPr>
            <a:r>
              <a:rPr lang="en-US" altLang="en-US" sz="1400" dirty="0">
                <a:solidFill>
                  <a:schemeClr val="bg2"/>
                </a:solidFill>
              </a:rPr>
              <a:t>      </a:t>
            </a:r>
            <a:endParaRPr lang="en-US" altLang="en-US" sz="1200" dirty="0">
              <a:solidFill>
                <a:srgbClr val="000000"/>
              </a:solidFill>
            </a:endParaRPr>
          </a:p>
          <a:p>
            <a:pPr eaLnBrk="1" hangingPunct="1">
              <a:lnSpc>
                <a:spcPct val="75000"/>
              </a:lnSpc>
              <a:buFontTx/>
              <a:buNone/>
            </a:pPr>
            <a:endParaRPr lang="en-US" sz="2000" dirty="0"/>
          </a:p>
          <a:p>
            <a:pPr eaLnBrk="1" hangingPunct="1">
              <a:lnSpc>
                <a:spcPct val="65000"/>
              </a:lnSpc>
              <a:defRPr/>
            </a:pPr>
            <a:r>
              <a:rPr lang="en-US" sz="2000" dirty="0">
                <a:solidFill>
                  <a:srgbClr val="CC0000"/>
                </a:solidFill>
              </a:rPr>
              <a:t>Cosmological Physics</a:t>
            </a:r>
          </a:p>
          <a:p>
            <a:pPr eaLnBrk="1" hangingPunct="1">
              <a:lnSpc>
                <a:spcPct val="65000"/>
              </a:lnSpc>
              <a:buFontTx/>
              <a:buNone/>
              <a:defRPr/>
            </a:pPr>
            <a:r>
              <a:rPr lang="en-US" sz="2000" dirty="0">
                <a:solidFill>
                  <a:srgbClr val="CC0000"/>
                </a:solidFill>
              </a:rPr>
              <a:t>      </a:t>
            </a:r>
            <a:r>
              <a:rPr lang="en-US" sz="2000" dirty="0">
                <a:solidFill>
                  <a:schemeClr val="bg2"/>
                </a:solidFill>
              </a:rPr>
              <a:t>J. Peacock; Cambridge Univ. Press, 1998</a:t>
            </a:r>
            <a:r>
              <a:rPr lang="en-US" sz="2000" dirty="0"/>
              <a:t> </a:t>
            </a:r>
          </a:p>
          <a:p>
            <a:pPr eaLnBrk="1" hangingPunct="1">
              <a:lnSpc>
                <a:spcPct val="65000"/>
              </a:lnSpc>
              <a:buFontTx/>
              <a:buNone/>
              <a:defRPr/>
            </a:pPr>
            <a:r>
              <a:rPr lang="en-US" sz="2000" dirty="0">
                <a:solidFill>
                  <a:srgbClr val="000099"/>
                </a:solidFill>
              </a:rPr>
              <a:t>                </a:t>
            </a:r>
            <a:r>
              <a:rPr lang="en-US" sz="1600" dirty="0">
                <a:solidFill>
                  <a:srgbClr val="000099"/>
                </a:solidFill>
              </a:rPr>
              <a:t>very thorough treatment of relevant topics, advanced level</a:t>
            </a:r>
          </a:p>
          <a:p>
            <a:pPr eaLnBrk="1" hangingPunct="1">
              <a:lnSpc>
                <a:spcPct val="65000"/>
              </a:lnSpc>
              <a:buFontTx/>
              <a:buNone/>
              <a:defRPr/>
            </a:pPr>
            <a:endParaRPr lang="en-US" altLang="en-US" sz="2000" dirty="0"/>
          </a:p>
          <a:p>
            <a:pPr eaLnBrk="1" hangingPunct="1">
              <a:lnSpc>
                <a:spcPct val="75000"/>
              </a:lnSpc>
            </a:pPr>
            <a:r>
              <a:rPr lang="en-US" altLang="en-US" sz="2000" dirty="0">
                <a:solidFill>
                  <a:srgbClr val="CC0000"/>
                </a:solidFill>
              </a:rPr>
              <a:t>Precision Cosmology</a:t>
            </a:r>
          </a:p>
          <a:p>
            <a:pPr eaLnBrk="1" hangingPunct="1">
              <a:lnSpc>
                <a:spcPct val="75000"/>
              </a:lnSpc>
              <a:buFontTx/>
              <a:buNone/>
            </a:pPr>
            <a:r>
              <a:rPr lang="en-US" altLang="en-US" sz="2000" dirty="0">
                <a:solidFill>
                  <a:srgbClr val="CC0000"/>
                </a:solidFill>
              </a:rPr>
              <a:t>      </a:t>
            </a:r>
            <a:r>
              <a:rPr lang="en-US" altLang="en-US" sz="2000" dirty="0">
                <a:solidFill>
                  <a:schemeClr val="bg2"/>
                </a:solidFill>
              </a:rPr>
              <a:t>B.J.T. Jones,  Cambridge Univ. Press, 2017</a:t>
            </a:r>
          </a:p>
          <a:p>
            <a:pPr eaLnBrk="1" hangingPunct="1">
              <a:lnSpc>
                <a:spcPct val="75000"/>
              </a:lnSpc>
              <a:buFontTx/>
              <a:buNone/>
            </a:pPr>
            <a:r>
              <a:rPr lang="en-US" altLang="en-US" sz="2000" dirty="0">
                <a:solidFill>
                  <a:schemeClr val="bg2"/>
                </a:solidFill>
              </a:rPr>
              <a:t>             </a:t>
            </a:r>
            <a:r>
              <a:rPr lang="en-US" altLang="en-US" sz="2000" dirty="0">
                <a:solidFill>
                  <a:srgbClr val="000099"/>
                </a:solidFill>
              </a:rPr>
              <a:t> </a:t>
            </a:r>
            <a:r>
              <a:rPr lang="en-US" altLang="en-US" sz="1600" dirty="0">
                <a:solidFill>
                  <a:srgbClr val="000099"/>
                </a:solidFill>
              </a:rPr>
              <a:t>perfect advanced level textbook cosmology</a:t>
            </a:r>
          </a:p>
          <a:p>
            <a:pPr eaLnBrk="1" hangingPunct="1">
              <a:lnSpc>
                <a:spcPct val="65000"/>
              </a:lnSpc>
              <a:buFontTx/>
              <a:buNone/>
              <a:defRPr/>
            </a:pPr>
            <a:endParaRPr lang="en-US" sz="2000" dirty="0">
              <a:solidFill>
                <a:srgbClr val="000000"/>
              </a:solidFill>
            </a:endParaRPr>
          </a:p>
          <a:p>
            <a:pPr eaLnBrk="1" hangingPunct="1">
              <a:lnSpc>
                <a:spcPct val="65000"/>
              </a:lnSpc>
              <a:defRPr/>
            </a:pPr>
            <a:r>
              <a:rPr lang="en-US" sz="2000" dirty="0">
                <a:solidFill>
                  <a:srgbClr val="CC0000"/>
                </a:solidFill>
              </a:rPr>
              <a:t>Cosmology</a:t>
            </a:r>
          </a:p>
          <a:p>
            <a:pPr eaLnBrk="1" hangingPunct="1">
              <a:lnSpc>
                <a:spcPct val="65000"/>
              </a:lnSpc>
              <a:buFontTx/>
              <a:buNone/>
              <a:defRPr/>
            </a:pPr>
            <a:r>
              <a:rPr lang="en-US" sz="2000" dirty="0">
                <a:solidFill>
                  <a:srgbClr val="CC0000"/>
                </a:solidFill>
              </a:rPr>
              <a:t>      </a:t>
            </a:r>
            <a:r>
              <a:rPr lang="en-US" sz="2000" dirty="0">
                <a:solidFill>
                  <a:srgbClr val="777777"/>
                </a:solidFill>
              </a:rPr>
              <a:t>S. Weinberg; Oxford Univ. Press, 2008</a:t>
            </a:r>
            <a:endParaRPr lang="en-US" sz="2000" dirty="0">
              <a:solidFill>
                <a:srgbClr val="000000"/>
              </a:solidFill>
            </a:endParaRPr>
          </a:p>
          <a:p>
            <a:pPr eaLnBrk="1" hangingPunct="1">
              <a:lnSpc>
                <a:spcPct val="65000"/>
              </a:lnSpc>
              <a:buFontTx/>
              <a:buNone/>
              <a:defRPr/>
            </a:pPr>
            <a:r>
              <a:rPr lang="en-US" sz="2000" dirty="0">
                <a:solidFill>
                  <a:srgbClr val="000000"/>
                </a:solidFill>
              </a:rPr>
              <a:t>               </a:t>
            </a:r>
            <a:r>
              <a:rPr lang="en-US" sz="1600" dirty="0">
                <a:solidFill>
                  <a:srgbClr val="000099"/>
                </a:solidFill>
              </a:rPr>
              <a:t>Impressive book, covering most of relevant cosmological topics, including</a:t>
            </a:r>
          </a:p>
          <a:p>
            <a:pPr eaLnBrk="1" hangingPunct="1">
              <a:lnSpc>
                <a:spcPct val="65000"/>
              </a:lnSpc>
              <a:buFontTx/>
              <a:buNone/>
              <a:defRPr/>
            </a:pPr>
            <a:r>
              <a:rPr lang="en-US" sz="1600" dirty="0">
                <a:solidFill>
                  <a:srgbClr val="000099"/>
                </a:solidFill>
              </a:rPr>
              <a:t>                  structure formation, inflation theory, origin perturbations, CMB</a:t>
            </a:r>
          </a:p>
          <a:p>
            <a:pPr eaLnBrk="1" hangingPunct="1">
              <a:lnSpc>
                <a:spcPct val="75000"/>
              </a:lnSpc>
              <a:buFontTx/>
              <a:buNone/>
              <a:defRPr/>
            </a:pPr>
            <a:endParaRPr lang="en-US" sz="1600" dirty="0">
              <a:solidFill>
                <a:schemeClr val="bg2"/>
              </a:solidFill>
            </a:endParaRPr>
          </a:p>
          <a:p>
            <a:pPr eaLnBrk="1" hangingPunct="1">
              <a:lnSpc>
                <a:spcPct val="75000"/>
              </a:lnSpc>
              <a:buFontTx/>
              <a:buNone/>
              <a:defRPr/>
            </a:pPr>
            <a:endParaRPr lang="en-US" sz="1600" dirty="0">
              <a:solidFill>
                <a:schemeClr val="bg2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sz="1600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sz="1600" dirty="0">
              <a:solidFill>
                <a:srgbClr val="CC0000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sz="1200" dirty="0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-242888"/>
            <a:ext cx="8229600" cy="1143001"/>
          </a:xfrm>
        </p:spPr>
        <p:txBody>
          <a:bodyPr/>
          <a:lstStyle/>
          <a:p>
            <a:pPr eaLnBrk="1" hangingPunct="1"/>
            <a:r>
              <a:rPr lang="en-US" altLang="en-US" sz="7200" b="1">
                <a:solidFill>
                  <a:srgbClr val="CC0000"/>
                </a:solidFill>
                <a:latin typeface="Batang" pitchFamily="18" charset="-127"/>
              </a:rPr>
              <a:t>Literature</a:t>
            </a:r>
            <a:r>
              <a:rPr lang="en-US" altLang="en-US" sz="7200" b="1" i="1">
                <a:solidFill>
                  <a:srgbClr val="CC0000"/>
                </a:solidFill>
                <a:latin typeface="Batang" pitchFamily="18" charset="-127"/>
              </a:rPr>
              <a:t>	</a:t>
            </a:r>
          </a:p>
        </p:txBody>
      </p:sp>
      <p:sp>
        <p:nvSpPr>
          <p:cNvPr id="2" name="Rectangle 1"/>
          <p:cNvSpPr/>
          <p:nvPr/>
        </p:nvSpPr>
        <p:spPr>
          <a:xfrm>
            <a:off x="107950" y="900113"/>
            <a:ext cx="8928100" cy="2168847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916C0A2-8EE2-4E75-AC52-976F29CCE0DA}"/>
              </a:ext>
            </a:extLst>
          </p:cNvPr>
          <p:cNvSpPr/>
          <p:nvPr/>
        </p:nvSpPr>
        <p:spPr>
          <a:xfrm>
            <a:off x="107950" y="3212976"/>
            <a:ext cx="8928100" cy="3456384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</p:spTree>
  </p:cSld>
  <p:clrMapOvr>
    <a:masterClrMapping/>
  </p:clrMapOvr>
  <p:transition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475" y="188913"/>
            <a:ext cx="5508625" cy="3509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3419475" y="188913"/>
            <a:ext cx="5508625" cy="3509962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rgbClr val="FFFFFF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79388" y="2924175"/>
            <a:ext cx="5348287" cy="3751263"/>
          </a:xfrm>
          <a:effectLst>
            <a:outerShdw blurRad="50800" dist="254000" dir="19440000" algn="ctr" rotWithShape="0">
              <a:srgbClr val="000000">
                <a:alpha val="43137"/>
              </a:srgbClr>
            </a:outerShdw>
          </a:effectLst>
        </p:spPr>
      </p:pic>
      <p:sp>
        <p:nvSpPr>
          <p:cNvPr id="7" name="Rectangle 6"/>
          <p:cNvSpPr/>
          <p:nvPr/>
        </p:nvSpPr>
        <p:spPr>
          <a:xfrm>
            <a:off x="179388" y="2924175"/>
            <a:ext cx="5329237" cy="3727450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107950" y="188913"/>
            <a:ext cx="4795838" cy="182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0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Groningen Books </a:t>
            </a:r>
          </a:p>
          <a:p>
            <a:pPr>
              <a:spcBef>
                <a:spcPct val="50000"/>
              </a:spcBef>
              <a:defRPr/>
            </a:pPr>
            <a:r>
              <a:rPr lang="en-US" sz="35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   </a:t>
            </a:r>
          </a:p>
          <a:p>
            <a:pPr>
              <a:spcBef>
                <a:spcPct val="50000"/>
              </a:spcBef>
              <a:defRPr/>
            </a:pPr>
            <a:endParaRPr lang="en-US" sz="20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Papyrus" pitchFamily="66" charset="0"/>
            </a:endParaRPr>
          </a:p>
        </p:txBody>
      </p:sp>
      <p:sp>
        <p:nvSpPr>
          <p:cNvPr id="17415" name="TextBox 8"/>
          <p:cNvSpPr txBox="1">
            <a:spLocks noChangeArrowheads="1"/>
          </p:cNvSpPr>
          <p:nvPr/>
        </p:nvSpPr>
        <p:spPr bwMode="auto">
          <a:xfrm>
            <a:off x="6804025" y="3789363"/>
            <a:ext cx="4383088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NL" altLang="en-US" sz="1400" b="1" dirty="0">
                <a:solidFill>
                  <a:srgbClr val="FFFFFF"/>
                </a:solidFill>
                <a:latin typeface="Times New Roman" pitchFamily="18" charset="0"/>
              </a:rPr>
              <a:t>Precision </a:t>
            </a:r>
            <a:r>
              <a:rPr lang="nl-NL" altLang="en-US" sz="1400" b="1" dirty="0" err="1">
                <a:solidFill>
                  <a:srgbClr val="FFFFFF"/>
                </a:solidFill>
                <a:latin typeface="Times New Roman" pitchFamily="18" charset="0"/>
              </a:rPr>
              <a:t>Cosmology</a:t>
            </a:r>
            <a:endParaRPr lang="nl-NL" altLang="en-US" sz="1400" b="1" dirty="0">
              <a:solidFill>
                <a:srgbClr val="FFFFFF"/>
              </a:solidFill>
              <a:latin typeface="Times New Roman" pitchFamily="18" charset="0"/>
            </a:endParaRPr>
          </a:p>
          <a:p>
            <a:pPr eaLnBrk="1" hangingPunct="1"/>
            <a:r>
              <a:rPr lang="nl-NL" altLang="en-US" sz="1400" dirty="0" err="1">
                <a:solidFill>
                  <a:srgbClr val="FFFFFF"/>
                </a:solidFill>
                <a:latin typeface="Times New Roman" pitchFamily="18" charset="0"/>
              </a:rPr>
              <a:t>the</a:t>
            </a:r>
            <a:r>
              <a:rPr lang="nl-NL" altLang="en-US" sz="1400" dirty="0">
                <a:solidFill>
                  <a:srgbClr val="FFFFFF"/>
                </a:solidFill>
                <a:latin typeface="Times New Roman" pitchFamily="18" charset="0"/>
              </a:rPr>
              <a:t> first half </a:t>
            </a:r>
            <a:r>
              <a:rPr lang="nl-NL" altLang="en-US" sz="1400" dirty="0" err="1">
                <a:solidFill>
                  <a:srgbClr val="FFFFFF"/>
                </a:solidFill>
                <a:latin typeface="Times New Roman" pitchFamily="18" charset="0"/>
              </a:rPr>
              <a:t>million</a:t>
            </a:r>
            <a:r>
              <a:rPr lang="nl-NL" altLang="en-US" sz="1400" dirty="0">
                <a:solidFill>
                  <a:srgbClr val="FFFFFF"/>
                </a:solidFill>
                <a:latin typeface="Times New Roman" pitchFamily="18" charset="0"/>
              </a:rPr>
              <a:t> </a:t>
            </a:r>
            <a:r>
              <a:rPr lang="nl-NL" altLang="en-US" sz="1400" dirty="0" err="1">
                <a:solidFill>
                  <a:srgbClr val="FFFFFF"/>
                </a:solidFill>
                <a:latin typeface="Times New Roman" pitchFamily="18" charset="0"/>
              </a:rPr>
              <a:t>years</a:t>
            </a:r>
            <a:endParaRPr lang="nl-NL" altLang="en-US" sz="1400" dirty="0">
              <a:solidFill>
                <a:srgbClr val="FFFFFF"/>
              </a:solidFill>
              <a:latin typeface="Times New Roman" pitchFamily="18" charset="0"/>
            </a:endParaRPr>
          </a:p>
          <a:p>
            <a:pPr eaLnBrk="1" hangingPunct="1"/>
            <a:endParaRPr lang="nl-NL" altLang="en-US" sz="1200" dirty="0">
              <a:solidFill>
                <a:srgbClr val="FFFFFF"/>
              </a:solidFill>
              <a:latin typeface="Times New Roman" pitchFamily="18" charset="0"/>
            </a:endParaRPr>
          </a:p>
          <a:p>
            <a:pPr eaLnBrk="1" hangingPunct="1"/>
            <a:r>
              <a:rPr lang="nl-NL" altLang="en-US" sz="1200" b="1" dirty="0">
                <a:solidFill>
                  <a:srgbClr val="FFFFFF"/>
                </a:solidFill>
                <a:latin typeface="Times New Roman" pitchFamily="18" charset="0"/>
              </a:rPr>
              <a:t>B.J.T. Jones</a:t>
            </a:r>
          </a:p>
          <a:p>
            <a:pPr eaLnBrk="1" hangingPunct="1"/>
            <a:r>
              <a:rPr lang="nl-NL" altLang="en-US" sz="1200" b="1" dirty="0">
                <a:solidFill>
                  <a:srgbClr val="FFFFFF"/>
                </a:solidFill>
                <a:latin typeface="Times New Roman" pitchFamily="18" charset="0"/>
              </a:rPr>
              <a:t>Cambridge </a:t>
            </a:r>
            <a:r>
              <a:rPr lang="nl-NL" altLang="en-US" sz="1200" b="1" dirty="0" err="1">
                <a:solidFill>
                  <a:srgbClr val="FFFFFF"/>
                </a:solidFill>
                <a:latin typeface="Times New Roman" pitchFamily="18" charset="0"/>
              </a:rPr>
              <a:t>Univ</a:t>
            </a:r>
            <a:r>
              <a:rPr lang="nl-NL" altLang="en-US" sz="1200" b="1" dirty="0">
                <a:solidFill>
                  <a:srgbClr val="FFFFFF"/>
                </a:solidFill>
                <a:latin typeface="Times New Roman" pitchFamily="18" charset="0"/>
              </a:rPr>
              <a:t>. Press, </a:t>
            </a:r>
            <a:r>
              <a:rPr lang="nl-NL" altLang="en-US" sz="1200" b="1" dirty="0">
                <a:solidFill>
                  <a:srgbClr val="FFFFFF"/>
                </a:solidFill>
                <a:latin typeface="Times New Roman" pitchFamily="18" charset="0"/>
                <a:sym typeface="Mathematica3" pitchFamily="2" charset="2"/>
              </a:rPr>
              <a:t>£</a:t>
            </a:r>
            <a:r>
              <a:rPr lang="nl-NL" altLang="en-US" sz="1200" b="1" dirty="0">
                <a:solidFill>
                  <a:srgbClr val="FFFFFF"/>
                </a:solidFill>
                <a:latin typeface="Times New Roman" pitchFamily="18" charset="0"/>
              </a:rPr>
              <a:t>64.99</a:t>
            </a:r>
          </a:p>
          <a:p>
            <a:pPr eaLnBrk="1" hangingPunct="1"/>
            <a:r>
              <a:rPr lang="nl-NL" altLang="en-US" sz="1200" b="1" dirty="0">
                <a:solidFill>
                  <a:srgbClr val="FFFFFF"/>
                </a:solidFill>
                <a:latin typeface="Times New Roman" pitchFamily="18" charset="0"/>
              </a:rPr>
              <a:t>Mar. 31, 2017 </a:t>
            </a:r>
          </a:p>
          <a:p>
            <a:pPr eaLnBrk="1" hangingPunct="1"/>
            <a:endParaRPr lang="nl-NL" altLang="en-US" sz="1200" dirty="0">
              <a:solidFill>
                <a:srgbClr val="FFFFFF"/>
              </a:solidFill>
              <a:latin typeface="Times New Roman" pitchFamily="18" charset="0"/>
            </a:endParaRPr>
          </a:p>
          <a:p>
            <a:pPr eaLnBrk="1" hangingPunct="1"/>
            <a:endParaRPr lang="nl-NL" altLang="en-US" sz="1200" dirty="0">
              <a:solidFill>
                <a:srgbClr val="FFFFFF"/>
              </a:solidFill>
              <a:latin typeface="Times New Roman" pitchFamily="18" charset="0"/>
            </a:endParaRPr>
          </a:p>
          <a:p>
            <a:pPr eaLnBrk="1" hangingPunct="1"/>
            <a:r>
              <a:rPr lang="nl-NL" altLang="en-US" sz="1200" dirty="0">
                <a:solidFill>
                  <a:srgbClr val="FFFFFF"/>
                </a:solidFill>
                <a:latin typeface="Times New Roman" pitchFamily="18" charset="0"/>
              </a:rPr>
              <a:t>     </a:t>
            </a:r>
          </a:p>
          <a:p>
            <a:pPr eaLnBrk="1" hangingPunct="1"/>
            <a:endParaRPr lang="nl-NL" altLang="en-US" sz="1200" dirty="0">
              <a:solidFill>
                <a:srgbClr val="000000"/>
              </a:solidFill>
            </a:endParaRPr>
          </a:p>
          <a:p>
            <a:pPr eaLnBrk="1" hangingPunct="1"/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17416" name="TextBox 9"/>
          <p:cNvSpPr txBox="1">
            <a:spLocks noChangeArrowheads="1"/>
          </p:cNvSpPr>
          <p:nvPr/>
        </p:nvSpPr>
        <p:spPr bwMode="auto">
          <a:xfrm>
            <a:off x="179388" y="1341438"/>
            <a:ext cx="4383087" cy="2538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NL" altLang="en-US" sz="1400" b="1" dirty="0">
                <a:solidFill>
                  <a:srgbClr val="FFFFFF"/>
                </a:solidFill>
                <a:latin typeface="Times New Roman" pitchFamily="18" charset="0"/>
              </a:rPr>
              <a:t>The </a:t>
            </a:r>
            <a:r>
              <a:rPr lang="nl-NL" altLang="en-US" sz="1400" b="1" dirty="0" err="1">
                <a:solidFill>
                  <a:srgbClr val="FFFFFF"/>
                </a:solidFill>
                <a:latin typeface="Times New Roman" pitchFamily="18" charset="0"/>
              </a:rPr>
              <a:t>Zeldovich</a:t>
            </a:r>
            <a:r>
              <a:rPr lang="nl-NL" altLang="en-US" sz="1400" b="1" dirty="0">
                <a:solidFill>
                  <a:srgbClr val="FFFFFF"/>
                </a:solidFill>
                <a:latin typeface="Times New Roman" pitchFamily="18" charset="0"/>
              </a:rPr>
              <a:t> </a:t>
            </a:r>
            <a:r>
              <a:rPr lang="nl-NL" altLang="en-US" sz="1400" b="1" dirty="0" err="1">
                <a:solidFill>
                  <a:srgbClr val="FFFFFF"/>
                </a:solidFill>
                <a:latin typeface="Times New Roman" pitchFamily="18" charset="0"/>
              </a:rPr>
              <a:t>Universe</a:t>
            </a:r>
            <a:r>
              <a:rPr lang="nl-NL" altLang="en-US" sz="1400" b="1" dirty="0">
                <a:solidFill>
                  <a:srgbClr val="FFFFFF"/>
                </a:solidFill>
                <a:latin typeface="Times New Roman" pitchFamily="18" charset="0"/>
              </a:rPr>
              <a:t>:</a:t>
            </a:r>
          </a:p>
          <a:p>
            <a:pPr eaLnBrk="1" hangingPunct="1"/>
            <a:r>
              <a:rPr lang="nl-NL" altLang="en-US" sz="1400" b="1" dirty="0">
                <a:solidFill>
                  <a:srgbClr val="FFFFFF"/>
                </a:solidFill>
                <a:latin typeface="Times New Roman" pitchFamily="18" charset="0"/>
              </a:rPr>
              <a:t>Genesis </a:t>
            </a:r>
            <a:r>
              <a:rPr lang="nl-NL" altLang="en-US" sz="1400" b="1" dirty="0" err="1">
                <a:solidFill>
                  <a:srgbClr val="FFFFFF"/>
                </a:solidFill>
                <a:latin typeface="Times New Roman" pitchFamily="18" charset="0"/>
              </a:rPr>
              <a:t>and</a:t>
            </a:r>
            <a:r>
              <a:rPr lang="nl-NL" altLang="en-US" sz="1400" b="1" dirty="0">
                <a:solidFill>
                  <a:srgbClr val="FFFFFF"/>
                </a:solidFill>
                <a:latin typeface="Times New Roman" pitchFamily="18" charset="0"/>
              </a:rPr>
              <a:t> </a:t>
            </a:r>
            <a:r>
              <a:rPr lang="nl-NL" altLang="en-US" sz="1400" b="1" dirty="0" err="1">
                <a:solidFill>
                  <a:srgbClr val="FFFFFF"/>
                </a:solidFill>
                <a:latin typeface="Times New Roman" pitchFamily="18" charset="0"/>
              </a:rPr>
              <a:t>Growth</a:t>
            </a:r>
            <a:r>
              <a:rPr lang="nl-NL" altLang="en-US" sz="1400" b="1" dirty="0">
                <a:solidFill>
                  <a:srgbClr val="FFFFFF"/>
                </a:solidFill>
                <a:latin typeface="Times New Roman" pitchFamily="18" charset="0"/>
              </a:rPr>
              <a:t> of </a:t>
            </a:r>
            <a:r>
              <a:rPr lang="nl-NL" altLang="en-US" sz="1400" b="1" dirty="0" err="1">
                <a:solidFill>
                  <a:srgbClr val="FFFFFF"/>
                </a:solidFill>
                <a:latin typeface="Times New Roman" pitchFamily="18" charset="0"/>
              </a:rPr>
              <a:t>the</a:t>
            </a:r>
            <a:r>
              <a:rPr lang="nl-NL" altLang="en-US" sz="1400" b="1" dirty="0">
                <a:solidFill>
                  <a:srgbClr val="FFFFFF"/>
                </a:solidFill>
                <a:latin typeface="Times New Roman" pitchFamily="18" charset="0"/>
              </a:rPr>
              <a:t> Cosmic Web</a:t>
            </a:r>
          </a:p>
          <a:p>
            <a:pPr eaLnBrk="1" hangingPunct="1"/>
            <a:r>
              <a:rPr lang="nl-NL" altLang="en-US" sz="1400" dirty="0">
                <a:solidFill>
                  <a:srgbClr val="FFFFFF"/>
                </a:solidFill>
                <a:latin typeface="Times New Roman" pitchFamily="18" charset="0"/>
              </a:rPr>
              <a:t>Proc. IAU Symposium 308</a:t>
            </a:r>
          </a:p>
          <a:p>
            <a:pPr eaLnBrk="1" hangingPunct="1"/>
            <a:endParaRPr lang="nl-NL" altLang="en-US" sz="1200" dirty="0">
              <a:solidFill>
                <a:srgbClr val="FFFFFF"/>
              </a:solidFill>
              <a:latin typeface="Times New Roman" pitchFamily="18" charset="0"/>
            </a:endParaRPr>
          </a:p>
          <a:p>
            <a:pPr eaLnBrk="1" hangingPunct="1"/>
            <a:r>
              <a:rPr lang="nl-NL" altLang="en-US" sz="1200" b="1" dirty="0">
                <a:solidFill>
                  <a:srgbClr val="FFFFFF"/>
                </a:solidFill>
                <a:latin typeface="Times New Roman" pitchFamily="18" charset="0"/>
              </a:rPr>
              <a:t>R. van de </a:t>
            </a:r>
            <a:r>
              <a:rPr lang="nl-NL" altLang="en-US" sz="1200" b="1" dirty="0" err="1">
                <a:solidFill>
                  <a:srgbClr val="FFFFFF"/>
                </a:solidFill>
                <a:latin typeface="Times New Roman" pitchFamily="18" charset="0"/>
              </a:rPr>
              <a:t>Weygaert</a:t>
            </a:r>
            <a:r>
              <a:rPr lang="nl-NL" altLang="en-US" sz="1200" b="1" dirty="0">
                <a:solidFill>
                  <a:srgbClr val="FFFFFF"/>
                </a:solidFill>
                <a:latin typeface="Times New Roman" pitchFamily="18" charset="0"/>
              </a:rPr>
              <a:t> et al., </a:t>
            </a:r>
            <a:r>
              <a:rPr lang="nl-NL" altLang="en-US" sz="1200" b="1" dirty="0" err="1">
                <a:solidFill>
                  <a:srgbClr val="FFFFFF"/>
                </a:solidFill>
                <a:latin typeface="Times New Roman" pitchFamily="18" charset="0"/>
              </a:rPr>
              <a:t>eds</a:t>
            </a:r>
            <a:r>
              <a:rPr lang="nl-NL" altLang="en-US" sz="1200" b="1" dirty="0">
                <a:solidFill>
                  <a:srgbClr val="FFFFFF"/>
                </a:solidFill>
                <a:latin typeface="Times New Roman" pitchFamily="18" charset="0"/>
              </a:rPr>
              <a:t>.</a:t>
            </a:r>
          </a:p>
          <a:p>
            <a:pPr eaLnBrk="1" hangingPunct="1"/>
            <a:r>
              <a:rPr lang="nl-NL" altLang="en-US" sz="1200" b="1" dirty="0">
                <a:solidFill>
                  <a:srgbClr val="FFFFFF"/>
                </a:solidFill>
                <a:latin typeface="Times New Roman" pitchFamily="18" charset="0"/>
              </a:rPr>
              <a:t>Cambridge </a:t>
            </a:r>
            <a:r>
              <a:rPr lang="nl-NL" altLang="en-US" sz="1200" b="1" dirty="0" err="1">
                <a:solidFill>
                  <a:srgbClr val="FFFFFF"/>
                </a:solidFill>
                <a:latin typeface="Times New Roman" pitchFamily="18" charset="0"/>
              </a:rPr>
              <a:t>Univ</a:t>
            </a:r>
            <a:r>
              <a:rPr lang="nl-NL" altLang="en-US" sz="1200" b="1" dirty="0">
                <a:solidFill>
                  <a:srgbClr val="FFFFFF"/>
                </a:solidFill>
                <a:latin typeface="Times New Roman" pitchFamily="18" charset="0"/>
              </a:rPr>
              <a:t>. Press, </a:t>
            </a:r>
            <a:r>
              <a:rPr lang="nl-NL" altLang="en-US" sz="1200" b="1" dirty="0">
                <a:solidFill>
                  <a:srgbClr val="FFFFFF"/>
                </a:solidFill>
                <a:latin typeface="Times New Roman" pitchFamily="18" charset="0"/>
                <a:sym typeface="Mathematica3" pitchFamily="2" charset="2"/>
              </a:rPr>
              <a:t>£80.00</a:t>
            </a:r>
            <a:endParaRPr lang="nl-NL" altLang="en-US" sz="1200" b="1" dirty="0">
              <a:solidFill>
                <a:srgbClr val="FFFFFF"/>
              </a:solidFill>
              <a:latin typeface="Times New Roman" pitchFamily="18" charset="0"/>
            </a:endParaRPr>
          </a:p>
          <a:p>
            <a:pPr eaLnBrk="1" hangingPunct="1"/>
            <a:r>
              <a:rPr lang="nl-NL" altLang="en-US" sz="1200" b="1" dirty="0">
                <a:solidFill>
                  <a:srgbClr val="FFFFFF"/>
                </a:solidFill>
                <a:latin typeface="Times New Roman" pitchFamily="18" charset="0"/>
              </a:rPr>
              <a:t>Nov. 30, 2016</a:t>
            </a:r>
          </a:p>
          <a:p>
            <a:pPr eaLnBrk="1" hangingPunct="1"/>
            <a:endParaRPr lang="nl-NL" altLang="en-US" sz="1200" dirty="0">
              <a:solidFill>
                <a:srgbClr val="FFFFFF"/>
              </a:solidFill>
              <a:latin typeface="Times New Roman" pitchFamily="18" charset="0"/>
            </a:endParaRPr>
          </a:p>
          <a:p>
            <a:pPr eaLnBrk="1" hangingPunct="1"/>
            <a:endParaRPr lang="nl-NL" altLang="en-US" sz="1200" dirty="0">
              <a:solidFill>
                <a:srgbClr val="FFFFFF"/>
              </a:solidFill>
              <a:latin typeface="Times New Roman" pitchFamily="18" charset="0"/>
            </a:endParaRPr>
          </a:p>
          <a:p>
            <a:pPr eaLnBrk="1" hangingPunct="1"/>
            <a:r>
              <a:rPr lang="nl-NL" altLang="en-US" sz="1200" dirty="0">
                <a:solidFill>
                  <a:srgbClr val="FFFFFF"/>
                </a:solidFill>
                <a:latin typeface="Times New Roman" pitchFamily="18" charset="0"/>
              </a:rPr>
              <a:t>     </a:t>
            </a:r>
          </a:p>
          <a:p>
            <a:pPr eaLnBrk="1" hangingPunct="1"/>
            <a:endParaRPr lang="nl-NL" altLang="en-US" sz="1200" dirty="0">
              <a:solidFill>
                <a:srgbClr val="000000"/>
              </a:solidFill>
            </a:endParaRPr>
          </a:p>
          <a:p>
            <a:pPr eaLnBrk="1" hangingPunct="1"/>
            <a:endParaRPr lang="en-GB" alt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>
    <p:zoom/>
  </p:transition>
</p:sld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fault Design">
  <a:themeElements>
    <a:clrScheme name="Default Design 5">
      <a:dk1>
        <a:srgbClr val="000000"/>
      </a:dk1>
      <a:lt1>
        <a:srgbClr val="FFFFD9"/>
      </a:lt1>
      <a:dk2>
        <a:srgbClr val="000000"/>
      </a:dk2>
      <a:lt2>
        <a:srgbClr val="777777"/>
      </a:lt2>
      <a:accent1>
        <a:srgbClr val="FFFFF7"/>
      </a:accent1>
      <a:accent2>
        <a:srgbClr val="33CCCC"/>
      </a:accent2>
      <a:accent3>
        <a:srgbClr val="FFFFE9"/>
      </a:accent3>
      <a:accent4>
        <a:srgbClr val="000000"/>
      </a:accent4>
      <a:accent5>
        <a:srgbClr val="FFFFFA"/>
      </a:accent5>
      <a:accent6>
        <a:srgbClr val="2DB9B9"/>
      </a:accent6>
      <a:hlink>
        <a:srgbClr val="FF5050"/>
      </a:hlink>
      <a:folHlink>
        <a:srgbClr val="FF99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336</Words>
  <Application>Microsoft Office PowerPoint</Application>
  <PresentationFormat>On-screen Show (4:3)</PresentationFormat>
  <Paragraphs>79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Batang</vt:lpstr>
      <vt:lpstr>Arial</vt:lpstr>
      <vt:lpstr>Constantia</vt:lpstr>
      <vt:lpstr>Papyrus</vt:lpstr>
      <vt:lpstr>Times New Roman</vt:lpstr>
      <vt:lpstr>Wingdings 2</vt:lpstr>
      <vt:lpstr>Default Design</vt:lpstr>
      <vt:lpstr>2_Default Design</vt:lpstr>
      <vt:lpstr>1_Paper</vt:lpstr>
      <vt:lpstr>PowerPoint Presentation</vt:lpstr>
      <vt:lpstr>Practical Matters  </vt:lpstr>
      <vt:lpstr>             Exam</vt:lpstr>
      <vt:lpstr>Literature </vt:lpstr>
      <vt:lpstr>PowerPoint Presentation</vt:lpstr>
    </vt:vector>
  </TitlesOfParts>
  <Company>Kapteyn Astronomical Institute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Cosmological Structure Formation</dc:title>
  <dc:creator>weygaert</dc:creator>
  <cp:lastModifiedBy>Rien van de Weijgaert</cp:lastModifiedBy>
  <cp:revision>191</cp:revision>
  <dcterms:created xsi:type="dcterms:W3CDTF">2003-04-08T08:38:37Z</dcterms:created>
  <dcterms:modified xsi:type="dcterms:W3CDTF">2019-09-18T10:49:41Z</dcterms:modified>
</cp:coreProperties>
</file>