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891" r:id="rId2"/>
    <p:sldMasterId id="2147483969" r:id="rId3"/>
  </p:sldMasterIdLst>
  <p:sldIdLst>
    <p:sldId id="1130" r:id="rId4"/>
    <p:sldId id="420" r:id="rId5"/>
    <p:sldId id="421" r:id="rId6"/>
    <p:sldId id="422" r:id="rId7"/>
    <p:sldId id="432" r:id="rId8"/>
  </p:sldIdLst>
  <p:sldSz cx="9144000" cy="6858000" type="screen4x3"/>
  <p:notesSz cx="7086600" cy="10221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99"/>
    <a:srgbClr val="000066"/>
    <a:srgbClr val="CC6600"/>
    <a:srgbClr val="CC0000"/>
    <a:srgbClr val="993300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1728" y="8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8EAB8-2A39-44C1-832E-6BBC16384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92126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8E82A-429E-4B94-9F74-0C776061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58686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21110-9DA1-47A8-95B5-2FD20600E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76831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EF3D1-7369-4939-A8C8-33B493D5C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60194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3292-3FC8-415C-91ED-2A546DFA1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74337"/>
      </p:ext>
    </p:extLst>
  </p:cSld>
  <p:clrMapOvr>
    <a:masterClrMapping/>
  </p:clrMapOvr>
  <p:transition spd="slow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9B8FA-EAB2-404A-80B2-7ACB028A4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29482"/>
      </p:ext>
    </p:extLst>
  </p:cSld>
  <p:clrMapOvr>
    <a:masterClrMapping/>
  </p:clrMapOvr>
  <p:transition spd="slow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B7CDE-BDB4-4A03-94FC-9265D7F4D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50953"/>
      </p:ext>
    </p:extLst>
  </p:cSld>
  <p:clrMapOvr>
    <a:masterClrMapping/>
  </p:clrMapOvr>
  <p:transition spd="slow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C2384-CE8E-4759-92D1-7B4FA4753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25416"/>
      </p:ext>
    </p:extLst>
  </p:cSld>
  <p:clrMapOvr>
    <a:masterClrMapping/>
  </p:clrMapOvr>
  <p:transition spd="slow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87CD2-DD18-4815-B879-9C52F0768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53576"/>
      </p:ext>
    </p:extLst>
  </p:cSld>
  <p:clrMapOvr>
    <a:masterClrMapping/>
  </p:clrMapOvr>
  <p:transition spd="slow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B74A1-2540-47D9-BD64-0D25D6255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19693"/>
      </p:ext>
    </p:extLst>
  </p:cSld>
  <p:clrMapOvr>
    <a:masterClrMapping/>
  </p:clrMapOvr>
  <p:transition spd="slow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01120-1700-4389-AD31-5377F7986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74071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D7512-EA75-4867-9FE7-DEDD390CF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14912"/>
      </p:ext>
    </p:extLst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3C38-E1AA-4101-AF84-0F4A59794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19552"/>
      </p:ext>
    </p:extLst>
  </p:cSld>
  <p:clrMapOvr>
    <a:masterClrMapping/>
  </p:clrMapOvr>
  <p:transition spd="slow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AD9D8-7ECE-4761-878E-5E0B6B247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88740"/>
      </p:ext>
    </p:extLst>
  </p:cSld>
  <p:clrMapOvr>
    <a:masterClrMapping/>
  </p:clrMapOvr>
  <p:transition spd="slow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AFE4C-B737-4194-9866-904B3B956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1482"/>
      </p:ext>
    </p:extLst>
  </p:cSld>
  <p:clrMapOvr>
    <a:masterClrMapping/>
  </p:clrMapOvr>
  <p:transition spd="slow"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7045E-45CC-4BF0-AC71-FEB7BB9E9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39677"/>
      </p:ext>
    </p:extLst>
  </p:cSld>
  <p:clrMapOvr>
    <a:masterClrMapping/>
  </p:clrMapOvr>
  <p:transition spd="slow"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35CBB-ED6B-4F1A-B2BA-5A72F4338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0969"/>
      </p:ext>
    </p:extLst>
  </p:cSld>
  <p:clrMapOvr>
    <a:masterClrMapping/>
  </p:clrMapOvr>
  <p:transition spd="slow"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392AD-5489-4C38-8CE8-CA0922239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19547"/>
      </p:ext>
    </p:extLst>
  </p:cSld>
  <p:clrMapOvr>
    <a:masterClrMapping/>
  </p:clrMapOvr>
  <p:transition spd="slow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B8B92-0EB1-41B7-80CB-BA42052C32DE}" type="slidenum">
              <a:rPr 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132389"/>
      </p:ext>
    </p:extLst>
  </p:cSld>
  <p:clrMapOvr>
    <a:masterClrMapping/>
  </p:clrMapOvr>
  <p:transition>
    <p:zo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34377-2F24-48B6-9980-7F0010B833C9}" type="slidenum">
              <a:rPr 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86774"/>
      </p:ext>
    </p:extLst>
  </p:cSld>
  <p:clrMapOvr>
    <a:masterClrMapping/>
  </p:clrMapOvr>
  <p:transition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7139A-DA49-4AD8-A005-48FE16E77A75}" type="slidenum">
              <a:rPr 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91130"/>
      </p:ext>
    </p:extLst>
  </p:cSld>
  <p:clrMapOvr>
    <a:masterClrMapping/>
  </p:clrMapOvr>
  <p:transition>
    <p:zo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C7AE7-D940-4C13-B623-A47861CA2B2E}" type="slidenum">
              <a:rPr 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367780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45100-A9D2-455E-86BC-DB0D8F976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40838"/>
      </p:ext>
    </p:extLst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6A7B0-DC85-4F75-BCB5-6AF4B88E10F7}" type="slidenum">
              <a:rPr 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128001"/>
      </p:ext>
    </p:extLst>
  </p:cSld>
  <p:clrMapOvr>
    <a:masterClrMapping/>
  </p:clrMapOvr>
  <p:transition>
    <p:zo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81094-86C4-41B7-B061-FB817104472C}" type="slidenum">
              <a:rPr 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303109"/>
      </p:ext>
    </p:extLst>
  </p:cSld>
  <p:clrMapOvr>
    <a:masterClrMapping/>
  </p:clrMapOvr>
  <p:transition>
    <p:zo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50775-B233-4543-B7C2-81AD048C74F5}" type="slidenum">
              <a:rPr 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38293"/>
      </p:ext>
    </p:extLst>
  </p:cSld>
  <p:clrMapOvr>
    <a:masterClrMapping/>
  </p:clrMapOvr>
  <p:transition>
    <p:zo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D23DD-1CF6-4F59-B051-2AA2E19EDF2A}" type="slidenum">
              <a:rPr 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668630"/>
      </p:ext>
    </p:extLst>
  </p:cSld>
  <p:clrMapOvr>
    <a:masterClrMapping/>
  </p:clrMapOvr>
  <p:transition>
    <p:zo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FEC9B-2462-440B-9D8D-D5296BDEEDCE}" type="slidenum">
              <a:rPr 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13324"/>
      </p:ext>
    </p:extLst>
  </p:cSld>
  <p:clrMapOvr>
    <a:masterClrMapping/>
  </p:clrMapOvr>
  <p:transition>
    <p:zo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D5AC-F637-437F-BB53-1F7E2DF40808}" type="slidenum">
              <a:rPr 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53098"/>
      </p:ext>
    </p:extLst>
  </p:cSld>
  <p:clrMapOvr>
    <a:masterClrMapping/>
  </p:clrMapOvr>
  <p:transition>
    <p:zo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FDF4-AA66-47B7-91F6-AECF31CD5022}" type="slidenum">
              <a:rPr 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26078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20FE0-BEDC-4AF8-9A8C-AA207DA26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29206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42290-0352-4003-9502-B7C65A6F9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66014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533ED-96D8-4892-9EF7-25BF8A49A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99448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5C026-774B-4051-B334-0D9DD3673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50734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64A01-CD1B-4C26-AA45-D0111A055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58229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29AF5-49B2-4065-8353-56B146DCA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90797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285E9BD-595F-412E-8095-B3CC7EF7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50000">
              <a:srgbClr val="0066FF"/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3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37F5C6A3-A74D-4D6D-BC68-6885B3C56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DEB084-D163-4705-8A17-FA1A78940F91}" type="slidenum">
              <a:rPr 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6483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ransition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weygaert@astro.rug.n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1788" y="938213"/>
            <a:ext cx="8526462" cy="47053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EE9F41-9BBE-4FDB-8D22-5F76DA65D71E}"/>
              </a:ext>
            </a:extLst>
          </p:cNvPr>
          <p:cNvSpPr/>
          <p:nvPr/>
        </p:nvSpPr>
        <p:spPr>
          <a:xfrm>
            <a:off x="1835696" y="1052736"/>
            <a:ext cx="53103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</a:rPr>
              <a:t>Cosmology,</a:t>
            </a:r>
            <a:r>
              <a:rPr lang="en-US" kern="0" dirty="0">
                <a:solidFill>
                  <a:sysClr val="windowText" lastClr="000000"/>
                </a:solidFill>
                <a:latin typeface="Arial"/>
              </a:rPr>
              <a:t>,                               </a:t>
            </a:r>
            <a:r>
              <a:rPr lang="en-US" sz="3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</a:t>
            </a:r>
            <a:r>
              <a:rPr kumimoji="0" lang="en-US" sz="3000" b="1" i="0" u="none" strike="noStrike" kern="0" cap="none" spc="0" normalizeH="0" noProof="0" dirty="0" err="1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</a:rPr>
              <a:t>ect</a:t>
            </a:r>
            <a:r>
              <a:rPr kumimoji="0" lang="en-US" sz="3000" b="1" i="0" u="none" strike="noStrike" kern="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</a:rPr>
              <a:t> 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91A300-F298-4BD8-A0C6-4CC77163A39E}"/>
              </a:ext>
            </a:extLst>
          </p:cNvPr>
          <p:cNvSpPr/>
          <p:nvPr/>
        </p:nvSpPr>
        <p:spPr>
          <a:xfrm>
            <a:off x="611560" y="3573016"/>
            <a:ext cx="86409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pyrus" pitchFamily="66" charset="0"/>
              </a:rPr>
              <a:t>                        </a:t>
            </a:r>
            <a:r>
              <a:rPr kumimoji="0" lang="en-US" sz="30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Lecture course</a:t>
            </a:r>
            <a:br>
              <a:rPr kumimoji="0" lang="en-US" sz="30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</a:br>
            <a:r>
              <a:rPr kumimoji="0" lang="en-US" sz="30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                      University of Groningen</a:t>
            </a:r>
            <a:br>
              <a:rPr kumimoji="0" lang="en-US" sz="30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</a:br>
            <a:r>
              <a:rPr kumimoji="0" lang="en-US" sz="30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                 September 2019-October 2019</a:t>
            </a:r>
            <a:endParaRPr kumimoji="0" lang="en-US" sz="3000" b="0" i="0" u="none" strike="noStrike" kern="0" cap="none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822379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68313" y="620713"/>
            <a:ext cx="10512426" cy="1470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7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Practical Matters</a:t>
            </a:r>
            <a:br>
              <a:rPr lang="en-US" sz="66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br>
              <a:rPr lang="en-US" sz="5400" b="1" dirty="0">
                <a:solidFill>
                  <a:srgbClr val="993300"/>
                </a:solidFill>
              </a:rPr>
            </a:br>
            <a:endParaRPr lang="en-US" b="1" dirty="0">
              <a:solidFill>
                <a:srgbClr val="9933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6512" y="908720"/>
            <a:ext cx="9541122" cy="3313113"/>
          </a:xfrm>
        </p:spPr>
        <p:txBody>
          <a:bodyPr/>
          <a:lstStyle/>
          <a:p>
            <a:pPr algn="l" eaLnBrk="1" hangingPunct="1"/>
            <a:r>
              <a:rPr lang="en-US" altLang="en-US" sz="2400" b="1" dirty="0">
                <a:solidFill>
                  <a:srgbClr val="000099"/>
                </a:solidFill>
                <a:latin typeface="Papyrus" pitchFamily="66" charset="0"/>
              </a:rPr>
              <a:t>                                        </a:t>
            </a:r>
            <a:endParaRPr lang="en-US" altLang="en-US" sz="3600" b="1" u="sng" dirty="0">
              <a:solidFill>
                <a:srgbClr val="000099"/>
              </a:solidFill>
              <a:latin typeface="Papyrus" pitchFamily="66" charset="0"/>
            </a:endParaRPr>
          </a:p>
          <a:p>
            <a:pPr algn="l" eaLnBrk="1" hangingPunct="1"/>
            <a:r>
              <a:rPr lang="en-US" altLang="en-US" sz="2400" b="1" dirty="0">
                <a:solidFill>
                  <a:srgbClr val="000099"/>
                </a:solidFill>
                <a:latin typeface="Papyrus" pitchFamily="66" charset="0"/>
              </a:rPr>
              <a:t>      </a:t>
            </a: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Lectures:               </a:t>
            </a:r>
            <a:r>
              <a:rPr lang="en-US" altLang="en-US" sz="1800" b="1" dirty="0" err="1">
                <a:solidFill>
                  <a:srgbClr val="000099"/>
                </a:solidFill>
                <a:latin typeface="Papyrus" pitchFamily="66" charset="0"/>
              </a:rPr>
              <a:t>Kapteynborg</a:t>
            </a:r>
            <a:endParaRPr lang="en-US" altLang="en-US" sz="1800" b="1" dirty="0">
              <a:solidFill>
                <a:srgbClr val="000099"/>
              </a:solidFill>
              <a:latin typeface="Papyrus" pitchFamily="66" charset="0"/>
            </a:endParaRPr>
          </a:p>
          <a:p>
            <a:pPr algn="l" eaLnBrk="1" hangingPunct="1">
              <a:lnSpc>
                <a:spcPct val="75000"/>
              </a:lnSpc>
            </a:pP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                                          </a:t>
            </a:r>
            <a:r>
              <a:rPr lang="en-US" altLang="en-US" sz="1800" b="1" dirty="0" err="1">
                <a:solidFill>
                  <a:srgbClr val="000099"/>
                </a:solidFill>
                <a:latin typeface="Papyrus" pitchFamily="66" charset="0"/>
              </a:rPr>
              <a:t>tuesday</a:t>
            </a: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       11:00-13:00                     </a:t>
            </a:r>
            <a:r>
              <a:rPr lang="en-US" altLang="en-US" sz="1800" b="1" dirty="0" err="1">
                <a:solidFill>
                  <a:srgbClr val="000099"/>
                </a:solidFill>
                <a:latin typeface="Papyrus" pitchFamily="66" charset="0"/>
              </a:rPr>
              <a:t>Kapteynborg</a:t>
            </a: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 5419 - 161</a:t>
            </a:r>
          </a:p>
          <a:p>
            <a:pPr algn="l" eaLnBrk="1" hangingPunct="1">
              <a:lnSpc>
                <a:spcPct val="75000"/>
              </a:lnSpc>
            </a:pP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                                          </a:t>
            </a:r>
            <a:r>
              <a:rPr lang="en-US" altLang="en-US" sz="1800" b="1" dirty="0" err="1">
                <a:solidFill>
                  <a:srgbClr val="000099"/>
                </a:solidFill>
                <a:latin typeface="Papyrus" pitchFamily="66" charset="0"/>
              </a:rPr>
              <a:t>wednesday</a:t>
            </a: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15:00-17:00                      </a:t>
            </a:r>
            <a:r>
              <a:rPr lang="en-US" altLang="en-US" sz="1800" b="1" dirty="0" err="1">
                <a:solidFill>
                  <a:srgbClr val="000099"/>
                </a:solidFill>
                <a:latin typeface="Papyrus" pitchFamily="66" charset="0"/>
              </a:rPr>
              <a:t>Kapteynborg</a:t>
            </a: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5419 – 161 </a:t>
            </a:r>
          </a:p>
          <a:p>
            <a:pPr algn="l" eaLnBrk="1" hangingPunct="1">
              <a:lnSpc>
                <a:spcPct val="75000"/>
              </a:lnSpc>
            </a:pP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                                          </a:t>
            </a:r>
            <a:r>
              <a:rPr lang="en-US" altLang="en-US" sz="1800" b="1" dirty="0" err="1">
                <a:solidFill>
                  <a:srgbClr val="000099"/>
                </a:solidFill>
                <a:latin typeface="Papyrus" pitchFamily="66" charset="0"/>
              </a:rPr>
              <a:t>wednesday</a:t>
            </a: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 17:00-19:00                      </a:t>
            </a:r>
            <a:r>
              <a:rPr lang="en-US" altLang="en-US" sz="1800" b="1" dirty="0" err="1">
                <a:solidFill>
                  <a:srgbClr val="000099"/>
                </a:solidFill>
                <a:latin typeface="Papyrus" pitchFamily="66" charset="0"/>
              </a:rPr>
              <a:t>Kapteynborg</a:t>
            </a: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5419 – 161/257</a:t>
            </a:r>
          </a:p>
          <a:p>
            <a:pPr algn="l" eaLnBrk="1" hangingPunct="1">
              <a:lnSpc>
                <a:spcPct val="75000"/>
              </a:lnSpc>
            </a:pPr>
            <a:endParaRPr lang="en-US" altLang="en-US" sz="1800" b="1" dirty="0">
              <a:solidFill>
                <a:srgbClr val="000099"/>
              </a:solidFill>
              <a:latin typeface="Papyrus" pitchFamily="66" charset="0"/>
            </a:endParaRPr>
          </a:p>
          <a:p>
            <a:pPr algn="l" eaLnBrk="1" hangingPunct="1">
              <a:lnSpc>
                <a:spcPct val="75000"/>
              </a:lnSpc>
            </a:pP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    Lectures:               Rien van de </a:t>
            </a:r>
            <a:r>
              <a:rPr lang="en-US" altLang="en-US" sz="1800" b="1" dirty="0" err="1">
                <a:solidFill>
                  <a:srgbClr val="000099"/>
                </a:solidFill>
                <a:latin typeface="Papyrus" pitchFamily="66" charset="0"/>
              </a:rPr>
              <a:t>Weygaert</a:t>
            </a: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</a:t>
            </a:r>
          </a:p>
          <a:p>
            <a:pPr algn="l" eaLnBrk="1" hangingPunct="1">
              <a:lnSpc>
                <a:spcPct val="75000"/>
              </a:lnSpc>
            </a:pP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                                      rm. 186;     tel. 050-3634086; </a:t>
            </a:r>
          </a:p>
          <a:p>
            <a:pPr algn="l" eaLnBrk="1" hangingPunct="1">
              <a:lnSpc>
                <a:spcPct val="75000"/>
              </a:lnSpc>
            </a:pP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                                                           </a:t>
            </a: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  <a:hlinkClick r:id="rId2"/>
              </a:rPr>
              <a:t>weygaert@astro.rug.nl</a:t>
            </a:r>
            <a:endParaRPr lang="en-US" altLang="en-US" sz="1800" b="1" dirty="0">
              <a:solidFill>
                <a:srgbClr val="000099"/>
              </a:solidFill>
              <a:latin typeface="Papyrus" pitchFamily="66" charset="0"/>
            </a:endParaRPr>
          </a:p>
          <a:p>
            <a:pPr algn="l" eaLnBrk="1" hangingPunct="1">
              <a:lnSpc>
                <a:spcPct val="75000"/>
              </a:lnSpc>
            </a:pPr>
            <a:endParaRPr lang="en-US" altLang="en-US" sz="1800" b="1" dirty="0">
              <a:solidFill>
                <a:srgbClr val="000099"/>
              </a:solidFill>
              <a:latin typeface="Papyrus" pitchFamily="66" charset="0"/>
            </a:endParaRPr>
          </a:p>
          <a:p>
            <a:pPr algn="l" eaLnBrk="1" hangingPunct="1">
              <a:lnSpc>
                <a:spcPct val="75000"/>
              </a:lnSpc>
            </a:pP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   Tutorials:               Alex </a:t>
            </a:r>
            <a:r>
              <a:rPr lang="en-US" altLang="en-US" sz="1800" b="1" dirty="0" err="1">
                <a:solidFill>
                  <a:srgbClr val="000099"/>
                </a:solidFill>
                <a:latin typeface="Papyrus" pitchFamily="66" charset="0"/>
              </a:rPr>
              <a:t>Taun</a:t>
            </a: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                taun@astro.rug.nl                                        ZG 161</a:t>
            </a:r>
          </a:p>
          <a:p>
            <a:pPr algn="l" eaLnBrk="1" hangingPunct="1">
              <a:lnSpc>
                <a:spcPct val="75000"/>
              </a:lnSpc>
            </a:pP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           </a:t>
            </a:r>
          </a:p>
          <a:p>
            <a:pPr algn="l" eaLnBrk="1" hangingPunct="1">
              <a:lnSpc>
                <a:spcPct val="75000"/>
              </a:lnSpc>
            </a:pP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                                      Roi Kugel                    RoiKugul@hotmail.com                             ZG257</a:t>
            </a:r>
          </a:p>
          <a:p>
            <a:pPr algn="l" eaLnBrk="1" hangingPunct="1">
              <a:lnSpc>
                <a:spcPct val="75000"/>
              </a:lnSpc>
            </a:pPr>
            <a:endParaRPr lang="en-US" altLang="en-US" sz="1800" b="1" dirty="0">
              <a:solidFill>
                <a:srgbClr val="CC0000"/>
              </a:solidFill>
              <a:latin typeface="Papyrus" pitchFamily="66" charset="0"/>
            </a:endParaRPr>
          </a:p>
          <a:p>
            <a:pPr algn="l" eaLnBrk="1" hangingPunct="1">
              <a:lnSpc>
                <a:spcPct val="75000"/>
              </a:lnSpc>
            </a:pP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                                       </a:t>
            </a:r>
          </a:p>
          <a:p>
            <a:pPr algn="l" eaLnBrk="1" hangingPunct="1">
              <a:lnSpc>
                <a:spcPct val="75000"/>
              </a:lnSpc>
            </a:pP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                                      </a:t>
            </a:r>
          </a:p>
          <a:p>
            <a:pPr algn="l" eaLnBrk="1" hangingPunct="1">
              <a:lnSpc>
                <a:spcPct val="75000"/>
              </a:lnSpc>
            </a:pPr>
            <a:endParaRPr lang="en-US" altLang="en-US" sz="1800" b="1" dirty="0">
              <a:solidFill>
                <a:srgbClr val="000099"/>
              </a:solidFill>
              <a:latin typeface="Papyrus" pitchFamily="66" charset="0"/>
            </a:endParaRPr>
          </a:p>
          <a:p>
            <a:pPr algn="l" eaLnBrk="1" hangingPunct="1">
              <a:lnSpc>
                <a:spcPct val="75000"/>
              </a:lnSpc>
            </a:pPr>
            <a:r>
              <a:rPr lang="en-US" altLang="en-US" sz="1800" b="1" dirty="0">
                <a:solidFill>
                  <a:srgbClr val="000099"/>
                </a:solidFill>
                <a:latin typeface="Papyrus" pitchFamily="66" charset="0"/>
              </a:rPr>
              <a:t>      Website:                </a:t>
            </a:r>
            <a:r>
              <a:rPr lang="en-US" altLang="en-US" sz="1800" b="1" dirty="0">
                <a:solidFill>
                  <a:srgbClr val="CC0000"/>
                </a:solidFill>
                <a:latin typeface="Papyrus" pitchFamily="66" charset="0"/>
              </a:rPr>
              <a:t>www.astro.rug.nl/~weygaert/cosmo2019.html</a:t>
            </a:r>
          </a:p>
          <a:p>
            <a:pPr eaLnBrk="1" hangingPunct="1">
              <a:lnSpc>
                <a:spcPct val="75000"/>
              </a:lnSpc>
            </a:pPr>
            <a:endParaRPr lang="en-US" altLang="en-US" sz="1800" b="1" dirty="0">
              <a:latin typeface="Papyrus" pitchFamily="66" charset="0"/>
            </a:endParaRP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 eaLnBrk="1" hangingPunct="1"/>
            <a:r>
              <a:rPr lang="en-US" altLang="en-US" sz="6000" b="1" i="1">
                <a:solidFill>
                  <a:srgbClr val="CC0000"/>
                </a:solidFill>
                <a:latin typeface="Batang" pitchFamily="18" charset="-127"/>
              </a:rPr>
              <a:t>             </a:t>
            </a:r>
            <a:r>
              <a:rPr lang="en-US" altLang="en-US" sz="6600" b="1">
                <a:solidFill>
                  <a:srgbClr val="CC0000"/>
                </a:solidFill>
              </a:rPr>
              <a:t>Exam</a:t>
            </a:r>
          </a:p>
        </p:txBody>
      </p:sp>
      <p:sp>
        <p:nvSpPr>
          <p:cNvPr id="359427" name="Text Box 3"/>
          <p:cNvSpPr txBox="1">
            <a:spLocks noChangeArrowheads="1"/>
          </p:cNvSpPr>
          <p:nvPr/>
        </p:nvSpPr>
        <p:spPr bwMode="auto">
          <a:xfrm>
            <a:off x="684213" y="1196975"/>
            <a:ext cx="80645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</a:t>
            </a:r>
            <a:r>
              <a:rPr lang="en-US" sz="3200" b="1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Three Constituents:</a:t>
            </a:r>
            <a:endParaRPr lang="en-US" sz="2400" dirty="0">
              <a:solidFill>
                <a:schemeClr val="accent5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n-US" sz="2400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000" b="1" dirty="0">
                <a:solidFill>
                  <a:schemeClr val="accent5"/>
                </a:solidFill>
              </a:rPr>
              <a:t>1.    Exam (written)                                         75%      wed. Oct 31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0099"/>
                </a:solidFill>
              </a:rPr>
              <a:t> </a:t>
            </a:r>
            <a:r>
              <a:rPr lang="en-US" sz="2000" b="1" dirty="0">
                <a:solidFill>
                  <a:schemeClr val="accent5"/>
                </a:solidFill>
              </a:rPr>
              <a:t>2.  Tutorial Assignments  (mandatory)         25%</a:t>
            </a:r>
            <a:endParaRPr lang="en-US" sz="2000" b="1" dirty="0">
              <a:solidFill>
                <a:schemeClr val="accent5"/>
              </a:solidFill>
              <a:cs typeface="Arial" charset="0"/>
            </a:endParaRPr>
          </a:p>
          <a:p>
            <a:pPr marL="342900" indent="-342900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accent1"/>
                </a:solidFill>
              </a:rPr>
              <a:t>       (incl. computer assignment)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0099"/>
                </a:solidFill>
              </a:rPr>
              <a:t> </a:t>
            </a:r>
            <a:endParaRPr lang="en-US" sz="2000" b="1" dirty="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4213" y="1196975"/>
            <a:ext cx="8064500" cy="5016500"/>
          </a:xfrm>
          <a:prstGeom prst="rect">
            <a:avLst/>
          </a:prstGeom>
          <a:noFill/>
          <a:ln w="412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695" y="274513"/>
            <a:ext cx="9144000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/>
              <a:t>                                                  </a:t>
            </a:r>
            <a:endParaRPr lang="en-US" sz="2000" b="1" u="sng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65000"/>
              </a:lnSpc>
              <a:defRPr/>
            </a:pPr>
            <a:endParaRPr lang="en-US" sz="1800" dirty="0">
              <a:solidFill>
                <a:srgbClr val="CC0000"/>
              </a:solidFill>
            </a:endParaRP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75000"/>
              </a:lnSpc>
            </a:pPr>
            <a:r>
              <a:rPr lang="en-US" altLang="en-US" sz="2000" dirty="0">
                <a:solidFill>
                  <a:srgbClr val="CC0000"/>
                </a:solidFill>
              </a:rPr>
              <a:t>Introduction to Cosmology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1800" dirty="0">
                <a:solidFill>
                  <a:srgbClr val="CC0000"/>
                </a:solidFill>
              </a:rPr>
              <a:t>      </a:t>
            </a:r>
            <a:r>
              <a:rPr lang="en-US" altLang="en-US" sz="1800" dirty="0">
                <a:solidFill>
                  <a:schemeClr val="bg2"/>
                </a:solidFill>
              </a:rPr>
              <a:t>B. </a:t>
            </a:r>
            <a:r>
              <a:rPr lang="en-US" altLang="en-US" sz="1800" dirty="0" err="1">
                <a:solidFill>
                  <a:schemeClr val="bg2"/>
                </a:solidFill>
              </a:rPr>
              <a:t>Ryden</a:t>
            </a:r>
            <a:r>
              <a:rPr lang="en-US" altLang="en-US" sz="1800" dirty="0">
                <a:solidFill>
                  <a:schemeClr val="bg2"/>
                </a:solidFill>
              </a:rPr>
              <a:t>, 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1800" dirty="0">
                <a:solidFill>
                  <a:schemeClr val="bg2"/>
                </a:solidFill>
              </a:rPr>
              <a:t>      Addison-Wesley, 2003 (1</a:t>
            </a:r>
            <a:r>
              <a:rPr lang="en-US" altLang="en-US" sz="1800" baseline="30000" dirty="0">
                <a:solidFill>
                  <a:schemeClr val="bg2"/>
                </a:solidFill>
              </a:rPr>
              <a:t>st</a:t>
            </a:r>
            <a:r>
              <a:rPr lang="en-US" altLang="en-US" sz="1800" dirty="0">
                <a:solidFill>
                  <a:schemeClr val="bg2"/>
                </a:solidFill>
              </a:rPr>
              <a:t> ed.)/Cambridge Univ. Press, 2016   (2</a:t>
            </a:r>
            <a:r>
              <a:rPr lang="en-US" altLang="en-US" sz="1800" baseline="30000" dirty="0">
                <a:solidFill>
                  <a:schemeClr val="bg2"/>
                </a:solidFill>
              </a:rPr>
              <a:t>nd</a:t>
            </a:r>
            <a:r>
              <a:rPr lang="en-US" altLang="en-US" sz="1800" dirty="0">
                <a:solidFill>
                  <a:schemeClr val="bg2"/>
                </a:solidFill>
              </a:rPr>
              <a:t> ed.)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1800" dirty="0">
                <a:solidFill>
                  <a:schemeClr val="bg2"/>
                </a:solidFill>
              </a:rPr>
              <a:t>             </a:t>
            </a:r>
            <a:r>
              <a:rPr lang="en-US" altLang="en-US" sz="1800" dirty="0">
                <a:solidFill>
                  <a:srgbClr val="000099"/>
                </a:solidFill>
              </a:rPr>
              <a:t>perfect textbook on basic cosmology,  joy to read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en-US" altLang="en-US" sz="1800" dirty="0">
              <a:solidFill>
                <a:srgbClr val="000099"/>
              </a:solidFill>
            </a:endParaRPr>
          </a:p>
          <a:p>
            <a:pPr eaLnBrk="1" hangingPunct="1">
              <a:lnSpc>
                <a:spcPct val="75000"/>
              </a:lnSpc>
            </a:pPr>
            <a:r>
              <a:rPr lang="en-US" altLang="en-US" sz="2000" dirty="0">
                <a:solidFill>
                  <a:srgbClr val="CC0000"/>
                </a:solidFill>
              </a:rPr>
              <a:t>Lecture Notes Cosmology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solidFill>
                  <a:srgbClr val="CC0000"/>
                </a:solidFill>
              </a:rPr>
              <a:t>      </a:t>
            </a:r>
            <a:r>
              <a:rPr lang="en-US" altLang="en-US" sz="2000" dirty="0">
                <a:solidFill>
                  <a:schemeClr val="bg2"/>
                </a:solidFill>
              </a:rPr>
              <a:t>R. van de </a:t>
            </a:r>
            <a:r>
              <a:rPr lang="en-US" altLang="en-US" sz="2000" dirty="0" err="1">
                <a:solidFill>
                  <a:schemeClr val="bg2"/>
                </a:solidFill>
              </a:rPr>
              <a:t>Weygaert</a:t>
            </a:r>
            <a:endParaRPr lang="en-US" altLang="en-US" sz="2000" dirty="0">
              <a:solidFill>
                <a:schemeClr val="bg2"/>
              </a:solidFill>
            </a:endParaRP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1400" dirty="0">
                <a:solidFill>
                  <a:schemeClr val="bg2"/>
                </a:solidFill>
              </a:rPr>
              <a:t>      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en-US" sz="2000" dirty="0"/>
          </a:p>
          <a:p>
            <a:pPr eaLnBrk="1" hangingPunct="1">
              <a:lnSpc>
                <a:spcPct val="65000"/>
              </a:lnSpc>
              <a:defRPr/>
            </a:pPr>
            <a:r>
              <a:rPr lang="en-US" sz="2000" dirty="0">
                <a:solidFill>
                  <a:srgbClr val="CC0000"/>
                </a:solidFill>
              </a:rPr>
              <a:t>Cosmological Physics</a:t>
            </a:r>
          </a:p>
          <a:p>
            <a:pPr eaLnBrk="1" hangingPunct="1">
              <a:lnSpc>
                <a:spcPct val="65000"/>
              </a:lnSpc>
              <a:buFontTx/>
              <a:buNone/>
              <a:defRPr/>
            </a:pPr>
            <a:r>
              <a:rPr lang="en-US" sz="2000" dirty="0">
                <a:solidFill>
                  <a:srgbClr val="CC0000"/>
                </a:solidFill>
              </a:rPr>
              <a:t>      </a:t>
            </a:r>
            <a:r>
              <a:rPr lang="en-US" sz="2000" dirty="0">
                <a:solidFill>
                  <a:schemeClr val="bg2"/>
                </a:solidFill>
              </a:rPr>
              <a:t>J. Peacock; Cambridge Univ. Press, 1998</a:t>
            </a:r>
            <a:r>
              <a:rPr lang="en-US" sz="2000" dirty="0"/>
              <a:t> </a:t>
            </a:r>
          </a:p>
          <a:p>
            <a:pPr eaLnBrk="1" hangingPunct="1">
              <a:lnSpc>
                <a:spcPct val="65000"/>
              </a:lnSpc>
              <a:buFontTx/>
              <a:buNone/>
              <a:defRPr/>
            </a:pPr>
            <a:r>
              <a:rPr lang="en-US" sz="2000" dirty="0">
                <a:solidFill>
                  <a:srgbClr val="000099"/>
                </a:solidFill>
              </a:rPr>
              <a:t>                </a:t>
            </a:r>
            <a:r>
              <a:rPr lang="en-US" sz="1600" dirty="0">
                <a:solidFill>
                  <a:srgbClr val="000099"/>
                </a:solidFill>
              </a:rPr>
              <a:t>very thorough treatment of relevant topics, advanced level</a:t>
            </a:r>
          </a:p>
          <a:p>
            <a:pPr eaLnBrk="1" hangingPunct="1">
              <a:lnSpc>
                <a:spcPct val="65000"/>
              </a:lnSpc>
              <a:buFontTx/>
              <a:buNone/>
              <a:defRPr/>
            </a:pPr>
            <a:endParaRPr lang="en-US" altLang="en-US" sz="2000" dirty="0"/>
          </a:p>
          <a:p>
            <a:pPr eaLnBrk="1" hangingPunct="1">
              <a:lnSpc>
                <a:spcPct val="75000"/>
              </a:lnSpc>
            </a:pPr>
            <a:r>
              <a:rPr lang="en-US" altLang="en-US" sz="2000" dirty="0">
                <a:solidFill>
                  <a:srgbClr val="CC0000"/>
                </a:solidFill>
              </a:rPr>
              <a:t>Precision Cosmology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solidFill>
                  <a:srgbClr val="CC0000"/>
                </a:solidFill>
              </a:rPr>
              <a:t>      </a:t>
            </a:r>
            <a:r>
              <a:rPr lang="en-US" altLang="en-US" sz="2000" dirty="0">
                <a:solidFill>
                  <a:schemeClr val="bg2"/>
                </a:solidFill>
              </a:rPr>
              <a:t>B.J.T. Jones,  Cambridge Univ. Press, 2017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solidFill>
                  <a:schemeClr val="bg2"/>
                </a:solidFill>
              </a:rPr>
              <a:t>             </a:t>
            </a:r>
            <a:r>
              <a:rPr lang="en-US" altLang="en-US" sz="2000" dirty="0">
                <a:solidFill>
                  <a:srgbClr val="000099"/>
                </a:solidFill>
              </a:rPr>
              <a:t> </a:t>
            </a:r>
            <a:r>
              <a:rPr lang="en-US" altLang="en-US" sz="1600" dirty="0">
                <a:solidFill>
                  <a:srgbClr val="000099"/>
                </a:solidFill>
              </a:rPr>
              <a:t>perfect advanced level textbook cosmology</a:t>
            </a:r>
          </a:p>
          <a:p>
            <a:pPr eaLnBrk="1" hangingPunct="1">
              <a:lnSpc>
                <a:spcPct val="65000"/>
              </a:lnSpc>
              <a:buFontTx/>
              <a:buNone/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65000"/>
              </a:lnSpc>
              <a:defRPr/>
            </a:pPr>
            <a:r>
              <a:rPr lang="en-US" sz="2000" dirty="0">
                <a:solidFill>
                  <a:srgbClr val="CC0000"/>
                </a:solidFill>
              </a:rPr>
              <a:t>Cosmology</a:t>
            </a:r>
          </a:p>
          <a:p>
            <a:pPr eaLnBrk="1" hangingPunct="1">
              <a:lnSpc>
                <a:spcPct val="65000"/>
              </a:lnSpc>
              <a:buFontTx/>
              <a:buNone/>
              <a:defRPr/>
            </a:pPr>
            <a:r>
              <a:rPr lang="en-US" sz="2000" dirty="0">
                <a:solidFill>
                  <a:srgbClr val="CC0000"/>
                </a:solidFill>
              </a:rPr>
              <a:t>      </a:t>
            </a:r>
            <a:r>
              <a:rPr lang="en-US" sz="2000" dirty="0">
                <a:solidFill>
                  <a:srgbClr val="777777"/>
                </a:solidFill>
              </a:rPr>
              <a:t>S. Weinberg; Oxford Univ. Press, 2008</a:t>
            </a: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65000"/>
              </a:lnSpc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               </a:t>
            </a:r>
            <a:r>
              <a:rPr lang="en-US" sz="1600" dirty="0">
                <a:solidFill>
                  <a:srgbClr val="000099"/>
                </a:solidFill>
              </a:rPr>
              <a:t>Impressive book, covering most of relevant cosmological topics, including</a:t>
            </a:r>
          </a:p>
          <a:p>
            <a:pPr eaLnBrk="1" hangingPunct="1">
              <a:lnSpc>
                <a:spcPct val="65000"/>
              </a:lnSpc>
              <a:buFontTx/>
              <a:buNone/>
              <a:defRPr/>
            </a:pPr>
            <a:r>
              <a:rPr lang="en-US" sz="1600" dirty="0">
                <a:solidFill>
                  <a:srgbClr val="000099"/>
                </a:solidFill>
              </a:rPr>
              <a:t>                  structure formation, inflation theory, origin perturbations, CMB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endParaRPr lang="en-US" sz="1600" dirty="0">
              <a:solidFill>
                <a:schemeClr val="bg2"/>
              </a:solidFill>
            </a:endParaRP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endParaRPr lang="en-US" sz="1600" dirty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2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2428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en-US" sz="7200" b="1">
                <a:solidFill>
                  <a:srgbClr val="CC0000"/>
                </a:solidFill>
                <a:latin typeface="Batang" pitchFamily="18" charset="-127"/>
              </a:rPr>
              <a:t>Literature</a:t>
            </a:r>
            <a:r>
              <a:rPr lang="en-US" altLang="en-US" sz="7200" b="1" i="1">
                <a:solidFill>
                  <a:srgbClr val="CC0000"/>
                </a:solidFill>
                <a:latin typeface="Batang" pitchFamily="18" charset="-127"/>
              </a:rPr>
              <a:t>	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950" y="900113"/>
            <a:ext cx="8928100" cy="216884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16C0A2-8EE2-4E75-AC52-976F29CCE0DA}"/>
              </a:ext>
            </a:extLst>
          </p:cNvPr>
          <p:cNvSpPr/>
          <p:nvPr/>
        </p:nvSpPr>
        <p:spPr>
          <a:xfrm>
            <a:off x="107950" y="3212976"/>
            <a:ext cx="8928100" cy="345638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88913"/>
            <a:ext cx="5508625" cy="35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419475" y="188913"/>
            <a:ext cx="5508625" cy="350996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388" y="2924175"/>
            <a:ext cx="5348287" cy="3751263"/>
          </a:xfrm>
          <a:effectLst>
            <a:outerShdw blurRad="50800" dist="254000" dir="1944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179388" y="2924175"/>
            <a:ext cx="5329237" cy="372745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7950" y="188913"/>
            <a:ext cx="4795838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Groningen Books </a:t>
            </a:r>
          </a:p>
          <a:p>
            <a:pPr>
              <a:spcBef>
                <a:spcPct val="50000"/>
              </a:spcBef>
              <a:defRPr/>
            </a:pPr>
            <a:r>
              <a:rPr lang="en-US" sz="35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</a:t>
            </a:r>
          </a:p>
          <a:p>
            <a:pPr>
              <a:spcBef>
                <a:spcPct val="50000"/>
              </a:spcBef>
              <a:defRPr/>
            </a:pPr>
            <a:endParaRPr 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pyrus" pitchFamily="66" charset="0"/>
            </a:endParaRPr>
          </a:p>
        </p:txBody>
      </p:sp>
      <p:sp>
        <p:nvSpPr>
          <p:cNvPr id="17415" name="TextBox 8"/>
          <p:cNvSpPr txBox="1">
            <a:spLocks noChangeArrowheads="1"/>
          </p:cNvSpPr>
          <p:nvPr/>
        </p:nvSpPr>
        <p:spPr bwMode="auto">
          <a:xfrm>
            <a:off x="6804025" y="3789363"/>
            <a:ext cx="43830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en-US" sz="1400" b="1" dirty="0">
                <a:solidFill>
                  <a:srgbClr val="FFFFFF"/>
                </a:solidFill>
                <a:latin typeface="Times New Roman" pitchFamily="18" charset="0"/>
              </a:rPr>
              <a:t>Precision </a:t>
            </a:r>
            <a:r>
              <a:rPr lang="nl-NL" altLang="en-US" sz="1400" b="1" dirty="0" err="1">
                <a:solidFill>
                  <a:srgbClr val="FFFFFF"/>
                </a:solidFill>
                <a:latin typeface="Times New Roman" pitchFamily="18" charset="0"/>
              </a:rPr>
              <a:t>Cosmology</a:t>
            </a:r>
            <a:endParaRPr lang="nl-NL" altLang="en-US" sz="1400" b="1" dirty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/>
            <a:r>
              <a:rPr lang="nl-NL" altLang="en-US" sz="1400" dirty="0" err="1">
                <a:solidFill>
                  <a:srgbClr val="FFFFFF"/>
                </a:solidFill>
                <a:latin typeface="Times New Roman" pitchFamily="18" charset="0"/>
              </a:rPr>
              <a:t>the</a:t>
            </a:r>
            <a:r>
              <a:rPr lang="nl-NL" altLang="en-US" sz="1400" dirty="0">
                <a:solidFill>
                  <a:srgbClr val="FFFFFF"/>
                </a:solidFill>
                <a:latin typeface="Times New Roman" pitchFamily="18" charset="0"/>
              </a:rPr>
              <a:t> first half </a:t>
            </a:r>
            <a:r>
              <a:rPr lang="nl-NL" altLang="en-US" sz="1400" dirty="0" err="1">
                <a:solidFill>
                  <a:srgbClr val="FFFFFF"/>
                </a:solidFill>
                <a:latin typeface="Times New Roman" pitchFamily="18" charset="0"/>
              </a:rPr>
              <a:t>million</a:t>
            </a:r>
            <a:r>
              <a:rPr lang="nl-NL" altLang="en-US" sz="14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nl-NL" altLang="en-US" sz="1400" dirty="0" err="1">
                <a:solidFill>
                  <a:srgbClr val="FFFFFF"/>
                </a:solidFill>
                <a:latin typeface="Times New Roman" pitchFamily="18" charset="0"/>
              </a:rPr>
              <a:t>years</a:t>
            </a:r>
            <a:endParaRPr lang="nl-NL" altLang="en-US" sz="1400" dirty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/>
            <a:endParaRPr lang="nl-NL" altLang="en-US" sz="1200" dirty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/>
            <a:r>
              <a:rPr lang="nl-NL" altLang="en-US" sz="1200" b="1" dirty="0">
                <a:solidFill>
                  <a:srgbClr val="FFFFFF"/>
                </a:solidFill>
                <a:latin typeface="Times New Roman" pitchFamily="18" charset="0"/>
              </a:rPr>
              <a:t>B.J.T. Jones</a:t>
            </a:r>
          </a:p>
          <a:p>
            <a:pPr eaLnBrk="1" hangingPunct="1"/>
            <a:r>
              <a:rPr lang="nl-NL" altLang="en-US" sz="1200" b="1" dirty="0">
                <a:solidFill>
                  <a:srgbClr val="FFFFFF"/>
                </a:solidFill>
                <a:latin typeface="Times New Roman" pitchFamily="18" charset="0"/>
              </a:rPr>
              <a:t>Cambridge </a:t>
            </a:r>
            <a:r>
              <a:rPr lang="nl-NL" altLang="en-US" sz="1200" b="1" dirty="0" err="1">
                <a:solidFill>
                  <a:srgbClr val="FFFFFF"/>
                </a:solidFill>
                <a:latin typeface="Times New Roman" pitchFamily="18" charset="0"/>
              </a:rPr>
              <a:t>Univ</a:t>
            </a:r>
            <a:r>
              <a:rPr lang="nl-NL" altLang="en-US" sz="1200" b="1" dirty="0">
                <a:solidFill>
                  <a:srgbClr val="FFFFFF"/>
                </a:solidFill>
                <a:latin typeface="Times New Roman" pitchFamily="18" charset="0"/>
              </a:rPr>
              <a:t>. Press, </a:t>
            </a:r>
            <a:r>
              <a:rPr lang="nl-NL" altLang="en-US" sz="1200" b="1" dirty="0">
                <a:solidFill>
                  <a:srgbClr val="FFFFFF"/>
                </a:solidFill>
                <a:latin typeface="Times New Roman" pitchFamily="18" charset="0"/>
                <a:sym typeface="Mathematica3" pitchFamily="2" charset="2"/>
              </a:rPr>
              <a:t>£</a:t>
            </a:r>
            <a:r>
              <a:rPr lang="nl-NL" altLang="en-US" sz="1200" b="1" dirty="0">
                <a:solidFill>
                  <a:srgbClr val="FFFFFF"/>
                </a:solidFill>
                <a:latin typeface="Times New Roman" pitchFamily="18" charset="0"/>
              </a:rPr>
              <a:t>64.99</a:t>
            </a:r>
          </a:p>
          <a:p>
            <a:pPr eaLnBrk="1" hangingPunct="1"/>
            <a:r>
              <a:rPr lang="nl-NL" altLang="en-US" sz="1200" b="1" dirty="0">
                <a:solidFill>
                  <a:srgbClr val="FFFFFF"/>
                </a:solidFill>
                <a:latin typeface="Times New Roman" pitchFamily="18" charset="0"/>
              </a:rPr>
              <a:t>Mar. 31, 2017 </a:t>
            </a:r>
          </a:p>
          <a:p>
            <a:pPr eaLnBrk="1" hangingPunct="1"/>
            <a:endParaRPr lang="nl-NL" altLang="en-US" sz="1200" dirty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/>
            <a:endParaRPr lang="nl-NL" altLang="en-US" sz="1200" dirty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/>
            <a:r>
              <a:rPr lang="nl-NL" altLang="en-US" sz="1200" dirty="0">
                <a:solidFill>
                  <a:srgbClr val="FFFFFF"/>
                </a:solidFill>
                <a:latin typeface="Times New Roman" pitchFamily="18" charset="0"/>
              </a:rPr>
              <a:t>     </a:t>
            </a:r>
          </a:p>
          <a:p>
            <a:pPr eaLnBrk="1" hangingPunct="1"/>
            <a:endParaRPr lang="nl-NL" altLang="en-US" sz="1200" dirty="0">
              <a:solidFill>
                <a:srgbClr val="000000"/>
              </a:solidFill>
            </a:endParaRPr>
          </a:p>
          <a:p>
            <a:pPr eaLnBrk="1" hangingPunct="1"/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179388" y="1341438"/>
            <a:ext cx="4383087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en-US" sz="1400" b="1" dirty="0">
                <a:solidFill>
                  <a:srgbClr val="FFFFFF"/>
                </a:solidFill>
                <a:latin typeface="Times New Roman" pitchFamily="18" charset="0"/>
              </a:rPr>
              <a:t>The </a:t>
            </a:r>
            <a:r>
              <a:rPr lang="nl-NL" altLang="en-US" sz="1400" b="1" dirty="0" err="1">
                <a:solidFill>
                  <a:srgbClr val="FFFFFF"/>
                </a:solidFill>
                <a:latin typeface="Times New Roman" pitchFamily="18" charset="0"/>
              </a:rPr>
              <a:t>Zeldovich</a:t>
            </a:r>
            <a:r>
              <a:rPr lang="nl-NL" altLang="en-US" sz="1400" b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nl-NL" altLang="en-US" sz="1400" b="1" dirty="0" err="1">
                <a:solidFill>
                  <a:srgbClr val="FFFFFF"/>
                </a:solidFill>
                <a:latin typeface="Times New Roman" pitchFamily="18" charset="0"/>
              </a:rPr>
              <a:t>Universe</a:t>
            </a:r>
            <a:r>
              <a:rPr lang="nl-NL" altLang="en-US" sz="1400" b="1" dirty="0">
                <a:solidFill>
                  <a:srgbClr val="FFFFFF"/>
                </a:solidFill>
                <a:latin typeface="Times New Roman" pitchFamily="18" charset="0"/>
              </a:rPr>
              <a:t>:</a:t>
            </a:r>
          </a:p>
          <a:p>
            <a:pPr eaLnBrk="1" hangingPunct="1"/>
            <a:r>
              <a:rPr lang="nl-NL" altLang="en-US" sz="1400" b="1" dirty="0">
                <a:solidFill>
                  <a:srgbClr val="FFFFFF"/>
                </a:solidFill>
                <a:latin typeface="Times New Roman" pitchFamily="18" charset="0"/>
              </a:rPr>
              <a:t>Genesis </a:t>
            </a:r>
            <a:r>
              <a:rPr lang="nl-NL" altLang="en-US" sz="1400" b="1" dirty="0" err="1">
                <a:solidFill>
                  <a:srgbClr val="FFFFFF"/>
                </a:solidFill>
                <a:latin typeface="Times New Roman" pitchFamily="18" charset="0"/>
              </a:rPr>
              <a:t>and</a:t>
            </a:r>
            <a:r>
              <a:rPr lang="nl-NL" altLang="en-US" sz="1400" b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nl-NL" altLang="en-US" sz="1400" b="1" dirty="0" err="1">
                <a:solidFill>
                  <a:srgbClr val="FFFFFF"/>
                </a:solidFill>
                <a:latin typeface="Times New Roman" pitchFamily="18" charset="0"/>
              </a:rPr>
              <a:t>Growth</a:t>
            </a:r>
            <a:r>
              <a:rPr lang="nl-NL" altLang="en-US" sz="1400" b="1" dirty="0">
                <a:solidFill>
                  <a:srgbClr val="FFFFFF"/>
                </a:solidFill>
                <a:latin typeface="Times New Roman" pitchFamily="18" charset="0"/>
              </a:rPr>
              <a:t> of </a:t>
            </a:r>
            <a:r>
              <a:rPr lang="nl-NL" altLang="en-US" sz="1400" b="1" dirty="0" err="1">
                <a:solidFill>
                  <a:srgbClr val="FFFFFF"/>
                </a:solidFill>
                <a:latin typeface="Times New Roman" pitchFamily="18" charset="0"/>
              </a:rPr>
              <a:t>the</a:t>
            </a:r>
            <a:r>
              <a:rPr lang="nl-NL" altLang="en-US" sz="1400" b="1" dirty="0">
                <a:solidFill>
                  <a:srgbClr val="FFFFFF"/>
                </a:solidFill>
                <a:latin typeface="Times New Roman" pitchFamily="18" charset="0"/>
              </a:rPr>
              <a:t> Cosmic Web</a:t>
            </a:r>
          </a:p>
          <a:p>
            <a:pPr eaLnBrk="1" hangingPunct="1"/>
            <a:r>
              <a:rPr lang="nl-NL" altLang="en-US" sz="1400" dirty="0">
                <a:solidFill>
                  <a:srgbClr val="FFFFFF"/>
                </a:solidFill>
                <a:latin typeface="Times New Roman" pitchFamily="18" charset="0"/>
              </a:rPr>
              <a:t>Proc. IAU Symposium 308</a:t>
            </a:r>
          </a:p>
          <a:p>
            <a:pPr eaLnBrk="1" hangingPunct="1"/>
            <a:endParaRPr lang="nl-NL" altLang="en-US" sz="1200" dirty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/>
            <a:r>
              <a:rPr lang="nl-NL" altLang="en-US" sz="1200" b="1" dirty="0">
                <a:solidFill>
                  <a:srgbClr val="FFFFFF"/>
                </a:solidFill>
                <a:latin typeface="Times New Roman" pitchFamily="18" charset="0"/>
              </a:rPr>
              <a:t>R. van de </a:t>
            </a:r>
            <a:r>
              <a:rPr lang="nl-NL" altLang="en-US" sz="1200" b="1" dirty="0" err="1">
                <a:solidFill>
                  <a:srgbClr val="FFFFFF"/>
                </a:solidFill>
                <a:latin typeface="Times New Roman" pitchFamily="18" charset="0"/>
              </a:rPr>
              <a:t>Weygaert</a:t>
            </a:r>
            <a:r>
              <a:rPr lang="nl-NL" altLang="en-US" sz="1200" b="1" dirty="0">
                <a:solidFill>
                  <a:srgbClr val="FFFFFF"/>
                </a:solidFill>
                <a:latin typeface="Times New Roman" pitchFamily="18" charset="0"/>
              </a:rPr>
              <a:t> et al., </a:t>
            </a:r>
            <a:r>
              <a:rPr lang="nl-NL" altLang="en-US" sz="1200" b="1" dirty="0" err="1">
                <a:solidFill>
                  <a:srgbClr val="FFFFFF"/>
                </a:solidFill>
                <a:latin typeface="Times New Roman" pitchFamily="18" charset="0"/>
              </a:rPr>
              <a:t>eds</a:t>
            </a:r>
            <a:r>
              <a:rPr lang="nl-NL" altLang="en-US" sz="1200" b="1" dirty="0">
                <a:solidFill>
                  <a:srgbClr val="FFFFFF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nl-NL" altLang="en-US" sz="1200" b="1" dirty="0">
                <a:solidFill>
                  <a:srgbClr val="FFFFFF"/>
                </a:solidFill>
                <a:latin typeface="Times New Roman" pitchFamily="18" charset="0"/>
              </a:rPr>
              <a:t>Cambridge </a:t>
            </a:r>
            <a:r>
              <a:rPr lang="nl-NL" altLang="en-US" sz="1200" b="1" dirty="0" err="1">
                <a:solidFill>
                  <a:srgbClr val="FFFFFF"/>
                </a:solidFill>
                <a:latin typeface="Times New Roman" pitchFamily="18" charset="0"/>
              </a:rPr>
              <a:t>Univ</a:t>
            </a:r>
            <a:r>
              <a:rPr lang="nl-NL" altLang="en-US" sz="1200" b="1" dirty="0">
                <a:solidFill>
                  <a:srgbClr val="FFFFFF"/>
                </a:solidFill>
                <a:latin typeface="Times New Roman" pitchFamily="18" charset="0"/>
              </a:rPr>
              <a:t>. Press, </a:t>
            </a:r>
            <a:r>
              <a:rPr lang="nl-NL" altLang="en-US" sz="1200" b="1" dirty="0">
                <a:solidFill>
                  <a:srgbClr val="FFFFFF"/>
                </a:solidFill>
                <a:latin typeface="Times New Roman" pitchFamily="18" charset="0"/>
                <a:sym typeface="Mathematica3" pitchFamily="2" charset="2"/>
              </a:rPr>
              <a:t>£80.00</a:t>
            </a:r>
            <a:endParaRPr lang="nl-NL" altLang="en-US" sz="1200" b="1" dirty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/>
            <a:r>
              <a:rPr lang="nl-NL" altLang="en-US" sz="1200" b="1" dirty="0">
                <a:solidFill>
                  <a:srgbClr val="FFFFFF"/>
                </a:solidFill>
                <a:latin typeface="Times New Roman" pitchFamily="18" charset="0"/>
              </a:rPr>
              <a:t>Nov. 30, 2016</a:t>
            </a:r>
          </a:p>
          <a:p>
            <a:pPr eaLnBrk="1" hangingPunct="1"/>
            <a:endParaRPr lang="nl-NL" altLang="en-US" sz="1200" dirty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/>
            <a:endParaRPr lang="nl-NL" altLang="en-US" sz="1200" dirty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/>
            <a:r>
              <a:rPr lang="nl-NL" altLang="en-US" sz="1200" dirty="0">
                <a:solidFill>
                  <a:srgbClr val="FFFFFF"/>
                </a:solidFill>
                <a:latin typeface="Times New Roman" pitchFamily="18" charset="0"/>
              </a:rPr>
              <a:t>     </a:t>
            </a:r>
          </a:p>
          <a:p>
            <a:pPr eaLnBrk="1" hangingPunct="1"/>
            <a:endParaRPr lang="nl-NL" altLang="en-US" sz="1200" dirty="0">
              <a:solidFill>
                <a:srgbClr val="000000"/>
              </a:solidFill>
            </a:endParaRPr>
          </a:p>
          <a:p>
            <a:pPr eaLnBrk="1" hangingPunct="1"/>
            <a:endParaRPr lang="en-GB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zoom/>
  </p:transition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336</Words>
  <Application>Microsoft Office PowerPoint</Application>
  <PresentationFormat>On-screen Show (4:3)</PresentationFormat>
  <Paragraphs>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Batang</vt:lpstr>
      <vt:lpstr>Arial</vt:lpstr>
      <vt:lpstr>Constantia</vt:lpstr>
      <vt:lpstr>Papyrus</vt:lpstr>
      <vt:lpstr>Times New Roman</vt:lpstr>
      <vt:lpstr>Wingdings 2</vt:lpstr>
      <vt:lpstr>Default Design</vt:lpstr>
      <vt:lpstr>2_Default Design</vt:lpstr>
      <vt:lpstr>1_Paper</vt:lpstr>
      <vt:lpstr>PowerPoint Presentation</vt:lpstr>
      <vt:lpstr>Practical Matters  </vt:lpstr>
      <vt:lpstr>             Exam</vt:lpstr>
      <vt:lpstr>Literature </vt:lpstr>
      <vt:lpstr>PowerPoint Presentation</vt:lpstr>
    </vt:vector>
  </TitlesOfParts>
  <Company>Kapteyn Astronomical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Cosmological Structure Formation</dc:title>
  <dc:creator>weygaert</dc:creator>
  <cp:lastModifiedBy>Rien van de Weijgaert</cp:lastModifiedBy>
  <cp:revision>191</cp:revision>
  <dcterms:created xsi:type="dcterms:W3CDTF">2003-04-08T08:38:37Z</dcterms:created>
  <dcterms:modified xsi:type="dcterms:W3CDTF">2019-09-18T10:49:41Z</dcterms:modified>
</cp:coreProperties>
</file>