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4" r:id="rId1"/>
    <p:sldMasterId id="2147484150" r:id="rId2"/>
    <p:sldMasterId id="2147484162" r:id="rId3"/>
    <p:sldMasterId id="2147484177" r:id="rId4"/>
    <p:sldMasterId id="2147484235" r:id="rId5"/>
    <p:sldMasterId id="2147484251" r:id="rId6"/>
    <p:sldMasterId id="2147484263" r:id="rId7"/>
    <p:sldMasterId id="2147484278" r:id="rId8"/>
  </p:sldMasterIdLst>
  <p:notesMasterIdLst>
    <p:notesMasterId r:id="rId82"/>
  </p:notesMasterIdLst>
  <p:sldIdLst>
    <p:sldId id="1311" r:id="rId9"/>
    <p:sldId id="1354" r:id="rId10"/>
    <p:sldId id="1355" r:id="rId11"/>
    <p:sldId id="1356" r:id="rId12"/>
    <p:sldId id="1357" r:id="rId13"/>
    <p:sldId id="1487" r:id="rId14"/>
    <p:sldId id="1428" r:id="rId15"/>
    <p:sldId id="1493" r:id="rId16"/>
    <p:sldId id="1488" r:id="rId17"/>
    <p:sldId id="1307" r:id="rId18"/>
    <p:sldId id="1322" r:id="rId19"/>
    <p:sldId id="1323" r:id="rId20"/>
    <p:sldId id="1283" r:id="rId21"/>
    <p:sldId id="1287" r:id="rId22"/>
    <p:sldId id="1321" r:id="rId23"/>
    <p:sldId id="1494" r:id="rId24"/>
    <p:sldId id="1312" r:id="rId25"/>
    <p:sldId id="1314" r:id="rId26"/>
    <p:sldId id="1316" r:id="rId27"/>
    <p:sldId id="1315" r:id="rId28"/>
    <p:sldId id="1339" r:id="rId29"/>
    <p:sldId id="1313" r:id="rId30"/>
    <p:sldId id="1320" r:id="rId31"/>
    <p:sldId id="1288" r:id="rId32"/>
    <p:sldId id="1333" r:id="rId33"/>
    <p:sldId id="1289" r:id="rId34"/>
    <p:sldId id="1335" r:id="rId35"/>
    <p:sldId id="1332" r:id="rId36"/>
    <p:sldId id="1326" r:id="rId37"/>
    <p:sldId id="1327" r:id="rId38"/>
    <p:sldId id="1336" r:id="rId39"/>
    <p:sldId id="1328" r:id="rId40"/>
    <p:sldId id="1329" r:id="rId41"/>
    <p:sldId id="1330" r:id="rId42"/>
    <p:sldId id="1334" r:id="rId43"/>
    <p:sldId id="1505" r:id="rId44"/>
    <p:sldId id="1502" r:id="rId45"/>
    <p:sldId id="1503" r:id="rId46"/>
    <p:sldId id="1504" r:id="rId47"/>
    <p:sldId id="1338" r:id="rId48"/>
    <p:sldId id="1331" r:id="rId49"/>
    <p:sldId id="1337" r:id="rId50"/>
    <p:sldId id="1317" r:id="rId51"/>
    <p:sldId id="1319" r:id="rId52"/>
    <p:sldId id="1318" r:id="rId53"/>
    <p:sldId id="1342" r:id="rId54"/>
    <p:sldId id="1340" r:id="rId55"/>
    <p:sldId id="1343" r:id="rId56"/>
    <p:sldId id="1348" r:id="rId57"/>
    <p:sldId id="1341" r:id="rId58"/>
    <p:sldId id="1349" r:id="rId59"/>
    <p:sldId id="1292" r:id="rId60"/>
    <p:sldId id="1304" r:id="rId61"/>
    <p:sldId id="1293" r:id="rId62"/>
    <p:sldId id="1305" r:id="rId63"/>
    <p:sldId id="1306" r:id="rId64"/>
    <p:sldId id="1350" r:id="rId65"/>
    <p:sldId id="1291" r:id="rId66"/>
    <p:sldId id="1353" r:id="rId67"/>
    <p:sldId id="1351" r:id="rId68"/>
    <p:sldId id="1352" r:id="rId69"/>
    <p:sldId id="1284" r:id="rId70"/>
    <p:sldId id="1295" r:id="rId71"/>
    <p:sldId id="1498" r:id="rId72"/>
    <p:sldId id="1495" r:id="rId73"/>
    <p:sldId id="1497" r:id="rId74"/>
    <p:sldId id="1496" r:id="rId75"/>
    <p:sldId id="1499" r:id="rId76"/>
    <p:sldId id="1345" r:id="rId77"/>
    <p:sldId id="1500" r:id="rId78"/>
    <p:sldId id="1346" r:id="rId79"/>
    <p:sldId id="1501" r:id="rId80"/>
    <p:sldId id="1347" r:id="rId81"/>
  </p:sldIdLst>
  <p:sldSz cx="9144000" cy="6858000" type="screen4x3"/>
  <p:notesSz cx="7086600" cy="102219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n" initials="R" lastIdx="0" clrIdx="0">
    <p:extLst>
      <p:ext uri="{19B8F6BF-5375-455C-9EA6-DF929625EA0E}">
        <p15:presenceInfo xmlns:p15="http://schemas.microsoft.com/office/powerpoint/2012/main" userId="Ri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FFFFFF"/>
    <a:srgbClr val="4893C3"/>
    <a:srgbClr val="4497CF"/>
    <a:srgbClr val="000099"/>
    <a:srgbClr val="AF116F"/>
    <a:srgbClr val="000066"/>
    <a:srgbClr val="CC0000"/>
    <a:srgbClr val="00003E"/>
    <a:srgbClr val="0000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34" autoAdjust="0"/>
    <p:restoredTop sz="94639" autoAdjust="0"/>
  </p:normalViewPr>
  <p:slideViewPr>
    <p:cSldViewPr>
      <p:cViewPr varScale="1">
        <p:scale>
          <a:sx n="110" d="100"/>
          <a:sy n="110" d="100"/>
        </p:scale>
        <p:origin x="1503"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73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notesMaster" Target="notesMasters/notesMaster1.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0"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14788"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83300" name="Rectangle 4"/>
          <p:cNvSpPr>
            <a:spLocks noGrp="1" noRot="1" noChangeAspect="1" noChangeArrowheads="1" noTextEdit="1"/>
          </p:cNvSpPr>
          <p:nvPr>
            <p:ph type="sldImg" idx="2"/>
          </p:nvPr>
        </p:nvSpPr>
        <p:spPr bwMode="auto">
          <a:xfrm>
            <a:off x="987425" y="766763"/>
            <a:ext cx="5111750" cy="3833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8025" y="4856163"/>
            <a:ext cx="5670550" cy="4598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4278" name="Rectangle 6"/>
          <p:cNvSpPr>
            <a:spLocks noGrp="1" noChangeArrowheads="1"/>
          </p:cNvSpPr>
          <p:nvPr>
            <p:ph type="ftr" sz="quarter" idx="4"/>
          </p:nvPr>
        </p:nvSpPr>
        <p:spPr bwMode="auto">
          <a:xfrm>
            <a:off x="0"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14788"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6ACA93A-C0E0-4E67-9643-018F003ECDAB}" type="slidenum">
              <a:rPr lang="en-US"/>
              <a:pPr>
                <a:defRPr/>
              </a:pPr>
              <a:t>‹#›</a:t>
            </a:fld>
            <a:endParaRPr lang="en-US"/>
          </a:p>
        </p:txBody>
      </p:sp>
    </p:spTree>
    <p:extLst>
      <p:ext uri="{BB962C8B-B14F-4D97-AF65-F5344CB8AC3E}">
        <p14:creationId xmlns:p14="http://schemas.microsoft.com/office/powerpoint/2010/main" val="36805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itchFamily="34" charset="0"/>
            </a:endParaRP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7D13B6-89C8-4DA5-B78F-59162E9AC150}" type="slidenum">
              <a:rPr lang="en-US" altLang="en-US" smtClean="0">
                <a:solidFill>
                  <a:prstClr val="black"/>
                </a:solidFill>
              </a:rPr>
              <a:pPr eaLnBrk="1" hangingPunct="1"/>
              <a:t>52</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of </a:t>
            </a:r>
            <a:r>
              <a:rPr lang="en-US" dirty="0" err="1"/>
              <a:t>i</a:t>
            </a:r>
            <a:endParaRPr lang="en-US" dirty="0"/>
          </a:p>
        </p:txBody>
      </p:sp>
      <p:sp>
        <p:nvSpPr>
          <p:cNvPr id="4" name="Slide Number Placeholder 3"/>
          <p:cNvSpPr>
            <a:spLocks noGrp="1"/>
          </p:cNvSpPr>
          <p:nvPr>
            <p:ph type="sldNum" sz="quarter" idx="5"/>
          </p:nvPr>
        </p:nvSpPr>
        <p:spPr/>
        <p:txBody>
          <a:bodyPr/>
          <a:lstStyle/>
          <a:p>
            <a:pPr>
              <a:defRPr/>
            </a:pPr>
            <a:fld id="{96ACA93A-C0E0-4E67-9643-018F003ECDAB}" type="slidenum">
              <a:rPr lang="en-US" smtClean="0"/>
              <a:pPr>
                <a:defRPr/>
              </a:pPr>
              <a:t>66</a:t>
            </a:fld>
            <a:endParaRPr lang="en-US"/>
          </a:p>
        </p:txBody>
      </p:sp>
    </p:spTree>
    <p:extLst>
      <p:ext uri="{BB962C8B-B14F-4D97-AF65-F5344CB8AC3E}">
        <p14:creationId xmlns:p14="http://schemas.microsoft.com/office/powerpoint/2010/main" val="257816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FC5A0FEE-5CA8-4510-BEDA-3699D9FC817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905822565"/>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A32EED36-6F41-4347-AD1F-4548061810B8}"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932106970"/>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B0EBD435-9B55-44CF-8626-D38D660A77C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19428420"/>
      </p:ext>
    </p:extLst>
  </p:cSld>
  <p:clrMapOvr>
    <a:masterClrMapping/>
  </p:clrMapOvr>
  <p:transition spd="slow">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509C9D7B-14B4-4DB1-9B8F-EB1110B7482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80897155"/>
      </p:ext>
    </p:extLst>
  </p:cSld>
  <p:clrMapOvr>
    <a:masterClrMapping/>
  </p:clrMapOvr>
  <p:transition spd="slow">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69EABD3-3B26-4006-9B19-B85CEC9AFE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11161028"/>
      </p:ext>
    </p:extLst>
  </p:cSld>
  <p:clrMapOvr>
    <a:masterClrMapping/>
  </p:clrMapOvr>
  <p:transition spd="slow">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09F2A8C3-D229-492B-81CF-E24AF5CA9ADB}"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388337443"/>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solidFill>
                <a:prstClr val="white">
                  <a:shade val="50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solidFill>
                <a:prstClr val="white">
                  <a:shade val="50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0A4EF71E-79AA-42A9-8D34-AF69B767C772}"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75966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3AB8F11A-20F1-416F-B482-AE3040C3F5C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939192620"/>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7E4E3519-EC73-4FB8-B482-0C421A43B23A}"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76026093"/>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8D726F9-51E5-4774-841F-F76BFF863CFE}"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785070658"/>
      </p:ext>
    </p:extLst>
  </p:cSld>
  <p:clrMapOvr>
    <a:overrideClrMapping bg1="dk1" tx1="lt1" bg2="dk2" tx2="lt2" accent1="accent1" accent2="accent2" accent3="accent3" accent4="accent4" accent5="accent5" accent6="accent6" hlink="hlink" folHlink="folHlink"/>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7DDEBFB1-7835-45CE-84DE-DDC4B364983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357787030"/>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58E9F834-1CC6-437E-9D07-BC077554A04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613464550"/>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502DFD3D-15A5-4444-993B-C017639C859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571380286"/>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47DDE355-3F0E-45D3-BC82-E5690AC33DD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859973190"/>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497D1076-CD94-484F-A627-708573C1CE75}"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237244496"/>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DF7350E6-5B9A-478E-89E7-DAFD07888EE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633424819"/>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97F0A534-CA4C-4B0F-A210-289D659B4EAA}"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80975811"/>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1147540E-C203-48E6-9529-6D51809BF232}"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064430153"/>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6013F9F7-B8E5-46C9-9243-CF5D32783EAD}"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3976266078"/>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5D636A-F7F9-49DC-8084-677C64CEE6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0991357"/>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733815-597B-4614-9A51-36762D9A3B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848256"/>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230831-3E1B-46B1-8E82-A966F52936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0333531"/>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774710-B575-4902-9C74-C22E843E43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9416934"/>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FA34AC-044E-4F9E-8412-CAA4C6F04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5527548"/>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2EE988-B115-4265-9D93-2422CE735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6283680"/>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6B218C-745D-4602-A2CF-EFA7D7A5EFF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054532029"/>
      </p:ext>
    </p:extLst>
  </p:cSld>
  <p:clrMapOvr>
    <a:overrideClrMapping bg1="dk1" tx1="lt1" bg2="dk2" tx2="lt2" accent1="accent1" accent2="accent2" accent3="accent3" accent4="accent4" accent5="accent5" accent6="accent6" hlink="hlink" folHlink="folHlink"/>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581B13-8A69-4CD6-83EC-AFDE2CF51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687424"/>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7C3C9A-0529-4E77-971C-9E733CD5B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9234367"/>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D29926-430E-486A-9324-0A94A6A03A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2524868"/>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CE2D4E-0381-471C-B9A6-D7A8C5CD63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1181356"/>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E9F6C-B26F-457C-A57F-EE0AED4A68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1218988"/>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F4DA8A-8901-419F-9536-B8EAE2C3EC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754406"/>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54E156C-76B4-4A09-957C-A3B95E9F9C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104743"/>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9D64C8-28F7-4224-B528-49ED5DCF29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917635"/>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5D636A-F7F9-49DC-8084-677C64CEE6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3213520"/>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733815-597B-4614-9A51-36762D9A3B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9050213"/>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0592203F-91F5-4C9E-AF6E-B8D410E6BE9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186298565"/>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230831-3E1B-46B1-8E82-A966F52936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7024281"/>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774710-B575-4902-9C74-C22E843E43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82056"/>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CFA34AC-044E-4F9E-8412-CAA4C6F04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535134"/>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2EE988-B115-4265-9D93-2422CE735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886820"/>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581B13-8A69-4CD6-83EC-AFDE2CF51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3642266"/>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7C3C9A-0529-4E77-971C-9E733CD5B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8374378"/>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D29926-430E-486A-9324-0A94A6A03A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8565630"/>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CE2D4E-0381-471C-B9A6-D7A8C5CD63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675503"/>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E9F6C-B26F-457C-A57F-EE0AED4A68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6022665"/>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F4DA8A-8901-419F-9536-B8EAE2C3EC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0447406"/>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pPr>
              <a:defRPr/>
            </a:pPr>
            <a:fld id="{D6D3B6B6-FAA4-4031-8F0D-11FB8D0ED000}"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297154567"/>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54E156C-76B4-4A09-957C-A3B95E9F9C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8145866"/>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9D64C8-28F7-4224-B528-49ED5DCF29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506010"/>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DD0335-C5F6-44C8-AAB3-EA6E5C4784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3169945"/>
      </p:ext>
    </p:extLst>
  </p:cSld>
  <p:clrMapOvr>
    <a:masterClrMapping/>
  </p:clrMapOvr>
  <p:transition spd="slow">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F52BC-C844-4A8C-98F7-C903327873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107676"/>
      </p:ext>
    </p:extLst>
  </p:cSld>
  <p:clrMapOvr>
    <a:masterClrMapping/>
  </p:clrMapOvr>
  <p:transition spd="slow">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671A67-589A-4AE0-B5D8-65B66C1323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306490"/>
      </p:ext>
    </p:extLst>
  </p:cSld>
  <p:clrMapOvr>
    <a:masterClrMapping/>
  </p:clrMapOvr>
  <p:transition spd="slow">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74C421-40FB-4C51-9E98-D829C13084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246686"/>
      </p:ext>
    </p:extLst>
  </p:cSld>
  <p:clrMapOvr>
    <a:masterClrMapping/>
  </p:clrMapOvr>
  <p:transition spd="slow">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4A16EB-96FB-4A05-BB1E-A6B2BF8D76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8718793"/>
      </p:ext>
    </p:extLst>
  </p:cSld>
  <p:clrMapOvr>
    <a:masterClrMapping/>
  </p:clrMapOvr>
  <p:transition spd="slow">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791649-37A8-4B67-A117-57DEBB7456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156994"/>
      </p:ext>
    </p:extLst>
  </p:cSld>
  <p:clrMapOvr>
    <a:masterClrMapping/>
  </p:clrMapOvr>
  <p:transition spd="slow">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0E7469B-F3A0-475F-B47D-966AF5BDA5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421959"/>
      </p:ext>
    </p:extLst>
  </p:cSld>
  <p:clrMapOvr>
    <a:masterClrMapping/>
  </p:clrMapOvr>
  <p:transition spd="slow">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7C7DE4-005F-4E49-8CF8-41BEE3F82F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3063348"/>
      </p:ext>
    </p:extLst>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pPr>
              <a:defRPr/>
            </a:pPr>
            <a:fld id="{BACF10A5-406A-4922-8469-B2F60347B89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51650161"/>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1CD778-4D82-4A08-BE99-3B4A4519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3310432"/>
      </p:ext>
    </p:extLst>
  </p:cSld>
  <p:clrMapOvr>
    <a:masterClrMapping/>
  </p:clrMapOvr>
  <p:transition spd="slow">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85AA95-DEB3-445B-9DE2-6C0B825CD1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1294365"/>
      </p:ext>
    </p:extLst>
  </p:cSld>
  <p:clrMapOvr>
    <a:masterClrMapping/>
  </p:clrMapOvr>
  <p:transition spd="slow">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0C273B-9D12-4354-8DA2-3CF47CC778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6683269"/>
      </p:ext>
    </p:extLst>
  </p:cSld>
  <p:clrMapOvr>
    <a:masterClrMapping/>
  </p:clrMapOvr>
  <p:transition spd="slow">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660C1C-DDC6-48C5-8846-36FCA665F2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136679"/>
      </p:ext>
    </p:extLst>
  </p:cSld>
  <p:clrMapOvr>
    <a:masterClrMapping/>
  </p:clrMapOvr>
  <p:transition spd="slow">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6F48AD-CC6F-4978-93FA-C6FC95646B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168459"/>
      </p:ext>
    </p:extLst>
  </p:cSld>
  <p:clrMapOvr>
    <a:masterClrMapping/>
  </p:clrMapOvr>
  <p:transition spd="slow">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13DA7DC-0217-4710-B7D1-0B21515B16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605873"/>
      </p:ext>
    </p:extLst>
  </p:cSld>
  <p:clrMapOvr>
    <a:masterClrMapping/>
  </p:clrMapOvr>
  <p:transition spd="slow">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503C5C7-C3C7-4120-85BE-E90CFF31DC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36350"/>
      </p:ext>
    </p:extLst>
  </p:cSld>
  <p:clrMapOvr>
    <a:masterClrMapping/>
  </p:clrMapOvr>
  <p:transition spd="slow">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445603677"/>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89343437"/>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07201719"/>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pPr>
              <a:defRPr/>
            </a:pPr>
            <a:fld id="{433E1408-7184-45B7-8924-2C9FE35CA7B4}"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038684173"/>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78405037"/>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93583995"/>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41360572"/>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13666305"/>
      </p:ext>
    </p:extLst>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12927355"/>
      </p:ext>
    </p:extLst>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18271690"/>
      </p:ext>
    </p:extLst>
  </p:cSld>
  <p:clrMapOvr>
    <a:masterClrMapping/>
  </p:clrMapOvr>
  <p:transitio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28325056"/>
      </p:ext>
    </p:extLst>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1095954"/>
      </p:ext>
    </p:extLst>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2FB03C5-DC8D-4DBC-A1F6-CB6338F0C303}"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202893479"/>
      </p:ext>
    </p:extLst>
  </p:cSld>
  <p:clrMapOvr>
    <a:masterClrMapping/>
  </p:clrMapOvr>
  <p:transitio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22C7EB04-5489-460B-A421-DFE30C047F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54352793"/>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7DE8F3FD-5C37-4887-B293-7044E4BEA441}"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776959817"/>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C475D96D-EB25-4DAF-A577-809A1EA70D0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12340991"/>
      </p:ext>
    </p:extLst>
  </p:cSld>
  <p:clrMapOvr>
    <a:masterClrMapping/>
  </p:clrMapOvr>
  <p:transitio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A373AA72-4293-49D2-B0ED-9806150EDB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78408571"/>
      </p:ext>
    </p:extLst>
  </p:cSld>
  <p:clrMapOvr>
    <a:masterClrMapping/>
  </p:clrMapOvr>
  <p:transition>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ACB51B8F-F394-4771-8471-C76D212E8216}"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140042938"/>
      </p:ext>
    </p:extLst>
  </p:cSld>
  <p:clrMapOvr>
    <a:masterClrMapping/>
  </p:clrMapOvr>
  <p:transitio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B8302E3B-73C8-4E42-B12A-1252A6D7BFE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93607618"/>
      </p:ext>
    </p:extLst>
  </p:cSld>
  <p:clrMapOvr>
    <a:masterClrMapping/>
  </p:clrMapOvr>
  <p:transition>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CC9AEE2F-410B-4B7D-85FF-B9DCDE04D53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66995602"/>
      </p:ext>
    </p:extLst>
  </p:cSld>
  <p:clrMapOvr>
    <a:masterClrMapping/>
  </p:clrMapOvr>
  <p:transition>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F9AC9C4B-2D94-422B-9734-DE3D881ECD0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0397506"/>
      </p:ext>
    </p:extLst>
  </p:cSld>
  <p:clrMapOvr>
    <a:masterClrMapping/>
  </p:clrMapOvr>
  <p:transitio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BC5721E-C769-4B98-8434-E24B1F13A3E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62242336"/>
      </p:ext>
    </p:extLst>
  </p:cSld>
  <p:clrMapOvr>
    <a:masterClrMapping/>
  </p:clrMapOvr>
  <p:transition>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DB26B2E-5613-4783-B3C7-BFEDB908F6E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97978278"/>
      </p:ext>
    </p:extLst>
  </p:cSld>
  <p:clrMapOvr>
    <a:masterClrMapping/>
  </p:clrMapOvr>
  <p:transitio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F42BE633-DD70-4A60-AC23-AA1EEAFC92A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7808933"/>
      </p:ext>
    </p:extLst>
  </p:cSld>
  <p:clrMapOvr>
    <a:masterClrMapping/>
  </p:clrMapOvr>
  <p:transition>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19531404-6167-49D6-82A1-9BBF382F0EE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19726423"/>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52EA80FB-907A-4675-B6E7-24C959200B7A}"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4208148419"/>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614BD02-202D-41E5-92A4-A0CC2760CB53}"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47604250"/>
      </p:ext>
    </p:extLst>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6C69DBE9-710C-4470-B35F-703D774095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00068235"/>
      </p:ext>
    </p:extLst>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1A23A63A-8DD4-4221-8AA9-D344E8F4BA98}"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794800830"/>
      </p:ext>
    </p:extLst>
  </p:cSld>
  <p:clrMapOvr>
    <a:masterClrMapping/>
  </p:clrMapOvr>
  <p:transition spd="slow">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EB30B295-95BC-4D9B-9B27-512137E6BBB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63587113"/>
      </p:ext>
    </p:extLst>
  </p:cSld>
  <p:clrMapOvr>
    <a:masterClrMapping/>
  </p:clrMapOvr>
  <p:transition spd="slow">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9268B73C-18C8-43FA-9CE5-64208507AB37}"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5434815"/>
      </p:ext>
    </p:extLst>
  </p:cSld>
  <p:clrMapOvr>
    <a:masterClrMapping/>
  </p:clrMapOvr>
  <p:transition spd="slow">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9ED73A26-F9E7-4251-AC04-29FC784C54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91496247"/>
      </p:ext>
    </p:extLst>
  </p:cSld>
  <p:clrMapOvr>
    <a:masterClrMapping/>
  </p:clrMapOvr>
  <p:transition spd="slow">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5740799F-5C8F-4D2A-8504-C7DFC5D4DBEF}"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197659835"/>
      </p:ext>
    </p:extLst>
  </p:cSld>
  <p:clrMapOvr>
    <a:masterClrMapping/>
  </p:clrMapOvr>
  <p:transition spd="slow">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A013D97D-1EDC-4A1F-9524-92BD6CBF3DD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30740814"/>
      </p:ext>
    </p:extLst>
  </p:cSld>
  <p:clrMapOvr>
    <a:masterClrMapping/>
  </p:clrMapOvr>
  <p:transition spd="slow">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8EE25839-76E3-40E4-9BEC-E88EFF23486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18169541"/>
      </p:ext>
    </p:extLst>
  </p:cSld>
  <p:clrMapOvr>
    <a:masterClrMapping/>
  </p:clrMapOvr>
  <p:transition spd="slow">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5ACA5A2-E1D7-4DFA-8B67-083DF1E3731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20621389"/>
      </p:ext>
    </p:extLst>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5.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5.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image" Target="../media/image5.jpe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7.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5.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charset="0"/>
              </a:defRPr>
            </a:lvl1pPr>
          </a:lstStyle>
          <a:p>
            <a:pPr>
              <a:defRPr/>
            </a:pPr>
            <a:fld id="{013BE599-AB7C-420B-8A80-BE012F0BD90C}"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1423997242"/>
      </p:ext>
    </p:extLst>
  </p:cSld>
  <p:clrMap bg1="dk1" tx1="lt1" bg2="dk2" tx2="lt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zoom/>
  </p:transition>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defRPr>
            </a:lvl1pPr>
          </a:lstStyle>
          <a:p>
            <a:pPr>
              <a:defRPr/>
            </a:pPr>
            <a:endParaRPr lang="en-US">
              <a:solidFill>
                <a:prstClr val="white">
                  <a:shade val="50000"/>
                </a:prst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charset="0"/>
              </a:defRPr>
            </a:lvl1pPr>
          </a:lstStyle>
          <a:p>
            <a:pPr>
              <a:defRPr/>
            </a:pPr>
            <a:fld id="{A38F5E7D-BE91-4406-92C1-D9F85FFE1643}" type="slidenum">
              <a:rPr lang="en-US">
                <a:solidFill>
                  <a:prstClr val="white">
                    <a:shade val="50000"/>
                  </a:prstClr>
                </a:solidFill>
              </a:rPr>
              <a:pPr>
                <a:defRPr/>
              </a:pPr>
              <a:t>‹#›</a:t>
            </a:fld>
            <a:endParaRPr lang="en-US">
              <a:solidFill>
                <a:prstClr val="white">
                  <a:shade val="50000"/>
                </a:prstClr>
              </a:solidFill>
            </a:endParaRPr>
          </a:p>
        </p:txBody>
      </p:sp>
    </p:spTree>
    <p:extLst>
      <p:ext uri="{BB962C8B-B14F-4D97-AF65-F5344CB8AC3E}">
        <p14:creationId xmlns:p14="http://schemas.microsoft.com/office/powerpoint/2010/main" val="2243421838"/>
      </p:ext>
    </p:extLst>
  </p:cSld>
  <p:clrMap bg1="dk1" tx1="lt1" bg2="dk2" tx2="lt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ransition>
    <p:zoom/>
  </p:transition>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E8FE8904-6CCF-4AE1-8B83-D4FC6FFFE2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6250969"/>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 id="2147484175" r:id="rId13"/>
    <p:sldLayoutId id="2147484176" r:id="rId14"/>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E8FE8904-6CCF-4AE1-8B83-D4FC6FFFE2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229361"/>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50000">
              <a:srgbClr val="0066FF"/>
            </a:gs>
            <a:gs pos="100000">
              <a:srgbClr val="0000FF"/>
            </a:gs>
          </a:gsLst>
          <a:lin ang="5400000" scaled="1"/>
        </a:gra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3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513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513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C8B67BA-80A4-4192-8C98-CD9CDD3968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117805"/>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 id="2147484248" r:id="rId13"/>
    <p:sldLayoutId id="2147484249" r:id="rId14"/>
    <p:sldLayoutId id="2147484250" r:id="rId15"/>
  </p:sldLayoutIdLst>
  <p:transition spd="slow">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3621126974"/>
      </p:ext>
    </p:extLst>
  </p:cSld>
  <p:clrMap bg1="dk1" tx1="lt1" bg2="dk2" tx2="lt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FC22B642-588B-4BFE-BEC8-3F965230E40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4149199804"/>
      </p:ext>
    </p:extLst>
  </p:cSld>
  <p:clrMap bg1="dk1" tx1="lt1" bg2="dk2" tx2="lt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 id="2147484276" r:id="rId13"/>
    <p:sldLayoutId id="2147484277" r:id="rId14"/>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latin typeface="Arial" pitchFamily="34"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2AEE489A-EFBA-4725-9FFD-8A5D235CA427}" type="slidenum">
              <a:rPr lang="en-US">
                <a:solidFill>
                  <a:srgbClr val="FEFAC9"/>
                </a:solidFill>
                <a:latin typeface="Arial" pitchFamily="34" charset="0"/>
              </a:rPr>
              <a:pPr>
                <a:defRPr/>
              </a:pPr>
              <a:t>‹#›</a:t>
            </a:fld>
            <a:endParaRPr lang="en-US">
              <a:solidFill>
                <a:srgbClr val="FEFAC9"/>
              </a:solidFill>
              <a:latin typeface="Arial" pitchFamily="34"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520231621"/>
      </p:ext>
    </p:extLst>
  </p:cSld>
  <p:clrMap bg1="dk1" tx1="lt1" bg2="dk2" tx2="lt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Lst>
  <p:transition spd="slow">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9.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9.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Mysterium_Cosmographicum#cite_note-3" TargetMode="External"/><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3.png"/><Relationship Id="rId4" Type="http://schemas.openxmlformats.org/officeDocument/2006/relationships/image" Target="../media/image42.jpg"/></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52.gif"/></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69.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83.xml"/><Relationship Id="rId1" Type="http://schemas.openxmlformats.org/officeDocument/2006/relationships/vmlDrawing" Target="../drawings/vmlDrawing1.vml"/><Relationship Id="rId6" Type="http://schemas.openxmlformats.org/officeDocument/2006/relationships/image" Target="../media/image69.wmf"/><Relationship Id="rId5" Type="http://schemas.openxmlformats.org/officeDocument/2006/relationships/oleObject" Target="../embeddings/oleObject2.bin"/><Relationship Id="rId4" Type="http://schemas.openxmlformats.org/officeDocument/2006/relationships/image" Target="../media/image68.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83.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83.xml"/><Relationship Id="rId1" Type="http://schemas.openxmlformats.org/officeDocument/2006/relationships/vmlDrawing" Target="../drawings/vmlDrawing2.vml"/><Relationship Id="rId4" Type="http://schemas.openxmlformats.org/officeDocument/2006/relationships/image" Target="../media/image72.wmf"/></Relationships>
</file>

<file path=ppt/slides/_rels/slide7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83.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an_Vermeer_-_The_Astronomer.JPG"/>
          <p:cNvPicPr>
            <a:picLocks noChangeAspect="1"/>
          </p:cNvPicPr>
          <p:nvPr/>
        </p:nvPicPr>
        <p:blipFill>
          <a:blip r:embed="rId2">
            <a:extLst>
              <a:ext uri="{BEBA8EAE-BF5A-486C-A8C5-ECC9F3942E4B}">
                <a14:imgProps xmlns:a14="http://schemas.microsoft.com/office/drawing/2010/main">
                  <a14:imgLayer r:embed="rId3">
                    <a14:imgEffect>
                      <a14:sharpenSoften amount="-48000"/>
                    </a14:imgEffect>
                  </a14:imgLayer>
                </a14:imgProps>
              </a:ext>
              <a:ext uri="{28A0092B-C50C-407E-A947-70E740481C1C}">
                <a14:useLocalDpi xmlns:a14="http://schemas.microsoft.com/office/drawing/2010/main" val="0"/>
              </a:ext>
            </a:extLst>
          </a:blip>
          <a:srcRect/>
          <a:stretch>
            <a:fillRect/>
          </a:stretch>
        </p:blipFill>
        <p:spPr bwMode="auto">
          <a:xfrm>
            <a:off x="0" y="-2143125"/>
            <a:ext cx="9286875" cy="1044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p:cNvSpPr>
            <a:spLocks noChangeArrowheads="1"/>
          </p:cNvSpPr>
          <p:nvPr/>
        </p:nvSpPr>
        <p:spPr bwMode="auto">
          <a:xfrm>
            <a:off x="336724" y="1124744"/>
            <a:ext cx="8526462" cy="4464496"/>
          </a:xfrm>
          <a:prstGeom prst="rect">
            <a:avLst/>
          </a:prstGeom>
          <a:noFill/>
          <a:ln w="57150">
            <a:solidFill>
              <a:schemeClr val="tx1"/>
            </a:solidFill>
            <a:miter lim="800000"/>
            <a:headEnd/>
            <a:tailEnd/>
          </a:ln>
        </p:spPr>
        <p:txBody>
          <a:bodyPr wrap="none" anchor="ctr"/>
          <a:lstStyle/>
          <a:p>
            <a:pPr>
              <a:defRPr/>
            </a:pPr>
            <a:endParaRPr lang="en-US">
              <a:solidFill>
                <a:prstClr val="white"/>
              </a:solidFill>
            </a:endParaRPr>
          </a:p>
        </p:txBody>
      </p:sp>
      <p:sp>
        <p:nvSpPr>
          <p:cNvPr id="4" name="Rectangle 3"/>
          <p:cNvSpPr/>
          <p:nvPr/>
        </p:nvSpPr>
        <p:spPr>
          <a:xfrm>
            <a:off x="120243" y="1268760"/>
            <a:ext cx="9072563" cy="4785926"/>
          </a:xfrm>
          <a:prstGeom prst="rect">
            <a:avLst/>
          </a:prstGeom>
        </p:spPr>
        <p:txBody>
          <a:bodyPr>
            <a:spAutoFit/>
          </a:bodyPr>
          <a:lstStyle/>
          <a:p>
            <a:pPr algn="ctr">
              <a:defRPr/>
            </a:pPr>
            <a:r>
              <a:rPr lang="en-US" sz="4800" b="1" dirty="0">
                <a:solidFill>
                  <a:prstClr val="white"/>
                </a:solidFill>
                <a:effectLst>
                  <a:outerShdw blurRad="38100" dist="38100" dir="2700000" algn="tl">
                    <a:srgbClr val="000000"/>
                  </a:outerShdw>
                </a:effectLst>
                <a:latin typeface="Lucida Sans"/>
              </a:rPr>
              <a:t>the Scientific Revolution:</a:t>
            </a:r>
          </a:p>
          <a:p>
            <a:pPr algn="ctr">
              <a:defRPr/>
            </a:pPr>
            <a:endParaRPr lang="en-US" sz="5500" b="1" dirty="0">
              <a:solidFill>
                <a:prstClr val="white"/>
              </a:solidFill>
              <a:effectLst>
                <a:outerShdw blurRad="38100" dist="38100" dir="2700000" algn="tl">
                  <a:srgbClr val="000000"/>
                </a:outerShdw>
              </a:effectLst>
              <a:latin typeface="Lucida Sans"/>
            </a:endParaRPr>
          </a:p>
          <a:p>
            <a:pPr algn="ctr">
              <a:defRPr/>
            </a:pPr>
            <a:endParaRPr lang="en-US" sz="5500" b="1" dirty="0">
              <a:solidFill>
                <a:prstClr val="white"/>
              </a:solidFill>
              <a:effectLst>
                <a:outerShdw blurRad="38100" dist="38100" dir="2700000" algn="tl">
                  <a:srgbClr val="000000"/>
                </a:outerShdw>
              </a:effectLst>
              <a:latin typeface="Lucida Sans"/>
            </a:endParaRPr>
          </a:p>
          <a:p>
            <a:pPr algn="ctr">
              <a:defRPr/>
            </a:pPr>
            <a:endParaRPr lang="en-US" sz="5500" b="1" dirty="0">
              <a:solidFill>
                <a:prstClr val="white"/>
              </a:solidFill>
              <a:effectLst>
                <a:outerShdw blurRad="38100" dist="38100" dir="2700000" algn="tl">
                  <a:srgbClr val="000000"/>
                </a:outerShdw>
              </a:effectLst>
              <a:latin typeface="Lucida Sans"/>
            </a:endParaRPr>
          </a:p>
          <a:p>
            <a:pPr algn="ctr">
              <a:defRPr/>
            </a:pPr>
            <a:r>
              <a:rPr lang="en-US" sz="3000" b="1" dirty="0">
                <a:solidFill>
                  <a:prstClr val="white"/>
                </a:solidFill>
                <a:effectLst>
                  <a:outerShdw blurRad="38100" dist="38100" dir="2700000" algn="tl">
                    <a:srgbClr val="000000"/>
                  </a:outerShdw>
                </a:effectLst>
                <a:latin typeface="Lucida Sans"/>
              </a:rPr>
              <a:t>the Cosmos Mechanized</a:t>
            </a:r>
          </a:p>
          <a:p>
            <a:pPr algn="ctr">
              <a:defRPr/>
            </a:pPr>
            <a:endParaRPr lang="en-US" sz="5500" b="1" dirty="0">
              <a:solidFill>
                <a:prstClr val="white"/>
              </a:solidFill>
              <a:effectLst>
                <a:outerShdw blurRad="38100" dist="38100" dir="2700000" algn="tl">
                  <a:srgbClr val="000000"/>
                </a:outerShdw>
              </a:effectLst>
              <a:latin typeface="Papyrus" pitchFamily="66" charset="0"/>
            </a:endParaRPr>
          </a:p>
        </p:txBody>
      </p:sp>
    </p:spTree>
    <p:extLst>
      <p:ext uri="{BB962C8B-B14F-4D97-AF65-F5344CB8AC3E}">
        <p14:creationId xmlns:p14="http://schemas.microsoft.com/office/powerpoint/2010/main" val="1020067932"/>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Jan_Matejko-Astronomer_Copernicus-Conversation_with_G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475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idx="4294967295"/>
          </p:nvPr>
        </p:nvSpPr>
        <p:spPr>
          <a:xfrm>
            <a:off x="-334169" y="4797152"/>
            <a:ext cx="9858375" cy="1371600"/>
          </a:xfrm>
        </p:spPr>
        <p:txBody>
          <a:bodyPr>
            <a:noAutofit/>
          </a:bodyPr>
          <a:lstStyle/>
          <a:p>
            <a:pPr eaLnBrk="1" hangingPunct="1">
              <a:defRPr/>
            </a:pPr>
            <a:r>
              <a:rPr lang="en-US" sz="4500" dirty="0" err="1">
                <a:solidFill>
                  <a:schemeClr val="tx1"/>
                </a:solidFill>
                <a:latin typeface="Elephant" panose="02020904090505020303" pitchFamily="18" charset="0"/>
              </a:rPr>
              <a:t>Nikolaus</a:t>
            </a:r>
            <a:r>
              <a:rPr lang="en-US" sz="4500" dirty="0">
                <a:solidFill>
                  <a:schemeClr val="tx1"/>
                </a:solidFill>
                <a:latin typeface="Elephant" panose="02020904090505020303" pitchFamily="18" charset="0"/>
              </a:rPr>
              <a:t>  Copernicus</a:t>
            </a:r>
            <a:br>
              <a:rPr lang="en-US" sz="4500" dirty="0">
                <a:solidFill>
                  <a:schemeClr val="tx1"/>
                </a:solidFill>
                <a:latin typeface="Elephant" panose="02020904090505020303" pitchFamily="18" charset="0"/>
              </a:rPr>
            </a:br>
            <a:r>
              <a:rPr lang="en-US" sz="2500" dirty="0">
                <a:solidFill>
                  <a:schemeClr val="tx1"/>
                </a:solidFill>
                <a:latin typeface="Elephant" panose="02020904090505020303" pitchFamily="18" charset="0"/>
              </a:rPr>
              <a:t>(1473-1543)</a:t>
            </a:r>
          </a:p>
        </p:txBody>
      </p:sp>
    </p:spTree>
    <p:extLst>
      <p:ext uri="{BB962C8B-B14F-4D97-AF65-F5344CB8AC3E}">
        <p14:creationId xmlns:p14="http://schemas.microsoft.com/office/powerpoint/2010/main" val="2708923810"/>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8717" y="4293095"/>
            <a:ext cx="3254414" cy="244081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8777" y="260648"/>
            <a:ext cx="3024336" cy="417736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152" y="4620198"/>
            <a:ext cx="3023830" cy="2015886"/>
          </a:xfrm>
          <a:prstGeom prst="rect">
            <a:avLst/>
          </a:prstGeom>
        </p:spPr>
      </p:pic>
      <p:sp>
        <p:nvSpPr>
          <p:cNvPr id="7" name="Rectangle 6"/>
          <p:cNvSpPr/>
          <p:nvPr/>
        </p:nvSpPr>
        <p:spPr>
          <a:xfrm>
            <a:off x="5940152" y="260648"/>
            <a:ext cx="3023830" cy="417736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975701" y="4620198"/>
            <a:ext cx="3023830" cy="201588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315875" y="259525"/>
            <a:ext cx="4824536" cy="477054"/>
          </a:xfrm>
          <a:prstGeom prst="rect">
            <a:avLst/>
          </a:prstGeom>
          <a:noFill/>
        </p:spPr>
        <p:txBody>
          <a:bodyPr wrap="square" rtlCol="0">
            <a:spAutoFit/>
          </a:bodyPr>
          <a:lstStyle/>
          <a:p>
            <a:r>
              <a:rPr lang="nl-NL" sz="2500" b="1" dirty="0">
                <a:latin typeface="+mj-lt"/>
              </a:rPr>
              <a:t>Nicolaus Copernicus</a:t>
            </a:r>
            <a:endParaRPr lang="en-GB" sz="2500" b="1" dirty="0">
              <a:latin typeface="+mj-lt"/>
            </a:endParaRPr>
          </a:p>
        </p:txBody>
      </p:sp>
      <p:sp>
        <p:nvSpPr>
          <p:cNvPr id="10" name="TextBox 9"/>
          <p:cNvSpPr txBox="1"/>
          <p:nvPr/>
        </p:nvSpPr>
        <p:spPr>
          <a:xfrm>
            <a:off x="484898" y="753671"/>
            <a:ext cx="4824536" cy="3724096"/>
          </a:xfrm>
          <a:prstGeom prst="rect">
            <a:avLst/>
          </a:prstGeom>
          <a:noFill/>
        </p:spPr>
        <p:txBody>
          <a:bodyPr wrap="square" rtlCol="0">
            <a:spAutoFit/>
          </a:bodyPr>
          <a:lstStyle/>
          <a:p>
            <a:r>
              <a:rPr lang="nl-NL" sz="1400" b="1" dirty="0">
                <a:latin typeface="Constantia" panose="02030602050306030303" pitchFamily="18" charset="0"/>
              </a:rPr>
              <a:t>1473               – born in Torun (Poland)</a:t>
            </a:r>
          </a:p>
          <a:p>
            <a:endParaRPr lang="nl-NL" sz="1400" b="1" dirty="0">
              <a:latin typeface="Constantia" panose="02030602050306030303" pitchFamily="18" charset="0"/>
            </a:endParaRPr>
          </a:p>
          <a:p>
            <a:r>
              <a:rPr lang="nl-NL" sz="1400" b="1" dirty="0">
                <a:latin typeface="Constantia" panose="02030602050306030303" pitchFamily="18" charset="0"/>
              </a:rPr>
              <a:t>1491-1495      - study Univ. Krakow</a:t>
            </a:r>
          </a:p>
          <a:p>
            <a:r>
              <a:rPr lang="nl-NL" sz="1400" b="1" dirty="0">
                <a:latin typeface="Constantia" panose="02030602050306030303" pitchFamily="18" charset="0"/>
              </a:rPr>
              <a:t>1496-1501      -  3 years Univ. Bologna -  canon law</a:t>
            </a:r>
          </a:p>
          <a:p>
            <a:r>
              <a:rPr lang="nl-NL" sz="1400" b="1" dirty="0">
                <a:latin typeface="Constantia" panose="02030602050306030303" pitchFamily="18" charset="0"/>
              </a:rPr>
              <a:t>1503-              - Warmia  </a:t>
            </a:r>
          </a:p>
          <a:p>
            <a:r>
              <a:rPr lang="nl-NL" sz="1400" b="1" dirty="0">
                <a:latin typeface="Constantia" panose="02030602050306030303" pitchFamily="18" charset="0"/>
              </a:rPr>
              <a:t>1514                - Frombork</a:t>
            </a:r>
          </a:p>
          <a:p>
            <a:endParaRPr lang="nl-NL" sz="1400" b="1" dirty="0">
              <a:latin typeface="Constantia" panose="02030602050306030303" pitchFamily="18" charset="0"/>
            </a:endParaRPr>
          </a:p>
          <a:p>
            <a:r>
              <a:rPr lang="nl-NL" sz="1400" b="1" dirty="0">
                <a:latin typeface="Constantia" panose="02030602050306030303" pitchFamily="18" charset="0"/>
              </a:rPr>
              <a:t>Languages:   Latin , German</a:t>
            </a:r>
          </a:p>
          <a:p>
            <a:endParaRPr lang="nl-NL" sz="1400" b="1" dirty="0">
              <a:latin typeface="Constantia" panose="02030602050306030303" pitchFamily="18" charset="0"/>
            </a:endParaRPr>
          </a:p>
          <a:p>
            <a:pPr marL="342900" indent="-342900">
              <a:buAutoNum type="arabicPlain" startAt="1514"/>
            </a:pPr>
            <a:r>
              <a:rPr lang="nl-NL" sz="1400" b="1" dirty="0">
                <a:latin typeface="Constantia" panose="02030602050306030303" pitchFamily="18" charset="0"/>
              </a:rPr>
              <a:t>-  Commentariolus</a:t>
            </a:r>
          </a:p>
          <a:p>
            <a:r>
              <a:rPr lang="en-GB" sz="1200" i="1" dirty="0">
                <a:latin typeface="Constantia" panose="02030602050306030303" pitchFamily="18" charset="0"/>
              </a:rPr>
              <a:t>              Nicolai </a:t>
            </a:r>
            <a:r>
              <a:rPr lang="en-GB" sz="1200" i="1" dirty="0" err="1">
                <a:latin typeface="Constantia" panose="02030602050306030303" pitchFamily="18" charset="0"/>
              </a:rPr>
              <a:t>Copernici</a:t>
            </a:r>
            <a:r>
              <a:rPr lang="en-GB" sz="1200" i="1" dirty="0">
                <a:latin typeface="Constantia" panose="02030602050306030303" pitchFamily="18" charset="0"/>
              </a:rPr>
              <a:t> de </a:t>
            </a:r>
            <a:r>
              <a:rPr lang="en-GB" sz="1200" i="1" dirty="0" err="1">
                <a:latin typeface="Constantia" panose="02030602050306030303" pitchFamily="18" charset="0"/>
              </a:rPr>
              <a:t>hypothesibus</a:t>
            </a:r>
            <a:r>
              <a:rPr lang="en-GB" sz="1200" i="1" dirty="0">
                <a:latin typeface="Constantia" panose="02030602050306030303" pitchFamily="18" charset="0"/>
              </a:rPr>
              <a:t> </a:t>
            </a:r>
            <a:r>
              <a:rPr lang="en-GB" sz="1200" i="1" dirty="0" err="1">
                <a:latin typeface="Constantia" panose="02030602050306030303" pitchFamily="18" charset="0"/>
              </a:rPr>
              <a:t>motuum</a:t>
            </a:r>
            <a:r>
              <a:rPr lang="en-GB" sz="1200" i="1" dirty="0">
                <a:latin typeface="Constantia" panose="02030602050306030303" pitchFamily="18" charset="0"/>
              </a:rPr>
              <a:t> </a:t>
            </a:r>
            <a:r>
              <a:rPr lang="en-GB" sz="1200" i="1" dirty="0" err="1">
                <a:latin typeface="Constantia" panose="02030602050306030303" pitchFamily="18" charset="0"/>
              </a:rPr>
              <a:t>coelestium</a:t>
            </a:r>
            <a:r>
              <a:rPr lang="en-GB" sz="1200" i="1" dirty="0">
                <a:latin typeface="Constantia" panose="02030602050306030303" pitchFamily="18" charset="0"/>
              </a:rPr>
              <a:t> a se              </a:t>
            </a:r>
          </a:p>
          <a:p>
            <a:r>
              <a:rPr lang="en-GB" sz="1200" i="1" dirty="0">
                <a:latin typeface="Constantia" panose="02030602050306030303" pitchFamily="18" charset="0"/>
              </a:rPr>
              <a:t>              </a:t>
            </a:r>
            <a:r>
              <a:rPr lang="en-GB" sz="1200" i="1" dirty="0" err="1">
                <a:latin typeface="Constantia" panose="02030602050306030303" pitchFamily="18" charset="0"/>
              </a:rPr>
              <a:t>constitutis</a:t>
            </a:r>
            <a:r>
              <a:rPr lang="en-GB" sz="1200" i="1" dirty="0">
                <a:latin typeface="Constantia" panose="02030602050306030303" pitchFamily="18" charset="0"/>
              </a:rPr>
              <a:t> </a:t>
            </a:r>
            <a:r>
              <a:rPr lang="en-GB" sz="1200" i="1" dirty="0" err="1">
                <a:latin typeface="Constantia" panose="02030602050306030303" pitchFamily="18" charset="0"/>
              </a:rPr>
              <a:t>commentariolus</a:t>
            </a:r>
            <a:endParaRPr lang="en-GB" sz="1200" i="1" dirty="0">
              <a:latin typeface="Constantia" panose="02030602050306030303" pitchFamily="18" charset="0"/>
            </a:endParaRPr>
          </a:p>
          <a:p>
            <a:endParaRPr lang="nl-NL" sz="1200" i="1" dirty="0">
              <a:latin typeface="Constantia" panose="02030602050306030303" pitchFamily="18" charset="0"/>
            </a:endParaRPr>
          </a:p>
          <a:p>
            <a:r>
              <a:rPr lang="nl-NL" sz="1200" i="1" dirty="0">
                <a:latin typeface="Constantia" panose="02030602050306030303" pitchFamily="18" charset="0"/>
              </a:rPr>
              <a:t>               + </a:t>
            </a:r>
            <a:r>
              <a:rPr lang="nl-NL" sz="1200" b="1" dirty="0">
                <a:latin typeface="Constantia" panose="02030602050306030303" pitchFamily="18" charset="0"/>
              </a:rPr>
              <a:t>theoretical treatise on heliocentric mechanism</a:t>
            </a:r>
          </a:p>
          <a:p>
            <a:r>
              <a:rPr lang="nl-NL" sz="1200" b="1" dirty="0">
                <a:latin typeface="Constantia" panose="02030602050306030303" pitchFamily="18" charset="0"/>
              </a:rPr>
              <a:t>               +  40 pages, 7 basic assumptions</a:t>
            </a:r>
          </a:p>
          <a:p>
            <a:r>
              <a:rPr lang="nl-NL" dirty="0"/>
              <a:t>          </a:t>
            </a:r>
          </a:p>
          <a:p>
            <a:endParaRPr lang="en-GB"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5" y="4293096"/>
            <a:ext cx="1602020" cy="2424109"/>
          </a:xfrm>
          <a:prstGeom prst="rect">
            <a:avLst/>
          </a:prstGeom>
        </p:spPr>
      </p:pic>
      <p:sp>
        <p:nvSpPr>
          <p:cNvPr id="12" name="TextBox 11"/>
          <p:cNvSpPr txBox="1"/>
          <p:nvPr/>
        </p:nvSpPr>
        <p:spPr>
          <a:xfrm>
            <a:off x="4860032" y="199673"/>
            <a:ext cx="1512168" cy="553998"/>
          </a:xfrm>
          <a:prstGeom prst="rect">
            <a:avLst/>
          </a:prstGeom>
          <a:noFill/>
        </p:spPr>
        <p:txBody>
          <a:bodyPr wrap="square" rtlCol="0">
            <a:spAutoFit/>
          </a:bodyPr>
          <a:lstStyle/>
          <a:p>
            <a:r>
              <a:rPr lang="nl-NL" sz="1000" b="1" dirty="0">
                <a:latin typeface="Constantia" panose="02030602050306030303" pitchFamily="18" charset="0"/>
              </a:rPr>
              <a:t>Birthhouse Copernicus, </a:t>
            </a:r>
          </a:p>
          <a:p>
            <a:r>
              <a:rPr lang="nl-NL" sz="1000" b="1" dirty="0">
                <a:latin typeface="Constantia" panose="02030602050306030303" pitchFamily="18" charset="0"/>
              </a:rPr>
              <a:t>Torun</a:t>
            </a:r>
            <a:endParaRPr lang="en-GB" sz="1000" b="1" dirty="0">
              <a:latin typeface="Constantia" panose="02030602050306030303" pitchFamily="18" charset="0"/>
            </a:endParaRPr>
          </a:p>
        </p:txBody>
      </p:sp>
      <p:sp>
        <p:nvSpPr>
          <p:cNvPr id="13" name="TextBox 12"/>
          <p:cNvSpPr txBox="1"/>
          <p:nvPr/>
        </p:nvSpPr>
        <p:spPr>
          <a:xfrm>
            <a:off x="452239" y="3735121"/>
            <a:ext cx="5328592" cy="553998"/>
          </a:xfrm>
          <a:prstGeom prst="rect">
            <a:avLst/>
          </a:prstGeom>
          <a:noFill/>
        </p:spPr>
        <p:txBody>
          <a:bodyPr wrap="square" rtlCol="0">
            <a:spAutoFit/>
          </a:bodyPr>
          <a:lstStyle/>
          <a:p>
            <a:endParaRPr lang="nl-NL" sz="1000" b="1" dirty="0">
              <a:latin typeface="Constantia" panose="02030602050306030303" pitchFamily="18" charset="0"/>
            </a:endParaRPr>
          </a:p>
          <a:p>
            <a:endParaRPr lang="nl-NL" sz="1000" b="1" dirty="0">
              <a:latin typeface="Constantia" panose="02030602050306030303" pitchFamily="18" charset="0"/>
            </a:endParaRPr>
          </a:p>
          <a:p>
            <a:r>
              <a:rPr lang="nl-NL" sz="1000" b="1" dirty="0">
                <a:latin typeface="Constantia" panose="02030602050306030303" pitchFamily="18" charset="0"/>
              </a:rPr>
              <a:t>Tower (living) Copernicus, Frombork                                            Frombork Cathedral</a:t>
            </a:r>
            <a:endParaRPr lang="en-GB" sz="1000" b="1" dirty="0">
              <a:latin typeface="Constantia" panose="02030602050306030303" pitchFamily="18" charset="0"/>
            </a:endParaRPr>
          </a:p>
        </p:txBody>
      </p:sp>
      <p:sp>
        <p:nvSpPr>
          <p:cNvPr id="15" name="Rectangle 14"/>
          <p:cNvSpPr/>
          <p:nvPr/>
        </p:nvSpPr>
        <p:spPr>
          <a:xfrm>
            <a:off x="452239" y="753671"/>
            <a:ext cx="4960892" cy="3179385"/>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84898" y="4293096"/>
            <a:ext cx="1584667" cy="2432062"/>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2158717" y="4289119"/>
            <a:ext cx="3254414" cy="2432062"/>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8722591"/>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copernicus.lr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924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42875" y="0"/>
            <a:ext cx="9572625" cy="7533456"/>
          </a:xfrm>
          <a:prstGeom prst="rect">
            <a:avLst/>
          </a:prstGeom>
          <a:solidFill>
            <a:schemeClr val="bg2">
              <a:lumMod val="60000"/>
              <a:lumOff val="40000"/>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27584" y="260648"/>
            <a:ext cx="9683427" cy="7173416"/>
          </a:xfrm>
          <a:prstGeom prst="rect">
            <a:avLst/>
          </a:prstGeom>
          <a:noFill/>
          <a:effectLst>
            <a:outerShdw blurRad="50800" dist="114300" dir="144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GB" sz="1400" b="1" dirty="0">
                <a:solidFill>
                  <a:schemeClr val="accent1"/>
                </a:solidFill>
                <a:latin typeface="Constantia" panose="02030602050306030303" pitchFamily="18" charset="0"/>
              </a:rPr>
              <a:t>There is no one </a:t>
            </a:r>
            <a:r>
              <a:rPr lang="en-GB" sz="1400" b="1" dirty="0" err="1">
                <a:solidFill>
                  <a:schemeClr val="accent1"/>
                </a:solidFill>
                <a:latin typeface="Constantia" panose="02030602050306030303" pitchFamily="18" charset="0"/>
              </a:rPr>
              <a:t>center</a:t>
            </a:r>
            <a:r>
              <a:rPr lang="en-GB" sz="1400" b="1" dirty="0">
                <a:solidFill>
                  <a:schemeClr val="accent1"/>
                </a:solidFill>
                <a:latin typeface="Constantia" panose="02030602050306030303" pitchFamily="18" charset="0"/>
              </a:rPr>
              <a:t> of all the celestial circles or spheres.</a:t>
            </a:r>
            <a:br>
              <a:rPr lang="en-GB" sz="1400" b="1" dirty="0">
                <a:solidFill>
                  <a:schemeClr val="accent1"/>
                </a:solidFill>
                <a:latin typeface="Constantia" panose="02030602050306030303" pitchFamily="18" charset="0"/>
              </a:rPr>
            </a:br>
            <a:endParaRPr lang="en-GB" sz="1400" b="1" dirty="0">
              <a:solidFill>
                <a:schemeClr val="accent1"/>
              </a:solidFill>
              <a:latin typeface="Constantia" panose="02030602050306030303" pitchFamily="18" charset="0"/>
            </a:endParaRPr>
          </a:p>
          <a:p>
            <a:pPr marL="342900" indent="-342900">
              <a:buAutoNum type="arabicPeriod"/>
            </a:pPr>
            <a:r>
              <a:rPr lang="en-GB" sz="1400" b="1" dirty="0">
                <a:solidFill>
                  <a:schemeClr val="accent1"/>
                </a:solidFill>
                <a:latin typeface="Constantia" panose="02030602050306030303" pitchFamily="18" charset="0"/>
              </a:rPr>
              <a:t> The </a:t>
            </a:r>
            <a:r>
              <a:rPr lang="en-GB" sz="1400" b="1" dirty="0" err="1">
                <a:solidFill>
                  <a:schemeClr val="accent1"/>
                </a:solidFill>
                <a:latin typeface="Constantia" panose="02030602050306030303" pitchFamily="18" charset="0"/>
              </a:rPr>
              <a:t>center</a:t>
            </a:r>
            <a:r>
              <a:rPr lang="en-GB" sz="1400" b="1" dirty="0">
                <a:solidFill>
                  <a:schemeClr val="accent1"/>
                </a:solidFill>
                <a:latin typeface="Constantia" panose="02030602050306030303" pitchFamily="18" charset="0"/>
              </a:rPr>
              <a:t> of the earth is not the </a:t>
            </a:r>
            <a:r>
              <a:rPr lang="en-GB" sz="1400" b="1" dirty="0" err="1">
                <a:solidFill>
                  <a:schemeClr val="accent1"/>
                </a:solidFill>
                <a:latin typeface="Constantia" panose="02030602050306030303" pitchFamily="18" charset="0"/>
              </a:rPr>
              <a:t>center</a:t>
            </a:r>
            <a:r>
              <a:rPr lang="en-GB" sz="1400" b="1" dirty="0">
                <a:solidFill>
                  <a:schemeClr val="accent1"/>
                </a:solidFill>
                <a:latin typeface="Constantia" panose="02030602050306030303" pitchFamily="18" charset="0"/>
              </a:rPr>
              <a:t> of the universe, but only of </a:t>
            </a:r>
          </a:p>
          <a:p>
            <a:r>
              <a:rPr lang="en-GB" sz="1400" b="1" dirty="0">
                <a:solidFill>
                  <a:schemeClr val="accent1"/>
                </a:solidFill>
                <a:latin typeface="Constantia" panose="02030602050306030303" pitchFamily="18" charset="0"/>
              </a:rPr>
              <a:t>         gravity and of the lunar sphere.</a:t>
            </a:r>
          </a:p>
          <a:p>
            <a:br>
              <a:rPr lang="en-GB" sz="1400" b="1" dirty="0">
                <a:solidFill>
                  <a:schemeClr val="accent1"/>
                </a:solidFill>
                <a:latin typeface="Constantia" panose="02030602050306030303" pitchFamily="18" charset="0"/>
              </a:rPr>
            </a:br>
            <a:r>
              <a:rPr lang="en-GB" sz="1400" b="1" dirty="0">
                <a:solidFill>
                  <a:schemeClr val="accent1"/>
                </a:solidFill>
                <a:latin typeface="Constantia" panose="02030602050306030303" pitchFamily="18" charset="0"/>
              </a:rPr>
              <a:t>3.      All the spheres revolve about the sun as their midpoint, and therefore </a:t>
            </a:r>
          </a:p>
          <a:p>
            <a:r>
              <a:rPr lang="en-GB" sz="1400" b="1" dirty="0">
                <a:solidFill>
                  <a:schemeClr val="accent1"/>
                </a:solidFill>
                <a:latin typeface="Constantia" panose="02030602050306030303" pitchFamily="18" charset="0"/>
              </a:rPr>
              <a:t>         the sun is the </a:t>
            </a:r>
            <a:r>
              <a:rPr lang="en-GB" sz="1400" b="1" dirty="0" err="1">
                <a:solidFill>
                  <a:schemeClr val="accent1"/>
                </a:solidFill>
                <a:latin typeface="Constantia" panose="02030602050306030303" pitchFamily="18" charset="0"/>
              </a:rPr>
              <a:t>center</a:t>
            </a:r>
            <a:r>
              <a:rPr lang="en-GB" sz="1400" b="1" dirty="0">
                <a:solidFill>
                  <a:schemeClr val="accent1"/>
                </a:solidFill>
                <a:latin typeface="Constantia" panose="02030602050306030303" pitchFamily="18" charset="0"/>
              </a:rPr>
              <a:t> of the universe.</a:t>
            </a:r>
          </a:p>
          <a:p>
            <a:br>
              <a:rPr lang="en-GB" sz="1400" b="1" dirty="0">
                <a:solidFill>
                  <a:schemeClr val="accent1"/>
                </a:solidFill>
                <a:latin typeface="Constantia" panose="02030602050306030303" pitchFamily="18" charset="0"/>
              </a:rPr>
            </a:br>
            <a:r>
              <a:rPr lang="en-GB" sz="1400" b="1" dirty="0">
                <a:solidFill>
                  <a:schemeClr val="accent1"/>
                </a:solidFill>
                <a:latin typeface="Constantia" panose="02030602050306030303" pitchFamily="18" charset="0"/>
              </a:rPr>
              <a:t>4.     The ratio of the earth's distance from the sun to the height of the firmament</a:t>
            </a:r>
          </a:p>
          <a:p>
            <a:r>
              <a:rPr lang="en-GB" sz="1400" b="1" dirty="0">
                <a:solidFill>
                  <a:schemeClr val="accent1"/>
                </a:solidFill>
                <a:latin typeface="Constantia" panose="02030602050306030303" pitchFamily="18" charset="0"/>
              </a:rPr>
              <a:t>        (outermost celestial sphere containing the stars) is so much smaller than the </a:t>
            </a:r>
          </a:p>
          <a:p>
            <a:r>
              <a:rPr lang="en-GB" sz="1400" b="1" dirty="0">
                <a:solidFill>
                  <a:schemeClr val="accent1"/>
                </a:solidFill>
                <a:latin typeface="Constantia" panose="02030602050306030303" pitchFamily="18" charset="0"/>
              </a:rPr>
              <a:t>        ratio of the earth's radius to its distance from the sun that the distance from </a:t>
            </a:r>
          </a:p>
          <a:p>
            <a:r>
              <a:rPr lang="en-GB" sz="1400" b="1" dirty="0">
                <a:solidFill>
                  <a:schemeClr val="accent1"/>
                </a:solidFill>
                <a:latin typeface="Constantia" panose="02030602050306030303" pitchFamily="18" charset="0"/>
              </a:rPr>
              <a:t>         the earth to the sun is imperceptible in comparison with the height of the </a:t>
            </a:r>
          </a:p>
          <a:p>
            <a:r>
              <a:rPr lang="en-GB" sz="1400" b="1" dirty="0">
                <a:solidFill>
                  <a:schemeClr val="accent1"/>
                </a:solidFill>
                <a:latin typeface="Constantia" panose="02030602050306030303" pitchFamily="18" charset="0"/>
              </a:rPr>
              <a:t>         firmament.</a:t>
            </a:r>
          </a:p>
          <a:p>
            <a:br>
              <a:rPr lang="en-GB" sz="1400" b="1" dirty="0">
                <a:solidFill>
                  <a:schemeClr val="accent1"/>
                </a:solidFill>
                <a:latin typeface="Constantia" panose="02030602050306030303" pitchFamily="18" charset="0"/>
              </a:rPr>
            </a:br>
            <a:r>
              <a:rPr lang="en-GB" sz="1400" b="1" dirty="0">
                <a:solidFill>
                  <a:schemeClr val="accent1"/>
                </a:solidFill>
                <a:latin typeface="Constantia" panose="02030602050306030303" pitchFamily="18" charset="0"/>
              </a:rPr>
              <a:t> 5.     Whatever motion appears in the firmament arises not from any motion of the </a:t>
            </a:r>
          </a:p>
          <a:p>
            <a:r>
              <a:rPr lang="en-GB" sz="1400" b="1" dirty="0">
                <a:solidFill>
                  <a:schemeClr val="accent1"/>
                </a:solidFill>
                <a:latin typeface="Constantia" panose="02030602050306030303" pitchFamily="18" charset="0"/>
              </a:rPr>
              <a:t>         firmament, but from the earth's motion. The earth together with its circumjacent </a:t>
            </a:r>
          </a:p>
          <a:p>
            <a:r>
              <a:rPr lang="en-GB" sz="1400" b="1" dirty="0">
                <a:solidFill>
                  <a:schemeClr val="accent1"/>
                </a:solidFill>
                <a:latin typeface="Constantia" panose="02030602050306030303" pitchFamily="18" charset="0"/>
              </a:rPr>
              <a:t>         elements performs a complete rotation on its fixed poles in a daily motion, while </a:t>
            </a:r>
          </a:p>
          <a:p>
            <a:r>
              <a:rPr lang="en-GB" sz="1400" b="1" dirty="0">
                <a:solidFill>
                  <a:schemeClr val="accent1"/>
                </a:solidFill>
                <a:latin typeface="Constantia" panose="02030602050306030303" pitchFamily="18" charset="0"/>
              </a:rPr>
              <a:t>         the firmament and highest heaven abide unchanged.</a:t>
            </a:r>
          </a:p>
          <a:p>
            <a:br>
              <a:rPr lang="en-GB" sz="1400" b="1" dirty="0">
                <a:solidFill>
                  <a:schemeClr val="accent1"/>
                </a:solidFill>
                <a:latin typeface="Constantia" panose="02030602050306030303" pitchFamily="18" charset="0"/>
              </a:rPr>
            </a:br>
            <a:r>
              <a:rPr lang="en-GB" sz="1400" b="1" dirty="0">
                <a:solidFill>
                  <a:schemeClr val="accent1"/>
                </a:solidFill>
                <a:latin typeface="Constantia" panose="02030602050306030303" pitchFamily="18" charset="0"/>
              </a:rPr>
              <a:t>6.     What appear to us as motions of the sun arise not from its motion but from the </a:t>
            </a:r>
          </a:p>
          <a:p>
            <a:r>
              <a:rPr lang="en-GB" sz="1400" b="1" dirty="0">
                <a:solidFill>
                  <a:schemeClr val="accent1"/>
                </a:solidFill>
                <a:latin typeface="Constantia" panose="02030602050306030303" pitchFamily="18" charset="0"/>
              </a:rPr>
              <a:t>         motion of the earth and our sphere, with which we revolve about the sun like </a:t>
            </a:r>
          </a:p>
          <a:p>
            <a:r>
              <a:rPr lang="en-GB" sz="1400" b="1" dirty="0">
                <a:solidFill>
                  <a:schemeClr val="accent1"/>
                </a:solidFill>
                <a:latin typeface="Constantia" panose="02030602050306030303" pitchFamily="18" charset="0"/>
              </a:rPr>
              <a:t>         any other planet. The earth has, then, more than one motion.</a:t>
            </a:r>
            <a:br>
              <a:rPr lang="en-GB" sz="1400" b="1" dirty="0">
                <a:solidFill>
                  <a:schemeClr val="accent1"/>
                </a:solidFill>
                <a:latin typeface="Constantia" panose="02030602050306030303" pitchFamily="18" charset="0"/>
              </a:rPr>
            </a:br>
            <a:endParaRPr lang="en-GB" sz="1400" b="1" dirty="0">
              <a:solidFill>
                <a:schemeClr val="accent1"/>
              </a:solidFill>
              <a:latin typeface="Constantia" panose="02030602050306030303" pitchFamily="18" charset="0"/>
            </a:endParaRPr>
          </a:p>
          <a:p>
            <a:pPr marL="342900" indent="-342900">
              <a:buAutoNum type="arabicPeriod" startAt="7"/>
            </a:pPr>
            <a:r>
              <a:rPr lang="en-GB" sz="1400" b="1" dirty="0">
                <a:solidFill>
                  <a:schemeClr val="accent1"/>
                </a:solidFill>
                <a:latin typeface="Constantia" panose="02030602050306030303" pitchFamily="18" charset="0"/>
              </a:rPr>
              <a:t>The apparent retrograde and direct motion of the planets arises not from their  </a:t>
            </a:r>
          </a:p>
          <a:p>
            <a:r>
              <a:rPr lang="en-GB" sz="1400" b="1" dirty="0">
                <a:solidFill>
                  <a:schemeClr val="accent1"/>
                </a:solidFill>
                <a:latin typeface="Constantia" panose="02030602050306030303" pitchFamily="18" charset="0"/>
              </a:rPr>
              <a:t>        motion but from the earth's. The motion of the earth alone, therefore, suffices </a:t>
            </a:r>
          </a:p>
          <a:p>
            <a:r>
              <a:rPr lang="en-GB" sz="1400" b="1" dirty="0">
                <a:solidFill>
                  <a:schemeClr val="accent1"/>
                </a:solidFill>
                <a:latin typeface="Constantia" panose="02030602050306030303" pitchFamily="18" charset="0"/>
              </a:rPr>
              <a:t>        to explain so many apparent inequalities in the heavens.</a:t>
            </a:r>
          </a:p>
        </p:txBody>
      </p:sp>
      <p:sp>
        <p:nvSpPr>
          <p:cNvPr id="4" name="Rectangle 2"/>
          <p:cNvSpPr txBox="1">
            <a:spLocks noChangeArrowheads="1"/>
          </p:cNvSpPr>
          <p:nvPr/>
        </p:nvSpPr>
        <p:spPr>
          <a:xfrm>
            <a:off x="-612576" y="548680"/>
            <a:ext cx="10979571" cy="1371600"/>
          </a:xfrm>
          <a:prstGeom prst="rect">
            <a:avLst/>
          </a:prstGeom>
        </p:spPr>
        <p:txBody>
          <a:bodyPr anchor="ctr">
            <a:scene3d>
              <a:camera prst="orthographicFront"/>
              <a:lightRig rig="soft" dir="t">
                <a:rot lat="0" lon="0" rev="16800000"/>
              </a:lightRig>
            </a:scene3d>
            <a:sp3d prstMaterial="softEdge">
              <a:bevelT w="38100" h="38100"/>
            </a:sp3d>
          </a:bodyPr>
          <a:lstStyle/>
          <a:p>
            <a:pPr algn="ctr">
              <a:lnSpc>
                <a:spcPct val="85000"/>
              </a:lnSpc>
              <a:defRPr/>
            </a:pPr>
            <a:r>
              <a:rPr lang="en-US" sz="6000" b="1" dirty="0" err="1">
                <a:ln w="6350">
                  <a:noFill/>
                </a:ln>
                <a:solidFill>
                  <a:prstClr val="white"/>
                </a:solidFill>
                <a:effectLst>
                  <a:outerShdw blurRad="114300" dist="101600" dir="2700000" algn="tl" rotWithShape="0">
                    <a:srgbClr val="000000">
                      <a:alpha val="40000"/>
                    </a:srgbClr>
                  </a:outerShdw>
                </a:effectLst>
                <a:latin typeface="Constantia" panose="02030602050306030303" pitchFamily="18" charset="0"/>
              </a:rPr>
              <a:t>Commentariolus</a:t>
            </a:r>
            <a:endParaRPr lang="en-US" sz="6000" b="1" dirty="0">
              <a:ln w="6350">
                <a:noFill/>
              </a:ln>
              <a:solidFill>
                <a:prstClr val="white"/>
              </a:solidFill>
              <a:effectLst>
                <a:outerShdw blurRad="114300" dist="101600" dir="2700000" algn="tl" rotWithShape="0">
                  <a:srgbClr val="000000">
                    <a:alpha val="40000"/>
                  </a:srgbClr>
                </a:outerShdw>
              </a:effectLst>
              <a:latin typeface="Constantia" panose="02030602050306030303" pitchFamily="18" charset="0"/>
            </a:endParaRPr>
          </a:p>
          <a:p>
            <a:pPr algn="ctr">
              <a:lnSpc>
                <a:spcPct val="85000"/>
              </a:lnSpc>
              <a:defRPr/>
            </a:pPr>
            <a:endParaRPr lang="en-US" sz="6000" b="1" dirty="0">
              <a:ln w="6350">
                <a:noFill/>
              </a:ln>
              <a:solidFill>
                <a:prstClr val="white"/>
              </a:solidFill>
              <a:effectLst>
                <a:outerShdw blurRad="114300" dist="101600" dir="2700000" algn="tl" rotWithShape="0">
                  <a:srgbClr val="000000">
                    <a:alpha val="40000"/>
                  </a:srgbClr>
                </a:outerShdw>
              </a:effectLst>
              <a:latin typeface="Constantia" panose="02030602050306030303" pitchFamily="18" charset="0"/>
            </a:endParaRPr>
          </a:p>
          <a:p>
            <a:pPr algn="ctr">
              <a:lnSpc>
                <a:spcPct val="85000"/>
              </a:lnSpc>
              <a:defRPr/>
            </a:pPr>
            <a:endParaRPr lang="en-US" sz="6000" b="1" dirty="0">
              <a:ln w="6350">
                <a:noFill/>
              </a:ln>
              <a:solidFill>
                <a:prstClr val="white"/>
              </a:solidFill>
              <a:effectLst>
                <a:outerShdw blurRad="114300" dist="101600" dir="2700000" algn="tl" rotWithShape="0">
                  <a:srgbClr val="000000">
                    <a:alpha val="40000"/>
                  </a:srgbClr>
                </a:outerShdw>
              </a:effectLst>
              <a:latin typeface="Constantia" panose="02030602050306030303" pitchFamily="18" charset="0"/>
            </a:endParaRPr>
          </a:p>
        </p:txBody>
      </p:sp>
      <p:sp>
        <p:nvSpPr>
          <p:cNvPr id="3" name="Rectangle 2"/>
          <p:cNvSpPr/>
          <p:nvPr/>
        </p:nvSpPr>
        <p:spPr>
          <a:xfrm>
            <a:off x="755576" y="908720"/>
            <a:ext cx="8064896" cy="583264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5124628"/>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Copernican_heliocentrism.jpg"/>
          <p:cNvPicPr>
            <a:picLocks noChangeAspect="1"/>
          </p:cNvPicPr>
          <p:nvPr/>
        </p:nvPicPr>
        <p:blipFill>
          <a:blip r:embed="rId2"/>
          <a:stretch>
            <a:fillRect/>
          </a:stretch>
        </p:blipFill>
        <p:spPr>
          <a:xfrm>
            <a:off x="5715008" y="1142984"/>
            <a:ext cx="2963671" cy="4786346"/>
          </a:xfrm>
          <a:prstGeom prst="rect">
            <a:avLst/>
          </a:prstGeom>
          <a:ln>
            <a:noFill/>
          </a:ln>
          <a:effectLst>
            <a:glow rad="101600">
              <a:schemeClr val="accent4">
                <a:satMod val="175000"/>
                <a:alpha val="40000"/>
              </a:schemeClr>
            </a:glow>
            <a:outerShdw blurRad="50800" dist="38100" dir="16200000" rotWithShape="0">
              <a:prstClr val="black">
                <a:alpha val="40000"/>
              </a:prstClr>
            </a:outerShdw>
          </a:effectLst>
        </p:spPr>
      </p:pic>
      <p:pic>
        <p:nvPicPr>
          <p:cNvPr id="8195" name="Picture 12" descr="De_revolutionibus_orbium_coelesti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143000"/>
            <a:ext cx="2840037"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Nikolaus_Kopernikus.jpg"/>
          <p:cNvPicPr>
            <a:picLocks noChangeAspect="1"/>
          </p:cNvPicPr>
          <p:nvPr/>
        </p:nvPicPr>
        <p:blipFill>
          <a:blip r:embed="rId4"/>
          <a:stretch>
            <a:fillRect/>
          </a:stretch>
        </p:blipFill>
        <p:spPr>
          <a:xfrm>
            <a:off x="2714625" y="1428750"/>
            <a:ext cx="3738563" cy="4357688"/>
          </a:xfrm>
          <a:prstGeom prst="rect">
            <a:avLst/>
          </a:prstGeom>
          <a:effectLst>
            <a:outerShdw blurRad="50800" dist="215900" dir="2700000" algn="tl" rotWithShape="0">
              <a:prstClr val="black">
                <a:alpha val="40000"/>
              </a:prstClr>
            </a:outerShdw>
          </a:effectLst>
        </p:spPr>
      </p:pic>
      <p:sp>
        <p:nvSpPr>
          <p:cNvPr id="7" name="Rectangle 2"/>
          <p:cNvSpPr txBox="1">
            <a:spLocks noChangeArrowheads="1"/>
          </p:cNvSpPr>
          <p:nvPr/>
        </p:nvSpPr>
        <p:spPr>
          <a:xfrm>
            <a:off x="-428660" y="0"/>
            <a:ext cx="9858375" cy="1371600"/>
          </a:xfrm>
          <a:prstGeom prst="rect">
            <a:avLst/>
          </a:prstGeom>
        </p:spPr>
        <p:txBody>
          <a:bodyPr anchor="ctr">
            <a:scene3d>
              <a:camera prst="orthographicFront"/>
              <a:lightRig rig="soft" dir="t">
                <a:rot lat="0" lon="0" rev="16800000"/>
              </a:lightRig>
            </a:scene3d>
            <a:sp3d prstMaterial="softEdge">
              <a:bevelT w="38100" h="38100"/>
            </a:sp3d>
          </a:bodyPr>
          <a:lstStyle/>
          <a:p>
            <a:pPr algn="ctr">
              <a:lnSpc>
                <a:spcPct val="85000"/>
              </a:lnSpc>
              <a:defRPr/>
            </a:pPr>
            <a:r>
              <a:rPr lang="en-US" sz="6000" b="1" dirty="0">
                <a:ln w="6350">
                  <a:noFill/>
                </a:ln>
                <a:effectLst>
                  <a:outerShdw blurRad="114300" dist="101600" dir="2700000" algn="tl" rotWithShape="0">
                    <a:srgbClr val="000000">
                      <a:alpha val="40000"/>
                    </a:srgbClr>
                  </a:outerShdw>
                </a:effectLst>
                <a:latin typeface="Constantia" panose="02030602050306030303" pitchFamily="18" charset="0"/>
              </a:rPr>
              <a:t>De </a:t>
            </a:r>
            <a:r>
              <a:rPr lang="en-US" sz="6000" b="1" dirty="0" err="1">
                <a:ln w="6350">
                  <a:noFill/>
                </a:ln>
                <a:effectLst>
                  <a:outerShdw blurRad="114300" dist="101600" dir="2700000" algn="tl" rotWithShape="0">
                    <a:srgbClr val="000000">
                      <a:alpha val="40000"/>
                    </a:srgbClr>
                  </a:outerShdw>
                </a:effectLst>
                <a:latin typeface="Constantia" panose="02030602050306030303" pitchFamily="18" charset="0"/>
              </a:rPr>
              <a:t>Revolutionibus</a:t>
            </a:r>
            <a:endParaRPr lang="en-US" sz="6000" b="1" dirty="0">
              <a:ln w="6350">
                <a:noFill/>
              </a:ln>
              <a:effectLst>
                <a:outerShdw blurRad="114300" dist="101600" dir="2700000" algn="tl" rotWithShape="0">
                  <a:srgbClr val="000000">
                    <a:alpha val="40000"/>
                  </a:srgbClr>
                </a:outerShdw>
              </a:effectLst>
              <a:latin typeface="Constantia" panose="02030602050306030303" pitchFamily="18" charset="0"/>
            </a:endParaRPr>
          </a:p>
        </p:txBody>
      </p:sp>
      <p:sp>
        <p:nvSpPr>
          <p:cNvPr id="8" name="Rectangle 2"/>
          <p:cNvSpPr txBox="1">
            <a:spLocks noChangeArrowheads="1"/>
          </p:cNvSpPr>
          <p:nvPr/>
        </p:nvSpPr>
        <p:spPr>
          <a:xfrm>
            <a:off x="-214346" y="5715016"/>
            <a:ext cx="9858375" cy="1371600"/>
          </a:xfrm>
          <a:prstGeom prst="rect">
            <a:avLst/>
          </a:prstGeom>
        </p:spPr>
        <p:txBody>
          <a:bodyPr anchor="ctr">
            <a:scene3d>
              <a:camera prst="orthographicFront"/>
              <a:lightRig rig="soft" dir="t">
                <a:rot lat="0" lon="0" rev="16800000"/>
              </a:lightRig>
            </a:scene3d>
            <a:sp3d prstMaterial="softEdge">
              <a:bevelT w="38100" h="38100"/>
            </a:sp3d>
          </a:bodyPr>
          <a:lstStyle/>
          <a:p>
            <a:pPr algn="ctr">
              <a:lnSpc>
                <a:spcPct val="85000"/>
              </a:lnSpc>
              <a:defRPr/>
            </a:pPr>
            <a:r>
              <a:rPr lang="en-US" sz="6000" b="1" dirty="0">
                <a:ln w="6350">
                  <a:noFill/>
                </a:ln>
                <a:effectLst>
                  <a:outerShdw blurRad="114300" dist="101600" dir="2700000" algn="tl" rotWithShape="0">
                    <a:srgbClr val="000000">
                      <a:alpha val="40000"/>
                    </a:srgbClr>
                  </a:outerShdw>
                </a:effectLst>
                <a:latin typeface="Constantia" panose="02030602050306030303" pitchFamily="18" charset="0"/>
              </a:rPr>
              <a:t>Orbium </a:t>
            </a:r>
            <a:r>
              <a:rPr lang="en-US" sz="6000" b="1" dirty="0" err="1">
                <a:ln w="6350">
                  <a:noFill/>
                </a:ln>
                <a:effectLst>
                  <a:outerShdw blurRad="114300" dist="101600" dir="2700000" algn="tl" rotWithShape="0">
                    <a:srgbClr val="000000">
                      <a:alpha val="40000"/>
                    </a:srgbClr>
                  </a:outerShdw>
                </a:effectLst>
                <a:latin typeface="Constantia" panose="02030602050306030303" pitchFamily="18" charset="0"/>
              </a:rPr>
              <a:t>Coelestium</a:t>
            </a:r>
            <a:endParaRPr lang="en-US" sz="6000" b="1" dirty="0">
              <a:ln w="6350">
                <a:noFill/>
              </a:ln>
              <a:effectLst>
                <a:outerShdw blurRad="114300" dist="101600" dir="2700000" algn="tl" rotWithShape="0">
                  <a:srgbClr val="000000">
                    <a:alpha val="40000"/>
                  </a:srgbClr>
                </a:outerShdw>
              </a:effectLst>
              <a:latin typeface="Constantia" panose="02030602050306030303" pitchFamily="18" charset="0"/>
            </a:endParaRPr>
          </a:p>
        </p:txBody>
      </p:sp>
    </p:spTree>
    <p:extLst>
      <p:ext uri="{BB962C8B-B14F-4D97-AF65-F5344CB8AC3E}">
        <p14:creationId xmlns:p14="http://schemas.microsoft.com/office/powerpoint/2010/main" val="517981428"/>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descr="copernicus.lr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0"/>
            <a:ext cx="9572625" cy="924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656731"/>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Nikolaus_Kopernikus.jpg"/>
          <p:cNvPicPr>
            <a:picLocks noChangeAspect="1"/>
          </p:cNvPicPr>
          <p:nvPr/>
        </p:nvPicPr>
        <p:blipFill>
          <a:blip r:embed="rId2"/>
          <a:stretch>
            <a:fillRect/>
          </a:stretch>
        </p:blipFill>
        <p:spPr>
          <a:xfrm>
            <a:off x="4030930" y="1203691"/>
            <a:ext cx="4633302" cy="5400600"/>
          </a:xfrm>
          <a:prstGeom prst="rect">
            <a:avLst/>
          </a:prstGeom>
          <a:effectLst>
            <a:outerShdw blurRad="50800" dist="215900" dir="2700000" algn="tl" rotWithShape="0">
              <a:prstClr val="black">
                <a:alpha val="40000"/>
              </a:prstClr>
            </a:outerShdw>
          </a:effectLst>
        </p:spPr>
      </p:pic>
      <p:sp>
        <p:nvSpPr>
          <p:cNvPr id="7" name="Rectangle 2"/>
          <p:cNvSpPr txBox="1">
            <a:spLocks noChangeArrowheads="1"/>
          </p:cNvSpPr>
          <p:nvPr/>
        </p:nvSpPr>
        <p:spPr>
          <a:xfrm>
            <a:off x="-428660" y="0"/>
            <a:ext cx="9858375" cy="1371600"/>
          </a:xfrm>
          <a:prstGeom prst="rect">
            <a:avLst/>
          </a:prstGeom>
        </p:spPr>
        <p:txBody>
          <a:bodyPr anchor="ctr">
            <a:scene3d>
              <a:camera prst="orthographicFront"/>
              <a:lightRig rig="soft" dir="t">
                <a:rot lat="0" lon="0" rev="16800000"/>
              </a:lightRig>
            </a:scene3d>
            <a:sp3d prstMaterial="softEdge">
              <a:bevelT w="38100" h="38100"/>
            </a:sp3d>
          </a:bodyPr>
          <a:lstStyle/>
          <a:p>
            <a:pPr algn="ctr">
              <a:lnSpc>
                <a:spcPct val="85000"/>
              </a:lnSpc>
              <a:defRPr/>
            </a:pPr>
            <a:r>
              <a:rPr lang="en-US" sz="6000" b="1" dirty="0">
                <a:ln w="6350">
                  <a:noFill/>
                </a:ln>
                <a:solidFill>
                  <a:prstClr val="white"/>
                </a:solidFill>
                <a:effectLst>
                  <a:outerShdw blurRad="114300" dist="101600" dir="2700000" algn="tl" rotWithShape="0">
                    <a:srgbClr val="000000">
                      <a:alpha val="40000"/>
                    </a:srgbClr>
                  </a:outerShdw>
                </a:effectLst>
                <a:latin typeface="Constantia" panose="02030602050306030303" pitchFamily="18" charset="0"/>
              </a:rPr>
              <a:t>Nicolaus Copernicus</a:t>
            </a:r>
          </a:p>
        </p:txBody>
      </p:sp>
      <p:sp>
        <p:nvSpPr>
          <p:cNvPr id="3" name="Rectangle 2"/>
          <p:cNvSpPr/>
          <p:nvPr/>
        </p:nvSpPr>
        <p:spPr>
          <a:xfrm>
            <a:off x="4068070" y="1196752"/>
            <a:ext cx="4633302" cy="54006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00000" y="1040425"/>
            <a:ext cx="3888432" cy="5570756"/>
          </a:xfrm>
          <a:prstGeom prst="rect">
            <a:avLst/>
          </a:prstGeom>
          <a:noFill/>
        </p:spPr>
        <p:txBody>
          <a:bodyPr wrap="square" rtlCol="0">
            <a:spAutoFit/>
          </a:bodyPr>
          <a:lstStyle/>
          <a:p>
            <a:endParaRPr lang="nl-NL" sz="1400" b="1" dirty="0">
              <a:latin typeface="Constantia" panose="02030602050306030303" pitchFamily="18" charset="0"/>
            </a:endParaRPr>
          </a:p>
          <a:p>
            <a:endParaRPr lang="nl-NL" sz="1400" b="1" dirty="0">
              <a:latin typeface="Constantia" panose="02030602050306030303" pitchFamily="18" charset="0"/>
            </a:endParaRPr>
          </a:p>
          <a:p>
            <a:r>
              <a:rPr lang="nl-NL" sz="1400" dirty="0">
                <a:latin typeface="Constantia" panose="02030602050306030303" pitchFamily="18" charset="0"/>
              </a:rPr>
              <a:t>1543 – publication </a:t>
            </a:r>
            <a:endParaRPr lang="nl-NL" sz="1400" b="1" dirty="0">
              <a:latin typeface="Constantia" panose="02030602050306030303" pitchFamily="18" charset="0"/>
            </a:endParaRPr>
          </a:p>
          <a:p>
            <a:r>
              <a:rPr lang="nl-NL" sz="1400" b="1" dirty="0">
                <a:latin typeface="Constantia" panose="02030602050306030303" pitchFamily="18" charset="0"/>
              </a:rPr>
              <a:t>De Revolutionibus Orbium Coelestium</a:t>
            </a:r>
          </a:p>
          <a:p>
            <a:r>
              <a:rPr lang="nl-NL" sz="1400" b="1" dirty="0">
                <a:latin typeface="Constantia" panose="02030602050306030303" pitchFamily="18" charset="0"/>
              </a:rPr>
              <a:t>(On the Revolution of the Celestial Spheres)</a:t>
            </a:r>
          </a:p>
          <a:p>
            <a:endParaRPr lang="nl-NL" sz="1400" b="1" dirty="0">
              <a:latin typeface="Constantia" panose="02030602050306030303" pitchFamily="18" charset="0"/>
            </a:endParaRPr>
          </a:p>
          <a:p>
            <a:endParaRPr lang="nl-NL" sz="1400" b="1" dirty="0">
              <a:latin typeface="Constantia" panose="02030602050306030303" pitchFamily="18" charset="0"/>
            </a:endParaRPr>
          </a:p>
          <a:p>
            <a:r>
              <a:rPr lang="nl-NL" sz="1400" dirty="0">
                <a:latin typeface="Constantia" panose="02030602050306030303" pitchFamily="18" charset="0"/>
              </a:rPr>
              <a:t>1514-</a:t>
            </a:r>
            <a:r>
              <a:rPr lang="nl-NL" sz="1400" b="1" dirty="0">
                <a:latin typeface="Constantia" panose="02030602050306030303" pitchFamily="18" charset="0"/>
              </a:rPr>
              <a:t> Commentariolus  (Little Commentary)</a:t>
            </a:r>
          </a:p>
          <a:p>
            <a:r>
              <a:rPr lang="nl-NL" sz="1400" dirty="0">
                <a:latin typeface="Constantia" panose="02030602050306030303" pitchFamily="18" charset="0"/>
              </a:rPr>
              <a:t>1532 – finished work on Revolutionibus</a:t>
            </a:r>
          </a:p>
          <a:p>
            <a:endParaRPr lang="nl-NL" sz="1400" dirty="0">
              <a:latin typeface="Constantia" panose="02030602050306030303" pitchFamily="18" charset="0"/>
            </a:endParaRPr>
          </a:p>
          <a:p>
            <a:pPr marL="342900" indent="-342900">
              <a:buAutoNum type="arabicPlain" startAt="1543"/>
            </a:pPr>
            <a:r>
              <a:rPr lang="nl-NL" sz="1400" dirty="0">
                <a:latin typeface="Constantia" panose="02030602050306030303" pitchFamily="18" charset="0"/>
              </a:rPr>
              <a:t>- publication pushed </a:t>
            </a:r>
            <a:r>
              <a:rPr lang="nl-NL" sz="1400" dirty="0" err="1">
                <a:latin typeface="Constantia" panose="02030602050306030303" pitchFamily="18" charset="0"/>
              </a:rPr>
              <a:t>and</a:t>
            </a:r>
            <a:r>
              <a:rPr lang="nl-NL" sz="1400" dirty="0">
                <a:latin typeface="Constantia" panose="02030602050306030303" pitchFamily="18" charset="0"/>
              </a:rPr>
              <a:t> processed</a:t>
            </a:r>
            <a:endParaRPr lang="en-GB" sz="1400" dirty="0">
              <a:latin typeface="Constantia" panose="02030602050306030303" pitchFamily="18" charset="0"/>
            </a:endParaRPr>
          </a:p>
          <a:p>
            <a:r>
              <a:rPr lang="nl-NL" sz="1400" dirty="0">
                <a:latin typeface="Constantia" panose="02030602050306030303" pitchFamily="18" charset="0"/>
              </a:rPr>
              <a:t>          by George Joachim Rheticus</a:t>
            </a:r>
          </a:p>
          <a:p>
            <a:r>
              <a:rPr lang="nl-NL" sz="1400" dirty="0">
                <a:latin typeface="Constantia" panose="02030602050306030303" pitchFamily="18" charset="0"/>
              </a:rPr>
              <a:t>          (mathematician Wittenberg)</a:t>
            </a:r>
          </a:p>
          <a:p>
            <a:endParaRPr lang="nl-NL" sz="1400" dirty="0">
              <a:latin typeface="Constantia" panose="02030602050306030303" pitchFamily="18" charset="0"/>
            </a:endParaRPr>
          </a:p>
          <a:p>
            <a:r>
              <a:rPr lang="nl-NL" sz="1400" dirty="0">
                <a:latin typeface="Constantia" panose="02030602050306030303" pitchFamily="18" charset="0"/>
              </a:rPr>
              <a:t>       -  printed by </a:t>
            </a:r>
          </a:p>
          <a:p>
            <a:r>
              <a:rPr lang="nl-NL" sz="1400" dirty="0">
                <a:latin typeface="Constantia" panose="02030602050306030303" pitchFamily="18" charset="0"/>
              </a:rPr>
              <a:t>           Johannes Petreius, Nuremburg</a:t>
            </a:r>
          </a:p>
          <a:p>
            <a:endParaRPr lang="nl-NL" sz="1400" dirty="0">
              <a:latin typeface="Constantia" panose="02030602050306030303" pitchFamily="18" charset="0"/>
            </a:endParaRPr>
          </a:p>
          <a:p>
            <a:r>
              <a:rPr lang="nl-NL" sz="1400" dirty="0">
                <a:latin typeface="Constantia" panose="02030602050306030303" pitchFamily="18" charset="0"/>
              </a:rPr>
              <a:t>May 24, 1543  - death Copernicus</a:t>
            </a:r>
          </a:p>
          <a:p>
            <a:r>
              <a:rPr lang="nl-NL" sz="1400" dirty="0">
                <a:latin typeface="Constantia" panose="02030602050306030303" pitchFamily="18" charset="0"/>
              </a:rPr>
              <a:t>                         - legend: presentation last </a:t>
            </a:r>
          </a:p>
          <a:p>
            <a:r>
              <a:rPr lang="nl-NL" sz="1400" dirty="0">
                <a:latin typeface="Constantia" panose="02030602050306030303" pitchFamily="18" charset="0"/>
              </a:rPr>
              <a:t>                           pages printed Revolutionibus</a:t>
            </a:r>
          </a:p>
          <a:p>
            <a:endParaRPr lang="nl-NL" sz="1400" dirty="0">
              <a:latin typeface="Constantia" panose="02030602050306030303" pitchFamily="18" charset="0"/>
            </a:endParaRPr>
          </a:p>
          <a:p>
            <a:r>
              <a:rPr lang="nl-NL" sz="1400" dirty="0">
                <a:latin typeface="Constantia" panose="02030602050306030303" pitchFamily="18" charset="0"/>
              </a:rPr>
              <a:t>Note:</a:t>
            </a:r>
          </a:p>
          <a:p>
            <a:r>
              <a:rPr lang="en-GB" sz="1200" dirty="0">
                <a:latin typeface="Constantia" panose="02030602050306030303" pitchFamily="18" charset="0"/>
              </a:rPr>
              <a:t>Copernicus cited Aristarchus of Samos in an early (unpublished) manuscript of De </a:t>
            </a:r>
            <a:r>
              <a:rPr lang="en-GB" sz="1200" dirty="0" err="1">
                <a:latin typeface="Constantia" panose="02030602050306030303" pitchFamily="18" charset="0"/>
              </a:rPr>
              <a:t>Revolutionibus</a:t>
            </a:r>
            <a:r>
              <a:rPr lang="en-GB" sz="1200" dirty="0">
                <a:latin typeface="Constantia" panose="02030602050306030303" pitchFamily="18" charset="0"/>
              </a:rPr>
              <a:t> (which still survives), though he removed the reference from </a:t>
            </a:r>
          </a:p>
          <a:p>
            <a:r>
              <a:rPr lang="en-GB" sz="1200" dirty="0">
                <a:latin typeface="Constantia" panose="02030602050306030303" pitchFamily="18" charset="0"/>
              </a:rPr>
              <a:t>his final published manuscript.</a:t>
            </a:r>
            <a:endParaRPr lang="nl-NL" sz="1400" dirty="0">
              <a:latin typeface="Constantia" panose="02030602050306030303" pitchFamily="18" charset="0"/>
            </a:endParaRPr>
          </a:p>
        </p:txBody>
      </p:sp>
      <p:sp>
        <p:nvSpPr>
          <p:cNvPr id="10" name="Rectangle 9"/>
          <p:cNvSpPr/>
          <p:nvPr/>
        </p:nvSpPr>
        <p:spPr>
          <a:xfrm>
            <a:off x="107504" y="1186661"/>
            <a:ext cx="3888432" cy="540060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0352061"/>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1C6280-3DC0-4985-BDFC-8EFE5DFA7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92" y="-3267744"/>
            <a:ext cx="10369152" cy="12925929"/>
          </a:xfrm>
          <a:prstGeom prst="rect">
            <a:avLst/>
          </a:prstGeom>
        </p:spPr>
      </p:pic>
      <p:sp>
        <p:nvSpPr>
          <p:cNvPr id="2" name="Rectangle 2"/>
          <p:cNvSpPr>
            <a:spLocks noGrp="1" noChangeArrowheads="1"/>
          </p:cNvSpPr>
          <p:nvPr>
            <p:ph type="title" idx="4294967295"/>
          </p:nvPr>
        </p:nvSpPr>
        <p:spPr>
          <a:xfrm>
            <a:off x="-334169" y="4797152"/>
            <a:ext cx="9858375" cy="1371600"/>
          </a:xfrm>
        </p:spPr>
        <p:txBody>
          <a:bodyPr>
            <a:noAutofit/>
          </a:bodyPr>
          <a:lstStyle/>
          <a:p>
            <a:pPr eaLnBrk="1" hangingPunct="1">
              <a:defRPr/>
            </a:pPr>
            <a:r>
              <a:rPr lang="en-US" sz="4500" dirty="0" err="1">
                <a:solidFill>
                  <a:schemeClr val="tx1"/>
                </a:solidFill>
                <a:latin typeface="Elephant" panose="02020904090505020303" pitchFamily="18" charset="0"/>
              </a:rPr>
              <a:t>Nikolaus</a:t>
            </a:r>
            <a:r>
              <a:rPr lang="en-US" sz="4500" dirty="0">
                <a:solidFill>
                  <a:schemeClr val="tx1"/>
                </a:solidFill>
                <a:latin typeface="Elephant" panose="02020904090505020303" pitchFamily="18" charset="0"/>
              </a:rPr>
              <a:t>  Copernicus</a:t>
            </a:r>
            <a:br>
              <a:rPr lang="en-US" sz="4500" dirty="0">
                <a:solidFill>
                  <a:schemeClr val="tx1"/>
                </a:solidFill>
                <a:latin typeface="Elephant" panose="02020904090505020303" pitchFamily="18" charset="0"/>
              </a:rPr>
            </a:br>
            <a:r>
              <a:rPr lang="en-US" sz="2500" dirty="0">
                <a:solidFill>
                  <a:schemeClr val="tx1"/>
                </a:solidFill>
                <a:latin typeface="Elephant" panose="02020904090505020303" pitchFamily="18" charset="0"/>
              </a:rPr>
              <a:t>(1473-1543)</a:t>
            </a:r>
          </a:p>
        </p:txBody>
      </p:sp>
    </p:spTree>
    <p:extLst>
      <p:ext uri="{BB962C8B-B14F-4D97-AF65-F5344CB8AC3E}">
        <p14:creationId xmlns:p14="http://schemas.microsoft.com/office/powerpoint/2010/main" val="188894878"/>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a:xfrm>
            <a:off x="1731044" y="5423348"/>
            <a:ext cx="9858375" cy="1371600"/>
          </a:xfrm>
        </p:spPr>
        <p:txBody>
          <a:bodyPr>
            <a:noAutofit/>
          </a:bodyPr>
          <a:lstStyle/>
          <a:p>
            <a:pPr eaLnBrk="1" hangingPunct="1">
              <a:defRPr/>
            </a:pPr>
            <a:r>
              <a:rPr lang="en-US" sz="4500" dirty="0" err="1">
                <a:solidFill>
                  <a:schemeClr val="tx1"/>
                </a:solidFill>
                <a:latin typeface="Elephant" panose="02020904090505020303" pitchFamily="18" charset="0"/>
              </a:rPr>
              <a:t>Tycho</a:t>
            </a:r>
            <a:r>
              <a:rPr lang="en-US" sz="4500" dirty="0">
                <a:solidFill>
                  <a:schemeClr val="tx1"/>
                </a:solidFill>
                <a:latin typeface="Elephant" panose="02020904090505020303" pitchFamily="18" charset="0"/>
              </a:rPr>
              <a:t> Brahe</a:t>
            </a:r>
            <a:br>
              <a:rPr lang="en-US" sz="4500" dirty="0">
                <a:solidFill>
                  <a:schemeClr val="tx1"/>
                </a:solidFill>
                <a:latin typeface="Elephant" panose="02020904090505020303" pitchFamily="18" charset="0"/>
              </a:rPr>
            </a:br>
            <a:r>
              <a:rPr lang="en-US" sz="2500" dirty="0">
                <a:solidFill>
                  <a:schemeClr val="tx1"/>
                </a:solidFill>
                <a:latin typeface="Elephant" panose="02020904090505020303" pitchFamily="18" charset="0"/>
              </a:rPr>
              <a:t>(1546-1601)</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972" y="188639"/>
            <a:ext cx="3600400" cy="288512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88639"/>
            <a:ext cx="3600400" cy="5347129"/>
          </a:xfrm>
          <a:prstGeom prst="rect">
            <a:avLst/>
          </a:prstGeom>
          <a:ln w="38100">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966" y="3153939"/>
            <a:ext cx="3599523" cy="2955209"/>
          </a:xfrm>
          <a:prstGeom prst="rect">
            <a:avLst/>
          </a:prstGeom>
        </p:spPr>
      </p:pic>
      <p:sp>
        <p:nvSpPr>
          <p:cNvPr id="7" name="TextBox 6"/>
          <p:cNvSpPr txBox="1"/>
          <p:nvPr/>
        </p:nvSpPr>
        <p:spPr>
          <a:xfrm>
            <a:off x="252397" y="6237312"/>
            <a:ext cx="4607635" cy="430887"/>
          </a:xfrm>
          <a:prstGeom prst="rect">
            <a:avLst/>
          </a:prstGeom>
          <a:noFill/>
        </p:spPr>
        <p:txBody>
          <a:bodyPr wrap="square" rtlCol="0">
            <a:spAutoFit/>
          </a:bodyPr>
          <a:lstStyle/>
          <a:p>
            <a:r>
              <a:rPr lang="nl-NL" sz="1000" b="1" dirty="0">
                <a:latin typeface="Constantia" panose="02030602050306030303" pitchFamily="18" charset="0"/>
              </a:rPr>
              <a:t>Observatory Uranienborg </a:t>
            </a:r>
          </a:p>
          <a:p>
            <a:r>
              <a:rPr lang="nl-NL" sz="1000" b="1" dirty="0">
                <a:latin typeface="Constantia" panose="02030602050306030303" pitchFamily="18" charset="0"/>
              </a:rPr>
              <a:t>on island Hven (nowadays between Sweden-Denmark</a:t>
            </a:r>
            <a:r>
              <a:rPr lang="nl-NL" sz="1200" b="1" dirty="0">
                <a:latin typeface="Constantia" panose="02030602050306030303" pitchFamily="18" charset="0"/>
              </a:rPr>
              <a:t>)</a:t>
            </a:r>
            <a:endParaRPr lang="en-GB" sz="1200" b="1" dirty="0">
              <a:latin typeface="Constantia" panose="02030602050306030303" pitchFamily="18" charset="0"/>
            </a:endParaRPr>
          </a:p>
        </p:txBody>
      </p:sp>
      <p:sp>
        <p:nvSpPr>
          <p:cNvPr id="10" name="Rectangle 9"/>
          <p:cNvSpPr/>
          <p:nvPr/>
        </p:nvSpPr>
        <p:spPr>
          <a:xfrm>
            <a:off x="251520" y="6237312"/>
            <a:ext cx="3744416" cy="4308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2397" y="116632"/>
            <a:ext cx="3743539" cy="60486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39344711"/>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8" y="0"/>
            <a:ext cx="45720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664" y="980728"/>
            <a:ext cx="2141984" cy="321297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9816" y="4340347"/>
            <a:ext cx="3456384" cy="2304256"/>
          </a:xfrm>
          <a:prstGeom prst="rect">
            <a:avLst/>
          </a:prstGeom>
        </p:spPr>
      </p:pic>
      <p:sp>
        <p:nvSpPr>
          <p:cNvPr id="6" name="Rectangle 5"/>
          <p:cNvSpPr/>
          <p:nvPr/>
        </p:nvSpPr>
        <p:spPr>
          <a:xfrm>
            <a:off x="6800215" y="980728"/>
            <a:ext cx="2141984" cy="3212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485815" y="4355916"/>
            <a:ext cx="3456384" cy="22731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889475" y="161215"/>
            <a:ext cx="4014192" cy="430887"/>
          </a:xfrm>
          <a:prstGeom prst="rect">
            <a:avLst/>
          </a:prstGeom>
          <a:noFill/>
        </p:spPr>
        <p:txBody>
          <a:bodyPr wrap="square" rtlCol="0">
            <a:spAutoFit/>
          </a:bodyPr>
          <a:lstStyle/>
          <a:p>
            <a:r>
              <a:rPr lang="nl-NL" sz="2200" b="1" dirty="0">
                <a:latin typeface="+mj-lt"/>
              </a:rPr>
              <a:t>Tycho Brahe   (1546-1601)</a:t>
            </a:r>
            <a:endParaRPr lang="en-GB" sz="2200" b="1" dirty="0">
              <a:latin typeface="+mj-lt"/>
            </a:endParaRPr>
          </a:p>
        </p:txBody>
      </p:sp>
      <p:sp>
        <p:nvSpPr>
          <p:cNvPr id="9" name="TextBox 8"/>
          <p:cNvSpPr txBox="1"/>
          <p:nvPr/>
        </p:nvSpPr>
        <p:spPr>
          <a:xfrm>
            <a:off x="4687383" y="1063722"/>
            <a:ext cx="2088232" cy="3046988"/>
          </a:xfrm>
          <a:prstGeom prst="rect">
            <a:avLst/>
          </a:prstGeom>
          <a:noFill/>
        </p:spPr>
        <p:txBody>
          <a:bodyPr wrap="square" rtlCol="0">
            <a:spAutoFit/>
          </a:bodyPr>
          <a:lstStyle/>
          <a:p>
            <a:pPr marL="171450" indent="-171450">
              <a:buFontTx/>
              <a:buChar char="-"/>
            </a:pPr>
            <a:r>
              <a:rPr lang="nl-NL" sz="1000" b="1" dirty="0">
                <a:latin typeface="Constantia" panose="02030602050306030303" pitchFamily="18" charset="0"/>
              </a:rPr>
              <a:t>Danish nobleman</a:t>
            </a:r>
          </a:p>
          <a:p>
            <a:pPr marL="171450" indent="-171450">
              <a:buFontTx/>
              <a:buChar char="-"/>
            </a:pPr>
            <a:r>
              <a:rPr lang="nl-NL" sz="1000" b="1" dirty="0">
                <a:latin typeface="Constantia" panose="02030602050306030303" pitchFamily="18" charset="0"/>
              </a:rPr>
              <a:t>astronomer, astrologer, </a:t>
            </a:r>
          </a:p>
          <a:p>
            <a:r>
              <a:rPr lang="nl-NL" sz="1000" b="1" dirty="0">
                <a:latin typeface="Constantia" panose="02030602050306030303" pitchFamily="18" charset="0"/>
              </a:rPr>
              <a:t>      alchemist </a:t>
            </a:r>
          </a:p>
          <a:p>
            <a:pPr marL="171450" indent="-171450">
              <a:buFontTx/>
              <a:buChar char="-"/>
            </a:pPr>
            <a:r>
              <a:rPr lang="nl-NL" sz="1000" b="1" dirty="0">
                <a:latin typeface="Constantia" panose="02030602050306030303" pitchFamily="18" charset="0"/>
              </a:rPr>
              <a:t>Observatory Uraniborg</a:t>
            </a:r>
          </a:p>
          <a:p>
            <a:r>
              <a:rPr lang="nl-NL" sz="1000" b="1" dirty="0">
                <a:latin typeface="Constantia" panose="02030602050306030303" pitchFamily="18" charset="0"/>
              </a:rPr>
              <a:t>      on island Hven</a:t>
            </a:r>
          </a:p>
          <a:p>
            <a:r>
              <a:rPr lang="nl-NL" sz="1000" b="1" dirty="0">
                <a:latin typeface="Constantia" panose="02030602050306030303" pitchFamily="18" charset="0"/>
              </a:rPr>
              <a:t>-     Hven was his fiefdom</a:t>
            </a:r>
          </a:p>
          <a:p>
            <a:pPr marL="171450" indent="-171450">
              <a:buFontTx/>
              <a:buChar char="-"/>
            </a:pPr>
            <a:r>
              <a:rPr lang="nl-NL" sz="1000" b="1" dirty="0">
                <a:latin typeface="Constantia" panose="02030602050306030303" pitchFamily="18" charset="0"/>
              </a:rPr>
              <a:t>entire island Hven </a:t>
            </a:r>
          </a:p>
          <a:p>
            <a:r>
              <a:rPr lang="nl-NL" sz="1000" b="1" dirty="0">
                <a:latin typeface="Constantia" panose="02030602050306030303" pitchFamily="18" charset="0"/>
              </a:rPr>
              <a:t>      devoted to exploitation</a:t>
            </a:r>
          </a:p>
          <a:p>
            <a:r>
              <a:rPr lang="nl-NL" sz="1000" b="1" dirty="0">
                <a:latin typeface="Constantia" panose="02030602050306030303" pitchFamily="18" charset="0"/>
              </a:rPr>
              <a:t>      for observatory</a:t>
            </a:r>
          </a:p>
          <a:p>
            <a:endParaRPr lang="nl-NL" sz="1200" b="1" dirty="0">
              <a:latin typeface="Constantia" panose="02030602050306030303" pitchFamily="18" charset="0"/>
            </a:endParaRPr>
          </a:p>
          <a:p>
            <a:pPr marL="171450" indent="-171450">
              <a:buFontTx/>
              <a:buChar char="-"/>
            </a:pPr>
            <a:r>
              <a:rPr lang="nl-NL" sz="1000" b="1" dirty="0">
                <a:latin typeface="Constantia" panose="02030602050306030303" pitchFamily="18" charset="0"/>
              </a:rPr>
              <a:t>Brahe famous for </a:t>
            </a:r>
          </a:p>
          <a:p>
            <a:r>
              <a:rPr lang="nl-NL" sz="1000" b="1" dirty="0">
                <a:latin typeface="Constantia" panose="02030602050306030303" pitchFamily="18" charset="0"/>
              </a:rPr>
              <a:t>      high </a:t>
            </a:r>
          </a:p>
          <a:p>
            <a:r>
              <a:rPr lang="nl-NL" sz="1000" b="1" dirty="0">
                <a:latin typeface="Constantia" panose="02030602050306030303" pitchFamily="18" charset="0"/>
              </a:rPr>
              <a:t>      + acccuracy </a:t>
            </a:r>
          </a:p>
          <a:p>
            <a:r>
              <a:rPr lang="nl-NL" sz="1000" b="1" dirty="0">
                <a:latin typeface="Constantia" panose="02030602050306030303" pitchFamily="18" charset="0"/>
              </a:rPr>
              <a:t>      + quantity</a:t>
            </a:r>
          </a:p>
          <a:p>
            <a:r>
              <a:rPr lang="nl-NL" sz="1000" b="1" dirty="0">
                <a:latin typeface="Constantia" panose="02030602050306030303" pitchFamily="18" charset="0"/>
              </a:rPr>
              <a:t>      astronomical </a:t>
            </a:r>
            <a:r>
              <a:rPr lang="nl-NL" sz="1000" b="1" dirty="0" err="1">
                <a:latin typeface="Constantia" panose="02030602050306030303" pitchFamily="18" charset="0"/>
              </a:rPr>
              <a:t>and</a:t>
            </a:r>
            <a:r>
              <a:rPr lang="nl-NL" sz="1000" b="1" dirty="0">
                <a:latin typeface="Constantia" panose="02030602050306030303" pitchFamily="18" charset="0"/>
              </a:rPr>
              <a:t> </a:t>
            </a:r>
          </a:p>
          <a:p>
            <a:r>
              <a:rPr lang="nl-NL" sz="1000" b="1" dirty="0">
                <a:latin typeface="Constantia" panose="02030602050306030303" pitchFamily="18" charset="0"/>
              </a:rPr>
              <a:t>      planetary observations</a:t>
            </a:r>
          </a:p>
          <a:p>
            <a:pPr marL="171450" indent="-171450">
              <a:buFontTx/>
              <a:buChar char="-"/>
            </a:pPr>
            <a:r>
              <a:rPr lang="nl-NL" sz="1000" b="1" dirty="0">
                <a:latin typeface="Constantia" panose="02030602050306030303" pitchFamily="18" charset="0"/>
              </a:rPr>
              <a:t>before telescope</a:t>
            </a:r>
          </a:p>
          <a:p>
            <a:pPr marL="171450" indent="-171450">
              <a:buFontTx/>
              <a:buChar char="-"/>
            </a:pPr>
            <a:endParaRPr lang="nl-NL" sz="1000" b="1" dirty="0">
              <a:latin typeface="Constantia" panose="02030602050306030303" pitchFamily="18" charset="0"/>
            </a:endParaRPr>
          </a:p>
          <a:p>
            <a:pPr marL="171450" indent="-171450">
              <a:buFontTx/>
              <a:buChar char="-"/>
            </a:pPr>
            <a:r>
              <a:rPr lang="nl-NL" sz="1000" b="1" dirty="0">
                <a:latin typeface="Constantia" panose="02030602050306030303" pitchFamily="18" charset="0"/>
              </a:rPr>
              <a:t>Key to Scientific Revolution</a:t>
            </a:r>
          </a:p>
        </p:txBody>
      </p:sp>
      <p:sp>
        <p:nvSpPr>
          <p:cNvPr id="10" name="Rectangle 9"/>
          <p:cNvSpPr/>
          <p:nvPr/>
        </p:nvSpPr>
        <p:spPr>
          <a:xfrm>
            <a:off x="4699507" y="980728"/>
            <a:ext cx="2032733" cy="32129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4699507" y="4509120"/>
            <a:ext cx="952613" cy="861774"/>
          </a:xfrm>
          <a:prstGeom prst="rect">
            <a:avLst/>
          </a:prstGeom>
          <a:noFill/>
        </p:spPr>
        <p:txBody>
          <a:bodyPr wrap="square" rtlCol="0">
            <a:spAutoFit/>
          </a:bodyPr>
          <a:lstStyle/>
          <a:p>
            <a:r>
              <a:rPr lang="nl-NL" sz="1000" b="1" dirty="0">
                <a:latin typeface="Constantia" panose="02030602050306030303" pitchFamily="18" charset="0"/>
              </a:rPr>
              <a:t>Quadrant</a:t>
            </a:r>
          </a:p>
          <a:p>
            <a:endParaRPr lang="nl-NL" sz="1000" b="1" dirty="0">
              <a:latin typeface="Constantia" panose="02030602050306030303" pitchFamily="18" charset="0"/>
            </a:endParaRPr>
          </a:p>
          <a:p>
            <a:r>
              <a:rPr lang="nl-NL" sz="1000" b="1" dirty="0">
                <a:latin typeface="Constantia" panose="02030602050306030303" pitchFamily="18" charset="0"/>
              </a:rPr>
              <a:t>Achieved</a:t>
            </a:r>
          </a:p>
          <a:p>
            <a:r>
              <a:rPr lang="nl-NL" sz="1000" b="1" dirty="0">
                <a:latin typeface="Constantia" panose="02030602050306030303" pitchFamily="18" charset="0"/>
              </a:rPr>
              <a:t>Accuracy</a:t>
            </a:r>
          </a:p>
          <a:p>
            <a:r>
              <a:rPr lang="nl-NL" sz="1000" b="1" dirty="0">
                <a:latin typeface="Constantia" panose="02030602050306030303" pitchFamily="18" charset="0"/>
              </a:rPr>
              <a:t>~1’-2’</a:t>
            </a:r>
            <a:endParaRPr lang="en-GB" sz="1000" b="1" dirty="0">
              <a:latin typeface="Constantia" panose="02030602050306030303" pitchFamily="18" charset="0"/>
            </a:endParaRPr>
          </a:p>
        </p:txBody>
      </p:sp>
    </p:spTree>
    <p:extLst>
      <p:ext uri="{BB962C8B-B14F-4D97-AF65-F5344CB8AC3E}">
        <p14:creationId xmlns:p14="http://schemas.microsoft.com/office/powerpoint/2010/main" val="2340237608"/>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0645" y="3356991"/>
            <a:ext cx="2261553" cy="331882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 y="0"/>
            <a:ext cx="4572000" cy="6858000"/>
          </a:xfrm>
          <a:prstGeom prst="rect">
            <a:avLst/>
          </a:prstGeom>
        </p:spPr>
      </p:pic>
      <p:sp>
        <p:nvSpPr>
          <p:cNvPr id="6" name="Rectangle 5"/>
          <p:cNvSpPr/>
          <p:nvPr/>
        </p:nvSpPr>
        <p:spPr>
          <a:xfrm>
            <a:off x="6660231" y="980728"/>
            <a:ext cx="2281968" cy="22819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6660231" y="3356992"/>
            <a:ext cx="2281967" cy="32720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4889475" y="161215"/>
            <a:ext cx="4014192" cy="430887"/>
          </a:xfrm>
          <a:prstGeom prst="rect">
            <a:avLst/>
          </a:prstGeom>
          <a:noFill/>
        </p:spPr>
        <p:txBody>
          <a:bodyPr wrap="square" rtlCol="0">
            <a:spAutoFit/>
          </a:bodyPr>
          <a:lstStyle/>
          <a:p>
            <a:r>
              <a:rPr lang="nl-NL" sz="2200" b="1" dirty="0">
                <a:solidFill>
                  <a:prstClr val="white"/>
                </a:solidFill>
                <a:latin typeface="Lucida Sans"/>
              </a:rPr>
              <a:t>           Uraniborg</a:t>
            </a:r>
            <a:endParaRPr lang="en-GB" sz="2200" b="1" dirty="0">
              <a:solidFill>
                <a:prstClr val="white"/>
              </a:solidFill>
              <a:latin typeface="Lucida Sans"/>
            </a:endParaRPr>
          </a:p>
        </p:txBody>
      </p:sp>
      <p:sp>
        <p:nvSpPr>
          <p:cNvPr id="9" name="TextBox 8"/>
          <p:cNvSpPr txBox="1"/>
          <p:nvPr/>
        </p:nvSpPr>
        <p:spPr>
          <a:xfrm>
            <a:off x="4694131" y="1523853"/>
            <a:ext cx="2088232" cy="3477875"/>
          </a:xfrm>
          <a:prstGeom prst="rect">
            <a:avLst/>
          </a:prstGeom>
          <a:noFill/>
        </p:spPr>
        <p:txBody>
          <a:bodyPr wrap="square" rtlCol="0">
            <a:spAutoFit/>
          </a:bodyPr>
          <a:lstStyle/>
          <a:p>
            <a:pPr marL="171450" indent="-171450">
              <a:buFontTx/>
              <a:buChar char="-"/>
            </a:pPr>
            <a:r>
              <a:rPr lang="nl-NL" sz="1000" b="1" dirty="0">
                <a:solidFill>
                  <a:prstClr val="white"/>
                </a:solidFill>
                <a:latin typeface="Constantia" panose="02030602050306030303" pitchFamily="18" charset="0"/>
              </a:rPr>
              <a:t>Island Hven given to </a:t>
            </a:r>
          </a:p>
          <a:p>
            <a:r>
              <a:rPr lang="nl-NL" sz="1000" b="1" dirty="0">
                <a:solidFill>
                  <a:prstClr val="white"/>
                </a:solidFill>
                <a:latin typeface="Constantia" panose="02030602050306030303" pitchFamily="18" charset="0"/>
              </a:rPr>
              <a:t>      Tycho by Danish king</a:t>
            </a:r>
          </a:p>
          <a:p>
            <a:r>
              <a:rPr lang="nl-NL" sz="1000" b="1" dirty="0">
                <a:solidFill>
                  <a:prstClr val="white"/>
                </a:solidFill>
                <a:latin typeface="Constantia" panose="02030602050306030303" pitchFamily="18" charset="0"/>
              </a:rPr>
              <a:t>      Frederik II</a:t>
            </a: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1576:</a:t>
            </a:r>
          </a:p>
          <a:p>
            <a:r>
              <a:rPr lang="nl-NL" sz="1000" b="1" dirty="0">
                <a:solidFill>
                  <a:prstClr val="white"/>
                </a:solidFill>
                <a:latin typeface="Constantia" panose="02030602050306030303" pitchFamily="18" charset="0"/>
              </a:rPr>
              <a:t>     building of Uraniborg</a:t>
            </a: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1581:</a:t>
            </a:r>
          </a:p>
          <a:p>
            <a:r>
              <a:rPr lang="nl-NL" sz="1000" b="1" dirty="0">
                <a:solidFill>
                  <a:prstClr val="white"/>
                </a:solidFill>
                <a:latin typeface="Constantia" panose="02030602050306030303" pitchFamily="18" charset="0"/>
              </a:rPr>
              <a:t>      building of annex, </a:t>
            </a:r>
          </a:p>
          <a:p>
            <a:r>
              <a:rPr lang="nl-NL" sz="1000" b="1" dirty="0">
                <a:solidFill>
                  <a:prstClr val="white"/>
                </a:solidFill>
                <a:latin typeface="Constantia" panose="02030602050306030303" pitchFamily="18" charset="0"/>
              </a:rPr>
              <a:t>      Stjerneborg</a:t>
            </a: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cellar Uraniborg:</a:t>
            </a:r>
          </a:p>
          <a:p>
            <a:r>
              <a:rPr lang="nl-NL" sz="1000" b="1" dirty="0">
                <a:solidFill>
                  <a:prstClr val="white"/>
                </a:solidFill>
                <a:latin typeface="Constantia" panose="02030602050306030303" pitchFamily="18" charset="0"/>
              </a:rPr>
              <a:t>      alchemy experiments</a:t>
            </a:r>
          </a:p>
          <a:p>
            <a:endParaRPr lang="nl-NL" sz="1000" b="1" dirty="0">
              <a:solidFill>
                <a:prstClr val="white"/>
              </a:solidFill>
              <a:latin typeface="Constantia" panose="02030602050306030303" pitchFamily="18" charset="0"/>
            </a:endParaRP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1576-1597</a:t>
            </a:r>
          </a:p>
          <a:p>
            <a:r>
              <a:rPr lang="nl-NL" sz="1000" b="1" dirty="0">
                <a:solidFill>
                  <a:prstClr val="white"/>
                </a:solidFill>
                <a:latin typeface="Constantia" panose="02030602050306030303" pitchFamily="18" charset="0"/>
              </a:rPr>
              <a:t>     ~ 100 students &amp; assistants</a:t>
            </a: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research community in</a:t>
            </a:r>
          </a:p>
          <a:p>
            <a:r>
              <a:rPr lang="nl-NL" sz="1000" b="1" dirty="0">
                <a:solidFill>
                  <a:prstClr val="white"/>
                </a:solidFill>
                <a:latin typeface="Constantia" panose="02030602050306030303" pitchFamily="18" charset="0"/>
              </a:rPr>
              <a:t>      Research Center &amp;</a:t>
            </a:r>
          </a:p>
          <a:p>
            <a:r>
              <a:rPr lang="nl-NL" sz="1000" b="1" dirty="0">
                <a:solidFill>
                  <a:prstClr val="white"/>
                </a:solidFill>
                <a:latin typeface="Constantia" panose="02030602050306030303" pitchFamily="18" charset="0"/>
              </a:rPr>
              <a:t>      Institution of Education</a:t>
            </a:r>
          </a:p>
          <a:p>
            <a:r>
              <a:rPr lang="nl-NL" sz="1000" b="1" dirty="0">
                <a:solidFill>
                  <a:prstClr val="white"/>
                </a:solidFill>
                <a:latin typeface="Constantia" panose="02030602050306030303" pitchFamily="18" charset="0"/>
              </a:rPr>
              <a:t> </a:t>
            </a:r>
          </a:p>
        </p:txBody>
      </p:sp>
      <p:sp>
        <p:nvSpPr>
          <p:cNvPr id="10" name="Rectangle 9"/>
          <p:cNvSpPr/>
          <p:nvPr/>
        </p:nvSpPr>
        <p:spPr>
          <a:xfrm>
            <a:off x="4694131" y="1372440"/>
            <a:ext cx="1894093" cy="37127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5802001" y="980728"/>
            <a:ext cx="952613" cy="400110"/>
          </a:xfrm>
          <a:prstGeom prst="rect">
            <a:avLst/>
          </a:prstGeom>
          <a:noFill/>
        </p:spPr>
        <p:txBody>
          <a:bodyPr wrap="square" rtlCol="0">
            <a:spAutoFit/>
          </a:bodyPr>
          <a:lstStyle/>
          <a:p>
            <a:r>
              <a:rPr lang="nl-NL" sz="1000" b="1" dirty="0">
                <a:solidFill>
                  <a:prstClr val="white"/>
                </a:solidFill>
                <a:latin typeface="Constantia" panose="02030602050306030303" pitchFamily="18" charset="0"/>
              </a:rPr>
              <a:t>Uraniborg</a:t>
            </a:r>
          </a:p>
          <a:p>
            <a:endParaRPr lang="nl-NL" sz="1000" b="1" dirty="0">
              <a:solidFill>
                <a:prstClr val="white"/>
              </a:solidFill>
              <a:latin typeface="Constantia" panose="02030602050306030303"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232" y="980728"/>
            <a:ext cx="2281967" cy="2281967"/>
          </a:xfrm>
          <a:prstGeom prst="rect">
            <a:avLst/>
          </a:prstGeom>
        </p:spPr>
      </p:pic>
    </p:spTree>
    <p:extLst>
      <p:ext uri="{BB962C8B-B14F-4D97-AF65-F5344CB8AC3E}">
        <p14:creationId xmlns:p14="http://schemas.microsoft.com/office/powerpoint/2010/main" val="836622973"/>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87624" y="-243408"/>
            <a:ext cx="8229600" cy="1219200"/>
          </a:xfrm>
        </p:spPr>
        <p:txBody>
          <a:bodyPr/>
          <a:lstStyle/>
          <a:p>
            <a:r>
              <a:rPr lang="nl-NL" dirty="0"/>
              <a:t>Ptolemaeus  to  Copernicus</a:t>
            </a:r>
            <a:endParaRPr lang="en-GB" dirty="0"/>
          </a:p>
        </p:txBody>
      </p:sp>
      <p:sp>
        <p:nvSpPr>
          <p:cNvPr id="3" name="Content Placeholder 2"/>
          <p:cNvSpPr>
            <a:spLocks noGrp="1"/>
          </p:cNvSpPr>
          <p:nvPr>
            <p:ph sz="half" idx="1"/>
          </p:nvPr>
        </p:nvSpPr>
        <p:spPr>
          <a:xfrm>
            <a:off x="467544" y="1340768"/>
            <a:ext cx="8291264" cy="4572000"/>
          </a:xfrm>
        </p:spPr>
        <p:txBody>
          <a:bodyPr/>
          <a:lstStyle/>
          <a:p>
            <a:pPr marL="0" indent="0">
              <a:buNone/>
            </a:pPr>
            <a:r>
              <a:rPr lang="en-GB" sz="2000" dirty="0"/>
              <a:t>One school in history of astronomy:</a:t>
            </a:r>
          </a:p>
          <a:p>
            <a:pPr marL="0" indent="0">
              <a:buNone/>
            </a:pPr>
            <a:endParaRPr lang="en-GB" sz="1600" dirty="0"/>
          </a:p>
          <a:p>
            <a:pPr marL="0" indent="0">
              <a:buNone/>
            </a:pPr>
            <a:r>
              <a:rPr lang="en-GB" sz="1600" dirty="0"/>
              <a:t>minor imperfections in the original Ptolemaic system were discovered through observations accumulated over time. </a:t>
            </a:r>
          </a:p>
          <a:p>
            <a:pPr marL="0" indent="0">
              <a:buNone/>
            </a:pPr>
            <a:r>
              <a:rPr lang="en-GB" sz="1600" dirty="0"/>
              <a:t>It was mistakenly believed that more levels of epicycles (circles within circles) were added to the models to match more accurately the observed planetary motions. </a:t>
            </a:r>
          </a:p>
          <a:p>
            <a:pPr marL="0" indent="0">
              <a:buNone/>
            </a:pPr>
            <a:r>
              <a:rPr lang="en-GB" sz="1600" dirty="0"/>
              <a:t>The multiplication of epicycles is believed to have led to a nearly unworkable system by the 16th century.</a:t>
            </a:r>
          </a:p>
          <a:p>
            <a:pPr marL="0" indent="0">
              <a:buNone/>
            </a:pPr>
            <a:endParaRPr lang="en-GB" sz="1600" dirty="0"/>
          </a:p>
          <a:p>
            <a:pPr marL="0" indent="0">
              <a:buNone/>
            </a:pPr>
            <a:r>
              <a:rPr lang="en-GB" sz="1600" dirty="0"/>
              <a:t>Copernicus created his heliocentric system in order to simplify the Ptolemaic astronomy of his day, thus succeeding in drastically reducing the number of circles.</a:t>
            </a:r>
          </a:p>
        </p:txBody>
      </p:sp>
      <p:sp>
        <p:nvSpPr>
          <p:cNvPr id="5" name="Rectangle 4"/>
          <p:cNvSpPr/>
          <p:nvPr/>
        </p:nvSpPr>
        <p:spPr>
          <a:xfrm>
            <a:off x="323528" y="1196752"/>
            <a:ext cx="8496944" cy="3600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Rectangle 5"/>
          <p:cNvSpPr/>
          <p:nvPr/>
        </p:nvSpPr>
        <p:spPr>
          <a:xfrm>
            <a:off x="319106" y="4941168"/>
            <a:ext cx="8496944" cy="15841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8" name="TextBox 7"/>
          <p:cNvSpPr txBox="1"/>
          <p:nvPr/>
        </p:nvSpPr>
        <p:spPr>
          <a:xfrm>
            <a:off x="683568" y="5157192"/>
            <a:ext cx="8132482"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Arial" charset="0"/>
                <a:ea typeface="+mn-ea"/>
                <a:cs typeface="+mn-cs"/>
              </a:rPr>
              <a:t>With better observations additional epicycles and eccentrics were used to represent the newly observed phenomena till in the later Middle Ages the universe became a 'Sphere/With Centric and Eccentric scribbled o'er,/Cycle and Epicycle, Orb in Orb'</a:t>
            </a:r>
            <a:endParaRPr kumimoji="0" lang="en-GB" sz="1800" b="0"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378276846"/>
      </p:ext>
    </p:extLst>
  </p:cSld>
  <p:clrMapOvr>
    <a:masterClrMapping/>
  </p:clrMapOvr>
  <p:transition spd="slow">
    <p:zoom/>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8223" y="1217610"/>
            <a:ext cx="2367015" cy="296468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1022" y="4444007"/>
            <a:ext cx="2425983" cy="216155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 y="0"/>
            <a:ext cx="4572000" cy="6858000"/>
          </a:xfrm>
          <a:prstGeom prst="rect">
            <a:avLst/>
          </a:prstGeom>
        </p:spPr>
      </p:pic>
      <p:sp>
        <p:nvSpPr>
          <p:cNvPr id="6" name="Rectangle 5"/>
          <p:cNvSpPr/>
          <p:nvPr/>
        </p:nvSpPr>
        <p:spPr>
          <a:xfrm>
            <a:off x="6588223" y="1217610"/>
            <a:ext cx="2353975" cy="29760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6588224" y="4355916"/>
            <a:ext cx="2353975" cy="22731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4889475" y="161215"/>
            <a:ext cx="4014192" cy="430887"/>
          </a:xfrm>
          <a:prstGeom prst="rect">
            <a:avLst/>
          </a:prstGeom>
          <a:noFill/>
        </p:spPr>
        <p:txBody>
          <a:bodyPr wrap="square" rtlCol="0">
            <a:spAutoFit/>
          </a:bodyPr>
          <a:lstStyle/>
          <a:p>
            <a:r>
              <a:rPr lang="nl-NL" sz="2200" b="1" dirty="0">
                <a:solidFill>
                  <a:prstClr val="white"/>
                </a:solidFill>
                <a:latin typeface="Lucida Sans"/>
              </a:rPr>
              <a:t>     De Nova Stella (1572)</a:t>
            </a:r>
            <a:endParaRPr lang="en-GB" sz="2200" b="1" dirty="0">
              <a:solidFill>
                <a:prstClr val="white"/>
              </a:solidFill>
              <a:latin typeface="Lucida Sans"/>
            </a:endParaRPr>
          </a:p>
        </p:txBody>
      </p:sp>
      <p:sp>
        <p:nvSpPr>
          <p:cNvPr id="9" name="TextBox 8"/>
          <p:cNvSpPr txBox="1"/>
          <p:nvPr/>
        </p:nvSpPr>
        <p:spPr>
          <a:xfrm>
            <a:off x="4697753" y="1340720"/>
            <a:ext cx="2088232" cy="2246769"/>
          </a:xfrm>
          <a:prstGeom prst="rect">
            <a:avLst/>
          </a:prstGeom>
          <a:noFill/>
        </p:spPr>
        <p:txBody>
          <a:bodyPr wrap="square" rtlCol="0">
            <a:spAutoFit/>
          </a:bodyPr>
          <a:lstStyle/>
          <a:p>
            <a:r>
              <a:rPr lang="nl-NL" sz="1000" b="1" dirty="0">
                <a:solidFill>
                  <a:prstClr val="white"/>
                </a:solidFill>
                <a:latin typeface="Constantia" panose="02030602050306030303" pitchFamily="18" charset="0"/>
              </a:rPr>
              <a:t>-    11 Nov. 1572 </a:t>
            </a:r>
          </a:p>
          <a:p>
            <a:r>
              <a:rPr lang="nl-NL" sz="1000" b="1" dirty="0">
                <a:solidFill>
                  <a:prstClr val="white"/>
                </a:solidFill>
                <a:latin typeface="Constantia" panose="02030602050306030303" pitchFamily="18" charset="0"/>
              </a:rPr>
              <a:t>     Tycho observed</a:t>
            </a:r>
          </a:p>
          <a:p>
            <a:r>
              <a:rPr lang="nl-NL" sz="1000" b="1" dirty="0">
                <a:solidFill>
                  <a:prstClr val="white"/>
                </a:solidFill>
                <a:latin typeface="Constantia" panose="02030602050306030303" pitchFamily="18" charset="0"/>
              </a:rPr>
              <a:t>     a new star</a:t>
            </a:r>
          </a:p>
          <a:p>
            <a:r>
              <a:rPr lang="nl-NL" sz="1000" b="1" dirty="0">
                <a:solidFill>
                  <a:prstClr val="white"/>
                </a:solidFill>
                <a:latin typeface="Constantia" panose="02030602050306030303" pitchFamily="18" charset="0"/>
              </a:rPr>
              <a:t>-   Constellation Cassiopeia</a:t>
            </a: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At hindisight it has </a:t>
            </a:r>
          </a:p>
          <a:p>
            <a:r>
              <a:rPr lang="nl-NL" sz="1000" b="1" dirty="0">
                <a:solidFill>
                  <a:prstClr val="white"/>
                </a:solidFill>
                <a:latin typeface="Constantia" panose="02030602050306030303" pitchFamily="18" charset="0"/>
              </a:rPr>
              <a:t>     been 1 of the 5 visible </a:t>
            </a:r>
          </a:p>
          <a:p>
            <a:r>
              <a:rPr lang="nl-NL" sz="1000" b="1" dirty="0">
                <a:solidFill>
                  <a:prstClr val="white"/>
                </a:solidFill>
                <a:latin typeface="Constantia" panose="02030602050306030303" pitchFamily="18" charset="0"/>
              </a:rPr>
              <a:t>     supernovae that have </a:t>
            </a:r>
          </a:p>
          <a:p>
            <a:r>
              <a:rPr lang="nl-NL" sz="1000" b="1" dirty="0">
                <a:solidFill>
                  <a:prstClr val="white"/>
                </a:solidFill>
                <a:latin typeface="Constantia" panose="02030602050306030303" pitchFamily="18" charset="0"/>
              </a:rPr>
              <a:t>     exploded in the Galaxy</a:t>
            </a:r>
          </a:p>
          <a:p>
            <a:r>
              <a:rPr lang="nl-NL" sz="1000" b="1" dirty="0">
                <a:solidFill>
                  <a:prstClr val="white"/>
                </a:solidFill>
                <a:latin typeface="Constantia" panose="02030602050306030303" pitchFamily="18" charset="0"/>
              </a:rPr>
              <a:t>    over the past 1000 years</a:t>
            </a:r>
          </a:p>
          <a:p>
            <a:r>
              <a:rPr lang="nl-NL" sz="1000" b="1" dirty="0">
                <a:solidFill>
                  <a:prstClr val="white"/>
                </a:solidFill>
                <a:latin typeface="Constantia" panose="02030602050306030303" pitchFamily="18" charset="0"/>
              </a:rPr>
              <a:t>-   distance: 7500 lightyears</a:t>
            </a:r>
          </a:p>
          <a:p>
            <a:endParaRPr lang="nl-NL" sz="1000" b="1" dirty="0">
              <a:solidFill>
                <a:prstClr val="white"/>
              </a:solidFill>
              <a:latin typeface="Constantia" panose="02030602050306030303" pitchFamily="18" charset="0"/>
            </a:endParaRPr>
          </a:p>
          <a:p>
            <a:pPr marL="171450" indent="-171450">
              <a:buFontTx/>
              <a:buChar char="-"/>
            </a:pPr>
            <a:r>
              <a:rPr lang="nl-NL" sz="1000" b="1" dirty="0">
                <a:solidFill>
                  <a:prstClr val="white"/>
                </a:solidFill>
                <a:latin typeface="Constantia" panose="02030602050306030303" pitchFamily="18" charset="0"/>
              </a:rPr>
              <a:t>Tycho published this </a:t>
            </a:r>
          </a:p>
          <a:p>
            <a:r>
              <a:rPr lang="nl-NL" sz="1000" b="1" dirty="0">
                <a:solidFill>
                  <a:prstClr val="white"/>
                </a:solidFill>
                <a:latin typeface="Constantia" panose="02030602050306030303" pitchFamily="18" charset="0"/>
              </a:rPr>
              <a:t>      in De Nova Stella  </a:t>
            </a:r>
          </a:p>
        </p:txBody>
      </p:sp>
      <p:sp>
        <p:nvSpPr>
          <p:cNvPr id="10" name="Rectangle 9"/>
          <p:cNvSpPr/>
          <p:nvPr/>
        </p:nvSpPr>
        <p:spPr>
          <a:xfrm>
            <a:off x="4699507" y="1217610"/>
            <a:ext cx="1744701" cy="297609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4699507" y="4509120"/>
            <a:ext cx="1816708" cy="1015663"/>
          </a:xfrm>
          <a:prstGeom prst="rect">
            <a:avLst/>
          </a:prstGeom>
          <a:noFill/>
        </p:spPr>
        <p:txBody>
          <a:bodyPr wrap="square" rtlCol="0">
            <a:spAutoFit/>
          </a:bodyPr>
          <a:lstStyle/>
          <a:p>
            <a:r>
              <a:rPr lang="nl-NL" sz="1000" b="1" dirty="0">
                <a:solidFill>
                  <a:prstClr val="white"/>
                </a:solidFill>
                <a:latin typeface="Constantia" panose="02030602050306030303" pitchFamily="18" charset="0"/>
              </a:rPr>
              <a:t>Supernova remnant</a:t>
            </a:r>
          </a:p>
          <a:p>
            <a:endParaRPr lang="nl-NL" sz="1000" b="1" dirty="0">
              <a:solidFill>
                <a:prstClr val="white"/>
              </a:solidFill>
              <a:latin typeface="Constantia" panose="02030602050306030303" pitchFamily="18" charset="0"/>
            </a:endParaRPr>
          </a:p>
          <a:p>
            <a:r>
              <a:rPr lang="nl-NL" sz="1000" b="1" dirty="0">
                <a:solidFill>
                  <a:prstClr val="white"/>
                </a:solidFill>
                <a:latin typeface="Constantia" panose="02030602050306030303" pitchFamily="18" charset="0"/>
              </a:rPr>
              <a:t>SN1572</a:t>
            </a:r>
          </a:p>
          <a:p>
            <a:r>
              <a:rPr lang="nl-NL" sz="1000" b="1" dirty="0">
                <a:solidFill>
                  <a:prstClr val="white"/>
                </a:solidFill>
                <a:latin typeface="Constantia" panose="02030602050306030303" pitchFamily="18" charset="0"/>
              </a:rPr>
              <a:t>Tycho’s SNR (1572)</a:t>
            </a:r>
          </a:p>
          <a:p>
            <a:endParaRPr lang="nl-NL" sz="1000" b="1" dirty="0">
              <a:solidFill>
                <a:prstClr val="white"/>
              </a:solidFill>
              <a:latin typeface="Constantia" panose="02030602050306030303" pitchFamily="18" charset="0"/>
            </a:endParaRPr>
          </a:p>
          <a:p>
            <a:r>
              <a:rPr lang="nl-NL" sz="1000" b="1" dirty="0">
                <a:solidFill>
                  <a:prstClr val="white"/>
                </a:solidFill>
                <a:latin typeface="Constantia" panose="02030602050306030303" pitchFamily="18" charset="0"/>
              </a:rPr>
              <a:t>Exploding star</a:t>
            </a:r>
          </a:p>
        </p:txBody>
      </p:sp>
      <p:sp>
        <p:nvSpPr>
          <p:cNvPr id="14" name="TextBox 13"/>
          <p:cNvSpPr txBox="1"/>
          <p:nvPr/>
        </p:nvSpPr>
        <p:spPr>
          <a:xfrm>
            <a:off x="4733290" y="691768"/>
            <a:ext cx="4193715" cy="400110"/>
          </a:xfrm>
          <a:prstGeom prst="rect">
            <a:avLst/>
          </a:prstGeom>
          <a:noFill/>
        </p:spPr>
        <p:txBody>
          <a:bodyPr wrap="square" rtlCol="0">
            <a:spAutoFit/>
          </a:bodyPr>
          <a:lstStyle/>
          <a:p>
            <a:r>
              <a:rPr lang="nl-NL" sz="1000" b="1" dirty="0">
                <a:solidFill>
                  <a:prstClr val="white"/>
                </a:solidFill>
                <a:latin typeface="Constantia" panose="02030602050306030303" pitchFamily="18" charset="0"/>
              </a:rPr>
              <a:t>End of the Aristoteleian cosmological view that</a:t>
            </a:r>
          </a:p>
          <a:p>
            <a:r>
              <a:rPr lang="nl-NL" sz="1000" b="1" dirty="0">
                <a:solidFill>
                  <a:prstClr val="white"/>
                </a:solidFill>
                <a:latin typeface="Constantia" panose="02030602050306030303" pitchFamily="18" charset="0"/>
              </a:rPr>
              <a:t>- the world beyond the Moon is  eternally unchanging</a:t>
            </a:r>
          </a:p>
        </p:txBody>
      </p:sp>
      <p:sp>
        <p:nvSpPr>
          <p:cNvPr id="15" name="Rectangle 14"/>
          <p:cNvSpPr/>
          <p:nvPr/>
        </p:nvSpPr>
        <p:spPr>
          <a:xfrm>
            <a:off x="4695793" y="586887"/>
            <a:ext cx="4259445" cy="5378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337679101"/>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671899" y="1045766"/>
            <a:ext cx="4507061"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a:ln>
                  <a:noFill/>
                </a:ln>
                <a:solidFill>
                  <a:prstClr val="white"/>
                </a:solidFill>
                <a:effectLst/>
                <a:uLnTx/>
                <a:uFillTx/>
                <a:latin typeface="Arial" charset="0"/>
                <a:ea typeface="+mn-ea"/>
                <a:cs typeface="+mn-cs"/>
              </a:rPr>
              <a:t>Tycho’s </a:t>
            </a:r>
            <a:r>
              <a:rPr kumimoji="0" lang="nl-NL" sz="1200" b="1" i="0" u="none" strike="noStrike" kern="1200" cap="none" spc="0" normalizeH="0" baseline="0" noProof="0" dirty="0" err="1">
                <a:ln>
                  <a:noFill/>
                </a:ln>
                <a:solidFill>
                  <a:prstClr val="white"/>
                </a:solidFill>
                <a:effectLst/>
                <a:uLnTx/>
                <a:uFillTx/>
                <a:latin typeface="Arial" charset="0"/>
                <a:ea typeface="+mn-ea"/>
                <a:cs typeface="+mn-cs"/>
              </a:rPr>
              <a:t>Geo</a:t>
            </a:r>
            <a:r>
              <a:rPr lang="nl-NL" sz="1200" b="1" dirty="0">
                <a:solidFill>
                  <a:prstClr val="white"/>
                </a:solidFill>
              </a:rPr>
              <a:t>-</a:t>
            </a:r>
            <a:r>
              <a:rPr lang="nl-NL" sz="1200" b="1" dirty="0" err="1">
                <a:solidFill>
                  <a:prstClr val="white"/>
                </a:solidFill>
              </a:rPr>
              <a:t>Heliocentric</a:t>
            </a:r>
            <a:r>
              <a:rPr lang="nl-NL" sz="1200" b="1" dirty="0">
                <a:solidFill>
                  <a:prstClr val="white"/>
                </a:solidFill>
              </a:rPr>
              <a:t> Model</a:t>
            </a:r>
            <a:r>
              <a:rPr kumimoji="0" lang="nl-NL" sz="1200" b="1" i="0" u="none" strike="noStrike" kern="1200" cap="none" spc="0" normalizeH="0" baseline="0" noProof="0" dirty="0">
                <a:ln>
                  <a:noFill/>
                </a:ln>
                <a:solidFill>
                  <a:prstClr val="white"/>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200" b="1" i="0" u="none" strike="noStrike" kern="1200" cap="none" spc="0" normalizeH="0" baseline="0" noProof="0" dirty="0">
              <a:ln>
                <a:noFill/>
              </a:ln>
              <a:solidFill>
                <a:prstClr val="white"/>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lang="nl-NL" sz="1000" dirty="0">
                <a:solidFill>
                  <a:prstClr val="white"/>
                </a:solidFill>
              </a:rPr>
              <a:t>Sun </a:t>
            </a:r>
            <a:r>
              <a:rPr lang="nl-NL" sz="1000" dirty="0" err="1">
                <a:solidFill>
                  <a:prstClr val="white"/>
                </a:solidFill>
              </a:rPr>
              <a:t>circles</a:t>
            </a:r>
            <a:r>
              <a:rPr lang="nl-NL" sz="1000" dirty="0">
                <a:solidFill>
                  <a:prstClr val="white"/>
                </a:solidFill>
              </a:rPr>
              <a:t> </a:t>
            </a:r>
            <a:r>
              <a:rPr lang="nl-NL" sz="1000" dirty="0" err="1">
                <a:solidFill>
                  <a:prstClr val="white"/>
                </a:solidFill>
              </a:rPr>
              <a:t>the</a:t>
            </a:r>
            <a:r>
              <a:rPr lang="nl-NL" sz="1000" dirty="0">
                <a:solidFill>
                  <a:prstClr val="white"/>
                </a:solidFill>
              </a:rPr>
              <a:t> Earth</a:t>
            </a:r>
          </a:p>
          <a:p>
            <a:pPr marL="171450" marR="0" lvl="0" indent="-171450" algn="l" defTabSz="914400" rtl="0" eaLnBrk="1" fontAlgn="base" latinLnBrk="0" hangingPunct="1">
              <a:lnSpc>
                <a:spcPct val="100000"/>
              </a:lnSpc>
              <a:spcBef>
                <a:spcPct val="0"/>
              </a:spcBef>
              <a:spcAft>
                <a:spcPct val="0"/>
              </a:spcAft>
              <a:buClrTx/>
              <a:buSzTx/>
              <a:buFontTx/>
              <a:buChar char="-"/>
              <a:tabLst/>
              <a:defRPr/>
            </a:pPr>
            <a:r>
              <a:rPr kumimoji="0" lang="nl-NL" sz="1000" b="0" i="0" u="none" strike="noStrike" kern="1200" cap="none" spc="0" normalizeH="0" baseline="0" noProof="0" dirty="0" err="1">
                <a:ln>
                  <a:noFill/>
                </a:ln>
                <a:solidFill>
                  <a:prstClr val="white"/>
                </a:solidFill>
                <a:effectLst/>
                <a:uLnTx/>
                <a:uFillTx/>
                <a:latin typeface="Arial" charset="0"/>
                <a:ea typeface="+mn-ea"/>
                <a:cs typeface="+mn-cs"/>
              </a:rPr>
              <a:t>Planet</a:t>
            </a:r>
            <a:r>
              <a:rPr lang="nl-NL" sz="1000" dirty="0">
                <a:solidFill>
                  <a:prstClr val="white"/>
                </a:solidFill>
              </a:rPr>
              <a:t>s </a:t>
            </a:r>
            <a:r>
              <a:rPr lang="nl-NL" sz="1000" dirty="0" err="1">
                <a:solidFill>
                  <a:prstClr val="white"/>
                </a:solidFill>
              </a:rPr>
              <a:t>circle</a:t>
            </a:r>
            <a:r>
              <a:rPr lang="nl-NL" sz="1000" dirty="0">
                <a:solidFill>
                  <a:prstClr val="white"/>
                </a:solidFill>
              </a:rPr>
              <a:t> </a:t>
            </a:r>
            <a:r>
              <a:rPr lang="nl-NL" sz="1000" dirty="0" err="1">
                <a:solidFill>
                  <a:prstClr val="white"/>
                </a:solidFill>
              </a:rPr>
              <a:t>the</a:t>
            </a:r>
            <a:r>
              <a:rPr lang="nl-NL" sz="1000" dirty="0">
                <a:solidFill>
                  <a:prstClr val="white"/>
                </a:solidFill>
              </a:rPr>
              <a:t> Sun</a:t>
            </a:r>
            <a:endParaRPr kumimoji="0" lang="nl-NL" sz="1000" b="0" i="0"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000" b="0" i="0" u="none" strike="noStrike" kern="1200" cap="none" spc="0" normalizeH="0" baseline="0" noProof="0" dirty="0">
                <a:ln>
                  <a:noFill/>
                </a:ln>
                <a:solidFill>
                  <a:prstClr val="white"/>
                </a:solidFill>
                <a:effectLst/>
                <a:uLnTx/>
                <a:uFillTx/>
                <a:latin typeface="Arial" charset="0"/>
                <a:ea typeface="+mn-ea"/>
                <a:cs typeface="+mn-cs"/>
              </a:rPr>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9552" y="2276872"/>
            <a:ext cx="3731754" cy="373175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 y="0"/>
            <a:ext cx="4572000" cy="6858000"/>
          </a:xfrm>
          <a:prstGeom prst="rect">
            <a:avLst/>
          </a:prstGeom>
        </p:spPr>
      </p:pic>
      <p:sp>
        <p:nvSpPr>
          <p:cNvPr id="4" name="TextBox 3"/>
          <p:cNvSpPr txBox="1"/>
          <p:nvPr/>
        </p:nvSpPr>
        <p:spPr>
          <a:xfrm>
            <a:off x="4889475" y="161215"/>
            <a:ext cx="4014192" cy="43088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2200" b="1" i="0" u="none" strike="noStrike" kern="1200" cap="none" spc="0" normalizeH="0" baseline="0" noProof="0" dirty="0">
                <a:ln>
                  <a:noFill/>
                </a:ln>
                <a:solidFill>
                  <a:prstClr val="white"/>
                </a:solidFill>
                <a:effectLst/>
                <a:uLnTx/>
                <a:uFillTx/>
                <a:latin typeface="Lucida Sans"/>
                <a:ea typeface="+mn-ea"/>
                <a:cs typeface="+mn-cs"/>
              </a:rPr>
              <a:t>     Geo-Heliocentric Model</a:t>
            </a:r>
            <a:endParaRPr kumimoji="0" lang="en-GB" sz="2200" b="1" i="0" u="none" strike="noStrike" kern="1200" cap="none" spc="0" normalizeH="0" baseline="0" noProof="0" dirty="0">
              <a:ln>
                <a:noFill/>
              </a:ln>
              <a:solidFill>
                <a:prstClr val="white"/>
              </a:solidFill>
              <a:effectLst/>
              <a:uLnTx/>
              <a:uFillTx/>
              <a:latin typeface="Lucida Sans"/>
              <a:ea typeface="+mn-ea"/>
              <a:cs typeface="+mn-cs"/>
            </a:endParaRPr>
          </a:p>
        </p:txBody>
      </p:sp>
      <p:sp>
        <p:nvSpPr>
          <p:cNvPr id="7" name="Rectangle 6"/>
          <p:cNvSpPr/>
          <p:nvPr/>
        </p:nvSpPr>
        <p:spPr>
          <a:xfrm>
            <a:off x="4643040" y="737989"/>
            <a:ext cx="4393456" cy="153888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Book Antiqua"/>
              <a:ea typeface="+mn-ea"/>
              <a:cs typeface="+mn-cs"/>
            </a:endParaRPr>
          </a:p>
        </p:txBody>
      </p:sp>
    </p:spTree>
    <p:extLst>
      <p:ext uri="{BB962C8B-B14F-4D97-AF65-F5344CB8AC3E}">
        <p14:creationId xmlns:p14="http://schemas.microsoft.com/office/powerpoint/2010/main" val="327038807"/>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615096" y="737989"/>
            <a:ext cx="4507061" cy="1538883"/>
          </a:xfrm>
          <a:prstGeom prst="rect">
            <a:avLst/>
          </a:prstGeom>
          <a:noFill/>
        </p:spPr>
        <p:txBody>
          <a:bodyPr wrap="square" rtlCol="0">
            <a:spAutoFit/>
          </a:bodyPr>
          <a:lstStyle/>
          <a:p>
            <a:r>
              <a:rPr lang="nl-NL" sz="1200" b="1" dirty="0"/>
              <a:t>Tycho did not accept the heliocentric view of Copernicus:</a:t>
            </a:r>
          </a:p>
          <a:p>
            <a:endParaRPr lang="nl-NL" sz="1200" b="1" dirty="0"/>
          </a:p>
          <a:p>
            <a:pPr marL="171450" indent="-171450">
              <a:buFontTx/>
              <a:buChar char="-"/>
            </a:pPr>
            <a:r>
              <a:rPr lang="nl-NL" sz="1000" dirty="0"/>
              <a:t>Observational data in 16th century were not </a:t>
            </a:r>
          </a:p>
          <a:p>
            <a:r>
              <a:rPr lang="nl-NL" sz="1000" dirty="0"/>
              <a:t>     good enough to prove it.</a:t>
            </a:r>
          </a:p>
          <a:p>
            <a:pPr marL="171450" indent="-171450">
              <a:buFontTx/>
              <a:buChar char="-"/>
            </a:pPr>
            <a:r>
              <a:rPr lang="nl-NL" sz="1000" dirty="0"/>
              <a:t>No </a:t>
            </a:r>
            <a:r>
              <a:rPr lang="nl-NL" sz="1000" dirty="0" err="1"/>
              <a:t>stellar</a:t>
            </a:r>
            <a:r>
              <a:rPr lang="nl-NL" sz="1000" dirty="0"/>
              <a:t> parallax </a:t>
            </a:r>
            <a:r>
              <a:rPr lang="nl-NL" sz="1000" dirty="0" err="1"/>
              <a:t>could</a:t>
            </a:r>
            <a:r>
              <a:rPr lang="nl-NL" sz="1000" dirty="0"/>
              <a:t> </a:t>
            </a:r>
            <a:r>
              <a:rPr lang="nl-NL" sz="1000" dirty="0" err="1"/>
              <a:t>be</a:t>
            </a:r>
            <a:r>
              <a:rPr lang="nl-NL" sz="1000" dirty="0"/>
              <a:t> </a:t>
            </a:r>
            <a:r>
              <a:rPr lang="nl-NL" sz="1000" dirty="0" err="1"/>
              <a:t>measured</a:t>
            </a:r>
            <a:r>
              <a:rPr lang="nl-NL" sz="1000" dirty="0"/>
              <a:t>:  </a:t>
            </a:r>
          </a:p>
          <a:p>
            <a:r>
              <a:rPr lang="nl-NL" sz="1000" dirty="0"/>
              <a:t>     </a:t>
            </a:r>
            <a:r>
              <a:rPr lang="nl-NL" sz="1000" dirty="0" err="1"/>
              <a:t>would</a:t>
            </a:r>
            <a:r>
              <a:rPr lang="nl-NL" sz="1000" dirty="0"/>
              <a:t> </a:t>
            </a:r>
            <a:r>
              <a:rPr lang="nl-NL" sz="1000" dirty="0" err="1"/>
              <a:t>imply</a:t>
            </a:r>
            <a:r>
              <a:rPr lang="nl-NL" sz="1000" dirty="0"/>
              <a:t> stars </a:t>
            </a:r>
            <a:r>
              <a:rPr lang="nl-NL" sz="1000" dirty="0" err="1"/>
              <a:t>to</a:t>
            </a:r>
            <a:r>
              <a:rPr lang="nl-NL" sz="1000" dirty="0"/>
              <a:t> </a:t>
            </a:r>
            <a:r>
              <a:rPr lang="nl-NL" sz="1000" dirty="0" err="1"/>
              <a:t>be</a:t>
            </a:r>
            <a:r>
              <a:rPr lang="nl-NL" sz="1000" dirty="0"/>
              <a:t> </a:t>
            </a:r>
            <a:r>
              <a:rPr lang="nl-NL" sz="1000" dirty="0" err="1"/>
              <a:t>so</a:t>
            </a:r>
            <a:r>
              <a:rPr lang="nl-NL" sz="1000" dirty="0"/>
              <a:t> </a:t>
            </a:r>
            <a:r>
              <a:rPr lang="nl-NL" sz="1000" dirty="0" err="1"/>
              <a:t>distant</a:t>
            </a:r>
            <a:r>
              <a:rPr lang="nl-NL" sz="1000" dirty="0"/>
              <a:t> </a:t>
            </a:r>
            <a:r>
              <a:rPr lang="nl-NL" sz="1000" dirty="0" err="1"/>
              <a:t>they</a:t>
            </a:r>
            <a:r>
              <a:rPr lang="nl-NL" sz="1000" dirty="0"/>
              <a:t> </a:t>
            </a:r>
            <a:r>
              <a:rPr lang="nl-NL" sz="1000" dirty="0" err="1"/>
              <a:t>would</a:t>
            </a:r>
            <a:r>
              <a:rPr lang="nl-NL" sz="1000" dirty="0"/>
              <a:t> </a:t>
            </a:r>
            <a:r>
              <a:rPr lang="nl-NL" sz="1000" dirty="0" err="1"/>
              <a:t>be</a:t>
            </a:r>
            <a:r>
              <a:rPr lang="nl-NL" sz="1000" dirty="0"/>
              <a:t> </a:t>
            </a:r>
            <a:r>
              <a:rPr lang="nl-NL" sz="1000" dirty="0" err="1"/>
              <a:t>larger</a:t>
            </a:r>
            <a:r>
              <a:rPr lang="nl-NL" sz="1000" dirty="0"/>
              <a:t> </a:t>
            </a:r>
            <a:r>
              <a:rPr lang="nl-NL" sz="1000" dirty="0" err="1"/>
              <a:t>than</a:t>
            </a:r>
            <a:r>
              <a:rPr lang="nl-NL" sz="1000" dirty="0"/>
              <a:t> Sun</a:t>
            </a:r>
          </a:p>
          <a:p>
            <a:pPr marL="171450" indent="-171450">
              <a:buFontTx/>
              <a:buChar char="-"/>
            </a:pPr>
            <a:r>
              <a:rPr lang="nl-NL" sz="1000" dirty="0"/>
              <a:t>Completely eliminited the ancient (Aristotelean) </a:t>
            </a:r>
          </a:p>
          <a:p>
            <a:r>
              <a:rPr lang="nl-NL" sz="1000" dirty="0"/>
              <a:t>     idea of heavely spheres </a:t>
            </a:r>
          </a:p>
          <a:p>
            <a:pPr marL="171450" indent="-171450">
              <a:buFontTx/>
              <a:buChar char="-"/>
            </a:pPr>
            <a:r>
              <a:rPr lang="nl-NL" sz="1000" dirty="0"/>
              <a:t>“Earth is a lazy body”: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9552" y="2276872"/>
            <a:ext cx="3731754" cy="373175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 y="0"/>
            <a:ext cx="4572000" cy="6858000"/>
          </a:xfrm>
          <a:prstGeom prst="rect">
            <a:avLst/>
          </a:prstGeom>
        </p:spPr>
      </p:pic>
      <p:sp>
        <p:nvSpPr>
          <p:cNvPr id="4" name="TextBox 3"/>
          <p:cNvSpPr txBox="1"/>
          <p:nvPr/>
        </p:nvSpPr>
        <p:spPr>
          <a:xfrm>
            <a:off x="4889475" y="161215"/>
            <a:ext cx="4014192" cy="430887"/>
          </a:xfrm>
          <a:prstGeom prst="rect">
            <a:avLst/>
          </a:prstGeom>
          <a:noFill/>
        </p:spPr>
        <p:txBody>
          <a:bodyPr wrap="square" rtlCol="0">
            <a:spAutoFit/>
          </a:bodyPr>
          <a:lstStyle/>
          <a:p>
            <a:r>
              <a:rPr lang="nl-NL" sz="2200" b="1" dirty="0">
                <a:solidFill>
                  <a:prstClr val="white"/>
                </a:solidFill>
                <a:latin typeface="Lucida Sans"/>
              </a:rPr>
              <a:t>     Geo-Heliocentric Model</a:t>
            </a:r>
            <a:endParaRPr lang="en-GB" sz="2200" b="1" dirty="0">
              <a:solidFill>
                <a:prstClr val="white"/>
              </a:solidFill>
              <a:latin typeface="Lucida Sans"/>
            </a:endParaRPr>
          </a:p>
        </p:txBody>
      </p:sp>
      <p:sp>
        <p:nvSpPr>
          <p:cNvPr id="6" name="TextBox 5"/>
          <p:cNvSpPr txBox="1"/>
          <p:nvPr/>
        </p:nvSpPr>
        <p:spPr>
          <a:xfrm>
            <a:off x="4671899" y="5811560"/>
            <a:ext cx="4507061" cy="1046440"/>
          </a:xfrm>
          <a:prstGeom prst="rect">
            <a:avLst/>
          </a:prstGeom>
          <a:noFill/>
        </p:spPr>
        <p:txBody>
          <a:bodyPr wrap="square" rtlCol="0">
            <a:spAutoFit/>
          </a:bodyPr>
          <a:lstStyle/>
          <a:p>
            <a:endParaRPr lang="nl-NL" sz="1200" b="1" dirty="0"/>
          </a:p>
          <a:p>
            <a:endParaRPr lang="nl-NL" sz="1000" dirty="0"/>
          </a:p>
          <a:p>
            <a:r>
              <a:rPr lang="en-GB" sz="1000" dirty="0"/>
              <a:t>“such a fast motion could not belong to the earth, a body very heavy and dense and opaque, but rather belongs to the sky itself whose form and subtle and constant matter are better suited to a perpetual motion, however fast”</a:t>
            </a:r>
            <a:endParaRPr lang="nl-NL" sz="1000" dirty="0"/>
          </a:p>
          <a:p>
            <a:endParaRPr lang="nl-NL" sz="1000" dirty="0"/>
          </a:p>
        </p:txBody>
      </p:sp>
      <p:sp>
        <p:nvSpPr>
          <p:cNvPr id="7" name="Rectangle 6"/>
          <p:cNvSpPr/>
          <p:nvPr/>
        </p:nvSpPr>
        <p:spPr>
          <a:xfrm>
            <a:off x="4643040" y="737989"/>
            <a:ext cx="4393456" cy="153888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4671899" y="6089822"/>
            <a:ext cx="4393456" cy="64459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1274566"/>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1763" y="1893331"/>
            <a:ext cx="7020272" cy="4212163"/>
          </a:xfrm>
          <a:prstGeom prst="rect">
            <a:avLst/>
          </a:prstGeom>
        </p:spPr>
      </p:pic>
      <p:sp>
        <p:nvSpPr>
          <p:cNvPr id="4" name="TextBox 3"/>
          <p:cNvSpPr txBox="1"/>
          <p:nvPr/>
        </p:nvSpPr>
        <p:spPr>
          <a:xfrm>
            <a:off x="2113001" y="-99392"/>
            <a:ext cx="6048672" cy="707886"/>
          </a:xfrm>
          <a:prstGeom prst="rect">
            <a:avLst/>
          </a:prstGeom>
          <a:noFill/>
        </p:spPr>
        <p:txBody>
          <a:bodyPr wrap="square" rtlCol="0">
            <a:spAutoFit/>
          </a:bodyPr>
          <a:lstStyle/>
          <a:p>
            <a:r>
              <a:rPr lang="nl-NL" sz="2200" b="1" dirty="0">
                <a:solidFill>
                  <a:prstClr val="white"/>
                </a:solidFill>
                <a:latin typeface="Lucida Sans"/>
              </a:rPr>
              <a:t>    </a:t>
            </a:r>
            <a:r>
              <a:rPr lang="nl-NL" sz="4000" b="1" dirty="0">
                <a:solidFill>
                  <a:prstClr val="white"/>
                </a:solidFill>
                <a:latin typeface="Lucida Sans"/>
              </a:rPr>
              <a:t>Brahe   &amp;   Kepler</a:t>
            </a:r>
            <a:endParaRPr lang="en-GB" sz="4000" b="1" dirty="0">
              <a:solidFill>
                <a:prstClr val="white"/>
              </a:solidFill>
              <a:latin typeface="Lucida Sans"/>
            </a:endParaRPr>
          </a:p>
        </p:txBody>
      </p:sp>
      <p:sp>
        <p:nvSpPr>
          <p:cNvPr id="5" name="TextBox 4"/>
          <p:cNvSpPr txBox="1"/>
          <p:nvPr/>
        </p:nvSpPr>
        <p:spPr>
          <a:xfrm>
            <a:off x="1259632" y="609212"/>
            <a:ext cx="6922403" cy="1200329"/>
          </a:xfrm>
          <a:prstGeom prst="rect">
            <a:avLst/>
          </a:prstGeom>
          <a:noFill/>
        </p:spPr>
        <p:txBody>
          <a:bodyPr wrap="square" rtlCol="0">
            <a:spAutoFit/>
          </a:bodyPr>
          <a:lstStyle/>
          <a:p>
            <a:r>
              <a:rPr lang="nl-NL" sz="1200" b="1" dirty="0">
                <a:solidFill>
                  <a:prstClr val="white"/>
                </a:solidFill>
              </a:rPr>
              <a:t>Arguably, the most significant step in Tycho’s career:</a:t>
            </a:r>
          </a:p>
          <a:p>
            <a:endParaRPr lang="nl-NL" sz="1200" b="1" dirty="0">
              <a:solidFill>
                <a:prstClr val="white"/>
              </a:solidFill>
            </a:endParaRPr>
          </a:p>
          <a:p>
            <a:pPr marL="171450" indent="-171450">
              <a:buFontTx/>
              <a:buChar char="-"/>
            </a:pPr>
            <a:r>
              <a:rPr lang="nl-NL" sz="1200" dirty="0">
                <a:solidFill>
                  <a:prstClr val="white"/>
                </a:solidFill>
              </a:rPr>
              <a:t>move to the German imperial court in Prague </a:t>
            </a:r>
          </a:p>
          <a:p>
            <a:r>
              <a:rPr lang="nl-NL" sz="1200" dirty="0">
                <a:solidFill>
                  <a:prstClr val="white"/>
                </a:solidFill>
              </a:rPr>
              <a:t>    (following tensions with new Danish king Christian IV)</a:t>
            </a:r>
          </a:p>
          <a:p>
            <a:endParaRPr lang="nl-NL" sz="1200" dirty="0">
              <a:solidFill>
                <a:prstClr val="white"/>
              </a:solidFill>
            </a:endParaRPr>
          </a:p>
          <a:p>
            <a:r>
              <a:rPr lang="nl-NL" sz="1200" dirty="0">
                <a:solidFill>
                  <a:prstClr val="white"/>
                </a:solidFill>
              </a:rPr>
              <a:t>-   meeting up with (young) Johannes Kepler  </a:t>
            </a:r>
          </a:p>
        </p:txBody>
      </p:sp>
      <p:sp>
        <p:nvSpPr>
          <p:cNvPr id="7" name="Rectangle 6"/>
          <p:cNvSpPr/>
          <p:nvPr/>
        </p:nvSpPr>
        <p:spPr>
          <a:xfrm>
            <a:off x="1189194" y="606843"/>
            <a:ext cx="6999910" cy="120269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1189194" y="6172678"/>
            <a:ext cx="6999909" cy="56911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1182125" y="1893025"/>
            <a:ext cx="6999910" cy="4212469"/>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TextBox 10"/>
          <p:cNvSpPr txBox="1"/>
          <p:nvPr/>
        </p:nvSpPr>
        <p:spPr>
          <a:xfrm>
            <a:off x="1239270" y="6318736"/>
            <a:ext cx="6922403" cy="276999"/>
          </a:xfrm>
          <a:prstGeom prst="rect">
            <a:avLst/>
          </a:prstGeom>
          <a:noFill/>
        </p:spPr>
        <p:txBody>
          <a:bodyPr wrap="square" rtlCol="0">
            <a:spAutoFit/>
          </a:bodyPr>
          <a:lstStyle/>
          <a:p>
            <a:r>
              <a:rPr lang="nl-NL" sz="1200" dirty="0">
                <a:solidFill>
                  <a:prstClr val="white"/>
                </a:solidFill>
              </a:rPr>
              <a:t> </a:t>
            </a:r>
          </a:p>
        </p:txBody>
      </p:sp>
      <p:sp>
        <p:nvSpPr>
          <p:cNvPr id="12" name="TextBox 11"/>
          <p:cNvSpPr txBox="1"/>
          <p:nvPr/>
        </p:nvSpPr>
        <p:spPr>
          <a:xfrm>
            <a:off x="1242658" y="6197706"/>
            <a:ext cx="7200800" cy="461665"/>
          </a:xfrm>
          <a:prstGeom prst="rect">
            <a:avLst/>
          </a:prstGeom>
          <a:noFill/>
        </p:spPr>
        <p:txBody>
          <a:bodyPr wrap="square" rtlCol="0">
            <a:spAutoFit/>
          </a:bodyPr>
          <a:lstStyle/>
          <a:p>
            <a:r>
              <a:rPr lang="nl-NL" sz="1200" b="1" dirty="0"/>
              <a:t>The analytical genius of Kepler gained access to the state of the art accurate observations of </a:t>
            </a:r>
          </a:p>
          <a:p>
            <a:r>
              <a:rPr lang="nl-NL" sz="1200" b="1" dirty="0"/>
              <a:t>Tycho Brahe, opening up the path towards unravelling the laws of motion in the solar system.  </a:t>
            </a:r>
            <a:endParaRPr lang="en-GB" sz="1200" b="1" dirty="0"/>
          </a:p>
        </p:txBody>
      </p:sp>
    </p:spTree>
    <p:extLst>
      <p:ext uri="{BB962C8B-B14F-4D97-AF65-F5344CB8AC3E}">
        <p14:creationId xmlns:p14="http://schemas.microsoft.com/office/powerpoint/2010/main" val="3737346477"/>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10" name="Content Placeholder 3" descr="Johannes_Kepler_161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2875" y="142875"/>
            <a:ext cx="4786313" cy="6572250"/>
          </a:xfrm>
        </p:spPr>
      </p:pic>
      <p:sp>
        <p:nvSpPr>
          <p:cNvPr id="5" name="Title 1"/>
          <p:cNvSpPr txBox="1">
            <a:spLocks/>
          </p:cNvSpPr>
          <p:nvPr/>
        </p:nvSpPr>
        <p:spPr bwMode="auto">
          <a:xfrm>
            <a:off x="2928938" y="642938"/>
            <a:ext cx="8229600" cy="1143000"/>
          </a:xfrm>
          <a:prstGeom prst="rect">
            <a:avLst/>
          </a:prstGeom>
          <a:noFill/>
          <a:ln w="9525">
            <a:noFill/>
            <a:miter lim="800000"/>
            <a:headEnd/>
            <a:tailEnd/>
          </a:ln>
        </p:spPr>
        <p:txBody>
          <a:bodyPr anchor="ctr"/>
          <a:lstStyle/>
          <a:p>
            <a:pPr algn="ctr" eaLnBrk="0" hangingPunct="0">
              <a:defRPr/>
            </a:pPr>
            <a:r>
              <a:rPr lang="en-US" sz="5000" b="1" kern="0" dirty="0">
                <a:solidFill>
                  <a:srgbClr val="000000"/>
                </a:solidFill>
                <a:latin typeface="+mj-lt"/>
              </a:rPr>
              <a:t>Johannes </a:t>
            </a:r>
            <a:br>
              <a:rPr lang="en-US" sz="5000" b="1" kern="0" dirty="0">
                <a:solidFill>
                  <a:srgbClr val="000000"/>
                </a:solidFill>
                <a:latin typeface="+mj-lt"/>
              </a:rPr>
            </a:br>
            <a:r>
              <a:rPr lang="en-US" sz="5000" b="1" kern="0" dirty="0" err="1">
                <a:solidFill>
                  <a:srgbClr val="000000"/>
                </a:solidFill>
                <a:latin typeface="+mj-lt"/>
              </a:rPr>
              <a:t>Kepler</a:t>
            </a:r>
            <a:br>
              <a:rPr lang="en-US" sz="5000" b="1" kern="0" dirty="0">
                <a:solidFill>
                  <a:srgbClr val="000000"/>
                </a:solidFill>
                <a:latin typeface="+mj-lt"/>
              </a:rPr>
            </a:br>
            <a:r>
              <a:rPr lang="en-US" sz="3500" b="1" kern="0" dirty="0">
                <a:solidFill>
                  <a:srgbClr val="000000"/>
                </a:solidFill>
                <a:latin typeface="+mj-lt"/>
              </a:rPr>
              <a:t>(1571-1630</a:t>
            </a:r>
            <a:r>
              <a:rPr lang="en-US" sz="3500" kern="0" dirty="0">
                <a:solidFill>
                  <a:srgbClr val="000000"/>
                </a:solidFill>
                <a:latin typeface="Arial"/>
              </a:rPr>
              <a:t>)</a:t>
            </a:r>
          </a:p>
        </p:txBody>
      </p:sp>
      <p:pic>
        <p:nvPicPr>
          <p:cNvPr id="17412" name="Picture 3" descr="kepler_sphere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9250" y="2500313"/>
            <a:ext cx="3209925"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429250" y="2500313"/>
            <a:ext cx="3214688" cy="392906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7414" name="TextBox 7"/>
          <p:cNvSpPr txBox="1">
            <a:spLocks noChangeArrowheads="1"/>
          </p:cNvSpPr>
          <p:nvPr/>
        </p:nvSpPr>
        <p:spPr bwMode="auto">
          <a:xfrm>
            <a:off x="5401557" y="6449453"/>
            <a:ext cx="3643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solidFill>
                  <a:srgbClr val="000000"/>
                </a:solidFill>
              </a:rPr>
              <a:t>Mysterium  </a:t>
            </a:r>
            <a:r>
              <a:rPr lang="en-US" altLang="en-US" b="1" dirty="0" err="1">
                <a:solidFill>
                  <a:srgbClr val="000000"/>
                </a:solidFill>
              </a:rPr>
              <a:t>Cosmographicum</a:t>
            </a:r>
            <a:endParaRPr lang="en-US" altLang="en-US" b="1" dirty="0">
              <a:solidFill>
                <a:srgbClr val="000000"/>
              </a:solidFill>
            </a:endParaRPr>
          </a:p>
        </p:txBody>
      </p:sp>
      <p:sp>
        <p:nvSpPr>
          <p:cNvPr id="9" name="Rectangle 8"/>
          <p:cNvSpPr/>
          <p:nvPr/>
        </p:nvSpPr>
        <p:spPr>
          <a:xfrm>
            <a:off x="142875" y="142875"/>
            <a:ext cx="4786313" cy="6572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0" name="Rectangle 9"/>
          <p:cNvSpPr/>
          <p:nvPr/>
        </p:nvSpPr>
        <p:spPr>
          <a:xfrm>
            <a:off x="142875" y="142875"/>
            <a:ext cx="4786313" cy="6572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357871962"/>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10" name="Content Placeholder 3" descr="Johannes_Kepler_161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2875" y="142875"/>
            <a:ext cx="4786313" cy="6572250"/>
          </a:xfrm>
        </p:spPr>
      </p:pic>
      <p:sp>
        <p:nvSpPr>
          <p:cNvPr id="5" name="Title 1"/>
          <p:cNvSpPr txBox="1">
            <a:spLocks/>
          </p:cNvSpPr>
          <p:nvPr/>
        </p:nvSpPr>
        <p:spPr bwMode="auto">
          <a:xfrm>
            <a:off x="2923220" y="478575"/>
            <a:ext cx="82296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000" b="1" i="0" u="none" strike="noStrike" kern="0" cap="none" spc="0" normalizeH="0" baseline="0" noProof="0" dirty="0">
                <a:ln>
                  <a:noFill/>
                </a:ln>
                <a:solidFill>
                  <a:srgbClr val="000000"/>
                </a:solidFill>
                <a:effectLst/>
                <a:uLnTx/>
                <a:uFillTx/>
                <a:latin typeface="Arial"/>
                <a:ea typeface="+mn-ea"/>
                <a:cs typeface="+mn-cs"/>
              </a:rPr>
              <a:t>Johannes </a:t>
            </a:r>
            <a:br>
              <a:rPr kumimoji="0" lang="en-US" sz="5000" b="1" i="0" u="none" strike="noStrike" kern="0" cap="none" spc="0" normalizeH="0" baseline="0" noProof="0" dirty="0">
                <a:ln>
                  <a:noFill/>
                </a:ln>
                <a:solidFill>
                  <a:srgbClr val="000000"/>
                </a:solidFill>
                <a:effectLst/>
                <a:uLnTx/>
                <a:uFillTx/>
                <a:latin typeface="Arial"/>
                <a:ea typeface="+mn-ea"/>
                <a:cs typeface="+mn-cs"/>
              </a:rPr>
            </a:br>
            <a:r>
              <a:rPr kumimoji="0" lang="en-US" sz="5000" b="1" i="0" u="none" strike="noStrike" kern="0" cap="none" spc="0" normalizeH="0" baseline="0" noProof="0" dirty="0" err="1">
                <a:ln>
                  <a:noFill/>
                </a:ln>
                <a:solidFill>
                  <a:srgbClr val="000000"/>
                </a:solidFill>
                <a:effectLst/>
                <a:uLnTx/>
                <a:uFillTx/>
                <a:latin typeface="Arial"/>
                <a:ea typeface="+mn-ea"/>
                <a:cs typeface="+mn-cs"/>
              </a:rPr>
              <a:t>Kepler</a:t>
            </a:r>
            <a:br>
              <a:rPr kumimoji="0" lang="en-US" sz="5000" b="1" i="0" u="none" strike="noStrike" kern="0" cap="none" spc="0" normalizeH="0" baseline="0" noProof="0" dirty="0">
                <a:ln>
                  <a:noFill/>
                </a:ln>
                <a:solidFill>
                  <a:srgbClr val="000000"/>
                </a:solidFill>
                <a:effectLst/>
                <a:uLnTx/>
                <a:uFillTx/>
                <a:latin typeface="Arial"/>
                <a:ea typeface="+mn-ea"/>
                <a:cs typeface="+mn-cs"/>
              </a:rPr>
            </a:br>
            <a:r>
              <a:rPr kumimoji="0" lang="en-US" sz="3500" b="1" i="0" u="none" strike="noStrike" kern="0" cap="none" spc="0" normalizeH="0" baseline="0" noProof="0" dirty="0">
                <a:ln>
                  <a:noFill/>
                </a:ln>
                <a:solidFill>
                  <a:srgbClr val="000000"/>
                </a:solidFill>
                <a:effectLst/>
                <a:uLnTx/>
                <a:uFillTx/>
                <a:latin typeface="Arial"/>
                <a:ea typeface="+mn-ea"/>
                <a:cs typeface="+mn-cs"/>
              </a:rPr>
              <a:t>(1571-1630</a:t>
            </a:r>
            <a:r>
              <a:rPr kumimoji="0" lang="en-US" sz="3500" b="0" i="0" u="none" strike="noStrike" kern="0" cap="none" spc="0" normalizeH="0" baseline="0" noProof="0" dirty="0">
                <a:ln>
                  <a:noFill/>
                </a:ln>
                <a:solidFill>
                  <a:srgbClr val="000000"/>
                </a:solidFill>
                <a:effectLst/>
                <a:uLnTx/>
                <a:uFillTx/>
                <a:latin typeface="Arial"/>
                <a:ea typeface="+mn-ea"/>
                <a:cs typeface="+mn-cs"/>
              </a:rPr>
              <a:t>)</a:t>
            </a:r>
          </a:p>
        </p:txBody>
      </p:sp>
      <p:sp>
        <p:nvSpPr>
          <p:cNvPr id="9" name="Rectangle 8"/>
          <p:cNvSpPr/>
          <p:nvPr/>
        </p:nvSpPr>
        <p:spPr>
          <a:xfrm>
            <a:off x="142875" y="142875"/>
            <a:ext cx="4786313" cy="6572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
        <p:nvSpPr>
          <p:cNvPr id="10" name="Rectangle 9"/>
          <p:cNvSpPr/>
          <p:nvPr/>
        </p:nvSpPr>
        <p:spPr>
          <a:xfrm>
            <a:off x="142875" y="142875"/>
            <a:ext cx="4786313" cy="6572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
        <p:nvSpPr>
          <p:cNvPr id="2" name="TextBox 1"/>
          <p:cNvSpPr txBox="1"/>
          <p:nvPr/>
        </p:nvSpPr>
        <p:spPr>
          <a:xfrm>
            <a:off x="5148064" y="1957275"/>
            <a:ext cx="4356992" cy="563231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nl-NL" sz="1500" b="1" dirty="0">
              <a:solidFill>
                <a:srgbClr val="0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noProof="0" dirty="0">
                <a:ln>
                  <a:noFill/>
                </a:ln>
                <a:solidFill>
                  <a:srgbClr val="C00000"/>
                </a:solidFill>
                <a:effectLst/>
                <a:uLnTx/>
                <a:uFillTx/>
                <a:latin typeface="Constantia" panose="02030602050306030303" pitchFamily="18" charset="0"/>
                <a:ea typeface="+mn-ea"/>
                <a:cs typeface="+mn-cs"/>
              </a:rPr>
              <a:t>Johannes Kepler </a:t>
            </a:r>
            <a:r>
              <a:rPr lang="nl-NL" sz="1200" b="1" dirty="0" err="1">
                <a:solidFill>
                  <a:srgbClr val="000000"/>
                </a:solidFill>
                <a:latin typeface="Constantia" panose="02030602050306030303" pitchFamily="18" charset="0"/>
              </a:rPr>
              <a:t>may</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be</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considered</a:t>
            </a:r>
            <a:r>
              <a:rPr lang="nl-NL" sz="1200" b="1" dirty="0">
                <a:solidFill>
                  <a:srgbClr val="000000"/>
                </a:solidFill>
                <a:latin typeface="Constantia" panose="02030602050306030303" pitchFamily="18" charset="0"/>
              </a:rPr>
              <a:t> as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THE </a:t>
            </a:r>
            <a:r>
              <a:rPr lang="nl-NL" sz="1200" b="1" dirty="0" err="1">
                <a:solidFill>
                  <a:srgbClr val="000000"/>
                </a:solidFill>
                <a:latin typeface="Constantia" panose="02030602050306030303" pitchFamily="18" charset="0"/>
              </a:rPr>
              <a:t>key</a:t>
            </a:r>
            <a:r>
              <a:rPr lang="nl-NL" sz="1200" b="1" dirty="0">
                <a:solidFill>
                  <a:srgbClr val="000000"/>
                </a:solidFill>
                <a:latin typeface="Constantia" panose="02030602050306030303" pitchFamily="18" charset="0"/>
              </a:rPr>
              <a:t> genius of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the European </a:t>
            </a:r>
            <a:r>
              <a:rPr lang="nl-NL" sz="1200" b="1" dirty="0" err="1">
                <a:solidFill>
                  <a:srgbClr val="000000"/>
                </a:solidFill>
                <a:latin typeface="Constantia" panose="02030602050306030303" pitchFamily="18" charset="0"/>
              </a:rPr>
              <a:t>Scientific</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Revolution</a:t>
            </a:r>
            <a:r>
              <a:rPr lang="nl-NL" sz="1200" b="1" dirty="0">
                <a:solidFill>
                  <a:srgbClr val="000000"/>
                </a:solidFill>
                <a:latin typeface="Constantia" panose="02030602050306030303"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lang="nl-NL" sz="1200" b="1" dirty="0">
              <a:solidFill>
                <a:srgbClr val="0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In his 3 </a:t>
            </a:r>
            <a:r>
              <a:rPr kumimoji="0" lang="nl-NL" sz="12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books</a:t>
            </a: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he </a:t>
            </a:r>
            <a:r>
              <a:rPr kumimoji="0" lang="nl-NL" sz="12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established</a:t>
            </a: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2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an</a:t>
            </a: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2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entirely</a:t>
            </a: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n</a:t>
            </a:r>
            <a:r>
              <a:rPr kumimoji="0" lang="nl-NL" sz="12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ew</a:t>
            </a: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2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revolutionary</a:t>
            </a:r>
            <a:r>
              <a:rPr kumimoji="0" lang="nl-NL" sz="12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lang="nl-NL" sz="1200" b="1" dirty="0">
                <a:solidFill>
                  <a:srgbClr val="000000"/>
                </a:solidFill>
                <a:latin typeface="Constantia" panose="02030602050306030303" pitchFamily="18" charset="0"/>
              </a:rPr>
              <a:t>look on the </a:t>
            </a:r>
            <a:r>
              <a:rPr lang="nl-NL" sz="1200" b="1" dirty="0" err="1">
                <a:solidFill>
                  <a:srgbClr val="000000"/>
                </a:solidFill>
                <a:latin typeface="Constantia" panose="02030602050306030303" pitchFamily="18" charset="0"/>
              </a:rPr>
              <a:t>workings</a:t>
            </a:r>
            <a:r>
              <a:rPr lang="nl-NL" sz="1200" b="1" dirty="0">
                <a:solidFill>
                  <a:srgbClr val="000000"/>
                </a:solidFill>
                <a:latin typeface="Constantia" panose="02030602050306030303"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of the </a:t>
            </a:r>
            <a:r>
              <a:rPr lang="nl-NL" sz="1200" b="1" dirty="0" err="1">
                <a:solidFill>
                  <a:srgbClr val="000000"/>
                </a:solidFill>
                <a:latin typeface="Constantia" panose="02030602050306030303" pitchFamily="18" charset="0"/>
              </a:rPr>
              <a:t>Universe</a:t>
            </a:r>
            <a:r>
              <a:rPr lang="nl-NL" sz="1200" b="1" dirty="0">
                <a:solidFill>
                  <a:srgbClr val="000000"/>
                </a:solidFill>
                <a:latin typeface="Constantia" panose="02030602050306030303" pitchFamily="18" charset="0"/>
              </a:rPr>
              <a:t>, </a:t>
            </a:r>
            <a:r>
              <a:rPr lang="nl-NL" sz="1200" b="1" dirty="0">
                <a:solidFill>
                  <a:srgbClr val="C00000"/>
                </a:solidFill>
                <a:latin typeface="Constantia" panose="02030602050306030303" pitchFamily="18" charset="0"/>
              </a:rPr>
              <a:t>the </a:t>
            </a:r>
            <a:r>
              <a:rPr lang="nl-NL" sz="1200" b="1" dirty="0" err="1">
                <a:solidFill>
                  <a:srgbClr val="C00000"/>
                </a:solidFill>
                <a:latin typeface="Constantia" panose="02030602050306030303" pitchFamily="18" charset="0"/>
              </a:rPr>
              <a:t>cosmology</a:t>
            </a:r>
            <a:r>
              <a:rPr lang="nl-NL" sz="1200" b="1" dirty="0">
                <a:solidFill>
                  <a:srgbClr val="C00000"/>
                </a:solidFill>
                <a:latin typeface="Constantia" panose="02030602050306030303" pitchFamily="18" charset="0"/>
              </a:rPr>
              <a:t> of Kepler,</a:t>
            </a:r>
          </a:p>
          <a:p>
            <a:pPr marL="0" marR="0" lvl="0" indent="0" algn="l" defTabSz="914400" rtl="0" eaLnBrk="1" fontAlgn="base" latinLnBrk="0" hangingPunct="1">
              <a:lnSpc>
                <a:spcPct val="100000"/>
              </a:lnSpc>
              <a:spcBef>
                <a:spcPct val="0"/>
              </a:spcBef>
              <a:spcAft>
                <a:spcPct val="0"/>
              </a:spcAft>
              <a:buClrTx/>
              <a:buSzTx/>
              <a:buFontTx/>
              <a:buNone/>
              <a:tabLst/>
              <a:defRPr/>
            </a:pPr>
            <a:endParaRPr lang="nl-NL" sz="1200" b="1" dirty="0">
              <a:solidFill>
                <a:srgbClr val="C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C00000"/>
                </a:solidFill>
                <a:latin typeface="Constantia" panose="02030602050306030303" pitchFamily="18" charset="0"/>
              </a:rPr>
              <a:t>• </a:t>
            </a:r>
            <a:r>
              <a:rPr lang="nl-NL" sz="1200" b="1" dirty="0" err="1">
                <a:solidFill>
                  <a:srgbClr val="C00000"/>
                </a:solidFill>
                <a:latin typeface="Constantia" panose="02030602050306030303" pitchFamily="18" charset="0"/>
              </a:rPr>
              <a:t>Mysterium</a:t>
            </a:r>
            <a:r>
              <a:rPr lang="nl-NL" sz="1200" b="1" dirty="0">
                <a:solidFill>
                  <a:srgbClr val="C00000"/>
                </a:solidFill>
                <a:latin typeface="Constantia" panose="02030602050306030303" pitchFamily="18" charset="0"/>
              </a:rPr>
              <a:t> </a:t>
            </a:r>
            <a:r>
              <a:rPr lang="nl-NL" sz="1200" b="1" dirty="0" err="1">
                <a:solidFill>
                  <a:srgbClr val="C00000"/>
                </a:solidFill>
                <a:latin typeface="Constantia" panose="02030602050306030303" pitchFamily="18" charset="0"/>
              </a:rPr>
              <a:t>Cosmographicum</a:t>
            </a:r>
            <a:r>
              <a:rPr lang="nl-NL" sz="1200" b="1" dirty="0">
                <a:solidFill>
                  <a:srgbClr val="C00000"/>
                </a:solidFill>
                <a:latin typeface="Constantia" panose="02030602050306030303" pitchFamily="18" charset="0"/>
              </a:rPr>
              <a:t>        1596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C00000"/>
                </a:solidFill>
                <a:effectLst/>
                <a:uLnTx/>
                <a:uFillTx/>
                <a:latin typeface="Constantia" panose="02030602050306030303"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C00000"/>
                </a:solidFill>
                <a:latin typeface="Constantia" panose="02030602050306030303" pitchFamily="18" charset="0"/>
              </a:rPr>
              <a:t>• </a:t>
            </a:r>
            <a:r>
              <a:rPr lang="nl-NL" sz="1200" b="1" dirty="0" err="1">
                <a:solidFill>
                  <a:srgbClr val="C00000"/>
                </a:solidFill>
                <a:latin typeface="Constantia" panose="02030602050306030303" pitchFamily="18" charset="0"/>
              </a:rPr>
              <a:t>Astronomica</a:t>
            </a:r>
            <a:r>
              <a:rPr lang="nl-NL" sz="1200" b="1" dirty="0">
                <a:solidFill>
                  <a:srgbClr val="C00000"/>
                </a:solidFill>
                <a:latin typeface="Constantia" panose="02030602050306030303" pitchFamily="18" charset="0"/>
              </a:rPr>
              <a:t> Nova                             1609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200" b="1" i="0" u="none" strike="noStrike" kern="1200" cap="none" spc="0" normalizeH="0" baseline="0" noProof="0" dirty="0">
              <a:ln>
                <a:noFill/>
              </a:ln>
              <a:solidFill>
                <a:srgbClr val="C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C00000"/>
                </a:solidFill>
                <a:latin typeface="Constantia" panose="02030602050306030303" pitchFamily="18" charset="0"/>
              </a:rPr>
              <a:t>• </a:t>
            </a:r>
            <a:r>
              <a:rPr lang="nl-NL" sz="1200" b="1" dirty="0" err="1">
                <a:solidFill>
                  <a:srgbClr val="C00000"/>
                </a:solidFill>
                <a:latin typeface="Constantia" panose="02030602050306030303" pitchFamily="18" charset="0"/>
              </a:rPr>
              <a:t>Harmonices</a:t>
            </a:r>
            <a:r>
              <a:rPr lang="nl-NL" sz="1200" b="1" dirty="0">
                <a:solidFill>
                  <a:srgbClr val="C00000"/>
                </a:solidFill>
                <a:latin typeface="Constantia" panose="02030602050306030303" pitchFamily="18" charset="0"/>
              </a:rPr>
              <a:t> </a:t>
            </a:r>
            <a:r>
              <a:rPr lang="nl-NL" sz="1200" b="1" dirty="0" err="1">
                <a:solidFill>
                  <a:srgbClr val="C00000"/>
                </a:solidFill>
                <a:latin typeface="Constantia" panose="02030602050306030303" pitchFamily="18" charset="0"/>
              </a:rPr>
              <a:t>Mundi</a:t>
            </a:r>
            <a:r>
              <a:rPr lang="nl-NL" sz="1200" b="1" dirty="0">
                <a:solidFill>
                  <a:srgbClr val="C00000"/>
                </a:solidFill>
                <a:latin typeface="Constantia" panose="02030602050306030303" pitchFamily="18" charset="0"/>
              </a:rPr>
              <a:t>                           1619 </a:t>
            </a:r>
            <a:endParaRPr kumimoji="0" lang="nl-NL" sz="1200" b="1" i="0" u="none" strike="noStrike" kern="1200" cap="none" spc="0" normalizeH="0" baseline="0" noProof="0" dirty="0">
              <a:ln>
                <a:noFill/>
              </a:ln>
              <a:solidFill>
                <a:srgbClr val="C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nl-NL" sz="1200" b="1" dirty="0">
              <a:solidFill>
                <a:srgbClr val="C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His </a:t>
            </a:r>
            <a:r>
              <a:rPr lang="nl-NL" sz="1200" b="1" dirty="0" err="1">
                <a:solidFill>
                  <a:srgbClr val="000000"/>
                </a:solidFill>
                <a:latin typeface="Constantia" panose="02030602050306030303" pitchFamily="18" charset="0"/>
              </a:rPr>
              <a:t>main</a:t>
            </a:r>
            <a:r>
              <a:rPr lang="nl-NL" sz="1200" b="1" dirty="0">
                <a:solidFill>
                  <a:srgbClr val="000000"/>
                </a:solidFill>
                <a:latin typeface="Constantia" panose="02030602050306030303" pitchFamily="18" charset="0"/>
              </a:rPr>
              <a:t> goal was </a:t>
            </a:r>
            <a:r>
              <a:rPr lang="nl-NL" sz="1200" b="1" dirty="0" err="1">
                <a:solidFill>
                  <a:srgbClr val="000000"/>
                </a:solidFill>
                <a:latin typeface="Constantia" panose="02030602050306030303" pitchFamily="18" charset="0"/>
              </a:rPr>
              <a:t>to</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reveal</a:t>
            </a:r>
            <a:r>
              <a:rPr lang="nl-NL" sz="1200" b="1" dirty="0">
                <a:solidFill>
                  <a:srgbClr val="000000"/>
                </a:solidFill>
                <a:latin typeface="Constantia" panose="02030602050306030303" pitchFamily="18" charset="0"/>
              </a:rPr>
              <a:t> the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C00000"/>
                </a:solidFill>
                <a:latin typeface="Constantia" panose="02030602050306030303" pitchFamily="18" charset="0"/>
              </a:rPr>
              <a:t>divine </a:t>
            </a:r>
            <a:r>
              <a:rPr lang="nl-NL" sz="1200" b="1" dirty="0" err="1">
                <a:solidFill>
                  <a:srgbClr val="C00000"/>
                </a:solidFill>
                <a:latin typeface="Constantia" panose="02030602050306030303" pitchFamily="18" charset="0"/>
              </a:rPr>
              <a:t>laws</a:t>
            </a:r>
            <a:r>
              <a:rPr lang="nl-NL" sz="1200" b="1" dirty="0">
                <a:solidFill>
                  <a:srgbClr val="C00000"/>
                </a:solidFill>
                <a:latin typeface="Constantia" panose="02030602050306030303" pitchFamily="18" charset="0"/>
              </a:rPr>
              <a:t> </a:t>
            </a:r>
            <a:r>
              <a:rPr lang="nl-NL" sz="1200" b="1" dirty="0" err="1">
                <a:solidFill>
                  <a:srgbClr val="C00000"/>
                </a:solidFill>
                <a:latin typeface="Constantia" panose="02030602050306030303" pitchFamily="18" charset="0"/>
              </a:rPr>
              <a:t>and</a:t>
            </a:r>
            <a:r>
              <a:rPr lang="nl-NL" sz="1200" b="1" dirty="0">
                <a:solidFill>
                  <a:srgbClr val="C00000"/>
                </a:solidFill>
                <a:latin typeface="Constantia" panose="02030602050306030303" pitchFamily="18" charset="0"/>
              </a:rPr>
              <a:t> plan </a:t>
            </a:r>
            <a:r>
              <a:rPr lang="nl-NL" sz="1200" b="1" dirty="0" err="1">
                <a:solidFill>
                  <a:srgbClr val="000000"/>
                </a:solidFill>
                <a:latin typeface="Constantia" panose="02030602050306030303" pitchFamily="18" charset="0"/>
              </a:rPr>
              <a:t>dictating</a:t>
            </a:r>
            <a:r>
              <a:rPr lang="nl-NL" sz="1200" b="1" dirty="0">
                <a:solidFill>
                  <a:srgbClr val="000000"/>
                </a:solidFill>
                <a:latin typeface="Constantia" panose="02030602050306030303" pitchFamily="18" charset="0"/>
              </a:rPr>
              <a:t> the motion of the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err="1">
                <a:solidFill>
                  <a:srgbClr val="000000"/>
                </a:solidFill>
                <a:latin typeface="Constantia" panose="02030602050306030303" pitchFamily="18" charset="0"/>
              </a:rPr>
              <a:t>planets</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according</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to</a:t>
            </a:r>
            <a:r>
              <a:rPr lang="nl-NL" sz="1200" b="1" dirty="0">
                <a:solidFill>
                  <a:srgbClr val="000000"/>
                </a:solidFill>
                <a:latin typeface="Constantia" panose="02030602050306030303" pitchFamily="18" charset="0"/>
              </a:rPr>
              <a:t> Copernicus </a:t>
            </a:r>
            <a:r>
              <a:rPr lang="nl-NL" sz="1200" b="1" dirty="0" err="1">
                <a:solidFill>
                  <a:srgbClr val="000000"/>
                </a:solidFill>
                <a:latin typeface="Constantia" panose="02030602050306030303" pitchFamily="18" charset="0"/>
              </a:rPr>
              <a:t>heliocentric</a:t>
            </a:r>
            <a:r>
              <a:rPr lang="nl-NL" sz="1200" b="1" dirty="0">
                <a:solidFill>
                  <a:srgbClr val="000000"/>
                </a:solidFill>
                <a:latin typeface="Constantia" panose="02030602050306030303" pitchFamily="18" charset="0"/>
              </a:rPr>
              <a:t> system,</a:t>
            </a:r>
          </a:p>
          <a:p>
            <a:pPr marL="0" marR="0" lvl="0" indent="0" algn="l" defTabSz="914400" rtl="0" eaLnBrk="1" fontAlgn="base" latinLnBrk="0" hangingPunct="1">
              <a:lnSpc>
                <a:spcPct val="100000"/>
              </a:lnSpc>
              <a:spcBef>
                <a:spcPct val="0"/>
              </a:spcBef>
              <a:spcAft>
                <a:spcPct val="0"/>
              </a:spcAft>
              <a:buClrTx/>
              <a:buSzTx/>
              <a:buFontTx/>
              <a:buNone/>
              <a:tabLst/>
              <a:defRPr/>
            </a:pPr>
            <a:endParaRPr lang="nl-NL" sz="1200" b="1" dirty="0">
              <a:solidFill>
                <a:srgbClr val="0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establishing</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that</a:t>
            </a:r>
            <a:r>
              <a:rPr lang="nl-NL" sz="1200" b="1" dirty="0">
                <a:solidFill>
                  <a:srgbClr val="000000"/>
                </a:solidFill>
                <a:latin typeface="Constantia" panose="02030602050306030303" pitchFamily="18" charset="0"/>
              </a:rPr>
              <a:t> the </a:t>
            </a:r>
            <a:r>
              <a:rPr lang="nl-NL" sz="1200" b="1" dirty="0" err="1">
                <a:solidFill>
                  <a:srgbClr val="000000"/>
                </a:solidFill>
                <a:latin typeface="Constantia" panose="02030602050306030303" pitchFamily="18" charset="0"/>
              </a:rPr>
              <a:t>orbits</a:t>
            </a:r>
            <a:r>
              <a:rPr lang="nl-NL" sz="1200" b="1" dirty="0">
                <a:solidFill>
                  <a:srgbClr val="000000"/>
                </a:solidFill>
                <a:latin typeface="Constantia" panose="02030602050306030303" pitchFamily="18" charset="0"/>
              </a:rPr>
              <a:t> of the </a:t>
            </a:r>
            <a:r>
              <a:rPr lang="nl-NL" sz="1200" b="1" dirty="0" err="1">
                <a:solidFill>
                  <a:srgbClr val="000000"/>
                </a:solidFill>
                <a:latin typeface="Constantia" panose="02030602050306030303" pitchFamily="18" charset="0"/>
              </a:rPr>
              <a:t>planets</a:t>
            </a:r>
            <a:r>
              <a:rPr lang="nl-NL" sz="1200" b="1" dirty="0">
                <a:solidFill>
                  <a:srgbClr val="000000"/>
                </a:solidFill>
                <a:latin typeface="Constantia" panose="02030602050306030303" pitchFamily="18" charset="0"/>
              </a:rPr>
              <a:t> are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   </a:t>
            </a:r>
            <a:r>
              <a:rPr lang="nl-NL" sz="1200" b="1" dirty="0">
                <a:solidFill>
                  <a:srgbClr val="C00000"/>
                </a:solidFill>
                <a:latin typeface="Constantia" panose="02030602050306030303" pitchFamily="18" charset="0"/>
              </a:rPr>
              <a:t>elliptical </a:t>
            </a:r>
            <a:r>
              <a:rPr lang="nl-NL" sz="1200" b="1" dirty="0" err="1">
                <a:latin typeface="Constantia" panose="02030602050306030303" pitchFamily="18" charset="0"/>
              </a:rPr>
              <a:t>and</a:t>
            </a:r>
            <a:r>
              <a:rPr lang="nl-NL" sz="1200" b="1" dirty="0">
                <a:latin typeface="Constantia" panose="02030602050306030303" pitchFamily="18" charset="0"/>
              </a:rPr>
              <a:t> </a:t>
            </a:r>
            <a:r>
              <a:rPr lang="nl-NL" sz="1200" b="1" dirty="0" err="1">
                <a:latin typeface="Constantia" panose="02030602050306030303" pitchFamily="18" charset="0"/>
              </a:rPr>
              <a:t>formulating</a:t>
            </a:r>
            <a:r>
              <a:rPr lang="nl-NL" sz="1200" b="1" dirty="0">
                <a:latin typeface="Constantia" panose="02030602050306030303" pitchFamily="18" charset="0"/>
              </a:rPr>
              <a:t> the </a:t>
            </a:r>
            <a:r>
              <a:rPr lang="nl-NL" sz="1200" b="1" dirty="0">
                <a:solidFill>
                  <a:srgbClr val="C00000"/>
                </a:solidFill>
                <a:latin typeface="Constantia" panose="02030602050306030303" pitchFamily="18" charset="0"/>
              </a:rPr>
              <a:t>3 </a:t>
            </a:r>
            <a:r>
              <a:rPr lang="nl-NL" sz="1200" b="1" dirty="0" err="1">
                <a:solidFill>
                  <a:srgbClr val="C00000"/>
                </a:solidFill>
                <a:latin typeface="Constantia" panose="02030602050306030303" pitchFamily="18" charset="0"/>
              </a:rPr>
              <a:t>laws</a:t>
            </a:r>
            <a:r>
              <a:rPr lang="nl-NL" sz="1200" b="1" dirty="0">
                <a:solidFill>
                  <a:srgbClr val="C00000"/>
                </a:solidFill>
                <a:latin typeface="Constantia" panose="02030602050306030303" pitchFamily="18" charset="0"/>
              </a:rPr>
              <a:t> of Kepler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C00000"/>
                </a:solidFill>
                <a:latin typeface="Constantia" panose="02030602050306030303" pitchFamily="18" charset="0"/>
              </a:rPr>
              <a:t>   for </a:t>
            </a:r>
            <a:r>
              <a:rPr lang="nl-NL" sz="1200" b="1" dirty="0" err="1">
                <a:solidFill>
                  <a:srgbClr val="C00000"/>
                </a:solidFill>
                <a:latin typeface="Constantia" panose="02030602050306030303" pitchFamily="18" charset="0"/>
              </a:rPr>
              <a:t>planetary</a:t>
            </a:r>
            <a:r>
              <a:rPr lang="nl-NL" sz="1200" b="1" dirty="0">
                <a:solidFill>
                  <a:srgbClr val="C00000"/>
                </a:solidFill>
                <a:latin typeface="Constantia" panose="02030602050306030303" pitchFamily="18" charset="0"/>
              </a:rPr>
              <a:t> motion</a:t>
            </a:r>
          </a:p>
          <a:p>
            <a:pPr marL="0" marR="0" lvl="0" indent="0" algn="l" defTabSz="914400" rtl="0" eaLnBrk="1" fontAlgn="base" latinLnBrk="0" hangingPunct="1">
              <a:lnSpc>
                <a:spcPct val="100000"/>
              </a:lnSpc>
              <a:spcBef>
                <a:spcPct val="0"/>
              </a:spcBef>
              <a:spcAft>
                <a:spcPct val="0"/>
              </a:spcAft>
              <a:buClrTx/>
              <a:buSzTx/>
              <a:buFontTx/>
              <a:buNone/>
              <a:tabLst/>
              <a:defRPr/>
            </a:pPr>
            <a:endParaRPr lang="nl-NL" sz="1200" b="1" dirty="0">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strongly</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leaning</a:t>
            </a:r>
            <a:r>
              <a:rPr lang="nl-NL" sz="1200" b="1" dirty="0">
                <a:solidFill>
                  <a:srgbClr val="000000"/>
                </a:solidFill>
                <a:latin typeface="Constantia" panose="02030602050306030303" pitchFamily="18" charset="0"/>
              </a:rPr>
              <a:t> on </a:t>
            </a:r>
            <a:r>
              <a:rPr lang="nl-NL" sz="1200" b="1" dirty="0" err="1">
                <a:solidFill>
                  <a:srgbClr val="000000"/>
                </a:solidFill>
                <a:latin typeface="Constantia" panose="02030602050306030303" pitchFamily="18" charset="0"/>
              </a:rPr>
              <a:t>mathematics</a:t>
            </a:r>
            <a:r>
              <a:rPr lang="nl-NL" sz="1200" b="1" dirty="0">
                <a:solidFill>
                  <a:srgbClr val="000000"/>
                </a:solidFill>
                <a:latin typeface="Constantia" panose="02030602050306030303" pitchFamily="18" charset="0"/>
              </a:rPr>
              <a:t> as the </a:t>
            </a:r>
            <a:r>
              <a:rPr lang="nl-NL" sz="1200" b="1" dirty="0" err="1">
                <a:solidFill>
                  <a:srgbClr val="000000"/>
                </a:solidFill>
                <a:latin typeface="Constantia" panose="02030602050306030303" pitchFamily="18" charset="0"/>
              </a:rPr>
              <a:t>language</a:t>
            </a:r>
            <a:r>
              <a:rPr lang="nl-NL" sz="1200" b="1" dirty="0">
                <a:solidFill>
                  <a:srgbClr val="000000"/>
                </a:solidFill>
                <a:latin typeface="Constantia" panose="02030602050306030303" pitchFamily="18" charset="0"/>
              </a:rPr>
              <a:t> of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200" b="1" dirty="0">
                <a:solidFill>
                  <a:srgbClr val="000000"/>
                </a:solidFill>
                <a:latin typeface="Constantia" panose="02030602050306030303" pitchFamily="18" charset="0"/>
              </a:rPr>
              <a:t>  nature,  </a:t>
            </a:r>
            <a:r>
              <a:rPr lang="nl-NL" sz="1200" b="1" dirty="0" err="1">
                <a:solidFill>
                  <a:srgbClr val="000000"/>
                </a:solidFill>
                <a:latin typeface="Constantia" panose="02030602050306030303" pitchFamily="18" charset="0"/>
              </a:rPr>
              <a:t>much</a:t>
            </a:r>
            <a:r>
              <a:rPr lang="nl-NL" sz="1200" b="1" dirty="0">
                <a:solidFill>
                  <a:srgbClr val="000000"/>
                </a:solidFill>
                <a:latin typeface="Constantia" panose="02030602050306030303" pitchFamily="18" charset="0"/>
              </a:rPr>
              <a:t> in line </a:t>
            </a:r>
            <a:r>
              <a:rPr lang="nl-NL" sz="1200" b="1" dirty="0" err="1">
                <a:solidFill>
                  <a:srgbClr val="000000"/>
                </a:solidFill>
                <a:latin typeface="Constantia" panose="02030602050306030303" pitchFamily="18" charset="0"/>
              </a:rPr>
              <a:t>with</a:t>
            </a:r>
            <a:r>
              <a:rPr lang="nl-NL" sz="1200" b="1" dirty="0">
                <a:solidFill>
                  <a:srgbClr val="000000"/>
                </a:solidFill>
                <a:latin typeface="Constantia" panose="02030602050306030303" pitchFamily="18" charset="0"/>
              </a:rPr>
              <a:t> </a:t>
            </a:r>
            <a:r>
              <a:rPr lang="nl-NL" sz="1200" b="1" dirty="0">
                <a:solidFill>
                  <a:srgbClr val="C00000"/>
                </a:solidFill>
                <a:latin typeface="Constantia" panose="02030602050306030303" pitchFamily="18" charset="0"/>
              </a:rPr>
              <a:t>Pythagoras</a:t>
            </a:r>
            <a:r>
              <a:rPr lang="nl-NL" sz="1200" b="1" dirty="0">
                <a:solidFill>
                  <a:srgbClr val="000000"/>
                </a:solidFill>
                <a:latin typeface="Constantia" panose="02030602050306030303" pitchFamily="18" charset="0"/>
              </a:rPr>
              <a:t> </a:t>
            </a:r>
            <a:r>
              <a:rPr lang="nl-NL" sz="1200" b="1" dirty="0" err="1">
                <a:solidFill>
                  <a:srgbClr val="000000"/>
                </a:solidFill>
                <a:latin typeface="Constantia" panose="02030602050306030303" pitchFamily="18" charset="0"/>
              </a:rPr>
              <a:t>and</a:t>
            </a:r>
            <a:r>
              <a:rPr lang="nl-NL" sz="1200" b="1" dirty="0">
                <a:solidFill>
                  <a:srgbClr val="000000"/>
                </a:solidFill>
                <a:latin typeface="Constantia" panose="02030602050306030303" pitchFamily="18" charset="0"/>
              </a:rPr>
              <a:t> </a:t>
            </a:r>
            <a:r>
              <a:rPr lang="nl-NL" sz="1200" b="1" dirty="0">
                <a:solidFill>
                  <a:srgbClr val="C00000"/>
                </a:solidFill>
                <a:latin typeface="Constantia" panose="02030602050306030303" pitchFamily="18" charset="0"/>
              </a:rPr>
              <a:t>Plato.</a:t>
            </a:r>
            <a:r>
              <a:rPr lang="nl-NL" sz="1200" b="1" dirty="0">
                <a:solidFill>
                  <a:srgbClr val="000000"/>
                </a:solidFill>
                <a:latin typeface="Constantia" panose="02030602050306030303"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Rectangle 2"/>
          <p:cNvSpPr/>
          <p:nvPr/>
        </p:nvSpPr>
        <p:spPr>
          <a:xfrm>
            <a:off x="5069995" y="2132857"/>
            <a:ext cx="3996952" cy="720080"/>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8" name="Rectangle 7">
            <a:extLst>
              <a:ext uri="{FF2B5EF4-FFF2-40B4-BE49-F238E27FC236}">
                <a16:creationId xmlns:a16="http://schemas.microsoft.com/office/drawing/2014/main" id="{DD474A0E-90C8-4290-AFCF-2C6B26C93D92}"/>
              </a:ext>
            </a:extLst>
          </p:cNvPr>
          <p:cNvSpPr/>
          <p:nvPr/>
        </p:nvSpPr>
        <p:spPr>
          <a:xfrm>
            <a:off x="5069995" y="2903210"/>
            <a:ext cx="3996952" cy="1821933"/>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78A21069-5480-46F9-B2CF-7A39327D930F}"/>
              </a:ext>
            </a:extLst>
          </p:cNvPr>
          <p:cNvSpPr/>
          <p:nvPr/>
        </p:nvSpPr>
        <p:spPr>
          <a:xfrm>
            <a:off x="5069995" y="4797152"/>
            <a:ext cx="3996952" cy="1917973"/>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1686786371"/>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539552" y="116632"/>
            <a:ext cx="8229600" cy="1143000"/>
          </a:xfrm>
        </p:spPr>
        <p:txBody>
          <a:bodyPr/>
          <a:lstStyle/>
          <a:p>
            <a:r>
              <a:rPr lang="en-US" altLang="en-US" sz="6000" b="1" dirty="0">
                <a:solidFill>
                  <a:schemeClr val="tx1"/>
                </a:solidFill>
              </a:rPr>
              <a:t>Kepler  Laws</a:t>
            </a:r>
          </a:p>
        </p:txBody>
      </p:sp>
      <p:sp>
        <p:nvSpPr>
          <p:cNvPr id="4" name="Rectangle 3"/>
          <p:cNvSpPr/>
          <p:nvPr/>
        </p:nvSpPr>
        <p:spPr>
          <a:xfrm>
            <a:off x="5796136" y="1484784"/>
            <a:ext cx="3168352" cy="51845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5796136" y="1628800"/>
            <a:ext cx="3456384" cy="4739759"/>
          </a:xfrm>
          <a:prstGeom prst="rect">
            <a:avLst/>
          </a:prstGeom>
          <a:noFill/>
        </p:spPr>
        <p:txBody>
          <a:bodyPr wrap="square" rtlCol="0">
            <a:spAutoFit/>
          </a:bodyPr>
          <a:lstStyle/>
          <a:p>
            <a:r>
              <a:rPr lang="nl-NL" dirty="0"/>
              <a:t> </a:t>
            </a:r>
            <a:r>
              <a:rPr lang="nl-NL" sz="1500" b="1" dirty="0"/>
              <a:t>Kepler laws of planetary motion</a:t>
            </a:r>
          </a:p>
          <a:p>
            <a:endParaRPr lang="nl-NL" sz="1500" b="1" dirty="0"/>
          </a:p>
          <a:p>
            <a:endParaRPr lang="nl-NL" sz="1500" b="1" dirty="0"/>
          </a:p>
          <a:p>
            <a:r>
              <a:rPr lang="en-GB" sz="1400" b="1" i="1" dirty="0">
                <a:latin typeface="Constantia" panose="02030602050306030303" pitchFamily="18" charset="0"/>
              </a:rPr>
              <a:t>  1. </a:t>
            </a:r>
            <a:r>
              <a:rPr lang="en-GB" sz="1200" b="1" i="1" dirty="0">
                <a:latin typeface="Constantia" panose="02030602050306030303" pitchFamily="18" charset="0"/>
              </a:rPr>
              <a:t>The orbit of a planet is an </a:t>
            </a:r>
          </a:p>
          <a:p>
            <a:r>
              <a:rPr lang="en-GB" sz="1200" b="1" i="1" dirty="0">
                <a:latin typeface="Constantia" panose="02030602050306030303" pitchFamily="18" charset="0"/>
              </a:rPr>
              <a:t>      </a:t>
            </a:r>
            <a:r>
              <a:rPr lang="en-GB" sz="1200" b="1" i="1" dirty="0">
                <a:solidFill>
                  <a:srgbClr val="C00000"/>
                </a:solidFill>
                <a:latin typeface="Constantia" panose="02030602050306030303" pitchFamily="18" charset="0"/>
              </a:rPr>
              <a:t>ellipse </a:t>
            </a:r>
            <a:r>
              <a:rPr lang="en-GB" sz="1200" b="1" i="1" dirty="0">
                <a:latin typeface="Constantia" panose="02030602050306030303" pitchFamily="18" charset="0"/>
              </a:rPr>
              <a:t>with the Sun at </a:t>
            </a:r>
            <a:r>
              <a:rPr lang="en-GB" sz="1200" b="1" i="1" dirty="0">
                <a:solidFill>
                  <a:srgbClr val="C00000"/>
                </a:solidFill>
                <a:latin typeface="Constantia" panose="02030602050306030303" pitchFamily="18" charset="0"/>
              </a:rPr>
              <a:t>one  focus.</a:t>
            </a:r>
          </a:p>
          <a:p>
            <a:endParaRPr lang="en-GB" sz="1200" b="1" i="1" dirty="0">
              <a:latin typeface="Constantia" panose="02030602050306030303" pitchFamily="18" charset="0"/>
            </a:endParaRPr>
          </a:p>
          <a:p>
            <a:r>
              <a:rPr lang="en-GB" sz="1200" b="1" i="1" dirty="0">
                <a:latin typeface="Constantia" panose="02030602050306030303" pitchFamily="18" charset="0"/>
              </a:rPr>
              <a:t> 2.   A line segment joining a planet </a:t>
            </a:r>
          </a:p>
          <a:p>
            <a:r>
              <a:rPr lang="en-GB" sz="1200" b="1" i="1" dirty="0">
                <a:latin typeface="Constantia" panose="02030602050306030303" pitchFamily="18" charset="0"/>
              </a:rPr>
              <a:t>      and the Sun sweeps out </a:t>
            </a:r>
          </a:p>
          <a:p>
            <a:r>
              <a:rPr lang="en-GB" sz="1200" b="1" i="1" dirty="0">
                <a:latin typeface="Constantia" panose="02030602050306030303" pitchFamily="18" charset="0"/>
              </a:rPr>
              <a:t>      equal areas </a:t>
            </a:r>
          </a:p>
          <a:p>
            <a:r>
              <a:rPr lang="en-GB" sz="1200" b="1" i="1" dirty="0">
                <a:latin typeface="Constantia" panose="02030602050306030303" pitchFamily="18" charset="0"/>
              </a:rPr>
              <a:t>           during </a:t>
            </a:r>
          </a:p>
          <a:p>
            <a:r>
              <a:rPr lang="en-GB" sz="1200" b="1" i="1" dirty="0">
                <a:latin typeface="Constantia" panose="02030602050306030303" pitchFamily="18" charset="0"/>
              </a:rPr>
              <a:t>       equal intervals of  </a:t>
            </a:r>
            <a:r>
              <a:rPr lang="en-GB" sz="1200" b="1" i="1" dirty="0" err="1">
                <a:latin typeface="Constantia" panose="02030602050306030303" pitchFamily="18" charset="0"/>
              </a:rPr>
              <a:t>ime</a:t>
            </a:r>
            <a:r>
              <a:rPr lang="en-GB" sz="1200" b="1" i="1" dirty="0">
                <a:latin typeface="Constantia" panose="02030602050306030303" pitchFamily="18" charset="0"/>
              </a:rPr>
              <a:t>.</a:t>
            </a:r>
          </a:p>
          <a:p>
            <a:endParaRPr lang="en-GB" sz="1200" b="1" i="1" dirty="0">
              <a:latin typeface="Constantia" panose="02030602050306030303" pitchFamily="18" charset="0"/>
            </a:endParaRPr>
          </a:p>
          <a:p>
            <a:r>
              <a:rPr lang="en-GB" sz="1200" b="1" i="1" dirty="0">
                <a:latin typeface="Constantia" panose="02030602050306030303" pitchFamily="18" charset="0"/>
              </a:rPr>
              <a:t>      (planets do not move with </a:t>
            </a:r>
          </a:p>
          <a:p>
            <a:r>
              <a:rPr lang="en-GB" sz="1200" b="1" i="1" dirty="0">
                <a:latin typeface="Constantia" panose="02030602050306030303" pitchFamily="18" charset="0"/>
              </a:rPr>
              <a:t>         uniform speed along their orbit). </a:t>
            </a:r>
          </a:p>
          <a:p>
            <a:endParaRPr lang="en-GB" sz="1200" b="1" i="1" dirty="0">
              <a:latin typeface="Constantia" panose="02030602050306030303" pitchFamily="18" charset="0"/>
            </a:endParaRPr>
          </a:p>
          <a:p>
            <a:r>
              <a:rPr lang="en-GB" sz="1200" b="1" i="1" dirty="0">
                <a:latin typeface="Constantia" panose="02030602050306030303" pitchFamily="18" charset="0"/>
              </a:rPr>
              <a:t> 3.   Relation Orbital Time – Size orbit:</a:t>
            </a:r>
          </a:p>
          <a:p>
            <a:endParaRPr lang="en-GB" sz="1200" b="1" i="1" dirty="0">
              <a:latin typeface="Constantia" panose="02030602050306030303" pitchFamily="18" charset="0"/>
            </a:endParaRPr>
          </a:p>
          <a:p>
            <a:r>
              <a:rPr lang="en-GB" sz="1200" b="1" i="1" dirty="0">
                <a:latin typeface="Constantia" panose="02030602050306030303" pitchFamily="18" charset="0"/>
              </a:rPr>
              <a:t>       The </a:t>
            </a:r>
            <a:r>
              <a:rPr lang="en-GB" sz="1200" b="1" i="1" dirty="0">
                <a:solidFill>
                  <a:srgbClr val="FF0000"/>
                </a:solidFill>
                <a:latin typeface="Constantia" panose="02030602050306030303" pitchFamily="18" charset="0"/>
              </a:rPr>
              <a:t>square of the orbital period </a:t>
            </a:r>
          </a:p>
          <a:p>
            <a:r>
              <a:rPr lang="en-GB" sz="1200" b="1" i="1" dirty="0">
                <a:latin typeface="Constantia" panose="02030602050306030303" pitchFamily="18" charset="0"/>
              </a:rPr>
              <a:t>       of a planet is proportional to </a:t>
            </a:r>
          </a:p>
          <a:p>
            <a:r>
              <a:rPr lang="en-GB" sz="1200" b="1" i="1" dirty="0">
                <a:latin typeface="Constantia" panose="02030602050306030303" pitchFamily="18" charset="0"/>
              </a:rPr>
              <a:t>       </a:t>
            </a:r>
            <a:r>
              <a:rPr lang="en-GB" sz="1200" b="1" i="1" dirty="0">
                <a:solidFill>
                  <a:srgbClr val="FF0000"/>
                </a:solidFill>
                <a:latin typeface="Constantia" panose="02030602050306030303" pitchFamily="18" charset="0"/>
              </a:rPr>
              <a:t>the cube of the orbit’s semi-major axis</a:t>
            </a:r>
            <a:endParaRPr lang="en-GB" sz="1200" b="1" i="1" dirty="0">
              <a:latin typeface="Constantia" panose="02030602050306030303" pitchFamily="18" charset="0"/>
            </a:endParaRPr>
          </a:p>
          <a:p>
            <a:endParaRPr lang="en-GB" sz="1200" b="1" i="1" dirty="0">
              <a:latin typeface="Constantia" panose="02030602050306030303" pitchFamily="18" charset="0"/>
            </a:endParaRPr>
          </a:p>
          <a:p>
            <a:r>
              <a:rPr lang="en-GB" sz="1200" b="1" i="1" dirty="0">
                <a:latin typeface="Constantia" panose="02030602050306030303" pitchFamily="18" charset="0"/>
              </a:rPr>
              <a:t>           T</a:t>
            </a:r>
            <a:r>
              <a:rPr lang="en-GB" sz="1200" b="1" i="1" baseline="30000" dirty="0">
                <a:latin typeface="Constantia" panose="02030602050306030303" pitchFamily="18" charset="0"/>
              </a:rPr>
              <a:t>2</a:t>
            </a:r>
            <a:r>
              <a:rPr lang="en-GB" sz="1200" b="1" i="1" dirty="0">
                <a:latin typeface="Constantia" panose="02030602050306030303" pitchFamily="18" charset="0"/>
              </a:rPr>
              <a:t>/a</a:t>
            </a:r>
            <a:r>
              <a:rPr lang="en-GB" sz="1200" b="1" i="1" baseline="30000" dirty="0">
                <a:latin typeface="Constantia" panose="02030602050306030303" pitchFamily="18" charset="0"/>
              </a:rPr>
              <a:t>3</a:t>
            </a:r>
            <a:r>
              <a:rPr lang="en-GB" sz="1200" b="1" i="1" dirty="0">
                <a:latin typeface="Constantia" panose="02030602050306030303" pitchFamily="18" charset="0"/>
              </a:rPr>
              <a:t>=const.</a:t>
            </a:r>
          </a:p>
          <a:p>
            <a:endParaRPr lang="nl-NL" sz="1200" b="1" i="1" dirty="0">
              <a:latin typeface="Constantia" panose="02030602050306030303" pitchFamily="18" charset="0"/>
            </a:endParaRPr>
          </a:p>
          <a:p>
            <a:r>
              <a:rPr lang="nl-NL" sz="1200" b="1" dirty="0"/>
              <a:t>  </a:t>
            </a:r>
            <a:endParaRPr lang="en-GB" sz="12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3" y="1485966"/>
            <a:ext cx="5207199" cy="4463314"/>
          </a:xfrm>
          <a:prstGeom prst="rect">
            <a:avLst/>
          </a:prstGeom>
        </p:spPr>
      </p:pic>
    </p:spTree>
    <p:extLst>
      <p:ext uri="{BB962C8B-B14F-4D97-AF65-F5344CB8AC3E}">
        <p14:creationId xmlns:p14="http://schemas.microsoft.com/office/powerpoint/2010/main" val="2737150111"/>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10" name="Content Placeholder 3" descr="Johannes_Kepler_161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2875" y="142875"/>
            <a:ext cx="4786313" cy="6572250"/>
          </a:xfrm>
        </p:spPr>
      </p:pic>
      <p:sp>
        <p:nvSpPr>
          <p:cNvPr id="5" name="Title 1"/>
          <p:cNvSpPr txBox="1">
            <a:spLocks/>
          </p:cNvSpPr>
          <p:nvPr/>
        </p:nvSpPr>
        <p:spPr bwMode="auto">
          <a:xfrm>
            <a:off x="2928938" y="642938"/>
            <a:ext cx="8229600" cy="11430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000" b="1" i="0" u="none" strike="noStrike" kern="0" cap="none" spc="0" normalizeH="0" baseline="0" noProof="0" dirty="0">
                <a:ln>
                  <a:noFill/>
                </a:ln>
                <a:solidFill>
                  <a:srgbClr val="000000"/>
                </a:solidFill>
                <a:effectLst/>
                <a:uLnTx/>
                <a:uFillTx/>
                <a:latin typeface="Arial"/>
                <a:ea typeface="+mn-ea"/>
                <a:cs typeface="+mn-cs"/>
              </a:rPr>
              <a:t>Johannes </a:t>
            </a:r>
            <a:br>
              <a:rPr kumimoji="0" lang="en-US" sz="5000" b="1" i="0" u="none" strike="noStrike" kern="0" cap="none" spc="0" normalizeH="0" baseline="0" noProof="0" dirty="0">
                <a:ln>
                  <a:noFill/>
                </a:ln>
                <a:solidFill>
                  <a:srgbClr val="000000"/>
                </a:solidFill>
                <a:effectLst/>
                <a:uLnTx/>
                <a:uFillTx/>
                <a:latin typeface="Arial"/>
                <a:ea typeface="+mn-ea"/>
                <a:cs typeface="+mn-cs"/>
              </a:rPr>
            </a:br>
            <a:r>
              <a:rPr kumimoji="0" lang="en-US" sz="5000" b="1" i="0" u="none" strike="noStrike" kern="0" cap="none" spc="0" normalizeH="0" baseline="0" noProof="0" dirty="0" err="1">
                <a:ln>
                  <a:noFill/>
                </a:ln>
                <a:solidFill>
                  <a:srgbClr val="000000"/>
                </a:solidFill>
                <a:effectLst/>
                <a:uLnTx/>
                <a:uFillTx/>
                <a:latin typeface="Arial"/>
                <a:ea typeface="+mn-ea"/>
                <a:cs typeface="+mn-cs"/>
              </a:rPr>
              <a:t>Kepler</a:t>
            </a:r>
            <a:br>
              <a:rPr kumimoji="0" lang="en-US" sz="5000" b="1" i="0" u="none" strike="noStrike" kern="0" cap="none" spc="0" normalizeH="0" baseline="0" noProof="0" dirty="0">
                <a:ln>
                  <a:noFill/>
                </a:ln>
                <a:solidFill>
                  <a:srgbClr val="000000"/>
                </a:solidFill>
                <a:effectLst/>
                <a:uLnTx/>
                <a:uFillTx/>
                <a:latin typeface="Arial"/>
                <a:ea typeface="+mn-ea"/>
                <a:cs typeface="+mn-cs"/>
              </a:rPr>
            </a:br>
            <a:r>
              <a:rPr kumimoji="0" lang="en-US" sz="3500" b="1" i="0" u="none" strike="noStrike" kern="0" cap="none" spc="0" normalizeH="0" baseline="0" noProof="0" dirty="0">
                <a:ln>
                  <a:noFill/>
                </a:ln>
                <a:solidFill>
                  <a:srgbClr val="000000"/>
                </a:solidFill>
                <a:effectLst/>
                <a:uLnTx/>
                <a:uFillTx/>
                <a:latin typeface="Arial"/>
                <a:ea typeface="+mn-ea"/>
                <a:cs typeface="+mn-cs"/>
              </a:rPr>
              <a:t>(1571-1630</a:t>
            </a:r>
            <a:r>
              <a:rPr kumimoji="0" lang="en-US" sz="3500" b="0" i="0" u="none" strike="noStrike" kern="0" cap="none" spc="0" normalizeH="0" baseline="0" noProof="0" dirty="0">
                <a:ln>
                  <a:noFill/>
                </a:ln>
                <a:solidFill>
                  <a:srgbClr val="000000"/>
                </a:solidFill>
                <a:effectLst/>
                <a:uLnTx/>
                <a:uFillTx/>
                <a:latin typeface="Arial"/>
                <a:ea typeface="+mn-ea"/>
                <a:cs typeface="+mn-cs"/>
              </a:rPr>
              <a:t>)</a:t>
            </a:r>
          </a:p>
        </p:txBody>
      </p:sp>
      <p:sp>
        <p:nvSpPr>
          <p:cNvPr id="9" name="Rectangle 8"/>
          <p:cNvSpPr/>
          <p:nvPr/>
        </p:nvSpPr>
        <p:spPr>
          <a:xfrm>
            <a:off x="142875" y="142875"/>
            <a:ext cx="4786313" cy="6572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
        <p:nvSpPr>
          <p:cNvPr id="10" name="Rectangle 9"/>
          <p:cNvSpPr/>
          <p:nvPr/>
        </p:nvSpPr>
        <p:spPr>
          <a:xfrm>
            <a:off x="142875" y="142875"/>
            <a:ext cx="4786313" cy="6572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
        <p:nvSpPr>
          <p:cNvPr id="2" name="TextBox 1"/>
          <p:cNvSpPr txBox="1"/>
          <p:nvPr/>
        </p:nvSpPr>
        <p:spPr>
          <a:xfrm>
            <a:off x="5039544" y="2563162"/>
            <a:ext cx="4356992" cy="38318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Fields: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astronomy, astrology, mathematics,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natural philosophy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Kepler described his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new astronomy as "celestial physics“: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GB" sz="1400" b="1" dirty="0">
              <a:solidFill>
                <a:srgbClr val="0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sz="1400" b="1" dirty="0">
                <a:solidFill>
                  <a:srgbClr val="000000"/>
                </a:solidFill>
                <a:latin typeface="Constantia" panose="02030602050306030303" pitchFamily="18" charset="0"/>
              </a:rPr>
              <a:t>his entire astronomical career devote to </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1400" b="1" dirty="0">
                <a:solidFill>
                  <a:srgbClr val="000000"/>
                </a:solidFill>
                <a:latin typeface="Constantia" panose="02030602050306030303" pitchFamily="18" charset="0"/>
              </a:rPr>
              <a:t>elaboration of the following questions: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GB" sz="1400" b="1" dirty="0">
              <a:solidFill>
                <a:srgbClr val="000000"/>
              </a:solidFill>
              <a:latin typeface="Constantia" panose="02030602050306030303" pitchFamily="18"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lang="en-GB" sz="1400" b="1" dirty="0">
                <a:solidFill>
                  <a:srgbClr val="000000"/>
                </a:solidFill>
                <a:latin typeface="Constantia" panose="02030602050306030303" pitchFamily="18" charset="0"/>
              </a:rPr>
              <a:t>why are there six planets (then known) ?</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lang="en-GB" sz="1400" b="1" dirty="0">
                <a:solidFill>
                  <a:srgbClr val="000000"/>
                </a:solidFill>
                <a:latin typeface="Constantia" panose="02030602050306030303" pitchFamily="18" charset="0"/>
              </a:rPr>
              <a:t>why are they spaced around the Sun as </a:t>
            </a:r>
          </a:p>
          <a:p>
            <a:pPr marR="0" lvl="0" algn="l" defTabSz="914400" rtl="0" eaLnBrk="1" fontAlgn="base" latinLnBrk="0" hangingPunct="1">
              <a:lnSpc>
                <a:spcPct val="100000"/>
              </a:lnSpc>
              <a:spcBef>
                <a:spcPct val="0"/>
              </a:spcBef>
              <a:spcAft>
                <a:spcPct val="0"/>
              </a:spcAft>
              <a:buClrTx/>
              <a:buSzTx/>
              <a:tabLst/>
              <a:defRPr/>
            </a:pPr>
            <a:r>
              <a:rPr lang="en-GB" sz="1400" b="1" dirty="0">
                <a:solidFill>
                  <a:srgbClr val="000000"/>
                </a:solidFill>
                <a:latin typeface="Constantia" panose="02030602050306030303" pitchFamily="18" charset="0"/>
              </a:rPr>
              <a:t>       they are.</a:t>
            </a:r>
          </a:p>
          <a:p>
            <a:pPr marR="0" lvl="0" algn="l" defTabSz="914400" rtl="0" eaLnBrk="1" fontAlgn="base" latinLnBrk="0" hangingPunct="1">
              <a:lnSpc>
                <a:spcPct val="100000"/>
              </a:lnSpc>
              <a:spcBef>
                <a:spcPct val="0"/>
              </a:spcBef>
              <a:spcAft>
                <a:spcPct val="0"/>
              </a:spcAft>
              <a:buClrTx/>
              <a:buSzTx/>
              <a:tabLst/>
              <a:defRPr/>
            </a:pPr>
            <a:r>
              <a:rPr lang="en-GB" sz="1400" b="1" dirty="0">
                <a:solidFill>
                  <a:srgbClr val="000000"/>
                </a:solidFill>
                <a:latin typeface="Constantia" panose="02030602050306030303" pitchFamily="18" charset="0"/>
              </a:rPr>
              <a:t>-      why do they move as they do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GB" sz="1400" b="1" dirty="0">
              <a:solidFill>
                <a:srgbClr val="0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sz="1400" b="1" dirty="0">
                <a:solidFill>
                  <a:srgbClr val="000000"/>
                </a:solidFill>
                <a:latin typeface="Constantia" panose="02030602050306030303" pitchFamily="18" charset="0"/>
              </a:rPr>
              <a:t> </a:t>
            </a:r>
            <a:endParaRPr kumimoji="0" lang="en-GB" sz="14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3" name="Rectangle 2"/>
          <p:cNvSpPr/>
          <p:nvPr/>
        </p:nvSpPr>
        <p:spPr>
          <a:xfrm>
            <a:off x="5039544" y="2563162"/>
            <a:ext cx="3996952" cy="4151963"/>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4006888145"/>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10" name="Content Placeholder 3" descr="Johannes_Kepler_1610.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2875" y="142875"/>
            <a:ext cx="4786313" cy="6572250"/>
          </a:xfrm>
        </p:spPr>
      </p:pic>
      <p:sp>
        <p:nvSpPr>
          <p:cNvPr id="5" name="Title 1"/>
          <p:cNvSpPr txBox="1">
            <a:spLocks/>
          </p:cNvSpPr>
          <p:nvPr/>
        </p:nvSpPr>
        <p:spPr bwMode="auto">
          <a:xfrm>
            <a:off x="2928938" y="642938"/>
            <a:ext cx="8229600" cy="1143000"/>
          </a:xfrm>
          <a:prstGeom prst="rect">
            <a:avLst/>
          </a:prstGeom>
          <a:noFill/>
          <a:ln w="9525">
            <a:noFill/>
            <a:miter lim="800000"/>
            <a:headEnd/>
            <a:tailEnd/>
          </a:ln>
        </p:spPr>
        <p:txBody>
          <a:bodyPr anchor="ctr"/>
          <a:lstStyle/>
          <a:p>
            <a:pPr algn="ctr" eaLnBrk="0" hangingPunct="0">
              <a:defRPr/>
            </a:pPr>
            <a:r>
              <a:rPr lang="en-US" sz="5000" b="1" kern="0" dirty="0">
                <a:solidFill>
                  <a:srgbClr val="000000"/>
                </a:solidFill>
                <a:latin typeface="Arial"/>
              </a:rPr>
              <a:t>Johannes </a:t>
            </a:r>
            <a:br>
              <a:rPr lang="en-US" sz="5000" b="1" kern="0" dirty="0">
                <a:solidFill>
                  <a:srgbClr val="000000"/>
                </a:solidFill>
                <a:latin typeface="Arial"/>
              </a:rPr>
            </a:br>
            <a:r>
              <a:rPr lang="en-US" sz="5000" b="1" kern="0" dirty="0" err="1">
                <a:solidFill>
                  <a:srgbClr val="000000"/>
                </a:solidFill>
                <a:latin typeface="Arial"/>
              </a:rPr>
              <a:t>Kepler</a:t>
            </a:r>
            <a:br>
              <a:rPr lang="en-US" sz="5000" b="1" kern="0" dirty="0">
                <a:solidFill>
                  <a:srgbClr val="000000"/>
                </a:solidFill>
                <a:latin typeface="Arial"/>
              </a:rPr>
            </a:br>
            <a:r>
              <a:rPr lang="en-US" sz="3500" b="1" kern="0" dirty="0">
                <a:solidFill>
                  <a:srgbClr val="000000"/>
                </a:solidFill>
                <a:latin typeface="Arial"/>
              </a:rPr>
              <a:t>(1571-1630</a:t>
            </a:r>
            <a:r>
              <a:rPr lang="en-US" sz="3500" kern="0" dirty="0">
                <a:solidFill>
                  <a:srgbClr val="000000"/>
                </a:solidFill>
                <a:latin typeface="Arial"/>
              </a:rPr>
              <a:t>)</a:t>
            </a:r>
          </a:p>
        </p:txBody>
      </p:sp>
      <p:sp>
        <p:nvSpPr>
          <p:cNvPr id="9" name="Rectangle 8"/>
          <p:cNvSpPr/>
          <p:nvPr/>
        </p:nvSpPr>
        <p:spPr>
          <a:xfrm>
            <a:off x="142875" y="142875"/>
            <a:ext cx="4786313" cy="6572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0" name="Rectangle 9"/>
          <p:cNvSpPr/>
          <p:nvPr/>
        </p:nvSpPr>
        <p:spPr>
          <a:xfrm>
            <a:off x="142875" y="142875"/>
            <a:ext cx="4786313" cy="6572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 name="TextBox 1"/>
          <p:cNvSpPr txBox="1"/>
          <p:nvPr/>
        </p:nvSpPr>
        <p:spPr>
          <a:xfrm>
            <a:off x="5039544" y="2563162"/>
            <a:ext cx="4356992" cy="3847207"/>
          </a:xfrm>
          <a:prstGeom prst="rect">
            <a:avLst/>
          </a:prstGeom>
          <a:noFill/>
        </p:spPr>
        <p:txBody>
          <a:bodyPr wrap="square" rtlCol="0">
            <a:spAutoFit/>
          </a:bodyPr>
          <a:lstStyle/>
          <a:p>
            <a:r>
              <a:rPr lang="nl-NL" sz="1500" b="1" dirty="0">
                <a:latin typeface="Constantia" panose="02030602050306030303" pitchFamily="18" charset="0"/>
              </a:rPr>
              <a:t>Fields: </a:t>
            </a:r>
          </a:p>
          <a:p>
            <a:r>
              <a:rPr lang="nl-NL" sz="1500" b="1" dirty="0">
                <a:latin typeface="Constantia" panose="02030602050306030303" pitchFamily="18" charset="0"/>
              </a:rPr>
              <a:t>astronomy, astrology, mathematics, </a:t>
            </a:r>
          </a:p>
          <a:p>
            <a:r>
              <a:rPr lang="nl-NL" sz="1500" b="1" dirty="0">
                <a:latin typeface="Constantia" panose="02030602050306030303" pitchFamily="18" charset="0"/>
              </a:rPr>
              <a:t>natural philosophy </a:t>
            </a:r>
          </a:p>
          <a:p>
            <a:endParaRPr lang="nl-NL" sz="1500" b="1" dirty="0">
              <a:latin typeface="Constantia" panose="02030602050306030303" pitchFamily="18" charset="0"/>
            </a:endParaRPr>
          </a:p>
          <a:p>
            <a:endParaRPr lang="nl-NL" sz="1500" b="1" dirty="0"/>
          </a:p>
          <a:p>
            <a:endParaRPr lang="nl-NL" sz="1500" b="1" dirty="0"/>
          </a:p>
          <a:p>
            <a:r>
              <a:rPr lang="en-GB" sz="1400" b="1" dirty="0">
                <a:latin typeface="Constantia" panose="02030602050306030303" pitchFamily="18" charset="0"/>
              </a:rPr>
              <a:t>Kepler described his </a:t>
            </a:r>
          </a:p>
          <a:p>
            <a:r>
              <a:rPr lang="en-GB" sz="1400" b="1" dirty="0">
                <a:latin typeface="Constantia" panose="02030602050306030303" pitchFamily="18" charset="0"/>
              </a:rPr>
              <a:t>new astronomy as "celestial physics",</a:t>
            </a:r>
          </a:p>
          <a:p>
            <a:endParaRPr lang="en-GB" sz="1400" b="1" dirty="0">
              <a:latin typeface="Constantia" panose="02030602050306030303" pitchFamily="18" charset="0"/>
            </a:endParaRPr>
          </a:p>
          <a:p>
            <a:r>
              <a:rPr lang="en-GB" sz="1400" b="1" dirty="0">
                <a:latin typeface="Constantia" panose="02030602050306030303" pitchFamily="18" charset="0"/>
              </a:rPr>
              <a:t>as </a:t>
            </a:r>
          </a:p>
          <a:p>
            <a:r>
              <a:rPr lang="en-GB" sz="1400" b="1" dirty="0">
                <a:latin typeface="Constantia" panose="02030602050306030303" pitchFamily="18" charset="0"/>
              </a:rPr>
              <a:t>"an excursion into Aristotle's Metaphysics", </a:t>
            </a:r>
          </a:p>
          <a:p>
            <a:r>
              <a:rPr lang="en-GB" sz="1400" b="1" dirty="0">
                <a:latin typeface="Constantia" panose="02030602050306030303" pitchFamily="18" charset="0"/>
              </a:rPr>
              <a:t>and as </a:t>
            </a:r>
          </a:p>
          <a:p>
            <a:r>
              <a:rPr lang="en-GB" sz="1400" b="1" dirty="0">
                <a:latin typeface="Constantia" panose="02030602050306030303" pitchFamily="18" charset="0"/>
              </a:rPr>
              <a:t>"a supplement to Aristotle's On the Heavens",</a:t>
            </a:r>
            <a:r>
              <a:rPr lang="en-GB" sz="1400" b="1" baseline="30000" dirty="0">
                <a:latin typeface="Constantia" panose="02030602050306030303" pitchFamily="18" charset="0"/>
              </a:rPr>
              <a:t>[</a:t>
            </a:r>
            <a:endParaRPr lang="en-GB" sz="1400" b="1" dirty="0">
              <a:latin typeface="Constantia" panose="02030602050306030303" pitchFamily="18" charset="0"/>
            </a:endParaRPr>
          </a:p>
          <a:p>
            <a:endParaRPr lang="en-GB" sz="1400" b="1" dirty="0">
              <a:latin typeface="Constantia" panose="02030602050306030303" pitchFamily="18" charset="0"/>
            </a:endParaRPr>
          </a:p>
          <a:p>
            <a:r>
              <a:rPr lang="en-GB" sz="1400" b="1" dirty="0">
                <a:latin typeface="Constantia" panose="02030602050306030303" pitchFamily="18" charset="0"/>
              </a:rPr>
              <a:t>transforming the ancient tradition of physical cosmology by treating astronomy as part of a universal mathematical physics.</a:t>
            </a:r>
          </a:p>
        </p:txBody>
      </p:sp>
      <p:sp>
        <p:nvSpPr>
          <p:cNvPr id="3" name="Rectangle 2"/>
          <p:cNvSpPr/>
          <p:nvPr/>
        </p:nvSpPr>
        <p:spPr>
          <a:xfrm>
            <a:off x="5039544" y="2563163"/>
            <a:ext cx="3996952" cy="865838"/>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1341201-FEE0-4F8A-9463-6142E9829F57}"/>
              </a:ext>
            </a:extLst>
          </p:cNvPr>
          <p:cNvSpPr/>
          <p:nvPr/>
        </p:nvSpPr>
        <p:spPr>
          <a:xfrm>
            <a:off x="5034098" y="3505511"/>
            <a:ext cx="3996952" cy="3209614"/>
          </a:xfrm>
          <a:prstGeom prst="rect">
            <a:avLst/>
          </a:pr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884700"/>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252536" y="0"/>
            <a:ext cx="9505056" cy="1143000"/>
          </a:xfrm>
        </p:spPr>
        <p:txBody>
          <a:bodyPr/>
          <a:lstStyle/>
          <a:p>
            <a:r>
              <a:rPr lang="en-US" altLang="en-US" sz="5000" b="1" dirty="0">
                <a:solidFill>
                  <a:schemeClr val="tx1"/>
                </a:solidFill>
              </a:rPr>
              <a:t>Mysterium </a:t>
            </a:r>
            <a:r>
              <a:rPr lang="en-US" altLang="en-US" sz="5000" b="1" dirty="0" err="1">
                <a:solidFill>
                  <a:schemeClr val="tx1"/>
                </a:solidFill>
              </a:rPr>
              <a:t>Cosmographicum</a:t>
            </a:r>
            <a:endParaRPr lang="en-US" altLang="en-US" sz="5000" b="1"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3673" y="1611817"/>
            <a:ext cx="3970327" cy="4365104"/>
          </a:xfrm>
          <a:prstGeom prst="rect">
            <a:avLst/>
          </a:prstGeom>
        </p:spPr>
      </p:pic>
      <p:sp>
        <p:nvSpPr>
          <p:cNvPr id="5" name="Rectangle 4"/>
          <p:cNvSpPr/>
          <p:nvPr/>
        </p:nvSpPr>
        <p:spPr>
          <a:xfrm>
            <a:off x="282392" y="1185963"/>
            <a:ext cx="4572000" cy="5216813"/>
          </a:xfrm>
          <a:prstGeom prst="rect">
            <a:avLst/>
          </a:prstGeom>
        </p:spPr>
        <p:txBody>
          <a:bodyPr>
            <a:spAutoFit/>
          </a:bodyPr>
          <a:lstStyle/>
          <a:p>
            <a:endParaRPr lang="en-GB" i="1" dirty="0"/>
          </a:p>
          <a:p>
            <a:r>
              <a:rPr lang="en-GB" sz="1500" b="1" i="1" dirty="0"/>
              <a:t>Prodromus </a:t>
            </a:r>
            <a:r>
              <a:rPr lang="en-GB" sz="1500" b="1" i="1" dirty="0" err="1"/>
              <a:t>dissertationum</a:t>
            </a:r>
            <a:r>
              <a:rPr lang="en-GB" sz="1500" b="1" i="1" dirty="0"/>
              <a:t> </a:t>
            </a:r>
            <a:r>
              <a:rPr lang="en-GB" sz="1500" b="1" i="1" dirty="0" err="1"/>
              <a:t>cosmographicarum</a:t>
            </a:r>
            <a:r>
              <a:rPr lang="en-GB" sz="1500" b="1" i="1" dirty="0"/>
              <a:t>, </a:t>
            </a:r>
            <a:r>
              <a:rPr lang="en-GB" sz="1500" b="1" i="1" dirty="0" err="1"/>
              <a:t>continens</a:t>
            </a:r>
            <a:r>
              <a:rPr lang="en-GB" sz="1500" b="1" i="1" dirty="0"/>
              <a:t> </a:t>
            </a:r>
            <a:r>
              <a:rPr lang="en-GB" sz="1500" b="1" i="1" dirty="0" err="1"/>
              <a:t>mysterium</a:t>
            </a:r>
            <a:r>
              <a:rPr lang="en-GB" sz="1500" b="1" i="1" dirty="0"/>
              <a:t> </a:t>
            </a:r>
            <a:r>
              <a:rPr lang="en-GB" sz="1500" b="1" i="1" dirty="0" err="1"/>
              <a:t>cosmographicum</a:t>
            </a:r>
            <a:r>
              <a:rPr lang="en-GB" sz="1500" b="1" i="1" dirty="0"/>
              <a:t>, de </a:t>
            </a:r>
            <a:r>
              <a:rPr lang="en-GB" sz="1500" b="1" i="1" dirty="0" err="1"/>
              <a:t>admirabili</a:t>
            </a:r>
            <a:r>
              <a:rPr lang="en-GB" sz="1500" b="1" i="1" dirty="0"/>
              <a:t> </a:t>
            </a:r>
            <a:r>
              <a:rPr lang="en-GB" sz="1500" b="1" i="1" dirty="0" err="1"/>
              <a:t>proportione</a:t>
            </a:r>
            <a:r>
              <a:rPr lang="en-GB" sz="1500" b="1" i="1" dirty="0"/>
              <a:t> </a:t>
            </a:r>
            <a:r>
              <a:rPr lang="en-GB" sz="1500" b="1" i="1" dirty="0" err="1"/>
              <a:t>orbium</a:t>
            </a:r>
            <a:r>
              <a:rPr lang="en-GB" sz="1500" b="1" i="1" dirty="0"/>
              <a:t> </a:t>
            </a:r>
            <a:r>
              <a:rPr lang="en-GB" sz="1500" b="1" i="1" dirty="0" err="1"/>
              <a:t>coelestium</a:t>
            </a:r>
            <a:r>
              <a:rPr lang="en-GB" sz="1500" b="1" i="1" dirty="0"/>
              <a:t>, de </a:t>
            </a:r>
            <a:r>
              <a:rPr lang="en-GB" sz="1500" b="1" i="1" dirty="0" err="1"/>
              <a:t>que</a:t>
            </a:r>
            <a:r>
              <a:rPr lang="en-GB" sz="1500" b="1" i="1" dirty="0"/>
              <a:t> </a:t>
            </a:r>
            <a:r>
              <a:rPr lang="en-GB" sz="1500" b="1" i="1" dirty="0" err="1"/>
              <a:t>causis</a:t>
            </a:r>
            <a:r>
              <a:rPr lang="en-GB" sz="1500" b="1" i="1" dirty="0"/>
              <a:t> </a:t>
            </a:r>
            <a:r>
              <a:rPr lang="en-GB" sz="1500" b="1" i="1" dirty="0" err="1"/>
              <a:t>coelorum</a:t>
            </a:r>
            <a:r>
              <a:rPr lang="en-GB" sz="1500" b="1" i="1" dirty="0"/>
              <a:t> </a:t>
            </a:r>
            <a:r>
              <a:rPr lang="en-GB" sz="1500" b="1" i="1" dirty="0" err="1"/>
              <a:t>numeri</a:t>
            </a:r>
            <a:r>
              <a:rPr lang="en-GB" sz="1500" b="1" i="1" dirty="0"/>
              <a:t>, </a:t>
            </a:r>
            <a:r>
              <a:rPr lang="en-GB" sz="1500" b="1" i="1" dirty="0" err="1"/>
              <a:t>magnitudinis</a:t>
            </a:r>
            <a:r>
              <a:rPr lang="en-GB" sz="1500" b="1" i="1" dirty="0"/>
              <a:t>, </a:t>
            </a:r>
            <a:r>
              <a:rPr lang="en-GB" sz="1500" b="1" i="1" dirty="0" err="1"/>
              <a:t>motuumque</a:t>
            </a:r>
            <a:r>
              <a:rPr lang="en-GB" sz="1500" b="1" i="1" dirty="0"/>
              <a:t> </a:t>
            </a:r>
            <a:r>
              <a:rPr lang="en-GB" sz="1500" b="1" i="1" dirty="0" err="1"/>
              <a:t>periodicorum</a:t>
            </a:r>
            <a:r>
              <a:rPr lang="en-GB" sz="1500" b="1" i="1" dirty="0"/>
              <a:t> </a:t>
            </a:r>
            <a:r>
              <a:rPr lang="en-GB" sz="1500" b="1" i="1" dirty="0" err="1"/>
              <a:t>genuinis</a:t>
            </a:r>
            <a:r>
              <a:rPr lang="en-GB" sz="1500" b="1" i="1" dirty="0"/>
              <a:t> &amp; </a:t>
            </a:r>
            <a:r>
              <a:rPr lang="en-GB" sz="1500" b="1" i="1" dirty="0" err="1"/>
              <a:t>proprijs</a:t>
            </a:r>
            <a:r>
              <a:rPr lang="en-GB" sz="1500" b="1" i="1" dirty="0"/>
              <a:t>, </a:t>
            </a:r>
            <a:r>
              <a:rPr lang="en-GB" sz="1500" b="1" i="1" dirty="0" err="1"/>
              <a:t>demonstratum</a:t>
            </a:r>
            <a:r>
              <a:rPr lang="en-GB" sz="1500" b="1" i="1" dirty="0"/>
              <a:t>, per </a:t>
            </a:r>
            <a:r>
              <a:rPr lang="en-GB" sz="1500" b="1" i="1" dirty="0" err="1"/>
              <a:t>quinque</a:t>
            </a:r>
            <a:r>
              <a:rPr lang="en-GB" sz="1500" b="1" i="1" dirty="0"/>
              <a:t> </a:t>
            </a:r>
            <a:r>
              <a:rPr lang="en-GB" sz="1500" b="1" i="1" dirty="0" err="1"/>
              <a:t>regularia</a:t>
            </a:r>
            <a:r>
              <a:rPr lang="en-GB" sz="1500" b="1" i="1" dirty="0"/>
              <a:t> corpora </a:t>
            </a:r>
            <a:r>
              <a:rPr lang="en-GB" sz="1500" b="1" i="1" dirty="0" err="1"/>
              <a:t>geometrica</a:t>
            </a:r>
            <a:endParaRPr lang="en-GB" sz="1500" b="1" i="1" dirty="0"/>
          </a:p>
          <a:p>
            <a:endParaRPr lang="nl-NL" sz="1500" b="1" i="1" dirty="0"/>
          </a:p>
          <a:p>
            <a:endParaRPr lang="nl-NL" sz="1500" b="1" i="1" dirty="0"/>
          </a:p>
          <a:p>
            <a:endParaRPr lang="nl-NL" sz="1500" b="1" i="1" dirty="0"/>
          </a:p>
          <a:p>
            <a:endParaRPr lang="nl-NL" sz="1500" b="1" i="1" dirty="0"/>
          </a:p>
          <a:p>
            <a:r>
              <a:rPr lang="en-GB" sz="1500" b="1" i="1" dirty="0"/>
              <a:t>Forerunner of the Cosmological Essays, Which Contains the Secret of the Universe; on the </a:t>
            </a:r>
            <a:r>
              <a:rPr lang="en-GB" sz="1500" b="1" i="1" dirty="0" err="1"/>
              <a:t>Marvelous</a:t>
            </a:r>
            <a:r>
              <a:rPr lang="en-GB" sz="1500" b="1" i="1" dirty="0"/>
              <a:t> Proportion of the Celestial Spheres, and on the True and Particular Causes of the Number, Magnitude, and Periodic Motions of the Heavens; Established by Means of the Five Regular Geometric Solids </a:t>
            </a:r>
          </a:p>
          <a:p>
            <a:endParaRPr lang="en-GB" sz="1500" b="1" i="1" dirty="0"/>
          </a:p>
          <a:p>
            <a:endParaRPr lang="nl-NL" sz="1500" b="1" i="1" dirty="0"/>
          </a:p>
          <a:p>
            <a:endParaRPr lang="en-GB" sz="1500" b="1" i="1" dirty="0"/>
          </a:p>
        </p:txBody>
      </p:sp>
      <p:sp>
        <p:nvSpPr>
          <p:cNvPr id="6" name="Rectangle 5"/>
          <p:cNvSpPr/>
          <p:nvPr/>
        </p:nvSpPr>
        <p:spPr>
          <a:xfrm>
            <a:off x="179512" y="1185963"/>
            <a:ext cx="4896544" cy="479095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9474293"/>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5536" y="-243408"/>
            <a:ext cx="8229600" cy="1219200"/>
          </a:xfrm>
        </p:spPr>
        <p:txBody>
          <a:bodyPr/>
          <a:lstStyle/>
          <a:p>
            <a:r>
              <a:rPr lang="nl-NL" dirty="0"/>
              <a:t>              </a:t>
            </a:r>
            <a:r>
              <a:rPr lang="nl-NL" sz="5000" dirty="0"/>
              <a:t>Alfonsine Tables</a:t>
            </a:r>
            <a:endParaRPr lang="en-GB" sz="5000" dirty="0"/>
          </a:p>
        </p:txBody>
      </p:sp>
      <p:sp>
        <p:nvSpPr>
          <p:cNvPr id="3" name="Content Placeholder 2"/>
          <p:cNvSpPr>
            <a:spLocks noGrp="1"/>
          </p:cNvSpPr>
          <p:nvPr>
            <p:ph sz="half" idx="1"/>
          </p:nvPr>
        </p:nvSpPr>
        <p:spPr>
          <a:xfrm>
            <a:off x="457200" y="1524000"/>
            <a:ext cx="8363272" cy="4572000"/>
          </a:xfrm>
        </p:spPr>
        <p:txBody>
          <a:bodyPr/>
          <a:lstStyle/>
          <a:p>
            <a:r>
              <a:rPr lang="nl-NL" dirty="0"/>
              <a:t>Tables of solar, lunar </a:t>
            </a:r>
            <a:r>
              <a:rPr lang="nl-NL" dirty="0" err="1"/>
              <a:t>and</a:t>
            </a:r>
            <a:r>
              <a:rPr lang="nl-NL" dirty="0"/>
              <a:t> planetary positions wrt. </a:t>
            </a:r>
          </a:p>
          <a:p>
            <a:pPr marL="0" indent="0">
              <a:buNone/>
            </a:pPr>
            <a:r>
              <a:rPr lang="nl-NL" dirty="0"/>
              <a:t>   fixed stars</a:t>
            </a:r>
          </a:p>
          <a:p>
            <a:pPr>
              <a:buFont typeface="Arial" panose="020B0604020202020204" pitchFamily="34" charset="0"/>
              <a:buChar char="•"/>
            </a:pPr>
            <a:r>
              <a:rPr lang="nl-NL" dirty="0"/>
              <a:t>Called after Alfons X of Castile the Wise (el Sabio)</a:t>
            </a:r>
          </a:p>
          <a:p>
            <a:pPr marL="0" indent="0">
              <a:buNone/>
            </a:pPr>
            <a:r>
              <a:rPr lang="nl-NL" dirty="0"/>
              <a:t>   (1221-1284)</a:t>
            </a:r>
          </a:p>
          <a:p>
            <a:pPr>
              <a:buFont typeface="Arial" panose="020B0604020202020204" pitchFamily="34" charset="0"/>
              <a:buChar char="•"/>
            </a:pPr>
            <a:r>
              <a:rPr lang="nl-NL" dirty="0"/>
              <a:t> composed in 1252, in Toledo</a:t>
            </a:r>
          </a:p>
          <a:p>
            <a:pPr>
              <a:buFont typeface="Arial" panose="020B0604020202020204" pitchFamily="34" charset="0"/>
              <a:buChar char="•"/>
            </a:pPr>
            <a:r>
              <a:rPr lang="nl-NL" dirty="0"/>
              <a:t>assembled by translators of Toledo </a:t>
            </a:r>
          </a:p>
          <a:p>
            <a:pPr>
              <a:buFont typeface="Arial" panose="020B0604020202020204" pitchFamily="34" charset="0"/>
              <a:buChar char="•"/>
            </a:pPr>
            <a:r>
              <a:rPr lang="nl-NL" dirty="0"/>
              <a:t>based on observations an studies of Islamic scholars</a:t>
            </a:r>
          </a:p>
          <a:p>
            <a:pPr>
              <a:buFont typeface="Arial" panose="020B0604020202020204" pitchFamily="34" charset="0"/>
              <a:buChar char="•"/>
            </a:pPr>
            <a:endParaRPr lang="nl-NL" dirty="0"/>
          </a:p>
          <a:p>
            <a:pPr>
              <a:buFont typeface="Arial" panose="020B0604020202020204" pitchFamily="34" charset="0"/>
              <a:buChar char="•"/>
            </a:pPr>
            <a:r>
              <a:rPr lang="nl-NL" dirty="0"/>
              <a:t>most popular astronomical tables for 300 years </a:t>
            </a:r>
          </a:p>
          <a:p>
            <a:pPr marL="0" indent="0">
              <a:buNone/>
            </a:pPr>
            <a:r>
              <a:rPr lang="nl-NL" dirty="0"/>
              <a:t>    (incl. Copernicus)</a:t>
            </a:r>
            <a:endParaRPr lang="en-GB" dirty="0"/>
          </a:p>
        </p:txBody>
      </p:sp>
      <p:sp>
        <p:nvSpPr>
          <p:cNvPr id="5" name="Rectangle 4"/>
          <p:cNvSpPr/>
          <p:nvPr/>
        </p:nvSpPr>
        <p:spPr>
          <a:xfrm>
            <a:off x="323528" y="1268760"/>
            <a:ext cx="8496944" cy="50405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4017218693"/>
      </p:ext>
    </p:extLst>
  </p:cSld>
  <p:clrMapOvr>
    <a:masterClrMapping/>
  </p:clrMapOvr>
  <p:transition spd="slow">
    <p:zo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328114" y="-243408"/>
            <a:ext cx="9505056" cy="1143000"/>
          </a:xfrm>
        </p:spPr>
        <p:txBody>
          <a:bodyPr/>
          <a:lstStyle/>
          <a:p>
            <a:r>
              <a:rPr lang="en-US" altLang="en-US" sz="5000" b="1" dirty="0">
                <a:solidFill>
                  <a:schemeClr val="tx1"/>
                </a:solidFill>
              </a:rPr>
              <a:t>Mysterium </a:t>
            </a:r>
            <a:r>
              <a:rPr lang="en-US" altLang="en-US" sz="5000" b="1" dirty="0" err="1">
                <a:solidFill>
                  <a:schemeClr val="tx1"/>
                </a:solidFill>
              </a:rPr>
              <a:t>Cosmographicum</a:t>
            </a:r>
            <a:endParaRPr lang="en-US" altLang="en-US" sz="5000" b="1" dirty="0">
              <a:solidFill>
                <a:schemeClr val="tx1"/>
              </a:solidFill>
            </a:endParaRPr>
          </a:p>
        </p:txBody>
      </p:sp>
      <p:sp>
        <p:nvSpPr>
          <p:cNvPr id="3" name="TextBox 2"/>
          <p:cNvSpPr txBox="1"/>
          <p:nvPr/>
        </p:nvSpPr>
        <p:spPr>
          <a:xfrm>
            <a:off x="125343" y="836712"/>
            <a:ext cx="5040560" cy="6617196"/>
          </a:xfrm>
          <a:prstGeom prst="rect">
            <a:avLst/>
          </a:prstGeom>
          <a:noFill/>
        </p:spPr>
        <p:txBody>
          <a:bodyPr wrap="square" rtlCol="0">
            <a:spAutoFit/>
          </a:bodyPr>
          <a:lstStyle/>
          <a:p>
            <a:pPr marL="285750" indent="-285750">
              <a:buFontTx/>
              <a:buChar char="-"/>
            </a:pPr>
            <a:r>
              <a:rPr lang="nl-NL" sz="1400" b="1" dirty="0">
                <a:solidFill>
                  <a:srgbClr val="000000"/>
                </a:solidFill>
                <a:latin typeface="Constantia" panose="02030602050306030303" pitchFamily="18" charset="0"/>
              </a:rPr>
              <a:t>First published </a:t>
            </a:r>
            <a:r>
              <a:rPr lang="nl-NL" sz="1400" b="1" dirty="0" err="1">
                <a:solidFill>
                  <a:srgbClr val="000000"/>
                </a:solidFill>
                <a:latin typeface="Constantia" panose="02030602050306030303" pitchFamily="18" charset="0"/>
              </a:rPr>
              <a:t>defense</a:t>
            </a:r>
            <a:r>
              <a:rPr lang="nl-NL" sz="1400" b="1" dirty="0">
                <a:solidFill>
                  <a:srgbClr val="000000"/>
                </a:solidFill>
                <a:latin typeface="Constantia" panose="02030602050306030303" pitchFamily="18" charset="0"/>
              </a:rPr>
              <a:t> of </a:t>
            </a:r>
            <a:r>
              <a:rPr lang="nl-NL" sz="1400" b="1" dirty="0" err="1">
                <a:solidFill>
                  <a:srgbClr val="000000"/>
                </a:solidFill>
                <a:latin typeface="Constantia" panose="02030602050306030303" pitchFamily="18" charset="0"/>
              </a:rPr>
              <a:t>Copernican</a:t>
            </a:r>
            <a:r>
              <a:rPr lang="nl-NL" sz="1400" b="1" dirty="0">
                <a:solidFill>
                  <a:srgbClr val="000000"/>
                </a:solidFill>
                <a:latin typeface="Constantia" panose="02030602050306030303" pitchFamily="18" charset="0"/>
              </a:rPr>
              <a:t> system</a:t>
            </a:r>
          </a:p>
          <a:p>
            <a:pPr marL="285750" indent="-285750">
              <a:buFontTx/>
              <a:buChar char="-"/>
            </a:pPr>
            <a:r>
              <a:rPr lang="nl-NL" sz="1400" b="1" dirty="0" err="1">
                <a:solidFill>
                  <a:srgbClr val="000000"/>
                </a:solidFill>
                <a:latin typeface="Constantia" panose="02030602050306030303" pitchFamily="18" charset="0"/>
              </a:rPr>
              <a:t>published</a:t>
            </a:r>
            <a:r>
              <a:rPr lang="nl-NL" sz="1400" b="1" dirty="0">
                <a:solidFill>
                  <a:srgbClr val="000000"/>
                </a:solidFill>
                <a:latin typeface="Constantia" panose="02030602050306030303" pitchFamily="18" charset="0"/>
              </a:rPr>
              <a:t> 1596    (at </a:t>
            </a:r>
            <a:r>
              <a:rPr lang="nl-NL" sz="1400" b="1" dirty="0" err="1">
                <a:solidFill>
                  <a:srgbClr val="000000"/>
                </a:solidFill>
                <a:latin typeface="Constantia" panose="02030602050306030303" pitchFamily="18" charset="0"/>
              </a:rPr>
              <a:t>age</a:t>
            </a:r>
            <a:r>
              <a:rPr lang="nl-NL" sz="1400" b="1" dirty="0">
                <a:solidFill>
                  <a:srgbClr val="000000"/>
                </a:solidFill>
                <a:latin typeface="Constantia" panose="02030602050306030303" pitchFamily="18" charset="0"/>
              </a:rPr>
              <a:t> 26 !)</a:t>
            </a:r>
          </a:p>
          <a:p>
            <a:r>
              <a:rPr lang="nl-NL" sz="1400" b="1" dirty="0">
                <a:solidFill>
                  <a:srgbClr val="000000"/>
                </a:solidFill>
                <a:latin typeface="Constantia" panose="02030602050306030303" pitchFamily="18" charset="0"/>
              </a:rPr>
              <a:t>       2</a:t>
            </a:r>
            <a:r>
              <a:rPr lang="nl-NL" sz="1400" b="1" baseline="30000" dirty="0">
                <a:solidFill>
                  <a:srgbClr val="000000"/>
                </a:solidFill>
                <a:latin typeface="Constantia" panose="02030602050306030303" pitchFamily="18" charset="0"/>
              </a:rPr>
              <a:t>nd</a:t>
            </a:r>
            <a:r>
              <a:rPr lang="nl-NL" sz="1400" b="1" dirty="0">
                <a:solidFill>
                  <a:srgbClr val="000000"/>
                </a:solidFill>
                <a:latin typeface="Constantia" panose="02030602050306030303" pitchFamily="18" charset="0"/>
              </a:rPr>
              <a:t> ed. 1621          (half as long)</a:t>
            </a:r>
          </a:p>
          <a:p>
            <a:endParaRPr lang="nl-NL" sz="1400" b="1" dirty="0">
              <a:solidFill>
                <a:srgbClr val="000000"/>
              </a:solidFill>
              <a:latin typeface="Constantia" panose="02030602050306030303" pitchFamily="18" charset="0"/>
            </a:endParaRPr>
          </a:p>
          <a:p>
            <a:pPr marL="285750" indent="-285750">
              <a:buFontTx/>
              <a:buChar char="-"/>
            </a:pPr>
            <a:r>
              <a:rPr lang="en-GB" sz="1400" b="1" dirty="0">
                <a:latin typeface="Constantia" panose="02030602050306030303" pitchFamily="18" charset="0"/>
              </a:rPr>
              <a:t>Book explains Kepler's cosmological theory:</a:t>
            </a:r>
          </a:p>
          <a:p>
            <a:r>
              <a:rPr lang="en-GB" sz="1400" b="1" dirty="0">
                <a:latin typeface="Constantia" panose="02030602050306030303" pitchFamily="18" charset="0"/>
              </a:rPr>
              <a:t>                God’s Geometrical Plan for the Universe</a:t>
            </a:r>
          </a:p>
          <a:p>
            <a:pPr marL="285750" indent="-285750">
              <a:buFontTx/>
              <a:buChar char="-"/>
            </a:pPr>
            <a:r>
              <a:rPr lang="en-GB" sz="1400" b="1" dirty="0">
                <a:latin typeface="Constantia" panose="02030602050306030303" pitchFamily="18" charset="0"/>
              </a:rPr>
              <a:t>based on the Copernican system:</a:t>
            </a:r>
          </a:p>
          <a:p>
            <a:r>
              <a:rPr lang="en-GB" sz="1400" b="1" dirty="0">
                <a:latin typeface="Constantia" panose="02030602050306030303" pitchFamily="18" charset="0"/>
              </a:rPr>
              <a:t>       first published </a:t>
            </a:r>
            <a:r>
              <a:rPr lang="en-GB" sz="1400" b="1" dirty="0" err="1">
                <a:latin typeface="Constantia" panose="02030602050306030303" pitchFamily="18" charset="0"/>
              </a:rPr>
              <a:t>defense</a:t>
            </a:r>
            <a:r>
              <a:rPr lang="en-GB" sz="1400" b="1" dirty="0">
                <a:latin typeface="Constantia" panose="02030602050306030303" pitchFamily="18" charset="0"/>
              </a:rPr>
              <a:t> of Copernican system</a:t>
            </a:r>
          </a:p>
          <a:p>
            <a:endParaRPr lang="en-GB" sz="1400" b="1" dirty="0">
              <a:latin typeface="Constantia" panose="02030602050306030303" pitchFamily="18" charset="0"/>
            </a:endParaRPr>
          </a:p>
          <a:p>
            <a:endParaRPr lang="en-GB" sz="1400" b="1" dirty="0">
              <a:latin typeface="Constantia" panose="02030602050306030303" pitchFamily="18" charset="0"/>
            </a:endParaRPr>
          </a:p>
          <a:p>
            <a:pPr marL="285750" indent="-285750">
              <a:buFontTx/>
              <a:buChar char="-"/>
            </a:pPr>
            <a:r>
              <a:rPr lang="en-GB" sz="1400" b="1" dirty="0">
                <a:latin typeface="Constantia" panose="02030602050306030303" pitchFamily="18" charset="0"/>
              </a:rPr>
              <a:t>Five Pythagorean regular </a:t>
            </a:r>
            <a:r>
              <a:rPr lang="en-GB" sz="1400" b="1" dirty="0" err="1">
                <a:latin typeface="Constantia" panose="02030602050306030303" pitchFamily="18" charset="0"/>
              </a:rPr>
              <a:t>polyhedra</a:t>
            </a:r>
            <a:r>
              <a:rPr lang="en-GB" sz="1400" b="1" dirty="0">
                <a:latin typeface="Constantia" panose="02030602050306030303" pitchFamily="18" charset="0"/>
              </a:rPr>
              <a:t> dictate </a:t>
            </a:r>
          </a:p>
          <a:p>
            <a:r>
              <a:rPr lang="en-GB" sz="1400" b="1" dirty="0">
                <a:latin typeface="Constantia" panose="02030602050306030303" pitchFamily="18" charset="0"/>
              </a:rPr>
              <a:t>      the structure of the universe and </a:t>
            </a:r>
          </a:p>
          <a:p>
            <a:r>
              <a:rPr lang="en-GB" sz="1400" b="1" dirty="0">
                <a:latin typeface="Constantia" panose="02030602050306030303" pitchFamily="18" charset="0"/>
              </a:rPr>
              <a:t>      reflect </a:t>
            </a:r>
            <a:r>
              <a:rPr lang="en-GB" sz="1400" b="1" dirty="0">
                <a:solidFill>
                  <a:srgbClr val="C00000"/>
                </a:solidFill>
                <a:latin typeface="Constantia" panose="02030602050306030303" pitchFamily="18" charset="0"/>
              </a:rPr>
              <a:t>God's plan through geometry</a:t>
            </a:r>
            <a:r>
              <a:rPr lang="en-GB" sz="1400" b="1" dirty="0">
                <a:latin typeface="Constantia" panose="02030602050306030303" pitchFamily="18" charset="0"/>
              </a:rPr>
              <a:t>. </a:t>
            </a:r>
          </a:p>
          <a:p>
            <a:endParaRPr lang="nl-NL" sz="1400" b="1" dirty="0">
              <a:solidFill>
                <a:srgbClr val="000000"/>
              </a:solidFill>
              <a:latin typeface="Constantia" panose="02030602050306030303" pitchFamily="18" charset="0"/>
            </a:endParaRPr>
          </a:p>
          <a:p>
            <a:pPr marL="285750" indent="-285750">
              <a:buFontTx/>
              <a:buChar char="-"/>
            </a:pPr>
            <a:r>
              <a:rPr lang="en-GB" sz="1400" b="1" dirty="0">
                <a:latin typeface="Constantia" panose="02030602050306030303" pitchFamily="18" charset="0"/>
              </a:rPr>
              <a:t>Kepler found that each of the five Platonic solids    could be uniquely inscribed and circumscribed by spherical orbs; </a:t>
            </a:r>
          </a:p>
          <a:p>
            <a:pPr marL="285750" indent="-285750">
              <a:buFontTx/>
              <a:buChar char="-"/>
            </a:pPr>
            <a:r>
              <a:rPr lang="en-GB" sz="1400" b="1" dirty="0">
                <a:latin typeface="Constantia" panose="02030602050306030303" pitchFamily="18" charset="0"/>
              </a:rPr>
              <a:t>nesting these solids, each encased in a sphere, within one another would produce six layers, corresponding to the six known planets</a:t>
            </a:r>
          </a:p>
          <a:p>
            <a:endParaRPr lang="en-GB" sz="1400" b="1" dirty="0">
              <a:latin typeface="Constantia" panose="02030602050306030303" pitchFamily="18" charset="0"/>
            </a:endParaRPr>
          </a:p>
          <a:p>
            <a:pPr marL="285750" indent="-285750">
              <a:buFontTx/>
              <a:buChar char="-"/>
            </a:pPr>
            <a:r>
              <a:rPr lang="en-GB" sz="1400" b="1" dirty="0">
                <a:solidFill>
                  <a:srgbClr val="C00000"/>
                </a:solidFill>
                <a:latin typeface="Constantia" panose="02030602050306030303" pitchFamily="18" charset="0"/>
              </a:rPr>
              <a:t>Mercury, Venus, Earth, Mars, Jupiter, and Saturn. </a:t>
            </a:r>
          </a:p>
          <a:p>
            <a:endParaRPr lang="en-GB" sz="1400" b="1" dirty="0">
              <a:solidFill>
                <a:srgbClr val="C00000"/>
              </a:solidFill>
              <a:latin typeface="Constantia" panose="02030602050306030303" pitchFamily="18" charset="0"/>
            </a:endParaRPr>
          </a:p>
          <a:p>
            <a:pPr marL="285750" indent="-285750">
              <a:buFontTx/>
              <a:buChar char="-"/>
            </a:pPr>
            <a:r>
              <a:rPr lang="en-GB" sz="1400" b="1" dirty="0">
                <a:latin typeface="Constantia" panose="02030602050306030303" pitchFamily="18" charset="0"/>
              </a:rPr>
              <a:t>By ordering the solids correctly</a:t>
            </a:r>
          </a:p>
          <a:p>
            <a:endParaRPr lang="en-GB" sz="1400" b="1" dirty="0">
              <a:latin typeface="Constantia" panose="02030602050306030303" pitchFamily="18" charset="0"/>
            </a:endParaRPr>
          </a:p>
          <a:p>
            <a:pPr marL="285750" indent="-285750">
              <a:buFontTx/>
              <a:buChar char="-"/>
            </a:pPr>
            <a:r>
              <a:rPr lang="en-GB" sz="1400" b="1" dirty="0">
                <a:solidFill>
                  <a:srgbClr val="C00000"/>
                </a:solidFill>
                <a:latin typeface="Constantia" panose="02030602050306030303" pitchFamily="18" charset="0"/>
              </a:rPr>
              <a:t>octahedron, icosahedron, dodecahedron, </a:t>
            </a:r>
          </a:p>
          <a:p>
            <a:r>
              <a:rPr lang="en-GB" sz="1400" b="1" dirty="0">
                <a:solidFill>
                  <a:srgbClr val="C00000"/>
                </a:solidFill>
                <a:latin typeface="Constantia" panose="02030602050306030303" pitchFamily="18" charset="0"/>
              </a:rPr>
              <a:t>       tetrahedron, cube</a:t>
            </a:r>
          </a:p>
          <a:p>
            <a:pPr marL="285750" indent="-285750">
              <a:buFontTx/>
              <a:buChar char="-"/>
            </a:pPr>
            <a:endParaRPr lang="en-GB" sz="1400" b="1" dirty="0">
              <a:solidFill>
                <a:srgbClr val="C00000"/>
              </a:solidFill>
              <a:latin typeface="Constantia" panose="02030602050306030303" pitchFamily="18" charset="0"/>
            </a:endParaRPr>
          </a:p>
          <a:p>
            <a:endParaRPr lang="nl-NL" dirty="0">
              <a:solidFill>
                <a:srgbClr val="0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9833" y="1094366"/>
            <a:ext cx="3506069" cy="3358961"/>
          </a:xfrm>
          <a:prstGeom prst="rect">
            <a:avLst/>
          </a:prstGeom>
        </p:spPr>
      </p:pic>
      <p:sp>
        <p:nvSpPr>
          <p:cNvPr id="6" name="Rectangle 5"/>
          <p:cNvSpPr/>
          <p:nvPr/>
        </p:nvSpPr>
        <p:spPr>
          <a:xfrm>
            <a:off x="5194539" y="4497796"/>
            <a:ext cx="4572000" cy="2031325"/>
          </a:xfrm>
          <a:prstGeom prst="rect">
            <a:avLst/>
          </a:prstGeom>
        </p:spPr>
        <p:txBody>
          <a:bodyPr>
            <a:spAutoFit/>
          </a:bodyPr>
          <a:lstStyle/>
          <a:p>
            <a:pPr marL="285750" indent="-285750">
              <a:buFontTx/>
              <a:buChar char="-"/>
            </a:pPr>
            <a:r>
              <a:rPr lang="en-GB" sz="1200" b="1" dirty="0">
                <a:latin typeface="Constantia" panose="02030602050306030303" pitchFamily="18" charset="0"/>
              </a:rPr>
              <a:t>Kepler found that circumscribing spheres could </a:t>
            </a:r>
          </a:p>
          <a:p>
            <a:r>
              <a:rPr lang="en-GB" sz="1200" b="1" dirty="0">
                <a:latin typeface="Constantia" panose="02030602050306030303" pitchFamily="18" charset="0"/>
              </a:rPr>
              <a:t>        be placed at intervals corresponding </a:t>
            </a:r>
          </a:p>
          <a:p>
            <a:r>
              <a:rPr lang="en-GB" sz="1200" b="1" dirty="0">
                <a:latin typeface="Constantia" panose="02030602050306030303" pitchFamily="18" charset="0"/>
              </a:rPr>
              <a:t>       </a:t>
            </a:r>
          </a:p>
          <a:p>
            <a:r>
              <a:rPr lang="en-GB" sz="1200" b="1" dirty="0">
                <a:latin typeface="Constantia" panose="02030602050306030303" pitchFamily="18" charset="0"/>
              </a:rPr>
              <a:t>        (within the accuracy limits of available </a:t>
            </a:r>
          </a:p>
          <a:p>
            <a:r>
              <a:rPr lang="en-GB" sz="1200" b="1" dirty="0">
                <a:latin typeface="Constantia" panose="02030602050306030303" pitchFamily="18" charset="0"/>
              </a:rPr>
              <a:t>           astronomical observations) </a:t>
            </a:r>
          </a:p>
          <a:p>
            <a:pPr marL="285750" indent="-285750">
              <a:buFontTx/>
              <a:buChar char="-"/>
            </a:pPr>
            <a:r>
              <a:rPr lang="en-GB" sz="1200" b="1" dirty="0">
                <a:latin typeface="Constantia" panose="02030602050306030303" pitchFamily="18" charset="0"/>
              </a:rPr>
              <a:t>  </a:t>
            </a:r>
          </a:p>
          <a:p>
            <a:pPr marL="285750" indent="-285750">
              <a:buFontTx/>
              <a:buChar char="-"/>
            </a:pPr>
            <a:r>
              <a:rPr lang="en-GB" sz="1200" b="1" dirty="0">
                <a:latin typeface="Constantia" panose="02030602050306030303" pitchFamily="18" charset="0"/>
              </a:rPr>
              <a:t> to the relative sizes of each  planet’s path, </a:t>
            </a:r>
          </a:p>
          <a:p>
            <a:pPr marL="285750" indent="-285750">
              <a:buFontTx/>
              <a:buChar char="-"/>
            </a:pPr>
            <a:r>
              <a:rPr lang="en-GB" sz="1200" b="1" dirty="0">
                <a:latin typeface="Constantia" panose="02030602050306030303" pitchFamily="18" charset="0"/>
              </a:rPr>
              <a:t>assuming the planets circle the Sun</a:t>
            </a:r>
            <a:endParaRPr lang="nl-NL" sz="1200" b="1" dirty="0">
              <a:solidFill>
                <a:srgbClr val="000000"/>
              </a:solidFill>
              <a:latin typeface="Constantia" panose="02030602050306030303" pitchFamily="18" charset="0"/>
            </a:endParaRPr>
          </a:p>
          <a:p>
            <a:endParaRPr lang="nl-NL" sz="1200" dirty="0">
              <a:solidFill>
                <a:srgbClr val="000000"/>
              </a:solidFill>
            </a:endParaRPr>
          </a:p>
          <a:p>
            <a:endParaRPr lang="nl-NL" dirty="0">
              <a:solidFill>
                <a:srgbClr val="000000"/>
              </a:solidFill>
            </a:endParaRPr>
          </a:p>
        </p:txBody>
      </p:sp>
      <p:sp>
        <p:nvSpPr>
          <p:cNvPr id="7" name="Rectangle 6"/>
          <p:cNvSpPr/>
          <p:nvPr/>
        </p:nvSpPr>
        <p:spPr>
          <a:xfrm>
            <a:off x="125343" y="706628"/>
            <a:ext cx="5040560" cy="200229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309240" y="706628"/>
            <a:ext cx="3727256" cy="605332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8FA57B7E-3C4A-47BA-BA7B-85ACAE317E20}"/>
              </a:ext>
            </a:extLst>
          </p:cNvPr>
          <p:cNvSpPr/>
          <p:nvPr/>
        </p:nvSpPr>
        <p:spPr>
          <a:xfrm>
            <a:off x="107504" y="2777666"/>
            <a:ext cx="5040560" cy="39822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21846143"/>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Kepler's Mysterium Cosmographicum Realized in Fulldome">
            <a:hlinkClick r:id="" action="ppaction://media"/>
            <a:extLst>
              <a:ext uri="{FF2B5EF4-FFF2-40B4-BE49-F238E27FC236}">
                <a16:creationId xmlns:a16="http://schemas.microsoft.com/office/drawing/2014/main" id="{F17AA8B2-89B8-4E55-89B9-CA5114EC3A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23" y="692696"/>
            <a:ext cx="9179835" cy="5163657"/>
          </a:xfrm>
          <a:prstGeom prst="rect">
            <a:avLst/>
          </a:prstGeom>
        </p:spPr>
      </p:pic>
      <p:sp>
        <p:nvSpPr>
          <p:cNvPr id="19459" name="Title 1"/>
          <p:cNvSpPr>
            <a:spLocks noGrp="1"/>
          </p:cNvSpPr>
          <p:nvPr>
            <p:ph type="title"/>
          </p:nvPr>
        </p:nvSpPr>
        <p:spPr>
          <a:xfrm>
            <a:off x="-252536" y="0"/>
            <a:ext cx="9505056" cy="1143000"/>
          </a:xfrm>
        </p:spPr>
        <p:txBody>
          <a:bodyPr/>
          <a:lstStyle/>
          <a:p>
            <a:r>
              <a:rPr lang="en-US" altLang="en-US" sz="5000" b="1" dirty="0">
                <a:solidFill>
                  <a:schemeClr val="accent5"/>
                </a:solidFill>
              </a:rPr>
              <a:t>Mysterium </a:t>
            </a:r>
            <a:r>
              <a:rPr lang="en-US" altLang="en-US" sz="5000" b="1" dirty="0" err="1">
                <a:solidFill>
                  <a:schemeClr val="accent5"/>
                </a:solidFill>
              </a:rPr>
              <a:t>Cosmographicum</a:t>
            </a:r>
            <a:endParaRPr lang="en-US" altLang="en-US" sz="5000" b="1" dirty="0">
              <a:solidFill>
                <a:schemeClr val="accent5"/>
              </a:solidFill>
            </a:endParaRPr>
          </a:p>
        </p:txBody>
      </p:sp>
    </p:spTree>
    <p:extLst>
      <p:ext uri="{BB962C8B-B14F-4D97-AF65-F5344CB8AC3E}">
        <p14:creationId xmlns:p14="http://schemas.microsoft.com/office/powerpoint/2010/main" val="66910263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3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252536" y="0"/>
            <a:ext cx="9505056" cy="1143000"/>
          </a:xfrm>
        </p:spPr>
        <p:txBody>
          <a:bodyPr/>
          <a:lstStyle/>
          <a:p>
            <a:r>
              <a:rPr lang="en-US" altLang="en-US" sz="5000" b="1" dirty="0">
                <a:solidFill>
                  <a:schemeClr val="tx1"/>
                </a:solidFill>
              </a:rPr>
              <a:t>Mysterium </a:t>
            </a:r>
            <a:r>
              <a:rPr lang="en-US" altLang="en-US" sz="5000" b="1" dirty="0" err="1">
                <a:solidFill>
                  <a:schemeClr val="tx1"/>
                </a:solidFill>
              </a:rPr>
              <a:t>Cosmographicum</a:t>
            </a:r>
            <a:endParaRPr lang="en-US" altLang="en-US" sz="5000" b="1"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3673" y="1611817"/>
            <a:ext cx="3970327" cy="4365104"/>
          </a:xfrm>
          <a:prstGeom prst="rect">
            <a:avLst/>
          </a:prstGeom>
        </p:spPr>
      </p:pic>
      <p:sp>
        <p:nvSpPr>
          <p:cNvPr id="5" name="Rectangle 4"/>
          <p:cNvSpPr/>
          <p:nvPr/>
        </p:nvSpPr>
        <p:spPr>
          <a:xfrm>
            <a:off x="347179" y="1052736"/>
            <a:ext cx="4572000" cy="6550511"/>
          </a:xfrm>
          <a:prstGeom prst="rect">
            <a:avLst/>
          </a:prstGeom>
        </p:spPr>
        <p:txBody>
          <a:bodyPr>
            <a:spAutoFit/>
          </a:bodyPr>
          <a:lstStyle/>
          <a:p>
            <a:endParaRPr lang="en-GB" i="1" dirty="0">
              <a:solidFill>
                <a:srgbClr val="000000"/>
              </a:solidFill>
            </a:endParaRPr>
          </a:p>
          <a:p>
            <a:r>
              <a:rPr lang="nl-NL" sz="1500" b="1" dirty="0">
                <a:solidFill>
                  <a:srgbClr val="000000"/>
                </a:solidFill>
              </a:rPr>
              <a:t>Kepler </a:t>
            </a:r>
            <a:r>
              <a:rPr lang="en-GB" sz="1600" b="1" dirty="0">
                <a:latin typeface="Constantia" panose="02030602050306030303" pitchFamily="18" charset="0"/>
              </a:rPr>
              <a:t>thought he had revealed </a:t>
            </a:r>
          </a:p>
          <a:p>
            <a:endParaRPr lang="en-GB" sz="1600" b="1" dirty="0">
              <a:latin typeface="Constantia" panose="02030602050306030303" pitchFamily="18" charset="0"/>
            </a:endParaRPr>
          </a:p>
          <a:p>
            <a:r>
              <a:rPr lang="en-GB" sz="1600" b="1" dirty="0">
                <a:solidFill>
                  <a:srgbClr val="FF0000"/>
                </a:solidFill>
                <a:latin typeface="Constantia" panose="02030602050306030303" pitchFamily="18" charset="0"/>
              </a:rPr>
              <a:t>God’s geometrical plan for the universe. </a:t>
            </a:r>
          </a:p>
          <a:p>
            <a:endParaRPr lang="en-GB" sz="1600" b="1" dirty="0">
              <a:latin typeface="Constantia" panose="02030602050306030303" pitchFamily="18" charset="0"/>
            </a:endParaRPr>
          </a:p>
          <a:p>
            <a:r>
              <a:rPr lang="en-GB" sz="1600" b="1" dirty="0">
                <a:latin typeface="Constantia" panose="02030602050306030303" pitchFamily="18" charset="0"/>
              </a:rPr>
              <a:t>Much of Kepler’s enthusiasm for the Copernican system stemmed from his theological convictions about the </a:t>
            </a:r>
          </a:p>
          <a:p>
            <a:r>
              <a:rPr lang="en-GB" sz="1600" b="1" dirty="0">
                <a:latin typeface="Constantia" panose="02030602050306030303" pitchFamily="18" charset="0"/>
              </a:rPr>
              <a:t>connection between the physical and the spiritual.</a:t>
            </a:r>
          </a:p>
          <a:p>
            <a:endParaRPr lang="en-GB" sz="1600" b="1" dirty="0">
              <a:latin typeface="Constantia" panose="02030602050306030303" pitchFamily="18" charset="0"/>
            </a:endParaRPr>
          </a:p>
          <a:p>
            <a:r>
              <a:rPr lang="en-GB" sz="1600" b="1" dirty="0">
                <a:solidFill>
                  <a:srgbClr val="FF0000"/>
                </a:solidFill>
                <a:latin typeface="Constantia" panose="02030602050306030303" pitchFamily="18" charset="0"/>
              </a:rPr>
              <a:t>The universe itself was an image of God, </a:t>
            </a:r>
          </a:p>
          <a:p>
            <a:endParaRPr lang="en-GB" sz="1600" b="1" dirty="0">
              <a:latin typeface="Constantia" panose="02030602050306030303" pitchFamily="18" charset="0"/>
            </a:endParaRPr>
          </a:p>
          <a:p>
            <a:r>
              <a:rPr lang="en-GB" sz="1600" b="1" dirty="0">
                <a:latin typeface="Constantia" panose="02030602050306030303" pitchFamily="18" charset="0"/>
              </a:rPr>
              <a:t>- His first manuscript of </a:t>
            </a:r>
            <a:r>
              <a:rPr lang="en-GB" sz="1600" b="1" dirty="0" err="1">
                <a:latin typeface="Constantia" panose="02030602050306030303" pitchFamily="18" charset="0"/>
              </a:rPr>
              <a:t>Mysterium</a:t>
            </a:r>
            <a:r>
              <a:rPr lang="en-GB" sz="1600" b="1" dirty="0">
                <a:latin typeface="Constantia" panose="02030602050306030303" pitchFamily="18" charset="0"/>
              </a:rPr>
              <a:t> </a:t>
            </a:r>
          </a:p>
          <a:p>
            <a:r>
              <a:rPr lang="en-GB" sz="1600" b="1" dirty="0">
                <a:latin typeface="Constantia" panose="02030602050306030303" pitchFamily="18" charset="0"/>
              </a:rPr>
              <a:t>  contained an extensive chapter reconciling    </a:t>
            </a:r>
          </a:p>
          <a:p>
            <a:r>
              <a:rPr lang="en-GB" sz="1600" b="1" dirty="0">
                <a:latin typeface="Constantia" panose="02030602050306030303" pitchFamily="18" charset="0"/>
              </a:rPr>
              <a:t>  </a:t>
            </a:r>
            <a:r>
              <a:rPr lang="en-GB" sz="1600" b="1" dirty="0" err="1">
                <a:latin typeface="Constantia" panose="02030602050306030303" pitchFamily="18" charset="0"/>
              </a:rPr>
              <a:t>heliocentrism</a:t>
            </a:r>
            <a:r>
              <a:rPr lang="en-GB" sz="1600" b="1" dirty="0">
                <a:latin typeface="Constantia" panose="02030602050306030303" pitchFamily="18" charset="0"/>
              </a:rPr>
              <a:t> with biblical passages that  </a:t>
            </a:r>
          </a:p>
          <a:p>
            <a:r>
              <a:rPr lang="en-GB" sz="1600" b="1" dirty="0">
                <a:latin typeface="Constantia" panose="02030602050306030303" pitchFamily="18" charset="0"/>
              </a:rPr>
              <a:t>  seemed to support </a:t>
            </a:r>
            <a:r>
              <a:rPr lang="en-GB" sz="1600" b="1" dirty="0" err="1">
                <a:latin typeface="Constantia" panose="02030602050306030303" pitchFamily="18" charset="0"/>
              </a:rPr>
              <a:t>geocentrism</a:t>
            </a:r>
            <a:r>
              <a:rPr lang="en-GB" sz="1600" b="1" dirty="0">
                <a:latin typeface="Constantia" panose="02030602050306030303" pitchFamily="18" charset="0"/>
              </a:rPr>
              <a:t>.</a:t>
            </a:r>
            <a:r>
              <a:rPr lang="en-GB" sz="1600" b="1" baseline="30000" dirty="0">
                <a:latin typeface="Constantia" panose="02030602050306030303" pitchFamily="18" charset="0"/>
                <a:hlinkClick r:id="rId3"/>
              </a:rPr>
              <a:t>[</a:t>
            </a:r>
            <a:endParaRPr lang="en-GB" sz="1600" b="1" baseline="30000" dirty="0">
              <a:latin typeface="Constantia" panose="02030602050306030303" pitchFamily="18" charset="0"/>
            </a:endParaRPr>
          </a:p>
          <a:p>
            <a:endParaRPr lang="en-GB" sz="1600" b="1" baseline="30000" dirty="0">
              <a:latin typeface="Constantia" panose="02030602050306030303" pitchFamily="18" charset="0"/>
            </a:endParaRPr>
          </a:p>
          <a:p>
            <a:r>
              <a:rPr lang="en-GB" sz="1500" b="1" dirty="0">
                <a:latin typeface="Constantia" panose="02030602050306030303" pitchFamily="18" charset="0"/>
              </a:rPr>
              <a:t>-  Kepler never relinquished the Platonist       </a:t>
            </a:r>
          </a:p>
          <a:p>
            <a:r>
              <a:rPr lang="en-GB" sz="1500" b="1" dirty="0">
                <a:latin typeface="Constantia" panose="02030602050306030303" pitchFamily="18" charset="0"/>
              </a:rPr>
              <a:t>   polyhedral-</a:t>
            </a:r>
            <a:r>
              <a:rPr lang="en-GB" sz="1500" b="1" dirty="0" err="1">
                <a:latin typeface="Constantia" panose="02030602050306030303" pitchFamily="18" charset="0"/>
              </a:rPr>
              <a:t>spherist</a:t>
            </a:r>
            <a:r>
              <a:rPr lang="en-GB" sz="1500" b="1" dirty="0">
                <a:latin typeface="Constantia" panose="02030602050306030303" pitchFamily="18" charset="0"/>
              </a:rPr>
              <a:t> cosmology of </a:t>
            </a:r>
          </a:p>
          <a:p>
            <a:r>
              <a:rPr lang="en-GB" sz="1500" b="1" dirty="0">
                <a:latin typeface="Constantia" panose="02030602050306030303" pitchFamily="18" charset="0"/>
              </a:rPr>
              <a:t>   </a:t>
            </a:r>
            <a:r>
              <a:rPr lang="en-GB" sz="1500" b="1" dirty="0" err="1">
                <a:latin typeface="Constantia" panose="02030602050306030303" pitchFamily="18" charset="0"/>
              </a:rPr>
              <a:t>Mysterium</a:t>
            </a:r>
            <a:r>
              <a:rPr lang="en-GB" sz="1500" b="1" dirty="0">
                <a:latin typeface="Constantia" panose="02030602050306030303" pitchFamily="18" charset="0"/>
              </a:rPr>
              <a:t> </a:t>
            </a:r>
            <a:r>
              <a:rPr lang="en-GB" sz="1500" b="1" dirty="0" err="1">
                <a:latin typeface="Constantia" panose="02030602050306030303" pitchFamily="18" charset="0"/>
              </a:rPr>
              <a:t>Cosmographicum</a:t>
            </a:r>
            <a:r>
              <a:rPr lang="en-GB" sz="1500" b="1" dirty="0">
                <a:latin typeface="Constantia" panose="02030602050306030303" pitchFamily="18" charset="0"/>
              </a:rPr>
              <a:t>. </a:t>
            </a:r>
          </a:p>
          <a:p>
            <a:r>
              <a:rPr lang="en-GB" sz="1500" b="1" dirty="0">
                <a:latin typeface="Constantia" panose="02030602050306030303" pitchFamily="18" charset="0"/>
              </a:rPr>
              <a:t>- His subsequent main astronomical works were  </a:t>
            </a:r>
          </a:p>
          <a:p>
            <a:r>
              <a:rPr lang="en-GB" sz="1500" b="1" dirty="0">
                <a:latin typeface="Constantia" panose="02030602050306030303" pitchFamily="18" charset="0"/>
              </a:rPr>
              <a:t>   in some sense only further developments of it, </a:t>
            </a:r>
            <a:endParaRPr lang="nl-NL" sz="1500" b="1" dirty="0">
              <a:solidFill>
                <a:srgbClr val="000000"/>
              </a:solidFill>
              <a:latin typeface="Constantia" panose="02030602050306030303" pitchFamily="18" charset="0"/>
            </a:endParaRPr>
          </a:p>
          <a:p>
            <a:endParaRPr lang="nl-NL" sz="1500" b="1" i="1" dirty="0">
              <a:solidFill>
                <a:srgbClr val="000000"/>
              </a:solidFill>
            </a:endParaRPr>
          </a:p>
          <a:p>
            <a:endParaRPr lang="en-GB" sz="1500" b="1" i="1" dirty="0">
              <a:solidFill>
                <a:srgbClr val="000000"/>
              </a:solidFill>
            </a:endParaRPr>
          </a:p>
          <a:p>
            <a:endParaRPr lang="nl-NL" sz="1500" b="1" i="1" dirty="0">
              <a:solidFill>
                <a:srgbClr val="000000"/>
              </a:solidFill>
            </a:endParaRPr>
          </a:p>
          <a:p>
            <a:endParaRPr lang="en-GB" sz="1500" b="1" i="1" dirty="0">
              <a:solidFill>
                <a:srgbClr val="000000"/>
              </a:solidFill>
            </a:endParaRPr>
          </a:p>
        </p:txBody>
      </p:sp>
      <p:sp>
        <p:nvSpPr>
          <p:cNvPr id="6" name="Rectangle 5"/>
          <p:cNvSpPr/>
          <p:nvPr/>
        </p:nvSpPr>
        <p:spPr>
          <a:xfrm>
            <a:off x="179512" y="1185962"/>
            <a:ext cx="4896544" cy="548339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783640116"/>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252536" y="0"/>
            <a:ext cx="9505056" cy="1143000"/>
          </a:xfrm>
        </p:spPr>
        <p:txBody>
          <a:bodyPr/>
          <a:lstStyle/>
          <a:p>
            <a:r>
              <a:rPr lang="en-US" altLang="en-US" sz="5000" b="1" dirty="0">
                <a:solidFill>
                  <a:schemeClr val="tx1"/>
                </a:solidFill>
              </a:rPr>
              <a:t>Mysterium </a:t>
            </a:r>
            <a:r>
              <a:rPr lang="en-US" altLang="en-US" sz="5000" b="1" dirty="0" err="1">
                <a:solidFill>
                  <a:schemeClr val="tx1"/>
                </a:solidFill>
              </a:rPr>
              <a:t>Cosmographicum</a:t>
            </a:r>
            <a:endParaRPr lang="en-US" altLang="en-US" sz="5000" b="1" dirty="0">
              <a:solidFill>
                <a:schemeClr val="tx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3673" y="1611817"/>
            <a:ext cx="3970327" cy="4365104"/>
          </a:xfrm>
          <a:prstGeom prst="rect">
            <a:avLst/>
          </a:prstGeom>
        </p:spPr>
      </p:pic>
      <p:sp>
        <p:nvSpPr>
          <p:cNvPr id="5" name="Rectangle 4"/>
          <p:cNvSpPr/>
          <p:nvPr/>
        </p:nvSpPr>
        <p:spPr>
          <a:xfrm>
            <a:off x="347178" y="908720"/>
            <a:ext cx="5016909" cy="6386364"/>
          </a:xfrm>
          <a:prstGeom prst="rect">
            <a:avLst/>
          </a:prstGeom>
        </p:spPr>
        <p:txBody>
          <a:bodyPr wrap="square">
            <a:spAutoFit/>
          </a:bodyPr>
          <a:lstStyle/>
          <a:p>
            <a:endParaRPr lang="en-GB" i="1" dirty="0">
              <a:solidFill>
                <a:srgbClr val="000000"/>
              </a:solidFill>
            </a:endParaRPr>
          </a:p>
          <a:p>
            <a:endParaRPr lang="en-GB" sz="1600" b="1" dirty="0">
              <a:solidFill>
                <a:srgbClr val="000000"/>
              </a:solidFill>
              <a:latin typeface="Constantia" panose="02030602050306030303" pitchFamily="18" charset="0"/>
            </a:endParaRPr>
          </a:p>
          <a:p>
            <a:r>
              <a:rPr lang="en-GB" sz="1500" b="1" dirty="0">
                <a:latin typeface="Constantia" panose="02030602050306030303" pitchFamily="18" charset="0"/>
              </a:rPr>
              <a:t>Modern astronomy owes much to </a:t>
            </a:r>
          </a:p>
          <a:p>
            <a:endParaRPr lang="en-GB" sz="1500" b="1" dirty="0">
              <a:latin typeface="Constantia" panose="02030602050306030303" pitchFamily="18" charset="0"/>
            </a:endParaRPr>
          </a:p>
          <a:p>
            <a:endParaRPr lang="en-GB" sz="1500" b="1" dirty="0">
              <a:latin typeface="Constantia" panose="02030602050306030303" pitchFamily="18" charset="0"/>
            </a:endParaRPr>
          </a:p>
          <a:p>
            <a:r>
              <a:rPr lang="en-GB" sz="1500" b="1" dirty="0" err="1">
                <a:latin typeface="Constantia" panose="02030602050306030303" pitchFamily="18" charset="0"/>
              </a:rPr>
              <a:t>Mysterium</a:t>
            </a:r>
            <a:r>
              <a:rPr lang="en-GB" sz="1500" b="1" dirty="0">
                <a:latin typeface="Constantia" panose="02030602050306030303" pitchFamily="18" charset="0"/>
              </a:rPr>
              <a:t> </a:t>
            </a:r>
            <a:r>
              <a:rPr lang="en-GB" sz="1500" b="1" dirty="0" err="1">
                <a:latin typeface="Constantia" panose="02030602050306030303" pitchFamily="18" charset="0"/>
              </a:rPr>
              <a:t>Cosmographicum</a:t>
            </a:r>
            <a:endParaRPr lang="en-GB" sz="1500" b="1" dirty="0">
              <a:latin typeface="Constantia" panose="02030602050306030303" pitchFamily="18" charset="0"/>
            </a:endParaRPr>
          </a:p>
          <a:p>
            <a:endParaRPr lang="en-GB" sz="1500" b="1" dirty="0">
              <a:latin typeface="Constantia" panose="02030602050306030303" pitchFamily="18" charset="0"/>
            </a:endParaRPr>
          </a:p>
          <a:p>
            <a:r>
              <a:rPr lang="en-GB" sz="1500" b="1" dirty="0">
                <a:latin typeface="Constantia" panose="02030602050306030303" pitchFamily="18" charset="0"/>
              </a:rPr>
              <a:t>- Despite flaws in its main thesis, "since it </a:t>
            </a:r>
          </a:p>
          <a:p>
            <a:r>
              <a:rPr lang="en-GB" sz="1500" b="1" dirty="0">
                <a:latin typeface="Constantia" panose="02030602050306030303" pitchFamily="18" charset="0"/>
              </a:rPr>
              <a:t>  represents the first step in cleansing the </a:t>
            </a:r>
          </a:p>
          <a:p>
            <a:r>
              <a:rPr lang="en-GB" sz="1500" b="1" dirty="0">
                <a:latin typeface="Constantia" panose="02030602050306030303" pitchFamily="18" charset="0"/>
              </a:rPr>
              <a:t>  Copernican system of the remnants of the </a:t>
            </a:r>
          </a:p>
          <a:p>
            <a:r>
              <a:rPr lang="en-GB" sz="1500" b="1" dirty="0">
                <a:latin typeface="Constantia" panose="02030602050306030303" pitchFamily="18" charset="0"/>
              </a:rPr>
              <a:t>  Ptolemaic theory still clinging to it."  (Dryer)  </a:t>
            </a:r>
          </a:p>
          <a:p>
            <a:endParaRPr lang="en-GB" sz="1500" b="1" dirty="0">
              <a:latin typeface="Constantia" panose="02030602050306030303" pitchFamily="18" charset="0"/>
            </a:endParaRPr>
          </a:p>
          <a:p>
            <a:r>
              <a:rPr lang="en-GB" sz="1500" b="1" dirty="0">
                <a:latin typeface="Constantia" panose="02030602050306030303" pitchFamily="18" charset="0"/>
              </a:rPr>
              <a:t>- Especially when dealing with the geometry of the    </a:t>
            </a:r>
          </a:p>
          <a:p>
            <a:r>
              <a:rPr lang="en-GB" sz="1500" b="1" dirty="0">
                <a:latin typeface="Constantia" panose="02030602050306030303" pitchFamily="18" charset="0"/>
              </a:rPr>
              <a:t>   universe, Kepler consistently utilizes </a:t>
            </a:r>
          </a:p>
          <a:p>
            <a:r>
              <a:rPr lang="en-GB" sz="1500" b="1" dirty="0">
                <a:latin typeface="Constantia" panose="02030602050306030303" pitchFamily="18" charset="0"/>
              </a:rPr>
              <a:t>   Platonic and Neo-Platonic frameworks of thought. </a:t>
            </a:r>
          </a:p>
          <a:p>
            <a:endParaRPr lang="en-GB" sz="1500" b="1" dirty="0">
              <a:latin typeface="Constantia" panose="02030602050306030303" pitchFamily="18" charset="0"/>
            </a:endParaRPr>
          </a:p>
          <a:p>
            <a:r>
              <a:rPr lang="en-GB" sz="1500" b="1" dirty="0">
                <a:latin typeface="Constantia" panose="02030602050306030303" pitchFamily="18" charset="0"/>
              </a:rPr>
              <a:t>-  The entirety of the polyhedral idea is based on   </a:t>
            </a:r>
          </a:p>
          <a:p>
            <a:r>
              <a:rPr lang="en-GB" sz="1500" b="1" dirty="0">
                <a:latin typeface="Constantia" panose="02030602050306030303" pitchFamily="18" charset="0"/>
              </a:rPr>
              <a:t>    the same "formal cause" postulated by Plato for </a:t>
            </a:r>
          </a:p>
          <a:p>
            <a:r>
              <a:rPr lang="en-GB" sz="1500" b="1" dirty="0">
                <a:latin typeface="Constantia" panose="02030602050306030303" pitchFamily="18" charset="0"/>
              </a:rPr>
              <a:t>    the structure of the universe. </a:t>
            </a:r>
          </a:p>
          <a:p>
            <a:endParaRPr lang="en-GB" sz="1500" b="1" dirty="0">
              <a:latin typeface="Constantia" panose="02030602050306030303" pitchFamily="18" charset="0"/>
            </a:endParaRPr>
          </a:p>
          <a:p>
            <a:r>
              <a:rPr lang="en-GB" sz="1500" b="1" dirty="0">
                <a:latin typeface="Constantia" panose="02030602050306030303" pitchFamily="18" charset="0"/>
              </a:rPr>
              <a:t>-  In an argument from design, </a:t>
            </a:r>
          </a:p>
          <a:p>
            <a:r>
              <a:rPr lang="en-GB" sz="1500" b="1" dirty="0">
                <a:latin typeface="Constantia" panose="02030602050306030303" pitchFamily="18" charset="0"/>
              </a:rPr>
              <a:t>   Kepler postulates the existence and necessity </a:t>
            </a:r>
          </a:p>
          <a:p>
            <a:r>
              <a:rPr lang="en-GB" sz="1500" b="1" dirty="0">
                <a:latin typeface="Constantia" panose="02030602050306030303" pitchFamily="18" charset="0"/>
              </a:rPr>
              <a:t>   of God the Creator as this "efficient cause”</a:t>
            </a:r>
            <a:endParaRPr lang="nl-NL" sz="1500" b="1" dirty="0">
              <a:solidFill>
                <a:srgbClr val="000000"/>
              </a:solidFill>
              <a:latin typeface="Constantia" panose="02030602050306030303" pitchFamily="18" charset="0"/>
            </a:endParaRPr>
          </a:p>
          <a:p>
            <a:endParaRPr lang="nl-NL" sz="1500" b="1" i="1" dirty="0">
              <a:solidFill>
                <a:srgbClr val="000000"/>
              </a:solidFill>
            </a:endParaRPr>
          </a:p>
          <a:p>
            <a:endParaRPr lang="en-GB" sz="1500" b="1" i="1" dirty="0">
              <a:solidFill>
                <a:srgbClr val="000000"/>
              </a:solidFill>
            </a:endParaRPr>
          </a:p>
          <a:p>
            <a:endParaRPr lang="nl-NL" sz="1500" b="1" i="1" dirty="0">
              <a:solidFill>
                <a:srgbClr val="000000"/>
              </a:solidFill>
            </a:endParaRPr>
          </a:p>
          <a:p>
            <a:endParaRPr lang="en-GB" sz="1500" b="1" i="1" dirty="0">
              <a:solidFill>
                <a:srgbClr val="000000"/>
              </a:solidFill>
            </a:endParaRPr>
          </a:p>
        </p:txBody>
      </p:sp>
      <p:sp>
        <p:nvSpPr>
          <p:cNvPr id="6" name="Rectangle 5"/>
          <p:cNvSpPr/>
          <p:nvPr/>
        </p:nvSpPr>
        <p:spPr>
          <a:xfrm>
            <a:off x="179512" y="1185962"/>
            <a:ext cx="4896544" cy="548339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3366363589"/>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252536" y="-181148"/>
            <a:ext cx="9505056" cy="1143000"/>
          </a:xfrm>
        </p:spPr>
        <p:txBody>
          <a:bodyPr/>
          <a:lstStyle/>
          <a:p>
            <a:r>
              <a:rPr lang="en-US" altLang="en-US" sz="5000" b="1" dirty="0" err="1">
                <a:solidFill>
                  <a:schemeClr val="tx1"/>
                </a:solidFill>
              </a:rPr>
              <a:t>Astronomia</a:t>
            </a:r>
            <a:r>
              <a:rPr lang="en-US" altLang="en-US" sz="5000" b="1" dirty="0">
                <a:solidFill>
                  <a:schemeClr val="tx1"/>
                </a:solidFill>
              </a:rPr>
              <a:t> Nova</a:t>
            </a:r>
          </a:p>
        </p:txBody>
      </p:sp>
      <p:sp>
        <p:nvSpPr>
          <p:cNvPr id="5" name="Rectangle 4"/>
          <p:cNvSpPr/>
          <p:nvPr/>
        </p:nvSpPr>
        <p:spPr>
          <a:xfrm>
            <a:off x="611560" y="1011346"/>
            <a:ext cx="4572000" cy="6678751"/>
          </a:xfrm>
          <a:prstGeom prst="rect">
            <a:avLst/>
          </a:prstGeom>
        </p:spPr>
        <p:txBody>
          <a:bodyPr>
            <a:spAutoFit/>
          </a:bodyPr>
          <a:lstStyle/>
          <a:p>
            <a:r>
              <a:rPr lang="nl-NL" sz="1500" b="1" dirty="0">
                <a:latin typeface="Constantia" panose="02030602050306030303" pitchFamily="18" charset="0"/>
              </a:rPr>
              <a:t>Full title:</a:t>
            </a:r>
            <a:endParaRPr lang="en-GB" sz="1500" b="1" dirty="0">
              <a:latin typeface="Constantia" panose="02030602050306030303" pitchFamily="18" charset="0"/>
            </a:endParaRPr>
          </a:p>
          <a:p>
            <a:endParaRPr lang="en-GB" i="1" dirty="0"/>
          </a:p>
          <a:p>
            <a:r>
              <a:rPr lang="en-GB" sz="1500" b="1" i="1" dirty="0">
                <a:latin typeface="Constantia" panose="02030602050306030303" pitchFamily="18" charset="0"/>
              </a:rPr>
              <a:t>Astronomia Nova </a:t>
            </a:r>
            <a:r>
              <a:rPr lang="el-GR" sz="1500" b="1" i="1" dirty="0">
                <a:latin typeface="Constantia" panose="02030602050306030303" pitchFamily="18" charset="0"/>
              </a:rPr>
              <a:t>ΑΙΤΙΟΛΟΓΗΤΟΣ </a:t>
            </a:r>
            <a:r>
              <a:rPr lang="nl-NL" sz="1500" b="1" i="1" dirty="0">
                <a:latin typeface="Constantia" panose="02030602050306030303" pitchFamily="18" charset="0"/>
              </a:rPr>
              <a:t> </a:t>
            </a:r>
            <a:r>
              <a:rPr lang="en-GB" sz="1500" b="1" i="1" dirty="0" err="1">
                <a:latin typeface="Constantia" panose="02030602050306030303" pitchFamily="18" charset="0"/>
              </a:rPr>
              <a:t>seu</a:t>
            </a:r>
            <a:r>
              <a:rPr lang="en-GB" sz="1500" b="1" i="1" dirty="0">
                <a:latin typeface="Constantia" panose="02030602050306030303" pitchFamily="18" charset="0"/>
              </a:rPr>
              <a:t> </a:t>
            </a:r>
            <a:r>
              <a:rPr lang="en-GB" sz="1500" b="1" i="1" dirty="0" err="1">
                <a:latin typeface="Constantia" panose="02030602050306030303" pitchFamily="18" charset="0"/>
              </a:rPr>
              <a:t>physica</a:t>
            </a:r>
            <a:r>
              <a:rPr lang="en-GB" sz="1500" b="1" i="1" dirty="0">
                <a:latin typeface="Constantia" panose="02030602050306030303" pitchFamily="18" charset="0"/>
              </a:rPr>
              <a:t> </a:t>
            </a:r>
            <a:r>
              <a:rPr lang="en-GB" sz="1500" b="1" i="1" dirty="0" err="1">
                <a:latin typeface="Constantia" panose="02030602050306030303" pitchFamily="18" charset="0"/>
              </a:rPr>
              <a:t>coelestis</a:t>
            </a:r>
            <a:r>
              <a:rPr lang="en-GB" sz="1500" b="1" i="1" dirty="0">
                <a:latin typeface="Constantia" panose="02030602050306030303" pitchFamily="18" charset="0"/>
              </a:rPr>
              <a:t>, </a:t>
            </a:r>
            <a:r>
              <a:rPr lang="en-GB" sz="1500" b="1" i="1" dirty="0" err="1">
                <a:latin typeface="Constantia" panose="02030602050306030303" pitchFamily="18" charset="0"/>
              </a:rPr>
              <a:t>tradita</a:t>
            </a:r>
            <a:r>
              <a:rPr lang="en-GB" sz="1500" b="1" i="1" dirty="0">
                <a:latin typeface="Constantia" panose="02030602050306030303" pitchFamily="18" charset="0"/>
              </a:rPr>
              <a:t> </a:t>
            </a:r>
            <a:r>
              <a:rPr lang="en-GB" sz="1500" b="1" i="1" dirty="0" err="1">
                <a:latin typeface="Constantia" panose="02030602050306030303" pitchFamily="18" charset="0"/>
              </a:rPr>
              <a:t>commentariis</a:t>
            </a:r>
            <a:r>
              <a:rPr lang="en-GB" sz="1500" b="1" i="1" dirty="0">
                <a:latin typeface="Constantia" panose="02030602050306030303" pitchFamily="18" charset="0"/>
              </a:rPr>
              <a:t> de </a:t>
            </a:r>
            <a:r>
              <a:rPr lang="en-GB" sz="1500" b="1" i="1" dirty="0" err="1">
                <a:latin typeface="Constantia" panose="02030602050306030303" pitchFamily="18" charset="0"/>
              </a:rPr>
              <a:t>motibus</a:t>
            </a:r>
            <a:r>
              <a:rPr lang="en-GB" sz="1500" b="1" i="1" dirty="0">
                <a:latin typeface="Constantia" panose="02030602050306030303" pitchFamily="18" charset="0"/>
              </a:rPr>
              <a:t> </a:t>
            </a:r>
            <a:r>
              <a:rPr lang="en-GB" sz="1500" b="1" i="1" dirty="0" err="1">
                <a:latin typeface="Constantia" panose="02030602050306030303" pitchFamily="18" charset="0"/>
              </a:rPr>
              <a:t>stellae</a:t>
            </a:r>
            <a:r>
              <a:rPr lang="en-GB" sz="1500" b="1" i="1" dirty="0">
                <a:latin typeface="Constantia" panose="02030602050306030303" pitchFamily="18" charset="0"/>
              </a:rPr>
              <a:t> </a:t>
            </a:r>
            <a:r>
              <a:rPr lang="en-GB" sz="1500" b="1" i="1" dirty="0" err="1">
                <a:latin typeface="Constantia" panose="02030602050306030303" pitchFamily="18" charset="0"/>
              </a:rPr>
              <a:t>Martis</a:t>
            </a:r>
            <a:r>
              <a:rPr lang="en-GB" sz="1500" b="1" i="1" dirty="0">
                <a:latin typeface="Constantia" panose="02030602050306030303" pitchFamily="18" charset="0"/>
              </a:rPr>
              <a:t> ex </a:t>
            </a:r>
            <a:r>
              <a:rPr lang="en-GB" sz="1500" b="1" i="1" dirty="0" err="1">
                <a:latin typeface="Constantia" panose="02030602050306030303" pitchFamily="18" charset="0"/>
              </a:rPr>
              <a:t>observationibus</a:t>
            </a:r>
            <a:r>
              <a:rPr lang="en-GB" sz="1500" b="1" i="1" dirty="0">
                <a:latin typeface="Constantia" panose="02030602050306030303" pitchFamily="18" charset="0"/>
              </a:rPr>
              <a:t> </a:t>
            </a:r>
          </a:p>
          <a:p>
            <a:r>
              <a:rPr lang="en-GB" sz="1500" b="1" i="1" dirty="0">
                <a:latin typeface="Constantia" panose="02030602050306030303" pitchFamily="18" charset="0"/>
              </a:rPr>
              <a:t>G.V. </a:t>
            </a:r>
            <a:r>
              <a:rPr lang="en-GB" sz="1500" b="1" i="1" dirty="0" err="1">
                <a:latin typeface="Constantia" panose="02030602050306030303" pitchFamily="18" charset="0"/>
              </a:rPr>
              <a:t>Tychonis</a:t>
            </a:r>
            <a:r>
              <a:rPr lang="en-GB" sz="1500" b="1" i="1" dirty="0">
                <a:latin typeface="Constantia" panose="02030602050306030303" pitchFamily="18" charset="0"/>
              </a:rPr>
              <a:t> Brahe</a:t>
            </a:r>
          </a:p>
          <a:p>
            <a:endParaRPr lang="nl-NL" sz="1500" b="1" i="1" baseline="30000" dirty="0">
              <a:latin typeface="Constantia" panose="02030602050306030303" pitchFamily="18" charset="0"/>
            </a:endParaRPr>
          </a:p>
          <a:p>
            <a:endParaRPr lang="nl-NL" sz="1500" b="1" i="1" baseline="30000" dirty="0">
              <a:latin typeface="Constantia" panose="02030602050306030303" pitchFamily="18" charset="0"/>
            </a:endParaRPr>
          </a:p>
          <a:p>
            <a:endParaRPr lang="nl-NL" sz="1500" b="1" dirty="0">
              <a:latin typeface="Constantia" panose="02030602050306030303" pitchFamily="18" charset="0"/>
            </a:endParaRPr>
          </a:p>
          <a:p>
            <a:r>
              <a:rPr lang="nl-NL" sz="1500" b="1" dirty="0">
                <a:latin typeface="Constantia" panose="02030602050306030303" pitchFamily="18" charset="0"/>
              </a:rPr>
              <a:t>Published 1609</a:t>
            </a:r>
          </a:p>
          <a:p>
            <a:endParaRPr lang="nl-NL" sz="1500" b="1" dirty="0">
              <a:latin typeface="Constantia" panose="02030602050306030303" pitchFamily="18" charset="0"/>
            </a:endParaRPr>
          </a:p>
          <a:p>
            <a:r>
              <a:rPr lang="nl-NL" sz="1500" b="1" dirty="0">
                <a:latin typeface="Constantia" panose="02030602050306030303" pitchFamily="18" charset="0"/>
              </a:rPr>
              <a:t>One of the most important works of the </a:t>
            </a:r>
          </a:p>
          <a:p>
            <a:r>
              <a:rPr lang="nl-NL" sz="1500" b="1" dirty="0">
                <a:latin typeface="Constantia" panose="02030602050306030303" pitchFamily="18" charset="0"/>
              </a:rPr>
              <a:t>Scientific Revolution</a:t>
            </a:r>
          </a:p>
          <a:p>
            <a:endParaRPr lang="nl-NL" sz="1500" b="1" dirty="0">
              <a:latin typeface="Constantia" panose="02030602050306030303" pitchFamily="18" charset="0"/>
            </a:endParaRPr>
          </a:p>
          <a:p>
            <a:r>
              <a:rPr lang="nl-NL" sz="1500" b="1" dirty="0">
                <a:latin typeface="Constantia" panose="02030602050306030303" pitchFamily="18" charset="0"/>
              </a:rPr>
              <a:t>Reports Kepler’s 10 year long investigation of </a:t>
            </a:r>
          </a:p>
          <a:p>
            <a:r>
              <a:rPr lang="nl-NL" sz="1500" b="1" dirty="0">
                <a:latin typeface="Constantia" panose="02030602050306030303" pitchFamily="18" charset="0"/>
              </a:rPr>
              <a:t>motion of planet Mars.</a:t>
            </a:r>
          </a:p>
          <a:p>
            <a:endParaRPr lang="nl-NL" sz="1500" b="1" dirty="0">
              <a:latin typeface="Constantia" panose="02030602050306030303" pitchFamily="18" charset="0"/>
            </a:endParaRPr>
          </a:p>
          <a:p>
            <a:r>
              <a:rPr lang="nl-NL" sz="1500" b="1" dirty="0">
                <a:latin typeface="Constantia" panose="02030602050306030303" pitchFamily="18" charset="0"/>
              </a:rPr>
              <a:t>In addition to providing strong arguments </a:t>
            </a:r>
          </a:p>
          <a:p>
            <a:r>
              <a:rPr lang="nl-NL" sz="1500" b="1" dirty="0">
                <a:latin typeface="Constantia" panose="02030602050306030303" pitchFamily="18" charset="0"/>
              </a:rPr>
              <a:t>heliocentrism, it describes the motion of planets, incl. elliptical shape of orbits</a:t>
            </a:r>
          </a:p>
          <a:p>
            <a:endParaRPr lang="nl-NL" sz="1500" b="1" dirty="0">
              <a:latin typeface="Constantia" panose="02030602050306030303" pitchFamily="18" charset="0"/>
            </a:endParaRPr>
          </a:p>
          <a:p>
            <a:r>
              <a:rPr lang="nl-NL" sz="1500" b="1" dirty="0">
                <a:latin typeface="Constantia" panose="02030602050306030303" pitchFamily="18" charset="0"/>
              </a:rPr>
              <a:t>-  first 2 laws of Kepler </a:t>
            </a:r>
            <a:endParaRPr lang="en-GB" sz="1500" b="1" dirty="0">
              <a:latin typeface="Constantia" panose="02030602050306030303" pitchFamily="18" charset="0"/>
            </a:endParaRPr>
          </a:p>
          <a:p>
            <a:endParaRPr lang="nl-NL" i="1" baseline="30000" dirty="0">
              <a:solidFill>
                <a:srgbClr val="000000"/>
              </a:solidFill>
            </a:endParaRPr>
          </a:p>
          <a:p>
            <a:endParaRPr lang="en-GB" i="1" dirty="0">
              <a:solidFill>
                <a:srgbClr val="000000"/>
              </a:solidFill>
            </a:endParaRPr>
          </a:p>
          <a:p>
            <a:endParaRPr lang="en-GB" sz="1500" b="1" i="1" dirty="0">
              <a:solidFill>
                <a:srgbClr val="000000"/>
              </a:solidFill>
            </a:endParaRPr>
          </a:p>
          <a:p>
            <a:endParaRPr lang="en-GB" sz="1500" b="1" i="1" dirty="0">
              <a:solidFill>
                <a:srgbClr val="000000"/>
              </a:solidFill>
            </a:endParaRPr>
          </a:p>
          <a:p>
            <a:endParaRPr lang="en-GB" sz="1500" b="1" i="1" dirty="0">
              <a:solidFill>
                <a:srgbClr val="000000"/>
              </a:solidFill>
            </a:endParaRPr>
          </a:p>
          <a:p>
            <a:endParaRPr lang="en-GB" sz="1500" b="1" i="1" dirty="0">
              <a:solidFill>
                <a:srgbClr val="000000"/>
              </a:solidFill>
            </a:endParaRPr>
          </a:p>
          <a:p>
            <a:endParaRPr lang="en-GB" sz="1500" b="1" i="1" dirty="0">
              <a:solidFill>
                <a:srgbClr val="000000"/>
              </a:solidFill>
            </a:endParaRPr>
          </a:p>
        </p:txBody>
      </p:sp>
      <p:sp>
        <p:nvSpPr>
          <p:cNvPr id="6" name="Rectangle 5"/>
          <p:cNvSpPr/>
          <p:nvPr/>
        </p:nvSpPr>
        <p:spPr>
          <a:xfrm>
            <a:off x="395536" y="961852"/>
            <a:ext cx="5328592"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44" y="961851"/>
            <a:ext cx="2900147" cy="5239179"/>
          </a:xfrm>
          <a:prstGeom prst="rect">
            <a:avLst/>
          </a:prstGeom>
        </p:spPr>
      </p:pic>
      <p:sp>
        <p:nvSpPr>
          <p:cNvPr id="7" name="Rectangle 6"/>
          <p:cNvSpPr/>
          <p:nvPr/>
        </p:nvSpPr>
        <p:spPr>
          <a:xfrm>
            <a:off x="5862099" y="960188"/>
            <a:ext cx="2906192"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3129130296"/>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8180C-842C-4625-ADF9-DCFACD78B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9456" y="960188"/>
            <a:ext cx="3105032" cy="5244805"/>
          </a:xfrm>
          <a:prstGeom prst="rect">
            <a:avLst/>
          </a:prstGeom>
        </p:spPr>
      </p:pic>
      <p:sp>
        <p:nvSpPr>
          <p:cNvPr id="19459" name="Title 1"/>
          <p:cNvSpPr>
            <a:spLocks noGrp="1"/>
          </p:cNvSpPr>
          <p:nvPr>
            <p:ph type="title"/>
          </p:nvPr>
        </p:nvSpPr>
        <p:spPr>
          <a:xfrm>
            <a:off x="-252536" y="-181148"/>
            <a:ext cx="9505056" cy="1143000"/>
          </a:xfrm>
        </p:spPr>
        <p:txBody>
          <a:bodyPr/>
          <a:lstStyle/>
          <a:p>
            <a:r>
              <a:rPr lang="en-US" altLang="en-US" sz="5000" b="1" dirty="0" err="1">
                <a:solidFill>
                  <a:schemeClr val="tx1"/>
                </a:solidFill>
              </a:rPr>
              <a:t>Astronomia</a:t>
            </a:r>
            <a:r>
              <a:rPr lang="en-US" altLang="en-US" sz="5000" b="1" dirty="0">
                <a:solidFill>
                  <a:schemeClr val="tx1"/>
                </a:solidFill>
              </a:rPr>
              <a:t> Nova</a:t>
            </a:r>
          </a:p>
        </p:txBody>
      </p:sp>
      <p:sp>
        <p:nvSpPr>
          <p:cNvPr id="5" name="Rectangle 4"/>
          <p:cNvSpPr/>
          <p:nvPr/>
        </p:nvSpPr>
        <p:spPr>
          <a:xfrm>
            <a:off x="611560" y="1011346"/>
            <a:ext cx="5184576" cy="655564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Published</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1609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One of the most important works of the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Scientific Revolution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In addition to providing strong arguments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heliocentrism, it describes the motion of planets,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incl. elliptical shape of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orbits</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t>
            </a:r>
          </a:p>
          <a:p>
            <a:pPr marR="0" lvl="0" algn="l" defTabSz="914400" rtl="0" eaLnBrk="1" fontAlgn="base" latinLnBrk="0" hangingPunct="1">
              <a:lnSpc>
                <a:spcPct val="100000"/>
              </a:lnSpc>
              <a:spcBef>
                <a:spcPct val="0"/>
              </a:spcBef>
              <a:spcAft>
                <a:spcPct val="0"/>
              </a:spcAft>
              <a:buClrTx/>
              <a:buSzTx/>
              <a:tabLst/>
              <a:defRPr/>
            </a:pPr>
            <a:endParaRPr lang="nl-NL" sz="1500" b="1" dirty="0">
              <a:solidFill>
                <a:srgbClr val="000000"/>
              </a:solidFill>
              <a:latin typeface="Constantia" panose="02030602050306030303" pitchFamily="18" charset="0"/>
            </a:endParaRPr>
          </a:p>
          <a:p>
            <a:pPr marR="0" lvl="0" algn="l" defTabSz="914400" rtl="0" eaLnBrk="1" fontAlgn="base" latinLnBrk="0" hangingPunct="1">
              <a:lnSpc>
                <a:spcPct val="100000"/>
              </a:lnSpc>
              <a:spcBef>
                <a:spcPct val="0"/>
              </a:spcBef>
              <a:spcAft>
                <a:spcPct val="0"/>
              </a:spcAft>
              <a:buClrTx/>
              <a:buSzTx/>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first 2 laws of Kepler:</a:t>
            </a:r>
          </a:p>
          <a:p>
            <a:endParaRPr lang="nl-NL" sz="1200" b="1" dirty="0"/>
          </a:p>
          <a:p>
            <a:r>
              <a:rPr lang="en-GB" sz="1200" b="1" i="1" dirty="0">
                <a:latin typeface="Constantia" panose="02030602050306030303" pitchFamily="18" charset="0"/>
              </a:rPr>
              <a:t>     1. The orbit of a planet is an </a:t>
            </a:r>
          </a:p>
          <a:p>
            <a:r>
              <a:rPr lang="en-GB" sz="1200" b="1" i="1" dirty="0">
                <a:latin typeface="Constantia" panose="02030602050306030303" pitchFamily="18" charset="0"/>
              </a:rPr>
              <a:t>         </a:t>
            </a:r>
            <a:r>
              <a:rPr lang="en-GB" sz="1200" b="1" i="1" dirty="0">
                <a:solidFill>
                  <a:srgbClr val="C00000"/>
                </a:solidFill>
                <a:latin typeface="Constantia" panose="02030602050306030303" pitchFamily="18" charset="0"/>
              </a:rPr>
              <a:t>ellipse </a:t>
            </a:r>
            <a:r>
              <a:rPr lang="en-GB" sz="1200" b="1" i="1" dirty="0">
                <a:latin typeface="Constantia" panose="02030602050306030303" pitchFamily="18" charset="0"/>
              </a:rPr>
              <a:t>with the Sun at </a:t>
            </a:r>
          </a:p>
          <a:p>
            <a:r>
              <a:rPr lang="en-GB" sz="1200" b="1" i="1" dirty="0">
                <a:latin typeface="Constantia" panose="02030602050306030303" pitchFamily="18" charset="0"/>
              </a:rPr>
              <a:t>          </a:t>
            </a:r>
            <a:r>
              <a:rPr lang="en-GB" sz="1200" b="1" i="1" dirty="0">
                <a:solidFill>
                  <a:srgbClr val="C00000"/>
                </a:solidFill>
                <a:latin typeface="Constantia" panose="02030602050306030303" pitchFamily="18" charset="0"/>
              </a:rPr>
              <a:t>one  focus.</a:t>
            </a:r>
          </a:p>
          <a:p>
            <a:endParaRPr lang="en-GB" sz="1200" b="1" i="1" dirty="0">
              <a:latin typeface="Constantia" panose="02030602050306030303" pitchFamily="18" charset="0"/>
            </a:endParaRPr>
          </a:p>
          <a:p>
            <a:r>
              <a:rPr lang="en-GB" sz="1200" b="1" i="1" dirty="0">
                <a:latin typeface="Constantia" panose="02030602050306030303" pitchFamily="18" charset="0"/>
              </a:rPr>
              <a:t>     2.   A line segment joining a planet </a:t>
            </a:r>
          </a:p>
          <a:p>
            <a:r>
              <a:rPr lang="en-GB" sz="1200" b="1" i="1" dirty="0">
                <a:latin typeface="Constantia" panose="02030602050306030303" pitchFamily="18" charset="0"/>
              </a:rPr>
              <a:t>           and the Sun sweeps out </a:t>
            </a:r>
          </a:p>
          <a:p>
            <a:r>
              <a:rPr lang="en-GB" sz="1200" b="1" i="1" dirty="0">
                <a:latin typeface="Constantia" panose="02030602050306030303" pitchFamily="18" charset="0"/>
              </a:rPr>
              <a:t>           equal areas during equal intervals of   time.</a:t>
            </a:r>
          </a:p>
          <a:p>
            <a:endParaRPr lang="en-GB" sz="1200" b="1" i="1" dirty="0">
              <a:latin typeface="Constantia" panose="02030602050306030303" pitchFamily="18" charset="0"/>
            </a:endParaRPr>
          </a:p>
          <a:p>
            <a:r>
              <a:rPr lang="en-GB" sz="1200" b="1" i="1" dirty="0">
                <a:latin typeface="Constantia" panose="02030602050306030303" pitchFamily="18" charset="0"/>
              </a:rPr>
              <a:t>           (planets do not move with uniform speed along their orbit). </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lang="nl-NL" sz="1500" b="1" dirty="0">
              <a:solidFill>
                <a:srgbClr val="000000"/>
              </a:solidFill>
              <a:latin typeface="Constantia" panose="02030602050306030303" pitchFamily="18"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1" u="none" strike="noStrike" kern="1200" cap="none" spc="0" normalizeH="0" baseline="3000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395536" y="961852"/>
            <a:ext cx="5328592"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7" name="Rectangle 6"/>
          <p:cNvSpPr/>
          <p:nvPr/>
        </p:nvSpPr>
        <p:spPr>
          <a:xfrm>
            <a:off x="5862098" y="960188"/>
            <a:ext cx="3102389"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2007583918"/>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9" name="Title 1"/>
          <p:cNvSpPr>
            <a:spLocks noGrp="1"/>
          </p:cNvSpPr>
          <p:nvPr>
            <p:ph type="title"/>
          </p:nvPr>
        </p:nvSpPr>
        <p:spPr>
          <a:xfrm>
            <a:off x="-252536" y="-99392"/>
            <a:ext cx="9505056" cy="1143000"/>
          </a:xfrm>
        </p:spPr>
        <p:txBody>
          <a:bodyPr/>
          <a:lstStyle/>
          <a:p>
            <a:r>
              <a:rPr lang="en-US" altLang="en-US" sz="3500" b="1" dirty="0">
                <a:solidFill>
                  <a:schemeClr val="tx1"/>
                </a:solidFill>
              </a:rPr>
              <a:t>Keplers inference</a:t>
            </a:r>
            <a:br>
              <a:rPr lang="en-US" altLang="en-US" sz="3500" b="1" dirty="0">
                <a:solidFill>
                  <a:schemeClr val="tx1"/>
                </a:solidFill>
              </a:rPr>
            </a:br>
            <a:r>
              <a:rPr lang="en-US" altLang="en-US" sz="3500" b="1" dirty="0">
                <a:solidFill>
                  <a:schemeClr val="tx1"/>
                </a:solidFill>
              </a:rPr>
              <a:t>Earth &amp; Mars orbits</a:t>
            </a:r>
          </a:p>
        </p:txBody>
      </p:sp>
      <p:sp>
        <p:nvSpPr>
          <p:cNvPr id="5" name="Rectangle 4"/>
          <p:cNvSpPr/>
          <p:nvPr/>
        </p:nvSpPr>
        <p:spPr>
          <a:xfrm>
            <a:off x="611560" y="1011346"/>
            <a:ext cx="5184576" cy="701730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How Kepler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ingenuous</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method</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to</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infer</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that</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the</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orbits</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of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the</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planets</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are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elliptical</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Follow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the</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motion of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planet</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Mars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wrt</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Earth:</a:t>
            </a:r>
          </a:p>
          <a:p>
            <a:pPr marL="0" marR="0" lvl="0" indent="0" algn="l" defTabSz="914400" rtl="0" eaLnBrk="1" fontAlgn="base" latinLnBrk="0" hangingPunct="1">
              <a:lnSpc>
                <a:spcPct val="100000"/>
              </a:lnSpc>
              <a:spcBef>
                <a:spcPct val="0"/>
              </a:spcBef>
              <a:spcAft>
                <a:spcPct val="0"/>
              </a:spcAft>
              <a:buClrTx/>
              <a:buSzTx/>
              <a:buFontTx/>
              <a:buNone/>
              <a:tabLst/>
              <a:defRPr/>
            </a:pPr>
            <a:endParaRPr lang="nl-NL" sz="1500" b="1" dirty="0">
              <a:solidFill>
                <a:srgbClr val="000000"/>
              </a:solidFill>
              <a:latin typeface="Constantia" panose="02030602050306030303"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Kepler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started</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by</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collecting</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the</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500" b="1" dirty="0">
                <a:solidFill>
                  <a:srgbClr val="FF0000"/>
                </a:solidFill>
                <a:latin typeface="Constantia" panose="02030602050306030303" pitchFamily="18" charset="0"/>
              </a:rPr>
              <a:t>      oppositions</a:t>
            </a:r>
            <a:r>
              <a:rPr lang="nl-NL" sz="1500" b="1" dirty="0">
                <a:solidFill>
                  <a:srgbClr val="000000"/>
                </a:solidFill>
                <a:latin typeface="Constantia" panose="02030602050306030303" pitchFamily="18" charset="0"/>
              </a:rPr>
              <a:t> of Mars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The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direction</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of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the</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Sun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wrt</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The stars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gives</a:t>
            </a: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R="0" lvl="0" algn="l" defTabSz="914400" rtl="0" eaLnBrk="1" fontAlgn="base" latinLnBrk="0" hangingPunct="1">
              <a:lnSpc>
                <a:spcPct val="100000"/>
              </a:lnSpc>
              <a:spcBef>
                <a:spcPct val="0"/>
              </a:spcBef>
              <a:spcAft>
                <a:spcPct val="0"/>
              </a:spcAft>
              <a:buClrTx/>
              <a:buSzTx/>
              <a:tabLst/>
              <a:defRPr/>
            </a:pP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the</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direction</a:t>
            </a:r>
            <a:r>
              <a:rPr lang="nl-NL" sz="1500" b="1" dirty="0">
                <a:solidFill>
                  <a:srgbClr val="000000"/>
                </a:solidFill>
                <a:latin typeface="Constantia" panose="02030602050306030303" pitchFamily="18" charset="0"/>
              </a:rPr>
              <a:t> of </a:t>
            </a:r>
            <a:r>
              <a:rPr lang="nl-NL" sz="1500" b="1" dirty="0" err="1">
                <a:solidFill>
                  <a:srgbClr val="000000"/>
                </a:solidFill>
                <a:latin typeface="Constantia" panose="02030602050306030303" pitchFamily="18" charset="0"/>
              </a:rPr>
              <a:t>the</a:t>
            </a:r>
            <a:r>
              <a:rPr lang="nl-NL" sz="1500" b="1" dirty="0">
                <a:solidFill>
                  <a:srgbClr val="000000"/>
                </a:solidFill>
                <a:latin typeface="Constantia" panose="02030602050306030303" pitchFamily="18" charset="0"/>
              </a:rPr>
              <a:t> Earth </a:t>
            </a:r>
            <a:r>
              <a:rPr lang="nl-NL" sz="1500" b="1" dirty="0" err="1">
                <a:solidFill>
                  <a:srgbClr val="000000"/>
                </a:solidFill>
                <a:latin typeface="Constantia" panose="02030602050306030303" pitchFamily="18" charset="0"/>
              </a:rPr>
              <a:t>from</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the</a:t>
            </a:r>
            <a:r>
              <a:rPr lang="nl-NL" sz="1500" b="1" dirty="0">
                <a:solidFill>
                  <a:srgbClr val="000000"/>
                </a:solidFill>
                <a:latin typeface="Constantia" panose="02030602050306030303" pitchFamily="18" charset="0"/>
              </a:rPr>
              <a:t> Sun</a:t>
            </a:r>
          </a:p>
          <a:p>
            <a:pPr marR="0" lvl="0" algn="l" defTabSz="914400" rtl="0" eaLnBrk="1" fontAlgn="base" latinLnBrk="0" hangingPunct="1">
              <a:lnSpc>
                <a:spcPct val="100000"/>
              </a:lnSpc>
              <a:spcBef>
                <a:spcPct val="0"/>
              </a:spcBef>
              <a:spcAft>
                <a:spcPct val="0"/>
              </a:spcAft>
              <a:buClrTx/>
              <a:buSzTx/>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Thi</a:t>
            </a:r>
            <a:r>
              <a:rPr lang="nl-NL" sz="1500" b="1" dirty="0">
                <a:solidFill>
                  <a:srgbClr val="000000"/>
                </a:solidFill>
                <a:latin typeface="Constantia" panose="02030602050306030303" pitchFamily="18" charset="0"/>
              </a:rPr>
              <a:t>s gave </a:t>
            </a:r>
            <a:r>
              <a:rPr lang="nl-NL" sz="1500" b="1" dirty="0" err="1">
                <a:solidFill>
                  <a:srgbClr val="000000"/>
                </a:solidFill>
                <a:latin typeface="Constantia" panose="02030602050306030303" pitchFamily="18" charset="0"/>
              </a:rPr>
              <a:t>many</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directions</a:t>
            </a:r>
            <a:r>
              <a:rPr lang="nl-NL" sz="1500" b="1" dirty="0">
                <a:solidFill>
                  <a:srgbClr val="000000"/>
                </a:solidFill>
                <a:latin typeface="Constantia" panose="02030602050306030303" pitchFamily="18" charset="0"/>
              </a:rPr>
              <a:t> &amp; </a:t>
            </a:r>
            <a:r>
              <a:rPr lang="nl-NL" sz="1500" b="1" dirty="0" err="1">
                <a:solidFill>
                  <a:srgbClr val="000000"/>
                </a:solidFill>
                <a:latin typeface="Constantia" panose="02030602050306030303" pitchFamily="18" charset="0"/>
              </a:rPr>
              <a:t>times</a:t>
            </a:r>
            <a:r>
              <a:rPr lang="nl-NL" sz="1500" b="1" dirty="0">
                <a:solidFill>
                  <a:srgbClr val="000000"/>
                </a:solidFill>
                <a:latin typeface="Constantia" panose="02030602050306030303" pitchFamily="18" charset="0"/>
              </a:rPr>
              <a:t> of </a:t>
            </a:r>
          </a:p>
          <a:p>
            <a:pPr marR="0" lvl="0" algn="l" defTabSz="914400" rtl="0" eaLnBrk="1" fontAlgn="base" latinLnBrk="0" hangingPunct="1">
              <a:lnSpc>
                <a:spcPct val="100000"/>
              </a:lnSpc>
              <a:spcBef>
                <a:spcPct val="0"/>
              </a:spcBef>
              <a:spcAft>
                <a:spcPct val="0"/>
              </a:spcAft>
              <a:buClrTx/>
              <a:buSzTx/>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the</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orbit</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of Mars</a:t>
            </a:r>
            <a:endParaRPr lang="nl-NL" sz="1500" b="1" dirty="0">
              <a:solidFill>
                <a:srgbClr val="000000"/>
              </a:solidFill>
              <a:latin typeface="Constantia" panose="02030602050306030303" pitchFamily="18" charset="0"/>
            </a:endParaRPr>
          </a:p>
          <a:p>
            <a:pPr marR="0" lvl="0" algn="l" defTabSz="914400" rtl="0" eaLnBrk="1" fontAlgn="base" latinLnBrk="0" hangingPunct="1">
              <a:lnSpc>
                <a:spcPct val="100000"/>
              </a:lnSpc>
              <a:spcBef>
                <a:spcPct val="0"/>
              </a:spcBef>
              <a:spcAft>
                <a:spcPct val="0"/>
              </a:spcAft>
              <a:buClrTx/>
              <a:buSzTx/>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and</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provided</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an</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accurate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determination</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p>
          <a:p>
            <a:pPr marR="0" lvl="0" algn="l" defTabSz="914400" rtl="0" eaLnBrk="1" fontAlgn="base" latinLnBrk="0" hangingPunct="1">
              <a:lnSpc>
                <a:spcPct val="100000"/>
              </a:lnSpc>
              <a:spcBef>
                <a:spcPct val="0"/>
              </a:spcBef>
              <a:spcAft>
                <a:spcPct val="0"/>
              </a:spcAft>
              <a:buClrTx/>
              <a:buSzTx/>
              <a:tabLst/>
              <a:defRPr/>
            </a:pPr>
            <a:r>
              <a:rPr lang="nl-NL" sz="1500" b="1" dirty="0">
                <a:solidFill>
                  <a:srgbClr val="000000"/>
                </a:solidFill>
                <a:latin typeface="Constantia" panose="02030602050306030303" pitchFamily="18" charset="0"/>
              </a:rPr>
              <a:t>       of </a:t>
            </a:r>
            <a:r>
              <a:rPr lang="nl-NL" sz="1500" b="1" dirty="0" err="1">
                <a:solidFill>
                  <a:srgbClr val="000000"/>
                </a:solidFill>
                <a:latin typeface="Constantia" panose="02030602050306030303" pitchFamily="18" charset="0"/>
              </a:rPr>
              <a:t>the</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period</a:t>
            </a:r>
            <a:r>
              <a:rPr lang="nl-NL" sz="1500" b="1" dirty="0">
                <a:solidFill>
                  <a:srgbClr val="000000"/>
                </a:solidFill>
                <a:latin typeface="Constantia" panose="02030602050306030303" pitchFamily="18" charset="0"/>
              </a:rPr>
              <a:t> of Mars’ </a:t>
            </a:r>
            <a:r>
              <a:rPr lang="nl-NL" sz="1500" b="1" dirty="0" err="1">
                <a:solidFill>
                  <a:srgbClr val="000000"/>
                </a:solidFill>
                <a:latin typeface="Constantia" panose="02030602050306030303" pitchFamily="18" charset="0"/>
              </a:rPr>
              <a:t>orbit</a:t>
            </a:r>
            <a:r>
              <a:rPr lang="nl-NL" sz="1500" b="1" dirty="0">
                <a:solidFill>
                  <a:srgbClr val="000000"/>
                </a:solidFill>
                <a:latin typeface="Constantia" panose="02030602050306030303" pitchFamily="18" charset="0"/>
              </a:rPr>
              <a:t>:</a:t>
            </a:r>
          </a:p>
          <a:p>
            <a:pPr marR="0" lvl="0" algn="l" defTabSz="914400" rtl="0" eaLnBrk="1" fontAlgn="base" latinLnBrk="0" hangingPunct="1">
              <a:lnSpc>
                <a:spcPct val="100000"/>
              </a:lnSpc>
              <a:spcBef>
                <a:spcPct val="0"/>
              </a:spcBef>
              <a:spcAft>
                <a:spcPct val="0"/>
              </a:spcAft>
              <a:buClrTx/>
              <a:buSzTx/>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R="0" lvl="0" algn="l" defTabSz="914400" rtl="0" eaLnBrk="1" fontAlgn="base" latinLnBrk="0" hangingPunct="1">
              <a:lnSpc>
                <a:spcPct val="100000"/>
              </a:lnSpc>
              <a:spcBef>
                <a:spcPct val="0"/>
              </a:spcBef>
              <a:spcAft>
                <a:spcPct val="0"/>
              </a:spcAft>
              <a:buClrTx/>
              <a:buSzTx/>
              <a:tabLst/>
              <a:defRPr/>
            </a:pPr>
            <a:r>
              <a:rPr lang="nl-NL" sz="1500" b="1" dirty="0">
                <a:solidFill>
                  <a:srgbClr val="000000"/>
                </a:solidFill>
                <a:latin typeface="Constantia" panose="02030602050306030303" pitchFamily="18" charset="0"/>
              </a:rPr>
              <a:t>        </a:t>
            </a:r>
            <a:r>
              <a:rPr lang="nl-NL" sz="1500" b="1" dirty="0">
                <a:solidFill>
                  <a:srgbClr val="FF0000"/>
                </a:solidFill>
                <a:latin typeface="Constantia" panose="02030602050306030303" pitchFamily="18" charset="0"/>
              </a:rPr>
              <a:t>P=686.95  </a:t>
            </a:r>
            <a:r>
              <a:rPr lang="nl-NL" sz="1500" b="1" dirty="0" err="1">
                <a:solidFill>
                  <a:srgbClr val="FF0000"/>
                </a:solidFill>
                <a:latin typeface="Constantia" panose="02030602050306030303" pitchFamily="18" charset="0"/>
              </a:rPr>
              <a:t>days</a:t>
            </a:r>
            <a:endParaRPr kumimoji="0" lang="nl-NL" sz="15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1" u="none" strike="noStrike" kern="1200" cap="none" spc="0" normalizeH="0" baseline="3000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395536" y="961852"/>
            <a:ext cx="5328592"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7" name="Rectangle 6"/>
          <p:cNvSpPr/>
          <p:nvPr/>
        </p:nvSpPr>
        <p:spPr>
          <a:xfrm>
            <a:off x="5004048" y="1824467"/>
            <a:ext cx="3960439" cy="3692765"/>
          </a:xfrm>
          <a:prstGeom prst="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8D880202-8132-47F4-B8F4-35C5815830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1916832"/>
            <a:ext cx="3692878" cy="3528392"/>
          </a:xfrm>
          <a:prstGeom prst="rect">
            <a:avLst/>
          </a:prstGeom>
        </p:spPr>
      </p:pic>
      <p:sp>
        <p:nvSpPr>
          <p:cNvPr id="8" name="Rectangle 7">
            <a:extLst>
              <a:ext uri="{FF2B5EF4-FFF2-40B4-BE49-F238E27FC236}">
                <a16:creationId xmlns:a16="http://schemas.microsoft.com/office/drawing/2014/main" id="{68377787-48BC-4AA7-A0B5-6F9295036328}"/>
              </a:ext>
            </a:extLst>
          </p:cNvPr>
          <p:cNvSpPr/>
          <p:nvPr/>
        </p:nvSpPr>
        <p:spPr>
          <a:xfrm>
            <a:off x="6342319" y="961852"/>
            <a:ext cx="5184576" cy="2785378"/>
          </a:xfrm>
          <a:prstGeom prst="rect">
            <a:avLst/>
          </a:prstGeom>
        </p:spPr>
        <p:txBody>
          <a:bodyPr wrap="square">
            <a:spAutoFit/>
          </a:bodyPr>
          <a:lstStyle/>
          <a:p>
            <a:pPr marR="0" lvl="0" algn="l" defTabSz="914400" rtl="0" eaLnBrk="1" fontAlgn="base" latinLnBrk="0" hangingPunct="1">
              <a:lnSpc>
                <a:spcPct val="100000"/>
              </a:lnSpc>
              <a:spcBef>
                <a:spcPct val="0"/>
              </a:spcBef>
              <a:spcAft>
                <a:spcPct val="0"/>
              </a:spcAft>
              <a:buClrTx/>
              <a:buSzTx/>
              <a:tabLst/>
              <a:defRPr/>
            </a:pPr>
            <a:endParaRPr lang="nl-NL" sz="1500" b="1" dirty="0">
              <a:solidFill>
                <a:srgbClr val="000000"/>
              </a:solidFill>
              <a:latin typeface="Constantia" panose="02030602050306030303" pitchFamily="18" charset="0"/>
            </a:endParaRPr>
          </a:p>
          <a:p>
            <a:pPr marR="0" lvl="0" algn="l" defTabSz="914400" rtl="0" eaLnBrk="1" fontAlgn="base" latinLnBrk="0" hangingPunct="1">
              <a:lnSpc>
                <a:spcPct val="100000"/>
              </a:lnSpc>
              <a:spcBef>
                <a:spcPct val="0"/>
              </a:spcBef>
              <a:spcAft>
                <a:spcPct val="0"/>
              </a:spcAft>
              <a:buClrTx/>
              <a:buSzTx/>
              <a:tabLst/>
              <a:defRPr/>
            </a:pPr>
            <a:r>
              <a:rPr lang="nl-NL" sz="15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After</a:t>
            </a:r>
            <a:r>
              <a:rPr lang="nl-NL" sz="10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the</a:t>
            </a:r>
            <a:r>
              <a:rPr lang="nl-NL" sz="10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notes</a:t>
            </a:r>
            <a:r>
              <a:rPr lang="nl-NL" sz="1000" b="1" i="1" dirty="0">
                <a:solidFill>
                  <a:srgbClr val="000000"/>
                </a:solidFill>
                <a:latin typeface="Constantia" panose="02030602050306030303" pitchFamily="18" charset="0"/>
              </a:rPr>
              <a:t> of J.H. Oort of </a:t>
            </a:r>
            <a:r>
              <a:rPr lang="nl-NL" sz="1000" b="1" i="1" dirty="0" err="1">
                <a:solidFill>
                  <a:srgbClr val="000000"/>
                </a:solidFill>
                <a:latin typeface="Constantia" panose="02030602050306030303" pitchFamily="18" charset="0"/>
              </a:rPr>
              <a:t>the</a:t>
            </a:r>
            <a:r>
              <a:rPr lang="nl-NL" sz="1000" b="1" i="1" dirty="0">
                <a:solidFill>
                  <a:srgbClr val="000000"/>
                </a:solidFill>
                <a:latin typeface="Constantia" panose="02030602050306030303" pitchFamily="18" charset="0"/>
              </a:rPr>
              <a:t> </a:t>
            </a:r>
          </a:p>
          <a:p>
            <a:pPr marR="0" lvl="0" algn="l" defTabSz="914400" rtl="0" eaLnBrk="1" fontAlgn="base" latinLnBrk="0" hangingPunct="1">
              <a:lnSpc>
                <a:spcPct val="100000"/>
              </a:lnSpc>
              <a:spcBef>
                <a:spcPct val="0"/>
              </a:spcBef>
              <a:spcAft>
                <a:spcPct val="0"/>
              </a:spcAft>
              <a:buClrTx/>
              <a:buSzTx/>
              <a:tabLst/>
              <a:defRPr/>
            </a:pPr>
            <a:r>
              <a:rPr lang="nl-NL" sz="10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lectures</a:t>
            </a:r>
            <a:r>
              <a:rPr lang="nl-NL" sz="10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by</a:t>
            </a:r>
            <a:r>
              <a:rPr lang="nl-NL" sz="1000" b="1" i="1" dirty="0">
                <a:solidFill>
                  <a:srgbClr val="000000"/>
                </a:solidFill>
                <a:latin typeface="Constantia" panose="02030602050306030303" pitchFamily="18" charset="0"/>
              </a:rPr>
              <a:t> J. Kapteyn, as </a:t>
            </a:r>
            <a:r>
              <a:rPr lang="nl-NL" sz="1000" b="1" i="1" dirty="0" err="1">
                <a:solidFill>
                  <a:srgbClr val="000000"/>
                </a:solidFill>
                <a:latin typeface="Constantia" panose="02030602050306030303" pitchFamily="18" charset="0"/>
              </a:rPr>
              <a:t>reported</a:t>
            </a:r>
            <a:r>
              <a:rPr lang="nl-NL" sz="1000" b="1" i="1" dirty="0">
                <a:solidFill>
                  <a:srgbClr val="000000"/>
                </a:solidFill>
                <a:latin typeface="Constantia" panose="02030602050306030303" pitchFamily="18" charset="0"/>
              </a:rPr>
              <a:t> </a:t>
            </a:r>
          </a:p>
          <a:p>
            <a:pPr marR="0" lvl="0" algn="l" defTabSz="914400" rtl="0" eaLnBrk="1" fontAlgn="base" latinLnBrk="0" hangingPunct="1">
              <a:lnSpc>
                <a:spcPct val="100000"/>
              </a:lnSpc>
              <a:spcBef>
                <a:spcPct val="0"/>
              </a:spcBef>
              <a:spcAft>
                <a:spcPct val="0"/>
              </a:spcAft>
              <a:buClrTx/>
              <a:buSzTx/>
              <a:tabLst/>
              <a:defRPr/>
            </a:pPr>
            <a:r>
              <a:rPr kumimoji="0" lang="nl-NL" sz="1000" b="1" i="1"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in </a:t>
            </a:r>
            <a:r>
              <a:rPr kumimoji="0" lang="nl-NL" sz="1000" b="1" i="1"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th</a:t>
            </a:r>
            <a:r>
              <a:rPr lang="nl-NL" sz="1000" b="1" i="1" dirty="0">
                <a:solidFill>
                  <a:srgbClr val="000000"/>
                </a:solidFill>
                <a:latin typeface="Constantia" panose="02030602050306030303" pitchFamily="18" charset="0"/>
              </a:rPr>
              <a:t>e </a:t>
            </a:r>
            <a:r>
              <a:rPr lang="nl-NL" sz="1000" b="1" i="1" dirty="0" err="1">
                <a:solidFill>
                  <a:srgbClr val="000000"/>
                </a:solidFill>
                <a:latin typeface="Constantia" panose="02030602050306030303" pitchFamily="18" charset="0"/>
              </a:rPr>
              <a:t>lecture</a:t>
            </a:r>
            <a:r>
              <a:rPr lang="nl-NL" sz="10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notes</a:t>
            </a:r>
            <a:r>
              <a:rPr lang="nl-NL" sz="1000" b="1" i="1" dirty="0">
                <a:solidFill>
                  <a:srgbClr val="000000"/>
                </a:solidFill>
                <a:latin typeface="Constantia" panose="02030602050306030303" pitchFamily="18" charset="0"/>
              </a:rPr>
              <a:t> of P. van der Kruit.</a:t>
            </a: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1" u="none" strike="noStrike" kern="1200" cap="none" spc="0" normalizeH="0" baseline="3000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03605884"/>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611560" y="1011346"/>
            <a:ext cx="5184576" cy="609397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nl-NL" sz="1500" b="1" dirty="0">
              <a:solidFill>
                <a:srgbClr val="0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sz="1500" b="1" dirty="0">
                <a:solidFill>
                  <a:srgbClr val="000000"/>
                </a:solidFill>
                <a:latin typeface="Constantia" panose="02030602050306030303" pitchFamily="18" charset="0"/>
              </a:rPr>
              <a:t>How Kepler </a:t>
            </a:r>
            <a:r>
              <a:rPr lang="nl-NL" sz="1500" b="1" dirty="0" err="1">
                <a:solidFill>
                  <a:srgbClr val="000000"/>
                </a:solidFill>
                <a:latin typeface="Constantia" panose="02030602050306030303" pitchFamily="18" charset="0"/>
              </a:rPr>
              <a:t>inferred</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that</a:t>
            </a:r>
            <a:r>
              <a:rPr lang="nl-NL" sz="1500" b="1" dirty="0">
                <a:solidFill>
                  <a:srgbClr val="000000"/>
                </a:solidFill>
                <a:latin typeface="Constantia" panose="02030602050306030303"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500" b="1" dirty="0" err="1">
                <a:solidFill>
                  <a:srgbClr val="000000"/>
                </a:solidFill>
                <a:latin typeface="Constantia" panose="02030602050306030303" pitchFamily="18" charset="0"/>
              </a:rPr>
              <a:t>the</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orbits</a:t>
            </a:r>
            <a:r>
              <a:rPr lang="nl-NL" sz="1500" b="1" dirty="0">
                <a:solidFill>
                  <a:srgbClr val="000000"/>
                </a:solidFill>
                <a:latin typeface="Constantia" panose="02030602050306030303" pitchFamily="18" charset="0"/>
              </a:rPr>
              <a:t> of </a:t>
            </a:r>
            <a:r>
              <a:rPr lang="nl-NL" sz="1500" b="1" dirty="0" err="1">
                <a:solidFill>
                  <a:srgbClr val="000000"/>
                </a:solidFill>
                <a:latin typeface="Constantia" panose="02030602050306030303" pitchFamily="18" charset="0"/>
              </a:rPr>
              <a:t>the</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planets</a:t>
            </a:r>
            <a:r>
              <a:rPr lang="nl-NL" sz="1500" b="1" dirty="0">
                <a:solidFill>
                  <a:srgbClr val="000000"/>
                </a:solidFill>
                <a:latin typeface="Constantia" panose="02030602050306030303" pitchFamily="18" charset="0"/>
              </a:rPr>
              <a:t> are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elliptical</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lang="nl-NL" sz="1500" b="1" dirty="0">
              <a:solidFill>
                <a:srgbClr val="0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sz="1500" b="1" dirty="0">
                <a:solidFill>
                  <a:srgbClr val="000000"/>
                </a:solidFill>
                <a:latin typeface="Constantia" panose="02030602050306030303" pitchFamily="18" charset="0"/>
              </a:rPr>
              <a:t>Follow </a:t>
            </a:r>
            <a:r>
              <a:rPr lang="nl-NL" sz="1500" b="1" dirty="0" err="1">
                <a:solidFill>
                  <a:srgbClr val="000000"/>
                </a:solidFill>
                <a:latin typeface="Constantia" panose="02030602050306030303" pitchFamily="18" charset="0"/>
              </a:rPr>
              <a:t>the</a:t>
            </a:r>
            <a:r>
              <a:rPr lang="nl-NL" sz="1500" b="1" dirty="0">
                <a:solidFill>
                  <a:srgbClr val="000000"/>
                </a:solidFill>
                <a:latin typeface="Constantia" panose="02030602050306030303" pitchFamily="18" charset="0"/>
              </a:rPr>
              <a:t> motion of </a:t>
            </a:r>
            <a:r>
              <a:rPr lang="nl-NL" sz="1500" b="1" dirty="0" err="1">
                <a:solidFill>
                  <a:srgbClr val="000000"/>
                </a:solidFill>
                <a:latin typeface="Constantia" panose="02030602050306030303" pitchFamily="18" charset="0"/>
              </a:rPr>
              <a:t>planet</a:t>
            </a:r>
            <a:r>
              <a:rPr lang="nl-NL" sz="1500" b="1" dirty="0">
                <a:solidFill>
                  <a:srgbClr val="000000"/>
                </a:solidFill>
                <a:latin typeface="Constantia" panose="02030602050306030303" pitchFamily="18" charset="0"/>
              </a:rPr>
              <a:t> Mars </a:t>
            </a:r>
            <a:r>
              <a:rPr lang="nl-NL" sz="1500" b="1" dirty="0" err="1">
                <a:solidFill>
                  <a:srgbClr val="000000"/>
                </a:solidFill>
                <a:latin typeface="Constantia" panose="02030602050306030303" pitchFamily="18" charset="0"/>
              </a:rPr>
              <a:t>wrt</a:t>
            </a:r>
            <a:r>
              <a:rPr lang="nl-NL" sz="1500" b="1" dirty="0">
                <a:solidFill>
                  <a:srgbClr val="000000"/>
                </a:solidFill>
                <a:latin typeface="Constantia" panose="02030602050306030303" pitchFamily="18" charset="0"/>
              </a:rPr>
              <a:t>. Earth</a:t>
            </a: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He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then</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selected</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dates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which</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Mars </a:t>
            </a:r>
          </a:p>
          <a:p>
            <a:pPr marR="0" lvl="0" algn="l" defTabSz="914400" rtl="0" eaLnBrk="1" fontAlgn="base" latinLnBrk="0" hangingPunct="1">
              <a:lnSpc>
                <a:spcPct val="100000"/>
              </a:lnSpc>
              <a:spcBef>
                <a:spcPct val="0"/>
              </a:spcBef>
              <a:spcAft>
                <a:spcPct val="0"/>
              </a:spcAft>
              <a:buClrTx/>
              <a:buSzTx/>
              <a:tabLst/>
              <a:defRPr/>
            </a:pPr>
            <a:r>
              <a:rPr lang="nl-NL" sz="1500" b="1" dirty="0">
                <a:solidFill>
                  <a:srgbClr val="000000"/>
                </a:solidFill>
                <a:latin typeface="Constantia" panose="02030602050306030303" pitchFamily="18" charset="0"/>
              </a:rPr>
              <a:t>      was at </a:t>
            </a:r>
            <a:r>
              <a:rPr lang="nl-NL" sz="1500" b="1" dirty="0" err="1">
                <a:solidFill>
                  <a:srgbClr val="000000"/>
                </a:solidFill>
                <a:latin typeface="Constantia" panose="02030602050306030303" pitchFamily="18" charset="0"/>
              </a:rPr>
              <a:t>the</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same</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place</a:t>
            </a:r>
            <a:r>
              <a:rPr lang="nl-NL" sz="1500" b="1" dirty="0">
                <a:solidFill>
                  <a:srgbClr val="000000"/>
                </a:solidFill>
                <a:latin typeface="Constantia" panose="02030602050306030303" pitchFamily="18" charset="0"/>
              </a:rPr>
              <a:t> in </a:t>
            </a:r>
            <a:r>
              <a:rPr lang="nl-NL" sz="1500" b="1" dirty="0" err="1">
                <a:solidFill>
                  <a:srgbClr val="000000"/>
                </a:solidFill>
                <a:latin typeface="Constantia" panose="02030602050306030303" pitchFamily="18" charset="0"/>
              </a:rPr>
              <a:t>its</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orbit</a:t>
            </a:r>
            <a:r>
              <a:rPr lang="nl-NL" sz="1500" b="1" dirty="0">
                <a:solidFill>
                  <a:srgbClr val="000000"/>
                </a:solidFill>
                <a:latin typeface="Constantia" panose="02030602050306030303" pitchFamily="18" charset="0"/>
              </a:rPr>
              <a:t>.</a:t>
            </a:r>
          </a:p>
          <a:p>
            <a:pPr marR="0" lvl="0" algn="l" defTabSz="914400" rtl="0" eaLnBrk="1" fontAlgn="base" latinLnBrk="0" hangingPunct="1">
              <a:lnSpc>
                <a:spcPct val="100000"/>
              </a:lnSpc>
              <a:spcBef>
                <a:spcPct val="0"/>
              </a:spcBef>
              <a:spcAft>
                <a:spcPct val="0"/>
              </a:spcAft>
              <a:buClrTx/>
              <a:buSzTx/>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Of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the</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triangle</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Mars-Sun-Earth he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now</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p>
          <a:p>
            <a:pPr marR="0" lvl="0" algn="l" defTabSz="914400" rtl="0" eaLnBrk="1" fontAlgn="base" latinLnBrk="0" hangingPunct="1">
              <a:lnSpc>
                <a:spcPct val="100000"/>
              </a:lnSpc>
              <a:spcBef>
                <a:spcPct val="0"/>
              </a:spcBef>
              <a:spcAft>
                <a:spcPct val="0"/>
              </a:spcAft>
              <a:buClrTx/>
              <a:buSzTx/>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knew</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noProof="0" dirty="0">
                <a:ln>
                  <a:noFill/>
                </a:ln>
                <a:solidFill>
                  <a:srgbClr val="FF0000"/>
                </a:solidFill>
                <a:effectLst/>
                <a:uLnTx/>
                <a:uFillTx/>
                <a:latin typeface="Constantia" panose="02030602050306030303" pitchFamily="18" charset="0"/>
                <a:ea typeface="+mn-ea"/>
                <a:cs typeface="+mn-cs"/>
              </a:rPr>
              <a:t>all </a:t>
            </a:r>
            <a:r>
              <a:rPr kumimoji="0" lang="nl-NL" sz="1500" b="1" i="0" u="none" strike="noStrike" kern="1200" cap="none" spc="0" normalizeH="0" noProof="0" dirty="0" err="1">
                <a:ln>
                  <a:noFill/>
                </a:ln>
                <a:solidFill>
                  <a:srgbClr val="FF0000"/>
                </a:solidFill>
                <a:effectLst/>
                <a:uLnTx/>
                <a:uFillTx/>
                <a:latin typeface="Constantia" panose="02030602050306030303" pitchFamily="18" charset="0"/>
                <a:ea typeface="+mn-ea"/>
                <a:cs typeface="+mn-cs"/>
              </a:rPr>
              <a:t>angles</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t>
            </a:r>
          </a:p>
          <a:p>
            <a:pPr marR="0" lvl="0" algn="l" defTabSz="914400" rtl="0" eaLnBrk="1" fontAlgn="base" latinLnBrk="0" hangingPunct="1">
              <a:lnSpc>
                <a:spcPct val="100000"/>
              </a:lnSpc>
              <a:spcBef>
                <a:spcPct val="0"/>
              </a:spcBef>
              <a:spcAft>
                <a:spcPct val="0"/>
              </a:spcAft>
              <a:buClrTx/>
              <a:buSzTx/>
              <a:tabLst/>
              <a:defRPr/>
            </a:pPr>
            <a:endParaRPr lang="nl-NL" sz="1500" b="1" dirty="0">
              <a:solidFill>
                <a:srgbClr val="000000"/>
              </a:solidFill>
              <a:latin typeface="Constantia" panose="02030602050306030303"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He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calculated</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a:ln>
                  <a:noFill/>
                </a:ln>
                <a:solidFill>
                  <a:srgbClr val="FF0000"/>
                </a:solidFill>
                <a:effectLst/>
                <a:uLnTx/>
                <a:uFillTx/>
                <a:latin typeface="Constantia" panose="02030602050306030303" pitchFamily="18" charset="0"/>
                <a:ea typeface="+mn-ea"/>
                <a:cs typeface="+mn-cs"/>
              </a:rPr>
              <a:t>r1</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as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function</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of </a:t>
            </a:r>
            <a:r>
              <a:rPr kumimoji="0" lang="nl-NL" sz="1500" b="1" i="0" u="none" strike="noStrike" kern="1200" cap="none" spc="0" normalizeH="0" baseline="0" noProof="0" dirty="0">
                <a:ln>
                  <a:noFill/>
                </a:ln>
                <a:solidFill>
                  <a:srgbClr val="CC6600"/>
                </a:solidFill>
                <a:effectLst/>
                <a:uLnTx/>
                <a:uFillTx/>
                <a:latin typeface="Constantia" panose="02030602050306030303" pitchFamily="18" charset="0"/>
                <a:ea typeface="+mn-ea"/>
                <a:cs typeface="+mn-cs"/>
              </a:rPr>
              <a:t>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nl-NL" sz="1500" b="1" dirty="0">
              <a:latin typeface="Constantia" panose="02030602050306030303"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500" b="1" i="0" u="none" strike="noStrike" kern="1200" cap="none" spc="0" normalizeH="0" baseline="0" noProof="0" dirty="0">
                <a:ln>
                  <a:noFill/>
                </a:ln>
                <a:effectLst/>
                <a:uLnTx/>
                <a:uFillTx/>
                <a:latin typeface="Constantia" panose="02030602050306030303" pitchFamily="18" charset="0"/>
                <a:ea typeface="+mn-ea"/>
                <a:cs typeface="+mn-cs"/>
              </a:rPr>
              <a:t>He </a:t>
            </a:r>
            <a:r>
              <a:rPr kumimoji="0" lang="nl-NL" sz="1500" b="1" i="0" u="none" strike="noStrike" kern="1200" cap="none" spc="0" normalizeH="0" baseline="0" noProof="0" dirty="0" err="1">
                <a:ln>
                  <a:noFill/>
                </a:ln>
                <a:effectLst/>
                <a:uLnTx/>
                <a:uFillTx/>
                <a:latin typeface="Constantia" panose="02030602050306030303" pitchFamily="18" charset="0"/>
                <a:ea typeface="+mn-ea"/>
                <a:cs typeface="+mn-cs"/>
              </a:rPr>
              <a:t>repeated</a:t>
            </a:r>
            <a:r>
              <a:rPr kumimoji="0" lang="nl-NL" sz="1500" b="1" i="0" u="none" strike="noStrike" kern="1200" cap="none" spc="0" normalizeH="0" baseline="0" noProof="0" dirty="0">
                <a:ln>
                  <a:noFill/>
                </a:ln>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effectLst/>
                <a:uLnTx/>
                <a:uFillTx/>
                <a:latin typeface="Constantia" panose="02030602050306030303" pitchFamily="18" charset="0"/>
                <a:ea typeface="+mn-ea"/>
                <a:cs typeface="+mn-cs"/>
              </a:rPr>
              <a:t>that</a:t>
            </a:r>
            <a:r>
              <a:rPr kumimoji="0" lang="nl-NL" sz="1500" b="1" i="0" u="none" strike="noStrike" kern="1200" cap="none" spc="0" normalizeH="0" baseline="0" noProof="0" dirty="0">
                <a:ln>
                  <a:noFill/>
                </a:ln>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effectLst/>
                <a:uLnTx/>
                <a:uFillTx/>
                <a:latin typeface="Constantia" panose="02030602050306030303" pitchFamily="18" charset="0"/>
                <a:ea typeface="+mn-ea"/>
                <a:cs typeface="+mn-cs"/>
              </a:rPr>
              <a:t>for</a:t>
            </a:r>
            <a:r>
              <a:rPr kumimoji="0" lang="nl-NL" sz="1500" b="1" i="0" u="none" strike="noStrike" kern="1200" cap="none" spc="0" normalizeH="0" baseline="0" noProof="0" dirty="0">
                <a:ln>
                  <a:noFill/>
                </a:ln>
                <a:effectLst/>
                <a:uLnTx/>
                <a:uFillTx/>
                <a:latin typeface="Constantia" panose="02030602050306030303" pitchFamily="18" charset="0"/>
                <a:ea typeface="+mn-ea"/>
                <a:cs typeface="+mn-cs"/>
              </a:rPr>
              <a:t> </a:t>
            </a:r>
            <a:r>
              <a:rPr kumimoji="0" lang="nl-NL" sz="1500" b="1" i="0" u="none" strike="noStrike" kern="1200" cap="none" spc="0" normalizeH="0" baseline="0" noProof="0" dirty="0">
                <a:ln>
                  <a:noFill/>
                </a:ln>
                <a:solidFill>
                  <a:srgbClr val="CC6600"/>
                </a:solidFill>
                <a:effectLst/>
                <a:uLnTx/>
                <a:uFillTx/>
                <a:latin typeface="Constantia" panose="02030602050306030303" pitchFamily="18" charset="0"/>
                <a:ea typeface="+mn-ea"/>
                <a:cs typeface="+mn-cs"/>
              </a:rPr>
              <a:t>r2</a:t>
            </a:r>
            <a:r>
              <a:rPr kumimoji="0" lang="nl-NL" sz="1500" b="1" i="0" u="none" strike="noStrike" kern="1200" cap="none" spc="0" normalizeH="0" baseline="0" noProof="0" dirty="0">
                <a:ln>
                  <a:noFill/>
                </a:ln>
                <a:effectLst/>
                <a:uLnTx/>
                <a:uFillTx/>
                <a:latin typeface="Constantia" panose="02030602050306030303" pitchFamily="18" charset="0"/>
                <a:ea typeface="+mn-ea"/>
                <a:cs typeface="+mn-cs"/>
              </a:rPr>
              <a:t>, </a:t>
            </a:r>
            <a:r>
              <a:rPr kumimoji="0" lang="nl-NL" sz="1500" b="1" i="0" u="none" strike="noStrike" kern="1200" cap="none" spc="0" normalizeH="0" baseline="0" noProof="0" dirty="0">
                <a:ln>
                  <a:noFill/>
                </a:ln>
                <a:solidFill>
                  <a:srgbClr val="CC6600"/>
                </a:solidFill>
                <a:effectLst/>
                <a:uLnTx/>
                <a:uFillTx/>
                <a:latin typeface="Constantia" panose="02030602050306030303" pitchFamily="18" charset="0"/>
                <a:ea typeface="+mn-ea"/>
                <a:cs typeface="+mn-cs"/>
              </a:rPr>
              <a:t>r3</a:t>
            </a:r>
            <a:r>
              <a:rPr kumimoji="0" lang="nl-NL" sz="1500" b="1" i="0" u="none" strike="noStrike" kern="1200" cap="none" spc="0" normalizeH="0" baseline="0" noProof="0" dirty="0">
                <a:ln>
                  <a:noFill/>
                </a:ln>
                <a:effectLst/>
                <a:uLnTx/>
                <a:uFillTx/>
                <a:latin typeface="Constantia" panose="02030602050306030303" pitchFamily="18" charset="0"/>
                <a:ea typeface="+mn-ea"/>
                <a:cs typeface="+mn-cs"/>
              </a:rPr>
              <a:t> etc., </a:t>
            </a:r>
            <a:r>
              <a:rPr kumimoji="0" lang="nl-NL" sz="1500" b="1" i="0" u="none" strike="noStrike" kern="1200" cap="none" spc="0" normalizeH="0" baseline="0" noProof="0" dirty="0" err="1">
                <a:ln>
                  <a:noFill/>
                </a:ln>
                <a:effectLst/>
                <a:uLnTx/>
                <a:uFillTx/>
                <a:latin typeface="Constantia" panose="02030602050306030303" pitchFamily="18" charset="0"/>
                <a:ea typeface="+mn-ea"/>
                <a:cs typeface="+mn-cs"/>
              </a:rPr>
              <a:t>and</a:t>
            </a:r>
            <a:r>
              <a:rPr kumimoji="0" lang="nl-NL" sz="1500" b="1" i="0" u="none" strike="noStrike" kern="1200" cap="none" spc="0" normalizeH="0" baseline="0" noProof="0" dirty="0">
                <a:ln>
                  <a:noFill/>
                </a:ln>
                <a:effectLst/>
                <a:uLnTx/>
                <a:uFillTx/>
                <a:latin typeface="Constantia" panose="02030602050306030303" pitchFamily="18" charset="0"/>
                <a:ea typeface="+mn-ea"/>
                <a:cs typeface="+mn-cs"/>
              </a:rPr>
              <a:t> </a:t>
            </a:r>
          </a:p>
          <a:p>
            <a:pPr marR="0" lvl="0" algn="l" defTabSz="914400" rtl="0" eaLnBrk="1" fontAlgn="base" latinLnBrk="0" hangingPunct="1">
              <a:lnSpc>
                <a:spcPct val="100000"/>
              </a:lnSpc>
              <a:spcBef>
                <a:spcPct val="0"/>
              </a:spcBef>
              <a:spcAft>
                <a:spcPct val="0"/>
              </a:spcAft>
              <a:buClrTx/>
              <a:buSzTx/>
              <a:tabLst/>
              <a:defRPr/>
            </a:pPr>
            <a:r>
              <a:rPr lang="nl-NL" sz="1500" b="1" dirty="0">
                <a:latin typeface="Constantia" panose="02030602050306030303" pitchFamily="18" charset="0"/>
              </a:rPr>
              <a:t>       </a:t>
            </a:r>
            <a:r>
              <a:rPr lang="nl-NL" sz="1500" b="1" dirty="0" err="1">
                <a:latin typeface="Constantia" panose="02030602050306030303" pitchFamily="18" charset="0"/>
              </a:rPr>
              <a:t>determined</a:t>
            </a:r>
            <a:r>
              <a:rPr lang="nl-NL" sz="1500" b="1" dirty="0">
                <a:latin typeface="Constantia" panose="02030602050306030303" pitchFamily="18" charset="0"/>
              </a:rPr>
              <a:t> </a:t>
            </a:r>
            <a:r>
              <a:rPr lang="nl-NL" sz="1500" b="1" dirty="0" err="1">
                <a:latin typeface="Constantia" panose="02030602050306030303" pitchFamily="18" charset="0"/>
              </a:rPr>
              <a:t>the</a:t>
            </a:r>
            <a:r>
              <a:rPr lang="nl-NL" sz="1500" b="1" dirty="0">
                <a:latin typeface="Constantia" panose="02030602050306030303" pitchFamily="18" charset="0"/>
              </a:rPr>
              <a:t> </a:t>
            </a:r>
            <a:r>
              <a:rPr lang="nl-NL" sz="1500" b="1" dirty="0">
                <a:solidFill>
                  <a:srgbClr val="CC6600"/>
                </a:solidFill>
                <a:latin typeface="Constantia" panose="02030602050306030303" pitchFamily="18" charset="0"/>
              </a:rPr>
              <a:t>shape</a:t>
            </a:r>
            <a:r>
              <a:rPr lang="nl-NL" sz="1500" b="1" dirty="0">
                <a:latin typeface="Constantia" panose="02030602050306030303" pitchFamily="18" charset="0"/>
              </a:rPr>
              <a:t> of </a:t>
            </a:r>
            <a:r>
              <a:rPr lang="nl-NL" sz="1500" b="1" dirty="0" err="1">
                <a:latin typeface="Constantia" panose="02030602050306030303" pitchFamily="18" charset="0"/>
              </a:rPr>
              <a:t>the</a:t>
            </a:r>
            <a:r>
              <a:rPr lang="nl-NL" sz="1500" b="1" dirty="0">
                <a:latin typeface="Constantia" panose="02030602050306030303" pitchFamily="18" charset="0"/>
              </a:rPr>
              <a:t> </a:t>
            </a:r>
            <a:r>
              <a:rPr lang="nl-NL" sz="1500" b="1" dirty="0" err="1">
                <a:latin typeface="Constantia" panose="02030602050306030303" pitchFamily="18" charset="0"/>
              </a:rPr>
              <a:t>orbit</a:t>
            </a:r>
            <a:r>
              <a:rPr lang="nl-NL" sz="1500" b="1" dirty="0">
                <a:latin typeface="Constantia" panose="02030602050306030303" pitchFamily="18" charset="0"/>
              </a:rPr>
              <a:t> </a:t>
            </a:r>
          </a:p>
          <a:p>
            <a:pPr marR="0" lvl="0" algn="l" defTabSz="914400" rtl="0" eaLnBrk="1" fontAlgn="base" latinLnBrk="0" hangingPunct="1">
              <a:lnSpc>
                <a:spcPct val="100000"/>
              </a:lnSpc>
              <a:spcBef>
                <a:spcPct val="0"/>
              </a:spcBef>
              <a:spcAft>
                <a:spcPct val="0"/>
              </a:spcAft>
              <a:buClrTx/>
              <a:buSzTx/>
              <a:tabLst/>
              <a:defRPr/>
            </a:pPr>
            <a:r>
              <a:rPr kumimoji="0" lang="nl-NL" sz="1500" b="1" i="0" u="none" strike="noStrike" kern="1200" cap="none" spc="0" normalizeH="0" baseline="0" noProof="0" dirty="0">
                <a:ln>
                  <a:noFill/>
                </a:ln>
                <a:effectLst/>
                <a:uLnTx/>
                <a:uFillTx/>
                <a:latin typeface="Constantia" panose="02030602050306030303" pitchFamily="18" charset="0"/>
                <a:ea typeface="+mn-ea"/>
                <a:cs typeface="+mn-cs"/>
              </a:rPr>
              <a:t>       of </a:t>
            </a:r>
            <a:r>
              <a:rPr kumimoji="0" lang="nl-NL" sz="1500" b="1" i="0" u="none" strike="noStrike" kern="1200" cap="none" spc="0" normalizeH="0" baseline="0" noProof="0" dirty="0" err="1">
                <a:ln>
                  <a:noFill/>
                </a:ln>
                <a:effectLst/>
                <a:uLnTx/>
                <a:uFillTx/>
                <a:latin typeface="Constantia" panose="02030602050306030303" pitchFamily="18" charset="0"/>
                <a:ea typeface="+mn-ea"/>
                <a:cs typeface="+mn-cs"/>
              </a:rPr>
              <a:t>the</a:t>
            </a:r>
            <a:r>
              <a:rPr kumimoji="0" lang="nl-NL" sz="1500" b="1" i="0" u="none" strike="noStrike" kern="1200" cap="none" spc="0" normalizeH="0" baseline="0" noProof="0" dirty="0">
                <a:ln>
                  <a:noFill/>
                </a:ln>
                <a:effectLst/>
                <a:uLnTx/>
                <a:uFillTx/>
                <a:latin typeface="Constantia" panose="02030602050306030303" pitchFamily="18" charset="0"/>
                <a:ea typeface="+mn-ea"/>
                <a:cs typeface="+mn-cs"/>
              </a:rPr>
              <a:t> Earth</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1" u="none" strike="noStrike" kern="1200" cap="none" spc="0" normalizeH="0" baseline="3000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395536" y="961852"/>
            <a:ext cx="5328592"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7" name="Rectangle 6"/>
          <p:cNvSpPr/>
          <p:nvPr/>
        </p:nvSpPr>
        <p:spPr>
          <a:xfrm>
            <a:off x="5004048" y="1824467"/>
            <a:ext cx="3960439" cy="36207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pic>
        <p:nvPicPr>
          <p:cNvPr id="3" name="Picture 2">
            <a:extLst>
              <a:ext uri="{FF2B5EF4-FFF2-40B4-BE49-F238E27FC236}">
                <a16:creationId xmlns:a16="http://schemas.microsoft.com/office/drawing/2014/main" id="{CDD78F1B-1148-4152-BC31-FD2E7C39F0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1844824"/>
            <a:ext cx="3526893" cy="3573016"/>
          </a:xfrm>
          <a:prstGeom prst="rect">
            <a:avLst/>
          </a:prstGeom>
        </p:spPr>
      </p:pic>
      <p:sp>
        <p:nvSpPr>
          <p:cNvPr id="8" name="Rectangle 7">
            <a:extLst>
              <a:ext uri="{FF2B5EF4-FFF2-40B4-BE49-F238E27FC236}">
                <a16:creationId xmlns:a16="http://schemas.microsoft.com/office/drawing/2014/main" id="{8F4066D1-0BA3-4392-BC18-EA99AAAB316C}"/>
              </a:ext>
            </a:extLst>
          </p:cNvPr>
          <p:cNvSpPr/>
          <p:nvPr/>
        </p:nvSpPr>
        <p:spPr>
          <a:xfrm>
            <a:off x="6342319" y="961852"/>
            <a:ext cx="5184576" cy="2785378"/>
          </a:xfrm>
          <a:prstGeom prst="rect">
            <a:avLst/>
          </a:prstGeom>
        </p:spPr>
        <p:txBody>
          <a:bodyPr wrap="square">
            <a:spAutoFit/>
          </a:bodyPr>
          <a:lstStyle/>
          <a:p>
            <a:pPr marR="0" lvl="0" algn="l" defTabSz="914400" rtl="0" eaLnBrk="1" fontAlgn="base" latinLnBrk="0" hangingPunct="1">
              <a:lnSpc>
                <a:spcPct val="100000"/>
              </a:lnSpc>
              <a:spcBef>
                <a:spcPct val="0"/>
              </a:spcBef>
              <a:spcAft>
                <a:spcPct val="0"/>
              </a:spcAft>
              <a:buClrTx/>
              <a:buSzTx/>
              <a:tabLst/>
              <a:defRPr/>
            </a:pPr>
            <a:endParaRPr lang="nl-NL" sz="1500" b="1" dirty="0">
              <a:solidFill>
                <a:srgbClr val="000000"/>
              </a:solidFill>
              <a:latin typeface="Constantia" panose="02030602050306030303" pitchFamily="18" charset="0"/>
            </a:endParaRPr>
          </a:p>
          <a:p>
            <a:pPr marR="0" lvl="0" algn="l" defTabSz="914400" rtl="0" eaLnBrk="1" fontAlgn="base" latinLnBrk="0" hangingPunct="1">
              <a:lnSpc>
                <a:spcPct val="100000"/>
              </a:lnSpc>
              <a:spcBef>
                <a:spcPct val="0"/>
              </a:spcBef>
              <a:spcAft>
                <a:spcPct val="0"/>
              </a:spcAft>
              <a:buClrTx/>
              <a:buSzTx/>
              <a:tabLst/>
              <a:defRPr/>
            </a:pPr>
            <a:r>
              <a:rPr lang="nl-NL" sz="15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After</a:t>
            </a:r>
            <a:r>
              <a:rPr lang="nl-NL" sz="10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the</a:t>
            </a:r>
            <a:r>
              <a:rPr lang="nl-NL" sz="10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notes</a:t>
            </a:r>
            <a:r>
              <a:rPr lang="nl-NL" sz="1000" b="1" i="1" dirty="0">
                <a:solidFill>
                  <a:srgbClr val="000000"/>
                </a:solidFill>
                <a:latin typeface="Constantia" panose="02030602050306030303" pitchFamily="18" charset="0"/>
              </a:rPr>
              <a:t> of J.H. Oort of </a:t>
            </a:r>
            <a:r>
              <a:rPr lang="nl-NL" sz="1000" b="1" i="1" dirty="0" err="1">
                <a:solidFill>
                  <a:srgbClr val="000000"/>
                </a:solidFill>
                <a:latin typeface="Constantia" panose="02030602050306030303" pitchFamily="18" charset="0"/>
              </a:rPr>
              <a:t>the</a:t>
            </a:r>
            <a:r>
              <a:rPr lang="nl-NL" sz="1000" b="1" i="1" dirty="0">
                <a:solidFill>
                  <a:srgbClr val="000000"/>
                </a:solidFill>
                <a:latin typeface="Constantia" panose="02030602050306030303" pitchFamily="18" charset="0"/>
              </a:rPr>
              <a:t> </a:t>
            </a:r>
          </a:p>
          <a:p>
            <a:pPr marR="0" lvl="0" algn="l" defTabSz="914400" rtl="0" eaLnBrk="1" fontAlgn="base" latinLnBrk="0" hangingPunct="1">
              <a:lnSpc>
                <a:spcPct val="100000"/>
              </a:lnSpc>
              <a:spcBef>
                <a:spcPct val="0"/>
              </a:spcBef>
              <a:spcAft>
                <a:spcPct val="0"/>
              </a:spcAft>
              <a:buClrTx/>
              <a:buSzTx/>
              <a:tabLst/>
              <a:defRPr/>
            </a:pPr>
            <a:r>
              <a:rPr lang="nl-NL" sz="10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lectures</a:t>
            </a:r>
            <a:r>
              <a:rPr lang="nl-NL" sz="10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by</a:t>
            </a:r>
            <a:r>
              <a:rPr lang="nl-NL" sz="1000" b="1" i="1" dirty="0">
                <a:solidFill>
                  <a:srgbClr val="000000"/>
                </a:solidFill>
                <a:latin typeface="Constantia" panose="02030602050306030303" pitchFamily="18" charset="0"/>
              </a:rPr>
              <a:t> J. Kapteyn, as </a:t>
            </a:r>
            <a:r>
              <a:rPr lang="nl-NL" sz="1000" b="1" i="1" dirty="0" err="1">
                <a:solidFill>
                  <a:srgbClr val="000000"/>
                </a:solidFill>
                <a:latin typeface="Constantia" panose="02030602050306030303" pitchFamily="18" charset="0"/>
              </a:rPr>
              <a:t>reported</a:t>
            </a:r>
            <a:r>
              <a:rPr lang="nl-NL" sz="1000" b="1" i="1" dirty="0">
                <a:solidFill>
                  <a:srgbClr val="000000"/>
                </a:solidFill>
                <a:latin typeface="Constantia" panose="02030602050306030303" pitchFamily="18" charset="0"/>
              </a:rPr>
              <a:t> </a:t>
            </a:r>
          </a:p>
          <a:p>
            <a:pPr marR="0" lvl="0" algn="l" defTabSz="914400" rtl="0" eaLnBrk="1" fontAlgn="base" latinLnBrk="0" hangingPunct="1">
              <a:lnSpc>
                <a:spcPct val="100000"/>
              </a:lnSpc>
              <a:spcBef>
                <a:spcPct val="0"/>
              </a:spcBef>
              <a:spcAft>
                <a:spcPct val="0"/>
              </a:spcAft>
              <a:buClrTx/>
              <a:buSzTx/>
              <a:tabLst/>
              <a:defRPr/>
            </a:pPr>
            <a:r>
              <a:rPr kumimoji="0" lang="nl-NL" sz="1000" b="1" i="1"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in </a:t>
            </a:r>
            <a:r>
              <a:rPr kumimoji="0" lang="nl-NL" sz="1000" b="1" i="1"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th</a:t>
            </a:r>
            <a:r>
              <a:rPr lang="nl-NL" sz="1000" b="1" i="1" dirty="0">
                <a:solidFill>
                  <a:srgbClr val="000000"/>
                </a:solidFill>
                <a:latin typeface="Constantia" panose="02030602050306030303" pitchFamily="18" charset="0"/>
              </a:rPr>
              <a:t>e </a:t>
            </a:r>
            <a:r>
              <a:rPr lang="nl-NL" sz="1000" b="1" i="1" dirty="0" err="1">
                <a:solidFill>
                  <a:srgbClr val="000000"/>
                </a:solidFill>
                <a:latin typeface="Constantia" panose="02030602050306030303" pitchFamily="18" charset="0"/>
              </a:rPr>
              <a:t>lecture</a:t>
            </a:r>
            <a:r>
              <a:rPr lang="nl-NL" sz="10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notes</a:t>
            </a:r>
            <a:r>
              <a:rPr lang="nl-NL" sz="1000" b="1" i="1" dirty="0">
                <a:solidFill>
                  <a:srgbClr val="000000"/>
                </a:solidFill>
                <a:latin typeface="Constantia" panose="02030602050306030303" pitchFamily="18" charset="0"/>
              </a:rPr>
              <a:t> of P. van der Kruit.</a:t>
            </a: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1" u="none" strike="noStrike" kern="1200" cap="none" spc="0" normalizeH="0" baseline="3000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Title 1">
            <a:extLst>
              <a:ext uri="{FF2B5EF4-FFF2-40B4-BE49-F238E27FC236}">
                <a16:creationId xmlns:a16="http://schemas.microsoft.com/office/drawing/2014/main" id="{3A64CC5A-AEE2-4A4B-B18F-62146D13D71D}"/>
              </a:ext>
            </a:extLst>
          </p:cNvPr>
          <p:cNvSpPr>
            <a:spLocks noGrp="1"/>
          </p:cNvSpPr>
          <p:nvPr>
            <p:ph type="title"/>
          </p:nvPr>
        </p:nvSpPr>
        <p:spPr>
          <a:xfrm>
            <a:off x="-252536" y="-99392"/>
            <a:ext cx="9505056" cy="1143000"/>
          </a:xfrm>
        </p:spPr>
        <p:txBody>
          <a:bodyPr/>
          <a:lstStyle/>
          <a:p>
            <a:r>
              <a:rPr lang="en-US" altLang="en-US" sz="3500" b="1" dirty="0">
                <a:solidFill>
                  <a:schemeClr val="tx1"/>
                </a:solidFill>
              </a:rPr>
              <a:t>Keplers inference</a:t>
            </a:r>
            <a:br>
              <a:rPr lang="en-US" altLang="en-US" sz="3500" b="1" dirty="0">
                <a:solidFill>
                  <a:schemeClr val="tx1"/>
                </a:solidFill>
              </a:rPr>
            </a:br>
            <a:r>
              <a:rPr lang="en-US" altLang="en-US" sz="3500" b="1" dirty="0">
                <a:solidFill>
                  <a:schemeClr val="tx1"/>
                </a:solidFill>
              </a:rPr>
              <a:t>Earth &amp; Mars orbits</a:t>
            </a:r>
          </a:p>
        </p:txBody>
      </p:sp>
    </p:spTree>
    <p:extLst>
      <p:ext uri="{BB962C8B-B14F-4D97-AF65-F5344CB8AC3E}">
        <p14:creationId xmlns:p14="http://schemas.microsoft.com/office/powerpoint/2010/main" val="4122629395"/>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467544" y="952328"/>
            <a:ext cx="5184576" cy="632480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He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then</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took</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two</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observations</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during</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which</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500" b="1" dirty="0">
                <a:solidFill>
                  <a:srgbClr val="000000"/>
                </a:solidFill>
                <a:latin typeface="Constantia" panose="02030602050306030303" pitchFamily="18" charset="0"/>
              </a:rPr>
              <a:t>      Mars was at </a:t>
            </a:r>
            <a:r>
              <a:rPr lang="nl-NL" sz="1500" b="1" dirty="0" err="1">
                <a:solidFill>
                  <a:srgbClr val="000000"/>
                </a:solidFill>
                <a:latin typeface="Constantia" panose="02030602050306030303" pitchFamily="18" charset="0"/>
              </a:rPr>
              <a:t>the</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same</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place</a:t>
            </a:r>
            <a:r>
              <a:rPr lang="nl-NL" sz="1500" b="1" dirty="0">
                <a:solidFill>
                  <a:srgbClr val="000000"/>
                </a:solidFill>
                <a:latin typeface="Constantia" panose="02030602050306030303" pitchFamily="18" charset="0"/>
              </a:rPr>
              <a:t> in </a:t>
            </a:r>
            <a:r>
              <a:rPr lang="nl-NL" sz="1500" b="1" dirty="0" err="1">
                <a:solidFill>
                  <a:srgbClr val="000000"/>
                </a:solidFill>
                <a:latin typeface="Constantia" panose="02030602050306030303" pitchFamily="18" charset="0"/>
              </a:rPr>
              <a:t>its</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orbit</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and</a:t>
            </a:r>
            <a:r>
              <a:rPr lang="nl-NL" sz="1500" b="1" dirty="0">
                <a:solidFill>
                  <a:srgbClr val="000000"/>
                </a:solidFill>
                <a:latin typeface="Constantia" panose="02030602050306030303"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the</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Earth at E1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and</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E2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nl-NL" sz="1500" b="1" dirty="0" err="1">
                <a:solidFill>
                  <a:srgbClr val="000000"/>
                </a:solidFill>
                <a:latin typeface="Constantia" panose="02030602050306030303" pitchFamily="18" charset="0"/>
              </a:rPr>
              <a:t>Since</a:t>
            </a:r>
            <a:r>
              <a:rPr lang="nl-NL" sz="1500" b="1" dirty="0">
                <a:solidFill>
                  <a:srgbClr val="000000"/>
                </a:solidFill>
                <a:latin typeface="Constantia" panose="02030602050306030303" pitchFamily="18" charset="0"/>
              </a:rPr>
              <a:t> he </a:t>
            </a:r>
            <a:r>
              <a:rPr lang="nl-NL" sz="1500" b="1" dirty="0" err="1">
                <a:solidFill>
                  <a:srgbClr val="000000"/>
                </a:solidFill>
                <a:latin typeface="Constantia" panose="02030602050306030303" pitchFamily="18" charset="0"/>
              </a:rPr>
              <a:t>now</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knew</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the</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Earth’s</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orbit</a:t>
            </a:r>
            <a:r>
              <a:rPr lang="nl-NL" sz="1500" b="1" dirty="0">
                <a:solidFill>
                  <a:srgbClr val="000000"/>
                </a:solidFill>
                <a:latin typeface="Constantia" panose="02030602050306030303" pitchFamily="18" charset="0"/>
              </a:rPr>
              <a:t>, he </a:t>
            </a:r>
            <a:r>
              <a:rPr lang="nl-NL" sz="1500" b="1" dirty="0" err="1">
                <a:solidFill>
                  <a:srgbClr val="000000"/>
                </a:solidFill>
                <a:latin typeface="Constantia" panose="02030602050306030303" pitchFamily="18" charset="0"/>
              </a:rPr>
              <a:t>knew</a:t>
            </a:r>
            <a:endParaRPr lang="nl-NL" sz="1500" b="1" dirty="0">
              <a:solidFill>
                <a:srgbClr val="000000"/>
              </a:solidFill>
              <a:latin typeface="Constantia" panose="02030602050306030303" pitchFamily="18" charset="0"/>
            </a:endParaRPr>
          </a:p>
          <a:p>
            <a:pPr marR="0" lvl="0" algn="l" defTabSz="914400" rtl="0" eaLnBrk="1" fontAlgn="base" latinLnBrk="0" hangingPunct="1">
              <a:lnSpc>
                <a:spcPct val="100000"/>
              </a:lnSpc>
              <a:spcBef>
                <a:spcPct val="0"/>
              </a:spcBef>
              <a:spcAft>
                <a:spcPct val="0"/>
              </a:spcAft>
              <a:buClrTx/>
              <a:buSzTx/>
              <a:tabLst/>
              <a:defRPr/>
            </a:pPr>
            <a:r>
              <a:rPr lang="nl-NL" sz="1500" b="1" dirty="0">
                <a:solidFill>
                  <a:srgbClr val="000000"/>
                </a:solidFill>
                <a:latin typeface="Constantia" panose="02030602050306030303" pitchFamily="18" charset="0"/>
              </a:rPr>
              <a:t>       </a:t>
            </a:r>
            <a:r>
              <a:rPr lang="nl-NL" sz="1500" b="1" dirty="0">
                <a:solidFill>
                  <a:srgbClr val="CC6600"/>
                </a:solidFill>
                <a:latin typeface="Constantia" panose="02030602050306030303" pitchFamily="18" charset="0"/>
              </a:rPr>
              <a:t>r1</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and</a:t>
            </a:r>
            <a:r>
              <a:rPr lang="nl-NL" sz="1500" b="1" dirty="0">
                <a:solidFill>
                  <a:srgbClr val="000000"/>
                </a:solidFill>
                <a:latin typeface="Constantia" panose="02030602050306030303" pitchFamily="18" charset="0"/>
              </a:rPr>
              <a:t> </a:t>
            </a:r>
            <a:r>
              <a:rPr lang="nl-NL" sz="1500" b="1" dirty="0">
                <a:solidFill>
                  <a:srgbClr val="CC6600"/>
                </a:solidFill>
                <a:latin typeface="Constantia" panose="02030602050306030303" pitchFamily="18" charset="0"/>
              </a:rPr>
              <a:t>r2</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and</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the</a:t>
            </a:r>
            <a:r>
              <a:rPr lang="nl-NL" sz="1500" b="1" dirty="0">
                <a:solidFill>
                  <a:srgbClr val="000000"/>
                </a:solidFill>
                <a:latin typeface="Constantia" panose="02030602050306030303" pitchFamily="18" charset="0"/>
              </a:rPr>
              <a:t> </a:t>
            </a:r>
            <a:r>
              <a:rPr lang="nl-NL" sz="1500" b="1" dirty="0" err="1">
                <a:solidFill>
                  <a:srgbClr val="CC6600"/>
                </a:solidFill>
                <a:latin typeface="Constantia" panose="02030602050306030303" pitchFamily="18" charset="0"/>
              </a:rPr>
              <a:t>angle</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between</a:t>
            </a:r>
            <a:r>
              <a:rPr lang="nl-NL" sz="1500" b="1" dirty="0">
                <a:solidFill>
                  <a:srgbClr val="000000"/>
                </a:solidFill>
                <a:latin typeface="Constantia" panose="02030602050306030303" pitchFamily="18" charset="0"/>
              </a:rPr>
              <a:t> these </a:t>
            </a:r>
            <a:r>
              <a:rPr lang="nl-NL" sz="1500" b="1" dirty="0" err="1">
                <a:solidFill>
                  <a:srgbClr val="000000"/>
                </a:solidFill>
                <a:latin typeface="Constantia" panose="02030602050306030303" pitchFamily="18" charset="0"/>
              </a:rPr>
              <a:t>two</a:t>
            </a:r>
            <a:r>
              <a:rPr lang="nl-NL" sz="1500" b="1" dirty="0">
                <a:solidFill>
                  <a:srgbClr val="000000"/>
                </a:solidFill>
                <a:latin typeface="Constantia" panose="02030602050306030303" pitchFamily="18" charset="0"/>
              </a:rPr>
              <a:t>.</a:t>
            </a:r>
          </a:p>
          <a:p>
            <a:pPr marR="0" lvl="0" algn="l" defTabSz="914400" rtl="0" eaLnBrk="1" fontAlgn="base" latinLnBrk="0" hangingPunct="1">
              <a:lnSpc>
                <a:spcPct val="100000"/>
              </a:lnSpc>
              <a:spcBef>
                <a:spcPct val="0"/>
              </a:spcBef>
              <a:spcAft>
                <a:spcPct val="0"/>
              </a:spcAft>
              <a:buClrTx/>
              <a:buSzTx/>
              <a:tabLst/>
              <a:defRPr/>
            </a:pPr>
            <a:endParaRPr lang="nl-NL" sz="1500" b="1" dirty="0">
              <a:solidFill>
                <a:srgbClr val="000000"/>
              </a:solidFill>
              <a:latin typeface="Constantia" panose="02030602050306030303"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nl-NL" sz="1500" b="1" dirty="0">
                <a:solidFill>
                  <a:srgbClr val="000000"/>
                </a:solidFill>
                <a:latin typeface="Constantia" panose="02030602050306030303" pitchFamily="18" charset="0"/>
              </a:rPr>
              <a:t>And </a:t>
            </a:r>
            <a:r>
              <a:rPr lang="nl-NL" sz="1500" b="1" dirty="0" err="1">
                <a:solidFill>
                  <a:srgbClr val="000000"/>
                </a:solidFill>
                <a:latin typeface="Constantia" panose="02030602050306030303" pitchFamily="18" charset="0"/>
              </a:rPr>
              <a:t>for</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both</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observations</a:t>
            </a:r>
            <a:r>
              <a:rPr lang="nl-NL" sz="1500" b="1" dirty="0">
                <a:solidFill>
                  <a:srgbClr val="000000"/>
                </a:solidFill>
                <a:latin typeface="Constantia" panose="02030602050306030303" pitchFamily="18" charset="0"/>
              </a:rPr>
              <a:t> of Mars he </a:t>
            </a:r>
            <a:r>
              <a:rPr lang="nl-NL" sz="1500" b="1" dirty="0" err="1">
                <a:solidFill>
                  <a:srgbClr val="000000"/>
                </a:solidFill>
                <a:latin typeface="Constantia" panose="02030602050306030303" pitchFamily="18" charset="0"/>
              </a:rPr>
              <a:t>knew</a:t>
            </a:r>
            <a:r>
              <a:rPr lang="nl-NL" sz="1500" b="1" dirty="0">
                <a:solidFill>
                  <a:srgbClr val="000000"/>
                </a:solidFill>
                <a:latin typeface="Constantia" panose="02030602050306030303" pitchFamily="18" charset="0"/>
              </a:rPr>
              <a:t> </a:t>
            </a:r>
          </a:p>
          <a:p>
            <a:pPr marR="0" lvl="0" algn="l" defTabSz="914400" rtl="0" eaLnBrk="1" fontAlgn="base" latinLnBrk="0" hangingPunct="1">
              <a:lnSpc>
                <a:spcPct val="100000"/>
              </a:lnSpc>
              <a:spcBef>
                <a:spcPct val="0"/>
              </a:spcBef>
              <a:spcAft>
                <a:spcPct val="0"/>
              </a:spcAft>
              <a:buClrTx/>
              <a:buSzTx/>
              <a:tabLst/>
              <a:defRPr/>
            </a:pP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the</a:t>
            </a:r>
            <a:r>
              <a:rPr lang="nl-NL" sz="1500" b="1" dirty="0">
                <a:solidFill>
                  <a:srgbClr val="000000"/>
                </a:solidFill>
                <a:latin typeface="Constantia" panose="02030602050306030303" pitchFamily="18" charset="0"/>
              </a:rPr>
              <a:t> </a:t>
            </a:r>
            <a:r>
              <a:rPr lang="nl-NL" sz="1500" b="1" dirty="0" err="1">
                <a:solidFill>
                  <a:srgbClr val="CC6600"/>
                </a:solidFill>
                <a:latin typeface="Constantia" panose="02030602050306030303" pitchFamily="18" charset="0"/>
              </a:rPr>
              <a:t>angles</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between</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the</a:t>
            </a:r>
            <a:r>
              <a:rPr lang="nl-NL" sz="1500" b="1" dirty="0">
                <a:solidFill>
                  <a:srgbClr val="000000"/>
                </a:solidFill>
                <a:latin typeface="Constantia" panose="02030602050306030303" pitchFamily="18" charset="0"/>
              </a:rPr>
              <a:t> Sun </a:t>
            </a:r>
            <a:r>
              <a:rPr lang="nl-NL" sz="1500" b="1" dirty="0" err="1">
                <a:solidFill>
                  <a:srgbClr val="000000"/>
                </a:solidFill>
                <a:latin typeface="Constantia" panose="02030602050306030303" pitchFamily="18" charset="0"/>
              </a:rPr>
              <a:t>to</a:t>
            </a:r>
            <a:r>
              <a:rPr lang="nl-NL" sz="1500" b="1" dirty="0">
                <a:solidFill>
                  <a:srgbClr val="000000"/>
                </a:solidFill>
                <a:latin typeface="Constantia" panose="02030602050306030303" pitchFamily="18" charset="0"/>
              </a:rPr>
              <a:t> Mars.</a:t>
            </a:r>
          </a:p>
          <a:p>
            <a:pPr marR="0" lvl="0" algn="l" defTabSz="914400" rtl="0" eaLnBrk="1" fontAlgn="base" latinLnBrk="0" hangingPunct="1">
              <a:lnSpc>
                <a:spcPct val="100000"/>
              </a:lnSpc>
              <a:spcBef>
                <a:spcPct val="0"/>
              </a:spcBef>
              <a:spcAft>
                <a:spcPct val="0"/>
              </a:spcAft>
              <a:buClrTx/>
              <a:buSzTx/>
              <a:tabLst/>
              <a:defRPr/>
            </a:pPr>
            <a:endParaRPr lang="nl-NL" sz="1500" b="1" dirty="0">
              <a:solidFill>
                <a:srgbClr val="000000"/>
              </a:solidFill>
              <a:latin typeface="Constantia" panose="02030602050306030303"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nl-NL" sz="1500" b="1" dirty="0">
                <a:solidFill>
                  <a:srgbClr val="000000"/>
                </a:solidFill>
                <a:latin typeface="Constantia" panose="02030602050306030303" pitchFamily="18" charset="0"/>
              </a:rPr>
              <a:t>So he </a:t>
            </a:r>
            <a:r>
              <a:rPr lang="nl-NL" sz="1500" b="1" dirty="0" err="1">
                <a:solidFill>
                  <a:srgbClr val="000000"/>
                </a:solidFill>
                <a:latin typeface="Constantia" panose="02030602050306030303" pitchFamily="18" charset="0"/>
              </a:rPr>
              <a:t>could</a:t>
            </a:r>
            <a:r>
              <a:rPr lang="nl-NL" sz="1500" b="1" dirty="0">
                <a:solidFill>
                  <a:srgbClr val="000000"/>
                </a:solidFill>
                <a:latin typeface="Constantia" panose="02030602050306030303" pitchFamily="18" charset="0"/>
              </a:rPr>
              <a:t> draw </a:t>
            </a:r>
            <a:r>
              <a:rPr lang="nl-NL" sz="1500" b="1" dirty="0" err="1">
                <a:solidFill>
                  <a:srgbClr val="000000"/>
                </a:solidFill>
                <a:latin typeface="Constantia" panose="02030602050306030303" pitchFamily="18" charset="0"/>
              </a:rPr>
              <a:t>the</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two</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lines</a:t>
            </a:r>
            <a:r>
              <a:rPr lang="nl-NL" sz="1500" b="1" dirty="0">
                <a:solidFill>
                  <a:srgbClr val="000000"/>
                </a:solidFill>
                <a:latin typeface="Constantia" panose="02030602050306030303" pitchFamily="18" charset="0"/>
              </a:rPr>
              <a:t> </a:t>
            </a:r>
          </a:p>
          <a:p>
            <a:pPr marR="0" lvl="0" algn="l" defTabSz="914400" rtl="0" eaLnBrk="1" fontAlgn="base" latinLnBrk="0" hangingPunct="1">
              <a:lnSpc>
                <a:spcPct val="100000"/>
              </a:lnSpc>
              <a:spcBef>
                <a:spcPct val="0"/>
              </a:spcBef>
              <a:spcAft>
                <a:spcPct val="0"/>
              </a:spcAft>
              <a:buClrTx/>
              <a:buSzTx/>
              <a:tabLst/>
              <a:defRPr/>
            </a:pP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from</a:t>
            </a:r>
            <a:r>
              <a:rPr lang="nl-NL" sz="1500" b="1" dirty="0">
                <a:solidFill>
                  <a:srgbClr val="000000"/>
                </a:solidFill>
                <a:latin typeface="Constantia" panose="02030602050306030303" pitchFamily="18" charset="0"/>
              </a:rPr>
              <a:t> </a:t>
            </a:r>
            <a:r>
              <a:rPr lang="nl-NL" sz="1500" b="1" dirty="0">
                <a:solidFill>
                  <a:srgbClr val="CC6600"/>
                </a:solidFill>
                <a:latin typeface="Constantia" panose="02030602050306030303" pitchFamily="18" charset="0"/>
              </a:rPr>
              <a:t>E1</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to</a:t>
            </a:r>
            <a:r>
              <a:rPr lang="nl-NL" sz="1500" b="1" dirty="0">
                <a:solidFill>
                  <a:srgbClr val="000000"/>
                </a:solidFill>
                <a:latin typeface="Constantia" panose="02030602050306030303" pitchFamily="18" charset="0"/>
              </a:rPr>
              <a:t> </a:t>
            </a:r>
            <a:r>
              <a:rPr lang="nl-NL" sz="1500" b="1" dirty="0">
                <a:solidFill>
                  <a:srgbClr val="CC6600"/>
                </a:solidFill>
                <a:latin typeface="Constantia" panose="02030602050306030303" pitchFamily="18" charset="0"/>
              </a:rPr>
              <a:t>E2 </a:t>
            </a:r>
            <a:r>
              <a:rPr lang="nl-NL" sz="1500" b="1" dirty="0" err="1">
                <a:solidFill>
                  <a:srgbClr val="000000"/>
                </a:solidFill>
                <a:latin typeface="Constantia" panose="02030602050306030303" pitchFamily="18" charset="0"/>
              </a:rPr>
              <a:t>to</a:t>
            </a:r>
            <a:r>
              <a:rPr lang="nl-NL" sz="1500" b="1" dirty="0">
                <a:solidFill>
                  <a:srgbClr val="000000"/>
                </a:solidFill>
                <a:latin typeface="Constantia" panose="02030602050306030303" pitchFamily="18" charset="0"/>
              </a:rPr>
              <a:t> Mars </a:t>
            </a:r>
            <a:r>
              <a:rPr lang="nl-NL" sz="1500" b="1" dirty="0" err="1">
                <a:solidFill>
                  <a:srgbClr val="000000"/>
                </a:solidFill>
                <a:latin typeface="Constantia" panose="02030602050306030303" pitchFamily="18" charset="0"/>
              </a:rPr>
              <a:t>and</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where</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they</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crossed</a:t>
            </a:r>
            <a:r>
              <a:rPr lang="nl-NL" sz="1500" b="1" dirty="0">
                <a:solidFill>
                  <a:srgbClr val="000000"/>
                </a:solidFill>
                <a:latin typeface="Constantia" panose="02030602050306030303" pitchFamily="18" charset="0"/>
              </a:rPr>
              <a:t> </a:t>
            </a:r>
          </a:p>
          <a:p>
            <a:pPr marR="0" lvl="0" algn="l" defTabSz="914400" rtl="0" eaLnBrk="1" fontAlgn="base" latinLnBrk="0" hangingPunct="1">
              <a:lnSpc>
                <a:spcPct val="100000"/>
              </a:lnSpc>
              <a:spcBef>
                <a:spcPct val="0"/>
              </a:spcBef>
              <a:spcAft>
                <a:spcPct val="0"/>
              </a:spcAft>
              <a:buClrTx/>
              <a:buSzTx/>
              <a:tabLst/>
              <a:defRPr/>
            </a:pPr>
            <a:r>
              <a:rPr lang="nl-NL" sz="1500" b="1" dirty="0">
                <a:solidFill>
                  <a:srgbClr val="000000"/>
                </a:solidFill>
                <a:latin typeface="Constantia" panose="02030602050306030303" pitchFamily="18" charset="0"/>
              </a:rPr>
              <a:t>      was </a:t>
            </a:r>
            <a:r>
              <a:rPr lang="nl-NL" sz="1500" b="1" dirty="0" err="1">
                <a:solidFill>
                  <a:srgbClr val="000000"/>
                </a:solidFill>
                <a:latin typeface="Constantia" panose="02030602050306030303" pitchFamily="18" charset="0"/>
              </a:rPr>
              <a:t>the</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position</a:t>
            </a:r>
            <a:r>
              <a:rPr lang="nl-NL" sz="1500" b="1" dirty="0">
                <a:solidFill>
                  <a:srgbClr val="000000"/>
                </a:solidFill>
                <a:latin typeface="Constantia" panose="02030602050306030303" pitchFamily="18" charset="0"/>
              </a:rPr>
              <a:t> of Mars. </a:t>
            </a:r>
          </a:p>
          <a:p>
            <a:pPr marR="0" lvl="0" algn="l" defTabSz="914400" rtl="0" eaLnBrk="1" fontAlgn="base" latinLnBrk="0" hangingPunct="1">
              <a:lnSpc>
                <a:spcPct val="100000"/>
              </a:lnSpc>
              <a:spcBef>
                <a:spcPct val="0"/>
              </a:spcBef>
              <a:spcAft>
                <a:spcPct val="0"/>
              </a:spcAft>
              <a:buClrTx/>
              <a:buSzTx/>
              <a:tabLst/>
              <a:defRPr/>
            </a:pPr>
            <a:endParaRPr lang="nl-NL" sz="1500" b="1" dirty="0">
              <a:solidFill>
                <a:srgbClr val="000000"/>
              </a:solidFill>
              <a:latin typeface="Constantia" panose="02030602050306030303" pitchFamily="18" charset="0"/>
            </a:endParaRPr>
          </a:p>
          <a:p>
            <a:pPr marR="0" lvl="0" algn="l" defTabSz="914400" rtl="0" eaLnBrk="1" fontAlgn="base" latinLnBrk="0" hangingPunct="1">
              <a:lnSpc>
                <a:spcPct val="100000"/>
              </a:lnSpc>
              <a:spcBef>
                <a:spcPct val="0"/>
              </a:spcBef>
              <a:spcAft>
                <a:spcPct val="0"/>
              </a:spcAft>
              <a:buClrTx/>
              <a:buSzTx/>
              <a:tabLst/>
              <a:defRPr/>
            </a:pPr>
            <a:endParaRPr lang="nl-NL" sz="1500" b="1" dirty="0">
              <a:solidFill>
                <a:srgbClr val="000000"/>
              </a:solidFill>
              <a:latin typeface="Constantia" panose="02030602050306030303"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1" u="none" strike="noStrike" kern="1200" cap="none" spc="0" normalizeH="0" baseline="3000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395536" y="961852"/>
            <a:ext cx="5328592"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7" name="Rectangle 6"/>
          <p:cNvSpPr/>
          <p:nvPr/>
        </p:nvSpPr>
        <p:spPr>
          <a:xfrm>
            <a:off x="5004048" y="1824467"/>
            <a:ext cx="3960439" cy="3692765"/>
          </a:xfrm>
          <a:prstGeom prst="rect">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pic>
        <p:nvPicPr>
          <p:cNvPr id="4" name="Picture 3">
            <a:extLst>
              <a:ext uri="{FF2B5EF4-FFF2-40B4-BE49-F238E27FC236}">
                <a16:creationId xmlns:a16="http://schemas.microsoft.com/office/drawing/2014/main" id="{E21D6AAB-63B4-46D9-91C8-F663DFCF6B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3" y="1857622"/>
            <a:ext cx="3672408" cy="3611627"/>
          </a:xfrm>
          <a:prstGeom prst="rect">
            <a:avLst/>
          </a:prstGeom>
        </p:spPr>
      </p:pic>
      <p:sp>
        <p:nvSpPr>
          <p:cNvPr id="8" name="Rectangle 7">
            <a:extLst>
              <a:ext uri="{FF2B5EF4-FFF2-40B4-BE49-F238E27FC236}">
                <a16:creationId xmlns:a16="http://schemas.microsoft.com/office/drawing/2014/main" id="{E7A487CF-6329-4006-86EA-3BAE2E308250}"/>
              </a:ext>
            </a:extLst>
          </p:cNvPr>
          <p:cNvSpPr/>
          <p:nvPr/>
        </p:nvSpPr>
        <p:spPr>
          <a:xfrm>
            <a:off x="6342319" y="961852"/>
            <a:ext cx="5184576" cy="2785378"/>
          </a:xfrm>
          <a:prstGeom prst="rect">
            <a:avLst/>
          </a:prstGeom>
        </p:spPr>
        <p:txBody>
          <a:bodyPr wrap="square">
            <a:spAutoFit/>
          </a:bodyPr>
          <a:lstStyle/>
          <a:p>
            <a:pPr marR="0" lvl="0" algn="l" defTabSz="914400" rtl="0" eaLnBrk="1" fontAlgn="base" latinLnBrk="0" hangingPunct="1">
              <a:lnSpc>
                <a:spcPct val="100000"/>
              </a:lnSpc>
              <a:spcBef>
                <a:spcPct val="0"/>
              </a:spcBef>
              <a:spcAft>
                <a:spcPct val="0"/>
              </a:spcAft>
              <a:buClrTx/>
              <a:buSzTx/>
              <a:tabLst/>
              <a:defRPr/>
            </a:pPr>
            <a:endParaRPr lang="nl-NL" sz="1500" b="1" dirty="0">
              <a:solidFill>
                <a:srgbClr val="000000"/>
              </a:solidFill>
              <a:latin typeface="Constantia" panose="02030602050306030303" pitchFamily="18" charset="0"/>
            </a:endParaRPr>
          </a:p>
          <a:p>
            <a:pPr marR="0" lvl="0" algn="l" defTabSz="914400" rtl="0" eaLnBrk="1" fontAlgn="base" latinLnBrk="0" hangingPunct="1">
              <a:lnSpc>
                <a:spcPct val="100000"/>
              </a:lnSpc>
              <a:spcBef>
                <a:spcPct val="0"/>
              </a:spcBef>
              <a:spcAft>
                <a:spcPct val="0"/>
              </a:spcAft>
              <a:buClrTx/>
              <a:buSzTx/>
              <a:tabLst/>
              <a:defRPr/>
            </a:pPr>
            <a:r>
              <a:rPr lang="nl-NL" sz="15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After</a:t>
            </a:r>
            <a:r>
              <a:rPr lang="nl-NL" sz="10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the</a:t>
            </a:r>
            <a:r>
              <a:rPr lang="nl-NL" sz="10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notes</a:t>
            </a:r>
            <a:r>
              <a:rPr lang="nl-NL" sz="1000" b="1" i="1" dirty="0">
                <a:solidFill>
                  <a:srgbClr val="000000"/>
                </a:solidFill>
                <a:latin typeface="Constantia" panose="02030602050306030303" pitchFamily="18" charset="0"/>
              </a:rPr>
              <a:t> of J.H. Oort of </a:t>
            </a:r>
            <a:r>
              <a:rPr lang="nl-NL" sz="1000" b="1" i="1" dirty="0" err="1">
                <a:solidFill>
                  <a:srgbClr val="000000"/>
                </a:solidFill>
                <a:latin typeface="Constantia" panose="02030602050306030303" pitchFamily="18" charset="0"/>
              </a:rPr>
              <a:t>the</a:t>
            </a:r>
            <a:r>
              <a:rPr lang="nl-NL" sz="1000" b="1" i="1" dirty="0">
                <a:solidFill>
                  <a:srgbClr val="000000"/>
                </a:solidFill>
                <a:latin typeface="Constantia" panose="02030602050306030303" pitchFamily="18" charset="0"/>
              </a:rPr>
              <a:t> </a:t>
            </a:r>
          </a:p>
          <a:p>
            <a:pPr marR="0" lvl="0" algn="l" defTabSz="914400" rtl="0" eaLnBrk="1" fontAlgn="base" latinLnBrk="0" hangingPunct="1">
              <a:lnSpc>
                <a:spcPct val="100000"/>
              </a:lnSpc>
              <a:spcBef>
                <a:spcPct val="0"/>
              </a:spcBef>
              <a:spcAft>
                <a:spcPct val="0"/>
              </a:spcAft>
              <a:buClrTx/>
              <a:buSzTx/>
              <a:tabLst/>
              <a:defRPr/>
            </a:pPr>
            <a:r>
              <a:rPr lang="nl-NL" sz="10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lectures</a:t>
            </a:r>
            <a:r>
              <a:rPr lang="nl-NL" sz="10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by</a:t>
            </a:r>
            <a:r>
              <a:rPr lang="nl-NL" sz="1000" b="1" i="1" dirty="0">
                <a:solidFill>
                  <a:srgbClr val="000000"/>
                </a:solidFill>
                <a:latin typeface="Constantia" panose="02030602050306030303" pitchFamily="18" charset="0"/>
              </a:rPr>
              <a:t> J. Kapteyn, as </a:t>
            </a:r>
            <a:r>
              <a:rPr lang="nl-NL" sz="1000" b="1" i="1" dirty="0" err="1">
                <a:solidFill>
                  <a:srgbClr val="000000"/>
                </a:solidFill>
                <a:latin typeface="Constantia" panose="02030602050306030303" pitchFamily="18" charset="0"/>
              </a:rPr>
              <a:t>reported</a:t>
            </a:r>
            <a:r>
              <a:rPr lang="nl-NL" sz="1000" b="1" i="1" dirty="0">
                <a:solidFill>
                  <a:srgbClr val="000000"/>
                </a:solidFill>
                <a:latin typeface="Constantia" panose="02030602050306030303" pitchFamily="18" charset="0"/>
              </a:rPr>
              <a:t> </a:t>
            </a:r>
          </a:p>
          <a:p>
            <a:pPr marR="0" lvl="0" algn="l" defTabSz="914400" rtl="0" eaLnBrk="1" fontAlgn="base" latinLnBrk="0" hangingPunct="1">
              <a:lnSpc>
                <a:spcPct val="100000"/>
              </a:lnSpc>
              <a:spcBef>
                <a:spcPct val="0"/>
              </a:spcBef>
              <a:spcAft>
                <a:spcPct val="0"/>
              </a:spcAft>
              <a:buClrTx/>
              <a:buSzTx/>
              <a:tabLst/>
              <a:defRPr/>
            </a:pPr>
            <a:r>
              <a:rPr kumimoji="0" lang="nl-NL" sz="1000" b="1" i="1"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in </a:t>
            </a:r>
            <a:r>
              <a:rPr kumimoji="0" lang="nl-NL" sz="1000" b="1" i="1"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th</a:t>
            </a:r>
            <a:r>
              <a:rPr lang="nl-NL" sz="1000" b="1" i="1" dirty="0">
                <a:solidFill>
                  <a:srgbClr val="000000"/>
                </a:solidFill>
                <a:latin typeface="Constantia" panose="02030602050306030303" pitchFamily="18" charset="0"/>
              </a:rPr>
              <a:t>e </a:t>
            </a:r>
            <a:r>
              <a:rPr lang="nl-NL" sz="1000" b="1" i="1" dirty="0" err="1">
                <a:solidFill>
                  <a:srgbClr val="000000"/>
                </a:solidFill>
                <a:latin typeface="Constantia" panose="02030602050306030303" pitchFamily="18" charset="0"/>
              </a:rPr>
              <a:t>lecture</a:t>
            </a:r>
            <a:r>
              <a:rPr lang="nl-NL" sz="10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notes</a:t>
            </a:r>
            <a:r>
              <a:rPr lang="nl-NL" sz="1000" b="1" i="1" dirty="0">
                <a:solidFill>
                  <a:srgbClr val="000000"/>
                </a:solidFill>
                <a:latin typeface="Constantia" panose="02030602050306030303" pitchFamily="18" charset="0"/>
              </a:rPr>
              <a:t> of P. van der Kruit.</a:t>
            </a: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1" u="none" strike="noStrike" kern="1200" cap="none" spc="0" normalizeH="0" baseline="3000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Title 1">
            <a:extLst>
              <a:ext uri="{FF2B5EF4-FFF2-40B4-BE49-F238E27FC236}">
                <a16:creationId xmlns:a16="http://schemas.microsoft.com/office/drawing/2014/main" id="{58360302-EEEA-4FED-9B33-484CEB976CB8}"/>
              </a:ext>
            </a:extLst>
          </p:cNvPr>
          <p:cNvSpPr>
            <a:spLocks noGrp="1"/>
          </p:cNvSpPr>
          <p:nvPr>
            <p:ph type="title"/>
          </p:nvPr>
        </p:nvSpPr>
        <p:spPr>
          <a:xfrm>
            <a:off x="-252536" y="-99392"/>
            <a:ext cx="9505056" cy="1143000"/>
          </a:xfrm>
        </p:spPr>
        <p:txBody>
          <a:bodyPr/>
          <a:lstStyle/>
          <a:p>
            <a:r>
              <a:rPr lang="en-US" altLang="en-US" sz="3500" b="1" dirty="0">
                <a:solidFill>
                  <a:schemeClr val="tx1"/>
                </a:solidFill>
              </a:rPr>
              <a:t>Keplers inference</a:t>
            </a:r>
            <a:br>
              <a:rPr lang="en-US" altLang="en-US" sz="3500" b="1" dirty="0">
                <a:solidFill>
                  <a:schemeClr val="tx1"/>
                </a:solidFill>
              </a:rPr>
            </a:br>
            <a:r>
              <a:rPr lang="en-US" altLang="en-US" sz="3500" b="1" dirty="0">
                <a:solidFill>
                  <a:schemeClr val="tx1"/>
                </a:solidFill>
              </a:rPr>
              <a:t>Earth &amp; Mars orbits</a:t>
            </a:r>
          </a:p>
        </p:txBody>
      </p:sp>
    </p:spTree>
    <p:extLst>
      <p:ext uri="{BB962C8B-B14F-4D97-AF65-F5344CB8AC3E}">
        <p14:creationId xmlns:p14="http://schemas.microsoft.com/office/powerpoint/2010/main" val="2926015711"/>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4"/>
          <p:cNvSpPr/>
          <p:nvPr/>
        </p:nvSpPr>
        <p:spPr>
          <a:xfrm>
            <a:off x="611560" y="1011346"/>
            <a:ext cx="5184576" cy="470898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nl-NL" sz="1500" b="1" dirty="0">
                <a:solidFill>
                  <a:srgbClr val="000000"/>
                </a:solidFill>
                <a:latin typeface="Constantia" panose="02030602050306030303" pitchFamily="18" charset="0"/>
              </a:rPr>
              <a:t>Kepler </a:t>
            </a:r>
            <a:r>
              <a:rPr lang="nl-NL" sz="1500" b="1" dirty="0" err="1">
                <a:solidFill>
                  <a:srgbClr val="000000"/>
                </a:solidFill>
                <a:latin typeface="Constantia" panose="02030602050306030303" pitchFamily="18" charset="0"/>
              </a:rPr>
              <a:t>then</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repeated</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this</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for</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many</a:t>
            </a:r>
            <a:r>
              <a:rPr lang="nl-NL" sz="1500" b="1" dirty="0">
                <a:solidFill>
                  <a:srgbClr val="000000"/>
                </a:solidFill>
                <a:latin typeface="Constantia" panose="02030602050306030303" pitchFamily="18" charset="0"/>
              </a:rPr>
              <a:t> more </a:t>
            </a: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such</a:t>
            </a:r>
            <a:r>
              <a:rPr lang="nl-NL" sz="1500" b="1" dirty="0">
                <a:solidFill>
                  <a:srgbClr val="000000"/>
                </a:solidFill>
                <a:latin typeface="Constantia" panose="02030602050306030303" pitchFamily="18" charset="0"/>
              </a:rPr>
              <a:t> pairs </a:t>
            </a:r>
            <a:r>
              <a:rPr lang="nl-NL" sz="1500" b="1" dirty="0" err="1">
                <a:solidFill>
                  <a:srgbClr val="000000"/>
                </a:solidFill>
                <a:latin typeface="Constantia" panose="02030602050306030303" pitchFamily="18" charset="0"/>
              </a:rPr>
              <a:t>and</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then</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determined</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the</a:t>
            </a:r>
            <a:r>
              <a:rPr lang="nl-NL" sz="1500" b="1" dirty="0">
                <a:solidFill>
                  <a:srgbClr val="000000"/>
                </a:solidFill>
                <a:latin typeface="Constantia" panose="02030602050306030303"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nl-NL" sz="1500" b="1" dirty="0">
                <a:solidFill>
                  <a:srgbClr val="000000"/>
                </a:solidFill>
                <a:latin typeface="Constantia" panose="02030602050306030303" pitchFamily="18" charset="0"/>
              </a:rPr>
              <a:t>      </a:t>
            </a:r>
            <a:r>
              <a:rPr lang="nl-NL" sz="1500" b="1" dirty="0">
                <a:solidFill>
                  <a:srgbClr val="CC6600"/>
                </a:solidFill>
                <a:latin typeface="Constantia" panose="02030602050306030303" pitchFamily="18" charset="0"/>
              </a:rPr>
              <a:t>o</a:t>
            </a:r>
            <a:r>
              <a:rPr kumimoji="0" lang="nl-NL" sz="1500" b="1" i="0" u="none" strike="noStrike" kern="1200" cap="none" spc="0" normalizeH="0" baseline="0" noProof="0" dirty="0" err="1">
                <a:ln>
                  <a:noFill/>
                </a:ln>
                <a:solidFill>
                  <a:srgbClr val="CC6600"/>
                </a:solidFill>
                <a:effectLst/>
                <a:uLnTx/>
                <a:uFillTx/>
                <a:latin typeface="Constantia" panose="02030602050306030303" pitchFamily="18" charset="0"/>
                <a:ea typeface="+mn-ea"/>
                <a:cs typeface="+mn-cs"/>
              </a:rPr>
              <a:t>rbit</a:t>
            </a:r>
            <a:r>
              <a:rPr kumimoji="0" lang="nl-NL" sz="1500" b="1" i="0" u="none" strike="noStrike" kern="1200" cap="none" spc="0" normalizeH="0" baseline="0" noProof="0" dirty="0">
                <a:ln>
                  <a:noFill/>
                </a:ln>
                <a:solidFill>
                  <a:srgbClr val="CC6600"/>
                </a:solidFill>
                <a:effectLst/>
                <a:uLnTx/>
                <a:uFillTx/>
                <a:latin typeface="Constantia" panose="02030602050306030303" pitchFamily="18" charset="0"/>
                <a:ea typeface="+mn-ea"/>
                <a:cs typeface="+mn-cs"/>
              </a:rPr>
              <a:t> of Mars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wrt</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the</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orbit</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of Earth.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He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then</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turned</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it</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around</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as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if</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he was </a:t>
            </a:r>
          </a:p>
          <a:p>
            <a:pPr marR="0" lvl="0" algn="l" defTabSz="914400" rtl="0" eaLnBrk="1" fontAlgn="base" latinLnBrk="0" hangingPunct="1">
              <a:lnSpc>
                <a:spcPct val="100000"/>
              </a:lnSpc>
              <a:spcBef>
                <a:spcPct val="0"/>
              </a:spcBef>
              <a:spcAft>
                <a:spcPct val="0"/>
              </a:spcAft>
              <a:buClrTx/>
              <a:buSzTx/>
              <a:tabLst/>
              <a:defRPr/>
            </a:pPr>
            <a:r>
              <a:rPr lang="nl-NL" sz="1500" b="1" dirty="0">
                <a:solidFill>
                  <a:srgbClr val="000000"/>
                </a:solidFill>
                <a:latin typeface="Constantia" panose="02030602050306030303" pitchFamily="18" charset="0"/>
              </a:rPr>
              <a:t>      </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on Mars </a:t>
            </a:r>
            <a:r>
              <a:rPr lang="nl-NL" sz="1500" b="1" dirty="0" err="1">
                <a:solidFill>
                  <a:srgbClr val="000000"/>
                </a:solidFill>
                <a:latin typeface="Constantia" panose="02030602050306030303" pitchFamily="18" charset="0"/>
              </a:rPr>
              <a:t>and</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selected</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instances</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where</a:t>
            </a:r>
            <a:r>
              <a:rPr lang="nl-NL" sz="1500" b="1" dirty="0">
                <a:solidFill>
                  <a:srgbClr val="000000"/>
                </a:solidFill>
                <a:latin typeface="Constantia" panose="02030602050306030303" pitchFamily="18" charset="0"/>
              </a:rPr>
              <a:t> </a:t>
            </a:r>
          </a:p>
          <a:p>
            <a:pPr marR="0" lvl="0" algn="l" defTabSz="914400" rtl="0" eaLnBrk="1" fontAlgn="base" latinLnBrk="0" hangingPunct="1">
              <a:lnSpc>
                <a:spcPct val="100000"/>
              </a:lnSpc>
              <a:spcBef>
                <a:spcPct val="0"/>
              </a:spcBef>
              <a:spcAft>
                <a:spcPct val="0"/>
              </a:spcAft>
              <a:buClrTx/>
              <a:buSzTx/>
              <a:tabLst/>
              <a:defRPr/>
            </a:pPr>
            <a:r>
              <a:rPr lang="nl-NL" sz="1500" b="1" dirty="0">
                <a:solidFill>
                  <a:srgbClr val="000000"/>
                </a:solidFill>
                <a:latin typeface="Constantia" panose="02030602050306030303" pitchFamily="18" charset="0"/>
              </a:rPr>
              <a:t>      </a:t>
            </a:r>
            <a:r>
              <a:rPr lang="nl-NL" sz="1500" b="1" dirty="0">
                <a:solidFill>
                  <a:srgbClr val="CC6600"/>
                </a:solidFill>
                <a:latin typeface="Constantia" panose="02030602050306030303" pitchFamily="18" charset="0"/>
              </a:rPr>
              <a:t>Earth</a:t>
            </a:r>
            <a:r>
              <a:rPr lang="nl-NL" sz="1500" b="1" dirty="0">
                <a:solidFill>
                  <a:srgbClr val="000000"/>
                </a:solidFill>
                <a:latin typeface="Constantia" panose="02030602050306030303" pitchFamily="18" charset="0"/>
              </a:rPr>
              <a:t> was at </a:t>
            </a:r>
            <a:r>
              <a:rPr lang="nl-NL" sz="1500" b="1" dirty="0" err="1">
                <a:solidFill>
                  <a:srgbClr val="000000"/>
                </a:solidFill>
                <a:latin typeface="Constantia" panose="02030602050306030303" pitchFamily="18" charset="0"/>
              </a:rPr>
              <a:t>the</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same</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place</a:t>
            </a:r>
            <a:r>
              <a:rPr lang="nl-NL" sz="1500" b="1" dirty="0">
                <a:solidFill>
                  <a:srgbClr val="000000"/>
                </a:solidFill>
                <a:latin typeface="Constantia" panose="02030602050306030303" pitchFamily="18" charset="0"/>
              </a:rPr>
              <a:t> in </a:t>
            </a:r>
            <a:r>
              <a:rPr lang="nl-NL" sz="1500" b="1" dirty="0" err="1">
                <a:solidFill>
                  <a:srgbClr val="000000"/>
                </a:solidFill>
                <a:latin typeface="Constantia" panose="02030602050306030303" pitchFamily="18" charset="0"/>
              </a:rPr>
              <a:t>its</a:t>
            </a:r>
            <a:r>
              <a:rPr lang="nl-NL" sz="1500" b="1" dirty="0">
                <a:solidFill>
                  <a:srgbClr val="000000"/>
                </a:solidFill>
                <a:latin typeface="Constantia" panose="02030602050306030303" pitchFamily="18" charset="0"/>
              </a:rPr>
              <a:t> </a:t>
            </a:r>
            <a:r>
              <a:rPr lang="nl-NL" sz="1500" b="1" dirty="0" err="1">
                <a:solidFill>
                  <a:srgbClr val="000000"/>
                </a:solidFill>
                <a:latin typeface="Constantia" panose="02030602050306030303" pitchFamily="18" charset="0"/>
              </a:rPr>
              <a:t>orbit</a:t>
            </a:r>
            <a:r>
              <a:rPr lang="nl-NL" sz="1500" b="1" dirty="0">
                <a:solidFill>
                  <a:srgbClr val="000000"/>
                </a:solidFill>
                <a:latin typeface="Constantia" panose="02030602050306030303" pitchFamily="18" charset="0"/>
              </a:rPr>
              <a:t>.</a:t>
            </a:r>
          </a:p>
          <a:p>
            <a:pPr marR="0" lvl="0" algn="l" defTabSz="914400" rtl="0" eaLnBrk="1" fontAlgn="base" latinLnBrk="0" hangingPunct="1">
              <a:lnSpc>
                <a:spcPct val="100000"/>
              </a:lnSpc>
              <a:spcBef>
                <a:spcPct val="0"/>
              </a:spcBef>
              <a:spcAft>
                <a:spcPct val="0"/>
              </a:spcAft>
              <a:buClrTx/>
              <a:buSzTx/>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In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that</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way, he found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an</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CC6600"/>
                </a:solidFill>
                <a:effectLst/>
                <a:uLnTx/>
                <a:uFillTx/>
                <a:latin typeface="Constantia" panose="02030602050306030303" pitchFamily="18" charset="0"/>
                <a:ea typeface="+mn-ea"/>
                <a:cs typeface="+mn-cs"/>
              </a:rPr>
              <a:t>improve</a:t>
            </a:r>
            <a:r>
              <a:rPr lang="nl-NL" sz="1500" b="1" dirty="0">
                <a:solidFill>
                  <a:srgbClr val="CC6600"/>
                </a:solidFill>
                <a:latin typeface="Constantia" panose="02030602050306030303" pitchFamily="18" charset="0"/>
              </a:rPr>
              <a:t>d </a:t>
            </a:r>
            <a:r>
              <a:rPr lang="nl-NL" sz="1500" b="1" dirty="0" err="1">
                <a:solidFill>
                  <a:srgbClr val="CC6600"/>
                </a:solidFill>
                <a:latin typeface="Constantia" panose="02030602050306030303" pitchFamily="18" charset="0"/>
              </a:rPr>
              <a:t>orbit</a:t>
            </a:r>
            <a:r>
              <a:rPr lang="nl-NL" sz="1500" b="1" dirty="0">
                <a:solidFill>
                  <a:srgbClr val="CC6600"/>
                </a:solidFill>
                <a:latin typeface="Constantia" panose="02030602050306030303" pitchFamily="18" charset="0"/>
              </a:rPr>
              <a:t> </a:t>
            </a:r>
          </a:p>
          <a:p>
            <a:pPr marR="0" lvl="0" algn="l" defTabSz="914400" rtl="0" eaLnBrk="1" fontAlgn="base" latinLnBrk="0" hangingPunct="1">
              <a:lnSpc>
                <a:spcPct val="100000"/>
              </a:lnSpc>
              <a:spcBef>
                <a:spcPct val="0"/>
              </a:spcBef>
              <a:spcAft>
                <a:spcPct val="0"/>
              </a:spcAft>
              <a:buClrTx/>
              <a:buSzTx/>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of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the</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Earth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and</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its</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CC6600"/>
                </a:solidFill>
                <a:effectLst/>
                <a:uLnTx/>
                <a:uFillTx/>
                <a:latin typeface="Constantia" panose="02030602050306030303" pitchFamily="18" charset="0"/>
                <a:ea typeface="+mn-ea"/>
                <a:cs typeface="+mn-cs"/>
              </a:rPr>
              <a:t>linear</a:t>
            </a:r>
            <a:r>
              <a:rPr kumimoji="0" lang="nl-NL" sz="1500" b="1" i="0" u="none" strike="noStrike" kern="1200" cap="none" spc="0" normalizeH="0" baseline="0" noProof="0" dirty="0">
                <a:ln>
                  <a:noFill/>
                </a:ln>
                <a:solidFill>
                  <a:srgbClr val="CC6600"/>
                </a:solidFill>
                <a:effectLst/>
                <a:uLnTx/>
                <a:uFillTx/>
                <a:latin typeface="Constantia" panose="02030602050306030303" pitchFamily="18" charset="0"/>
                <a:ea typeface="+mn-ea"/>
                <a:cs typeface="+mn-cs"/>
              </a:rPr>
              <a:t> </a:t>
            </a:r>
            <a:r>
              <a:rPr kumimoji="0" lang="nl-NL" sz="1500" b="1" i="0" u="none" strike="noStrike" kern="1200" cap="none" spc="0" normalizeH="0" baseline="0" noProof="0" dirty="0" err="1">
                <a:ln>
                  <a:noFill/>
                </a:ln>
                <a:solidFill>
                  <a:srgbClr val="CC6600"/>
                </a:solidFill>
                <a:effectLst/>
                <a:uLnTx/>
                <a:uFillTx/>
                <a:latin typeface="Constantia" panose="02030602050306030303" pitchFamily="18" charset="0"/>
                <a:ea typeface="+mn-ea"/>
                <a:cs typeface="+mn-cs"/>
              </a:rPr>
              <a:t>velocity</a:t>
            </a: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1" u="none" strike="noStrike" kern="1200" cap="none" spc="0" normalizeH="0" baseline="3000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395536" y="961852"/>
            <a:ext cx="5328592"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7" name="Rectangle 6"/>
          <p:cNvSpPr/>
          <p:nvPr/>
        </p:nvSpPr>
        <p:spPr>
          <a:xfrm>
            <a:off x="5004048" y="1824467"/>
            <a:ext cx="3960439" cy="3692765"/>
          </a:xfrm>
          <a:prstGeom prst="rect">
            <a:avLst/>
          </a:prstGeom>
          <a:solidFill>
            <a:schemeClr val="accent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pic>
        <p:nvPicPr>
          <p:cNvPr id="3" name="Picture 2">
            <a:extLst>
              <a:ext uri="{FF2B5EF4-FFF2-40B4-BE49-F238E27FC236}">
                <a16:creationId xmlns:a16="http://schemas.microsoft.com/office/drawing/2014/main" id="{6255D4EF-B28A-4B73-B399-3F030D0018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3167" y="1851588"/>
            <a:ext cx="3882200" cy="3593636"/>
          </a:xfrm>
          <a:prstGeom prst="rect">
            <a:avLst/>
          </a:prstGeom>
        </p:spPr>
      </p:pic>
      <p:sp>
        <p:nvSpPr>
          <p:cNvPr id="8" name="Rectangle 7">
            <a:extLst>
              <a:ext uri="{FF2B5EF4-FFF2-40B4-BE49-F238E27FC236}">
                <a16:creationId xmlns:a16="http://schemas.microsoft.com/office/drawing/2014/main" id="{AEAD635D-99B9-4A78-93D9-E5724978F078}"/>
              </a:ext>
            </a:extLst>
          </p:cNvPr>
          <p:cNvSpPr/>
          <p:nvPr/>
        </p:nvSpPr>
        <p:spPr>
          <a:xfrm>
            <a:off x="6342319" y="961852"/>
            <a:ext cx="5184576" cy="2785378"/>
          </a:xfrm>
          <a:prstGeom prst="rect">
            <a:avLst/>
          </a:prstGeom>
        </p:spPr>
        <p:txBody>
          <a:bodyPr wrap="square">
            <a:spAutoFit/>
          </a:bodyPr>
          <a:lstStyle/>
          <a:p>
            <a:pPr marR="0" lvl="0" algn="l" defTabSz="914400" rtl="0" eaLnBrk="1" fontAlgn="base" latinLnBrk="0" hangingPunct="1">
              <a:lnSpc>
                <a:spcPct val="100000"/>
              </a:lnSpc>
              <a:spcBef>
                <a:spcPct val="0"/>
              </a:spcBef>
              <a:spcAft>
                <a:spcPct val="0"/>
              </a:spcAft>
              <a:buClrTx/>
              <a:buSzTx/>
              <a:tabLst/>
              <a:defRPr/>
            </a:pPr>
            <a:endParaRPr lang="nl-NL" sz="1500" b="1" dirty="0">
              <a:solidFill>
                <a:srgbClr val="000000"/>
              </a:solidFill>
              <a:latin typeface="Constantia" panose="02030602050306030303" pitchFamily="18" charset="0"/>
            </a:endParaRPr>
          </a:p>
          <a:p>
            <a:pPr marR="0" lvl="0" algn="l" defTabSz="914400" rtl="0" eaLnBrk="1" fontAlgn="base" latinLnBrk="0" hangingPunct="1">
              <a:lnSpc>
                <a:spcPct val="100000"/>
              </a:lnSpc>
              <a:spcBef>
                <a:spcPct val="0"/>
              </a:spcBef>
              <a:spcAft>
                <a:spcPct val="0"/>
              </a:spcAft>
              <a:buClrTx/>
              <a:buSzTx/>
              <a:tabLst/>
              <a:defRPr/>
            </a:pPr>
            <a:r>
              <a:rPr lang="nl-NL" sz="15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After</a:t>
            </a:r>
            <a:r>
              <a:rPr lang="nl-NL" sz="10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the</a:t>
            </a:r>
            <a:r>
              <a:rPr lang="nl-NL" sz="10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notes</a:t>
            </a:r>
            <a:r>
              <a:rPr lang="nl-NL" sz="1000" b="1" i="1" dirty="0">
                <a:solidFill>
                  <a:srgbClr val="000000"/>
                </a:solidFill>
                <a:latin typeface="Constantia" panose="02030602050306030303" pitchFamily="18" charset="0"/>
              </a:rPr>
              <a:t> of J.H. Oort of </a:t>
            </a:r>
            <a:r>
              <a:rPr lang="nl-NL" sz="1000" b="1" i="1" dirty="0" err="1">
                <a:solidFill>
                  <a:srgbClr val="000000"/>
                </a:solidFill>
                <a:latin typeface="Constantia" panose="02030602050306030303" pitchFamily="18" charset="0"/>
              </a:rPr>
              <a:t>the</a:t>
            </a:r>
            <a:r>
              <a:rPr lang="nl-NL" sz="1000" b="1" i="1" dirty="0">
                <a:solidFill>
                  <a:srgbClr val="000000"/>
                </a:solidFill>
                <a:latin typeface="Constantia" panose="02030602050306030303" pitchFamily="18" charset="0"/>
              </a:rPr>
              <a:t> </a:t>
            </a:r>
          </a:p>
          <a:p>
            <a:pPr marR="0" lvl="0" algn="l" defTabSz="914400" rtl="0" eaLnBrk="1" fontAlgn="base" latinLnBrk="0" hangingPunct="1">
              <a:lnSpc>
                <a:spcPct val="100000"/>
              </a:lnSpc>
              <a:spcBef>
                <a:spcPct val="0"/>
              </a:spcBef>
              <a:spcAft>
                <a:spcPct val="0"/>
              </a:spcAft>
              <a:buClrTx/>
              <a:buSzTx/>
              <a:tabLst/>
              <a:defRPr/>
            </a:pPr>
            <a:r>
              <a:rPr lang="nl-NL" sz="10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lectures</a:t>
            </a:r>
            <a:r>
              <a:rPr lang="nl-NL" sz="10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by</a:t>
            </a:r>
            <a:r>
              <a:rPr lang="nl-NL" sz="1000" b="1" i="1" dirty="0">
                <a:solidFill>
                  <a:srgbClr val="000000"/>
                </a:solidFill>
                <a:latin typeface="Constantia" panose="02030602050306030303" pitchFamily="18" charset="0"/>
              </a:rPr>
              <a:t> J. Kapteyn, as </a:t>
            </a:r>
            <a:r>
              <a:rPr lang="nl-NL" sz="1000" b="1" i="1" dirty="0" err="1">
                <a:solidFill>
                  <a:srgbClr val="000000"/>
                </a:solidFill>
                <a:latin typeface="Constantia" panose="02030602050306030303" pitchFamily="18" charset="0"/>
              </a:rPr>
              <a:t>reported</a:t>
            </a:r>
            <a:r>
              <a:rPr lang="nl-NL" sz="1000" b="1" i="1" dirty="0">
                <a:solidFill>
                  <a:srgbClr val="000000"/>
                </a:solidFill>
                <a:latin typeface="Constantia" panose="02030602050306030303" pitchFamily="18" charset="0"/>
              </a:rPr>
              <a:t> </a:t>
            </a:r>
          </a:p>
          <a:p>
            <a:pPr marR="0" lvl="0" algn="l" defTabSz="914400" rtl="0" eaLnBrk="1" fontAlgn="base" latinLnBrk="0" hangingPunct="1">
              <a:lnSpc>
                <a:spcPct val="100000"/>
              </a:lnSpc>
              <a:spcBef>
                <a:spcPct val="0"/>
              </a:spcBef>
              <a:spcAft>
                <a:spcPct val="0"/>
              </a:spcAft>
              <a:buClrTx/>
              <a:buSzTx/>
              <a:tabLst/>
              <a:defRPr/>
            </a:pPr>
            <a:r>
              <a:rPr kumimoji="0" lang="nl-NL" sz="1000" b="1" i="1"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      in </a:t>
            </a:r>
            <a:r>
              <a:rPr kumimoji="0" lang="nl-NL" sz="1000" b="1" i="1" u="none" strike="noStrike" kern="1200" cap="none" spc="0" normalizeH="0" baseline="0" noProof="0" dirty="0" err="1">
                <a:ln>
                  <a:noFill/>
                </a:ln>
                <a:solidFill>
                  <a:srgbClr val="000000"/>
                </a:solidFill>
                <a:effectLst/>
                <a:uLnTx/>
                <a:uFillTx/>
                <a:latin typeface="Constantia" panose="02030602050306030303" pitchFamily="18" charset="0"/>
                <a:ea typeface="+mn-ea"/>
                <a:cs typeface="+mn-cs"/>
              </a:rPr>
              <a:t>th</a:t>
            </a:r>
            <a:r>
              <a:rPr lang="nl-NL" sz="1000" b="1" i="1" dirty="0">
                <a:solidFill>
                  <a:srgbClr val="000000"/>
                </a:solidFill>
                <a:latin typeface="Constantia" panose="02030602050306030303" pitchFamily="18" charset="0"/>
              </a:rPr>
              <a:t>e </a:t>
            </a:r>
            <a:r>
              <a:rPr lang="nl-NL" sz="1000" b="1" i="1" dirty="0" err="1">
                <a:solidFill>
                  <a:srgbClr val="000000"/>
                </a:solidFill>
                <a:latin typeface="Constantia" panose="02030602050306030303" pitchFamily="18" charset="0"/>
              </a:rPr>
              <a:t>lecture</a:t>
            </a:r>
            <a:r>
              <a:rPr lang="nl-NL" sz="1000" b="1" i="1" dirty="0">
                <a:solidFill>
                  <a:srgbClr val="000000"/>
                </a:solidFill>
                <a:latin typeface="Constantia" panose="02030602050306030303" pitchFamily="18" charset="0"/>
              </a:rPr>
              <a:t> </a:t>
            </a:r>
            <a:r>
              <a:rPr lang="nl-NL" sz="1000" b="1" i="1" dirty="0" err="1">
                <a:solidFill>
                  <a:srgbClr val="000000"/>
                </a:solidFill>
                <a:latin typeface="Constantia" panose="02030602050306030303" pitchFamily="18" charset="0"/>
              </a:rPr>
              <a:t>notes</a:t>
            </a:r>
            <a:r>
              <a:rPr lang="nl-NL" sz="1000" b="1" i="1" dirty="0">
                <a:solidFill>
                  <a:srgbClr val="000000"/>
                </a:solidFill>
                <a:latin typeface="Constantia" panose="02030602050306030303" pitchFamily="18" charset="0"/>
              </a:rPr>
              <a:t> of P. van der Kruit.</a:t>
            </a: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0" i="1" u="none" strike="noStrike" kern="1200" cap="none" spc="0" normalizeH="0" baseline="3000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p:txBody>
      </p:sp>
      <p:sp>
        <p:nvSpPr>
          <p:cNvPr id="9" name="Title 1">
            <a:extLst>
              <a:ext uri="{FF2B5EF4-FFF2-40B4-BE49-F238E27FC236}">
                <a16:creationId xmlns:a16="http://schemas.microsoft.com/office/drawing/2014/main" id="{D2653719-D1D5-483C-8698-D4E889B1C6FB}"/>
              </a:ext>
            </a:extLst>
          </p:cNvPr>
          <p:cNvSpPr>
            <a:spLocks noGrp="1"/>
          </p:cNvSpPr>
          <p:nvPr>
            <p:ph type="title"/>
          </p:nvPr>
        </p:nvSpPr>
        <p:spPr>
          <a:xfrm>
            <a:off x="-252536" y="-99392"/>
            <a:ext cx="9505056" cy="1143000"/>
          </a:xfrm>
        </p:spPr>
        <p:txBody>
          <a:bodyPr/>
          <a:lstStyle/>
          <a:p>
            <a:r>
              <a:rPr lang="en-US" altLang="en-US" sz="3500" b="1" dirty="0">
                <a:solidFill>
                  <a:schemeClr val="tx1"/>
                </a:solidFill>
              </a:rPr>
              <a:t>Keplers inference</a:t>
            </a:r>
            <a:br>
              <a:rPr lang="en-US" altLang="en-US" sz="3500" b="1" dirty="0">
                <a:solidFill>
                  <a:schemeClr val="tx1"/>
                </a:solidFill>
              </a:rPr>
            </a:br>
            <a:r>
              <a:rPr lang="en-US" altLang="en-US" sz="3500" b="1" dirty="0">
                <a:solidFill>
                  <a:schemeClr val="tx1"/>
                </a:solidFill>
              </a:rPr>
              <a:t>Earth &amp; Mars orbits</a:t>
            </a:r>
          </a:p>
        </p:txBody>
      </p:sp>
    </p:spTree>
    <p:extLst>
      <p:ext uri="{BB962C8B-B14F-4D97-AF65-F5344CB8AC3E}">
        <p14:creationId xmlns:p14="http://schemas.microsoft.com/office/powerpoint/2010/main" val="3146130764"/>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52536" y="28636"/>
            <a:ext cx="10971639" cy="7245424"/>
          </a:xfrm>
        </p:spPr>
      </p:pic>
      <p:sp>
        <p:nvSpPr>
          <p:cNvPr id="4" name="Content Placeholder 3"/>
          <p:cNvSpPr>
            <a:spLocks noGrp="1"/>
          </p:cNvSpPr>
          <p:nvPr>
            <p:ph sz="half" idx="2"/>
          </p:nvPr>
        </p:nvSpPr>
        <p:spPr/>
        <p:txBody>
          <a:bodyPr/>
          <a:lstStyle/>
          <a:p>
            <a:endParaRPr lang="en-GB" dirty="0"/>
          </a:p>
        </p:txBody>
      </p:sp>
    </p:spTree>
    <p:extLst>
      <p:ext uri="{BB962C8B-B14F-4D97-AF65-F5344CB8AC3E}">
        <p14:creationId xmlns:p14="http://schemas.microsoft.com/office/powerpoint/2010/main" val="765308824"/>
      </p:ext>
    </p:extLst>
  </p:cSld>
  <p:clrMapOvr>
    <a:masterClrMapping/>
  </p:clrMapOvr>
  <p:transition spd="slow">
    <p:zoom/>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3418" y="971142"/>
            <a:ext cx="2786529" cy="5228226"/>
          </a:xfrm>
          <a:prstGeom prst="rect">
            <a:avLst/>
          </a:prstGeom>
        </p:spPr>
      </p:pic>
      <p:sp>
        <p:nvSpPr>
          <p:cNvPr id="19459" name="Title 1"/>
          <p:cNvSpPr>
            <a:spLocks noGrp="1"/>
          </p:cNvSpPr>
          <p:nvPr>
            <p:ph type="title"/>
          </p:nvPr>
        </p:nvSpPr>
        <p:spPr>
          <a:xfrm>
            <a:off x="-252536" y="-181148"/>
            <a:ext cx="9505056" cy="1143000"/>
          </a:xfrm>
        </p:spPr>
        <p:txBody>
          <a:bodyPr/>
          <a:lstStyle/>
          <a:p>
            <a:r>
              <a:rPr lang="en-US" altLang="en-US" sz="5000" b="1" dirty="0" err="1">
                <a:solidFill>
                  <a:schemeClr val="tx1"/>
                </a:solidFill>
              </a:rPr>
              <a:t>Harmonices</a:t>
            </a:r>
            <a:r>
              <a:rPr lang="en-US" altLang="en-US" sz="5000" b="1" dirty="0">
                <a:solidFill>
                  <a:schemeClr val="tx1"/>
                </a:solidFill>
              </a:rPr>
              <a:t> Mundi</a:t>
            </a:r>
          </a:p>
        </p:txBody>
      </p:sp>
      <p:sp>
        <p:nvSpPr>
          <p:cNvPr id="5" name="Rectangle 4"/>
          <p:cNvSpPr/>
          <p:nvPr/>
        </p:nvSpPr>
        <p:spPr>
          <a:xfrm>
            <a:off x="611560" y="1011346"/>
            <a:ext cx="4752528" cy="6647974"/>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Harmony of the World</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nl-NL"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Published 1619</a:t>
            </a:r>
            <a:endPar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GB" i="1" dirty="0">
              <a:solidFill>
                <a:srgbClr val="00000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GB" sz="1500" b="1" dirty="0">
              <a:solidFill>
                <a:srgbClr val="000000"/>
              </a:solidFill>
              <a:latin typeface="Constantia" panose="02030602050306030303" pitchFamily="18"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In a sense return to Pythagoras’ </a:t>
            </a:r>
          </a:p>
          <a:p>
            <a:pPr marR="0" lvl="0" algn="l" defTabSz="914400" rtl="0" eaLnBrk="1" fontAlgn="base" latinLnBrk="0" hangingPunct="1">
              <a:lnSpc>
                <a:spcPct val="100000"/>
              </a:lnSpc>
              <a:spcBef>
                <a:spcPct val="0"/>
              </a:spcBef>
              <a:spcAft>
                <a:spcPct val="0"/>
              </a:spcAft>
              <a:buClrTx/>
              <a:buSzTx/>
              <a:tabLst/>
              <a:defRPr/>
            </a:pPr>
            <a:r>
              <a:rPr lang="en-GB" sz="1500" b="1" dirty="0">
                <a:solidFill>
                  <a:srgbClr val="000000"/>
                </a:solidFill>
                <a:latin typeface="Constantia" panose="02030602050306030303" pitchFamily="18" charset="0"/>
              </a:rPr>
              <a:t>      </a:t>
            </a:r>
            <a:r>
              <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“Music of the Spheres”. However, not based on </a:t>
            </a:r>
          </a:p>
          <a:p>
            <a:pPr marR="0" lvl="0" algn="l" defTabSz="914400" rtl="0" eaLnBrk="1" fontAlgn="base" latinLnBrk="0" hangingPunct="1">
              <a:lnSpc>
                <a:spcPct val="100000"/>
              </a:lnSpc>
              <a:spcBef>
                <a:spcPct val="0"/>
              </a:spcBef>
              <a:spcAft>
                <a:spcPct val="0"/>
              </a:spcAft>
              <a:buClrTx/>
              <a:buSzTx/>
              <a:tabLst/>
              <a:defRPr/>
            </a:pPr>
            <a:r>
              <a:rPr lang="en-GB" sz="1500" b="1" dirty="0">
                <a:solidFill>
                  <a:srgbClr val="000000"/>
                </a:solidFill>
                <a:latin typeface="Constantia" panose="02030602050306030303" pitchFamily="18" charset="0"/>
              </a:rPr>
              <a:t>       numerology, but on Geometry ! </a:t>
            </a:r>
            <a:endPar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lang="en-GB" sz="1500" b="1" dirty="0">
              <a:solidFill>
                <a:srgbClr val="000000"/>
              </a:solidFill>
              <a:latin typeface="Constantia" panose="02030602050306030303" pitchFamily="18" charset="0"/>
            </a:endParaRPr>
          </a:p>
          <a:p>
            <a:pPr marR="0" lvl="0" algn="l" defTabSz="914400" rtl="0" eaLnBrk="1" fontAlgn="base" latinLnBrk="0" hangingPunct="1">
              <a:lnSpc>
                <a:spcPct val="100000"/>
              </a:lnSpc>
              <a:spcBef>
                <a:spcPct val="0"/>
              </a:spcBef>
              <a:spcAft>
                <a:spcPct val="0"/>
              </a:spcAft>
              <a:buClrTx/>
              <a:buSzTx/>
              <a:tabLst/>
              <a:defRPr/>
            </a:pPr>
            <a:endParaRPr lang="en-GB" sz="1500" b="1" dirty="0">
              <a:solidFill>
                <a:srgbClr val="000000"/>
              </a:solidFill>
              <a:latin typeface="Constantia" panose="02030602050306030303" pitchFamily="18" charset="0"/>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Kepler discovered physical harmonies in   planetary motion: </a:t>
            </a:r>
          </a:p>
          <a:p>
            <a:pPr marR="0" lvl="0" algn="l" defTabSz="914400" rtl="0" eaLnBrk="1" fontAlgn="base" latinLnBrk="0" hangingPunct="1">
              <a:lnSpc>
                <a:spcPct val="100000"/>
              </a:lnSpc>
              <a:spcBef>
                <a:spcPct val="0"/>
              </a:spcBef>
              <a:spcAft>
                <a:spcPct val="0"/>
              </a:spcAft>
              <a:buClrTx/>
              <a:buSzTx/>
              <a:tabLst/>
              <a:defRPr/>
            </a:pPr>
            <a:endParaRPr lang="en-GB" sz="1500" b="1" noProof="0" dirty="0">
              <a:solidFill>
                <a:srgbClr val="000000"/>
              </a:solidFill>
              <a:latin typeface="Constantia" panose="02030602050306030303" pitchFamily="18" charset="0"/>
            </a:endParaRPr>
          </a:p>
          <a:p>
            <a:pPr marR="0" lvl="0" algn="l" defTabSz="914400" rtl="0" eaLnBrk="1" fontAlgn="base" latinLnBrk="0" hangingPunct="1">
              <a:lnSpc>
                <a:spcPct val="100000"/>
              </a:lnSpc>
              <a:spcBef>
                <a:spcPct val="0"/>
              </a:spcBef>
              <a:spcAft>
                <a:spcPct val="0"/>
              </a:spcAft>
              <a:buClrTx/>
              <a:buSzTx/>
              <a:tabLst/>
              <a:defRPr/>
            </a:pPr>
            <a:r>
              <a:rPr kumimoji="0" lang="en-GB" sz="1500" b="1" i="0" u="none" strike="noStrike" kern="1200" cap="none" spc="0" normalizeH="0" baseline="0" dirty="0">
                <a:ln>
                  <a:noFill/>
                </a:ln>
                <a:solidFill>
                  <a:srgbClr val="000000"/>
                </a:solidFill>
                <a:effectLst/>
                <a:uLnTx/>
                <a:uFillTx/>
                <a:latin typeface="Constantia" panose="02030602050306030303" pitchFamily="18" charset="0"/>
                <a:ea typeface="+mn-ea"/>
                <a:cs typeface="+mn-cs"/>
              </a:rPr>
              <a:t>       • </a:t>
            </a:r>
            <a:r>
              <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difference maximum – minimum </a:t>
            </a:r>
          </a:p>
          <a:p>
            <a:pPr marR="0" lvl="0" algn="l" defTabSz="914400" rtl="0" eaLnBrk="1" fontAlgn="base" latinLnBrk="0" hangingPunct="1">
              <a:lnSpc>
                <a:spcPct val="100000"/>
              </a:lnSpc>
              <a:spcBef>
                <a:spcPct val="0"/>
              </a:spcBef>
              <a:spcAft>
                <a:spcPct val="0"/>
              </a:spcAft>
              <a:buClrTx/>
              <a:buSzTx/>
              <a:tabLst/>
              <a:defRPr/>
            </a:pPr>
            <a:r>
              <a:rPr lang="en-GB" sz="1500" b="1" dirty="0">
                <a:solidFill>
                  <a:srgbClr val="000000"/>
                </a:solidFill>
                <a:latin typeface="Constantia" panose="02030602050306030303" pitchFamily="18" charset="0"/>
              </a:rPr>
              <a:t>          </a:t>
            </a:r>
            <a:r>
              <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angular speeds of a planet </a:t>
            </a:r>
          </a:p>
          <a:p>
            <a:pPr marR="0" lvl="0" algn="l" defTabSz="914400" rtl="0" eaLnBrk="1" fontAlgn="base" latinLnBrk="0" hangingPunct="1">
              <a:lnSpc>
                <a:spcPct val="100000"/>
              </a:lnSpc>
              <a:spcBef>
                <a:spcPct val="0"/>
              </a:spcBef>
              <a:spcAft>
                <a:spcPct val="0"/>
              </a:spcAft>
              <a:buClrTx/>
              <a:buSzTx/>
              <a:tabLst/>
              <a:defRPr/>
            </a:pPr>
            <a:r>
              <a:rPr lang="en-GB" sz="1500" b="1" dirty="0">
                <a:solidFill>
                  <a:srgbClr val="000000"/>
                </a:solidFill>
                <a:latin typeface="Constantia" panose="02030602050306030303" pitchFamily="18" charset="0"/>
              </a:rPr>
              <a:t>          </a:t>
            </a:r>
            <a:r>
              <a:rPr kumimoji="0" lang="en-GB" sz="1500" b="1"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rPr>
              <a:t>approximates harmonic </a:t>
            </a:r>
            <a:r>
              <a:rPr lang="en-GB" sz="1500" b="1" dirty="0">
                <a:solidFill>
                  <a:srgbClr val="000000"/>
                </a:solidFill>
                <a:latin typeface="Constantia" panose="02030602050306030303" pitchFamily="18" charset="0"/>
              </a:rPr>
              <a:t>proportion</a:t>
            </a:r>
          </a:p>
          <a:p>
            <a:pPr marR="0" lvl="0" algn="l" defTabSz="914400" rtl="0" eaLnBrk="1" fontAlgn="base" latinLnBrk="0" hangingPunct="1">
              <a:lnSpc>
                <a:spcPct val="100000"/>
              </a:lnSpc>
              <a:spcBef>
                <a:spcPct val="0"/>
              </a:spcBef>
              <a:spcAft>
                <a:spcPct val="0"/>
              </a:spcAft>
              <a:buClrTx/>
              <a:buSzTx/>
              <a:tabLst/>
              <a:defRPr/>
            </a:pPr>
            <a:endParaRPr lang="en-GB" sz="1500" b="1" dirty="0">
              <a:solidFill>
                <a:srgbClr val="000000"/>
              </a:solidFill>
              <a:latin typeface="Constantia" panose="02030602050306030303" pitchFamily="18" charset="0"/>
            </a:endParaRPr>
          </a:p>
          <a:p>
            <a:pPr marR="0" lvl="0" algn="l" defTabSz="914400" rtl="0" eaLnBrk="1" fontAlgn="base" latinLnBrk="0" hangingPunct="1">
              <a:lnSpc>
                <a:spcPct val="100000"/>
              </a:lnSpc>
              <a:spcBef>
                <a:spcPct val="0"/>
              </a:spcBef>
              <a:spcAft>
                <a:spcPct val="0"/>
              </a:spcAft>
              <a:buClrTx/>
              <a:buSzTx/>
              <a:tabLst/>
              <a:defRPr/>
            </a:pPr>
            <a:r>
              <a:rPr lang="en-GB" sz="1500" b="1" dirty="0">
                <a:solidFill>
                  <a:srgbClr val="000000"/>
                </a:solidFill>
                <a:latin typeface="Constantia" panose="02030602050306030303" pitchFamily="18" charset="0"/>
              </a:rPr>
              <a:t>       • </a:t>
            </a:r>
            <a:r>
              <a:rPr lang="en-GB" sz="1500" b="1" dirty="0" err="1">
                <a:solidFill>
                  <a:srgbClr val="000000"/>
                </a:solidFill>
                <a:latin typeface="Constantia" panose="02030602050306030303" pitchFamily="18" charset="0"/>
              </a:rPr>
              <a:t>eg</a:t>
            </a:r>
            <a:r>
              <a:rPr lang="en-GB" sz="1500" b="1" dirty="0">
                <a:solidFill>
                  <a:srgbClr val="000000"/>
                </a:solidFill>
                <a:latin typeface="Constantia" panose="02030602050306030303" pitchFamily="18" charset="0"/>
              </a:rPr>
              <a:t>. the maximum angular speed of Earth </a:t>
            </a:r>
          </a:p>
          <a:p>
            <a:pPr lvl="0"/>
            <a:r>
              <a:rPr lang="en-GB" sz="1500" b="1" dirty="0">
                <a:solidFill>
                  <a:srgbClr val="000000"/>
                </a:solidFill>
                <a:latin typeface="Constantia" panose="02030602050306030303" pitchFamily="18" charset="0"/>
              </a:rPr>
              <a:t>         as measured from  the Sun varies by a       </a:t>
            </a:r>
          </a:p>
          <a:p>
            <a:pPr lvl="0"/>
            <a:r>
              <a:rPr lang="en-GB" sz="1500" b="1" dirty="0">
                <a:solidFill>
                  <a:srgbClr val="000000"/>
                </a:solidFill>
                <a:latin typeface="Constantia" panose="02030602050306030303" pitchFamily="18" charset="0"/>
              </a:rPr>
              <a:t>         semitone (ratio:   16:15)</a:t>
            </a:r>
          </a:p>
          <a:p>
            <a:pPr lvl="0"/>
            <a:endParaRPr kumimoji="0" lang="en-GB" sz="1500" b="1" i="0" u="none" strike="noStrike" kern="1200" cap="none" spc="0" normalizeH="0" baseline="3000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0" u="none" strike="noStrike" kern="1200" cap="none" spc="0" normalizeH="0" baseline="3000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500" b="1" i="0" u="none" strike="noStrike" kern="1200" cap="none" spc="0" normalizeH="0" baseline="30000" noProof="0" dirty="0">
              <a:ln>
                <a:noFill/>
              </a:ln>
              <a:solidFill>
                <a:srgbClr val="000000"/>
              </a:solidFill>
              <a:effectLst/>
              <a:uLnTx/>
              <a:uFillTx/>
              <a:latin typeface="Constantia" panose="0203060205030603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500" b="1" i="1"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395536" y="961852"/>
            <a:ext cx="5328592"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
        <p:nvSpPr>
          <p:cNvPr id="7" name="Rectangle 6"/>
          <p:cNvSpPr/>
          <p:nvPr/>
        </p:nvSpPr>
        <p:spPr>
          <a:xfrm>
            <a:off x="5862100" y="960188"/>
            <a:ext cx="2817848"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226044670"/>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3418" y="971142"/>
            <a:ext cx="2786529" cy="5228226"/>
          </a:xfrm>
          <a:prstGeom prst="rect">
            <a:avLst/>
          </a:prstGeom>
        </p:spPr>
      </p:pic>
      <p:sp>
        <p:nvSpPr>
          <p:cNvPr id="19459" name="Title 1"/>
          <p:cNvSpPr>
            <a:spLocks noGrp="1"/>
          </p:cNvSpPr>
          <p:nvPr>
            <p:ph type="title"/>
          </p:nvPr>
        </p:nvSpPr>
        <p:spPr>
          <a:xfrm>
            <a:off x="-252536" y="-181148"/>
            <a:ext cx="9505056" cy="1143000"/>
          </a:xfrm>
        </p:spPr>
        <p:txBody>
          <a:bodyPr/>
          <a:lstStyle/>
          <a:p>
            <a:r>
              <a:rPr lang="en-US" altLang="en-US" sz="5000" b="1" dirty="0" err="1">
                <a:solidFill>
                  <a:schemeClr val="tx1"/>
                </a:solidFill>
              </a:rPr>
              <a:t>Harmonices</a:t>
            </a:r>
            <a:r>
              <a:rPr lang="en-US" altLang="en-US" sz="5000" b="1" dirty="0">
                <a:solidFill>
                  <a:schemeClr val="tx1"/>
                </a:solidFill>
              </a:rPr>
              <a:t> Mundi</a:t>
            </a:r>
          </a:p>
        </p:txBody>
      </p:sp>
      <p:sp>
        <p:nvSpPr>
          <p:cNvPr id="5" name="Rectangle 4"/>
          <p:cNvSpPr/>
          <p:nvPr/>
        </p:nvSpPr>
        <p:spPr>
          <a:xfrm>
            <a:off x="611560" y="1011346"/>
            <a:ext cx="4572000" cy="6601807"/>
          </a:xfrm>
          <a:prstGeom prst="rect">
            <a:avLst/>
          </a:prstGeom>
        </p:spPr>
        <p:txBody>
          <a:bodyPr>
            <a:spAutoFit/>
          </a:bodyPr>
          <a:lstStyle/>
          <a:p>
            <a:pPr marL="285750" indent="-285750">
              <a:buFontTx/>
              <a:buChar char="-"/>
            </a:pPr>
            <a:r>
              <a:rPr lang="nl-NL" sz="1500" b="1" dirty="0">
                <a:solidFill>
                  <a:srgbClr val="000000"/>
                </a:solidFill>
                <a:latin typeface="Constantia" panose="02030602050306030303" pitchFamily="18" charset="0"/>
              </a:rPr>
              <a:t>Harmony of the World</a:t>
            </a:r>
          </a:p>
          <a:p>
            <a:pPr marL="285750" indent="-285750">
              <a:buFontTx/>
              <a:buChar char="-"/>
            </a:pPr>
            <a:endParaRPr lang="nl-NL" sz="1500" b="1" dirty="0">
              <a:solidFill>
                <a:srgbClr val="000000"/>
              </a:solidFill>
              <a:latin typeface="Constantia" panose="02030602050306030303" pitchFamily="18" charset="0"/>
            </a:endParaRPr>
          </a:p>
          <a:p>
            <a:pPr marL="285750" indent="-285750">
              <a:buFontTx/>
              <a:buChar char="-"/>
            </a:pPr>
            <a:r>
              <a:rPr lang="nl-NL" sz="1500" b="1" dirty="0">
                <a:solidFill>
                  <a:srgbClr val="000000"/>
                </a:solidFill>
                <a:latin typeface="Constantia" panose="02030602050306030303" pitchFamily="18" charset="0"/>
              </a:rPr>
              <a:t>Published 1619</a:t>
            </a:r>
            <a:endParaRPr lang="en-GB" sz="1500" b="1" dirty="0">
              <a:solidFill>
                <a:srgbClr val="000000"/>
              </a:solidFill>
              <a:latin typeface="Constantia" panose="02030602050306030303" pitchFamily="18" charset="0"/>
            </a:endParaRPr>
          </a:p>
          <a:p>
            <a:endParaRPr lang="en-GB" sz="1500" b="1" dirty="0">
              <a:latin typeface="Constantia" panose="02030602050306030303" pitchFamily="18" charset="0"/>
            </a:endParaRPr>
          </a:p>
          <a:p>
            <a:endParaRPr lang="en-GB" sz="1500" b="1" dirty="0">
              <a:latin typeface="Constantia" panose="02030602050306030303" pitchFamily="18" charset="0"/>
            </a:endParaRPr>
          </a:p>
          <a:p>
            <a:pPr marL="285750" indent="-285750">
              <a:buFontTx/>
              <a:buChar char="-"/>
            </a:pPr>
            <a:r>
              <a:rPr lang="nl-NL" sz="1500" b="1" dirty="0">
                <a:latin typeface="Constantia" panose="02030602050306030303" pitchFamily="18" charset="0"/>
              </a:rPr>
              <a:t>Musical harmonies for</a:t>
            </a:r>
          </a:p>
          <a:p>
            <a:r>
              <a:rPr lang="nl-NL" sz="1500" b="1" dirty="0">
                <a:latin typeface="Constantia" panose="02030602050306030303" pitchFamily="18" charset="0"/>
              </a:rPr>
              <a:t>      arrangement </a:t>
            </a:r>
            <a:r>
              <a:rPr lang="nl-NL" sz="1500" b="1" dirty="0" err="1">
                <a:latin typeface="Constantia" panose="02030602050306030303" pitchFamily="18" charset="0"/>
              </a:rPr>
              <a:t>and</a:t>
            </a:r>
            <a:r>
              <a:rPr lang="nl-NL" sz="1500" b="1" dirty="0">
                <a:latin typeface="Constantia" panose="02030602050306030303" pitchFamily="18" charset="0"/>
              </a:rPr>
              <a:t> motion of </a:t>
            </a:r>
            <a:r>
              <a:rPr lang="nl-NL" sz="1500" b="1" dirty="0" err="1">
                <a:latin typeface="Constantia" panose="02030602050306030303" pitchFamily="18" charset="0"/>
              </a:rPr>
              <a:t>heavenly</a:t>
            </a:r>
            <a:r>
              <a:rPr lang="nl-NL" sz="1500" b="1" dirty="0">
                <a:latin typeface="Constantia" panose="02030602050306030303" pitchFamily="18" charset="0"/>
              </a:rPr>
              <a:t> </a:t>
            </a:r>
            <a:r>
              <a:rPr lang="nl-NL" sz="1500" b="1" dirty="0" err="1">
                <a:latin typeface="Constantia" panose="02030602050306030303" pitchFamily="18" charset="0"/>
              </a:rPr>
              <a:t>bodies</a:t>
            </a:r>
            <a:endParaRPr lang="nl-NL" sz="1500" b="1" dirty="0">
              <a:latin typeface="Constantia" panose="02030602050306030303" pitchFamily="18" charset="0"/>
            </a:endParaRPr>
          </a:p>
          <a:p>
            <a:endParaRPr lang="nl-NL" sz="1500" b="1" dirty="0">
              <a:latin typeface="Constantia" panose="02030602050306030303" pitchFamily="18" charset="0"/>
            </a:endParaRPr>
          </a:p>
          <a:p>
            <a:pPr marL="285750" indent="-285750">
              <a:buFontTx/>
              <a:buChar char="-"/>
            </a:pPr>
            <a:r>
              <a:rPr lang="nl-NL" sz="1500" b="1" dirty="0" err="1">
                <a:latin typeface="Constantia" panose="02030602050306030303" pitchFamily="18" charset="0"/>
              </a:rPr>
              <a:t>Celestial</a:t>
            </a:r>
            <a:r>
              <a:rPr lang="nl-NL" sz="1500" b="1" dirty="0">
                <a:latin typeface="Constantia" panose="02030602050306030303" pitchFamily="18" charset="0"/>
              </a:rPr>
              <a:t> </a:t>
            </a:r>
            <a:r>
              <a:rPr lang="nl-NL" sz="1500" b="1" dirty="0" err="1">
                <a:latin typeface="Constantia" panose="02030602050306030303" pitchFamily="18" charset="0"/>
              </a:rPr>
              <a:t>choir</a:t>
            </a:r>
            <a:r>
              <a:rPr lang="nl-NL" sz="1500" b="1" dirty="0">
                <a:latin typeface="Constantia" panose="02030602050306030303" pitchFamily="18" charset="0"/>
              </a:rPr>
              <a:t>: </a:t>
            </a:r>
          </a:p>
          <a:p>
            <a:r>
              <a:rPr lang="nl-NL" sz="1500" b="1" dirty="0">
                <a:latin typeface="Constantia" panose="02030602050306030303" pitchFamily="18" charset="0"/>
              </a:rPr>
              <a:t>                 </a:t>
            </a:r>
            <a:r>
              <a:rPr lang="nl-NL" sz="1500" b="1" dirty="0" err="1">
                <a:latin typeface="Constantia" panose="02030602050306030303" pitchFamily="18" charset="0"/>
              </a:rPr>
              <a:t>Mercury</a:t>
            </a:r>
            <a:r>
              <a:rPr lang="nl-NL" sz="1500" b="1" dirty="0">
                <a:latin typeface="Constantia" panose="02030602050306030303" pitchFamily="18" charset="0"/>
              </a:rPr>
              <a:t>          </a:t>
            </a:r>
            <a:r>
              <a:rPr lang="nl-NL" sz="1500" b="1" dirty="0" err="1">
                <a:latin typeface="Constantia" panose="02030602050306030303" pitchFamily="18" charset="0"/>
              </a:rPr>
              <a:t>soprano</a:t>
            </a:r>
            <a:endParaRPr lang="nl-NL" sz="1500" b="1" dirty="0">
              <a:latin typeface="Constantia" panose="02030602050306030303" pitchFamily="18" charset="0"/>
            </a:endParaRPr>
          </a:p>
          <a:p>
            <a:r>
              <a:rPr lang="nl-NL" sz="1500" b="1" dirty="0">
                <a:latin typeface="Constantia" panose="02030602050306030303" pitchFamily="18" charset="0"/>
              </a:rPr>
              <a:t>                 Venus               alto</a:t>
            </a:r>
          </a:p>
          <a:p>
            <a:r>
              <a:rPr lang="nl-NL" sz="1500" b="1" dirty="0">
                <a:latin typeface="Constantia" panose="02030602050306030303" pitchFamily="18" charset="0"/>
              </a:rPr>
              <a:t>                 Earth                alto</a:t>
            </a:r>
          </a:p>
          <a:p>
            <a:r>
              <a:rPr lang="nl-NL" sz="1500" b="1" dirty="0">
                <a:latin typeface="Constantia" panose="02030602050306030303" pitchFamily="18" charset="0"/>
              </a:rPr>
              <a:t>                 Mars                 tenor</a:t>
            </a:r>
          </a:p>
          <a:p>
            <a:r>
              <a:rPr lang="nl-NL" sz="1500" b="1" dirty="0">
                <a:latin typeface="Constantia" panose="02030602050306030303" pitchFamily="18" charset="0"/>
              </a:rPr>
              <a:t>                 Jupiter              tenor</a:t>
            </a:r>
          </a:p>
          <a:p>
            <a:r>
              <a:rPr lang="nl-NL" sz="1500" b="1" dirty="0">
                <a:latin typeface="Constantia" panose="02030602050306030303" pitchFamily="18" charset="0"/>
              </a:rPr>
              <a:t>                 </a:t>
            </a:r>
            <a:r>
              <a:rPr lang="nl-NL" sz="1500" b="1" dirty="0" err="1">
                <a:latin typeface="Constantia" panose="02030602050306030303" pitchFamily="18" charset="0"/>
              </a:rPr>
              <a:t>Saturn</a:t>
            </a:r>
            <a:r>
              <a:rPr lang="nl-NL" sz="1500" b="1" dirty="0">
                <a:latin typeface="Constantia" panose="02030602050306030303" pitchFamily="18" charset="0"/>
              </a:rPr>
              <a:t>              </a:t>
            </a:r>
            <a:r>
              <a:rPr lang="nl-NL" sz="1500" b="1" dirty="0" err="1">
                <a:latin typeface="Constantia" panose="02030602050306030303" pitchFamily="18" charset="0"/>
              </a:rPr>
              <a:t>bass</a:t>
            </a:r>
            <a:endParaRPr lang="nl-NL" sz="1500" b="1" dirty="0">
              <a:latin typeface="Constantia" panose="02030602050306030303" pitchFamily="18" charset="0"/>
            </a:endParaRPr>
          </a:p>
          <a:p>
            <a:endParaRPr lang="en-US" sz="1500" b="1" dirty="0">
              <a:latin typeface="Constantia" panose="02030602050306030303" pitchFamily="18" charset="0"/>
            </a:endParaRPr>
          </a:p>
          <a:p>
            <a:pPr marL="285750" indent="-285750">
              <a:buFontTx/>
              <a:buChar char="-"/>
            </a:pPr>
            <a:r>
              <a:rPr lang="en-US" sz="1500" b="1" dirty="0">
                <a:latin typeface="Constantia" panose="02030602050306030303" pitchFamily="18" charset="0"/>
              </a:rPr>
              <a:t>Mercury    -   large elliptical orbit                                       </a:t>
            </a:r>
          </a:p>
          <a:p>
            <a:r>
              <a:rPr lang="en-US" sz="1500" b="1" dirty="0">
                <a:latin typeface="Constantia" panose="02030602050306030303" pitchFamily="18" charset="0"/>
              </a:rPr>
              <a:t>                          -   greatest number of notes</a:t>
            </a:r>
          </a:p>
          <a:p>
            <a:pPr marL="285750" indent="-285750">
              <a:buFontTx/>
              <a:buChar char="-"/>
            </a:pPr>
            <a:r>
              <a:rPr lang="en-US" sz="1500" b="1" dirty="0">
                <a:latin typeface="Constantia" panose="02030602050306030303" pitchFamily="18" charset="0"/>
              </a:rPr>
              <a:t>Venus        -   orbit nearly a circle</a:t>
            </a:r>
          </a:p>
          <a:p>
            <a:r>
              <a:rPr lang="en-US" sz="1500" b="1" dirty="0">
                <a:latin typeface="Constantia" panose="02030602050306030303" pitchFamily="18" charset="0"/>
              </a:rPr>
              <a:t>                          -   only a single  note</a:t>
            </a:r>
            <a:endParaRPr lang="en-GB" sz="1500" b="1" dirty="0">
              <a:latin typeface="Constantia" panose="02030602050306030303" pitchFamily="18" charset="0"/>
            </a:endParaRPr>
          </a:p>
          <a:p>
            <a:endParaRPr lang="en-GB" sz="1500" b="1" baseline="30000" dirty="0">
              <a:solidFill>
                <a:srgbClr val="000000"/>
              </a:solidFill>
              <a:latin typeface="Constantia" panose="02030602050306030303" pitchFamily="18" charset="0"/>
            </a:endParaRPr>
          </a:p>
          <a:p>
            <a:endParaRPr lang="en-GB" sz="1500" b="1" baseline="30000" dirty="0">
              <a:solidFill>
                <a:srgbClr val="000000"/>
              </a:solidFill>
              <a:latin typeface="Constantia" panose="02030602050306030303" pitchFamily="18" charset="0"/>
            </a:endParaRPr>
          </a:p>
          <a:p>
            <a:endParaRPr lang="nl-NL" sz="1500" b="1" baseline="30000" dirty="0">
              <a:solidFill>
                <a:srgbClr val="000000"/>
              </a:solidFill>
              <a:latin typeface="Constantia" panose="02030602050306030303" pitchFamily="18" charset="0"/>
            </a:endParaRPr>
          </a:p>
          <a:p>
            <a:endParaRPr lang="en-GB" i="1" dirty="0">
              <a:solidFill>
                <a:srgbClr val="000000"/>
              </a:solidFill>
            </a:endParaRPr>
          </a:p>
          <a:p>
            <a:endParaRPr lang="en-GB" sz="1500" b="1" i="1" dirty="0">
              <a:solidFill>
                <a:srgbClr val="000000"/>
              </a:solidFill>
            </a:endParaRPr>
          </a:p>
          <a:p>
            <a:endParaRPr lang="en-GB" sz="1500" b="1" i="1" dirty="0">
              <a:solidFill>
                <a:srgbClr val="000000"/>
              </a:solidFill>
            </a:endParaRPr>
          </a:p>
          <a:p>
            <a:endParaRPr lang="en-GB" sz="1500" b="1" i="1" dirty="0">
              <a:solidFill>
                <a:srgbClr val="000000"/>
              </a:solidFill>
            </a:endParaRPr>
          </a:p>
          <a:p>
            <a:endParaRPr lang="en-GB" sz="1500" b="1" i="1" dirty="0">
              <a:solidFill>
                <a:srgbClr val="000000"/>
              </a:solidFill>
            </a:endParaRPr>
          </a:p>
          <a:p>
            <a:endParaRPr lang="en-GB" sz="1500" b="1" i="1" dirty="0">
              <a:solidFill>
                <a:srgbClr val="000000"/>
              </a:solidFill>
            </a:endParaRPr>
          </a:p>
        </p:txBody>
      </p:sp>
      <p:sp>
        <p:nvSpPr>
          <p:cNvPr id="6" name="Rectangle 5"/>
          <p:cNvSpPr/>
          <p:nvPr/>
        </p:nvSpPr>
        <p:spPr>
          <a:xfrm>
            <a:off x="395536" y="961852"/>
            <a:ext cx="5328592"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7" name="Rectangle 6"/>
          <p:cNvSpPr/>
          <p:nvPr/>
        </p:nvSpPr>
        <p:spPr>
          <a:xfrm>
            <a:off x="5862100" y="960188"/>
            <a:ext cx="2817848"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3589734552"/>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 name="Rectangle 5"/>
          <p:cNvSpPr/>
          <p:nvPr/>
        </p:nvSpPr>
        <p:spPr>
          <a:xfrm>
            <a:off x="395536" y="961852"/>
            <a:ext cx="5328592" cy="5239179"/>
          </a:xfrm>
          <a:prstGeom prst="rect">
            <a:avLst/>
          </a:prstGeom>
          <a:solidFill>
            <a:schemeClr val="tx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3418" y="971142"/>
            <a:ext cx="2786529" cy="5228226"/>
          </a:xfrm>
          <a:prstGeom prst="rect">
            <a:avLst/>
          </a:prstGeom>
        </p:spPr>
      </p:pic>
      <p:sp>
        <p:nvSpPr>
          <p:cNvPr id="19459" name="Title 1"/>
          <p:cNvSpPr>
            <a:spLocks noGrp="1"/>
          </p:cNvSpPr>
          <p:nvPr>
            <p:ph type="title"/>
          </p:nvPr>
        </p:nvSpPr>
        <p:spPr>
          <a:xfrm>
            <a:off x="-252536" y="-181148"/>
            <a:ext cx="9505056" cy="1143000"/>
          </a:xfrm>
        </p:spPr>
        <p:txBody>
          <a:bodyPr/>
          <a:lstStyle/>
          <a:p>
            <a:r>
              <a:rPr lang="en-US" altLang="en-US" sz="5000" b="1" dirty="0" err="1">
                <a:solidFill>
                  <a:schemeClr val="tx1"/>
                </a:solidFill>
              </a:rPr>
              <a:t>Harmonices</a:t>
            </a:r>
            <a:r>
              <a:rPr lang="en-US" altLang="en-US" sz="5000" b="1" dirty="0">
                <a:solidFill>
                  <a:schemeClr val="tx1"/>
                </a:solidFill>
              </a:rPr>
              <a:t> Mundi</a:t>
            </a:r>
          </a:p>
        </p:txBody>
      </p:sp>
      <p:sp>
        <p:nvSpPr>
          <p:cNvPr id="7" name="Rectangle 6"/>
          <p:cNvSpPr/>
          <p:nvPr/>
        </p:nvSpPr>
        <p:spPr>
          <a:xfrm>
            <a:off x="5862100" y="960188"/>
            <a:ext cx="2817848" cy="52391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D9"/>
              </a:solidFill>
              <a:effectLst/>
              <a:uLnTx/>
              <a:uFillTx/>
              <a:latin typeface="Arial"/>
              <a:ea typeface="+mn-ea"/>
              <a:cs typeface="+mn-cs"/>
            </a:endParaRPr>
          </a:p>
        </p:txBody>
      </p:sp>
      <p:pic>
        <p:nvPicPr>
          <p:cNvPr id="3" name="Giovanni Keplero - Harmonices Mundi">
            <a:hlinkClick r:id="" action="ppaction://media"/>
            <a:extLst>
              <a:ext uri="{FF2B5EF4-FFF2-40B4-BE49-F238E27FC236}">
                <a16:creationId xmlns:a16="http://schemas.microsoft.com/office/drawing/2014/main" id="{E4563062-84FC-4F02-B056-9A9BD3E4E3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5888" y="2175426"/>
            <a:ext cx="5348580" cy="2507147"/>
          </a:xfrm>
          <a:prstGeom prst="rect">
            <a:avLst/>
          </a:prstGeom>
        </p:spPr>
      </p:pic>
    </p:spTree>
    <p:extLst>
      <p:ext uri="{BB962C8B-B14F-4D97-AF65-F5344CB8AC3E}">
        <p14:creationId xmlns:p14="http://schemas.microsoft.com/office/powerpoint/2010/main" val="20036702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260647"/>
            <a:ext cx="4508996" cy="6284315"/>
          </a:xfrm>
          <a:prstGeom prst="rect">
            <a:avLst/>
          </a:prstGeom>
        </p:spPr>
      </p:pic>
      <p:sp>
        <p:nvSpPr>
          <p:cNvPr id="5" name="Rectangle 4"/>
          <p:cNvSpPr/>
          <p:nvPr/>
        </p:nvSpPr>
        <p:spPr>
          <a:xfrm>
            <a:off x="4283968" y="260647"/>
            <a:ext cx="4508996" cy="62843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2"/>
          <p:cNvSpPr txBox="1">
            <a:spLocks noChangeArrowheads="1"/>
          </p:cNvSpPr>
          <p:nvPr/>
        </p:nvSpPr>
        <p:spPr>
          <a:xfrm>
            <a:off x="-2741380" y="836712"/>
            <a:ext cx="9858375" cy="1371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hangingPunct="1">
              <a:defRPr/>
            </a:pPr>
            <a:r>
              <a:rPr lang="en-US" sz="4500" dirty="0">
                <a:solidFill>
                  <a:schemeClr val="tx1"/>
                </a:solidFill>
                <a:latin typeface="Elephant" panose="02020904090505020303" pitchFamily="18" charset="0"/>
              </a:rPr>
              <a:t>Christiaan </a:t>
            </a:r>
          </a:p>
          <a:p>
            <a:pPr eaLnBrk="1" hangingPunct="1">
              <a:defRPr/>
            </a:pPr>
            <a:r>
              <a:rPr lang="en-US" sz="4500" dirty="0">
                <a:solidFill>
                  <a:schemeClr val="tx1"/>
                </a:solidFill>
                <a:latin typeface="Elephant" panose="02020904090505020303" pitchFamily="18" charset="0"/>
              </a:rPr>
              <a:t>Huygens</a:t>
            </a:r>
          </a:p>
          <a:p>
            <a:pPr eaLnBrk="1" hangingPunct="1">
              <a:defRPr/>
            </a:pPr>
            <a:br>
              <a:rPr lang="en-US" sz="4500" dirty="0">
                <a:solidFill>
                  <a:schemeClr val="tx1"/>
                </a:solidFill>
                <a:latin typeface="Elephant" panose="02020904090505020303" pitchFamily="18" charset="0"/>
              </a:rPr>
            </a:br>
            <a:r>
              <a:rPr lang="en-US" sz="2500" dirty="0">
                <a:solidFill>
                  <a:schemeClr val="tx1"/>
                </a:solidFill>
                <a:latin typeface="Elephant" panose="02020904090505020303" pitchFamily="18" charset="0"/>
              </a:rPr>
              <a:t>(1629-1695)</a:t>
            </a:r>
          </a:p>
        </p:txBody>
      </p:sp>
    </p:spTree>
    <p:extLst>
      <p:ext uri="{BB962C8B-B14F-4D97-AF65-F5344CB8AC3E}">
        <p14:creationId xmlns:p14="http://schemas.microsoft.com/office/powerpoint/2010/main" val="510097800"/>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970" y="404664"/>
            <a:ext cx="4494994" cy="6005917"/>
          </a:xfrm>
          <a:prstGeom prst="rect">
            <a:avLst/>
          </a:prstGeom>
        </p:spPr>
      </p:pic>
      <p:sp>
        <p:nvSpPr>
          <p:cNvPr id="5" name="Rectangle 4"/>
          <p:cNvSpPr/>
          <p:nvPr/>
        </p:nvSpPr>
        <p:spPr>
          <a:xfrm>
            <a:off x="4297970" y="404664"/>
            <a:ext cx="4508996" cy="60059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ectangle 2"/>
          <p:cNvSpPr txBox="1">
            <a:spLocks noChangeArrowheads="1"/>
          </p:cNvSpPr>
          <p:nvPr/>
        </p:nvSpPr>
        <p:spPr>
          <a:xfrm>
            <a:off x="-2741380" y="836712"/>
            <a:ext cx="9858375" cy="1371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hangingPunct="1">
              <a:defRPr/>
            </a:pPr>
            <a:r>
              <a:rPr lang="en-US" sz="4500" dirty="0">
                <a:solidFill>
                  <a:prstClr val="white"/>
                </a:solidFill>
                <a:latin typeface="Elephant" panose="02020904090505020303" pitchFamily="18" charset="0"/>
              </a:rPr>
              <a:t>Huygens</a:t>
            </a:r>
          </a:p>
          <a:p>
            <a:pPr eaLnBrk="1" hangingPunct="1">
              <a:defRPr/>
            </a:pPr>
            <a:r>
              <a:rPr lang="en-US" sz="4500" dirty="0">
                <a:solidFill>
                  <a:prstClr val="white"/>
                </a:solidFill>
                <a:latin typeface="Elephant" panose="02020904090505020303" pitchFamily="18" charset="0"/>
              </a:rPr>
              <a:t>&amp; </a:t>
            </a:r>
          </a:p>
          <a:p>
            <a:pPr eaLnBrk="1" hangingPunct="1">
              <a:defRPr/>
            </a:pPr>
            <a:r>
              <a:rPr lang="en-US" sz="4500" dirty="0">
                <a:solidFill>
                  <a:prstClr val="white"/>
                </a:solidFill>
                <a:latin typeface="Elephant" panose="02020904090505020303" pitchFamily="18" charset="0"/>
              </a:rPr>
              <a:t>Saturn</a:t>
            </a:r>
            <a:br>
              <a:rPr lang="en-US" sz="4500" dirty="0">
                <a:solidFill>
                  <a:prstClr val="white"/>
                </a:solidFill>
                <a:latin typeface="Elephant" panose="02020904090505020303" pitchFamily="18" charset="0"/>
              </a:rPr>
            </a:br>
            <a:endParaRPr lang="en-US" sz="2500" dirty="0">
              <a:solidFill>
                <a:prstClr val="white"/>
              </a:solidFill>
              <a:latin typeface="Elephant" panose="02020904090505020303" pitchFamily="18" charset="0"/>
            </a:endParaRPr>
          </a:p>
        </p:txBody>
      </p:sp>
    </p:spTree>
    <p:extLst>
      <p:ext uri="{BB962C8B-B14F-4D97-AF65-F5344CB8AC3E}">
        <p14:creationId xmlns:p14="http://schemas.microsoft.com/office/powerpoint/2010/main" val="1731368163"/>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761" y="764705"/>
            <a:ext cx="6624735" cy="4968551"/>
          </a:xfrm>
          <a:prstGeom prst="rect">
            <a:avLst/>
          </a:prstGeom>
        </p:spPr>
      </p:pic>
      <p:sp>
        <p:nvSpPr>
          <p:cNvPr id="5" name="Rectangle 4"/>
          <p:cNvSpPr/>
          <p:nvPr/>
        </p:nvSpPr>
        <p:spPr>
          <a:xfrm>
            <a:off x="1259632" y="764705"/>
            <a:ext cx="6620864" cy="496855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ectangle 2"/>
          <p:cNvSpPr txBox="1">
            <a:spLocks noChangeArrowheads="1"/>
          </p:cNvSpPr>
          <p:nvPr/>
        </p:nvSpPr>
        <p:spPr>
          <a:xfrm>
            <a:off x="0" y="267397"/>
            <a:ext cx="9858375" cy="1371600"/>
          </a:xfrm>
          <a:prstGeom prst="rect">
            <a:avLst/>
          </a:prstGeom>
        </p:spPr>
        <p:txBody>
          <a:bodyPr vert="horz" anchor="ctr">
            <a:no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eaLnBrk="1" hangingPunct="1">
              <a:defRPr/>
            </a:pPr>
            <a:r>
              <a:rPr lang="en-US" sz="4500" dirty="0" err="1">
                <a:solidFill>
                  <a:prstClr val="white"/>
                </a:solidFill>
                <a:latin typeface="Elephant" panose="02020904090505020303" pitchFamily="18" charset="0"/>
              </a:rPr>
              <a:t>Cosmotheoros</a:t>
            </a:r>
            <a:endParaRPr lang="en-US" sz="4500" dirty="0">
              <a:solidFill>
                <a:prstClr val="white"/>
              </a:solidFill>
              <a:latin typeface="Elephant" panose="02020904090505020303" pitchFamily="18" charset="0"/>
            </a:endParaRPr>
          </a:p>
          <a:p>
            <a:pPr eaLnBrk="1" hangingPunct="1">
              <a:defRPr/>
            </a:pPr>
            <a:br>
              <a:rPr lang="en-US" sz="4500" dirty="0">
                <a:solidFill>
                  <a:prstClr val="white"/>
                </a:solidFill>
                <a:latin typeface="Elephant" panose="02020904090505020303" pitchFamily="18" charset="0"/>
              </a:rPr>
            </a:br>
            <a:endParaRPr lang="en-US" sz="2500" dirty="0">
              <a:solidFill>
                <a:prstClr val="white"/>
              </a:solidFill>
              <a:latin typeface="Elephant" panose="02020904090505020303" pitchFamily="18" charset="0"/>
            </a:endParaRPr>
          </a:p>
        </p:txBody>
      </p:sp>
      <p:sp>
        <p:nvSpPr>
          <p:cNvPr id="3" name="TextBox 2"/>
          <p:cNvSpPr txBox="1"/>
          <p:nvPr/>
        </p:nvSpPr>
        <p:spPr>
          <a:xfrm>
            <a:off x="1259632" y="5805264"/>
            <a:ext cx="6696744" cy="830997"/>
          </a:xfrm>
          <a:prstGeom prst="rect">
            <a:avLst/>
          </a:prstGeom>
          <a:noFill/>
        </p:spPr>
        <p:txBody>
          <a:bodyPr wrap="square" rtlCol="0">
            <a:spAutoFit/>
          </a:bodyPr>
          <a:lstStyle/>
          <a:p>
            <a:r>
              <a:rPr lang="nl-NL" sz="1200" b="1" dirty="0">
                <a:latin typeface="Constantia" panose="02030602050306030303" pitchFamily="18" charset="0"/>
              </a:rPr>
              <a:t>1695-1698:</a:t>
            </a:r>
          </a:p>
          <a:p>
            <a:pPr marL="285750" indent="-285750">
              <a:buFontTx/>
              <a:buChar char="-"/>
            </a:pPr>
            <a:r>
              <a:rPr lang="nl-NL" sz="1200" b="1" dirty="0">
                <a:latin typeface="Constantia" panose="02030602050306030303" pitchFamily="18" charset="0"/>
              </a:rPr>
              <a:t>Speculation on the existence of extraterrestrial life</a:t>
            </a:r>
          </a:p>
          <a:p>
            <a:pPr marL="285750" indent="-285750">
              <a:buFontTx/>
              <a:buChar char="-"/>
            </a:pPr>
            <a:r>
              <a:rPr lang="nl-NL" sz="1200" b="1" dirty="0">
                <a:latin typeface="Constantia" panose="02030602050306030303" pitchFamily="18" charset="0"/>
              </a:rPr>
              <a:t>Identification (liquid) water as main condition for the emergence of life</a:t>
            </a:r>
          </a:p>
          <a:p>
            <a:pPr marL="285750" indent="-285750">
              <a:buFontTx/>
              <a:buChar char="-"/>
            </a:pPr>
            <a:r>
              <a:rPr lang="nl-NL" sz="1200" b="1" dirty="0">
                <a:latin typeface="Constantia" panose="02030602050306030303" pitchFamily="18" charset="0"/>
              </a:rPr>
              <a:t>Method for estimating distances </a:t>
            </a:r>
            <a:endParaRPr lang="en-GB" sz="1200" b="1" dirty="0">
              <a:latin typeface="Constantia" panose="02030602050306030303" pitchFamily="18" charset="0"/>
            </a:endParaRPr>
          </a:p>
        </p:txBody>
      </p:sp>
      <p:sp>
        <p:nvSpPr>
          <p:cNvPr id="7" name="Rectangle 6"/>
          <p:cNvSpPr/>
          <p:nvPr/>
        </p:nvSpPr>
        <p:spPr>
          <a:xfrm>
            <a:off x="1253044" y="5805264"/>
            <a:ext cx="6620864" cy="8309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786307648"/>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560" y="836712"/>
            <a:ext cx="3400425" cy="3511550"/>
          </a:xfrm>
        </p:spPr>
        <p:txBody>
          <a:bodyPr>
            <a:normAutofit fontScale="90000"/>
          </a:bodyPr>
          <a:lstStyle/>
          <a:p>
            <a:pPr algn="l">
              <a:defRPr/>
            </a:pPr>
            <a:r>
              <a:rPr lang="en-US" sz="7800" dirty="0"/>
              <a:t>   </a:t>
            </a:r>
            <a:r>
              <a:rPr lang="en-US" sz="7800" b="1" dirty="0">
                <a:solidFill>
                  <a:schemeClr val="accent1"/>
                </a:solidFill>
              </a:rPr>
              <a:t>Galileo Galilei</a:t>
            </a:r>
            <a:br>
              <a:rPr lang="en-US" sz="7800" b="1" dirty="0">
                <a:solidFill>
                  <a:schemeClr val="accent1"/>
                </a:solidFill>
              </a:rPr>
            </a:br>
            <a:br>
              <a:rPr lang="en-US" sz="7800" b="1" dirty="0">
                <a:solidFill>
                  <a:schemeClr val="accent1"/>
                </a:solidFill>
              </a:rPr>
            </a:br>
            <a:r>
              <a:rPr lang="en-US" sz="7800" b="1" dirty="0">
                <a:solidFill>
                  <a:schemeClr val="accent1"/>
                </a:solidFill>
              </a:rPr>
              <a:t> </a:t>
            </a:r>
            <a:r>
              <a:rPr lang="en-US" b="1" dirty="0">
                <a:solidFill>
                  <a:schemeClr val="accent1"/>
                </a:solidFill>
              </a:rPr>
              <a:t>(1564-1642)</a:t>
            </a:r>
            <a:br>
              <a:rPr lang="en-US" b="1" dirty="0">
                <a:solidFill>
                  <a:schemeClr val="accent1"/>
                </a:solidFill>
              </a:rPr>
            </a:br>
            <a:br>
              <a:rPr lang="en-US" b="1" dirty="0">
                <a:solidFill>
                  <a:schemeClr val="accent1"/>
                </a:solidFill>
              </a:rPr>
            </a:br>
            <a:r>
              <a:rPr lang="en-US" b="1" dirty="0">
                <a:solidFill>
                  <a:schemeClr val="accent1"/>
                </a:solidFill>
              </a:rPr>
              <a:t>(Pisa-</a:t>
            </a:r>
            <a:r>
              <a:rPr lang="en-US" b="1" dirty="0" err="1">
                <a:solidFill>
                  <a:schemeClr val="accent1"/>
                </a:solidFill>
              </a:rPr>
              <a:t>Arcetri</a:t>
            </a:r>
            <a:r>
              <a:rPr lang="en-US" b="1" dirty="0">
                <a:solidFill>
                  <a:schemeClr val="accent1"/>
                </a:solidFill>
              </a:rPr>
              <a:t>)</a:t>
            </a:r>
          </a:p>
        </p:txBody>
      </p:sp>
      <p:pic>
        <p:nvPicPr>
          <p:cNvPr id="20483" name="Content Placeholder 3" descr="Galile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429125" y="142875"/>
            <a:ext cx="4572000" cy="6613525"/>
          </a:xfrm>
        </p:spPr>
      </p:pic>
    </p:spTree>
    <p:extLst>
      <p:ext uri="{BB962C8B-B14F-4D97-AF65-F5344CB8AC3E}">
        <p14:creationId xmlns:p14="http://schemas.microsoft.com/office/powerpoint/2010/main" val="1696308386"/>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342" y="260648"/>
            <a:ext cx="3400425" cy="3511550"/>
          </a:xfrm>
        </p:spPr>
        <p:txBody>
          <a:bodyPr>
            <a:normAutofit fontScale="90000"/>
          </a:bodyPr>
          <a:lstStyle/>
          <a:p>
            <a:pPr algn="l">
              <a:defRPr/>
            </a:pPr>
            <a:r>
              <a:rPr lang="en-US" sz="7800" dirty="0"/>
              <a:t>   </a:t>
            </a:r>
            <a:r>
              <a:rPr lang="en-US" sz="7800" b="1" dirty="0">
                <a:solidFill>
                  <a:schemeClr val="accent1"/>
                </a:solidFill>
              </a:rPr>
              <a:t>Galileo </a:t>
            </a:r>
            <a:r>
              <a:rPr lang="en-US" sz="7800" b="1" dirty="0" err="1">
                <a:solidFill>
                  <a:schemeClr val="accent1"/>
                </a:solidFill>
              </a:rPr>
              <a:t>Galilei</a:t>
            </a:r>
            <a:br>
              <a:rPr lang="en-US" sz="7800" b="1" dirty="0">
                <a:solidFill>
                  <a:schemeClr val="accent1"/>
                </a:solidFill>
              </a:rPr>
            </a:br>
            <a:br>
              <a:rPr lang="en-US" sz="7800" b="1" dirty="0">
                <a:solidFill>
                  <a:schemeClr val="accent1"/>
                </a:solidFill>
              </a:rPr>
            </a:br>
            <a:r>
              <a:rPr lang="en-US" b="1" dirty="0">
                <a:solidFill>
                  <a:schemeClr val="accent1"/>
                </a:solidFill>
              </a:rPr>
              <a:t>(1564-1642)</a:t>
            </a:r>
          </a:p>
        </p:txBody>
      </p:sp>
      <p:pic>
        <p:nvPicPr>
          <p:cNvPr id="20483" name="Content Placeholder 3" descr="Galile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429125" y="142875"/>
            <a:ext cx="4572000" cy="6613525"/>
          </a:xfrm>
        </p:spPr>
      </p:pic>
      <p:sp>
        <p:nvSpPr>
          <p:cNvPr id="3" name="TextBox 2">
            <a:extLst>
              <a:ext uri="{FF2B5EF4-FFF2-40B4-BE49-F238E27FC236}">
                <a16:creationId xmlns:a16="http://schemas.microsoft.com/office/drawing/2014/main" id="{A23EED4E-806A-4037-9BEF-3DF1D8C757F3}"/>
              </a:ext>
            </a:extLst>
          </p:cNvPr>
          <p:cNvSpPr txBox="1"/>
          <p:nvPr/>
        </p:nvSpPr>
        <p:spPr>
          <a:xfrm>
            <a:off x="323528" y="5157192"/>
            <a:ext cx="4824536" cy="1200329"/>
          </a:xfrm>
          <a:prstGeom prst="rect">
            <a:avLst/>
          </a:prstGeom>
          <a:noFill/>
        </p:spPr>
        <p:txBody>
          <a:bodyPr wrap="square" rtlCol="0">
            <a:spAutoFit/>
          </a:bodyPr>
          <a:lstStyle/>
          <a:p>
            <a:r>
              <a:rPr lang="en-US" dirty="0">
                <a:solidFill>
                  <a:schemeClr val="accent1"/>
                </a:solidFill>
              </a:rPr>
              <a:t>father of observational astronomy</a:t>
            </a:r>
          </a:p>
          <a:p>
            <a:r>
              <a:rPr lang="en-US" dirty="0">
                <a:solidFill>
                  <a:schemeClr val="accent1"/>
                </a:solidFill>
              </a:rPr>
              <a:t>     father of modern physics</a:t>
            </a:r>
          </a:p>
          <a:p>
            <a:r>
              <a:rPr lang="en-US" dirty="0">
                <a:solidFill>
                  <a:schemeClr val="accent1"/>
                </a:solidFill>
              </a:rPr>
              <a:t>     father of scientific method</a:t>
            </a:r>
          </a:p>
          <a:p>
            <a:endParaRPr lang="en-US" dirty="0">
              <a:solidFill>
                <a:schemeClr val="accent1"/>
              </a:solidFill>
            </a:endParaRPr>
          </a:p>
        </p:txBody>
      </p:sp>
      <p:sp>
        <p:nvSpPr>
          <p:cNvPr id="4" name="Rectangle 3">
            <a:extLst>
              <a:ext uri="{FF2B5EF4-FFF2-40B4-BE49-F238E27FC236}">
                <a16:creationId xmlns:a16="http://schemas.microsoft.com/office/drawing/2014/main" id="{33EB3F86-8A86-4311-BB2F-71EC947AFE3C}"/>
              </a:ext>
            </a:extLst>
          </p:cNvPr>
          <p:cNvSpPr/>
          <p:nvPr/>
        </p:nvSpPr>
        <p:spPr>
          <a:xfrm>
            <a:off x="179512" y="5013176"/>
            <a:ext cx="4104456" cy="129614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7013413"/>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342" y="260648"/>
            <a:ext cx="3400425" cy="3511550"/>
          </a:xfrm>
        </p:spPr>
        <p:txBody>
          <a:bodyPr>
            <a:normAutofit fontScale="90000"/>
          </a:bodyPr>
          <a:lstStyle/>
          <a:p>
            <a:pPr algn="l">
              <a:defRPr/>
            </a:pPr>
            <a:r>
              <a:rPr lang="en-US" sz="7800" dirty="0"/>
              <a:t>   </a:t>
            </a:r>
            <a:r>
              <a:rPr lang="en-US" sz="7800" b="1" dirty="0">
                <a:solidFill>
                  <a:schemeClr val="accent1"/>
                </a:solidFill>
              </a:rPr>
              <a:t>Galileo </a:t>
            </a:r>
            <a:r>
              <a:rPr lang="en-US" sz="7800" b="1" dirty="0" err="1">
                <a:solidFill>
                  <a:schemeClr val="accent1"/>
                </a:solidFill>
              </a:rPr>
              <a:t>Galilei</a:t>
            </a:r>
            <a:br>
              <a:rPr lang="en-US" sz="7800" b="1" dirty="0">
                <a:solidFill>
                  <a:schemeClr val="accent1"/>
                </a:solidFill>
              </a:rPr>
            </a:br>
            <a:br>
              <a:rPr lang="en-US" sz="7800" b="1" dirty="0">
                <a:solidFill>
                  <a:schemeClr val="accent1"/>
                </a:solidFill>
              </a:rPr>
            </a:br>
            <a:r>
              <a:rPr lang="en-US" b="1" dirty="0">
                <a:solidFill>
                  <a:schemeClr val="accent1"/>
                </a:solidFill>
              </a:rPr>
              <a:t>(1564-1642)</a:t>
            </a:r>
          </a:p>
        </p:txBody>
      </p:sp>
      <p:pic>
        <p:nvPicPr>
          <p:cNvPr id="20483" name="Content Placeholder 3" descr="Galile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429125" y="142875"/>
            <a:ext cx="4572000" cy="6613525"/>
          </a:xfrm>
        </p:spPr>
      </p:pic>
      <p:sp>
        <p:nvSpPr>
          <p:cNvPr id="3" name="TextBox 2">
            <a:extLst>
              <a:ext uri="{FF2B5EF4-FFF2-40B4-BE49-F238E27FC236}">
                <a16:creationId xmlns:a16="http://schemas.microsoft.com/office/drawing/2014/main" id="{A23EED4E-806A-4037-9BEF-3DF1D8C757F3}"/>
              </a:ext>
            </a:extLst>
          </p:cNvPr>
          <p:cNvSpPr txBox="1"/>
          <p:nvPr/>
        </p:nvSpPr>
        <p:spPr>
          <a:xfrm>
            <a:off x="755576" y="5199583"/>
            <a:ext cx="5256584"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7"/>
                </a:solidFill>
              </a:rPr>
              <a:t>   astronomer, physicist,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7"/>
                </a:solidFill>
              </a:rPr>
              <a:t>            engineer,</a:t>
            </a:r>
            <a:endParaRPr kumimoji="0" lang="en-US" sz="1800" b="0" i="0" u="none" strike="noStrike" kern="1200" cap="none" spc="0" normalizeH="0" baseline="0" noProof="0" dirty="0">
              <a:ln>
                <a:noFill/>
              </a:ln>
              <a:solidFill>
                <a:srgbClr val="FFFFF7"/>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7"/>
                </a:solidFill>
              </a:rPr>
              <a:t>p</a:t>
            </a:r>
            <a:r>
              <a:rPr kumimoji="0" lang="en-US" sz="1800" b="0" i="0" u="none" strike="noStrike" kern="1200" cap="none" spc="0" normalizeH="0" baseline="0" noProof="0" dirty="0" err="1">
                <a:ln>
                  <a:noFill/>
                </a:ln>
                <a:solidFill>
                  <a:srgbClr val="FFFFF7"/>
                </a:solidFill>
                <a:effectLst/>
                <a:uLnTx/>
                <a:uFillTx/>
                <a:latin typeface="Arial" charset="0"/>
                <a:ea typeface="+mn-ea"/>
                <a:cs typeface="+mn-cs"/>
              </a:rPr>
              <a:t>hilosopher</a:t>
            </a:r>
            <a:r>
              <a:rPr kumimoji="0" lang="en-US" sz="1800" b="0" i="0" u="none" strike="noStrike" kern="1200" cap="none" spc="0" normalizeH="0" baseline="0" noProof="0" dirty="0">
                <a:ln>
                  <a:noFill/>
                </a:ln>
                <a:solidFill>
                  <a:srgbClr val="FFFFF7"/>
                </a:solidFill>
                <a:effectLst/>
                <a:uLnTx/>
                <a:uFillTx/>
                <a:latin typeface="Arial" charset="0"/>
                <a:ea typeface="+mn-ea"/>
                <a:cs typeface="+mn-cs"/>
              </a:rPr>
              <a:t>, mathematician </a:t>
            </a:r>
          </a:p>
        </p:txBody>
      </p:sp>
      <p:sp>
        <p:nvSpPr>
          <p:cNvPr id="4" name="Rectangle 3">
            <a:extLst>
              <a:ext uri="{FF2B5EF4-FFF2-40B4-BE49-F238E27FC236}">
                <a16:creationId xmlns:a16="http://schemas.microsoft.com/office/drawing/2014/main" id="{33EB3F86-8A86-4311-BB2F-71EC947AFE3C}"/>
              </a:ext>
            </a:extLst>
          </p:cNvPr>
          <p:cNvSpPr/>
          <p:nvPr/>
        </p:nvSpPr>
        <p:spPr>
          <a:xfrm>
            <a:off x="179512" y="5013176"/>
            <a:ext cx="4104456" cy="129614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610235781"/>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1179512"/>
            <a:ext cx="4742708" cy="3511550"/>
          </a:xfrm>
        </p:spPr>
        <p:txBody>
          <a:bodyPr>
            <a:normAutofit/>
          </a:bodyPr>
          <a:lstStyle/>
          <a:p>
            <a:pPr algn="l">
              <a:defRPr/>
            </a:pPr>
            <a:r>
              <a:rPr lang="en-US" sz="3500" b="1" dirty="0">
                <a:solidFill>
                  <a:schemeClr val="accent1"/>
                </a:solidFill>
              </a:rPr>
              <a:t>Telescope (1609)</a:t>
            </a:r>
          </a:p>
        </p:txBody>
      </p:sp>
      <p:pic>
        <p:nvPicPr>
          <p:cNvPr id="7" name="Content Placeholder 6">
            <a:extLst>
              <a:ext uri="{FF2B5EF4-FFF2-40B4-BE49-F238E27FC236}">
                <a16:creationId xmlns:a16="http://schemas.microsoft.com/office/drawing/2014/main" id="{1065427E-8AA4-4D3A-B423-746D96EB7F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93606" y="116632"/>
            <a:ext cx="4742708" cy="6624736"/>
          </a:xfrm>
        </p:spPr>
      </p:pic>
      <p:sp>
        <p:nvSpPr>
          <p:cNvPr id="8" name="TextBox 7">
            <a:extLst>
              <a:ext uri="{FF2B5EF4-FFF2-40B4-BE49-F238E27FC236}">
                <a16:creationId xmlns:a16="http://schemas.microsoft.com/office/drawing/2014/main" id="{2FF3A70E-D6F5-40FF-80B0-2221385B2A9B}"/>
              </a:ext>
            </a:extLst>
          </p:cNvPr>
          <p:cNvSpPr txBox="1"/>
          <p:nvPr/>
        </p:nvSpPr>
        <p:spPr>
          <a:xfrm>
            <a:off x="179512" y="1340768"/>
            <a:ext cx="3744416" cy="1754326"/>
          </a:xfrm>
          <a:prstGeom prst="rect">
            <a:avLst/>
          </a:prstGeom>
          <a:noFill/>
        </p:spPr>
        <p:txBody>
          <a:bodyPr wrap="square" rtlCol="0">
            <a:spAutoFit/>
          </a:bodyPr>
          <a:lstStyle/>
          <a:p>
            <a:r>
              <a:rPr lang="en-US" sz="1200" dirty="0">
                <a:solidFill>
                  <a:schemeClr val="accent5"/>
                </a:solidFill>
              </a:rPr>
              <a:t>Following vague descriptions of the patent for a telescope by </a:t>
            </a:r>
            <a:r>
              <a:rPr lang="en-US" sz="1200" dirty="0" err="1">
                <a:solidFill>
                  <a:schemeClr val="accent5"/>
                </a:solidFill>
              </a:rPr>
              <a:t>Lippershey</a:t>
            </a:r>
            <a:r>
              <a:rPr lang="en-US" sz="1200" dirty="0">
                <a:solidFill>
                  <a:schemeClr val="accent5"/>
                </a:solidFill>
              </a:rPr>
              <a:t> in the Netherlands (1608),</a:t>
            </a:r>
          </a:p>
          <a:p>
            <a:endParaRPr lang="en-US" sz="1200" dirty="0">
              <a:solidFill>
                <a:schemeClr val="accent5"/>
              </a:solidFill>
            </a:endParaRPr>
          </a:p>
          <a:p>
            <a:r>
              <a:rPr lang="en-US" sz="1200" dirty="0">
                <a:solidFill>
                  <a:schemeClr val="accent5"/>
                </a:solidFill>
              </a:rPr>
              <a:t>basically 2 lenses in line cause a magnification, </a:t>
            </a:r>
          </a:p>
          <a:p>
            <a:endParaRPr lang="en-US" sz="1200" dirty="0">
              <a:solidFill>
                <a:schemeClr val="accent5"/>
              </a:solidFill>
            </a:endParaRPr>
          </a:p>
          <a:p>
            <a:endParaRPr lang="en-US" sz="1200" dirty="0">
              <a:solidFill>
                <a:schemeClr val="accent5"/>
              </a:solidFill>
            </a:endParaRPr>
          </a:p>
          <a:p>
            <a:r>
              <a:rPr lang="en-US" sz="1200" dirty="0">
                <a:solidFill>
                  <a:schemeClr val="accent5"/>
                </a:solidFill>
              </a:rPr>
              <a:t>Galilei developed his own telescope in 1609:</a:t>
            </a:r>
          </a:p>
          <a:p>
            <a:pPr marL="171450" indent="-171450">
              <a:buFontTx/>
              <a:buChar char="-"/>
            </a:pPr>
            <a:r>
              <a:rPr lang="en-US" sz="1200" dirty="0">
                <a:solidFill>
                  <a:schemeClr val="accent5"/>
                </a:solidFill>
              </a:rPr>
              <a:t>3 x magnification</a:t>
            </a:r>
          </a:p>
          <a:p>
            <a:pPr marL="171450" indent="-171450">
              <a:buFontTx/>
              <a:buChar char="-"/>
            </a:pPr>
            <a:r>
              <a:rPr lang="en-US" sz="1200" dirty="0">
                <a:solidFill>
                  <a:schemeClr val="accent5"/>
                </a:solidFill>
              </a:rPr>
              <a:t>30 x magnification (later). </a:t>
            </a:r>
          </a:p>
        </p:txBody>
      </p:sp>
      <p:pic>
        <p:nvPicPr>
          <p:cNvPr id="10" name="Picture 9">
            <a:extLst>
              <a:ext uri="{FF2B5EF4-FFF2-40B4-BE49-F238E27FC236}">
                <a16:creationId xmlns:a16="http://schemas.microsoft.com/office/drawing/2014/main" id="{48B5D39D-A8BA-46F8-A131-E42A0817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105827"/>
            <a:ext cx="3241734" cy="3518843"/>
          </a:xfrm>
          <a:prstGeom prst="rect">
            <a:avLst/>
          </a:prstGeom>
        </p:spPr>
      </p:pic>
      <p:sp>
        <p:nvSpPr>
          <p:cNvPr id="11" name="Rectangle 10">
            <a:extLst>
              <a:ext uri="{FF2B5EF4-FFF2-40B4-BE49-F238E27FC236}">
                <a16:creationId xmlns:a16="http://schemas.microsoft.com/office/drawing/2014/main" id="{2B9795C5-0DBA-464E-90BE-FC0125CA79E0}"/>
              </a:ext>
            </a:extLst>
          </p:cNvPr>
          <p:cNvSpPr/>
          <p:nvPr/>
        </p:nvSpPr>
        <p:spPr>
          <a:xfrm>
            <a:off x="251520" y="3095094"/>
            <a:ext cx="3241734" cy="3529576"/>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388843"/>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243408"/>
            <a:ext cx="8229600" cy="1219200"/>
          </a:xfrm>
        </p:spPr>
        <p:txBody>
          <a:bodyPr/>
          <a:lstStyle/>
          <a:p>
            <a:r>
              <a:rPr lang="nl-NL" dirty="0"/>
              <a:t>     Ptolemaeus to Copernicus</a:t>
            </a:r>
            <a:endParaRPr lang="en-GB" dirty="0"/>
          </a:p>
        </p:txBody>
      </p:sp>
      <p:sp>
        <p:nvSpPr>
          <p:cNvPr id="3" name="Content Placeholder 2"/>
          <p:cNvSpPr>
            <a:spLocks noGrp="1"/>
          </p:cNvSpPr>
          <p:nvPr>
            <p:ph sz="half" idx="1"/>
          </p:nvPr>
        </p:nvSpPr>
        <p:spPr>
          <a:xfrm>
            <a:off x="457200" y="1524000"/>
            <a:ext cx="8291264" cy="4572000"/>
          </a:xfrm>
        </p:spPr>
        <p:txBody>
          <a:bodyPr/>
          <a:lstStyle/>
          <a:p>
            <a:r>
              <a:rPr lang="en-GB" dirty="0"/>
              <a:t>As a measure of complexity:</a:t>
            </a:r>
          </a:p>
          <a:p>
            <a:endParaRPr lang="en-GB" dirty="0"/>
          </a:p>
          <a:p>
            <a:pPr marL="0" indent="0">
              <a:buNone/>
            </a:pPr>
            <a:r>
              <a:rPr lang="en-GB" dirty="0"/>
              <a:t>   - the number of circles is given as 80 for Ptolemy, </a:t>
            </a:r>
          </a:p>
          <a:p>
            <a:pPr marL="0" indent="0">
              <a:buNone/>
            </a:pPr>
            <a:r>
              <a:rPr lang="en-GB" dirty="0"/>
              <a:t>   -  versus a mere 34 for Copernicus</a:t>
            </a:r>
          </a:p>
          <a:p>
            <a:pPr marL="0" indent="0">
              <a:buNone/>
            </a:pPr>
            <a:endParaRPr lang="nl-NL" dirty="0"/>
          </a:p>
          <a:p>
            <a:pPr>
              <a:buFont typeface="Arial" panose="020B0604020202020204" pitchFamily="34" charset="0"/>
              <a:buChar char="•"/>
            </a:pPr>
            <a:r>
              <a:rPr lang="en-GB" i="1" dirty="0"/>
              <a:t>By this time each planet had been provided with from 40 to 60 epicycles to represent after a fashion its complex movement among the stars. Amazed at the difficulty of the project, Alfonso is credited with the remark that had he been present at the Creation he might have given excellent advice.</a:t>
            </a:r>
            <a:endParaRPr lang="en-GB" dirty="0"/>
          </a:p>
        </p:txBody>
      </p:sp>
      <p:sp>
        <p:nvSpPr>
          <p:cNvPr id="5" name="Rectangle 4"/>
          <p:cNvSpPr/>
          <p:nvPr/>
        </p:nvSpPr>
        <p:spPr>
          <a:xfrm>
            <a:off x="323528" y="1268760"/>
            <a:ext cx="8496944" cy="23762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Rectangle 5"/>
          <p:cNvSpPr/>
          <p:nvPr/>
        </p:nvSpPr>
        <p:spPr>
          <a:xfrm>
            <a:off x="345557" y="3797424"/>
            <a:ext cx="8496944" cy="26559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3782532503"/>
      </p:ext>
    </p:extLst>
  </p:cSld>
  <p:clrMapOvr>
    <a:masterClrMapping/>
  </p:clrMapOvr>
  <p:transition spd="slow">
    <p:zoom/>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476672"/>
            <a:ext cx="6984776" cy="3511550"/>
          </a:xfrm>
        </p:spPr>
        <p:txBody>
          <a:bodyPr>
            <a:normAutofit fontScale="90000"/>
          </a:bodyPr>
          <a:lstStyle/>
          <a:p>
            <a:pPr algn="l">
              <a:defRPr/>
            </a:pPr>
            <a:r>
              <a:rPr lang="en-US" sz="7800" dirty="0"/>
              <a:t>   </a:t>
            </a:r>
            <a:r>
              <a:rPr lang="en-US" b="1" dirty="0">
                <a:solidFill>
                  <a:schemeClr val="accent1"/>
                </a:solidFill>
              </a:rPr>
              <a:t>Siderius </a:t>
            </a:r>
            <a:br>
              <a:rPr lang="en-US" b="1" dirty="0">
                <a:solidFill>
                  <a:schemeClr val="accent1"/>
                </a:solidFill>
              </a:rPr>
            </a:br>
            <a:r>
              <a:rPr lang="en-US" b="1" dirty="0">
                <a:solidFill>
                  <a:schemeClr val="accent1"/>
                </a:solidFill>
              </a:rPr>
              <a:t>      </a:t>
            </a:r>
            <a:r>
              <a:rPr lang="en-US" b="1" dirty="0" err="1">
                <a:solidFill>
                  <a:schemeClr val="accent1"/>
                </a:solidFill>
              </a:rPr>
              <a:t>Nuncius</a:t>
            </a:r>
            <a:br>
              <a:rPr lang="en-US" b="1" dirty="0">
                <a:solidFill>
                  <a:schemeClr val="accent1"/>
                </a:solidFill>
              </a:rPr>
            </a:br>
            <a:br>
              <a:rPr lang="en-US" b="1" dirty="0">
                <a:solidFill>
                  <a:schemeClr val="accent1"/>
                </a:solidFill>
              </a:rPr>
            </a:br>
            <a:r>
              <a:rPr lang="en-US" b="1" dirty="0">
                <a:solidFill>
                  <a:schemeClr val="accent1"/>
                </a:solidFill>
              </a:rPr>
              <a:t>        1610</a:t>
            </a:r>
            <a:br>
              <a:rPr lang="en-US" b="1" dirty="0">
                <a:solidFill>
                  <a:schemeClr val="accent1"/>
                </a:solidFill>
              </a:rPr>
            </a:br>
            <a:br>
              <a:rPr lang="en-US" b="1" dirty="0">
                <a:solidFill>
                  <a:schemeClr val="accent1"/>
                </a:solidFill>
              </a:rPr>
            </a:br>
            <a:r>
              <a:rPr lang="en-US" b="1" dirty="0">
                <a:solidFill>
                  <a:schemeClr val="accent1"/>
                </a:solidFill>
              </a:rPr>
              <a:t>       Starry </a:t>
            </a:r>
            <a:br>
              <a:rPr lang="en-US" b="1" dirty="0">
                <a:solidFill>
                  <a:schemeClr val="accent1"/>
                </a:solidFill>
              </a:rPr>
            </a:br>
            <a:r>
              <a:rPr lang="en-US" b="1" dirty="0">
                <a:solidFill>
                  <a:schemeClr val="accent1"/>
                </a:solidFill>
              </a:rPr>
              <a:t>    Messenger</a:t>
            </a:r>
          </a:p>
        </p:txBody>
      </p:sp>
      <p:pic>
        <p:nvPicPr>
          <p:cNvPr id="5" name="Content Placeholder 4">
            <a:extLst>
              <a:ext uri="{FF2B5EF4-FFF2-40B4-BE49-F238E27FC236}">
                <a16:creationId xmlns:a16="http://schemas.microsoft.com/office/drawing/2014/main" id="{7D0BB412-D0F9-45B6-9FD2-0F2A2B431D4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99992" y="116632"/>
            <a:ext cx="4526591" cy="6637823"/>
          </a:xfrm>
        </p:spPr>
      </p:pic>
      <p:sp>
        <p:nvSpPr>
          <p:cNvPr id="7" name="TextBox 6">
            <a:extLst>
              <a:ext uri="{FF2B5EF4-FFF2-40B4-BE49-F238E27FC236}">
                <a16:creationId xmlns:a16="http://schemas.microsoft.com/office/drawing/2014/main" id="{3B1E1439-30BD-4029-9CAD-ECD4A442E822}"/>
              </a:ext>
            </a:extLst>
          </p:cNvPr>
          <p:cNvSpPr txBox="1"/>
          <p:nvPr/>
        </p:nvSpPr>
        <p:spPr>
          <a:xfrm>
            <a:off x="683568" y="5338082"/>
            <a:ext cx="5256584"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Publication of initial telescope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7"/>
                </a:solidFill>
              </a:rPr>
              <a:t>astronomical observations. </a:t>
            </a:r>
            <a:r>
              <a:rPr kumimoji="0" lang="en-US" sz="1800" b="0" i="0" u="none" strike="noStrike" kern="1200" cap="none" spc="0" normalizeH="0" baseline="0" noProof="0" dirty="0">
                <a:ln>
                  <a:noFill/>
                </a:ln>
                <a:solidFill>
                  <a:srgbClr val="FFFFF7"/>
                </a:solidFill>
                <a:effectLst/>
                <a:uLnTx/>
                <a:uFillTx/>
                <a:latin typeface="Arial" charset="0"/>
                <a:ea typeface="+mn-ea"/>
                <a:cs typeface="+mn-cs"/>
              </a:rPr>
              <a:t> </a:t>
            </a:r>
          </a:p>
        </p:txBody>
      </p:sp>
      <p:sp>
        <p:nvSpPr>
          <p:cNvPr id="8" name="Rectangle 7">
            <a:extLst>
              <a:ext uri="{FF2B5EF4-FFF2-40B4-BE49-F238E27FC236}">
                <a16:creationId xmlns:a16="http://schemas.microsoft.com/office/drawing/2014/main" id="{B366D095-05EC-4FD9-8941-560EEC455B18}"/>
              </a:ext>
            </a:extLst>
          </p:cNvPr>
          <p:cNvSpPr/>
          <p:nvPr/>
        </p:nvSpPr>
        <p:spPr>
          <a:xfrm>
            <a:off x="179512" y="5013176"/>
            <a:ext cx="4104456" cy="1296144"/>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4079046239"/>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D0BB412-D0F9-45B6-9FD2-0F2A2B431D4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110088"/>
            <a:ext cx="4526591" cy="6637823"/>
          </a:xfrm>
        </p:spPr>
      </p:pic>
      <p:sp>
        <p:nvSpPr>
          <p:cNvPr id="4" name="TextBox 3">
            <a:extLst>
              <a:ext uri="{FF2B5EF4-FFF2-40B4-BE49-F238E27FC236}">
                <a16:creationId xmlns:a16="http://schemas.microsoft.com/office/drawing/2014/main" id="{5197E46A-9B30-4273-8C5C-110A0994166A}"/>
              </a:ext>
            </a:extLst>
          </p:cNvPr>
          <p:cNvSpPr txBox="1"/>
          <p:nvPr/>
        </p:nvSpPr>
        <p:spPr>
          <a:xfrm>
            <a:off x="5004048" y="188640"/>
            <a:ext cx="4464496" cy="6263253"/>
          </a:xfrm>
          <a:prstGeom prst="rect">
            <a:avLst/>
          </a:prstGeom>
          <a:noFill/>
        </p:spPr>
        <p:txBody>
          <a:bodyPr wrap="square" rtlCol="0">
            <a:spAutoFit/>
          </a:bodyPr>
          <a:lstStyle/>
          <a:p>
            <a:r>
              <a:rPr lang="en-US" sz="1600" dirty="0">
                <a:solidFill>
                  <a:schemeClr val="accent5"/>
                </a:solidFill>
              </a:rPr>
              <a:t>Contents:</a:t>
            </a:r>
          </a:p>
          <a:p>
            <a:endParaRPr lang="en-US" sz="1100" dirty="0">
              <a:solidFill>
                <a:schemeClr val="accent5"/>
              </a:solidFill>
            </a:endParaRPr>
          </a:p>
          <a:p>
            <a:pPr marL="285750" indent="-285750">
              <a:buFont typeface="Wingdings" panose="05000000000000000000" pitchFamily="2" charset="2"/>
              <a:buChar char="Ø"/>
            </a:pPr>
            <a:r>
              <a:rPr lang="en-US" sz="1100" dirty="0">
                <a:solidFill>
                  <a:schemeClr val="accent5"/>
                </a:solidFill>
              </a:rPr>
              <a:t>70 drawings of</a:t>
            </a:r>
          </a:p>
          <a:p>
            <a:pPr marL="285750" indent="-285750">
              <a:buFont typeface="Wingdings" panose="05000000000000000000" pitchFamily="2" charset="2"/>
              <a:buChar char="Ø"/>
            </a:pPr>
            <a:endParaRPr lang="en-US" sz="1100" dirty="0">
              <a:solidFill>
                <a:schemeClr val="accent5"/>
              </a:solidFill>
            </a:endParaRPr>
          </a:p>
          <a:p>
            <a:pPr marL="285750" indent="-285750">
              <a:buFont typeface="Arial" panose="020B0604020202020204" pitchFamily="34" charset="0"/>
              <a:buChar char="•"/>
            </a:pPr>
            <a:r>
              <a:rPr lang="en-US" sz="1100" dirty="0">
                <a:solidFill>
                  <a:schemeClr val="accent5"/>
                </a:solidFill>
              </a:rPr>
              <a:t>Moon:           real world of valleys &amp; mountains</a:t>
            </a:r>
          </a:p>
          <a:p>
            <a:endParaRPr lang="en-US" sz="1100" dirty="0">
              <a:solidFill>
                <a:schemeClr val="accent5"/>
              </a:solidFill>
            </a:endParaRPr>
          </a:p>
          <a:p>
            <a:pPr marL="285750" indent="-285750">
              <a:buFont typeface="Arial" panose="020B0604020202020204" pitchFamily="34" charset="0"/>
              <a:buChar char="•"/>
            </a:pPr>
            <a:r>
              <a:rPr lang="en-US" sz="1100" dirty="0">
                <a:solidFill>
                  <a:schemeClr val="accent5"/>
                </a:solidFill>
              </a:rPr>
              <a:t>Orion</a:t>
            </a:r>
          </a:p>
          <a:p>
            <a:pPr marL="285750" indent="-285750">
              <a:buFont typeface="Arial" panose="020B0604020202020204" pitchFamily="34" charset="0"/>
              <a:buChar char="•"/>
            </a:pPr>
            <a:r>
              <a:rPr lang="en-US" sz="1100" dirty="0">
                <a:solidFill>
                  <a:schemeClr val="accent5"/>
                </a:solidFill>
              </a:rPr>
              <a:t>Pleiades:       &gt; 10 x number of stars  </a:t>
            </a:r>
          </a:p>
          <a:p>
            <a:pPr marL="285750" indent="-285750">
              <a:buFont typeface="Arial" panose="020B0604020202020204" pitchFamily="34" charset="0"/>
              <a:buChar char="•"/>
            </a:pPr>
            <a:r>
              <a:rPr lang="en-US" sz="1100" dirty="0">
                <a:solidFill>
                  <a:schemeClr val="accent5"/>
                </a:solidFill>
              </a:rPr>
              <a:t>Taurus               than visible by eye</a:t>
            </a:r>
          </a:p>
          <a:p>
            <a:endParaRPr lang="en-US" sz="1100" dirty="0">
              <a:solidFill>
                <a:schemeClr val="accent5"/>
              </a:solidFill>
            </a:endParaRPr>
          </a:p>
          <a:p>
            <a:pPr marL="285750" indent="-285750">
              <a:buFont typeface="Arial" panose="020B0604020202020204" pitchFamily="34" charset="0"/>
              <a:buChar char="•"/>
            </a:pPr>
            <a:r>
              <a:rPr lang="en-US" sz="1100" dirty="0">
                <a:solidFill>
                  <a:schemeClr val="accent5"/>
                </a:solidFill>
              </a:rPr>
              <a:t>Milky Way:     congeries of innumerable stars</a:t>
            </a:r>
          </a:p>
          <a:p>
            <a:r>
              <a:rPr lang="en-US" sz="1100" dirty="0">
                <a:solidFill>
                  <a:schemeClr val="accent5"/>
                </a:solidFill>
              </a:rPr>
              <a:t>                              grouped in clusters</a:t>
            </a:r>
          </a:p>
          <a:p>
            <a:endParaRPr lang="en-US" sz="1100" dirty="0">
              <a:solidFill>
                <a:schemeClr val="accent5"/>
              </a:solidFill>
            </a:endParaRPr>
          </a:p>
          <a:p>
            <a:pPr marL="285750" indent="-285750">
              <a:buFont typeface="Arial" panose="020B0604020202020204" pitchFamily="34" charset="0"/>
              <a:buChar char="•"/>
            </a:pPr>
            <a:r>
              <a:rPr lang="en-US" sz="1100" dirty="0">
                <a:solidFill>
                  <a:schemeClr val="accent5"/>
                </a:solidFill>
              </a:rPr>
              <a:t>Galilean Moons   (</a:t>
            </a:r>
            <a:r>
              <a:rPr lang="en-US" sz="1100" dirty="0" err="1">
                <a:solidFill>
                  <a:schemeClr val="accent5"/>
                </a:solidFill>
              </a:rPr>
              <a:t>Medicean</a:t>
            </a:r>
            <a:r>
              <a:rPr lang="en-US" sz="1100" dirty="0">
                <a:solidFill>
                  <a:schemeClr val="accent5"/>
                </a:solidFill>
              </a:rPr>
              <a:t> stars):</a:t>
            </a:r>
          </a:p>
          <a:p>
            <a:pPr marL="285750" indent="-285750">
              <a:buFont typeface="Arial" panose="020B0604020202020204" pitchFamily="34" charset="0"/>
              <a:buChar char="•"/>
            </a:pPr>
            <a:endParaRPr lang="en-US" sz="1100" dirty="0">
              <a:solidFill>
                <a:schemeClr val="accent5"/>
              </a:solidFill>
            </a:endParaRPr>
          </a:p>
          <a:p>
            <a:r>
              <a:rPr lang="en-US" sz="1100" dirty="0">
                <a:solidFill>
                  <a:schemeClr val="accent5"/>
                </a:solidFill>
              </a:rPr>
              <a:t>     -  illustrations of relative positions </a:t>
            </a:r>
          </a:p>
          <a:p>
            <a:r>
              <a:rPr lang="en-US" sz="1100" dirty="0">
                <a:solidFill>
                  <a:schemeClr val="accent5"/>
                </a:solidFill>
              </a:rPr>
              <a:t>        between Jan. 1610 – Mar. 1610</a:t>
            </a:r>
          </a:p>
          <a:p>
            <a:r>
              <a:rPr lang="en-US" sz="1100" dirty="0">
                <a:solidFill>
                  <a:schemeClr val="accent5"/>
                </a:solidFill>
              </a:rPr>
              <a:t>     -  remain on same line: orbiting Jupiter </a:t>
            </a:r>
          </a:p>
          <a:p>
            <a:r>
              <a:rPr lang="en-US" sz="1100" dirty="0">
                <a:solidFill>
                  <a:schemeClr val="accent5"/>
                </a:solidFill>
              </a:rPr>
              <a:t>     -  in conflict with Aristotelean cosmology </a:t>
            </a:r>
          </a:p>
          <a:p>
            <a:r>
              <a:rPr lang="en-US" sz="1100" dirty="0">
                <a:solidFill>
                  <a:schemeClr val="accent5"/>
                </a:solidFill>
              </a:rPr>
              <a:t>        (which states everything orbits Earth)</a:t>
            </a:r>
          </a:p>
          <a:p>
            <a:endParaRPr lang="en-US" sz="1100" dirty="0">
              <a:solidFill>
                <a:schemeClr val="accent5"/>
              </a:solidFill>
            </a:endParaRPr>
          </a:p>
          <a:p>
            <a:pPr marL="171450" indent="-171450">
              <a:buFont typeface="Arial" panose="020B0604020202020204" pitchFamily="34" charset="0"/>
              <a:buChar char="•"/>
            </a:pPr>
            <a:r>
              <a:rPr lang="en-US" sz="1100" dirty="0">
                <a:solidFill>
                  <a:schemeClr val="accent5"/>
                </a:solidFill>
              </a:rPr>
              <a:t>Phases of Venus:</a:t>
            </a:r>
          </a:p>
          <a:p>
            <a:r>
              <a:rPr lang="en-US" sz="1100" dirty="0">
                <a:solidFill>
                  <a:schemeClr val="accent5"/>
                </a:solidFill>
              </a:rPr>
              <a:t>     -   </a:t>
            </a:r>
            <a:r>
              <a:rPr lang="en-US" sz="1100" dirty="0" err="1">
                <a:solidFill>
                  <a:schemeClr val="accent5"/>
                </a:solidFill>
              </a:rPr>
              <a:t>soid</a:t>
            </a:r>
            <a:r>
              <a:rPr lang="en-US" sz="1100" dirty="0">
                <a:solidFill>
                  <a:schemeClr val="accent5"/>
                </a:solidFill>
              </a:rPr>
              <a:t> evidence for Venus and Earth </a:t>
            </a:r>
          </a:p>
          <a:p>
            <a:r>
              <a:rPr lang="en-US" sz="1100" dirty="0">
                <a:solidFill>
                  <a:schemeClr val="accent5"/>
                </a:solidFill>
              </a:rPr>
              <a:t>         orbiting the Sun</a:t>
            </a:r>
          </a:p>
          <a:p>
            <a:endParaRPr lang="en-US" sz="1100" dirty="0">
              <a:solidFill>
                <a:schemeClr val="accent5"/>
              </a:solidFill>
            </a:endParaRPr>
          </a:p>
          <a:p>
            <a:pPr marL="171450" indent="-171450">
              <a:buFont typeface="Arial" panose="020B0604020202020204" pitchFamily="34" charset="0"/>
              <a:buChar char="•"/>
            </a:pPr>
            <a:r>
              <a:rPr lang="en-US" sz="1100" dirty="0">
                <a:solidFill>
                  <a:schemeClr val="accent5"/>
                </a:solidFill>
              </a:rPr>
              <a:t>Planet Saturn:    </a:t>
            </a:r>
          </a:p>
          <a:p>
            <a:r>
              <a:rPr lang="en-US" sz="1100" dirty="0">
                <a:solidFill>
                  <a:schemeClr val="accent5"/>
                </a:solidFill>
              </a:rPr>
              <a:t>      -  did not realize he saw rings, and thought Saturn </a:t>
            </a:r>
          </a:p>
          <a:p>
            <a:r>
              <a:rPr lang="en-US" sz="1100" dirty="0">
                <a:solidFill>
                  <a:schemeClr val="accent5"/>
                </a:solidFill>
              </a:rPr>
              <a:t>          was 3 objects</a:t>
            </a:r>
          </a:p>
          <a:p>
            <a:endParaRPr lang="en-US" sz="1100" dirty="0">
              <a:solidFill>
                <a:schemeClr val="accent5"/>
              </a:solidFill>
            </a:endParaRPr>
          </a:p>
          <a:p>
            <a:pPr marL="171450" indent="-171450">
              <a:buFont typeface="Arial" panose="020B0604020202020204" pitchFamily="34" charset="0"/>
              <a:buChar char="•"/>
            </a:pPr>
            <a:r>
              <a:rPr lang="en-US" sz="1100" dirty="0">
                <a:solidFill>
                  <a:schemeClr val="accent5"/>
                </a:solidFill>
              </a:rPr>
              <a:t>Neptune</a:t>
            </a:r>
          </a:p>
          <a:p>
            <a:r>
              <a:rPr lang="en-US" sz="1100" dirty="0">
                <a:solidFill>
                  <a:schemeClr val="accent5"/>
                </a:solidFill>
              </a:rPr>
              <a:t>    -     Galilei did see Neptune, but did not realize </a:t>
            </a:r>
          </a:p>
          <a:p>
            <a:r>
              <a:rPr lang="en-US" sz="1100" dirty="0">
                <a:solidFill>
                  <a:schemeClr val="accent5"/>
                </a:solidFill>
              </a:rPr>
              <a:t>           it was a planet </a:t>
            </a:r>
          </a:p>
          <a:p>
            <a:r>
              <a:rPr lang="en-US" sz="1100" dirty="0">
                <a:solidFill>
                  <a:schemeClr val="accent5"/>
                </a:solidFill>
              </a:rPr>
              <a:t>     -     would take another 236 years before it </a:t>
            </a:r>
          </a:p>
          <a:p>
            <a:r>
              <a:rPr lang="en-US" sz="1100" dirty="0">
                <a:solidFill>
                  <a:schemeClr val="accent5"/>
                </a:solidFill>
              </a:rPr>
              <a:t>           was discovered as planet by Le Verrier</a:t>
            </a:r>
          </a:p>
          <a:p>
            <a:endParaRPr lang="en-US" sz="1100" dirty="0">
              <a:solidFill>
                <a:schemeClr val="accent5"/>
              </a:solidFill>
            </a:endParaRPr>
          </a:p>
          <a:p>
            <a:pPr marL="171450" indent="-171450">
              <a:buFont typeface="Arial" panose="020B0604020202020204" pitchFamily="34" charset="0"/>
              <a:buChar char="•"/>
            </a:pPr>
            <a:r>
              <a:rPr lang="en-US" sz="1100" dirty="0">
                <a:solidFill>
                  <a:schemeClr val="accent5"/>
                </a:solidFill>
              </a:rPr>
              <a:t>Sunspots</a:t>
            </a:r>
          </a:p>
        </p:txBody>
      </p:sp>
      <p:sp>
        <p:nvSpPr>
          <p:cNvPr id="6" name="Rectangle 5">
            <a:extLst>
              <a:ext uri="{FF2B5EF4-FFF2-40B4-BE49-F238E27FC236}">
                <a16:creationId xmlns:a16="http://schemas.microsoft.com/office/drawing/2014/main" id="{D3310E74-CD88-46C3-AF2F-2648DB291A73}"/>
              </a:ext>
            </a:extLst>
          </p:cNvPr>
          <p:cNvSpPr/>
          <p:nvPr/>
        </p:nvSpPr>
        <p:spPr>
          <a:xfrm>
            <a:off x="4788024" y="110088"/>
            <a:ext cx="4176464" cy="6559272"/>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017652"/>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696" y="-71437"/>
            <a:ext cx="8229600" cy="1143000"/>
          </a:xfrm>
        </p:spPr>
        <p:txBody>
          <a:bodyPr>
            <a:normAutofit fontScale="90000"/>
          </a:bodyPr>
          <a:lstStyle/>
          <a:p>
            <a:pPr algn="l">
              <a:defRPr/>
            </a:pPr>
            <a:r>
              <a:rPr lang="en-US" sz="7800" dirty="0"/>
              <a:t>     </a:t>
            </a:r>
            <a:r>
              <a:rPr lang="en-US" sz="6700" b="1" dirty="0">
                <a:solidFill>
                  <a:schemeClr val="accent1"/>
                </a:solidFill>
              </a:rPr>
              <a:t>the Moon</a:t>
            </a:r>
          </a:p>
        </p:txBody>
      </p:sp>
      <p:pic>
        <p:nvPicPr>
          <p:cNvPr id="22531" name="Content Placeholder 4" descr="Galileo_moon_phases.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500563" y="1071563"/>
            <a:ext cx="4000500" cy="5538787"/>
          </a:xfrm>
        </p:spPr>
      </p:pic>
      <p:sp>
        <p:nvSpPr>
          <p:cNvPr id="22534" name="TextBox 5"/>
          <p:cNvSpPr txBox="1">
            <a:spLocks noChangeArrowheads="1"/>
          </p:cNvSpPr>
          <p:nvPr/>
        </p:nvSpPr>
        <p:spPr bwMode="auto">
          <a:xfrm>
            <a:off x="6929438" y="6211888"/>
            <a:ext cx="2643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a:solidFill>
                  <a:srgbClr val="FFFFF7"/>
                </a:solidFill>
              </a:rPr>
              <a:t>Moon: </a:t>
            </a:r>
          </a:p>
          <a:p>
            <a:pPr eaLnBrk="1" hangingPunct="1"/>
            <a:r>
              <a:rPr lang="en-US" altLang="en-US" sz="1200">
                <a:solidFill>
                  <a:srgbClr val="FFFFF7"/>
                </a:solidFill>
              </a:rPr>
              <a:t>surface valleys &amp; hills</a:t>
            </a:r>
          </a:p>
        </p:txBody>
      </p:sp>
      <p:pic>
        <p:nvPicPr>
          <p:cNvPr id="4" name="Picture 3">
            <a:extLst>
              <a:ext uri="{FF2B5EF4-FFF2-40B4-BE49-F238E27FC236}">
                <a16:creationId xmlns:a16="http://schemas.microsoft.com/office/drawing/2014/main" id="{A82091A5-D700-48E3-B6AE-55B97A359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852936"/>
            <a:ext cx="3988668" cy="3635824"/>
          </a:xfrm>
          <a:prstGeom prst="rect">
            <a:avLst/>
          </a:prstGeom>
        </p:spPr>
      </p:pic>
      <p:sp>
        <p:nvSpPr>
          <p:cNvPr id="6" name="TextBox 5">
            <a:extLst>
              <a:ext uri="{FF2B5EF4-FFF2-40B4-BE49-F238E27FC236}">
                <a16:creationId xmlns:a16="http://schemas.microsoft.com/office/drawing/2014/main" id="{965D2559-90AC-4506-A408-DB871B95951D}"/>
              </a:ext>
            </a:extLst>
          </p:cNvPr>
          <p:cNvSpPr txBox="1"/>
          <p:nvPr/>
        </p:nvSpPr>
        <p:spPr>
          <a:xfrm>
            <a:off x="467544" y="1361818"/>
            <a:ext cx="4536504" cy="1384995"/>
          </a:xfrm>
          <a:prstGeom prst="rect">
            <a:avLst/>
          </a:prstGeom>
          <a:noFill/>
        </p:spPr>
        <p:txBody>
          <a:bodyPr wrap="square" rtlCol="0">
            <a:spAutoFit/>
          </a:bodyPr>
          <a:lstStyle/>
          <a:p>
            <a:r>
              <a:rPr lang="en-US" sz="1200" dirty="0">
                <a:solidFill>
                  <a:schemeClr val="accent5"/>
                </a:solidFill>
              </a:rPr>
              <a:t>Galilei’s telescopic study of the Moon</a:t>
            </a:r>
          </a:p>
          <a:p>
            <a:r>
              <a:rPr lang="en-US" sz="1200" dirty="0">
                <a:solidFill>
                  <a:schemeClr val="accent5"/>
                </a:solidFill>
              </a:rPr>
              <a:t>revealed it was a real world of its own,</a:t>
            </a:r>
          </a:p>
          <a:p>
            <a:endParaRPr lang="en-US" sz="1200" dirty="0">
              <a:solidFill>
                <a:schemeClr val="accent5"/>
              </a:solidFill>
            </a:endParaRPr>
          </a:p>
          <a:p>
            <a:r>
              <a:rPr lang="en-US" sz="1200" dirty="0">
                <a:solidFill>
                  <a:schemeClr val="accent5"/>
                </a:solidFill>
              </a:rPr>
              <a:t>with valleys, mountains, etc.</a:t>
            </a:r>
          </a:p>
          <a:p>
            <a:endParaRPr lang="en-US" sz="1200" dirty="0">
              <a:solidFill>
                <a:schemeClr val="accent5"/>
              </a:solidFill>
            </a:endParaRPr>
          </a:p>
          <a:p>
            <a:pPr marL="285750" indent="-285750">
              <a:buFont typeface="Arial" panose="020B0604020202020204" pitchFamily="34" charset="0"/>
              <a:buChar char="•"/>
            </a:pPr>
            <a:r>
              <a:rPr lang="en-US" sz="1200" dirty="0">
                <a:solidFill>
                  <a:schemeClr val="accent5"/>
                </a:solidFill>
              </a:rPr>
              <a:t>Directly conflicting serene &amp; perfect </a:t>
            </a:r>
          </a:p>
          <a:p>
            <a:r>
              <a:rPr lang="en-US" sz="1200" dirty="0">
                <a:solidFill>
                  <a:schemeClr val="accent5"/>
                </a:solidFill>
              </a:rPr>
              <a:t>       Aristotle’s &amp; Ptolemaic cosmology</a:t>
            </a:r>
          </a:p>
        </p:txBody>
      </p:sp>
      <p:sp>
        <p:nvSpPr>
          <p:cNvPr id="10" name="Rectangle 9">
            <a:extLst>
              <a:ext uri="{FF2B5EF4-FFF2-40B4-BE49-F238E27FC236}">
                <a16:creationId xmlns:a16="http://schemas.microsoft.com/office/drawing/2014/main" id="{9E6259DD-6C9E-45C9-BB27-2B131C876686}"/>
              </a:ext>
            </a:extLst>
          </p:cNvPr>
          <p:cNvSpPr/>
          <p:nvPr/>
        </p:nvSpPr>
        <p:spPr>
          <a:xfrm>
            <a:off x="359818" y="1268760"/>
            <a:ext cx="4024386" cy="1464260"/>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120489"/>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Title 1"/>
          <p:cNvSpPr>
            <a:spLocks noGrp="1"/>
          </p:cNvSpPr>
          <p:nvPr>
            <p:ph type="title"/>
          </p:nvPr>
        </p:nvSpPr>
        <p:spPr>
          <a:xfrm>
            <a:off x="0" y="214313"/>
            <a:ext cx="3929063" cy="5083175"/>
          </a:xfrm>
        </p:spPr>
        <p:txBody>
          <a:bodyPr/>
          <a:lstStyle/>
          <a:p>
            <a:pPr algn="l"/>
            <a:r>
              <a:rPr lang="en-US" altLang="en-US" sz="7800"/>
              <a:t>   </a:t>
            </a:r>
            <a:endParaRPr lang="en-US" altLang="en-US" sz="5000" b="1">
              <a:solidFill>
                <a:schemeClr val="bg1"/>
              </a:solidFill>
            </a:endParaRPr>
          </a:p>
        </p:txBody>
      </p:sp>
      <p:sp>
        <p:nvSpPr>
          <p:cNvPr id="30723" name="Content Placeholder 4"/>
          <p:cNvSpPr>
            <a:spLocks noGrp="1"/>
          </p:cNvSpPr>
          <p:nvPr>
            <p:ph idx="1"/>
          </p:nvPr>
        </p:nvSpPr>
        <p:spPr>
          <a:xfrm>
            <a:off x="142875" y="714375"/>
            <a:ext cx="8229600" cy="4525963"/>
          </a:xfrm>
        </p:spPr>
        <p:txBody>
          <a:bodyPr/>
          <a:lstStyle/>
          <a:p>
            <a:pPr>
              <a:buFontTx/>
              <a:buNone/>
            </a:pPr>
            <a:r>
              <a:rPr lang="en-US" altLang="en-US" sz="5000" b="1">
                <a:solidFill>
                  <a:schemeClr val="bg1"/>
                </a:solidFill>
              </a:rPr>
              <a:t>Galileo </a:t>
            </a:r>
          </a:p>
          <a:p>
            <a:pPr>
              <a:buFontTx/>
              <a:buNone/>
            </a:pPr>
            <a:r>
              <a:rPr lang="en-US" altLang="en-US" sz="5000" b="1">
                <a:solidFill>
                  <a:schemeClr val="bg1"/>
                </a:solidFill>
              </a:rPr>
              <a:t>Galilei</a:t>
            </a:r>
            <a:br>
              <a:rPr lang="en-US" altLang="en-US" sz="5000" b="1">
                <a:solidFill>
                  <a:schemeClr val="bg1"/>
                </a:solidFill>
              </a:rPr>
            </a:br>
            <a:endParaRPr lang="en-US" altLang="en-US" sz="5000" b="1">
              <a:solidFill>
                <a:schemeClr val="bg1"/>
              </a:solidFill>
            </a:endParaRPr>
          </a:p>
          <a:p>
            <a:pPr>
              <a:buFontTx/>
              <a:buNone/>
            </a:pPr>
            <a:r>
              <a:rPr lang="en-US" altLang="en-US" sz="4000" b="1">
                <a:solidFill>
                  <a:schemeClr val="bg1"/>
                </a:solidFill>
              </a:rPr>
              <a:t>(1564-1642)</a:t>
            </a:r>
            <a:endParaRPr lang="en-US" altLang="en-US" sz="4000"/>
          </a:p>
        </p:txBody>
      </p:sp>
      <p:pic>
        <p:nvPicPr>
          <p:cNvPr id="30724" name="Content Placeholder 7" descr="jupiter.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86438" y="214313"/>
            <a:ext cx="271462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6" descr="Jupitermo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5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E1E4ECE-7D4C-4511-BDD6-CA008B2AD699}"/>
              </a:ext>
            </a:extLst>
          </p:cNvPr>
          <p:cNvSpPr txBox="1">
            <a:spLocks/>
          </p:cNvSpPr>
          <p:nvPr/>
        </p:nvSpPr>
        <p:spPr bwMode="auto">
          <a:xfrm>
            <a:off x="484892" y="3004097"/>
            <a:ext cx="6984776"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7800" kern="0" dirty="0"/>
              <a:t>   </a:t>
            </a:r>
            <a:r>
              <a:rPr lang="en-US" sz="3100" b="1" kern="0" dirty="0">
                <a:solidFill>
                  <a:schemeClr val="accent1"/>
                </a:solidFill>
              </a:rPr>
              <a:t>Galilean Moons</a:t>
            </a:r>
          </a:p>
          <a:p>
            <a:pPr algn="l">
              <a:defRPr/>
            </a:pPr>
            <a:r>
              <a:rPr lang="en-US" sz="3100" b="1" kern="0" dirty="0">
                <a:solidFill>
                  <a:schemeClr val="accent1"/>
                </a:solidFill>
              </a:rPr>
              <a:t>            of Jupiter:</a:t>
            </a:r>
          </a:p>
          <a:p>
            <a:pPr algn="l">
              <a:defRPr/>
            </a:pPr>
            <a:endParaRPr lang="en-US" sz="3100" b="1" kern="0" dirty="0">
              <a:solidFill>
                <a:schemeClr val="accent1"/>
              </a:solidFill>
            </a:endParaRPr>
          </a:p>
          <a:p>
            <a:pPr algn="l">
              <a:defRPr/>
            </a:pPr>
            <a:r>
              <a:rPr lang="en-US" sz="3100" b="1" kern="0" dirty="0">
                <a:solidFill>
                  <a:schemeClr val="accent1"/>
                </a:solidFill>
              </a:rPr>
              <a:t>       </a:t>
            </a:r>
            <a:r>
              <a:rPr lang="en-US" sz="3100" b="1" kern="0" dirty="0" err="1">
                <a:solidFill>
                  <a:schemeClr val="accent1"/>
                </a:solidFill>
              </a:rPr>
              <a:t>Ganymedes</a:t>
            </a:r>
            <a:r>
              <a:rPr lang="en-US" sz="3100" b="1" kern="0" dirty="0">
                <a:solidFill>
                  <a:schemeClr val="accent1"/>
                </a:solidFill>
              </a:rPr>
              <a:t>, Io, </a:t>
            </a:r>
          </a:p>
          <a:p>
            <a:pPr algn="l">
              <a:defRPr/>
            </a:pPr>
            <a:r>
              <a:rPr lang="en-US" sz="3100" b="1" kern="0" dirty="0">
                <a:solidFill>
                  <a:schemeClr val="accent1"/>
                </a:solidFill>
              </a:rPr>
              <a:t>       </a:t>
            </a:r>
            <a:r>
              <a:rPr lang="en-US" sz="3100" b="1" kern="0" dirty="0" err="1">
                <a:solidFill>
                  <a:schemeClr val="accent1"/>
                </a:solidFill>
              </a:rPr>
              <a:t>Callisto</a:t>
            </a:r>
            <a:r>
              <a:rPr lang="en-US" sz="3100" b="1" kern="0" dirty="0">
                <a:solidFill>
                  <a:schemeClr val="accent1"/>
                </a:solidFill>
              </a:rPr>
              <a:t>, Europa</a:t>
            </a:r>
          </a:p>
        </p:txBody>
      </p:sp>
    </p:spTree>
    <p:extLst>
      <p:ext uri="{BB962C8B-B14F-4D97-AF65-F5344CB8AC3E}">
        <p14:creationId xmlns:p14="http://schemas.microsoft.com/office/powerpoint/2010/main" val="4138811348"/>
      </p:ext>
    </p:extLst>
  </p:cSld>
  <p:clrMapOvr>
    <a:masterClrMapping/>
  </p:clrMapOvr>
  <p:transition spd="slow">
    <p:zoom/>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21886"/>
            <a:ext cx="8229600" cy="1143000"/>
          </a:xfrm>
        </p:spPr>
        <p:txBody>
          <a:bodyPr>
            <a:normAutofit fontScale="90000"/>
          </a:bodyPr>
          <a:lstStyle/>
          <a:p>
            <a:pPr algn="l">
              <a:defRPr/>
            </a:pPr>
            <a:r>
              <a:rPr lang="en-US" sz="7800" dirty="0"/>
              <a:t>    </a:t>
            </a:r>
            <a:r>
              <a:rPr lang="en-US" sz="6700" b="1" dirty="0">
                <a:solidFill>
                  <a:schemeClr val="accent3"/>
                </a:solidFill>
              </a:rPr>
              <a:t>Galilean Moons</a:t>
            </a:r>
          </a:p>
        </p:txBody>
      </p:sp>
      <p:pic>
        <p:nvPicPr>
          <p:cNvPr id="23556" name="Content Placeholder 7" descr="jupiter.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715000" y="1071563"/>
            <a:ext cx="2357438" cy="5503862"/>
          </a:xfrm>
        </p:spPr>
      </p:pic>
      <p:sp>
        <p:nvSpPr>
          <p:cNvPr id="7" name="Rectangle 6">
            <a:extLst>
              <a:ext uri="{FF2B5EF4-FFF2-40B4-BE49-F238E27FC236}">
                <a16:creationId xmlns:a16="http://schemas.microsoft.com/office/drawing/2014/main" id="{A29D7E97-FA83-493C-AFE3-B17B0084BC03}"/>
              </a:ext>
            </a:extLst>
          </p:cNvPr>
          <p:cNvSpPr/>
          <p:nvPr/>
        </p:nvSpPr>
        <p:spPr>
          <a:xfrm>
            <a:off x="374848" y="1071562"/>
            <a:ext cx="5205264" cy="1853381"/>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1A5495B-9737-4B51-9984-F42340ADF87F}"/>
              </a:ext>
            </a:extLst>
          </p:cNvPr>
          <p:cNvSpPr txBox="1"/>
          <p:nvPr/>
        </p:nvSpPr>
        <p:spPr>
          <a:xfrm>
            <a:off x="589137" y="1268760"/>
            <a:ext cx="4414911" cy="1384995"/>
          </a:xfrm>
          <a:prstGeom prst="rect">
            <a:avLst/>
          </a:prstGeom>
          <a:noFill/>
        </p:spPr>
        <p:txBody>
          <a:bodyPr wrap="square" rtlCol="0">
            <a:spAutoFit/>
          </a:bodyPr>
          <a:lstStyle/>
          <a:p>
            <a:r>
              <a:rPr lang="en-US" dirty="0" err="1">
                <a:solidFill>
                  <a:schemeClr val="accent5"/>
                </a:solidFill>
              </a:rPr>
              <a:t>Ganymedes</a:t>
            </a:r>
            <a:r>
              <a:rPr lang="en-US" dirty="0">
                <a:solidFill>
                  <a:schemeClr val="accent5"/>
                </a:solidFill>
              </a:rPr>
              <a:t>, Io, </a:t>
            </a:r>
            <a:r>
              <a:rPr lang="en-US" dirty="0" err="1">
                <a:solidFill>
                  <a:schemeClr val="accent5"/>
                </a:solidFill>
              </a:rPr>
              <a:t>Callisto</a:t>
            </a:r>
            <a:r>
              <a:rPr lang="en-US" dirty="0">
                <a:solidFill>
                  <a:schemeClr val="accent5"/>
                </a:solidFill>
              </a:rPr>
              <a:t> &amp; Europa:</a:t>
            </a:r>
          </a:p>
          <a:p>
            <a:endParaRPr lang="en-US" dirty="0">
              <a:solidFill>
                <a:schemeClr val="accent5"/>
              </a:solidFill>
            </a:endParaRPr>
          </a:p>
          <a:p>
            <a:r>
              <a:rPr lang="en-US" sz="1200" dirty="0">
                <a:solidFill>
                  <a:schemeClr val="accent5"/>
                </a:solidFill>
              </a:rPr>
              <a:t>discovery of their orbital motion, demonstrated that Earth was not the only center in the Universe</a:t>
            </a:r>
          </a:p>
          <a:p>
            <a:endParaRPr lang="en-US" sz="1200" dirty="0">
              <a:solidFill>
                <a:schemeClr val="accent5"/>
              </a:solidFill>
            </a:endParaRPr>
          </a:p>
          <a:p>
            <a:r>
              <a:rPr lang="en-US" sz="1200" dirty="0">
                <a:solidFill>
                  <a:schemeClr val="accent5"/>
                </a:solidFill>
              </a:rPr>
              <a:t>directly conflicting </a:t>
            </a:r>
            <a:r>
              <a:rPr lang="en-US" sz="1200" dirty="0" err="1">
                <a:solidFill>
                  <a:schemeClr val="accent5"/>
                </a:solidFill>
              </a:rPr>
              <a:t>Ptolemaeic</a:t>
            </a:r>
            <a:r>
              <a:rPr lang="en-US" sz="1200" dirty="0">
                <a:solidFill>
                  <a:schemeClr val="accent5"/>
                </a:solidFill>
              </a:rPr>
              <a:t> and Aristotle’s cosmology</a:t>
            </a:r>
          </a:p>
        </p:txBody>
      </p:sp>
      <p:pic>
        <p:nvPicPr>
          <p:cNvPr id="6" name="Picture 5">
            <a:extLst>
              <a:ext uri="{FF2B5EF4-FFF2-40B4-BE49-F238E27FC236}">
                <a16:creationId xmlns:a16="http://schemas.microsoft.com/office/drawing/2014/main" id="{F810AD4E-9D4A-40E8-9C85-5A7387FD44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848" y="3077776"/>
            <a:ext cx="2357438" cy="3368360"/>
          </a:xfrm>
          <a:prstGeom prst="rect">
            <a:avLst/>
          </a:prstGeom>
        </p:spPr>
      </p:pic>
    </p:spTree>
    <p:extLst>
      <p:ext uri="{BB962C8B-B14F-4D97-AF65-F5344CB8AC3E}">
        <p14:creationId xmlns:p14="http://schemas.microsoft.com/office/powerpoint/2010/main" val="2655502695"/>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0" y="214313"/>
            <a:ext cx="3929063" cy="5083175"/>
          </a:xfrm>
        </p:spPr>
        <p:txBody>
          <a:bodyPr/>
          <a:lstStyle/>
          <a:p>
            <a:pPr algn="l"/>
            <a:r>
              <a:rPr lang="en-US" altLang="en-US" sz="7800"/>
              <a:t>   </a:t>
            </a:r>
            <a:endParaRPr lang="en-US" altLang="en-US" sz="5000" b="1">
              <a:solidFill>
                <a:schemeClr val="bg1"/>
              </a:solidFill>
            </a:endParaRPr>
          </a:p>
        </p:txBody>
      </p:sp>
      <p:sp>
        <p:nvSpPr>
          <p:cNvPr id="31747" name="Content Placeholder 4"/>
          <p:cNvSpPr>
            <a:spLocks noGrp="1"/>
          </p:cNvSpPr>
          <p:nvPr>
            <p:ph idx="1"/>
          </p:nvPr>
        </p:nvSpPr>
        <p:spPr>
          <a:xfrm>
            <a:off x="142875" y="714375"/>
            <a:ext cx="8229600" cy="4525963"/>
          </a:xfrm>
        </p:spPr>
        <p:txBody>
          <a:bodyPr/>
          <a:lstStyle/>
          <a:p>
            <a:pPr>
              <a:buFontTx/>
              <a:buNone/>
            </a:pPr>
            <a:r>
              <a:rPr lang="en-US" altLang="en-US" sz="5000" b="1">
                <a:solidFill>
                  <a:schemeClr val="bg1"/>
                </a:solidFill>
              </a:rPr>
              <a:t>Galileo </a:t>
            </a:r>
          </a:p>
          <a:p>
            <a:pPr>
              <a:buFontTx/>
              <a:buNone/>
            </a:pPr>
            <a:r>
              <a:rPr lang="en-US" altLang="en-US" sz="5000" b="1">
                <a:solidFill>
                  <a:schemeClr val="bg1"/>
                </a:solidFill>
              </a:rPr>
              <a:t>Galilei</a:t>
            </a:r>
            <a:br>
              <a:rPr lang="en-US" altLang="en-US" sz="5000" b="1">
                <a:solidFill>
                  <a:schemeClr val="bg1"/>
                </a:solidFill>
              </a:rPr>
            </a:br>
            <a:endParaRPr lang="en-US" altLang="en-US" sz="5000" b="1">
              <a:solidFill>
                <a:schemeClr val="bg1"/>
              </a:solidFill>
            </a:endParaRPr>
          </a:p>
          <a:p>
            <a:pPr>
              <a:buFontTx/>
              <a:buNone/>
            </a:pPr>
            <a:r>
              <a:rPr lang="en-US" altLang="en-US" sz="4000" b="1">
                <a:solidFill>
                  <a:schemeClr val="bg1"/>
                </a:solidFill>
              </a:rPr>
              <a:t>(1564-1642)</a:t>
            </a:r>
            <a:endParaRPr lang="en-US" altLang="en-US" sz="4000"/>
          </a:p>
        </p:txBody>
      </p:sp>
      <p:pic>
        <p:nvPicPr>
          <p:cNvPr id="31748" name="Picture 7" descr="800px-Phases-of-Venus.sv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8" descr="galileo_venus.1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D5773F25-C215-4C24-BF7E-E3CD66390781}"/>
              </a:ext>
            </a:extLst>
          </p:cNvPr>
          <p:cNvSpPr txBox="1">
            <a:spLocks/>
          </p:cNvSpPr>
          <p:nvPr/>
        </p:nvSpPr>
        <p:spPr bwMode="auto">
          <a:xfrm>
            <a:off x="1403648" y="1601952"/>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1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defRPr/>
            </a:pPr>
            <a:r>
              <a:rPr lang="en-US" sz="7800" kern="0" dirty="0"/>
              <a:t>    </a:t>
            </a:r>
            <a:r>
              <a:rPr lang="en-US" sz="6700" b="1" kern="0" dirty="0">
                <a:solidFill>
                  <a:schemeClr val="accent3"/>
                </a:solidFill>
              </a:rPr>
              <a:t>Phases of Venus</a:t>
            </a:r>
          </a:p>
        </p:txBody>
      </p:sp>
    </p:spTree>
    <p:extLst>
      <p:ext uri="{BB962C8B-B14F-4D97-AF65-F5344CB8AC3E}">
        <p14:creationId xmlns:p14="http://schemas.microsoft.com/office/powerpoint/2010/main" val="599057242"/>
      </p:ext>
    </p:extLst>
  </p:cSld>
  <p:clrMapOvr>
    <a:masterClrMapping/>
  </p:clrMapOvr>
  <p:transition spd="slow">
    <p:zoom/>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2" name="Picture 7" descr="800px-Phases-of-Venus.sv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56876"/>
            <a:ext cx="7092280" cy="531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06435BA-DB0F-427A-B46F-9A2C5E5951FA}"/>
              </a:ext>
            </a:extLst>
          </p:cNvPr>
          <p:cNvSpPr txBox="1"/>
          <p:nvPr/>
        </p:nvSpPr>
        <p:spPr>
          <a:xfrm>
            <a:off x="5652120" y="5013176"/>
            <a:ext cx="3960440" cy="1384995"/>
          </a:xfrm>
          <a:prstGeom prst="rect">
            <a:avLst/>
          </a:prstGeom>
          <a:noFill/>
        </p:spPr>
        <p:txBody>
          <a:bodyPr wrap="square" rtlCol="0">
            <a:spAutoFit/>
          </a:bodyPr>
          <a:lstStyle/>
          <a:p>
            <a:r>
              <a:rPr lang="en-US" sz="1400" b="1" dirty="0">
                <a:solidFill>
                  <a:schemeClr val="accent3"/>
                </a:solidFill>
                <a:latin typeface="Constantia" panose="02030602050306030303" pitchFamily="18" charset="0"/>
              </a:rPr>
              <a:t>Evidence for heliocentric Universe:</a:t>
            </a:r>
          </a:p>
          <a:p>
            <a:endParaRPr lang="en-US" sz="1400" b="1" dirty="0">
              <a:solidFill>
                <a:schemeClr val="accent3"/>
              </a:solidFill>
              <a:latin typeface="Constantia" panose="02030602050306030303" pitchFamily="18" charset="0"/>
            </a:endParaRPr>
          </a:p>
          <a:p>
            <a:pPr marL="285750" indent="-285750">
              <a:buFontTx/>
              <a:buChar char="-"/>
            </a:pPr>
            <a:r>
              <a:rPr lang="en-US" sz="1400" b="1" dirty="0">
                <a:solidFill>
                  <a:schemeClr val="accent3"/>
                </a:solidFill>
                <a:latin typeface="Constantia" panose="02030602050306030303" pitchFamily="18" charset="0"/>
              </a:rPr>
              <a:t>Phases of Venus correlated with </a:t>
            </a:r>
          </a:p>
          <a:p>
            <a:r>
              <a:rPr lang="en-US" sz="1400" b="1" dirty="0">
                <a:solidFill>
                  <a:schemeClr val="accent3"/>
                </a:solidFill>
                <a:latin typeface="Constantia" panose="02030602050306030303" pitchFamily="18" charset="0"/>
              </a:rPr>
              <a:t>       size of Venus’ disk</a:t>
            </a:r>
          </a:p>
          <a:p>
            <a:pPr marL="285750" indent="-285750">
              <a:buFontTx/>
              <a:buChar char="-"/>
            </a:pPr>
            <a:r>
              <a:rPr lang="en-US" sz="1400" b="1" dirty="0">
                <a:solidFill>
                  <a:schemeClr val="accent3"/>
                </a:solidFill>
                <a:latin typeface="Constantia" panose="02030602050306030303" pitchFamily="18" charset="0"/>
              </a:rPr>
              <a:t>Full Venus:     small disk</a:t>
            </a:r>
          </a:p>
          <a:p>
            <a:pPr marL="285750" indent="-285750">
              <a:buFontTx/>
              <a:buChar char="-"/>
            </a:pPr>
            <a:r>
              <a:rPr lang="en-US" sz="1400" b="1" dirty="0">
                <a:solidFill>
                  <a:schemeClr val="accent3"/>
                </a:solidFill>
                <a:latin typeface="Constantia" panose="02030602050306030303" pitchFamily="18" charset="0"/>
              </a:rPr>
              <a:t>New Venus:    large disk</a:t>
            </a:r>
          </a:p>
        </p:txBody>
      </p:sp>
      <p:sp>
        <p:nvSpPr>
          <p:cNvPr id="3" name="Rectangle 2">
            <a:extLst>
              <a:ext uri="{FF2B5EF4-FFF2-40B4-BE49-F238E27FC236}">
                <a16:creationId xmlns:a16="http://schemas.microsoft.com/office/drawing/2014/main" id="{B5C46551-C9A3-443D-B859-CE32705654FE}"/>
              </a:ext>
            </a:extLst>
          </p:cNvPr>
          <p:cNvSpPr/>
          <p:nvPr/>
        </p:nvSpPr>
        <p:spPr>
          <a:xfrm>
            <a:off x="5436096" y="4725144"/>
            <a:ext cx="3456384" cy="1800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alileo_venus.12.jpg">
            <a:extLst>
              <a:ext uri="{FF2B5EF4-FFF2-40B4-BE49-F238E27FC236}">
                <a16:creationId xmlns:a16="http://schemas.microsoft.com/office/drawing/2014/main" id="{59FB04C1-FD14-40E7-BA9C-2D0213D7DD1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284983"/>
            <a:ext cx="4536504" cy="3465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C7D9773D-5D27-47E8-BDA9-F8D4E4F0B522}"/>
              </a:ext>
            </a:extLst>
          </p:cNvPr>
          <p:cNvSpPr>
            <a:spLocks noGrp="1"/>
          </p:cNvSpPr>
          <p:nvPr>
            <p:ph type="title"/>
          </p:nvPr>
        </p:nvSpPr>
        <p:spPr>
          <a:xfrm>
            <a:off x="755576" y="-111671"/>
            <a:ext cx="8229600" cy="1143000"/>
          </a:xfrm>
        </p:spPr>
        <p:txBody>
          <a:bodyPr>
            <a:normAutofit fontScale="90000"/>
          </a:bodyPr>
          <a:lstStyle/>
          <a:p>
            <a:pPr algn="l">
              <a:defRPr/>
            </a:pPr>
            <a:r>
              <a:rPr lang="en-US" sz="7800" dirty="0"/>
              <a:t>    </a:t>
            </a:r>
            <a:r>
              <a:rPr lang="en-US" sz="6700" b="1" dirty="0">
                <a:solidFill>
                  <a:schemeClr val="accent3"/>
                </a:solidFill>
              </a:rPr>
              <a:t>Phases of Venus</a:t>
            </a:r>
          </a:p>
        </p:txBody>
      </p:sp>
    </p:spTree>
    <p:extLst>
      <p:ext uri="{BB962C8B-B14F-4D97-AF65-F5344CB8AC3E}">
        <p14:creationId xmlns:p14="http://schemas.microsoft.com/office/powerpoint/2010/main" val="3782969202"/>
      </p:ext>
    </p:extLst>
  </p:cSld>
  <p:clrMapOvr>
    <a:masterClrMapping/>
  </p:clrMapOvr>
  <p:transition spd="slow">
    <p:zoom/>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361500"/>
            <a:ext cx="5760640" cy="3511550"/>
          </a:xfrm>
        </p:spPr>
        <p:txBody>
          <a:bodyPr>
            <a:normAutofit/>
          </a:bodyPr>
          <a:lstStyle/>
          <a:p>
            <a:pPr algn="l">
              <a:defRPr/>
            </a:pPr>
            <a:r>
              <a:rPr lang="en-US" b="1" dirty="0">
                <a:solidFill>
                  <a:schemeClr val="accent5"/>
                </a:solidFill>
              </a:rPr>
              <a:t> </a:t>
            </a:r>
            <a:r>
              <a:rPr lang="en-US" sz="2200" b="1" dirty="0">
                <a:solidFill>
                  <a:schemeClr val="accent5"/>
                </a:solidFill>
              </a:rPr>
              <a:t>Dialogue concerning the </a:t>
            </a:r>
            <a:br>
              <a:rPr lang="en-US" sz="2200" b="1" dirty="0">
                <a:solidFill>
                  <a:schemeClr val="accent5"/>
                </a:solidFill>
              </a:rPr>
            </a:br>
            <a:r>
              <a:rPr lang="en-US" sz="2200" b="1" dirty="0">
                <a:solidFill>
                  <a:schemeClr val="accent5"/>
                </a:solidFill>
              </a:rPr>
              <a:t>  two chief world systems</a:t>
            </a:r>
            <a:br>
              <a:rPr lang="en-US" sz="2200" b="1" dirty="0">
                <a:solidFill>
                  <a:schemeClr val="accent5"/>
                </a:solidFill>
              </a:rPr>
            </a:br>
            <a:br>
              <a:rPr lang="en-US" sz="2200" b="1" dirty="0">
                <a:solidFill>
                  <a:schemeClr val="accent5"/>
                </a:solidFill>
              </a:rPr>
            </a:br>
            <a:r>
              <a:rPr lang="en-US" sz="2200" b="1" dirty="0">
                <a:solidFill>
                  <a:schemeClr val="accent5"/>
                </a:solidFill>
              </a:rPr>
              <a:t>                  (</a:t>
            </a:r>
            <a:r>
              <a:rPr lang="en-US" sz="2000" b="1" dirty="0">
                <a:solidFill>
                  <a:schemeClr val="accent1"/>
                </a:solidFill>
              </a:rPr>
              <a:t>1632)</a:t>
            </a:r>
            <a:br>
              <a:rPr lang="en-US" sz="2000" b="1" dirty="0">
                <a:solidFill>
                  <a:schemeClr val="accent1"/>
                </a:solidFill>
              </a:rPr>
            </a:br>
            <a:br>
              <a:rPr lang="en-US" sz="2000" b="1" dirty="0">
                <a:solidFill>
                  <a:schemeClr val="accent1"/>
                </a:solidFill>
              </a:rPr>
            </a:br>
            <a:r>
              <a:rPr lang="en-US" sz="2000" b="1" dirty="0">
                <a:solidFill>
                  <a:schemeClr val="accent1"/>
                </a:solidFill>
              </a:rPr>
              <a:t>    Latin:   </a:t>
            </a:r>
            <a:r>
              <a:rPr lang="en-US" sz="2000" b="1" dirty="0" err="1">
                <a:solidFill>
                  <a:schemeClr val="accent1"/>
                </a:solidFill>
              </a:rPr>
              <a:t>Systema</a:t>
            </a:r>
            <a:r>
              <a:rPr lang="en-US" sz="2000" b="1" dirty="0">
                <a:solidFill>
                  <a:schemeClr val="accent1"/>
                </a:solidFill>
              </a:rPr>
              <a:t> </a:t>
            </a:r>
            <a:r>
              <a:rPr lang="en-US" sz="2000" b="1" dirty="0" err="1">
                <a:solidFill>
                  <a:schemeClr val="accent1"/>
                </a:solidFill>
              </a:rPr>
              <a:t>Cosmicum</a:t>
            </a:r>
            <a:endParaRPr lang="en-US" sz="2000" b="1" dirty="0">
              <a:solidFill>
                <a:schemeClr val="accent1"/>
              </a:solidFill>
            </a:endParaRPr>
          </a:p>
        </p:txBody>
      </p:sp>
      <p:sp>
        <p:nvSpPr>
          <p:cNvPr id="3" name="TextBox 2">
            <a:extLst>
              <a:ext uri="{FF2B5EF4-FFF2-40B4-BE49-F238E27FC236}">
                <a16:creationId xmlns:a16="http://schemas.microsoft.com/office/drawing/2014/main" id="{A23EED4E-806A-4037-9BEF-3DF1D8C757F3}"/>
              </a:ext>
            </a:extLst>
          </p:cNvPr>
          <p:cNvSpPr txBox="1"/>
          <p:nvPr/>
        </p:nvSpPr>
        <p:spPr>
          <a:xfrm>
            <a:off x="107504" y="2924944"/>
            <a:ext cx="7632848" cy="295465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   </a:t>
            </a:r>
            <a:r>
              <a:rPr kumimoji="0" lang="en-US" sz="1200" b="0" i="0" u="none" strike="noStrike" kern="1200" cap="none" spc="0" normalizeH="0" baseline="0" noProof="0" dirty="0">
                <a:ln>
                  <a:noFill/>
                </a:ln>
                <a:solidFill>
                  <a:srgbClr val="FFFFF7"/>
                </a:solidFill>
                <a:effectLst/>
                <a:uLnTx/>
                <a:uFillTx/>
                <a:latin typeface="Arial" charset="0"/>
                <a:ea typeface="+mn-ea"/>
                <a:cs typeface="+mn-cs"/>
              </a:rPr>
              <a:t>book comparing the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srgbClr val="FFFFF7"/>
                </a:solidFill>
              </a:rPr>
              <a:t>    Copernican system with traditional  Ptolemaic system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7"/>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dirty="0">
              <a:solidFill>
                <a:srgbClr val="FFFFF7"/>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7"/>
                </a:solidFill>
                <a:effectLst/>
                <a:uLnTx/>
                <a:uFillTx/>
                <a:latin typeface="Arial" charset="0"/>
                <a:ea typeface="+mn-ea"/>
                <a:cs typeface="+mn-cs"/>
              </a:rPr>
              <a:t>     - </a:t>
            </a:r>
            <a:r>
              <a:rPr lang="en-US" sz="1200" dirty="0">
                <a:solidFill>
                  <a:srgbClr val="FFFFF7"/>
                </a:solidFill>
              </a:rPr>
              <a:t>S</a:t>
            </a:r>
            <a:r>
              <a:rPr kumimoji="0" lang="en-US" sz="1200" b="0" i="0" u="none" strike="noStrike" kern="1200" cap="none" spc="0" normalizeH="0" baseline="0" noProof="0" dirty="0" err="1">
                <a:ln>
                  <a:noFill/>
                </a:ln>
                <a:solidFill>
                  <a:srgbClr val="FFFFF7"/>
                </a:solidFill>
                <a:effectLst/>
                <a:uLnTx/>
                <a:uFillTx/>
                <a:latin typeface="Arial" charset="0"/>
                <a:ea typeface="+mn-ea"/>
                <a:cs typeface="+mn-cs"/>
              </a:rPr>
              <a:t>tated</a:t>
            </a:r>
            <a:r>
              <a:rPr kumimoji="0" lang="en-US" sz="1200" b="0" i="0" u="none" strike="noStrike" kern="1200" cap="none" spc="0" normalizeH="0" baseline="0" noProof="0" dirty="0">
                <a:ln>
                  <a:noFill/>
                </a:ln>
                <a:solidFill>
                  <a:srgbClr val="FFFFF7"/>
                </a:solidFill>
                <a:effectLst/>
                <a:uLnTx/>
                <a:uFillTx/>
                <a:latin typeface="Arial" charset="0"/>
                <a:ea typeface="+mn-ea"/>
                <a:cs typeface="+mn-cs"/>
              </a:rPr>
              <a:t> intention was to be </a:t>
            </a:r>
            <a:r>
              <a:rPr kumimoji="0" lang="en-US" sz="1200" b="0" i="0" u="none" strike="noStrike" kern="1200" cap="none" spc="0" normalizeH="0" baseline="0" noProof="0" dirty="0" err="1">
                <a:ln>
                  <a:noFill/>
                </a:ln>
                <a:solidFill>
                  <a:srgbClr val="FFFFF7"/>
                </a:solidFill>
                <a:effectLst/>
                <a:uLnTx/>
                <a:uFillTx/>
                <a:latin typeface="Arial" charset="0"/>
                <a:ea typeface="+mn-ea"/>
                <a:cs typeface="+mn-cs"/>
              </a:rPr>
              <a:t>objecti</a:t>
            </a:r>
            <a:r>
              <a:rPr lang="en-US" sz="1200" dirty="0" err="1">
                <a:solidFill>
                  <a:srgbClr val="FFFFF7"/>
                </a:solidFill>
              </a:rPr>
              <a:t>ve</a:t>
            </a:r>
            <a:r>
              <a:rPr lang="en-US" sz="1200" dirty="0">
                <a:solidFill>
                  <a:srgbClr val="FFFFF7"/>
                </a:solidFill>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7"/>
                </a:solidFill>
                <a:effectLst/>
                <a:uLnTx/>
                <a:uFillTx/>
                <a:latin typeface="Arial" charset="0"/>
                <a:ea typeface="+mn-ea"/>
                <a:cs typeface="+mn-cs"/>
              </a:rPr>
              <a:t>     - However, could not hide Galilei’s conviction that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srgbClr val="FFFFF7"/>
                </a:solidFill>
              </a:rPr>
              <a:t>        Copernican system represented the physical reality</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srgbClr val="FFFFF7"/>
                </a:solidFill>
              </a:rPr>
              <a:t>     -  book considered attack on Aristotelian </a:t>
            </a:r>
            <a:r>
              <a:rPr lang="en-US" sz="1200" dirty="0" err="1">
                <a:solidFill>
                  <a:srgbClr val="FFFFF7"/>
                </a:solidFill>
              </a:rPr>
              <a:t>geocentrism</a:t>
            </a:r>
            <a:endParaRPr lang="en-US" sz="1200" dirty="0">
              <a:solidFill>
                <a:srgbClr val="FFFFF7"/>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7"/>
                </a:solidFill>
                <a:effectLst/>
                <a:uLnTx/>
                <a:uFillTx/>
                <a:latin typeface="Arial" charset="0"/>
                <a:ea typeface="+mn-ea"/>
                <a:cs typeface="+mn-cs"/>
              </a:rPr>
              <a:t>      - also insulted the pope</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dirty="0">
              <a:solidFill>
                <a:srgbClr val="FFFFF7"/>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7"/>
                </a:solidFill>
                <a:effectLst/>
                <a:uLnTx/>
                <a:uFillTx/>
                <a:latin typeface="Arial" charset="0"/>
                <a:ea typeface="+mn-ea"/>
                <a:cs typeface="+mn-cs"/>
              </a:rPr>
              <a:t>     1633: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srgbClr val="FFFFF7"/>
                </a:solidFill>
              </a:rPr>
              <a:t>      - Galilei accused of heresy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7"/>
                </a:solidFill>
                <a:effectLst/>
                <a:uLnTx/>
                <a:uFillTx/>
                <a:latin typeface="Arial" charset="0"/>
                <a:ea typeface="+mn-ea"/>
                <a:cs typeface="+mn-cs"/>
              </a:rPr>
              <a:t>      - </a:t>
            </a:r>
            <a:r>
              <a:rPr kumimoji="0" lang="en-US" sz="1200" b="0" i="0" u="none" strike="noStrike" kern="1200" cap="none" spc="0" normalizeH="0" baseline="0" noProof="0" dirty="0" err="1">
                <a:ln>
                  <a:noFill/>
                </a:ln>
                <a:solidFill>
                  <a:srgbClr val="FFFFF7"/>
                </a:solidFill>
                <a:effectLst/>
                <a:uLnTx/>
                <a:uFillTx/>
                <a:latin typeface="Arial" charset="0"/>
                <a:ea typeface="+mn-ea"/>
                <a:cs typeface="+mn-cs"/>
              </a:rPr>
              <a:t>Dialogo</a:t>
            </a:r>
            <a:r>
              <a:rPr kumimoji="0" lang="en-US" sz="1200" b="0" i="0" u="none" strike="noStrike" kern="1200" cap="none" spc="0" normalizeH="0" baseline="0" noProof="0" dirty="0">
                <a:ln>
                  <a:noFill/>
                </a:ln>
                <a:solidFill>
                  <a:srgbClr val="FFFFF7"/>
                </a:solidFill>
                <a:effectLst/>
                <a:uLnTx/>
                <a:uFillTx/>
                <a:latin typeface="Arial" charset="0"/>
                <a:ea typeface="+mn-ea"/>
                <a:cs typeface="+mn-cs"/>
              </a:rPr>
              <a:t> on Index of Forbidden Books (until 1835)</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srgbClr val="FFFFF7"/>
                </a:solidFill>
              </a:rPr>
              <a:t>      - Galilei narrowly escapes torture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7"/>
                </a:solidFill>
                <a:effectLst/>
                <a:uLnTx/>
                <a:uFillTx/>
                <a:latin typeface="Arial" charset="0"/>
                <a:ea typeface="+mn-ea"/>
                <a:cs typeface="+mn-cs"/>
              </a:rPr>
              <a:t>      </a:t>
            </a:r>
            <a:r>
              <a:rPr lang="en-US" sz="1200" dirty="0">
                <a:solidFill>
                  <a:srgbClr val="FFFFF7"/>
                </a:solidFill>
              </a:rPr>
              <a:t>- house arrest for the rest of his life.</a:t>
            </a:r>
            <a:endParaRPr kumimoji="0" lang="en-US" sz="1200" b="0" i="0" u="none" strike="noStrike" kern="1200" cap="none" spc="0" normalizeH="0" baseline="0" noProof="0" dirty="0">
              <a:ln>
                <a:noFill/>
              </a:ln>
              <a:solidFill>
                <a:srgbClr val="FFFFF7"/>
              </a:solidFill>
              <a:effectLst/>
              <a:uLnTx/>
              <a:uFillTx/>
              <a:latin typeface="Arial" charset="0"/>
              <a:ea typeface="+mn-ea"/>
              <a:cs typeface="+mn-cs"/>
            </a:endParaRPr>
          </a:p>
        </p:txBody>
      </p:sp>
      <p:sp>
        <p:nvSpPr>
          <p:cNvPr id="4" name="Rectangle 3">
            <a:extLst>
              <a:ext uri="{FF2B5EF4-FFF2-40B4-BE49-F238E27FC236}">
                <a16:creationId xmlns:a16="http://schemas.microsoft.com/office/drawing/2014/main" id="{33EB3F86-8A86-4311-BB2F-71EC947AFE3C}"/>
              </a:ext>
            </a:extLst>
          </p:cNvPr>
          <p:cNvSpPr/>
          <p:nvPr/>
        </p:nvSpPr>
        <p:spPr>
          <a:xfrm>
            <a:off x="179512" y="2797770"/>
            <a:ext cx="4104456" cy="351155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pic>
        <p:nvPicPr>
          <p:cNvPr id="7" name="Content Placeholder 6">
            <a:extLst>
              <a:ext uri="{FF2B5EF4-FFF2-40B4-BE49-F238E27FC236}">
                <a16:creationId xmlns:a16="http://schemas.microsoft.com/office/drawing/2014/main" id="{B4715B22-37D9-4094-8BCA-C27304D4DE5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27984" y="476672"/>
            <a:ext cx="4478135" cy="5688632"/>
          </a:xfrm>
        </p:spPr>
      </p:pic>
    </p:spTree>
    <p:extLst>
      <p:ext uri="{BB962C8B-B14F-4D97-AF65-F5344CB8AC3E}">
        <p14:creationId xmlns:p14="http://schemas.microsoft.com/office/powerpoint/2010/main" val="2466038379"/>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defRPr/>
            </a:pPr>
            <a:r>
              <a:rPr lang="en-US" sz="7800" dirty="0"/>
              <a:t>   Galileo </a:t>
            </a:r>
            <a:r>
              <a:rPr lang="en-US" sz="7800" dirty="0" err="1"/>
              <a:t>Galilei</a:t>
            </a:r>
            <a:br>
              <a:rPr lang="en-US" sz="7800" dirty="0"/>
            </a:br>
            <a:endParaRPr lang="en-US" dirty="0"/>
          </a:p>
        </p:txBody>
      </p:sp>
      <p:pic>
        <p:nvPicPr>
          <p:cNvPr id="21507" name="Content Placeholder 5" descr="Galileos_Dialogue_Title_Page.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412288" cy="6858000"/>
          </a:xfrm>
        </p:spPr>
      </p:pic>
    </p:spTree>
    <p:extLst>
      <p:ext uri="{BB962C8B-B14F-4D97-AF65-F5344CB8AC3E}">
        <p14:creationId xmlns:p14="http://schemas.microsoft.com/office/powerpoint/2010/main" val="4212291312"/>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A2315-6528-47D8-A602-064B6D5E64C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96CC658-5CAE-491C-B9E9-71DAFAC431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5" y="0"/>
            <a:ext cx="9252520" cy="7093599"/>
          </a:xfrm>
        </p:spPr>
      </p:pic>
      <p:sp>
        <p:nvSpPr>
          <p:cNvPr id="6" name="Rectangle 5">
            <a:extLst>
              <a:ext uri="{FF2B5EF4-FFF2-40B4-BE49-F238E27FC236}">
                <a16:creationId xmlns:a16="http://schemas.microsoft.com/office/drawing/2014/main" id="{5820CC5B-EF65-46EC-B422-7A288079C284}"/>
              </a:ext>
            </a:extLst>
          </p:cNvPr>
          <p:cNvSpPr/>
          <p:nvPr/>
        </p:nvSpPr>
        <p:spPr>
          <a:xfrm>
            <a:off x="4716016" y="6398696"/>
            <a:ext cx="5760640" cy="369332"/>
          </a:xfrm>
          <a:prstGeom prst="rect">
            <a:avLst/>
          </a:prstGeom>
        </p:spPr>
        <p:txBody>
          <a:bodyPr wrap="square">
            <a:spAutoFit/>
          </a:bodyPr>
          <a:lstStyle/>
          <a:p>
            <a:r>
              <a:rPr lang="en-US" b="1" kern="0" dirty="0">
                <a:solidFill>
                  <a:schemeClr val="accent3"/>
                </a:solidFill>
              </a:rPr>
              <a:t>Galilei facing the Roman inquisition</a:t>
            </a:r>
            <a:endParaRPr lang="en-US" dirty="0"/>
          </a:p>
        </p:txBody>
      </p:sp>
    </p:spTree>
    <p:extLst>
      <p:ext uri="{BB962C8B-B14F-4D97-AF65-F5344CB8AC3E}">
        <p14:creationId xmlns:p14="http://schemas.microsoft.com/office/powerpoint/2010/main" val="313613431"/>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611560" y="0"/>
            <a:ext cx="8229600" cy="6408712"/>
          </a:xfrm>
        </p:spPr>
        <p:txBody>
          <a:bodyPr/>
          <a:lstStyle/>
          <a:p>
            <a:pPr marL="0" indent="0">
              <a:lnSpc>
                <a:spcPct val="80000"/>
              </a:lnSpc>
              <a:buNone/>
            </a:pPr>
            <a:endParaRPr lang="nl-NL" sz="1400" dirty="0">
              <a:solidFill>
                <a:schemeClr val="bg1"/>
              </a:solidFill>
            </a:endParaRPr>
          </a:p>
          <a:p>
            <a:pPr marL="0" indent="0">
              <a:lnSpc>
                <a:spcPct val="75000"/>
              </a:lnSpc>
              <a:buNone/>
            </a:pPr>
            <a:endParaRPr lang="nl-NL" sz="1200" dirty="0">
              <a:solidFill>
                <a:schemeClr val="bg1"/>
              </a:solidFill>
            </a:endParaRPr>
          </a:p>
          <a:p>
            <a:pPr marL="0" indent="0">
              <a:lnSpc>
                <a:spcPct val="80000"/>
              </a:lnSpc>
              <a:buNone/>
            </a:pPr>
            <a:endParaRPr lang="fr-FR" sz="1400" dirty="0">
              <a:solidFill>
                <a:schemeClr val="bg1"/>
              </a:solidFill>
            </a:endParaRPr>
          </a:p>
          <a:p>
            <a:pPr marL="0" indent="0">
              <a:lnSpc>
                <a:spcPct val="80000"/>
              </a:lnSpc>
              <a:buNone/>
            </a:pPr>
            <a:r>
              <a:rPr lang="fr-FR" sz="1400" b="1" dirty="0">
                <a:solidFill>
                  <a:schemeClr val="bg1"/>
                </a:solidFill>
              </a:rPr>
              <a:t>         </a:t>
            </a:r>
          </a:p>
          <a:p>
            <a:pPr marL="0" indent="0">
              <a:lnSpc>
                <a:spcPct val="80000"/>
              </a:lnSpc>
              <a:buNone/>
            </a:pPr>
            <a:r>
              <a:rPr lang="fr-FR" sz="1400" b="1" i="1" dirty="0">
                <a:solidFill>
                  <a:schemeClr val="bg1"/>
                </a:solidFill>
              </a:rPr>
              <a:t>       </a:t>
            </a:r>
            <a:r>
              <a:rPr lang="fr-FR" sz="1400" b="1" dirty="0">
                <a:solidFill>
                  <a:schemeClr val="bg1"/>
                </a:solidFill>
              </a:rPr>
              <a:t>15th century CE</a:t>
            </a:r>
          </a:p>
          <a:p>
            <a:pPr marL="0" indent="0">
              <a:lnSpc>
                <a:spcPct val="80000"/>
              </a:lnSpc>
              <a:buNone/>
            </a:pPr>
            <a:r>
              <a:rPr lang="fr-FR" sz="1400" b="1" i="1" dirty="0">
                <a:solidFill>
                  <a:schemeClr val="bg1"/>
                </a:solidFill>
              </a:rPr>
              <a:t>       Nicolas de </a:t>
            </a:r>
            <a:r>
              <a:rPr lang="fr-FR" sz="1400" b="1" i="1" dirty="0" err="1">
                <a:solidFill>
                  <a:schemeClr val="bg1"/>
                </a:solidFill>
              </a:rPr>
              <a:t>Cusa</a:t>
            </a:r>
            <a:r>
              <a:rPr lang="fr-FR" sz="1400" b="1" i="1" dirty="0">
                <a:solidFill>
                  <a:schemeClr val="bg1"/>
                </a:solidFill>
              </a:rPr>
              <a:t>, 1401-1464</a:t>
            </a:r>
          </a:p>
          <a:p>
            <a:pPr marL="0" indent="0">
              <a:lnSpc>
                <a:spcPct val="80000"/>
              </a:lnSpc>
              <a:buNone/>
            </a:pPr>
            <a:r>
              <a:rPr lang="fr-FR" sz="1400" b="1" i="1" dirty="0">
                <a:solidFill>
                  <a:schemeClr val="bg1"/>
                </a:solidFill>
              </a:rPr>
              <a:t>       </a:t>
            </a:r>
            <a:r>
              <a:rPr lang="fr-FR" sz="1200" b="1" dirty="0">
                <a:solidFill>
                  <a:schemeClr val="bg1"/>
                </a:solidFill>
              </a:rPr>
              <a:t>De </a:t>
            </a:r>
            <a:r>
              <a:rPr lang="fr-FR" sz="1200" b="1" dirty="0" err="1">
                <a:solidFill>
                  <a:schemeClr val="bg1"/>
                </a:solidFill>
              </a:rPr>
              <a:t>Docta</a:t>
            </a:r>
            <a:r>
              <a:rPr lang="fr-FR" sz="1200" b="1" dirty="0">
                <a:solidFill>
                  <a:schemeClr val="bg1"/>
                </a:solidFill>
              </a:rPr>
              <a:t> </a:t>
            </a:r>
            <a:r>
              <a:rPr lang="fr-FR" sz="1200" b="1" dirty="0" err="1">
                <a:solidFill>
                  <a:schemeClr val="bg1"/>
                </a:solidFill>
              </a:rPr>
              <a:t>Ignorantia</a:t>
            </a:r>
            <a:r>
              <a:rPr lang="fr-FR" sz="1200" b="1" dirty="0">
                <a:solidFill>
                  <a:schemeClr val="bg1"/>
                </a:solidFill>
              </a:rPr>
              <a:t>  (1440)</a:t>
            </a:r>
          </a:p>
          <a:p>
            <a:pPr marL="0" indent="0">
              <a:lnSpc>
                <a:spcPct val="80000"/>
              </a:lnSpc>
              <a:buNone/>
            </a:pPr>
            <a:r>
              <a:rPr lang="fr-FR" sz="1200" b="1" dirty="0">
                <a:solidFill>
                  <a:schemeClr val="bg1"/>
                </a:solidFill>
              </a:rPr>
              <a:t>         </a:t>
            </a:r>
            <a:r>
              <a:rPr lang="nl-NL" sz="1200" dirty="0">
                <a:solidFill>
                  <a:schemeClr val="bg1"/>
                </a:solidFill>
              </a:rPr>
              <a:t>- first European </a:t>
            </a:r>
            <a:r>
              <a:rPr lang="nl-NL" sz="1200" dirty="0" err="1">
                <a:solidFill>
                  <a:schemeClr val="bg1"/>
                </a:solidFill>
              </a:rPr>
              <a:t>work</a:t>
            </a:r>
            <a:r>
              <a:rPr lang="nl-NL" sz="1200" dirty="0">
                <a:solidFill>
                  <a:schemeClr val="bg1"/>
                </a:solidFill>
              </a:rPr>
              <a:t> </a:t>
            </a:r>
            <a:r>
              <a:rPr lang="nl-NL" sz="1200" dirty="0" err="1">
                <a:solidFill>
                  <a:schemeClr val="bg1"/>
                </a:solidFill>
              </a:rPr>
              <a:t>stating</a:t>
            </a:r>
            <a:r>
              <a:rPr lang="nl-NL" sz="1200" dirty="0">
                <a:solidFill>
                  <a:schemeClr val="bg1"/>
                </a:solidFill>
              </a:rPr>
              <a:t> </a:t>
            </a:r>
            <a:r>
              <a:rPr lang="nl-NL" sz="1200" dirty="0" err="1">
                <a:solidFill>
                  <a:schemeClr val="bg1"/>
                </a:solidFill>
              </a:rPr>
              <a:t>that</a:t>
            </a:r>
            <a:r>
              <a:rPr lang="nl-NL" sz="1200" dirty="0">
                <a:solidFill>
                  <a:schemeClr val="bg1"/>
                </a:solidFill>
              </a:rPr>
              <a:t> </a:t>
            </a:r>
            <a:r>
              <a:rPr lang="nl-NL" sz="1200" dirty="0" err="1">
                <a:solidFill>
                  <a:schemeClr val="bg1"/>
                </a:solidFill>
              </a:rPr>
              <a:t>other</a:t>
            </a:r>
            <a:r>
              <a:rPr lang="nl-NL" sz="1200" dirty="0">
                <a:solidFill>
                  <a:schemeClr val="bg1"/>
                </a:solidFill>
              </a:rPr>
              <a:t> stars </a:t>
            </a:r>
            <a:r>
              <a:rPr lang="nl-NL" sz="1200" dirty="0" err="1">
                <a:solidFill>
                  <a:schemeClr val="bg1"/>
                </a:solidFill>
              </a:rPr>
              <a:t>would</a:t>
            </a:r>
            <a:r>
              <a:rPr lang="nl-NL" sz="1200" dirty="0">
                <a:solidFill>
                  <a:schemeClr val="bg1"/>
                </a:solidFill>
              </a:rPr>
              <a:t> </a:t>
            </a:r>
            <a:r>
              <a:rPr lang="nl-NL" sz="1200" dirty="0" err="1">
                <a:solidFill>
                  <a:schemeClr val="bg1"/>
                </a:solidFill>
              </a:rPr>
              <a:t>be</a:t>
            </a:r>
            <a:r>
              <a:rPr lang="nl-NL" sz="1200" dirty="0">
                <a:solidFill>
                  <a:schemeClr val="bg1"/>
                </a:solidFill>
              </a:rPr>
              <a:t> </a:t>
            </a:r>
            <a:r>
              <a:rPr lang="nl-NL" sz="1200" dirty="0" err="1">
                <a:solidFill>
                  <a:schemeClr val="bg1"/>
                </a:solidFill>
              </a:rPr>
              <a:t>other</a:t>
            </a:r>
            <a:r>
              <a:rPr lang="nl-NL" sz="1200" dirty="0">
                <a:solidFill>
                  <a:schemeClr val="bg1"/>
                </a:solidFill>
              </a:rPr>
              <a:t> </a:t>
            </a:r>
            <a:r>
              <a:rPr lang="nl-NL" sz="1200" dirty="0" err="1">
                <a:solidFill>
                  <a:schemeClr val="bg1"/>
                </a:solidFill>
              </a:rPr>
              <a:t>worlds</a:t>
            </a:r>
            <a:r>
              <a:rPr lang="nl-NL" sz="1200" dirty="0">
                <a:solidFill>
                  <a:schemeClr val="bg1"/>
                </a:solidFill>
              </a:rPr>
              <a:t>:</a:t>
            </a:r>
          </a:p>
          <a:p>
            <a:pPr marL="0" indent="0">
              <a:lnSpc>
                <a:spcPct val="80000"/>
              </a:lnSpc>
              <a:buNone/>
            </a:pPr>
            <a:r>
              <a:rPr lang="nl-NL" sz="1200" dirty="0">
                <a:solidFill>
                  <a:schemeClr val="bg1"/>
                </a:solidFill>
              </a:rPr>
              <a:t>           “</a:t>
            </a:r>
            <a:r>
              <a:rPr lang="en-US" sz="1200" dirty="0">
                <a:solidFill>
                  <a:schemeClr val="bg1"/>
                </a:solidFill>
              </a:rPr>
              <a:t>Life, as it exists on Earth in the form of men, animals and plants, is to be found, </a:t>
            </a:r>
          </a:p>
          <a:p>
            <a:pPr marL="0" indent="0">
              <a:lnSpc>
                <a:spcPct val="80000"/>
              </a:lnSpc>
              <a:buNone/>
            </a:pPr>
            <a:r>
              <a:rPr lang="en-US" sz="1200" dirty="0">
                <a:solidFill>
                  <a:schemeClr val="bg1"/>
                </a:solidFill>
              </a:rPr>
              <a:t>            let us suppose in a high form in the solar and stellar regions. Rather than think that so many stars and parts </a:t>
            </a:r>
          </a:p>
          <a:p>
            <a:pPr marL="0" indent="0">
              <a:lnSpc>
                <a:spcPct val="80000"/>
              </a:lnSpc>
              <a:buNone/>
            </a:pPr>
            <a:r>
              <a:rPr lang="en-US" sz="1200" dirty="0">
                <a:solidFill>
                  <a:schemeClr val="bg1"/>
                </a:solidFill>
              </a:rPr>
              <a:t>            of the heavens are uninhabited and that this earth of ours alone is peopled we will suppose that in every region </a:t>
            </a:r>
          </a:p>
          <a:p>
            <a:pPr marL="0" indent="0">
              <a:lnSpc>
                <a:spcPct val="80000"/>
              </a:lnSpc>
              <a:buNone/>
            </a:pPr>
            <a:r>
              <a:rPr lang="en-US" sz="1200" dirty="0">
                <a:solidFill>
                  <a:schemeClr val="bg1"/>
                </a:solidFill>
              </a:rPr>
              <a:t>            there are inhabitants, differing in nature by rank and all owing their origin to God …”, </a:t>
            </a:r>
          </a:p>
          <a:p>
            <a:pPr marL="0" indent="0">
              <a:lnSpc>
                <a:spcPct val="80000"/>
              </a:lnSpc>
              <a:buNone/>
            </a:pPr>
            <a:endParaRPr lang="en-US" sz="1200" dirty="0">
              <a:solidFill>
                <a:schemeClr val="bg1"/>
              </a:solidFill>
            </a:endParaRPr>
          </a:p>
          <a:p>
            <a:pPr marL="0" indent="0">
              <a:lnSpc>
                <a:spcPct val="80000"/>
              </a:lnSpc>
              <a:buNone/>
            </a:pPr>
            <a:r>
              <a:rPr lang="en-US" sz="1200" dirty="0">
                <a:solidFill>
                  <a:schemeClr val="bg1"/>
                </a:solidFill>
              </a:rPr>
              <a:t>       -  work explicitly states a “Cosmological Principle”</a:t>
            </a:r>
          </a:p>
          <a:p>
            <a:pPr marL="0" indent="0">
              <a:lnSpc>
                <a:spcPct val="80000"/>
              </a:lnSpc>
              <a:buNone/>
            </a:pPr>
            <a:r>
              <a:rPr lang="en-US" sz="1400" dirty="0">
                <a:solidFill>
                  <a:schemeClr val="bg1"/>
                </a:solidFill>
              </a:rPr>
              <a:t>         “</a:t>
            </a:r>
            <a:r>
              <a:rPr lang="en-US" sz="1200" dirty="0">
                <a:solidFill>
                  <a:schemeClr val="bg1"/>
                </a:solidFill>
              </a:rPr>
              <a:t>The universe has no circumference, for if it had a center and a circumference there would be some</a:t>
            </a:r>
          </a:p>
          <a:p>
            <a:pPr marL="0" indent="0">
              <a:lnSpc>
                <a:spcPct val="80000"/>
              </a:lnSpc>
              <a:buNone/>
            </a:pPr>
            <a:r>
              <a:rPr lang="en-US" sz="1200" dirty="0">
                <a:solidFill>
                  <a:schemeClr val="bg1"/>
                </a:solidFill>
              </a:rPr>
              <a:t>            and some thing beyond the world, suppositions which are wholly lacking in truth. Since, therefore, it is </a:t>
            </a:r>
          </a:p>
          <a:p>
            <a:pPr marL="0" indent="0">
              <a:lnSpc>
                <a:spcPct val="80000"/>
              </a:lnSpc>
              <a:buNone/>
            </a:pPr>
            <a:r>
              <a:rPr lang="en-US" sz="1200" dirty="0">
                <a:solidFill>
                  <a:schemeClr val="bg1"/>
                </a:solidFill>
              </a:rPr>
              <a:t>            impossible that the universe should be enclosed within a corporeal center and corporeal boundary, it is </a:t>
            </a:r>
          </a:p>
          <a:p>
            <a:pPr marL="0" indent="0">
              <a:lnSpc>
                <a:spcPct val="80000"/>
              </a:lnSpc>
              <a:buNone/>
            </a:pPr>
            <a:r>
              <a:rPr lang="en-US" sz="1200" dirty="0">
                <a:solidFill>
                  <a:schemeClr val="bg1"/>
                </a:solidFill>
              </a:rPr>
              <a:t>            not within our power to understand the universe, whose center and circumference are God.  ”</a:t>
            </a:r>
          </a:p>
          <a:p>
            <a:pPr marL="0" indent="0">
              <a:lnSpc>
                <a:spcPct val="80000"/>
              </a:lnSpc>
              <a:buNone/>
            </a:pPr>
            <a:endParaRPr lang="en-US" sz="1200" dirty="0">
              <a:solidFill>
                <a:schemeClr val="bg1"/>
              </a:solidFill>
            </a:endParaRPr>
          </a:p>
          <a:p>
            <a:pPr marL="0" indent="0">
              <a:lnSpc>
                <a:spcPct val="80000"/>
              </a:lnSpc>
              <a:buNone/>
            </a:pPr>
            <a:endParaRPr lang="en-US" sz="1200" dirty="0">
              <a:solidFill>
                <a:schemeClr val="bg1"/>
              </a:solidFill>
            </a:endParaRPr>
          </a:p>
          <a:p>
            <a:pPr marL="0" indent="0">
              <a:lnSpc>
                <a:spcPct val="80000"/>
              </a:lnSpc>
              <a:buNone/>
            </a:pPr>
            <a:r>
              <a:rPr lang="en-US" sz="1200" b="1" dirty="0">
                <a:solidFill>
                  <a:schemeClr val="bg1"/>
                </a:solidFill>
              </a:rPr>
              <a:t>       1584</a:t>
            </a:r>
          </a:p>
          <a:p>
            <a:pPr marL="0" indent="0">
              <a:lnSpc>
                <a:spcPct val="80000"/>
              </a:lnSpc>
              <a:buNone/>
            </a:pPr>
            <a:r>
              <a:rPr lang="fr-FR" sz="1200" b="1" i="1" dirty="0">
                <a:solidFill>
                  <a:schemeClr val="bg1"/>
                </a:solidFill>
              </a:rPr>
              <a:t>       Giordano Bruno, 1548-1600</a:t>
            </a:r>
          </a:p>
          <a:p>
            <a:pPr marL="0" indent="0">
              <a:lnSpc>
                <a:spcPct val="80000"/>
              </a:lnSpc>
              <a:buNone/>
            </a:pPr>
            <a:r>
              <a:rPr lang="fr-FR" sz="1200" b="1" dirty="0">
                <a:solidFill>
                  <a:schemeClr val="bg1"/>
                </a:solidFill>
              </a:rPr>
              <a:t>       </a:t>
            </a:r>
            <a:r>
              <a:rPr lang="it-IT" sz="1100" b="1" dirty="0">
                <a:solidFill>
                  <a:schemeClr val="bg1"/>
                </a:solidFill>
              </a:rPr>
              <a:t>De l'Infinito, Universo e Mondi (1584)</a:t>
            </a:r>
            <a:endParaRPr lang="fr-FR" sz="1100" b="1" dirty="0">
              <a:solidFill>
                <a:schemeClr val="bg1"/>
              </a:solidFill>
            </a:endParaRPr>
          </a:p>
          <a:p>
            <a:pPr marL="0" indent="0">
              <a:lnSpc>
                <a:spcPct val="80000"/>
              </a:lnSpc>
              <a:buNone/>
            </a:pPr>
            <a:r>
              <a:rPr lang="en-US" sz="1200" dirty="0"/>
              <a:t>“         </a:t>
            </a:r>
            <a:r>
              <a:rPr lang="en-US" sz="1200" dirty="0">
                <a:solidFill>
                  <a:schemeClr val="bg1"/>
                </a:solidFill>
                <a:latin typeface="Times New Roman" panose="02020603050405020304" pitchFamily="18" charset="0"/>
              </a:rPr>
              <a:t>”Innumerable celestial bodies, stars, globes, suns and earths may be sensibly perceived therein by us and </a:t>
            </a:r>
          </a:p>
          <a:p>
            <a:pPr marL="0" indent="0">
              <a:lnSpc>
                <a:spcPct val="80000"/>
              </a:lnSpc>
              <a:buNone/>
            </a:pPr>
            <a:r>
              <a:rPr lang="en-US" sz="1200" dirty="0">
                <a:solidFill>
                  <a:schemeClr val="bg1"/>
                </a:solidFill>
                <a:latin typeface="Times New Roman" panose="02020603050405020304" pitchFamily="18" charset="0"/>
              </a:rPr>
              <a:t>            an infinite number of them may be inferred by our own reason.’’</a:t>
            </a:r>
            <a:endParaRPr lang="nl-NL" sz="1200" dirty="0">
              <a:solidFill>
                <a:schemeClr val="bg1"/>
              </a:solidFill>
              <a:latin typeface="Times New Roman" panose="02020603050405020304" pitchFamily="18" charset="0"/>
            </a:endParaRPr>
          </a:p>
          <a:p>
            <a:pPr marL="0" indent="0">
              <a:lnSpc>
                <a:spcPct val="75000"/>
              </a:lnSpc>
              <a:buNone/>
            </a:pPr>
            <a:r>
              <a:rPr lang="nl-NL" sz="1200" dirty="0">
                <a:solidFill>
                  <a:schemeClr val="bg1"/>
                </a:solidFill>
                <a:latin typeface="Times New Roman" panose="02020603050405020304" pitchFamily="18" charset="0"/>
              </a:rPr>
              <a:t>          </a:t>
            </a:r>
          </a:p>
          <a:p>
            <a:pPr marL="0" indent="0">
              <a:lnSpc>
                <a:spcPct val="75000"/>
              </a:lnSpc>
              <a:buNone/>
            </a:pPr>
            <a:endParaRPr lang="nl-NL" sz="1400" dirty="0">
              <a:solidFill>
                <a:schemeClr val="bg1"/>
              </a:solidFill>
            </a:endParaRPr>
          </a:p>
          <a:p>
            <a:pPr marL="0" indent="0">
              <a:lnSpc>
                <a:spcPct val="75000"/>
              </a:lnSpc>
              <a:buNone/>
            </a:pPr>
            <a:endParaRPr lang="nl-NL" sz="1400" dirty="0">
              <a:solidFill>
                <a:schemeClr val="bg1"/>
              </a:solidFill>
            </a:endParaRPr>
          </a:p>
          <a:p>
            <a:pPr>
              <a:lnSpc>
                <a:spcPct val="80000"/>
              </a:lnSpc>
              <a:buFont typeface="Arial" panose="020B0604020202020204" pitchFamily="34" charset="0"/>
              <a:buChar char="•"/>
            </a:pPr>
            <a:endParaRPr lang="nl-NL" sz="1400" dirty="0">
              <a:solidFill>
                <a:schemeClr val="bg1"/>
              </a:solidFill>
            </a:endParaRPr>
          </a:p>
          <a:p>
            <a:pPr marL="0" indent="0">
              <a:lnSpc>
                <a:spcPct val="80000"/>
              </a:lnSpc>
              <a:buNone/>
            </a:pPr>
            <a:endParaRPr lang="nl-NL" sz="1400" dirty="0">
              <a:solidFill>
                <a:schemeClr val="bg1"/>
              </a:solidFill>
            </a:endParaRPr>
          </a:p>
          <a:p>
            <a:pPr marL="0" indent="0">
              <a:lnSpc>
                <a:spcPct val="80000"/>
              </a:lnSpc>
              <a:buNone/>
            </a:pPr>
            <a:endParaRPr lang="nl-NL" sz="1400" dirty="0">
              <a:solidFill>
                <a:schemeClr val="bg1"/>
              </a:solidFill>
            </a:endParaRPr>
          </a:p>
          <a:p>
            <a:pPr marL="0" indent="0">
              <a:lnSpc>
                <a:spcPct val="80000"/>
              </a:lnSpc>
              <a:buNone/>
            </a:pPr>
            <a:r>
              <a:rPr lang="nl-NL" sz="1400" dirty="0">
                <a:solidFill>
                  <a:schemeClr val="bg1"/>
                </a:solidFill>
              </a:rPr>
              <a:t>       </a:t>
            </a: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en-GB" sz="1400" dirty="0">
              <a:solidFill>
                <a:schemeClr val="bg1"/>
              </a:solidFill>
            </a:endParaRPr>
          </a:p>
        </p:txBody>
      </p:sp>
      <p:sp>
        <p:nvSpPr>
          <p:cNvPr id="8" name="Rectangle 7">
            <a:extLst>
              <a:ext uri="{FF2B5EF4-FFF2-40B4-BE49-F238E27FC236}">
                <a16:creationId xmlns:a16="http://schemas.microsoft.com/office/drawing/2014/main" id="{33D5A104-495D-418D-A658-2904CA7D5DA0}"/>
              </a:ext>
            </a:extLst>
          </p:cNvPr>
          <p:cNvSpPr/>
          <p:nvPr/>
        </p:nvSpPr>
        <p:spPr>
          <a:xfrm>
            <a:off x="467544" y="4437112"/>
            <a:ext cx="8424936" cy="151216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1378445910"/>
      </p:ext>
    </p:extLst>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3EED4E-806A-4037-9BEF-3DF1D8C757F3}"/>
              </a:ext>
            </a:extLst>
          </p:cNvPr>
          <p:cNvSpPr txBox="1"/>
          <p:nvPr/>
        </p:nvSpPr>
        <p:spPr>
          <a:xfrm>
            <a:off x="107504" y="260648"/>
            <a:ext cx="5256584" cy="23083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Galileo Galilei</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solidFill>
                <a:srgbClr val="FFFFF7"/>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7"/>
                </a:solidFill>
              </a:rPr>
              <a:t>Scientific significance stretches to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7"/>
                </a:solidFill>
              </a:rPr>
              <a:t>a</a:t>
            </a:r>
            <a:r>
              <a:rPr kumimoji="0" lang="en-US" sz="1800" b="0" i="0" u="none" strike="noStrike" kern="1200" cap="none" spc="0" normalizeH="0" baseline="0" noProof="0" dirty="0">
                <a:ln>
                  <a:noFill/>
                </a:ln>
                <a:solidFill>
                  <a:srgbClr val="FFFFF7"/>
                </a:solidFill>
                <a:effectLst/>
                <a:uLnTx/>
                <a:uFillTx/>
                <a:latin typeface="Arial" charset="0"/>
                <a:ea typeface="+mn-ea"/>
                <a:cs typeface="+mn-cs"/>
              </a:rPr>
              <a:t>t least 2 other main aspects: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solidFill>
                <a:srgbClr val="FFFFF7"/>
              </a:solidFill>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Physics   </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lang="en-US" dirty="0">
              <a:solidFill>
                <a:srgbClr val="FFFFF7"/>
              </a:solidFill>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Scientific Method </a:t>
            </a:r>
          </a:p>
        </p:txBody>
      </p:sp>
      <p:sp>
        <p:nvSpPr>
          <p:cNvPr id="4" name="Rectangle 3">
            <a:extLst>
              <a:ext uri="{FF2B5EF4-FFF2-40B4-BE49-F238E27FC236}">
                <a16:creationId xmlns:a16="http://schemas.microsoft.com/office/drawing/2014/main" id="{33EB3F86-8A86-4311-BB2F-71EC947AFE3C}"/>
              </a:ext>
            </a:extLst>
          </p:cNvPr>
          <p:cNvSpPr/>
          <p:nvPr/>
        </p:nvSpPr>
        <p:spPr>
          <a:xfrm>
            <a:off x="35496" y="188640"/>
            <a:ext cx="5112568" cy="252028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pic>
        <p:nvPicPr>
          <p:cNvPr id="8" name="Content Placeholder 7">
            <a:extLst>
              <a:ext uri="{FF2B5EF4-FFF2-40B4-BE49-F238E27FC236}">
                <a16:creationId xmlns:a16="http://schemas.microsoft.com/office/drawing/2014/main" id="{170E881F-4996-45A3-9EB1-2D2F470862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64088" y="116632"/>
            <a:ext cx="3666159" cy="6600117"/>
          </a:xfrm>
        </p:spPr>
      </p:pic>
      <p:sp>
        <p:nvSpPr>
          <p:cNvPr id="10" name="Rectangle 9">
            <a:extLst>
              <a:ext uri="{FF2B5EF4-FFF2-40B4-BE49-F238E27FC236}">
                <a16:creationId xmlns:a16="http://schemas.microsoft.com/office/drawing/2014/main" id="{92CFCC70-BDB0-4EF3-A1DE-DFA34DCAC1C4}"/>
              </a:ext>
            </a:extLst>
          </p:cNvPr>
          <p:cNvSpPr/>
          <p:nvPr/>
        </p:nvSpPr>
        <p:spPr>
          <a:xfrm>
            <a:off x="25904" y="2780927"/>
            <a:ext cx="2097824" cy="393582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
        <p:nvSpPr>
          <p:cNvPr id="9" name="TextBox 8">
            <a:extLst>
              <a:ext uri="{FF2B5EF4-FFF2-40B4-BE49-F238E27FC236}">
                <a16:creationId xmlns:a16="http://schemas.microsoft.com/office/drawing/2014/main" id="{8C55A8B6-5868-404D-8293-B7865A1BF332}"/>
              </a:ext>
            </a:extLst>
          </p:cNvPr>
          <p:cNvSpPr txBox="1"/>
          <p:nvPr/>
        </p:nvSpPr>
        <p:spPr>
          <a:xfrm>
            <a:off x="25904" y="2996952"/>
            <a:ext cx="4896544" cy="2123658"/>
          </a:xfrm>
          <a:prstGeom prst="rect">
            <a:avLst/>
          </a:prstGeom>
          <a:noFill/>
        </p:spPr>
        <p:txBody>
          <a:bodyPr wrap="square" rtlCol="0">
            <a:spAutoFit/>
          </a:bodyPr>
          <a:lstStyle/>
          <a:p>
            <a:r>
              <a:rPr lang="en-US" dirty="0">
                <a:solidFill>
                  <a:schemeClr val="accent5"/>
                </a:solidFill>
              </a:rPr>
              <a:t>Physics</a:t>
            </a:r>
          </a:p>
          <a:p>
            <a:endParaRPr lang="en-US" dirty="0">
              <a:solidFill>
                <a:schemeClr val="accent5"/>
              </a:solidFill>
            </a:endParaRPr>
          </a:p>
          <a:p>
            <a:pPr marL="285750" indent="-285750">
              <a:buFontTx/>
              <a:buChar char="-"/>
            </a:pPr>
            <a:r>
              <a:rPr lang="en-US" sz="1200" dirty="0">
                <a:solidFill>
                  <a:schemeClr val="accent5"/>
                </a:solidFill>
              </a:rPr>
              <a:t>velocity &amp; speed, gravity, </a:t>
            </a:r>
          </a:p>
          <a:p>
            <a:pPr marL="285750" indent="-285750">
              <a:buFontTx/>
              <a:buChar char="-"/>
            </a:pPr>
            <a:r>
              <a:rPr lang="en-US" sz="1200" dirty="0">
                <a:solidFill>
                  <a:schemeClr val="accent5"/>
                </a:solidFill>
              </a:rPr>
              <a:t>free fall</a:t>
            </a:r>
          </a:p>
          <a:p>
            <a:pPr marL="285750" indent="-285750">
              <a:buFontTx/>
              <a:buChar char="-"/>
            </a:pPr>
            <a:r>
              <a:rPr lang="en-US" sz="1200" dirty="0">
                <a:solidFill>
                  <a:schemeClr val="accent5"/>
                </a:solidFill>
              </a:rPr>
              <a:t>principle of relativity</a:t>
            </a:r>
          </a:p>
          <a:p>
            <a:pPr marL="285750" indent="-285750">
              <a:buFontTx/>
              <a:buChar char="-"/>
            </a:pPr>
            <a:r>
              <a:rPr lang="en-US" sz="1200" dirty="0">
                <a:solidFill>
                  <a:schemeClr val="accent5"/>
                </a:solidFill>
              </a:rPr>
              <a:t> inertia</a:t>
            </a:r>
          </a:p>
          <a:p>
            <a:pPr marL="285750" indent="-285750">
              <a:buFontTx/>
              <a:buChar char="-"/>
            </a:pPr>
            <a:endParaRPr lang="en-US" sz="1200" dirty="0">
              <a:solidFill>
                <a:schemeClr val="accent5"/>
              </a:solidFill>
            </a:endParaRPr>
          </a:p>
          <a:p>
            <a:pPr marL="285750" indent="-285750">
              <a:buFontTx/>
              <a:buChar char="-"/>
            </a:pPr>
            <a:r>
              <a:rPr lang="en-US" sz="1200" dirty="0">
                <a:solidFill>
                  <a:schemeClr val="accent5"/>
                </a:solidFill>
              </a:rPr>
              <a:t>Pendulums &amp; </a:t>
            </a:r>
          </a:p>
          <a:p>
            <a:r>
              <a:rPr lang="en-US" sz="1200" dirty="0">
                <a:solidFill>
                  <a:schemeClr val="accent5"/>
                </a:solidFill>
              </a:rPr>
              <a:t>       Hydrostatic balances</a:t>
            </a:r>
          </a:p>
          <a:p>
            <a:pPr marL="285750" indent="-285750">
              <a:buFontTx/>
              <a:buChar char="-"/>
            </a:pPr>
            <a:r>
              <a:rPr lang="en-US" sz="1200" dirty="0">
                <a:solidFill>
                  <a:schemeClr val="accent5"/>
                </a:solidFill>
              </a:rPr>
              <a:t>Thermoscope</a:t>
            </a:r>
          </a:p>
        </p:txBody>
      </p:sp>
      <p:pic>
        <p:nvPicPr>
          <p:cNvPr id="12" name="Picture 11">
            <a:extLst>
              <a:ext uri="{FF2B5EF4-FFF2-40B4-BE49-F238E27FC236}">
                <a16:creationId xmlns:a16="http://schemas.microsoft.com/office/drawing/2014/main" id="{E3B586FB-EB8F-42A5-89BA-67E41BB85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921" y="2885224"/>
            <a:ext cx="2783957" cy="3168352"/>
          </a:xfrm>
          <a:prstGeom prst="rect">
            <a:avLst/>
          </a:prstGeom>
        </p:spPr>
      </p:pic>
      <p:sp>
        <p:nvSpPr>
          <p:cNvPr id="13" name="TextBox 12">
            <a:extLst>
              <a:ext uri="{FF2B5EF4-FFF2-40B4-BE49-F238E27FC236}">
                <a16:creationId xmlns:a16="http://schemas.microsoft.com/office/drawing/2014/main" id="{2535B62B-0C0D-4A47-9301-FBDEDA6EC0A3}"/>
              </a:ext>
            </a:extLst>
          </p:cNvPr>
          <p:cNvSpPr txBox="1"/>
          <p:nvPr/>
        </p:nvSpPr>
        <p:spPr>
          <a:xfrm>
            <a:off x="2195736" y="6115054"/>
            <a:ext cx="2783957" cy="646331"/>
          </a:xfrm>
          <a:prstGeom prst="rect">
            <a:avLst/>
          </a:prstGeom>
          <a:noFill/>
        </p:spPr>
        <p:txBody>
          <a:bodyPr wrap="square" rtlCol="0">
            <a:spAutoFit/>
          </a:bodyPr>
          <a:lstStyle/>
          <a:p>
            <a:r>
              <a:rPr lang="en-US" sz="1200" dirty="0">
                <a:solidFill>
                  <a:schemeClr val="accent5"/>
                </a:solidFill>
              </a:rPr>
              <a:t>tower of Pisa:</a:t>
            </a:r>
          </a:p>
          <a:p>
            <a:r>
              <a:rPr lang="en-US" sz="1200" dirty="0">
                <a:solidFill>
                  <a:schemeClr val="accent5"/>
                </a:solidFill>
              </a:rPr>
              <a:t>heavy objects fall equally fast as </a:t>
            </a:r>
          </a:p>
          <a:p>
            <a:r>
              <a:rPr lang="en-US" sz="1200" dirty="0">
                <a:solidFill>
                  <a:schemeClr val="accent5"/>
                </a:solidFill>
              </a:rPr>
              <a:t>light objects </a:t>
            </a:r>
          </a:p>
        </p:txBody>
      </p:sp>
      <p:sp>
        <p:nvSpPr>
          <p:cNvPr id="15" name="Rectangle 14">
            <a:extLst>
              <a:ext uri="{FF2B5EF4-FFF2-40B4-BE49-F238E27FC236}">
                <a16:creationId xmlns:a16="http://schemas.microsoft.com/office/drawing/2014/main" id="{6573851A-66E1-46ED-8AB5-DDF6592E3B3B}"/>
              </a:ext>
            </a:extLst>
          </p:cNvPr>
          <p:cNvSpPr/>
          <p:nvPr/>
        </p:nvSpPr>
        <p:spPr>
          <a:xfrm>
            <a:off x="2195736" y="2780927"/>
            <a:ext cx="2952328" cy="393582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Tree>
    <p:extLst>
      <p:ext uri="{BB962C8B-B14F-4D97-AF65-F5344CB8AC3E}">
        <p14:creationId xmlns:p14="http://schemas.microsoft.com/office/powerpoint/2010/main" val="3464958423"/>
      </p:ext>
    </p:extLst>
  </p:cSld>
  <p:clrMapOvr>
    <a:masterClrMapping/>
  </p:clrMapOvr>
  <p:transition>
    <p:zoom/>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3EED4E-806A-4037-9BEF-3DF1D8C757F3}"/>
              </a:ext>
            </a:extLst>
          </p:cNvPr>
          <p:cNvSpPr txBox="1"/>
          <p:nvPr/>
        </p:nvSpPr>
        <p:spPr>
          <a:xfrm>
            <a:off x="107504" y="260648"/>
            <a:ext cx="5256584" cy="23083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Galileo Galilei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7"/>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Scientific significance stretches to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at least 2 other main aspects: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7"/>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Physics   </a:t>
            </a:r>
          </a:p>
          <a:p>
            <a:pPr marL="285750" marR="0" lvl="0" indent="-285750" algn="l" defTabSz="914400" rtl="0" eaLnBrk="1" fontAlgn="base" latinLnBrk="0" hangingPunct="1">
              <a:lnSpc>
                <a:spcPct val="100000"/>
              </a:lnSpc>
              <a:spcBef>
                <a:spcPct val="0"/>
              </a:spcBef>
              <a:spcAft>
                <a:spcPct val="0"/>
              </a:spcAft>
              <a:buClrTx/>
              <a:buSzTx/>
              <a:buFontTx/>
              <a:buChar char="-"/>
              <a:tabLst/>
              <a:defRPr/>
            </a:pPr>
            <a:endParaRPr kumimoji="0" lang="en-US" sz="1800" b="0" i="0" u="none" strike="noStrike" kern="1200" cap="none" spc="0" normalizeH="0" baseline="0" noProof="0" dirty="0">
              <a:ln>
                <a:noFill/>
              </a:ln>
              <a:solidFill>
                <a:srgbClr val="FFFFF7"/>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800" b="0" i="0" u="none" strike="noStrike" kern="1200" cap="none" spc="0" normalizeH="0" baseline="0" noProof="0" dirty="0">
                <a:ln>
                  <a:noFill/>
                </a:ln>
                <a:solidFill>
                  <a:srgbClr val="FFFFF7"/>
                </a:solidFill>
                <a:effectLst/>
                <a:uLnTx/>
                <a:uFillTx/>
                <a:latin typeface="Arial" charset="0"/>
                <a:ea typeface="+mn-ea"/>
                <a:cs typeface="+mn-cs"/>
              </a:rPr>
              <a:t>Scientific Method </a:t>
            </a:r>
          </a:p>
        </p:txBody>
      </p:sp>
      <p:sp>
        <p:nvSpPr>
          <p:cNvPr id="4" name="Rectangle 3">
            <a:extLst>
              <a:ext uri="{FF2B5EF4-FFF2-40B4-BE49-F238E27FC236}">
                <a16:creationId xmlns:a16="http://schemas.microsoft.com/office/drawing/2014/main" id="{33EB3F86-8A86-4311-BB2F-71EC947AFE3C}"/>
              </a:ext>
            </a:extLst>
          </p:cNvPr>
          <p:cNvSpPr/>
          <p:nvPr/>
        </p:nvSpPr>
        <p:spPr>
          <a:xfrm>
            <a:off x="35496" y="188640"/>
            <a:ext cx="5112568" cy="252028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pic>
        <p:nvPicPr>
          <p:cNvPr id="8" name="Content Placeholder 7">
            <a:extLst>
              <a:ext uri="{FF2B5EF4-FFF2-40B4-BE49-F238E27FC236}">
                <a16:creationId xmlns:a16="http://schemas.microsoft.com/office/drawing/2014/main" id="{170E881F-4996-45A3-9EB1-2D2F470862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64088" y="116632"/>
            <a:ext cx="3666159" cy="6600117"/>
          </a:xfrm>
        </p:spPr>
      </p:pic>
      <p:sp>
        <p:nvSpPr>
          <p:cNvPr id="10" name="Rectangle 9">
            <a:extLst>
              <a:ext uri="{FF2B5EF4-FFF2-40B4-BE49-F238E27FC236}">
                <a16:creationId xmlns:a16="http://schemas.microsoft.com/office/drawing/2014/main" id="{92CFCC70-BDB0-4EF3-A1DE-DFA34DCAC1C4}"/>
              </a:ext>
            </a:extLst>
          </p:cNvPr>
          <p:cNvSpPr/>
          <p:nvPr/>
        </p:nvSpPr>
        <p:spPr>
          <a:xfrm>
            <a:off x="25904" y="2780927"/>
            <a:ext cx="5112568" cy="393582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D9"/>
              </a:solidFill>
              <a:effectLst/>
              <a:uLnTx/>
              <a:uFillTx/>
              <a:latin typeface="Arial"/>
              <a:ea typeface="+mn-ea"/>
              <a:cs typeface="+mn-cs"/>
            </a:endParaRPr>
          </a:p>
        </p:txBody>
      </p:sp>
      <p:sp>
        <p:nvSpPr>
          <p:cNvPr id="9" name="TextBox 8">
            <a:extLst>
              <a:ext uri="{FF2B5EF4-FFF2-40B4-BE49-F238E27FC236}">
                <a16:creationId xmlns:a16="http://schemas.microsoft.com/office/drawing/2014/main" id="{8C55A8B6-5868-404D-8293-B7865A1BF332}"/>
              </a:ext>
            </a:extLst>
          </p:cNvPr>
          <p:cNvSpPr txBox="1"/>
          <p:nvPr/>
        </p:nvSpPr>
        <p:spPr>
          <a:xfrm>
            <a:off x="25904" y="2996952"/>
            <a:ext cx="4896544" cy="267765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srgbClr val="FFFFFA"/>
                </a:solidFill>
              </a:rPr>
              <a:t>Scientific Method</a:t>
            </a:r>
            <a:endParaRPr kumimoji="0" lang="en-US" sz="1800" b="0" i="0" u="none" strike="noStrike" kern="1200" cap="none" spc="0" normalizeH="0" baseline="0" noProof="0" dirty="0">
              <a:ln>
                <a:noFill/>
              </a:ln>
              <a:solidFill>
                <a:srgbClr val="FFFFFA"/>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A"/>
              </a:solidFill>
              <a:effectLst/>
              <a:uLnTx/>
              <a:uFillTx/>
              <a:latin typeface="Arial"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lang="en-US" sz="1200" dirty="0">
                <a:solidFill>
                  <a:srgbClr val="FFFFFA"/>
                </a:solidFill>
              </a:rPr>
              <a:t>Innovative combination Experiment – Mathematics</a:t>
            </a:r>
          </a:p>
          <a:p>
            <a:pPr marR="0" lvl="0" algn="l" defTabSz="914400" rtl="0" eaLnBrk="1" fontAlgn="base" latinLnBrk="0" hangingPunct="1">
              <a:lnSpc>
                <a:spcPct val="100000"/>
              </a:lnSpc>
              <a:spcBef>
                <a:spcPct val="0"/>
              </a:spcBef>
              <a:spcAft>
                <a:spcPct val="0"/>
              </a:spcAft>
              <a:buClrTx/>
              <a:buSzTx/>
              <a:tabLst/>
              <a:defRPr/>
            </a:pPr>
            <a:endParaRPr lang="en-US" sz="1200" dirty="0">
              <a:solidFill>
                <a:srgbClr val="FFFFFA"/>
              </a:solidFill>
            </a:endParaRP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kumimoji="0" lang="en-US" sz="1200" b="0" i="0" u="none" strike="noStrike" kern="1200" cap="none" spc="0" normalizeH="0" baseline="0" noProof="0" dirty="0">
                <a:ln>
                  <a:noFill/>
                </a:ln>
                <a:solidFill>
                  <a:srgbClr val="FFFFFA"/>
                </a:solidFill>
                <a:effectLst/>
                <a:uLnTx/>
                <a:uFillTx/>
                <a:latin typeface="Arial" charset="0"/>
                <a:ea typeface="+mn-ea"/>
                <a:cs typeface="+mn-cs"/>
              </a:rPr>
              <a:t>Laws of Nature are </a:t>
            </a:r>
            <a:r>
              <a:rPr lang="en-US" sz="1200" dirty="0">
                <a:solidFill>
                  <a:srgbClr val="FFFFFA"/>
                </a:solidFill>
              </a:rPr>
              <a:t>mathematical</a:t>
            </a:r>
          </a:p>
          <a:p>
            <a:pPr marL="285750" marR="0" lvl="0" indent="-285750" algn="l" defTabSz="914400" rtl="0" eaLnBrk="1" fontAlgn="base" latinLnBrk="0" hangingPunct="1">
              <a:lnSpc>
                <a:spcPct val="100000"/>
              </a:lnSpc>
              <a:spcBef>
                <a:spcPct val="0"/>
              </a:spcBef>
              <a:spcAft>
                <a:spcPct val="0"/>
              </a:spcAft>
              <a:buClrTx/>
              <a:buSzTx/>
              <a:buFontTx/>
              <a:buChar char="-"/>
              <a:tabLst/>
              <a:defRPr/>
            </a:pPr>
            <a:r>
              <a:rPr lang="en-US" sz="1200" dirty="0">
                <a:solidFill>
                  <a:srgbClr val="FFFFFA"/>
                </a:solidFill>
              </a:rPr>
              <a:t>i</a:t>
            </a:r>
            <a:r>
              <a:rPr kumimoji="0" lang="en-US" sz="1200" b="0" i="0" u="none" strike="noStrike" kern="1200" cap="none" spc="0" normalizeH="0" baseline="0" noProof="0" dirty="0">
                <a:ln>
                  <a:noFill/>
                </a:ln>
                <a:solidFill>
                  <a:srgbClr val="FFFFFA"/>
                </a:solidFill>
                <a:effectLst/>
                <a:uLnTx/>
                <a:uFillTx/>
                <a:latin typeface="Arial" charset="0"/>
                <a:ea typeface="+mn-ea"/>
                <a:cs typeface="+mn-cs"/>
              </a:rPr>
              <a:t>n </a:t>
            </a:r>
            <a:r>
              <a:rPr kumimoji="0" lang="en-US" sz="1200" b="0" i="0" u="none" strike="noStrike" kern="1200" cap="none" spc="0" normalizeH="0" baseline="0" noProof="0" dirty="0" err="1">
                <a:ln>
                  <a:noFill/>
                </a:ln>
                <a:solidFill>
                  <a:srgbClr val="FFFFFA"/>
                </a:solidFill>
                <a:effectLst/>
                <a:uLnTx/>
                <a:uFillTx/>
                <a:latin typeface="Arial" charset="0"/>
                <a:ea typeface="+mn-ea"/>
                <a:cs typeface="+mn-cs"/>
              </a:rPr>
              <a:t>bo</a:t>
            </a:r>
            <a:r>
              <a:rPr lang="en-US" sz="1200" dirty="0">
                <a:solidFill>
                  <a:srgbClr val="FFFFFA"/>
                </a:solidFill>
              </a:rPr>
              <a:t>ok “The Assayer”:</a:t>
            </a:r>
          </a:p>
          <a:p>
            <a:pPr marL="285750" lvl="0" indent="-285750">
              <a:buFontTx/>
              <a:buChar char="-"/>
            </a:pPr>
            <a:r>
              <a:rPr kumimoji="0" lang="en-US" sz="1200" b="0" i="0" u="none" strike="noStrike" kern="1200" cap="none" spc="0" normalizeH="0" baseline="0" noProof="0" dirty="0">
                <a:ln>
                  <a:noFill/>
                </a:ln>
                <a:solidFill>
                  <a:srgbClr val="FFFFFA"/>
                </a:solidFill>
                <a:effectLst/>
                <a:uLnTx/>
                <a:uFillTx/>
                <a:latin typeface="Arial" charset="0"/>
                <a:ea typeface="+mn-ea"/>
                <a:cs typeface="+mn-cs"/>
              </a:rPr>
              <a:t>“</a:t>
            </a:r>
            <a:r>
              <a:rPr lang="en-US" sz="1200" dirty="0">
                <a:solidFill>
                  <a:schemeClr val="accent5"/>
                </a:solidFill>
              </a:rPr>
              <a:t>Philosophy is written in this grand book, the universe ... It is written in the language of mathematics, and its characters are triangles, circles, and other geometric figures;...</a:t>
            </a:r>
            <a:r>
              <a:rPr kumimoji="0" lang="en-US" sz="1200" b="0" i="0" u="none" strike="noStrike" kern="1200" cap="none" spc="0" normalizeH="0" baseline="0" noProof="0" dirty="0">
                <a:ln>
                  <a:noFill/>
                </a:ln>
                <a:solidFill>
                  <a:schemeClr val="accent5"/>
                </a:solidFill>
                <a:effectLst/>
                <a:uLnTx/>
                <a:uFillTx/>
                <a:latin typeface="Arial" charset="0"/>
                <a:ea typeface="+mn-ea"/>
                <a:cs typeface="+mn-cs"/>
              </a:rPr>
              <a:t>”</a:t>
            </a:r>
          </a:p>
          <a:p>
            <a:pPr marL="285750" lvl="0" indent="-285750">
              <a:buFontTx/>
              <a:buChar char="-"/>
            </a:pPr>
            <a:endParaRPr lang="en-US" sz="1200" dirty="0">
              <a:solidFill>
                <a:schemeClr val="accent5"/>
              </a:solidFill>
            </a:endParaRPr>
          </a:p>
          <a:p>
            <a:pPr marL="285750" lvl="0" indent="-285750">
              <a:buFontTx/>
              <a:buChar char="-"/>
            </a:pPr>
            <a:endParaRPr kumimoji="0" lang="en-US" sz="1200" b="0" i="0" u="none" strike="noStrike" kern="1200" cap="none" spc="0" normalizeH="0" baseline="0" noProof="0" dirty="0">
              <a:ln>
                <a:noFill/>
              </a:ln>
              <a:solidFill>
                <a:schemeClr val="accent5"/>
              </a:solidFill>
              <a:effectLst/>
              <a:uLnTx/>
              <a:uFillTx/>
              <a:latin typeface="Arial" charset="0"/>
              <a:ea typeface="+mn-ea"/>
              <a:cs typeface="+mn-cs"/>
            </a:endParaRPr>
          </a:p>
          <a:p>
            <a:pPr marL="285750" lvl="0" indent="-285750">
              <a:buFontTx/>
              <a:buChar char="-"/>
            </a:pPr>
            <a:r>
              <a:rPr lang="en-US" sz="1200" dirty="0">
                <a:solidFill>
                  <a:schemeClr val="accent5"/>
                </a:solidFill>
              </a:rPr>
              <a:t>Appreciation proper relationship</a:t>
            </a:r>
          </a:p>
          <a:p>
            <a:pPr lvl="0"/>
            <a:r>
              <a:rPr kumimoji="0" lang="en-US" sz="1200" b="0" i="0" u="none" strike="noStrike" kern="1200" cap="none" spc="0" normalizeH="0" baseline="0" noProof="0" dirty="0">
                <a:ln>
                  <a:noFill/>
                </a:ln>
                <a:solidFill>
                  <a:schemeClr val="accent5"/>
                </a:solidFill>
                <a:effectLst/>
                <a:uLnTx/>
                <a:uFillTx/>
                <a:latin typeface="Arial" charset="0"/>
                <a:ea typeface="+mn-ea"/>
                <a:cs typeface="+mn-cs"/>
              </a:rPr>
              <a:t>       mathematics, theoretical physics &amp; experimental physics</a:t>
            </a:r>
          </a:p>
        </p:txBody>
      </p:sp>
    </p:spTree>
    <p:extLst>
      <p:ext uri="{BB962C8B-B14F-4D97-AF65-F5344CB8AC3E}">
        <p14:creationId xmlns:p14="http://schemas.microsoft.com/office/powerpoint/2010/main" val="1444669226"/>
      </p:ext>
    </p:extLst>
  </p:cSld>
  <p:clrMapOvr>
    <a:masterClrMapping/>
  </p:clrMapOvr>
  <p:transition>
    <p:zoom/>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Content Placeholder 3" descr="GodfreyKneller-IsaacNewton-1689.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929188" y="1357313"/>
            <a:ext cx="3714750" cy="5100637"/>
          </a:xfrm>
        </p:spPr>
      </p:pic>
      <p:sp>
        <p:nvSpPr>
          <p:cNvPr id="2" name="Title 1"/>
          <p:cNvSpPr>
            <a:spLocks noGrp="1"/>
          </p:cNvSpPr>
          <p:nvPr>
            <p:ph type="title"/>
          </p:nvPr>
        </p:nvSpPr>
        <p:spPr>
          <a:xfrm>
            <a:off x="357158" y="428604"/>
            <a:ext cx="8229600" cy="1143000"/>
          </a:xfrm>
        </p:spPr>
        <p:txBody>
          <a:bodyPr>
            <a:normAutofit fontScale="90000"/>
          </a:bodyPr>
          <a:lstStyle/>
          <a:p>
            <a:pPr algn="l">
              <a:defRPr/>
            </a:pPr>
            <a:r>
              <a:rPr lang="en-US" sz="7800" dirty="0"/>
              <a:t>   Isaac  Newton</a:t>
            </a:r>
            <a:br>
              <a:rPr lang="en-US" sz="7800" dirty="0"/>
            </a:br>
            <a:r>
              <a:rPr lang="en-US" sz="5000" dirty="0"/>
              <a:t>(1643-1727)</a:t>
            </a:r>
          </a:p>
        </p:txBody>
      </p:sp>
      <p:sp>
        <p:nvSpPr>
          <p:cNvPr id="4" name="Content Placeholder 2"/>
          <p:cNvSpPr txBox="1">
            <a:spLocks/>
          </p:cNvSpPr>
          <p:nvPr/>
        </p:nvSpPr>
        <p:spPr bwMode="auto">
          <a:xfrm>
            <a:off x="285750" y="1643063"/>
            <a:ext cx="4500563" cy="5072062"/>
          </a:xfrm>
          <a:prstGeom prst="rect">
            <a:avLst/>
          </a:prstGeom>
          <a:noFill/>
          <a:ln w="9525">
            <a:noFill/>
            <a:miter lim="800000"/>
            <a:headEnd/>
            <a:tailEnd/>
          </a:ln>
        </p:spPr>
        <p:txBody>
          <a:bodyPr/>
          <a:lstStyle/>
          <a:p>
            <a:pPr marL="547688" indent="-411163" eaLnBrk="0" hangingPunct="0">
              <a:spcBef>
                <a:spcPct val="20000"/>
              </a:spcBef>
              <a:buClr>
                <a:srgbClr val="F9F9F9"/>
              </a:buClr>
              <a:buSzPct val="65000"/>
              <a:buFont typeface="Wingdings 2" pitchFamily="18" charset="2"/>
              <a:buNone/>
              <a:defRPr/>
            </a:pPr>
            <a:endParaRPr lang="en-US" sz="2800" dirty="0">
              <a:solidFill>
                <a:prstClr val="white"/>
              </a:solidFill>
              <a:latin typeface="Book Antiqua"/>
            </a:endParaRPr>
          </a:p>
          <a:p>
            <a:pPr marL="547688" indent="-411163" eaLnBrk="0" hangingPunct="0">
              <a:spcBef>
                <a:spcPct val="20000"/>
              </a:spcBef>
              <a:buClr>
                <a:srgbClr val="F9F9F9"/>
              </a:buClr>
              <a:buSzPct val="65000"/>
              <a:buFont typeface="Wingdings 2" pitchFamily="18" charset="2"/>
              <a:buNone/>
              <a:defRPr/>
            </a:pPr>
            <a:endParaRPr lang="en-US" sz="2800" dirty="0">
              <a:solidFill>
                <a:prstClr val="white"/>
              </a:solidFill>
              <a:latin typeface="Book Antiqua"/>
            </a:endParaRPr>
          </a:p>
          <a:p>
            <a:pPr marL="547688" indent="-411163" eaLnBrk="0" hangingPunct="0">
              <a:spcBef>
                <a:spcPct val="20000"/>
              </a:spcBef>
              <a:buClr>
                <a:srgbClr val="F9F9F9"/>
              </a:buClr>
              <a:buSzPct val="65000"/>
              <a:buFont typeface="Wingdings 2" pitchFamily="18" charset="2"/>
              <a:buNone/>
              <a:defRPr/>
            </a:pPr>
            <a:endParaRPr lang="en-US" sz="2800" dirty="0">
              <a:solidFill>
                <a:prstClr val="white"/>
              </a:solidFill>
              <a:latin typeface="Book Antiqua"/>
            </a:endParaRPr>
          </a:p>
          <a:p>
            <a:pPr marL="547688" indent="-411163" eaLnBrk="0" hangingPunct="0">
              <a:spcBef>
                <a:spcPct val="20000"/>
              </a:spcBef>
              <a:buClr>
                <a:srgbClr val="F9F9F9"/>
              </a:buClr>
              <a:buSzPct val="65000"/>
              <a:buFont typeface="Wingdings 2" pitchFamily="18" charset="2"/>
              <a:buNone/>
              <a:defRPr/>
            </a:pPr>
            <a:r>
              <a:rPr lang="en-US" sz="2800" dirty="0">
                <a:solidFill>
                  <a:prstClr val="white"/>
                </a:solidFill>
                <a:latin typeface="Book Antiqua"/>
              </a:rPr>
              <a:t>“</a:t>
            </a:r>
            <a:r>
              <a:rPr lang="en-US" sz="2800" b="1" dirty="0">
                <a:solidFill>
                  <a:prstClr val="white"/>
                </a:solidFill>
                <a:latin typeface="Constantia" panose="02030602050306030303" pitchFamily="18" charset="0"/>
              </a:rPr>
              <a:t>If I have seen further </a:t>
            </a:r>
          </a:p>
          <a:p>
            <a:pPr marL="547688" indent="-411163" eaLnBrk="0" hangingPunct="0">
              <a:spcBef>
                <a:spcPct val="20000"/>
              </a:spcBef>
              <a:buClr>
                <a:srgbClr val="F9F9F9"/>
              </a:buClr>
              <a:buSzPct val="65000"/>
              <a:buFont typeface="Wingdings 2" pitchFamily="18" charset="2"/>
              <a:buNone/>
              <a:defRPr/>
            </a:pPr>
            <a:r>
              <a:rPr lang="en-US" sz="2800" b="1" dirty="0">
                <a:solidFill>
                  <a:prstClr val="white"/>
                </a:solidFill>
                <a:latin typeface="Constantia" panose="02030602050306030303" pitchFamily="18" charset="0"/>
              </a:rPr>
              <a:t>  it is by standing on the</a:t>
            </a:r>
          </a:p>
          <a:p>
            <a:pPr marL="547688" indent="-411163" eaLnBrk="0" hangingPunct="0">
              <a:spcBef>
                <a:spcPct val="20000"/>
              </a:spcBef>
              <a:buClr>
                <a:srgbClr val="F9F9F9"/>
              </a:buClr>
              <a:buSzPct val="65000"/>
              <a:buFont typeface="Wingdings 2" pitchFamily="18" charset="2"/>
              <a:buNone/>
              <a:defRPr/>
            </a:pPr>
            <a:r>
              <a:rPr lang="en-US" sz="2800" b="1" dirty="0">
                <a:solidFill>
                  <a:prstClr val="white"/>
                </a:solidFill>
                <a:latin typeface="Constantia" panose="02030602050306030303" pitchFamily="18" charset="0"/>
              </a:rPr>
              <a:t>  shoulders of giants </a:t>
            </a:r>
            <a:r>
              <a:rPr lang="en-US" sz="2800" dirty="0">
                <a:solidFill>
                  <a:prstClr val="white"/>
                </a:solidFill>
              </a:rPr>
              <a:t>“</a:t>
            </a:r>
            <a:endParaRPr lang="en-US" sz="2800" dirty="0">
              <a:solidFill>
                <a:prstClr val="white"/>
              </a:solidFill>
              <a:latin typeface="Book Antiqua"/>
            </a:endParaRPr>
          </a:p>
          <a:p>
            <a:pPr marL="547688" indent="-411163" eaLnBrk="0" hangingPunct="0">
              <a:spcBef>
                <a:spcPct val="20000"/>
              </a:spcBef>
              <a:buClr>
                <a:srgbClr val="F9F9F9"/>
              </a:buClr>
              <a:buSzPct val="65000"/>
              <a:buFont typeface="Wingdings 2" pitchFamily="18" charset="2"/>
              <a:buNone/>
              <a:defRPr/>
            </a:pPr>
            <a:r>
              <a:rPr lang="en-US" sz="2800" dirty="0">
                <a:solidFill>
                  <a:prstClr val="white"/>
                </a:solidFill>
                <a:latin typeface="Book Antiqua"/>
              </a:rPr>
              <a:t>        </a:t>
            </a:r>
          </a:p>
        </p:txBody>
      </p:sp>
      <p:sp>
        <p:nvSpPr>
          <p:cNvPr id="5" name="Rectangle 4"/>
          <p:cNvSpPr/>
          <p:nvPr/>
        </p:nvSpPr>
        <p:spPr>
          <a:xfrm>
            <a:off x="285750" y="3000375"/>
            <a:ext cx="4429125" cy="20002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273821274"/>
      </p:ext>
    </p:extLst>
  </p:cSld>
  <p:clrMapOvr>
    <a:masterClrMapping/>
  </p:clrMapOvr>
  <p:transition>
    <p:zoom/>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3320" y="2636912"/>
            <a:ext cx="6120680" cy="408045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6" y="0"/>
            <a:ext cx="5502378" cy="4742936"/>
          </a:xfrm>
          <a:prstGeom prst="rect">
            <a:avLst/>
          </a:prstGeom>
        </p:spPr>
      </p:pic>
      <p:sp>
        <p:nvSpPr>
          <p:cNvPr id="2" name="Title 1"/>
          <p:cNvSpPr>
            <a:spLocks noGrp="1"/>
          </p:cNvSpPr>
          <p:nvPr>
            <p:ph type="title"/>
          </p:nvPr>
        </p:nvSpPr>
        <p:spPr>
          <a:xfrm>
            <a:off x="357188" y="428625"/>
            <a:ext cx="8229600" cy="1143000"/>
          </a:xfrm>
        </p:spPr>
        <p:txBody>
          <a:bodyPr>
            <a:normAutofit fontScale="90000"/>
          </a:bodyPr>
          <a:lstStyle/>
          <a:p>
            <a:pPr algn="l">
              <a:defRPr/>
            </a:pPr>
            <a:r>
              <a:rPr lang="en-US" sz="7800" dirty="0"/>
              <a:t>     </a:t>
            </a:r>
            <a:r>
              <a:rPr lang="en-US" sz="7800" b="1" dirty="0">
                <a:solidFill>
                  <a:schemeClr val="tx1"/>
                </a:solidFill>
              </a:rPr>
              <a:t>Isaac  Newton</a:t>
            </a:r>
            <a:br>
              <a:rPr lang="en-US" sz="7800" dirty="0">
                <a:solidFill>
                  <a:schemeClr val="tx1"/>
                </a:solidFill>
              </a:rPr>
            </a:br>
            <a:r>
              <a:rPr lang="en-US" sz="7800" dirty="0"/>
              <a:t>        </a:t>
            </a:r>
            <a:endParaRPr lang="en-US" sz="5000" dirty="0"/>
          </a:p>
        </p:txBody>
      </p:sp>
      <p:sp>
        <p:nvSpPr>
          <p:cNvPr id="5" name="TextBox 4"/>
          <p:cNvSpPr txBox="1"/>
          <p:nvPr/>
        </p:nvSpPr>
        <p:spPr>
          <a:xfrm>
            <a:off x="107504" y="4742936"/>
            <a:ext cx="2649411" cy="553998"/>
          </a:xfrm>
          <a:prstGeom prst="rect">
            <a:avLst/>
          </a:prstGeom>
          <a:noFill/>
        </p:spPr>
        <p:txBody>
          <a:bodyPr wrap="square" rtlCol="0">
            <a:spAutoFit/>
          </a:bodyPr>
          <a:lstStyle/>
          <a:p>
            <a:r>
              <a:rPr lang="nl-NL" sz="1500" b="1" dirty="0">
                <a:latin typeface="Constantia" panose="02030602050306030303" pitchFamily="18" charset="0"/>
              </a:rPr>
              <a:t>Birthhouse</a:t>
            </a:r>
          </a:p>
          <a:p>
            <a:r>
              <a:rPr lang="nl-NL" sz="1500" b="1" dirty="0">
                <a:latin typeface="Constantia" panose="02030602050306030303" pitchFamily="18" charset="0"/>
              </a:rPr>
              <a:t>Woolshorpe</a:t>
            </a:r>
            <a:endParaRPr lang="en-GB" sz="1500" b="1" dirty="0">
              <a:latin typeface="Constantia" panose="02030602050306030303" pitchFamily="18" charset="0"/>
            </a:endParaRPr>
          </a:p>
        </p:txBody>
      </p:sp>
    </p:spTree>
    <p:extLst>
      <p:ext uri="{BB962C8B-B14F-4D97-AF65-F5344CB8AC3E}">
        <p14:creationId xmlns:p14="http://schemas.microsoft.com/office/powerpoint/2010/main" val="1279560282"/>
      </p:ext>
    </p:extLst>
  </p:cSld>
  <p:clrMapOvr>
    <a:masterClrMapping/>
  </p:clrMapOvr>
  <p:transition>
    <p:zoom/>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1403648" y="2132856"/>
            <a:ext cx="8229600" cy="1143000"/>
          </a:xfrm>
        </p:spPr>
        <p:txBody>
          <a:bodyPr>
            <a:normAutofit fontScale="90000"/>
          </a:bodyPr>
          <a:lstStyle/>
          <a:p>
            <a:pPr eaLnBrk="1" fontAlgn="auto" hangingPunct="1">
              <a:spcAft>
                <a:spcPts val="0"/>
              </a:spcAft>
              <a:defRPr/>
            </a:pPr>
            <a:r>
              <a:rPr lang="en-US" sz="5000" b="1" dirty="0">
                <a:solidFill>
                  <a:schemeClr val="tx1"/>
                </a:solidFill>
              </a:rPr>
              <a:t>Philosophiae  Naturalis</a:t>
            </a:r>
            <a:br>
              <a:rPr sz="5000" b="1" dirty="0">
                <a:solidFill>
                  <a:schemeClr val="tx1"/>
                </a:solidFill>
              </a:rPr>
            </a:br>
            <a:r>
              <a:rPr lang="en-US" sz="5000" b="1" dirty="0">
                <a:solidFill>
                  <a:schemeClr val="tx1"/>
                </a:solidFill>
              </a:rPr>
              <a:t> Principia Mathematica</a:t>
            </a:r>
            <a:br>
              <a:rPr lang="en-US" sz="5000" b="1" dirty="0">
                <a:solidFill>
                  <a:schemeClr val="tx1"/>
                </a:solidFill>
              </a:rPr>
            </a:br>
            <a:r>
              <a:rPr lang="en-US" sz="5000" b="1" dirty="0">
                <a:solidFill>
                  <a:schemeClr val="tx1"/>
                </a:solidFill>
              </a:rPr>
              <a:t>                  (1687)</a:t>
            </a:r>
            <a:br>
              <a:rPr sz="6000" b="1" dirty="0">
                <a:solidFill>
                  <a:schemeClr val="tx1"/>
                </a:solidFill>
              </a:rPr>
            </a:br>
            <a:endParaRPr sz="6000" b="1" dirty="0">
              <a:solidFill>
                <a:schemeClr val="tx1"/>
              </a:solidFill>
            </a:endParaRPr>
          </a:p>
        </p:txBody>
      </p:sp>
      <p:sp>
        <p:nvSpPr>
          <p:cNvPr id="8" name="Rectangle 5"/>
          <p:cNvSpPr>
            <a:spLocks noChangeArrowheads="1"/>
          </p:cNvSpPr>
          <p:nvPr/>
        </p:nvSpPr>
        <p:spPr bwMode="auto">
          <a:xfrm>
            <a:off x="223294" y="3356992"/>
            <a:ext cx="8785225" cy="212747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0" name="TextBox 9">
            <a:extLst>
              <a:ext uri="{FF2B5EF4-FFF2-40B4-BE49-F238E27FC236}">
                <a16:creationId xmlns:a16="http://schemas.microsoft.com/office/drawing/2014/main" id="{BDA6C07C-6B6C-4A49-BE90-6973A435945C}"/>
              </a:ext>
            </a:extLst>
          </p:cNvPr>
          <p:cNvSpPr txBox="1"/>
          <p:nvPr/>
        </p:nvSpPr>
        <p:spPr>
          <a:xfrm>
            <a:off x="367559" y="3543565"/>
            <a:ext cx="8640960" cy="1754326"/>
          </a:xfrm>
          <a:prstGeom prst="rect">
            <a:avLst/>
          </a:prstGeom>
          <a:noFill/>
        </p:spPr>
        <p:txBody>
          <a:bodyPr wrap="square" rtlCol="0">
            <a:spAutoFit/>
          </a:bodyPr>
          <a:lstStyle/>
          <a:p>
            <a:pPr lvl="0"/>
            <a:r>
              <a:rPr lang="en-US" dirty="0">
                <a:solidFill>
                  <a:prstClr val="white"/>
                </a:solidFill>
                <a:latin typeface="Times New Roman" panose="02020603050405020304" pitchFamily="18" charset="0"/>
              </a:rPr>
              <a:t>.</a:t>
            </a:r>
            <a:r>
              <a:rPr lang="en-US" dirty="0">
                <a:latin typeface="Times New Roman" panose="02020603050405020304" pitchFamily="18" charset="0"/>
              </a:rPr>
              <a:t>.. Rational Mechanics will be the sciences of motion resulting from any forces whatsoever, and of the forces required to produce any motion, accurately proposed and demonstrated ... And therefore we offer this work as mathematical principles of his philosophy. For all the difficulty of philosophy seems to consist in this—from the </a:t>
            </a:r>
            <a:r>
              <a:rPr lang="en-US" dirty="0" err="1">
                <a:latin typeface="Times New Roman" panose="02020603050405020304" pitchFamily="18" charset="0"/>
              </a:rPr>
              <a:t>phenomenas</a:t>
            </a:r>
            <a:r>
              <a:rPr lang="en-US" dirty="0">
                <a:latin typeface="Times New Roman" panose="02020603050405020304" pitchFamily="18" charset="0"/>
              </a:rPr>
              <a:t> of motions to investigate the forces of Nature, and then from these forces to demonstrate the other phenomena ... </a:t>
            </a:r>
            <a:r>
              <a:rPr kumimoji="0" lang="en-US"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p>
        </p:txBody>
      </p:sp>
      <p:sp>
        <p:nvSpPr>
          <p:cNvPr id="5" name="TextBox 4">
            <a:extLst>
              <a:ext uri="{FF2B5EF4-FFF2-40B4-BE49-F238E27FC236}">
                <a16:creationId xmlns:a16="http://schemas.microsoft.com/office/drawing/2014/main" id="{CB4F16CB-3EA4-4325-8DDC-E55B5B0B8183}"/>
              </a:ext>
            </a:extLst>
          </p:cNvPr>
          <p:cNvSpPr txBox="1"/>
          <p:nvPr/>
        </p:nvSpPr>
        <p:spPr>
          <a:xfrm>
            <a:off x="539552" y="5733256"/>
            <a:ext cx="8064896" cy="646331"/>
          </a:xfrm>
          <a:prstGeom prst="rect">
            <a:avLst/>
          </a:prstGeom>
          <a:noFill/>
        </p:spPr>
        <p:txBody>
          <a:bodyPr wrap="square" rtlCol="0">
            <a:spAutoFit/>
          </a:bodyPr>
          <a:lstStyle/>
          <a:p>
            <a:r>
              <a:rPr lang="en-US" dirty="0">
                <a:latin typeface="Times New Roman" panose="02020603050405020304" pitchFamily="18" charset="0"/>
              </a:rPr>
              <a:t>Principia is considered one of the most important works in the history of science  </a:t>
            </a:r>
          </a:p>
          <a:p>
            <a:r>
              <a:rPr lang="en-US" dirty="0">
                <a:latin typeface="Times New Roman" panose="02020603050405020304" pitchFamily="18" charset="0"/>
              </a:rPr>
              <a:t>     </a:t>
            </a:r>
            <a:endParaRPr lang="en-US" sz="1400" dirty="0">
              <a:latin typeface="Times New Roman" panose="02020603050405020304" pitchFamily="18" charset="0"/>
            </a:endParaRPr>
          </a:p>
        </p:txBody>
      </p:sp>
    </p:spTree>
    <p:extLst>
      <p:ext uri="{BB962C8B-B14F-4D97-AF65-F5344CB8AC3E}">
        <p14:creationId xmlns:p14="http://schemas.microsoft.com/office/powerpoint/2010/main" val="3236374740"/>
      </p:ext>
    </p:extLst>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5" descr="NewtonsPrincip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37" y="188640"/>
            <a:ext cx="9144000"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552" y="6021288"/>
            <a:ext cx="8229600" cy="1143000"/>
          </a:xfrm>
        </p:spPr>
        <p:txBody>
          <a:bodyPr>
            <a:normAutofit fontScale="90000"/>
          </a:bodyPr>
          <a:lstStyle/>
          <a:p>
            <a:pPr algn="l">
              <a:lnSpc>
                <a:spcPct val="60000"/>
              </a:lnSpc>
              <a:defRPr/>
            </a:pPr>
            <a:r>
              <a:rPr lang="en-US" sz="7800" dirty="0"/>
              <a:t>          Principia</a:t>
            </a:r>
            <a:br>
              <a:rPr lang="en-US" sz="7800" dirty="0"/>
            </a:br>
            <a:r>
              <a:rPr lang="en-US" sz="7800" dirty="0"/>
              <a:t>               </a:t>
            </a:r>
            <a:r>
              <a:rPr lang="en-US" sz="3900" dirty="0"/>
              <a:t>(1687)</a:t>
            </a:r>
            <a:br>
              <a:rPr lang="en-US" sz="3900" dirty="0"/>
            </a:br>
            <a:r>
              <a:rPr lang="en-US" sz="7800" dirty="0"/>
              <a:t>        </a:t>
            </a:r>
            <a:endParaRPr lang="en-US" sz="5000" dirty="0"/>
          </a:p>
        </p:txBody>
      </p:sp>
    </p:spTree>
    <p:extLst>
      <p:ext uri="{BB962C8B-B14F-4D97-AF65-F5344CB8AC3E}">
        <p14:creationId xmlns:p14="http://schemas.microsoft.com/office/powerpoint/2010/main" val="2090819742"/>
      </p:ext>
    </p:extLst>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1331640" y="1899780"/>
            <a:ext cx="8229600" cy="1143000"/>
          </a:xfrm>
        </p:spPr>
        <p:txBody>
          <a:bodyPr>
            <a:normAutofit fontScale="90000"/>
          </a:bodyPr>
          <a:lstStyle/>
          <a:p>
            <a:pPr eaLnBrk="1" fontAlgn="auto" hangingPunct="1">
              <a:spcAft>
                <a:spcPts val="0"/>
              </a:spcAft>
              <a:defRPr/>
            </a:pPr>
            <a:r>
              <a:rPr lang="en-US" sz="5000" b="1" dirty="0">
                <a:solidFill>
                  <a:schemeClr val="tx1"/>
                </a:solidFill>
              </a:rPr>
              <a:t>Philosophiae  Naturalis</a:t>
            </a:r>
            <a:br>
              <a:rPr sz="5000" b="1" dirty="0">
                <a:solidFill>
                  <a:schemeClr val="tx1"/>
                </a:solidFill>
              </a:rPr>
            </a:br>
            <a:r>
              <a:rPr lang="en-US" sz="5000" b="1" dirty="0">
                <a:solidFill>
                  <a:schemeClr val="tx1"/>
                </a:solidFill>
              </a:rPr>
              <a:t> Principia Mathematica</a:t>
            </a:r>
            <a:br>
              <a:rPr lang="en-US" sz="5000" b="1" dirty="0">
                <a:solidFill>
                  <a:schemeClr val="tx1"/>
                </a:solidFill>
              </a:rPr>
            </a:br>
            <a:r>
              <a:rPr lang="en-US" sz="5000" b="1" dirty="0">
                <a:solidFill>
                  <a:schemeClr val="tx1"/>
                </a:solidFill>
              </a:rPr>
              <a:t>                  (1687)</a:t>
            </a:r>
            <a:br>
              <a:rPr sz="6000" b="1" dirty="0">
                <a:solidFill>
                  <a:schemeClr val="tx1"/>
                </a:solidFill>
              </a:rPr>
            </a:br>
            <a:endParaRPr sz="6000" b="1" dirty="0">
              <a:solidFill>
                <a:schemeClr val="tx1"/>
              </a:solidFill>
            </a:endParaRPr>
          </a:p>
        </p:txBody>
      </p:sp>
      <p:sp>
        <p:nvSpPr>
          <p:cNvPr id="8" name="Rectangle 5"/>
          <p:cNvSpPr>
            <a:spLocks noChangeArrowheads="1"/>
          </p:cNvSpPr>
          <p:nvPr/>
        </p:nvSpPr>
        <p:spPr bwMode="auto">
          <a:xfrm>
            <a:off x="147910" y="2330696"/>
            <a:ext cx="8785225" cy="405063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0" name="TextBox 9">
            <a:extLst>
              <a:ext uri="{FF2B5EF4-FFF2-40B4-BE49-F238E27FC236}">
                <a16:creationId xmlns:a16="http://schemas.microsoft.com/office/drawing/2014/main" id="{BDA6C07C-6B6C-4A49-BE90-6973A435945C}"/>
              </a:ext>
            </a:extLst>
          </p:cNvPr>
          <p:cNvSpPr txBox="1"/>
          <p:nvPr/>
        </p:nvSpPr>
        <p:spPr>
          <a:xfrm>
            <a:off x="1763688" y="2386242"/>
            <a:ext cx="6624736" cy="3939540"/>
          </a:xfrm>
          <a:prstGeom prst="rect">
            <a:avLst/>
          </a:prstGeom>
          <a:noFill/>
        </p:spPr>
        <p:txBody>
          <a:bodyPr wrap="square" rtlCol="0">
            <a:spAutoFit/>
          </a:bodyPr>
          <a:lstStyle/>
          <a:p>
            <a:r>
              <a:rPr lang="en-US" dirty="0">
                <a:latin typeface="Times New Roman" panose="02020603050405020304" pitchFamily="18" charset="0"/>
              </a:rPr>
              <a:t>Newton’s 3-volume work:</a:t>
            </a:r>
          </a:p>
          <a:p>
            <a:endParaRPr lang="en-US" dirty="0">
              <a:latin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rPr>
              <a:t>Newton’s laws of motion</a:t>
            </a:r>
          </a:p>
          <a:p>
            <a:r>
              <a:rPr lang="en-US" dirty="0">
                <a:latin typeface="Times New Roman" panose="02020603050405020304" pitchFamily="18" charset="0"/>
              </a:rPr>
              <a:t>      </a:t>
            </a:r>
            <a:r>
              <a:rPr lang="en-US" sz="1400" dirty="0">
                <a:latin typeface="Times New Roman" panose="02020603050405020304" pitchFamily="18" charset="0"/>
              </a:rPr>
              <a:t>-  forming the foundation of classical mechanics</a:t>
            </a:r>
          </a:p>
          <a:p>
            <a:endParaRPr lang="en-US" dirty="0">
              <a:latin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rPr>
              <a:t>Newton’s law of universal  gravitation</a:t>
            </a:r>
          </a:p>
          <a:p>
            <a:r>
              <a:rPr lang="en-US" dirty="0">
                <a:latin typeface="Times New Roman" panose="02020603050405020304" pitchFamily="18" charset="0"/>
              </a:rPr>
              <a:t>      </a:t>
            </a:r>
            <a:r>
              <a:rPr lang="en-US" sz="1400" dirty="0">
                <a:latin typeface="Times New Roman" panose="02020603050405020304" pitchFamily="18" charset="0"/>
              </a:rPr>
              <a:t>-   in essence, the discovery of the force of gravity</a:t>
            </a:r>
          </a:p>
          <a:p>
            <a:endParaRPr lang="en-US" sz="1400" dirty="0">
              <a:latin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rPr>
              <a:t>Derivation of Kepler’s laws of planetary motion </a:t>
            </a:r>
          </a:p>
          <a:p>
            <a:r>
              <a:rPr lang="en-US" sz="1400" dirty="0">
                <a:latin typeface="Times New Roman" panose="02020603050405020304" pitchFamily="18" charset="0"/>
              </a:rPr>
              <a:t>       -     </a:t>
            </a:r>
            <a:r>
              <a:rPr lang="en-US" sz="1400" dirty="0" err="1">
                <a:latin typeface="Times New Roman" panose="02020603050405020304" pitchFamily="18" charset="0"/>
              </a:rPr>
              <a:t>ie</a:t>
            </a:r>
            <a:r>
              <a:rPr lang="en-US" sz="1400" dirty="0">
                <a:latin typeface="Times New Roman" panose="02020603050405020304" pitchFamily="18" charset="0"/>
              </a:rPr>
              <a:t>. the laws that Kepler had found </a:t>
            </a:r>
            <a:r>
              <a:rPr lang="en-US" sz="1400" dirty="0" err="1">
                <a:latin typeface="Times New Roman" panose="02020603050405020304" pitchFamily="18" charset="0"/>
              </a:rPr>
              <a:t>empiricially</a:t>
            </a:r>
            <a:r>
              <a:rPr lang="en-US" sz="1400" dirty="0">
                <a:latin typeface="Times New Roman" panose="02020603050405020304" pitchFamily="18" charset="0"/>
              </a:rPr>
              <a:t> </a:t>
            </a:r>
          </a:p>
          <a:p>
            <a:endParaRPr lang="en-US" sz="1400" dirty="0">
              <a:latin typeface="Times New Roman" panose="02020603050405020304" pitchFamily="18" charset="0"/>
            </a:endParaRPr>
          </a:p>
          <a:p>
            <a:endParaRPr lang="en-US" sz="1400" dirty="0">
              <a:latin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rPr>
              <a:t>Integral and Differential Calculus</a:t>
            </a:r>
          </a:p>
          <a:p>
            <a:r>
              <a:rPr lang="en-US" dirty="0">
                <a:latin typeface="Times New Roman" panose="02020603050405020304" pitchFamily="18" charset="0"/>
              </a:rPr>
              <a:t>      </a:t>
            </a:r>
            <a:r>
              <a:rPr lang="en-US" sz="1400" dirty="0">
                <a:latin typeface="Times New Roman" panose="02020603050405020304" pitchFamily="18" charset="0"/>
              </a:rPr>
              <a:t>-      however, language of calculus as we know it is from Leibniz</a:t>
            </a:r>
          </a:p>
          <a:p>
            <a:r>
              <a:rPr lang="en-US" sz="1400" dirty="0">
                <a:latin typeface="Times New Roman" panose="02020603050405020304" pitchFamily="18" charset="0"/>
              </a:rPr>
              <a:t>        -      Newton gave the proofs in a geometric form of infinitesimal calculus</a:t>
            </a:r>
          </a:p>
        </p:txBody>
      </p:sp>
    </p:spTree>
    <p:extLst>
      <p:ext uri="{BB962C8B-B14F-4D97-AF65-F5344CB8AC3E}">
        <p14:creationId xmlns:p14="http://schemas.microsoft.com/office/powerpoint/2010/main" val="1709870666"/>
      </p:ext>
    </p:extLst>
  </p:cSld>
  <p:clrMapOvr>
    <a:masterClrMapping/>
  </p:clrMapOvr>
  <p:transition>
    <p:zoom/>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6021288"/>
            <a:ext cx="8229600" cy="1143000"/>
          </a:xfrm>
        </p:spPr>
        <p:txBody>
          <a:bodyPr>
            <a:normAutofit fontScale="90000"/>
          </a:bodyPr>
          <a:lstStyle/>
          <a:p>
            <a:pPr algn="l">
              <a:lnSpc>
                <a:spcPct val="60000"/>
              </a:lnSpc>
              <a:defRPr/>
            </a:pPr>
            <a:r>
              <a:rPr lang="en-US" sz="7800" dirty="0"/>
              <a:t>          Principia</a:t>
            </a:r>
            <a:br>
              <a:rPr lang="en-US" sz="7800" dirty="0"/>
            </a:br>
            <a:r>
              <a:rPr lang="en-US" sz="7800" dirty="0"/>
              <a:t>               </a:t>
            </a:r>
            <a:r>
              <a:rPr lang="en-US" sz="3900" dirty="0"/>
              <a:t>(1687)</a:t>
            </a:r>
            <a:br>
              <a:rPr lang="en-US" sz="3900" dirty="0"/>
            </a:br>
            <a:r>
              <a:rPr lang="en-US" sz="7800" dirty="0"/>
              <a:t>        </a:t>
            </a:r>
            <a:endParaRPr lang="en-US" sz="5000" dirty="0"/>
          </a:p>
        </p:txBody>
      </p:sp>
      <p:pic>
        <p:nvPicPr>
          <p:cNvPr id="4" name="Picture 3">
            <a:extLst>
              <a:ext uri="{FF2B5EF4-FFF2-40B4-BE49-F238E27FC236}">
                <a16:creationId xmlns:a16="http://schemas.microsoft.com/office/drawing/2014/main" id="{D6D72D3B-D057-4924-9FE8-B8A78ECB9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364" y="188640"/>
            <a:ext cx="10138727" cy="6336704"/>
          </a:xfrm>
          <a:prstGeom prst="rect">
            <a:avLst/>
          </a:prstGeom>
        </p:spPr>
      </p:pic>
    </p:spTree>
    <p:extLst>
      <p:ext uri="{BB962C8B-B14F-4D97-AF65-F5344CB8AC3E}">
        <p14:creationId xmlns:p14="http://schemas.microsoft.com/office/powerpoint/2010/main" val="1359065859"/>
      </p:ext>
    </p:extLst>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1331640" y="1899780"/>
            <a:ext cx="8229600" cy="1143000"/>
          </a:xfrm>
        </p:spPr>
        <p:txBody>
          <a:bodyPr>
            <a:normAutofit fontScale="90000"/>
          </a:bodyPr>
          <a:lstStyle/>
          <a:p>
            <a:pPr eaLnBrk="1" fontAlgn="auto" hangingPunct="1">
              <a:spcAft>
                <a:spcPts val="0"/>
              </a:spcAft>
              <a:defRPr/>
            </a:pPr>
            <a:r>
              <a:rPr lang="en-US" sz="5000" b="1" dirty="0">
                <a:solidFill>
                  <a:schemeClr val="tx1"/>
                </a:solidFill>
              </a:rPr>
              <a:t>Philosophiae  Naturalis</a:t>
            </a:r>
            <a:br>
              <a:rPr sz="5000" b="1" dirty="0">
                <a:solidFill>
                  <a:schemeClr val="tx1"/>
                </a:solidFill>
              </a:rPr>
            </a:br>
            <a:r>
              <a:rPr lang="en-US" sz="5000" b="1" dirty="0">
                <a:solidFill>
                  <a:schemeClr val="tx1"/>
                </a:solidFill>
              </a:rPr>
              <a:t> Principia Mathematica</a:t>
            </a:r>
            <a:br>
              <a:rPr lang="en-US" sz="5000" b="1" dirty="0">
                <a:solidFill>
                  <a:schemeClr val="tx1"/>
                </a:solidFill>
              </a:rPr>
            </a:br>
            <a:r>
              <a:rPr lang="en-US" sz="5000" b="1" dirty="0">
                <a:solidFill>
                  <a:schemeClr val="tx1"/>
                </a:solidFill>
              </a:rPr>
              <a:t>                  (1687)</a:t>
            </a:r>
            <a:br>
              <a:rPr sz="6000" b="1" dirty="0">
                <a:solidFill>
                  <a:schemeClr val="tx1"/>
                </a:solidFill>
              </a:rPr>
            </a:br>
            <a:endParaRPr sz="6000" b="1" dirty="0">
              <a:solidFill>
                <a:schemeClr val="tx1"/>
              </a:solidFill>
            </a:endParaRPr>
          </a:p>
        </p:txBody>
      </p:sp>
      <p:sp>
        <p:nvSpPr>
          <p:cNvPr id="8" name="Rectangle 5"/>
          <p:cNvSpPr>
            <a:spLocks noChangeArrowheads="1"/>
          </p:cNvSpPr>
          <p:nvPr/>
        </p:nvSpPr>
        <p:spPr bwMode="auto">
          <a:xfrm>
            <a:off x="147910" y="2636911"/>
            <a:ext cx="8785225" cy="244827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10" name="TextBox 9">
            <a:extLst>
              <a:ext uri="{FF2B5EF4-FFF2-40B4-BE49-F238E27FC236}">
                <a16:creationId xmlns:a16="http://schemas.microsoft.com/office/drawing/2014/main" id="{BDA6C07C-6B6C-4A49-BE90-6973A435945C}"/>
              </a:ext>
            </a:extLst>
          </p:cNvPr>
          <p:cNvSpPr txBox="1"/>
          <p:nvPr/>
        </p:nvSpPr>
        <p:spPr>
          <a:xfrm>
            <a:off x="1763688" y="2852936"/>
            <a:ext cx="6624736" cy="203132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solidFill>
                  <a:prstClr val="white"/>
                </a:solidFill>
                <a:latin typeface="Times New Roman" panose="02020603050405020304" pitchFamily="18" charset="0"/>
              </a:rPr>
              <a:t>1687                        Volume 1 (Latin)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rabicPlain" startAt="1713"/>
              <a:tabLst/>
              <a:defRPr/>
            </a:pPr>
            <a:r>
              <a:rPr lang="en-US" dirty="0">
                <a:solidFill>
                  <a:prstClr val="white"/>
                </a:solidFill>
                <a:latin typeface="Times New Roman" panose="02020603050405020304" pitchFamily="18" charset="0"/>
              </a:rPr>
              <a:t>                        Volume 2</a:t>
            </a:r>
          </a:p>
          <a:p>
            <a:pPr marL="342900" marR="0" lvl="0" indent="-342900" algn="l" defTabSz="914400" rtl="0" eaLnBrk="1" fontAlgn="base" latinLnBrk="0" hangingPunct="1">
              <a:lnSpc>
                <a:spcPct val="100000"/>
              </a:lnSpc>
              <a:spcBef>
                <a:spcPct val="0"/>
              </a:spcBef>
              <a:spcAft>
                <a:spcPct val="0"/>
              </a:spcAft>
              <a:buClrTx/>
              <a:buSzTx/>
              <a:buFontTx/>
              <a:buAutoNum type="arabicPlain" startAt="1713"/>
              <a:tabLst/>
              <a:defRPr/>
            </a:pPr>
            <a:endParaRPr lang="en-US" dirty="0">
              <a:solidFill>
                <a:prstClr val="white"/>
              </a:solidFill>
              <a:latin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AutoNum type="arabicPlain" startAt="1726"/>
              <a:tabLst/>
              <a:defRPr/>
            </a:pPr>
            <a:r>
              <a:rPr lang="en-US" dirty="0">
                <a:solidFill>
                  <a:prstClr val="white"/>
                </a:solidFill>
                <a:latin typeface="Times New Roman" panose="02020603050405020304" pitchFamily="18" charset="0"/>
              </a:rPr>
              <a:t>                         Volume 3</a:t>
            </a:r>
          </a:p>
          <a:p>
            <a:pPr marL="342900" marR="0" lvl="0" indent="-342900" algn="l" defTabSz="914400" rtl="0" eaLnBrk="1" fontAlgn="base" latinLnBrk="0" hangingPunct="1">
              <a:lnSpc>
                <a:spcPct val="100000"/>
              </a:lnSpc>
              <a:spcBef>
                <a:spcPct val="0"/>
              </a:spcBef>
              <a:spcAft>
                <a:spcPct val="0"/>
              </a:spcAft>
              <a:buClrTx/>
              <a:buSzTx/>
              <a:buAutoNum type="arabicPlain" startAt="1726"/>
              <a:tabLst/>
              <a:defRPr/>
            </a:pPr>
            <a:endParaRPr lang="en-US" dirty="0">
              <a:solidFill>
                <a:prstClr val="white"/>
              </a:solidFill>
              <a:latin typeface="Times New Roman" panose="02020603050405020304" pitchFamily="18" charset="0"/>
            </a:endParaRPr>
          </a:p>
          <a:p>
            <a:pPr marR="0" lvl="0" algn="l" defTabSz="914400" rtl="0" eaLnBrk="1" fontAlgn="base" latinLnBrk="0" hangingPunct="1">
              <a:lnSpc>
                <a:spcPct val="100000"/>
              </a:lnSpc>
              <a:spcBef>
                <a:spcPct val="0"/>
              </a:spcBef>
              <a:spcAft>
                <a:spcPct val="0"/>
              </a:spcAft>
              <a:buClrTx/>
              <a:buSzTx/>
              <a:tabLst/>
              <a:defRPr/>
            </a:pPr>
            <a:r>
              <a:rPr lang="en-US" dirty="0">
                <a:solidFill>
                  <a:prstClr val="white"/>
                </a:solidFill>
                <a:latin typeface="Times New Roman" panose="02020603050405020304" pitchFamily="18" charset="0"/>
              </a:rPr>
              <a:t>1728                         Published in English</a:t>
            </a:r>
          </a:p>
        </p:txBody>
      </p:sp>
    </p:spTree>
    <p:extLst>
      <p:ext uri="{BB962C8B-B14F-4D97-AF65-F5344CB8AC3E}">
        <p14:creationId xmlns:p14="http://schemas.microsoft.com/office/powerpoint/2010/main" val="1772299660"/>
      </p:ext>
    </p:extLst>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1763688" y="1281515"/>
            <a:ext cx="8229600" cy="1143000"/>
          </a:xfrm>
        </p:spPr>
        <p:txBody>
          <a:bodyPr>
            <a:normAutofit fontScale="90000"/>
          </a:bodyPr>
          <a:lstStyle/>
          <a:p>
            <a:pPr eaLnBrk="1" fontAlgn="auto" hangingPunct="1">
              <a:spcAft>
                <a:spcPts val="0"/>
              </a:spcAft>
              <a:defRPr/>
            </a:pPr>
            <a:r>
              <a:rPr sz="6000" b="1" dirty="0">
                <a:solidFill>
                  <a:schemeClr val="tx1"/>
                </a:solidFill>
              </a:rPr>
              <a:t>       Newton's </a:t>
            </a:r>
            <a:br>
              <a:rPr sz="6000" b="1" dirty="0">
                <a:solidFill>
                  <a:schemeClr val="tx1"/>
                </a:solidFill>
              </a:rPr>
            </a:br>
            <a:r>
              <a:rPr sz="6000" b="1" dirty="0">
                <a:solidFill>
                  <a:schemeClr val="tx1"/>
                </a:solidFill>
              </a:rPr>
              <a:t>Laws  of  Motion</a:t>
            </a:r>
            <a:br>
              <a:rPr sz="6000" b="1" dirty="0">
                <a:solidFill>
                  <a:schemeClr val="tx1"/>
                </a:solidFill>
              </a:rPr>
            </a:br>
            <a:endParaRPr sz="6000" b="1" dirty="0">
              <a:solidFill>
                <a:schemeClr val="tx1"/>
              </a:solidFill>
            </a:endParaRPr>
          </a:p>
        </p:txBody>
      </p:sp>
      <p:graphicFrame>
        <p:nvGraphicFramePr>
          <p:cNvPr id="2" name="Object 1"/>
          <p:cNvGraphicFramePr>
            <a:graphicFrameLocks noChangeAspect="1"/>
          </p:cNvGraphicFramePr>
          <p:nvPr/>
        </p:nvGraphicFramePr>
        <p:xfrm>
          <a:off x="2987824" y="4005064"/>
          <a:ext cx="2558727" cy="1030763"/>
        </p:xfrm>
        <a:graphic>
          <a:graphicData uri="http://schemas.openxmlformats.org/presentationml/2006/ole">
            <mc:AlternateContent xmlns:mc="http://schemas.openxmlformats.org/markup-compatibility/2006">
              <mc:Choice xmlns:v="urn:schemas-microsoft-com:vml" Requires="v">
                <p:oleObj spid="_x0000_s1131" name="Equation" r:id="rId3" imgW="977760" imgH="393480" progId="Equation.DSMT4">
                  <p:embed/>
                </p:oleObj>
              </mc:Choice>
              <mc:Fallback>
                <p:oleObj name="Equation" r:id="rId3" imgW="977760" imgH="393480" progId="Equation.DSMT4">
                  <p:embed/>
                  <p:pic>
                    <p:nvPicPr>
                      <p:cNvPr id="2" name="Object 1"/>
                      <p:cNvPicPr>
                        <a:picLocks noChangeAspect="1" noChangeArrowheads="1"/>
                      </p:cNvPicPr>
                      <p:nvPr/>
                    </p:nvPicPr>
                    <p:blipFill>
                      <a:blip r:embed="rId4"/>
                      <a:srcRect/>
                      <a:stretch>
                        <a:fillRect/>
                      </a:stretch>
                    </p:blipFill>
                    <p:spPr bwMode="auto">
                      <a:xfrm>
                        <a:off x="2987824" y="4005064"/>
                        <a:ext cx="2558727" cy="1030763"/>
                      </a:xfrm>
                      <a:prstGeom prst="rect">
                        <a:avLst/>
                      </a:prstGeom>
                      <a:noFill/>
                      <a:ln>
                        <a:noFill/>
                      </a:ln>
                    </p:spPr>
                  </p:pic>
                </p:oleObj>
              </mc:Fallback>
            </mc:AlternateContent>
          </a:graphicData>
        </a:graphic>
      </p:graphicFrame>
      <p:sp>
        <p:nvSpPr>
          <p:cNvPr id="7" name="Rectangle 5"/>
          <p:cNvSpPr>
            <a:spLocks noChangeArrowheads="1"/>
          </p:cNvSpPr>
          <p:nvPr/>
        </p:nvSpPr>
        <p:spPr bwMode="auto">
          <a:xfrm>
            <a:off x="177192" y="3212976"/>
            <a:ext cx="8785225" cy="2016224"/>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3" name="TextBox 2"/>
          <p:cNvSpPr txBox="1"/>
          <p:nvPr/>
        </p:nvSpPr>
        <p:spPr>
          <a:xfrm>
            <a:off x="538300" y="3356992"/>
            <a:ext cx="7704856"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0" u="none" strike="noStrike" kern="1200" cap="none" spc="0" normalizeH="0" baseline="0" noProof="0" dirty="0">
                <a:ln>
                  <a:noFill/>
                </a:ln>
                <a:solidFill>
                  <a:prstClr val="white"/>
                </a:solidFill>
                <a:effectLst/>
                <a:uLnTx/>
                <a:uFillTx/>
                <a:latin typeface="Arial" charset="0"/>
                <a:ea typeface="+mn-ea"/>
                <a:cs typeface="+mn-cs"/>
              </a:rPr>
              <a:t>Newton’s 2nd Law</a:t>
            </a: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force =  acceleration x  mass = change of velocity  x mass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endParaRPr kumimoji="0" lang="en-GB"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6" name="TextBox 5"/>
          <p:cNvSpPr txBox="1"/>
          <p:nvPr/>
        </p:nvSpPr>
        <p:spPr>
          <a:xfrm>
            <a:off x="559550" y="1724615"/>
            <a:ext cx="7704856"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Newton’s 1st Law: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zero force  -   body keeps constant velocity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endParaRPr kumimoji="0" lang="en-GB" sz="1800" b="0" i="0" u="none" strike="noStrike" kern="1200" cap="none" spc="0" normalizeH="0" baseline="0" noProof="0" dirty="0">
              <a:ln>
                <a:noFill/>
              </a:ln>
              <a:solidFill>
                <a:prstClr val="white"/>
              </a:solidFill>
              <a:effectLst/>
              <a:uLnTx/>
              <a:uFillTx/>
              <a:latin typeface="Arial" charset="0"/>
              <a:ea typeface="+mn-ea"/>
              <a:cs typeface="+mn-cs"/>
            </a:endParaRPr>
          </a:p>
        </p:txBody>
      </p:sp>
      <p:graphicFrame>
        <p:nvGraphicFramePr>
          <p:cNvPr id="4" name="Object 3"/>
          <p:cNvGraphicFramePr>
            <a:graphicFrameLocks noChangeAspect="1"/>
          </p:cNvGraphicFramePr>
          <p:nvPr/>
        </p:nvGraphicFramePr>
        <p:xfrm>
          <a:off x="2679557" y="2324779"/>
          <a:ext cx="3389313" cy="631825"/>
        </p:xfrm>
        <a:graphic>
          <a:graphicData uri="http://schemas.openxmlformats.org/presentationml/2006/ole">
            <mc:AlternateContent xmlns:mc="http://schemas.openxmlformats.org/markup-compatibility/2006">
              <mc:Choice xmlns:v="urn:schemas-microsoft-com:vml" Requires="v">
                <p:oleObj spid="_x0000_s1132" name="Equation" r:id="rId5" imgW="1295280" imgH="241200" progId="Equation.DSMT4">
                  <p:embed/>
                </p:oleObj>
              </mc:Choice>
              <mc:Fallback>
                <p:oleObj name="Equation" r:id="rId5" imgW="1295280" imgH="241200" progId="Equation.DSMT4">
                  <p:embed/>
                  <p:pic>
                    <p:nvPicPr>
                      <p:cNvPr id="4" name="Object 3"/>
                      <p:cNvPicPr>
                        <a:picLocks noChangeAspect="1" noChangeArrowheads="1"/>
                      </p:cNvPicPr>
                      <p:nvPr/>
                    </p:nvPicPr>
                    <p:blipFill>
                      <a:blip r:embed="rId6"/>
                      <a:srcRect/>
                      <a:stretch>
                        <a:fillRect/>
                      </a:stretch>
                    </p:blipFill>
                    <p:spPr bwMode="auto">
                      <a:xfrm>
                        <a:off x="2679557" y="2324779"/>
                        <a:ext cx="33893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5"/>
          <p:cNvSpPr>
            <a:spLocks noChangeArrowheads="1"/>
          </p:cNvSpPr>
          <p:nvPr/>
        </p:nvSpPr>
        <p:spPr bwMode="auto">
          <a:xfrm>
            <a:off x="177191" y="1724614"/>
            <a:ext cx="8785225" cy="134434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
        <p:nvSpPr>
          <p:cNvPr id="9" name="TextBox 8"/>
          <p:cNvSpPr txBox="1"/>
          <p:nvPr/>
        </p:nvSpPr>
        <p:spPr>
          <a:xfrm>
            <a:off x="827584" y="5445224"/>
            <a:ext cx="7704856"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Newton’s 3rd Law: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action   =  reaction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Arial" charset="0"/>
                <a:ea typeface="+mn-ea"/>
                <a:cs typeface="+mn-cs"/>
              </a:rPr>
              <a:t>                              </a:t>
            </a:r>
            <a:endParaRPr kumimoji="0" lang="en-GB" sz="1800" b="0" i="0" u="none" strike="noStrike" kern="1200" cap="none" spc="0" normalizeH="0" baseline="0" noProof="0" dirty="0">
              <a:ln>
                <a:noFill/>
              </a:ln>
              <a:solidFill>
                <a:prstClr val="white"/>
              </a:solidFill>
              <a:effectLst/>
              <a:uLnTx/>
              <a:uFillTx/>
              <a:latin typeface="Arial" charset="0"/>
              <a:ea typeface="+mn-ea"/>
              <a:cs typeface="+mn-cs"/>
            </a:endParaRPr>
          </a:p>
        </p:txBody>
      </p:sp>
      <p:graphicFrame>
        <p:nvGraphicFramePr>
          <p:cNvPr id="5" name="Object 4"/>
          <p:cNvGraphicFramePr>
            <a:graphicFrameLocks noChangeAspect="1"/>
          </p:cNvGraphicFramePr>
          <p:nvPr/>
        </p:nvGraphicFramePr>
        <p:xfrm>
          <a:off x="3641725" y="5980113"/>
          <a:ext cx="1497013" cy="665162"/>
        </p:xfrm>
        <a:graphic>
          <a:graphicData uri="http://schemas.openxmlformats.org/presentationml/2006/ole">
            <mc:AlternateContent xmlns:mc="http://schemas.openxmlformats.org/markup-compatibility/2006">
              <mc:Choice xmlns:v="urn:schemas-microsoft-com:vml" Requires="v">
                <p:oleObj spid="_x0000_s1133" name="Equation" r:id="rId7" imgW="571320" imgH="253800" progId="Equation.DSMT4">
                  <p:embed/>
                </p:oleObj>
              </mc:Choice>
              <mc:Fallback>
                <p:oleObj name="Equation" r:id="rId7" imgW="571320" imgH="253800" progId="Equation.DSMT4">
                  <p:embed/>
                  <p:pic>
                    <p:nvPicPr>
                      <p:cNvPr id="5" name="Object 4"/>
                      <p:cNvPicPr>
                        <a:picLocks noChangeAspect="1" noChangeArrowheads="1"/>
                      </p:cNvPicPr>
                      <p:nvPr/>
                    </p:nvPicPr>
                    <p:blipFill>
                      <a:blip r:embed="rId8"/>
                      <a:srcRect/>
                      <a:stretch>
                        <a:fillRect/>
                      </a:stretch>
                    </p:blipFill>
                    <p:spPr bwMode="auto">
                      <a:xfrm>
                        <a:off x="3641725" y="5980113"/>
                        <a:ext cx="149701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5"/>
          <p:cNvSpPr>
            <a:spLocks noChangeArrowheads="1"/>
          </p:cNvSpPr>
          <p:nvPr/>
        </p:nvSpPr>
        <p:spPr bwMode="auto">
          <a:xfrm>
            <a:off x="166811" y="5373215"/>
            <a:ext cx="8785225" cy="1275113"/>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045379311"/>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224644"/>
            <a:ext cx="8604448" cy="6408712"/>
          </a:xfrm>
        </p:spPr>
        <p:txBody>
          <a:bodyPr/>
          <a:lstStyle/>
          <a:p>
            <a:pPr marL="0" indent="0">
              <a:lnSpc>
                <a:spcPct val="80000"/>
              </a:lnSpc>
              <a:buNone/>
            </a:pPr>
            <a:endParaRPr lang="nl-NL" sz="1400" dirty="0">
              <a:solidFill>
                <a:schemeClr val="bg1"/>
              </a:solidFill>
            </a:endParaRPr>
          </a:p>
          <a:p>
            <a:pPr>
              <a:lnSpc>
                <a:spcPct val="75000"/>
              </a:lnSpc>
              <a:buFont typeface="Arial" panose="020B0604020202020204" pitchFamily="34" charset="0"/>
              <a:buChar char="•"/>
            </a:pPr>
            <a:r>
              <a:rPr lang="nl-NL" sz="1200" b="1" dirty="0">
                <a:solidFill>
                  <a:schemeClr val="bg1"/>
                </a:solidFill>
              </a:rPr>
              <a:t>1543</a:t>
            </a:r>
            <a:endParaRPr lang="nl-NL" sz="1200" b="1" dirty="0"/>
          </a:p>
          <a:p>
            <a:pPr marL="0" indent="0">
              <a:lnSpc>
                <a:spcPct val="75000"/>
              </a:lnSpc>
              <a:buNone/>
            </a:pPr>
            <a:r>
              <a:rPr lang="nl-NL" sz="1200" b="1" dirty="0"/>
              <a:t>      </a:t>
            </a:r>
            <a:r>
              <a:rPr lang="nl-NL" sz="1200" b="1" i="1" dirty="0">
                <a:solidFill>
                  <a:schemeClr val="bg1"/>
                </a:solidFill>
              </a:rPr>
              <a:t>Nicolaus Copernicus</a:t>
            </a:r>
            <a:r>
              <a:rPr lang="nl-NL" sz="1200" dirty="0">
                <a:solidFill>
                  <a:schemeClr val="bg1"/>
                </a:solidFill>
              </a:rPr>
              <a:t>  </a:t>
            </a:r>
          </a:p>
          <a:p>
            <a:pPr marL="0" indent="0">
              <a:lnSpc>
                <a:spcPct val="75000"/>
              </a:lnSpc>
              <a:buNone/>
            </a:pPr>
            <a:r>
              <a:rPr lang="nl-NL" sz="1200" dirty="0">
                <a:solidFill>
                  <a:schemeClr val="bg1"/>
                </a:solidFill>
              </a:rPr>
              <a:t>       - publishes heliocentric universe in De Revolutionibus Orbium Coelestium</a:t>
            </a:r>
          </a:p>
          <a:p>
            <a:pPr marL="0" indent="0">
              <a:lnSpc>
                <a:spcPct val="75000"/>
              </a:lnSpc>
              <a:buNone/>
            </a:pPr>
            <a:r>
              <a:rPr lang="nl-NL" sz="1200" dirty="0">
                <a:solidFill>
                  <a:schemeClr val="bg1"/>
                </a:solidFill>
              </a:rPr>
              <a:t>       - implicit introduction Copernican principle:   Earth/Sun is not special </a:t>
            </a:r>
          </a:p>
          <a:p>
            <a:pPr marL="0" indent="0">
              <a:lnSpc>
                <a:spcPct val="75000"/>
              </a:lnSpc>
              <a:buNone/>
            </a:pPr>
            <a:endParaRPr lang="nl-NL" sz="1200" dirty="0">
              <a:solidFill>
                <a:schemeClr val="bg1"/>
              </a:solidFill>
            </a:endParaRPr>
          </a:p>
          <a:p>
            <a:pPr lvl="0">
              <a:lnSpc>
                <a:spcPct val="75000"/>
              </a:lnSpc>
              <a:buClr>
                <a:srgbClr val="F3A447"/>
              </a:buClr>
              <a:buFont typeface="Arial" panose="020B0604020202020204" pitchFamily="34" charset="0"/>
              <a:buChar char="•"/>
            </a:pPr>
            <a:r>
              <a:rPr lang="nl-NL" sz="1200" b="1" dirty="0">
                <a:solidFill>
                  <a:prstClr val="black"/>
                </a:solidFill>
              </a:rPr>
              <a:t>1576</a:t>
            </a:r>
          </a:p>
          <a:p>
            <a:pPr marL="0" lvl="0" indent="0">
              <a:lnSpc>
                <a:spcPct val="75000"/>
              </a:lnSpc>
              <a:buClr>
                <a:srgbClr val="F3A447"/>
              </a:buClr>
              <a:buNone/>
            </a:pPr>
            <a:r>
              <a:rPr lang="nl-NL" sz="1200" b="1" dirty="0">
                <a:solidFill>
                  <a:prstClr val="black"/>
                </a:solidFill>
              </a:rPr>
              <a:t>       </a:t>
            </a:r>
            <a:r>
              <a:rPr lang="nl-NL" sz="1200" b="1" i="1" dirty="0">
                <a:solidFill>
                  <a:prstClr val="black"/>
                </a:solidFill>
              </a:rPr>
              <a:t>Thomas </a:t>
            </a:r>
            <a:r>
              <a:rPr lang="nl-NL" sz="1200" b="1" i="1" dirty="0" err="1">
                <a:solidFill>
                  <a:prstClr val="black"/>
                </a:solidFill>
              </a:rPr>
              <a:t>Digges</a:t>
            </a:r>
            <a:r>
              <a:rPr lang="nl-NL" sz="1200" b="1" i="1" dirty="0">
                <a:solidFill>
                  <a:prstClr val="black"/>
                </a:solidFill>
              </a:rPr>
              <a:t> (1546-1595)</a:t>
            </a:r>
          </a:p>
          <a:p>
            <a:pPr marL="0" lvl="0" indent="0">
              <a:lnSpc>
                <a:spcPct val="75000"/>
              </a:lnSpc>
              <a:buClr>
                <a:srgbClr val="F3A447"/>
              </a:buClr>
              <a:buNone/>
            </a:pPr>
            <a:r>
              <a:rPr lang="en-US" sz="1200" i="1" dirty="0">
                <a:solidFill>
                  <a:schemeClr val="bg1"/>
                </a:solidFill>
              </a:rPr>
              <a:t>        </a:t>
            </a:r>
            <a:r>
              <a:rPr lang="en-US" sz="1200" b="1" dirty="0">
                <a:solidFill>
                  <a:schemeClr val="bg1"/>
                </a:solidFill>
              </a:rPr>
              <a:t>A Prognostication everlasting  (1576)</a:t>
            </a:r>
          </a:p>
          <a:p>
            <a:pPr marL="0" lvl="0" indent="0">
              <a:lnSpc>
                <a:spcPct val="75000"/>
              </a:lnSpc>
              <a:buClr>
                <a:srgbClr val="F3A447"/>
              </a:buClr>
              <a:buNone/>
            </a:pPr>
            <a:r>
              <a:rPr lang="en-US" sz="1200" b="1" i="1" dirty="0">
                <a:solidFill>
                  <a:schemeClr val="bg1"/>
                </a:solidFill>
              </a:rPr>
              <a:t>         </a:t>
            </a:r>
            <a:r>
              <a:rPr lang="en-US" sz="1200" dirty="0">
                <a:solidFill>
                  <a:schemeClr val="bg1"/>
                </a:solidFill>
              </a:rPr>
              <a:t>First expose – in appendix - of Copernican heliocentric model of the Universe in English language. </a:t>
            </a:r>
          </a:p>
          <a:p>
            <a:pPr marL="0" lvl="0" indent="0">
              <a:lnSpc>
                <a:spcPct val="75000"/>
              </a:lnSpc>
              <a:buClr>
                <a:srgbClr val="F3A447"/>
              </a:buClr>
              <a:buNone/>
            </a:pPr>
            <a:r>
              <a:rPr lang="en-US" sz="1200" dirty="0">
                <a:solidFill>
                  <a:schemeClr val="bg1"/>
                </a:solidFill>
              </a:rPr>
              <a:t>        Digges states – going further than Copernicus - that the Universe is infinite, and contains infinitely many stars. </a:t>
            </a:r>
          </a:p>
          <a:p>
            <a:pPr marL="0" lvl="0" indent="0">
              <a:lnSpc>
                <a:spcPct val="75000"/>
              </a:lnSpc>
              <a:buClr>
                <a:srgbClr val="F3A447"/>
              </a:buClr>
              <a:buNone/>
            </a:pPr>
            <a:r>
              <a:rPr lang="en-US" sz="1200" dirty="0">
                <a:solidFill>
                  <a:schemeClr val="bg1"/>
                </a:solidFill>
              </a:rPr>
              <a:t>        “Digges’ original contribution to cosmology consisted of dismantling the starry sphere throughout endless space</a:t>
            </a:r>
          </a:p>
          <a:p>
            <a:pPr marL="0" lvl="0" indent="0">
              <a:lnSpc>
                <a:spcPct val="75000"/>
              </a:lnSpc>
              <a:buClr>
                <a:srgbClr val="F3A447"/>
              </a:buClr>
              <a:buNone/>
            </a:pPr>
            <a:r>
              <a:rPr lang="en-US" sz="1200" dirty="0">
                <a:solidFill>
                  <a:schemeClr val="bg1"/>
                </a:solidFill>
              </a:rPr>
              <a:t>          … Digges pioneered … the idea of an unlimited sphere filled with the mingling rays of countless stars.”  (E. Harrison)</a:t>
            </a:r>
            <a:endParaRPr lang="nl-NL" sz="1200" dirty="0">
              <a:solidFill>
                <a:schemeClr val="bg1"/>
              </a:solidFill>
            </a:endParaRPr>
          </a:p>
          <a:p>
            <a:pPr marL="0" indent="0">
              <a:lnSpc>
                <a:spcPct val="75000"/>
              </a:lnSpc>
              <a:buNone/>
            </a:pPr>
            <a:endParaRPr lang="nl-NL" sz="1200" dirty="0">
              <a:solidFill>
                <a:schemeClr val="bg1"/>
              </a:solidFill>
            </a:endParaRPr>
          </a:p>
          <a:p>
            <a:pPr lvl="0">
              <a:lnSpc>
                <a:spcPct val="75000"/>
              </a:lnSpc>
              <a:buClr>
                <a:srgbClr val="F3A447"/>
              </a:buClr>
              <a:buFont typeface="Arial" panose="020B0604020202020204" pitchFamily="34" charset="0"/>
              <a:buChar char="•"/>
            </a:pPr>
            <a:r>
              <a:rPr lang="nl-NL" sz="1200" dirty="0">
                <a:solidFill>
                  <a:schemeClr val="bg1"/>
                </a:solidFill>
              </a:rPr>
              <a:t> </a:t>
            </a:r>
            <a:r>
              <a:rPr lang="nl-NL" sz="1200" b="1" dirty="0">
                <a:solidFill>
                  <a:schemeClr val="bg1"/>
                </a:solidFill>
              </a:rPr>
              <a:t>1572</a:t>
            </a:r>
          </a:p>
          <a:p>
            <a:pPr marL="0" lvl="0" indent="0">
              <a:lnSpc>
                <a:spcPct val="75000"/>
              </a:lnSpc>
              <a:buClr>
                <a:srgbClr val="F3A447"/>
              </a:buClr>
              <a:buNone/>
            </a:pPr>
            <a:r>
              <a:rPr lang="nl-NL" sz="1200" b="1" dirty="0">
                <a:solidFill>
                  <a:schemeClr val="bg1"/>
                </a:solidFill>
              </a:rPr>
              <a:t>        </a:t>
            </a:r>
            <a:r>
              <a:rPr lang="nl-NL" sz="1200" b="1" i="1" dirty="0">
                <a:solidFill>
                  <a:schemeClr val="bg1"/>
                </a:solidFill>
              </a:rPr>
              <a:t>Tycho Brahe</a:t>
            </a:r>
          </a:p>
          <a:p>
            <a:pPr marL="0" lvl="0" indent="0">
              <a:lnSpc>
                <a:spcPct val="75000"/>
              </a:lnSpc>
              <a:buClr>
                <a:srgbClr val="F3A447"/>
              </a:buClr>
              <a:buNone/>
            </a:pPr>
            <a:r>
              <a:rPr lang="nl-NL" sz="1200" dirty="0">
                <a:solidFill>
                  <a:schemeClr val="bg1"/>
                </a:solidFill>
              </a:rPr>
              <a:t>        </a:t>
            </a:r>
            <a:r>
              <a:rPr lang="nl-NL" sz="1200" b="1" dirty="0">
                <a:solidFill>
                  <a:schemeClr val="bg1"/>
                </a:solidFill>
              </a:rPr>
              <a:t>Tycho’s supernova </a:t>
            </a:r>
          </a:p>
          <a:p>
            <a:pPr marL="0" lvl="0" indent="0">
              <a:lnSpc>
                <a:spcPct val="75000"/>
              </a:lnSpc>
              <a:buClr>
                <a:srgbClr val="F3A447"/>
              </a:buClr>
              <a:buNone/>
            </a:pPr>
            <a:r>
              <a:rPr lang="nl-NL" sz="1200" dirty="0">
                <a:solidFill>
                  <a:schemeClr val="bg1"/>
                </a:solidFill>
              </a:rPr>
              <a:t>         Ultimate </a:t>
            </a:r>
            <a:r>
              <a:rPr lang="nl-NL" sz="1200" dirty="0" err="1">
                <a:solidFill>
                  <a:schemeClr val="bg1"/>
                </a:solidFill>
              </a:rPr>
              <a:t>evidence</a:t>
            </a:r>
            <a:r>
              <a:rPr lang="nl-NL" sz="1200" dirty="0">
                <a:solidFill>
                  <a:schemeClr val="bg1"/>
                </a:solidFill>
              </a:rPr>
              <a:t> </a:t>
            </a:r>
            <a:r>
              <a:rPr lang="nl-NL" sz="1200" dirty="0" err="1">
                <a:solidFill>
                  <a:schemeClr val="bg1"/>
                </a:solidFill>
              </a:rPr>
              <a:t>and</a:t>
            </a:r>
            <a:r>
              <a:rPr lang="nl-NL" sz="1200" dirty="0">
                <a:solidFill>
                  <a:schemeClr val="bg1"/>
                </a:solidFill>
              </a:rPr>
              <a:t> </a:t>
            </a:r>
            <a:r>
              <a:rPr lang="nl-NL" sz="1200" dirty="0" err="1">
                <a:solidFill>
                  <a:schemeClr val="bg1"/>
                </a:solidFill>
              </a:rPr>
              <a:t>challenge</a:t>
            </a:r>
            <a:r>
              <a:rPr lang="nl-NL" sz="1200" dirty="0">
                <a:solidFill>
                  <a:schemeClr val="bg1"/>
                </a:solidFill>
              </a:rPr>
              <a:t> </a:t>
            </a:r>
            <a:r>
              <a:rPr lang="nl-NL" sz="1200" dirty="0" err="1">
                <a:solidFill>
                  <a:schemeClr val="bg1"/>
                </a:solidFill>
              </a:rPr>
              <a:t>against</a:t>
            </a:r>
            <a:r>
              <a:rPr lang="nl-NL" sz="1200" dirty="0">
                <a:solidFill>
                  <a:schemeClr val="bg1"/>
                </a:solidFill>
              </a:rPr>
              <a:t> </a:t>
            </a:r>
            <a:r>
              <a:rPr lang="nl-NL" sz="1200" dirty="0" err="1">
                <a:solidFill>
                  <a:schemeClr val="bg1"/>
                </a:solidFill>
              </a:rPr>
              <a:t>the</a:t>
            </a:r>
            <a:r>
              <a:rPr lang="nl-NL" sz="1200" dirty="0">
                <a:solidFill>
                  <a:schemeClr val="bg1"/>
                </a:solidFill>
              </a:rPr>
              <a:t> </a:t>
            </a:r>
            <a:r>
              <a:rPr lang="nl-NL" sz="1200" dirty="0" err="1">
                <a:solidFill>
                  <a:schemeClr val="bg1"/>
                </a:solidFill>
              </a:rPr>
              <a:t>Aristotelian</a:t>
            </a:r>
            <a:r>
              <a:rPr lang="nl-NL" sz="1200" dirty="0">
                <a:solidFill>
                  <a:schemeClr val="bg1"/>
                </a:solidFill>
              </a:rPr>
              <a:t> view of a serene </a:t>
            </a:r>
            <a:r>
              <a:rPr lang="nl-NL" sz="1200" dirty="0" err="1">
                <a:solidFill>
                  <a:schemeClr val="bg1"/>
                </a:solidFill>
              </a:rPr>
              <a:t>unchanging</a:t>
            </a:r>
            <a:r>
              <a:rPr lang="nl-NL" sz="1200" dirty="0">
                <a:solidFill>
                  <a:schemeClr val="bg1"/>
                </a:solidFill>
              </a:rPr>
              <a:t> </a:t>
            </a:r>
            <a:r>
              <a:rPr lang="nl-NL" sz="1200" dirty="0" err="1">
                <a:solidFill>
                  <a:schemeClr val="bg1"/>
                </a:solidFill>
              </a:rPr>
              <a:t>Universe</a:t>
            </a:r>
            <a:r>
              <a:rPr lang="nl-NL" sz="1200" dirty="0">
                <a:solidFill>
                  <a:schemeClr val="bg1"/>
                </a:solidFill>
              </a:rPr>
              <a:t>. </a:t>
            </a:r>
          </a:p>
          <a:p>
            <a:pPr marL="0" lvl="0" indent="0">
              <a:lnSpc>
                <a:spcPct val="75000"/>
              </a:lnSpc>
              <a:buClr>
                <a:srgbClr val="F3A447"/>
              </a:buClr>
              <a:buNone/>
            </a:pPr>
            <a:endParaRPr lang="nl-NL" sz="1200" dirty="0">
              <a:solidFill>
                <a:schemeClr val="bg1"/>
              </a:solidFill>
            </a:endParaRPr>
          </a:p>
          <a:p>
            <a:pPr marL="0" lvl="0" indent="0">
              <a:lnSpc>
                <a:spcPct val="75000"/>
              </a:lnSpc>
              <a:buClr>
                <a:srgbClr val="F3A447"/>
              </a:buClr>
              <a:buNone/>
            </a:pPr>
            <a:r>
              <a:rPr lang="nl-NL" sz="1200" b="1" dirty="0">
                <a:solidFill>
                  <a:schemeClr val="bg1"/>
                </a:solidFill>
              </a:rPr>
              <a:t>         </a:t>
            </a:r>
          </a:p>
          <a:p>
            <a:pPr lvl="0">
              <a:lnSpc>
                <a:spcPct val="75000"/>
              </a:lnSpc>
              <a:buClr>
                <a:srgbClr val="F3A447"/>
              </a:buClr>
              <a:buFont typeface="Arial" panose="020B0604020202020204" pitchFamily="34" charset="0"/>
              <a:buChar char="•"/>
            </a:pPr>
            <a:r>
              <a:rPr lang="nl-NL" sz="1200" b="1" dirty="0">
                <a:solidFill>
                  <a:prstClr val="black"/>
                </a:solidFill>
              </a:rPr>
              <a:t>1609-1632</a:t>
            </a:r>
            <a:endParaRPr lang="nl-NL" sz="1200" b="1" dirty="0">
              <a:solidFill>
                <a:prstClr val="white"/>
              </a:solidFill>
            </a:endParaRPr>
          </a:p>
          <a:p>
            <a:pPr marL="0" lvl="0" indent="0">
              <a:lnSpc>
                <a:spcPct val="75000"/>
              </a:lnSpc>
              <a:buClr>
                <a:srgbClr val="F3A447"/>
              </a:buClr>
              <a:buNone/>
            </a:pPr>
            <a:r>
              <a:rPr lang="nl-NL" sz="1200" b="1" dirty="0">
                <a:solidFill>
                  <a:prstClr val="white"/>
                </a:solidFill>
              </a:rPr>
              <a:t>       </a:t>
            </a:r>
            <a:r>
              <a:rPr lang="nl-NL" sz="1200" b="1" i="1" dirty="0" err="1">
                <a:solidFill>
                  <a:prstClr val="black"/>
                </a:solidFill>
              </a:rPr>
              <a:t>Galileo</a:t>
            </a:r>
            <a:r>
              <a:rPr lang="nl-NL" sz="1200" b="1" i="1" dirty="0">
                <a:solidFill>
                  <a:prstClr val="black"/>
                </a:solidFill>
              </a:rPr>
              <a:t> Galilei   </a:t>
            </a:r>
          </a:p>
          <a:p>
            <a:pPr marL="0" lvl="0" indent="0">
              <a:lnSpc>
                <a:spcPct val="75000"/>
              </a:lnSpc>
              <a:buClr>
                <a:srgbClr val="F3A447"/>
              </a:buClr>
              <a:buNone/>
            </a:pPr>
            <a:r>
              <a:rPr lang="nl-NL" sz="1200" dirty="0">
                <a:solidFill>
                  <a:prstClr val="black"/>
                </a:solidFill>
              </a:rPr>
              <a:t>       </a:t>
            </a:r>
            <a:r>
              <a:rPr lang="nl-NL" sz="1200" dirty="0" err="1">
                <a:solidFill>
                  <a:prstClr val="black"/>
                </a:solidFill>
              </a:rPr>
              <a:t>by</a:t>
            </a:r>
            <a:r>
              <a:rPr lang="nl-NL" sz="1200" dirty="0">
                <a:solidFill>
                  <a:prstClr val="black"/>
                </a:solidFill>
              </a:rPr>
              <a:t> means of (telescopic) observations, proves the validity of the heliocentric Universe. </a:t>
            </a:r>
          </a:p>
          <a:p>
            <a:pPr marL="0" lvl="0" indent="0">
              <a:lnSpc>
                <a:spcPct val="75000"/>
              </a:lnSpc>
              <a:buClr>
                <a:srgbClr val="F3A447"/>
              </a:buClr>
              <a:buNone/>
            </a:pPr>
            <a:endParaRPr lang="nl-NL" sz="1200" dirty="0">
              <a:solidFill>
                <a:prstClr val="black"/>
              </a:solidFill>
            </a:endParaRPr>
          </a:p>
          <a:p>
            <a:pPr lvl="0">
              <a:lnSpc>
                <a:spcPct val="75000"/>
              </a:lnSpc>
              <a:buClr>
                <a:srgbClr val="F3A447"/>
              </a:buClr>
              <a:buFont typeface="Arial" panose="020B0604020202020204" pitchFamily="34" charset="0"/>
              <a:buChar char="•"/>
            </a:pPr>
            <a:r>
              <a:rPr lang="nl-NL" sz="1200" b="1" dirty="0">
                <a:solidFill>
                  <a:prstClr val="black"/>
                </a:solidFill>
              </a:rPr>
              <a:t>1610 , Siderius </a:t>
            </a:r>
            <a:r>
              <a:rPr lang="nl-NL" sz="1200" b="1" dirty="0" err="1">
                <a:solidFill>
                  <a:prstClr val="black"/>
                </a:solidFill>
              </a:rPr>
              <a:t>Nuncius</a:t>
            </a:r>
            <a:endParaRPr lang="nl-NL" sz="1200" b="1" dirty="0">
              <a:solidFill>
                <a:prstClr val="black"/>
              </a:solidFill>
            </a:endParaRPr>
          </a:p>
          <a:p>
            <a:pPr marL="0" lvl="0" indent="0">
              <a:lnSpc>
                <a:spcPct val="75000"/>
              </a:lnSpc>
              <a:buClr>
                <a:srgbClr val="F3A447"/>
              </a:buClr>
              <a:buNone/>
            </a:pPr>
            <a:r>
              <a:rPr lang="nl-NL" sz="1200" dirty="0">
                <a:solidFill>
                  <a:prstClr val="black"/>
                </a:solidFill>
              </a:rPr>
              <a:t>       first </a:t>
            </a:r>
            <a:r>
              <a:rPr lang="nl-NL" sz="1200" dirty="0" err="1">
                <a:solidFill>
                  <a:prstClr val="black"/>
                </a:solidFill>
              </a:rPr>
              <a:t>published</a:t>
            </a:r>
            <a:r>
              <a:rPr lang="nl-NL" sz="1200" dirty="0">
                <a:solidFill>
                  <a:prstClr val="black"/>
                </a:solidFill>
              </a:rPr>
              <a:t> </a:t>
            </a:r>
            <a:r>
              <a:rPr lang="nl-NL" sz="1200" dirty="0" err="1">
                <a:solidFill>
                  <a:prstClr val="black"/>
                </a:solidFill>
              </a:rPr>
              <a:t>work</a:t>
            </a:r>
            <a:r>
              <a:rPr lang="nl-NL" sz="1200" dirty="0">
                <a:solidFill>
                  <a:prstClr val="black"/>
                </a:solidFill>
              </a:rPr>
              <a:t> on </a:t>
            </a:r>
            <a:r>
              <a:rPr lang="nl-NL" sz="1200" dirty="0" err="1">
                <a:solidFill>
                  <a:prstClr val="black"/>
                </a:solidFill>
              </a:rPr>
              <a:t>observations</a:t>
            </a:r>
            <a:r>
              <a:rPr lang="nl-NL" sz="1200" dirty="0">
                <a:solidFill>
                  <a:prstClr val="black"/>
                </a:solidFill>
              </a:rPr>
              <a:t> made </a:t>
            </a:r>
            <a:r>
              <a:rPr lang="nl-NL" sz="1200" dirty="0" err="1">
                <a:solidFill>
                  <a:prstClr val="black"/>
                </a:solidFill>
              </a:rPr>
              <a:t>by</a:t>
            </a:r>
            <a:r>
              <a:rPr lang="nl-NL" sz="1200" dirty="0">
                <a:solidFill>
                  <a:prstClr val="black"/>
                </a:solidFill>
              </a:rPr>
              <a:t> </a:t>
            </a:r>
            <a:r>
              <a:rPr lang="nl-NL" sz="1200" dirty="0" err="1">
                <a:solidFill>
                  <a:prstClr val="black"/>
                </a:solidFill>
              </a:rPr>
              <a:t>telescope</a:t>
            </a:r>
            <a:r>
              <a:rPr lang="nl-NL" sz="1200" dirty="0">
                <a:solidFill>
                  <a:prstClr val="black"/>
                </a:solidFill>
              </a:rPr>
              <a:t> </a:t>
            </a:r>
          </a:p>
          <a:p>
            <a:pPr marL="0" lvl="0" indent="0">
              <a:lnSpc>
                <a:spcPct val="75000"/>
              </a:lnSpc>
              <a:buClr>
                <a:srgbClr val="F3A447"/>
              </a:buClr>
              <a:buNone/>
            </a:pPr>
            <a:endParaRPr lang="nl-NL" sz="1200" dirty="0">
              <a:solidFill>
                <a:prstClr val="black"/>
              </a:solidFill>
            </a:endParaRPr>
          </a:p>
          <a:p>
            <a:pPr lvl="0">
              <a:lnSpc>
                <a:spcPct val="75000"/>
              </a:lnSpc>
              <a:buClr>
                <a:srgbClr val="F3A447"/>
              </a:buClr>
              <a:buFont typeface="Arial" panose="020B0604020202020204" pitchFamily="34" charset="0"/>
              <a:buChar char="•"/>
            </a:pPr>
            <a:r>
              <a:rPr lang="nl-NL" sz="1200" b="1" dirty="0">
                <a:solidFill>
                  <a:prstClr val="black"/>
                </a:solidFill>
              </a:rPr>
              <a:t>1632,   </a:t>
            </a:r>
            <a:r>
              <a:rPr lang="en-US" sz="1200" b="1" dirty="0">
                <a:solidFill>
                  <a:schemeClr val="bg1"/>
                </a:solidFill>
              </a:rPr>
              <a:t>Dialogue Concerning the Two Chief World Systems</a:t>
            </a:r>
            <a:endParaRPr lang="nl-NL" sz="1200" b="1" dirty="0">
              <a:solidFill>
                <a:schemeClr val="bg1"/>
              </a:solidFill>
            </a:endParaRPr>
          </a:p>
          <a:p>
            <a:pPr marL="0" lvl="0" indent="0">
              <a:lnSpc>
                <a:spcPct val="75000"/>
              </a:lnSpc>
              <a:buClr>
                <a:srgbClr val="F3A447"/>
              </a:buClr>
              <a:buNone/>
            </a:pPr>
            <a:r>
              <a:rPr lang="nl-NL" sz="1200" dirty="0">
                <a:solidFill>
                  <a:prstClr val="black"/>
                </a:solidFill>
              </a:rPr>
              <a:t>       </a:t>
            </a:r>
            <a:r>
              <a:rPr lang="nl-NL" sz="1200" dirty="0" err="1">
                <a:solidFill>
                  <a:prstClr val="black"/>
                </a:solidFill>
              </a:rPr>
              <a:t>Debate</a:t>
            </a:r>
            <a:r>
              <a:rPr lang="nl-NL" sz="1200" dirty="0">
                <a:solidFill>
                  <a:prstClr val="black"/>
                </a:solidFill>
              </a:rPr>
              <a:t> </a:t>
            </a:r>
            <a:r>
              <a:rPr lang="nl-NL" sz="1200" dirty="0" err="1">
                <a:solidFill>
                  <a:prstClr val="black"/>
                </a:solidFill>
              </a:rPr>
              <a:t>between</a:t>
            </a:r>
            <a:r>
              <a:rPr lang="nl-NL" sz="1200" dirty="0">
                <a:solidFill>
                  <a:prstClr val="black"/>
                </a:solidFill>
              </a:rPr>
              <a:t> </a:t>
            </a:r>
            <a:r>
              <a:rPr lang="nl-NL" sz="1200" dirty="0" err="1">
                <a:solidFill>
                  <a:prstClr val="black"/>
                </a:solidFill>
              </a:rPr>
              <a:t>Salviati</a:t>
            </a:r>
            <a:r>
              <a:rPr lang="nl-NL" sz="1200" dirty="0">
                <a:solidFill>
                  <a:prstClr val="black"/>
                </a:solidFill>
              </a:rPr>
              <a:t>, </a:t>
            </a:r>
            <a:r>
              <a:rPr lang="nl-NL" sz="1200" dirty="0" err="1">
                <a:solidFill>
                  <a:prstClr val="black"/>
                </a:solidFill>
              </a:rPr>
              <a:t>exposing</a:t>
            </a:r>
            <a:r>
              <a:rPr lang="nl-NL" sz="1200" dirty="0">
                <a:solidFill>
                  <a:prstClr val="black"/>
                </a:solidFill>
              </a:rPr>
              <a:t> </a:t>
            </a:r>
            <a:r>
              <a:rPr lang="nl-NL" sz="1200" dirty="0" err="1">
                <a:solidFill>
                  <a:prstClr val="black"/>
                </a:solidFill>
              </a:rPr>
              <a:t>the</a:t>
            </a:r>
            <a:r>
              <a:rPr lang="nl-NL" sz="1200" dirty="0">
                <a:solidFill>
                  <a:prstClr val="black"/>
                </a:solidFill>
              </a:rPr>
              <a:t> </a:t>
            </a:r>
            <a:r>
              <a:rPr lang="nl-NL" sz="1200" dirty="0" err="1">
                <a:solidFill>
                  <a:prstClr val="black"/>
                </a:solidFill>
              </a:rPr>
              <a:t>Copernican</a:t>
            </a:r>
            <a:r>
              <a:rPr lang="nl-NL" sz="1200" dirty="0">
                <a:solidFill>
                  <a:prstClr val="black"/>
                </a:solidFill>
              </a:rPr>
              <a:t> </a:t>
            </a:r>
            <a:r>
              <a:rPr lang="nl-NL" sz="1200" dirty="0" err="1">
                <a:solidFill>
                  <a:prstClr val="black"/>
                </a:solidFill>
              </a:rPr>
              <a:t>heliocentric</a:t>
            </a:r>
            <a:r>
              <a:rPr lang="nl-NL" sz="1200" dirty="0">
                <a:solidFill>
                  <a:prstClr val="black"/>
                </a:solidFill>
              </a:rPr>
              <a:t> </a:t>
            </a:r>
            <a:r>
              <a:rPr lang="nl-NL" sz="1200" dirty="0" err="1">
                <a:solidFill>
                  <a:prstClr val="black"/>
                </a:solidFill>
              </a:rPr>
              <a:t>Universe</a:t>
            </a:r>
            <a:r>
              <a:rPr lang="nl-NL" sz="1200" dirty="0">
                <a:solidFill>
                  <a:prstClr val="black"/>
                </a:solidFill>
              </a:rPr>
              <a:t>  </a:t>
            </a:r>
            <a:r>
              <a:rPr lang="nl-NL" sz="1200" dirty="0" err="1">
                <a:solidFill>
                  <a:prstClr val="black"/>
                </a:solidFill>
              </a:rPr>
              <a:t>and</a:t>
            </a:r>
            <a:r>
              <a:rPr lang="nl-NL" sz="1200" dirty="0">
                <a:solidFill>
                  <a:prstClr val="black"/>
                </a:solidFill>
              </a:rPr>
              <a:t> </a:t>
            </a:r>
            <a:r>
              <a:rPr lang="nl-NL" sz="1200" dirty="0" err="1">
                <a:solidFill>
                  <a:prstClr val="black"/>
                </a:solidFill>
              </a:rPr>
              <a:t>Simplicio</a:t>
            </a:r>
            <a:r>
              <a:rPr lang="nl-NL" sz="1200" dirty="0">
                <a:solidFill>
                  <a:prstClr val="black"/>
                </a:solidFill>
              </a:rPr>
              <a:t>, </a:t>
            </a:r>
            <a:r>
              <a:rPr lang="nl-NL" sz="1200" dirty="0" err="1">
                <a:solidFill>
                  <a:prstClr val="black"/>
                </a:solidFill>
              </a:rPr>
              <a:t>defending</a:t>
            </a:r>
            <a:r>
              <a:rPr lang="nl-NL" sz="1200" dirty="0">
                <a:solidFill>
                  <a:prstClr val="black"/>
                </a:solidFill>
              </a:rPr>
              <a:t> </a:t>
            </a:r>
            <a:r>
              <a:rPr lang="nl-NL" sz="1200" dirty="0" err="1">
                <a:solidFill>
                  <a:prstClr val="black"/>
                </a:solidFill>
              </a:rPr>
              <a:t>the</a:t>
            </a:r>
            <a:r>
              <a:rPr lang="nl-NL" sz="1200" dirty="0">
                <a:solidFill>
                  <a:prstClr val="black"/>
                </a:solidFill>
              </a:rPr>
              <a:t> </a:t>
            </a:r>
          </a:p>
          <a:p>
            <a:pPr marL="0" lvl="0" indent="0">
              <a:lnSpc>
                <a:spcPct val="75000"/>
              </a:lnSpc>
              <a:buClr>
                <a:srgbClr val="F3A447"/>
              </a:buClr>
              <a:buNone/>
            </a:pPr>
            <a:r>
              <a:rPr lang="nl-NL" sz="1200" dirty="0">
                <a:solidFill>
                  <a:prstClr val="black"/>
                </a:solidFill>
              </a:rPr>
              <a:t>       </a:t>
            </a:r>
            <a:r>
              <a:rPr lang="nl-NL" sz="1200" dirty="0" err="1">
                <a:solidFill>
                  <a:prstClr val="black"/>
                </a:solidFill>
              </a:rPr>
              <a:t>old</a:t>
            </a:r>
            <a:r>
              <a:rPr lang="nl-NL" sz="1200" dirty="0">
                <a:solidFill>
                  <a:prstClr val="black"/>
                </a:solidFill>
              </a:rPr>
              <a:t> traditional </a:t>
            </a:r>
            <a:r>
              <a:rPr lang="nl-NL" sz="1200" dirty="0" err="1">
                <a:solidFill>
                  <a:prstClr val="black"/>
                </a:solidFill>
              </a:rPr>
              <a:t>Ptolemiac</a:t>
            </a:r>
            <a:r>
              <a:rPr lang="nl-NL" sz="1200" dirty="0">
                <a:solidFill>
                  <a:prstClr val="black"/>
                </a:solidFill>
              </a:rPr>
              <a:t> </a:t>
            </a:r>
            <a:r>
              <a:rPr lang="nl-NL" sz="1200" dirty="0" err="1">
                <a:solidFill>
                  <a:prstClr val="black"/>
                </a:solidFill>
              </a:rPr>
              <a:t>geocentric</a:t>
            </a:r>
            <a:r>
              <a:rPr lang="nl-NL" sz="1200" dirty="0">
                <a:solidFill>
                  <a:prstClr val="black"/>
                </a:solidFill>
              </a:rPr>
              <a:t> model. </a:t>
            </a:r>
          </a:p>
          <a:p>
            <a:pPr marL="0" indent="0">
              <a:lnSpc>
                <a:spcPct val="75000"/>
              </a:lnSpc>
              <a:buNone/>
            </a:pPr>
            <a:endParaRPr lang="nl-NL" sz="1200" dirty="0">
              <a:solidFill>
                <a:schemeClr val="bg1"/>
              </a:solidFill>
            </a:endParaRPr>
          </a:p>
          <a:p>
            <a:pPr marL="0" indent="0">
              <a:lnSpc>
                <a:spcPct val="75000"/>
              </a:lnSpc>
              <a:buNone/>
            </a:pPr>
            <a:endParaRPr lang="nl-NL" sz="1200" dirty="0">
              <a:solidFill>
                <a:schemeClr val="bg1"/>
              </a:solidFill>
            </a:endParaRPr>
          </a:p>
          <a:p>
            <a:pPr marL="0" indent="0">
              <a:lnSpc>
                <a:spcPct val="75000"/>
              </a:lnSpc>
              <a:buNone/>
            </a:pPr>
            <a:endParaRPr lang="nl-NL" sz="1200" dirty="0">
              <a:solidFill>
                <a:schemeClr val="bg1"/>
              </a:solidFill>
            </a:endParaRPr>
          </a:p>
          <a:p>
            <a:pPr marL="0" lvl="0" indent="0">
              <a:lnSpc>
                <a:spcPct val="75000"/>
              </a:lnSpc>
              <a:buClr>
                <a:srgbClr val="F3A447"/>
              </a:buClr>
              <a:buNone/>
            </a:pPr>
            <a:endParaRPr lang="nl-NL" sz="1400" dirty="0">
              <a:solidFill>
                <a:prstClr val="black"/>
              </a:solidFill>
            </a:endParaRPr>
          </a:p>
          <a:p>
            <a:pPr marL="0" lvl="0" indent="0">
              <a:lnSpc>
                <a:spcPct val="75000"/>
              </a:lnSpc>
              <a:buClr>
                <a:srgbClr val="F3A447"/>
              </a:buClr>
              <a:buNone/>
            </a:pPr>
            <a:endParaRPr lang="nl-NL" sz="1400" dirty="0">
              <a:solidFill>
                <a:prstClr val="black"/>
              </a:solidFill>
            </a:endParaRPr>
          </a:p>
          <a:p>
            <a:pPr marL="0" indent="0">
              <a:lnSpc>
                <a:spcPct val="75000"/>
              </a:lnSpc>
              <a:buNone/>
            </a:pPr>
            <a:endParaRPr lang="nl-NL" sz="1400" dirty="0">
              <a:solidFill>
                <a:schemeClr val="bg1"/>
              </a:solidFill>
            </a:endParaRPr>
          </a:p>
          <a:p>
            <a:pPr>
              <a:lnSpc>
                <a:spcPct val="80000"/>
              </a:lnSpc>
              <a:buFont typeface="Arial" panose="020B0604020202020204" pitchFamily="34" charset="0"/>
              <a:buChar char="•"/>
            </a:pPr>
            <a:r>
              <a:rPr lang="nl-NL" sz="1400" dirty="0">
                <a:solidFill>
                  <a:schemeClr val="bg1"/>
                </a:solidFill>
              </a:rPr>
              <a:t> </a:t>
            </a:r>
          </a:p>
          <a:p>
            <a:pPr>
              <a:lnSpc>
                <a:spcPct val="80000"/>
              </a:lnSpc>
              <a:buFont typeface="Arial" panose="020B0604020202020204" pitchFamily="34" charset="0"/>
              <a:buChar char="•"/>
            </a:pPr>
            <a:endParaRPr lang="nl-NL" sz="1400" dirty="0">
              <a:solidFill>
                <a:schemeClr val="bg1"/>
              </a:solidFill>
            </a:endParaRPr>
          </a:p>
          <a:p>
            <a:pPr marL="0" indent="0">
              <a:lnSpc>
                <a:spcPct val="80000"/>
              </a:lnSpc>
              <a:buNone/>
            </a:pPr>
            <a:endParaRPr lang="nl-NL" sz="1400" dirty="0">
              <a:solidFill>
                <a:schemeClr val="bg1"/>
              </a:solidFill>
            </a:endParaRPr>
          </a:p>
          <a:p>
            <a:pPr marL="0" indent="0">
              <a:lnSpc>
                <a:spcPct val="80000"/>
              </a:lnSpc>
              <a:buNone/>
            </a:pPr>
            <a:endParaRPr lang="nl-NL" sz="1400" dirty="0">
              <a:solidFill>
                <a:schemeClr val="bg1"/>
              </a:solidFill>
            </a:endParaRPr>
          </a:p>
          <a:p>
            <a:pPr marL="0" indent="0">
              <a:lnSpc>
                <a:spcPct val="80000"/>
              </a:lnSpc>
              <a:buNone/>
            </a:pPr>
            <a:r>
              <a:rPr lang="nl-NL" sz="1400" dirty="0">
                <a:solidFill>
                  <a:schemeClr val="bg1"/>
                </a:solidFill>
              </a:rPr>
              <a:t>       </a:t>
            </a: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en-GB" sz="1400" dirty="0">
              <a:solidFill>
                <a:schemeClr val="bg1"/>
              </a:solidFill>
            </a:endParaRPr>
          </a:p>
        </p:txBody>
      </p:sp>
      <p:sp>
        <p:nvSpPr>
          <p:cNvPr id="3" name="Rectangle 2"/>
          <p:cNvSpPr/>
          <p:nvPr/>
        </p:nvSpPr>
        <p:spPr>
          <a:xfrm>
            <a:off x="414335" y="444323"/>
            <a:ext cx="8424936" cy="109579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4" name="Rectangle 3"/>
          <p:cNvSpPr/>
          <p:nvPr/>
        </p:nvSpPr>
        <p:spPr>
          <a:xfrm>
            <a:off x="434866" y="3160452"/>
            <a:ext cx="8424936" cy="109579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TextBox 5">
            <a:extLst>
              <a:ext uri="{FF2B5EF4-FFF2-40B4-BE49-F238E27FC236}">
                <a16:creationId xmlns:a16="http://schemas.microsoft.com/office/drawing/2014/main" id="{408454E1-3991-41C3-AD81-73B4EE641581}"/>
              </a:ext>
            </a:extLst>
          </p:cNvPr>
          <p:cNvSpPr txBox="1"/>
          <p:nvPr/>
        </p:nvSpPr>
        <p:spPr>
          <a:xfrm>
            <a:off x="3059832" y="74991"/>
            <a:ext cx="29418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1" u="none" strike="noStrike" kern="1200" cap="none" spc="0" normalizeH="0" baseline="0" noProof="0" dirty="0">
                <a:ln>
                  <a:noFill/>
                </a:ln>
                <a:solidFill>
                  <a:prstClr val="black"/>
                </a:solidFill>
                <a:effectLst/>
                <a:uLnTx/>
                <a:uFillTx/>
                <a:latin typeface="Arial" charset="0"/>
                <a:ea typeface="+mn-ea"/>
                <a:cs typeface="+mn-cs"/>
              </a:rPr>
              <a:t>The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Scientific</a:t>
            </a:r>
            <a:r>
              <a:rPr kumimoji="0" lang="nl-NL" sz="1800" b="1" i="1" u="none" strike="noStrike" kern="1200" cap="none" spc="0" normalizeH="0" baseline="0" noProof="0" dirty="0">
                <a:ln>
                  <a:noFill/>
                </a:ln>
                <a:solidFill>
                  <a:prstClr val="black"/>
                </a:solidFill>
                <a:effectLst/>
                <a:uLnTx/>
                <a:uFillTx/>
                <a:latin typeface="Arial" charset="0"/>
                <a:ea typeface="+mn-ea"/>
                <a:cs typeface="+mn-cs"/>
              </a:rPr>
              <a:t>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Revolution</a:t>
            </a: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7" name="Rectangle 6">
            <a:extLst>
              <a:ext uri="{FF2B5EF4-FFF2-40B4-BE49-F238E27FC236}">
                <a16:creationId xmlns:a16="http://schemas.microsoft.com/office/drawing/2014/main" id="{5D395164-4DB7-4388-A34A-CA24097A9F0E}"/>
              </a:ext>
            </a:extLst>
          </p:cNvPr>
          <p:cNvSpPr/>
          <p:nvPr/>
        </p:nvSpPr>
        <p:spPr>
          <a:xfrm>
            <a:off x="419383" y="4365104"/>
            <a:ext cx="8424936" cy="237626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3245543272"/>
      </p:ext>
    </p:extLst>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4893C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EF0DF-67B8-4B9B-8E57-2D32BBAF0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602" y="-603448"/>
            <a:ext cx="10081120" cy="10168276"/>
          </a:xfrm>
          <a:prstGeom prst="rect">
            <a:avLst/>
          </a:prstGeom>
          <a:solidFill>
            <a:srgbClr val="4497CF"/>
          </a:solidFill>
        </p:spPr>
      </p:pic>
      <p:sp>
        <p:nvSpPr>
          <p:cNvPr id="64515" name="Rectangle 3"/>
          <p:cNvSpPr>
            <a:spLocks noGrp="1" noChangeArrowheads="1"/>
          </p:cNvSpPr>
          <p:nvPr>
            <p:ph type="title"/>
          </p:nvPr>
        </p:nvSpPr>
        <p:spPr>
          <a:xfrm>
            <a:off x="357158" y="-142900"/>
            <a:ext cx="8229600" cy="1143000"/>
          </a:xfrm>
        </p:spPr>
        <p:txBody>
          <a:bodyPr>
            <a:normAutofit fontScale="90000"/>
          </a:bodyPr>
          <a:lstStyle/>
          <a:p>
            <a:pPr eaLnBrk="1" fontAlgn="auto" hangingPunct="1">
              <a:spcAft>
                <a:spcPts val="0"/>
              </a:spcAft>
              <a:defRPr/>
            </a:pPr>
            <a:r>
              <a:rPr sz="6000" b="1" dirty="0">
                <a:solidFill>
                  <a:schemeClr val="tx1"/>
                </a:solidFill>
              </a:rPr>
              <a:t>      Newton's Gravity</a:t>
            </a:r>
            <a:br>
              <a:rPr lang="en-US" sz="6000" b="1" dirty="0">
                <a:solidFill>
                  <a:schemeClr val="tx1"/>
                </a:solidFill>
              </a:rPr>
            </a:br>
            <a:r>
              <a:rPr lang="en-US" sz="6000" b="1" dirty="0">
                <a:solidFill>
                  <a:schemeClr val="tx1"/>
                </a:solidFill>
              </a:rPr>
              <a:t>              </a:t>
            </a:r>
            <a:r>
              <a:rPr lang="en-US" sz="2800" b="1" dirty="0">
                <a:solidFill>
                  <a:schemeClr val="tx1"/>
                </a:solidFill>
              </a:rPr>
              <a:t>(the apple incident,   1666)</a:t>
            </a:r>
            <a:endParaRPr sz="2800" b="1" dirty="0">
              <a:solidFill>
                <a:schemeClr val="tx1"/>
              </a:solidFill>
            </a:endParaRPr>
          </a:p>
        </p:txBody>
      </p:sp>
    </p:spTree>
    <p:extLst>
      <p:ext uri="{BB962C8B-B14F-4D97-AF65-F5344CB8AC3E}">
        <p14:creationId xmlns:p14="http://schemas.microsoft.com/office/powerpoint/2010/main" val="2475247547"/>
      </p:ext>
    </p:extLst>
  </p:cSld>
  <p:clrMapOvr>
    <a:masterClrMapping/>
  </p:clrMapOvr>
  <p:transition>
    <p:zoom/>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357158" y="-142900"/>
            <a:ext cx="8229600" cy="1143000"/>
          </a:xfrm>
        </p:spPr>
        <p:txBody>
          <a:bodyPr>
            <a:normAutofit/>
          </a:bodyPr>
          <a:lstStyle/>
          <a:p>
            <a:pPr eaLnBrk="1" fontAlgn="auto" hangingPunct="1">
              <a:spcAft>
                <a:spcPts val="0"/>
              </a:spcAft>
              <a:defRPr/>
            </a:pPr>
            <a:r>
              <a:rPr sz="6000" b="1" dirty="0">
                <a:solidFill>
                  <a:schemeClr val="tx1"/>
                </a:solidFill>
              </a:rPr>
              <a:t>      Newton's Gravity</a:t>
            </a:r>
          </a:p>
        </p:txBody>
      </p:sp>
      <p:graphicFrame>
        <p:nvGraphicFramePr>
          <p:cNvPr id="2" name="Object 1"/>
          <p:cNvGraphicFramePr>
            <a:graphicFrameLocks noChangeAspect="1"/>
          </p:cNvGraphicFramePr>
          <p:nvPr/>
        </p:nvGraphicFramePr>
        <p:xfrm>
          <a:off x="2343150" y="2852738"/>
          <a:ext cx="4527550" cy="1800225"/>
        </p:xfrm>
        <a:graphic>
          <a:graphicData uri="http://schemas.openxmlformats.org/presentationml/2006/ole">
            <mc:AlternateContent xmlns:mc="http://schemas.openxmlformats.org/markup-compatibility/2006">
              <mc:Choice xmlns:v="urn:schemas-microsoft-com:vml" Requires="v">
                <p:oleObj spid="_x0000_s2085" name="Equation" r:id="rId3" imgW="990360" imgH="393480" progId="Equation.DSMT4">
                  <p:embed/>
                </p:oleObj>
              </mc:Choice>
              <mc:Fallback>
                <p:oleObj name="Equation" r:id="rId3" imgW="990360" imgH="393480" progId="Equation.DSMT4">
                  <p:embed/>
                  <p:pic>
                    <p:nvPicPr>
                      <p:cNvPr id="2" name="Object 1"/>
                      <p:cNvPicPr>
                        <a:picLocks noChangeAspect="1" noChangeArrowheads="1"/>
                      </p:cNvPicPr>
                      <p:nvPr/>
                    </p:nvPicPr>
                    <p:blipFill>
                      <a:blip r:embed="rId4"/>
                      <a:srcRect/>
                      <a:stretch>
                        <a:fillRect/>
                      </a:stretch>
                    </p:blipFill>
                    <p:spPr bwMode="auto">
                      <a:xfrm>
                        <a:off x="2343150" y="2852738"/>
                        <a:ext cx="45275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5"/>
          <p:cNvSpPr>
            <a:spLocks noChangeArrowheads="1"/>
          </p:cNvSpPr>
          <p:nvPr/>
        </p:nvSpPr>
        <p:spPr bwMode="auto">
          <a:xfrm>
            <a:off x="179388" y="2420888"/>
            <a:ext cx="8785225" cy="27940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ts val="600"/>
              </a:spcBef>
              <a:buClr>
                <a:schemeClr val="accent2"/>
              </a:buClr>
              <a:buSzPct val="85000"/>
              <a:buFont typeface="Wingdings 2" pitchFamily="18" charset="2"/>
              <a:buChar char=""/>
              <a:defRPr sz="2600">
                <a:solidFill>
                  <a:schemeClr val="tx1"/>
                </a:solidFill>
                <a:latin typeface="Constantia" pitchFamily="18" charset="0"/>
              </a:defRPr>
            </a:lvl1pPr>
            <a:lvl2pPr marL="742950" indent="-285750" eaLnBrk="0" hangingPunct="0">
              <a:spcBef>
                <a:spcPts val="300"/>
              </a:spcBef>
              <a:buClr>
                <a:srgbClr val="D6903D"/>
              </a:buClr>
              <a:buSzPct val="85000"/>
              <a:buFont typeface="Wingdings 2" pitchFamily="18" charset="2"/>
              <a:buChar char=""/>
              <a:defRPr sz="2400">
                <a:solidFill>
                  <a:schemeClr val="tx2"/>
                </a:solidFill>
                <a:latin typeface="Constantia" pitchFamily="18" charset="0"/>
              </a:defRPr>
            </a:lvl2pPr>
            <a:lvl3pPr marL="1143000" indent="-228600" eaLnBrk="0" hangingPunct="0">
              <a:spcBef>
                <a:spcPts val="300"/>
              </a:spcBef>
              <a:buClr>
                <a:srgbClr val="B37732"/>
              </a:buClr>
              <a:buSzPct val="85000"/>
              <a:buFont typeface="Wingdings 2" pitchFamily="18" charset="2"/>
              <a:buChar char=""/>
              <a:defRPr sz="2100">
                <a:solidFill>
                  <a:schemeClr val="tx1"/>
                </a:solidFill>
                <a:latin typeface="Constantia" pitchFamily="18" charset="0"/>
              </a:defRPr>
            </a:lvl3pPr>
            <a:lvl4pPr marL="1600200" indent="-228600" eaLnBrk="0" hangingPunct="0">
              <a:spcBef>
                <a:spcPts val="300"/>
              </a:spcBef>
              <a:buClr>
                <a:srgbClr val="D6903D"/>
              </a:buClr>
              <a:buSzPct val="85000"/>
              <a:buFont typeface="Wingdings 2" pitchFamily="18" charset="2"/>
              <a:buChar char=""/>
              <a:defRPr sz="1900">
                <a:solidFill>
                  <a:schemeClr val="tx1"/>
                </a:solidFill>
                <a:latin typeface="Constantia" pitchFamily="18" charset="0"/>
              </a:defRPr>
            </a:lvl4pPr>
            <a:lvl5pPr marL="2057400" indent="-228600" eaLnBrk="0" hangingPunct="0">
              <a:spcBef>
                <a:spcPts val="338"/>
              </a:spcBef>
              <a:buClr>
                <a:srgbClr val="D6903D"/>
              </a:buClr>
              <a:buSzPct val="85000"/>
              <a:buFont typeface="Wingdings 2" pitchFamily="18" charset="2"/>
              <a:buChar char=""/>
              <a:defRPr sz="1600">
                <a:solidFill>
                  <a:schemeClr val="tx1"/>
                </a:solidFill>
                <a:latin typeface="Constantia" pitchFamily="18" charset="0"/>
              </a:defRPr>
            </a:lvl5pPr>
            <a:lvl6pPr marL="25146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6pPr>
            <a:lvl7pPr marL="29718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7pPr>
            <a:lvl8pPr marL="34290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8pPr>
            <a:lvl9pPr marL="3886200" indent="-228600" eaLnBrk="0" fontAlgn="base" hangingPunct="0">
              <a:spcBef>
                <a:spcPts val="338"/>
              </a:spcBef>
              <a:spcAft>
                <a:spcPct val="0"/>
              </a:spcAft>
              <a:buClr>
                <a:srgbClr val="D6903D"/>
              </a:buClr>
              <a:buSzPct val="85000"/>
              <a:buFont typeface="Wingdings 2" pitchFamily="18" charset="2"/>
              <a:buChar char=""/>
              <a:defRPr sz="1600">
                <a:solidFill>
                  <a:schemeClr val="tx1"/>
                </a:solidFill>
                <a:latin typeface="Constantia"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4102243598"/>
      </p:ext>
    </p:extLst>
  </p:cSld>
  <p:clrMapOvr>
    <a:masterClrMapping/>
  </p:clrMapOvr>
  <p:transition>
    <p:zoom/>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DBB81-4BF0-4347-ACBD-8AD80500544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9FF7A97-BAFA-4A22-868F-023D62203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891481"/>
            <a:ext cx="9217024" cy="8019891"/>
          </a:xfrm>
          <a:prstGeom prst="rect">
            <a:avLst/>
          </a:prstGeom>
        </p:spPr>
      </p:pic>
      <p:sp>
        <p:nvSpPr>
          <p:cNvPr id="5" name="Rectangle 3">
            <a:extLst>
              <a:ext uri="{FF2B5EF4-FFF2-40B4-BE49-F238E27FC236}">
                <a16:creationId xmlns:a16="http://schemas.microsoft.com/office/drawing/2014/main" id="{B33BFC8F-EB6F-40A4-A7C9-948790F4AF32}"/>
              </a:ext>
            </a:extLst>
          </p:cNvPr>
          <p:cNvSpPr txBox="1">
            <a:spLocks noChangeArrowheads="1"/>
          </p:cNvSpPr>
          <p:nvPr/>
        </p:nvSpPr>
        <p:spPr>
          <a:xfrm>
            <a:off x="5508104" y="4941168"/>
            <a:ext cx="8229600" cy="1143000"/>
          </a:xfrm>
          <a:prstGeom prst="rect">
            <a:avLst/>
          </a:prstGeom>
          <a:ln w="6350" cap="rnd">
            <a:noFill/>
          </a:ln>
        </p:spPr>
        <p:txBody>
          <a:bodyPr vert="horz" anchor="b" anchorCtr="0">
            <a:normAutofit fontScale="30000" lnSpcReduction="20000"/>
          </a:bodyPr>
          <a:lst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a:lstStyle>
          <a:p>
            <a:pPr eaLnBrk="1" fontAlgn="auto" hangingPunct="1">
              <a:spcAft>
                <a:spcPts val="0"/>
              </a:spcAft>
              <a:defRPr/>
            </a:pPr>
            <a:r>
              <a:rPr lang="en-US" sz="10000" b="1" dirty="0">
                <a:solidFill>
                  <a:schemeClr val="tx1"/>
                </a:solidFill>
              </a:rPr>
              <a:t>Newton Telescope</a:t>
            </a:r>
          </a:p>
          <a:p>
            <a:pPr eaLnBrk="1" fontAlgn="auto" hangingPunct="1">
              <a:spcAft>
                <a:spcPts val="0"/>
              </a:spcAft>
              <a:defRPr/>
            </a:pPr>
            <a:endParaRPr lang="en-US" sz="6000" b="1" dirty="0">
              <a:solidFill>
                <a:schemeClr val="tx1"/>
              </a:solidFill>
            </a:endParaRPr>
          </a:p>
          <a:p>
            <a:pPr eaLnBrk="1" fontAlgn="auto" hangingPunct="1">
              <a:spcAft>
                <a:spcPts val="0"/>
              </a:spcAft>
              <a:defRPr/>
            </a:pPr>
            <a:r>
              <a:rPr lang="en-US" sz="6000" b="1" dirty="0">
                <a:solidFill>
                  <a:schemeClr val="tx1"/>
                </a:solidFill>
              </a:rPr>
              <a:t>(1</a:t>
            </a:r>
            <a:r>
              <a:rPr lang="en-US" sz="6000" b="1" baseline="30000" dirty="0">
                <a:solidFill>
                  <a:schemeClr val="tx1"/>
                </a:solidFill>
              </a:rPr>
              <a:t>st</a:t>
            </a:r>
            <a:r>
              <a:rPr lang="en-US" sz="6000" b="1" dirty="0">
                <a:solidFill>
                  <a:schemeClr val="tx1"/>
                </a:solidFill>
              </a:rPr>
              <a:t> mirror telescope)   </a:t>
            </a:r>
            <a:br>
              <a:rPr lang="en-US" sz="6000" b="1" dirty="0">
                <a:solidFill>
                  <a:schemeClr val="tx1"/>
                </a:solidFill>
              </a:rPr>
            </a:br>
            <a:endParaRPr lang="en-US" sz="6000" b="1" dirty="0">
              <a:solidFill>
                <a:schemeClr val="tx1"/>
              </a:solidFill>
            </a:endParaRPr>
          </a:p>
        </p:txBody>
      </p:sp>
    </p:spTree>
    <p:extLst>
      <p:ext uri="{BB962C8B-B14F-4D97-AF65-F5344CB8AC3E}">
        <p14:creationId xmlns:p14="http://schemas.microsoft.com/office/powerpoint/2010/main" val="969160521"/>
      </p:ext>
    </p:extLst>
  </p:cSld>
  <p:clrMapOvr>
    <a:masterClrMapping/>
  </p:clrMapOvr>
  <p:transition>
    <p:zoom/>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2" y="-531440"/>
            <a:ext cx="9141728" cy="9141728"/>
          </a:xfrm>
        </p:spPr>
      </p:pic>
    </p:spTree>
    <p:extLst>
      <p:ext uri="{BB962C8B-B14F-4D97-AF65-F5344CB8AC3E}">
        <p14:creationId xmlns:p14="http://schemas.microsoft.com/office/powerpoint/2010/main" val="647163471"/>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552" y="396295"/>
            <a:ext cx="8604448" cy="6408712"/>
          </a:xfrm>
        </p:spPr>
        <p:txBody>
          <a:bodyPr/>
          <a:lstStyle/>
          <a:p>
            <a:pPr marL="0" lvl="0" indent="0">
              <a:lnSpc>
                <a:spcPct val="75000"/>
              </a:lnSpc>
              <a:buClr>
                <a:srgbClr val="F3A447"/>
              </a:buClr>
              <a:buNone/>
            </a:pPr>
            <a:endParaRPr lang="nl-NL" sz="1200" b="1" dirty="0">
              <a:solidFill>
                <a:prstClr val="black"/>
              </a:solidFill>
            </a:endParaRPr>
          </a:p>
          <a:p>
            <a:pPr lvl="0">
              <a:lnSpc>
                <a:spcPct val="75000"/>
              </a:lnSpc>
              <a:buClr>
                <a:srgbClr val="F3A447"/>
              </a:buClr>
              <a:buFont typeface="Arial" panose="020B0604020202020204" pitchFamily="34" charset="0"/>
              <a:buChar char="•"/>
            </a:pPr>
            <a:endParaRPr lang="nl-NL" sz="1200" b="1" dirty="0">
              <a:solidFill>
                <a:prstClr val="black"/>
              </a:solidFill>
            </a:endParaRPr>
          </a:p>
          <a:p>
            <a:pPr lvl="0">
              <a:lnSpc>
                <a:spcPct val="75000"/>
              </a:lnSpc>
              <a:buClr>
                <a:srgbClr val="F3A447"/>
              </a:buClr>
              <a:buFont typeface="Arial" panose="020B0604020202020204" pitchFamily="34" charset="0"/>
              <a:buChar char="•"/>
            </a:pPr>
            <a:endParaRPr lang="nl-NL" sz="1200" b="1" dirty="0">
              <a:solidFill>
                <a:prstClr val="black"/>
              </a:solidFill>
            </a:endParaRPr>
          </a:p>
          <a:p>
            <a:pPr lvl="0">
              <a:lnSpc>
                <a:spcPct val="75000"/>
              </a:lnSpc>
              <a:buClr>
                <a:srgbClr val="F3A447"/>
              </a:buClr>
              <a:buFont typeface="Arial" panose="020B0604020202020204" pitchFamily="34" charset="0"/>
              <a:buChar char="•"/>
            </a:pPr>
            <a:endParaRPr lang="nl-NL" sz="1200" b="1" dirty="0">
              <a:solidFill>
                <a:prstClr val="black"/>
              </a:solidFill>
            </a:endParaRPr>
          </a:p>
          <a:p>
            <a:pPr lvl="0">
              <a:lnSpc>
                <a:spcPct val="75000"/>
              </a:lnSpc>
              <a:buClr>
                <a:srgbClr val="F3A447"/>
              </a:buClr>
              <a:buFont typeface="Arial" panose="020B0604020202020204" pitchFamily="34" charset="0"/>
              <a:buChar char="•"/>
            </a:pPr>
            <a:endParaRPr lang="nl-NL" sz="1200" b="1" dirty="0">
              <a:solidFill>
                <a:prstClr val="black"/>
              </a:solidFill>
            </a:endParaRPr>
          </a:p>
          <a:p>
            <a:pPr lvl="0">
              <a:lnSpc>
                <a:spcPct val="75000"/>
              </a:lnSpc>
              <a:buClr>
                <a:srgbClr val="F3A447"/>
              </a:buClr>
              <a:buFont typeface="Arial" panose="020B0604020202020204" pitchFamily="34" charset="0"/>
              <a:buChar char="•"/>
            </a:pPr>
            <a:endParaRPr lang="nl-NL" sz="1200" b="1" dirty="0">
              <a:solidFill>
                <a:prstClr val="black"/>
              </a:solidFill>
            </a:endParaRPr>
          </a:p>
          <a:p>
            <a:pPr lvl="0">
              <a:lnSpc>
                <a:spcPct val="75000"/>
              </a:lnSpc>
              <a:buClr>
                <a:srgbClr val="F3A447"/>
              </a:buClr>
              <a:buFont typeface="Arial" panose="020B0604020202020204" pitchFamily="34" charset="0"/>
              <a:buChar char="•"/>
            </a:pPr>
            <a:endParaRPr lang="nl-NL" sz="1200" b="1" dirty="0">
              <a:solidFill>
                <a:prstClr val="black"/>
              </a:solidFill>
            </a:endParaRPr>
          </a:p>
          <a:p>
            <a:pPr lvl="0">
              <a:lnSpc>
                <a:spcPct val="75000"/>
              </a:lnSpc>
              <a:buClr>
                <a:srgbClr val="F3A447"/>
              </a:buClr>
              <a:buFont typeface="Arial" panose="020B0604020202020204" pitchFamily="34" charset="0"/>
              <a:buChar char="•"/>
            </a:pPr>
            <a:r>
              <a:rPr lang="nl-NL" sz="1200" b="1" dirty="0">
                <a:solidFill>
                  <a:prstClr val="black"/>
                </a:solidFill>
              </a:rPr>
              <a:t>1609/1619</a:t>
            </a:r>
            <a:endParaRPr lang="nl-NL" sz="1200" b="1" dirty="0">
              <a:solidFill>
                <a:prstClr val="white"/>
              </a:solidFill>
            </a:endParaRPr>
          </a:p>
          <a:p>
            <a:pPr marL="0" lvl="0" indent="0">
              <a:lnSpc>
                <a:spcPct val="75000"/>
              </a:lnSpc>
              <a:buClr>
                <a:srgbClr val="F3A447"/>
              </a:buClr>
              <a:buNone/>
            </a:pPr>
            <a:r>
              <a:rPr lang="nl-NL" sz="1200" b="1" dirty="0">
                <a:solidFill>
                  <a:prstClr val="white"/>
                </a:solidFill>
              </a:rPr>
              <a:t>       </a:t>
            </a:r>
            <a:r>
              <a:rPr lang="nl-NL" sz="1200" b="1" i="1" dirty="0">
                <a:solidFill>
                  <a:prstClr val="black"/>
                </a:solidFill>
              </a:rPr>
              <a:t>Johannes Kepler</a:t>
            </a:r>
          </a:p>
          <a:p>
            <a:pPr marL="0" lvl="0" indent="0">
              <a:lnSpc>
                <a:spcPct val="75000"/>
              </a:lnSpc>
              <a:buClr>
                <a:srgbClr val="F3A447"/>
              </a:buClr>
              <a:buNone/>
            </a:pPr>
            <a:r>
              <a:rPr lang="nl-NL" sz="1200" dirty="0">
                <a:solidFill>
                  <a:prstClr val="black"/>
                </a:solidFill>
              </a:rPr>
              <a:t>       - the  3 Kepler laws, describing the elliptical orbits of the planets around the Sun  </a:t>
            </a:r>
          </a:p>
          <a:p>
            <a:pPr marL="0" lvl="0" indent="0">
              <a:lnSpc>
                <a:spcPct val="75000"/>
              </a:lnSpc>
              <a:buClr>
                <a:srgbClr val="F3A447"/>
              </a:buClr>
              <a:buNone/>
            </a:pPr>
            <a:endParaRPr lang="nl-NL" sz="1200" dirty="0">
              <a:solidFill>
                <a:prstClr val="black"/>
              </a:solidFill>
            </a:endParaRPr>
          </a:p>
          <a:p>
            <a:pPr marL="0" lvl="0" indent="0">
              <a:lnSpc>
                <a:spcPct val="75000"/>
              </a:lnSpc>
              <a:buClr>
                <a:srgbClr val="F3A447"/>
              </a:buClr>
              <a:buNone/>
            </a:pPr>
            <a:endParaRPr lang="nl-NL" sz="1200" dirty="0">
              <a:solidFill>
                <a:prstClr val="black"/>
              </a:solidFill>
            </a:endParaRPr>
          </a:p>
          <a:p>
            <a:pPr marL="0" lvl="0" indent="0">
              <a:lnSpc>
                <a:spcPct val="75000"/>
              </a:lnSpc>
              <a:buClr>
                <a:srgbClr val="F3A447"/>
              </a:buClr>
              <a:buNone/>
            </a:pPr>
            <a:endParaRPr lang="nl-NL" sz="1200" dirty="0">
              <a:solidFill>
                <a:prstClr val="black"/>
              </a:solidFill>
            </a:endParaRPr>
          </a:p>
          <a:p>
            <a:pPr marL="0" lvl="0" indent="0">
              <a:lnSpc>
                <a:spcPct val="75000"/>
              </a:lnSpc>
              <a:buClr>
                <a:srgbClr val="F3A447"/>
              </a:buClr>
              <a:buNone/>
            </a:pPr>
            <a:endParaRPr lang="nl-NL" sz="1200" dirty="0">
              <a:solidFill>
                <a:prstClr val="black"/>
              </a:solidFill>
            </a:endParaRPr>
          </a:p>
          <a:p>
            <a:pPr marL="0" lvl="0" indent="0">
              <a:lnSpc>
                <a:spcPct val="75000"/>
              </a:lnSpc>
              <a:buClr>
                <a:srgbClr val="F3A447"/>
              </a:buClr>
              <a:buNone/>
            </a:pPr>
            <a:endParaRPr lang="nl-NL" sz="1200" dirty="0">
              <a:solidFill>
                <a:prstClr val="black"/>
              </a:solidFill>
            </a:endParaRPr>
          </a:p>
          <a:p>
            <a:pPr marL="0" lvl="0" indent="0">
              <a:lnSpc>
                <a:spcPct val="75000"/>
              </a:lnSpc>
              <a:buClr>
                <a:srgbClr val="F3A447"/>
              </a:buClr>
              <a:buNone/>
            </a:pPr>
            <a:endParaRPr lang="nl-NL" sz="1200" dirty="0">
              <a:solidFill>
                <a:prstClr val="black"/>
              </a:solidFill>
            </a:endParaRPr>
          </a:p>
          <a:p>
            <a:pPr lvl="0">
              <a:lnSpc>
                <a:spcPct val="75000"/>
              </a:lnSpc>
              <a:buClr>
                <a:srgbClr val="F3A447"/>
              </a:buClr>
              <a:buFont typeface="Arial" panose="020B0604020202020204" pitchFamily="34" charset="0"/>
              <a:buChar char="•"/>
            </a:pPr>
            <a:r>
              <a:rPr lang="nl-NL" sz="1200" b="1" dirty="0">
                <a:solidFill>
                  <a:prstClr val="black"/>
                </a:solidFill>
              </a:rPr>
              <a:t>1687</a:t>
            </a:r>
            <a:endParaRPr lang="nl-NL" sz="1200" b="1" dirty="0">
              <a:solidFill>
                <a:prstClr val="white"/>
              </a:solidFill>
            </a:endParaRPr>
          </a:p>
          <a:p>
            <a:pPr marL="0" lvl="0" indent="0">
              <a:lnSpc>
                <a:spcPct val="75000"/>
              </a:lnSpc>
              <a:buClr>
                <a:srgbClr val="F3A447"/>
              </a:buClr>
              <a:buNone/>
            </a:pPr>
            <a:r>
              <a:rPr lang="nl-NL" sz="1200" b="1" dirty="0">
                <a:solidFill>
                  <a:prstClr val="white"/>
                </a:solidFill>
              </a:rPr>
              <a:t>       </a:t>
            </a:r>
            <a:r>
              <a:rPr lang="nl-NL" sz="1200" b="1" i="1" dirty="0">
                <a:solidFill>
                  <a:prstClr val="black"/>
                </a:solidFill>
              </a:rPr>
              <a:t>Isaac Newton</a:t>
            </a:r>
          </a:p>
          <a:p>
            <a:pPr marL="0" lvl="0" indent="0">
              <a:lnSpc>
                <a:spcPct val="75000"/>
              </a:lnSpc>
              <a:buClr>
                <a:srgbClr val="F3A447"/>
              </a:buClr>
              <a:buNone/>
            </a:pPr>
            <a:r>
              <a:rPr lang="nl-NL" sz="1200" b="1" i="1" dirty="0">
                <a:solidFill>
                  <a:prstClr val="black"/>
                </a:solidFill>
              </a:rPr>
              <a:t>        </a:t>
            </a:r>
            <a:r>
              <a:rPr lang="nl-NL" sz="1200" b="1" dirty="0">
                <a:solidFill>
                  <a:prstClr val="black"/>
                </a:solidFill>
              </a:rPr>
              <a:t>Philosophiae Naturalis </a:t>
            </a:r>
            <a:r>
              <a:rPr lang="nl-NL" sz="1200" b="1" dirty="0" err="1">
                <a:solidFill>
                  <a:prstClr val="black"/>
                </a:solidFill>
              </a:rPr>
              <a:t>Principia</a:t>
            </a:r>
            <a:r>
              <a:rPr lang="nl-NL" sz="1200" b="1" dirty="0">
                <a:solidFill>
                  <a:prstClr val="black"/>
                </a:solidFill>
              </a:rPr>
              <a:t> Mathematica</a:t>
            </a:r>
          </a:p>
          <a:p>
            <a:pPr marL="0" lvl="0" indent="0">
              <a:lnSpc>
                <a:spcPct val="75000"/>
              </a:lnSpc>
              <a:buClr>
                <a:srgbClr val="F3A447"/>
              </a:buClr>
              <a:buNone/>
            </a:pPr>
            <a:r>
              <a:rPr lang="nl-NL" sz="1200" dirty="0">
                <a:solidFill>
                  <a:prstClr val="black"/>
                </a:solidFill>
              </a:rPr>
              <a:t>       -  discovers Gravitational Force as agent behind cosmic motions   </a:t>
            </a:r>
          </a:p>
          <a:p>
            <a:pPr marL="0" lvl="0" indent="0">
              <a:lnSpc>
                <a:spcPct val="75000"/>
              </a:lnSpc>
              <a:buClr>
                <a:srgbClr val="F3A447"/>
              </a:buClr>
              <a:buNone/>
            </a:pPr>
            <a:r>
              <a:rPr lang="nl-NL" sz="1200" dirty="0">
                <a:solidFill>
                  <a:prstClr val="black"/>
                </a:solidFill>
              </a:rPr>
              <a:t>       - publishes his Principia (Philosophiae Naturalis Principia Mathematica), which establishes </a:t>
            </a:r>
          </a:p>
          <a:p>
            <a:pPr marL="0" lvl="0" indent="0">
              <a:lnSpc>
                <a:spcPct val="75000"/>
              </a:lnSpc>
              <a:buClr>
                <a:srgbClr val="F3A447"/>
              </a:buClr>
              <a:buNone/>
            </a:pPr>
            <a:r>
              <a:rPr lang="nl-NL" sz="1200" dirty="0">
                <a:solidFill>
                  <a:prstClr val="black"/>
                </a:solidFill>
              </a:rPr>
              <a:t>          the natural laws of motion </a:t>
            </a:r>
            <a:r>
              <a:rPr lang="nl-NL" sz="1200" dirty="0" err="1">
                <a:solidFill>
                  <a:prstClr val="black"/>
                </a:solidFill>
              </a:rPr>
              <a:t>and</a:t>
            </a:r>
            <a:r>
              <a:rPr lang="nl-NL" sz="1200" dirty="0">
                <a:solidFill>
                  <a:prstClr val="black"/>
                </a:solidFill>
              </a:rPr>
              <a:t> gravity  (the latter only to be replaced by Einstein’s theory of GR)</a:t>
            </a:r>
          </a:p>
          <a:p>
            <a:pPr marL="0" lvl="0" indent="0">
              <a:lnSpc>
                <a:spcPct val="75000"/>
              </a:lnSpc>
              <a:buClr>
                <a:srgbClr val="F3A447"/>
              </a:buClr>
              <a:buNone/>
            </a:pPr>
            <a:endParaRPr lang="nl-NL" sz="1200" dirty="0">
              <a:solidFill>
                <a:prstClr val="black"/>
              </a:solidFill>
            </a:endParaRPr>
          </a:p>
          <a:p>
            <a:pPr marL="0" indent="0">
              <a:lnSpc>
                <a:spcPct val="75000"/>
              </a:lnSpc>
              <a:buNone/>
            </a:pPr>
            <a:endParaRPr lang="nl-NL" sz="1200" dirty="0">
              <a:solidFill>
                <a:schemeClr val="bg1"/>
              </a:solidFill>
            </a:endParaRPr>
          </a:p>
          <a:p>
            <a:pPr marL="0" indent="0">
              <a:lnSpc>
                <a:spcPct val="75000"/>
              </a:lnSpc>
              <a:buNone/>
            </a:pPr>
            <a:endParaRPr lang="nl-NL" sz="1200" dirty="0">
              <a:solidFill>
                <a:schemeClr val="bg1"/>
              </a:solidFill>
            </a:endParaRPr>
          </a:p>
          <a:p>
            <a:pPr marL="0" indent="0">
              <a:lnSpc>
                <a:spcPct val="75000"/>
              </a:lnSpc>
              <a:buNone/>
            </a:pPr>
            <a:endParaRPr lang="nl-NL" sz="1200" dirty="0">
              <a:solidFill>
                <a:schemeClr val="bg1"/>
              </a:solidFill>
            </a:endParaRPr>
          </a:p>
          <a:p>
            <a:pPr marL="0" lvl="0" indent="0">
              <a:lnSpc>
                <a:spcPct val="75000"/>
              </a:lnSpc>
              <a:buClr>
                <a:srgbClr val="F3A447"/>
              </a:buClr>
              <a:buNone/>
            </a:pPr>
            <a:endParaRPr lang="nl-NL" sz="1400" dirty="0">
              <a:solidFill>
                <a:prstClr val="black"/>
              </a:solidFill>
            </a:endParaRPr>
          </a:p>
          <a:p>
            <a:pPr marL="0" lvl="0" indent="0">
              <a:lnSpc>
                <a:spcPct val="75000"/>
              </a:lnSpc>
              <a:buClr>
                <a:srgbClr val="F3A447"/>
              </a:buClr>
              <a:buNone/>
            </a:pPr>
            <a:endParaRPr lang="nl-NL" sz="1400" dirty="0">
              <a:solidFill>
                <a:prstClr val="black"/>
              </a:solidFill>
            </a:endParaRPr>
          </a:p>
          <a:p>
            <a:pPr marL="0" indent="0">
              <a:lnSpc>
                <a:spcPct val="75000"/>
              </a:lnSpc>
              <a:buNone/>
            </a:pPr>
            <a:endParaRPr lang="nl-NL" sz="1400" dirty="0">
              <a:solidFill>
                <a:schemeClr val="bg1"/>
              </a:solidFill>
            </a:endParaRPr>
          </a:p>
          <a:p>
            <a:pPr>
              <a:lnSpc>
                <a:spcPct val="80000"/>
              </a:lnSpc>
              <a:buFont typeface="Arial" panose="020B0604020202020204" pitchFamily="34" charset="0"/>
              <a:buChar char="•"/>
            </a:pPr>
            <a:r>
              <a:rPr lang="nl-NL" sz="1400" dirty="0">
                <a:solidFill>
                  <a:schemeClr val="bg1"/>
                </a:solidFill>
              </a:rPr>
              <a:t> </a:t>
            </a:r>
          </a:p>
          <a:p>
            <a:pPr>
              <a:lnSpc>
                <a:spcPct val="80000"/>
              </a:lnSpc>
              <a:buFont typeface="Arial" panose="020B0604020202020204" pitchFamily="34" charset="0"/>
              <a:buChar char="•"/>
            </a:pPr>
            <a:endParaRPr lang="nl-NL" sz="1400" dirty="0">
              <a:solidFill>
                <a:schemeClr val="bg1"/>
              </a:solidFill>
            </a:endParaRPr>
          </a:p>
          <a:p>
            <a:pPr marL="0" indent="0">
              <a:lnSpc>
                <a:spcPct val="80000"/>
              </a:lnSpc>
              <a:buNone/>
            </a:pPr>
            <a:endParaRPr lang="nl-NL" sz="1400" dirty="0">
              <a:solidFill>
                <a:schemeClr val="bg1"/>
              </a:solidFill>
            </a:endParaRPr>
          </a:p>
          <a:p>
            <a:pPr marL="0" indent="0">
              <a:lnSpc>
                <a:spcPct val="80000"/>
              </a:lnSpc>
              <a:buNone/>
            </a:pPr>
            <a:endParaRPr lang="nl-NL" sz="1400" dirty="0">
              <a:solidFill>
                <a:schemeClr val="bg1"/>
              </a:solidFill>
            </a:endParaRPr>
          </a:p>
          <a:p>
            <a:pPr marL="0" indent="0">
              <a:lnSpc>
                <a:spcPct val="80000"/>
              </a:lnSpc>
              <a:buNone/>
            </a:pPr>
            <a:r>
              <a:rPr lang="nl-NL" sz="1400" dirty="0">
                <a:solidFill>
                  <a:schemeClr val="bg1"/>
                </a:solidFill>
              </a:rPr>
              <a:t>       </a:t>
            </a: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en-GB" sz="1400" dirty="0">
              <a:solidFill>
                <a:schemeClr val="bg1"/>
              </a:solidFill>
            </a:endParaRPr>
          </a:p>
        </p:txBody>
      </p:sp>
      <p:sp>
        <p:nvSpPr>
          <p:cNvPr id="3" name="Rectangle 2"/>
          <p:cNvSpPr/>
          <p:nvPr/>
        </p:nvSpPr>
        <p:spPr>
          <a:xfrm>
            <a:off x="417401" y="1628800"/>
            <a:ext cx="8424936" cy="129614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TextBox 5">
            <a:extLst>
              <a:ext uri="{FF2B5EF4-FFF2-40B4-BE49-F238E27FC236}">
                <a16:creationId xmlns:a16="http://schemas.microsoft.com/office/drawing/2014/main" id="{408454E1-3991-41C3-AD81-73B4EE641581}"/>
              </a:ext>
            </a:extLst>
          </p:cNvPr>
          <p:cNvSpPr txBox="1"/>
          <p:nvPr/>
        </p:nvSpPr>
        <p:spPr>
          <a:xfrm>
            <a:off x="2771800" y="146854"/>
            <a:ext cx="3506088" cy="92333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1" u="none" strike="noStrike" kern="1200" cap="none" spc="0" normalizeH="0" baseline="0" noProof="0" dirty="0">
                <a:ln>
                  <a:noFill/>
                </a:ln>
                <a:solidFill>
                  <a:prstClr val="black"/>
                </a:solidFill>
                <a:effectLst/>
                <a:uLnTx/>
                <a:uFillTx/>
                <a:latin typeface="Arial" charset="0"/>
                <a:ea typeface="+mn-ea"/>
                <a:cs typeface="+mn-cs"/>
              </a:rPr>
              <a:t>  The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Scientific</a:t>
            </a:r>
            <a:r>
              <a:rPr kumimoji="0" lang="nl-NL" sz="1800" b="1" i="1" u="none" strike="noStrike" kern="1200" cap="none" spc="0" normalizeH="0" baseline="0" noProof="0" dirty="0">
                <a:ln>
                  <a:noFill/>
                </a:ln>
                <a:solidFill>
                  <a:prstClr val="black"/>
                </a:solidFill>
                <a:effectLst/>
                <a:uLnTx/>
                <a:uFillTx/>
                <a:latin typeface="Arial" charset="0"/>
                <a:ea typeface="+mn-ea"/>
                <a:cs typeface="+mn-cs"/>
              </a:rPr>
              <a:t>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Revolution</a:t>
            </a:r>
            <a:r>
              <a:rPr kumimoji="0" lang="nl-NL" sz="1800" b="1" i="1" u="none" strike="noStrike" kern="1200" cap="none" spc="0" normalizeH="0" baseline="0" noProof="0" dirty="0">
                <a:ln>
                  <a:noFill/>
                </a:ln>
                <a:solidFill>
                  <a:prstClr val="black"/>
                </a:solidFill>
                <a:effectLst/>
                <a:uLnTx/>
                <a:uFillTx/>
                <a:latin typeface="Arial"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1800" b="1" i="1"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Mechanization</a:t>
            </a:r>
            <a:r>
              <a:rPr kumimoji="0" lang="nl-NL" sz="1800" b="1" i="1" u="none" strike="noStrike" kern="1200" cap="none" spc="0" normalizeH="0" baseline="0" noProof="0" dirty="0">
                <a:ln>
                  <a:noFill/>
                </a:ln>
                <a:solidFill>
                  <a:prstClr val="black"/>
                </a:solidFill>
                <a:effectLst/>
                <a:uLnTx/>
                <a:uFillTx/>
                <a:latin typeface="Arial" charset="0"/>
                <a:ea typeface="+mn-ea"/>
                <a:cs typeface="+mn-cs"/>
              </a:rPr>
              <a:t> of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the</a:t>
            </a:r>
            <a:r>
              <a:rPr kumimoji="0" lang="nl-NL" sz="1800" b="1" i="1" u="none" strike="noStrike" kern="1200" cap="none" spc="0" normalizeH="0" baseline="0" noProof="0" dirty="0">
                <a:ln>
                  <a:noFill/>
                </a:ln>
                <a:solidFill>
                  <a:prstClr val="black"/>
                </a:solidFill>
                <a:effectLst/>
                <a:uLnTx/>
                <a:uFillTx/>
                <a:latin typeface="Arial" charset="0"/>
                <a:ea typeface="+mn-ea"/>
                <a:cs typeface="+mn-cs"/>
              </a:rPr>
              <a:t>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Universe</a:t>
            </a: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7" name="Rectangle 6">
            <a:extLst>
              <a:ext uri="{FF2B5EF4-FFF2-40B4-BE49-F238E27FC236}">
                <a16:creationId xmlns:a16="http://schemas.microsoft.com/office/drawing/2014/main" id="{5D395164-4DB7-4388-A34A-CA24097A9F0E}"/>
              </a:ext>
            </a:extLst>
          </p:cNvPr>
          <p:cNvSpPr/>
          <p:nvPr/>
        </p:nvSpPr>
        <p:spPr>
          <a:xfrm>
            <a:off x="417401" y="3558045"/>
            <a:ext cx="8424936" cy="181517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2339552868"/>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92912" y="160930"/>
            <a:ext cx="8229600" cy="6408712"/>
          </a:xfrm>
        </p:spPr>
        <p:txBody>
          <a:bodyPr/>
          <a:lstStyle/>
          <a:p>
            <a:pPr marL="0" lvl="0" indent="0">
              <a:lnSpc>
                <a:spcPct val="75000"/>
              </a:lnSpc>
              <a:buClr>
                <a:srgbClr val="F3A447"/>
              </a:buClr>
              <a:buNone/>
            </a:pPr>
            <a:endParaRPr lang="nl-NL" sz="1200" dirty="0">
              <a:solidFill>
                <a:prstClr val="black"/>
              </a:solidFill>
            </a:endParaRPr>
          </a:p>
          <a:p>
            <a:pPr marL="0" lvl="0" indent="0">
              <a:lnSpc>
                <a:spcPct val="75000"/>
              </a:lnSpc>
              <a:buClr>
                <a:srgbClr val="F3A447"/>
              </a:buClr>
              <a:buNone/>
            </a:pPr>
            <a:endParaRPr lang="nl-NL" sz="1200" dirty="0">
              <a:solidFill>
                <a:prstClr val="black"/>
              </a:solidFill>
            </a:endParaRPr>
          </a:p>
          <a:p>
            <a:pPr marL="0" lvl="0" indent="0">
              <a:lnSpc>
                <a:spcPct val="75000"/>
              </a:lnSpc>
              <a:buClr>
                <a:srgbClr val="F3A447"/>
              </a:buClr>
              <a:buNone/>
            </a:pPr>
            <a:endParaRPr lang="nl-NL" sz="1200" dirty="0">
              <a:solidFill>
                <a:prstClr val="black"/>
              </a:solidFill>
            </a:endParaRPr>
          </a:p>
          <a:p>
            <a:pPr lvl="0">
              <a:lnSpc>
                <a:spcPct val="75000"/>
              </a:lnSpc>
              <a:buClr>
                <a:srgbClr val="F3A447"/>
              </a:buClr>
              <a:buFont typeface="Arial" panose="020B0604020202020204" pitchFamily="34" charset="0"/>
              <a:buChar char="•"/>
            </a:pPr>
            <a:r>
              <a:rPr lang="nl-NL" sz="1200" b="1" dirty="0">
                <a:solidFill>
                  <a:schemeClr val="bg1"/>
                </a:solidFill>
              </a:rPr>
              <a:t>1576</a:t>
            </a:r>
          </a:p>
          <a:p>
            <a:pPr marL="0" lvl="0" indent="0">
              <a:lnSpc>
                <a:spcPct val="75000"/>
              </a:lnSpc>
              <a:buClr>
                <a:srgbClr val="F3A447"/>
              </a:buClr>
              <a:buNone/>
            </a:pPr>
            <a:r>
              <a:rPr lang="nl-NL" sz="1200" b="1" dirty="0">
                <a:solidFill>
                  <a:schemeClr val="bg1"/>
                </a:solidFill>
              </a:rPr>
              <a:t>       Thomas </a:t>
            </a:r>
            <a:r>
              <a:rPr lang="nl-NL" sz="1200" b="1" dirty="0" err="1">
                <a:solidFill>
                  <a:schemeClr val="bg1"/>
                </a:solidFill>
              </a:rPr>
              <a:t>Digges</a:t>
            </a:r>
            <a:endParaRPr lang="nl-NL" sz="1200" b="1" dirty="0">
              <a:solidFill>
                <a:schemeClr val="bg1"/>
              </a:solidFill>
            </a:endParaRPr>
          </a:p>
          <a:p>
            <a:pPr marL="0" lvl="0" indent="0">
              <a:lnSpc>
                <a:spcPct val="75000"/>
              </a:lnSpc>
              <a:buClr>
                <a:srgbClr val="F3A447"/>
              </a:buClr>
              <a:buNone/>
            </a:pPr>
            <a:r>
              <a:rPr lang="nl-NL" sz="1200" dirty="0">
                <a:solidFill>
                  <a:schemeClr val="bg1"/>
                </a:solidFill>
              </a:rPr>
              <a:t>        </a:t>
            </a:r>
            <a:r>
              <a:rPr lang="nl-NL" sz="1200" dirty="0" err="1">
                <a:solidFill>
                  <a:schemeClr val="bg1"/>
                </a:solidFill>
              </a:rPr>
              <a:t>Following</a:t>
            </a:r>
            <a:r>
              <a:rPr lang="nl-NL" sz="1200" dirty="0">
                <a:solidFill>
                  <a:schemeClr val="bg1"/>
                </a:solidFill>
              </a:rPr>
              <a:t> his statement of </a:t>
            </a:r>
            <a:r>
              <a:rPr lang="nl-NL" sz="1200" dirty="0" err="1">
                <a:solidFill>
                  <a:schemeClr val="bg1"/>
                </a:solidFill>
              </a:rPr>
              <a:t>an</a:t>
            </a:r>
            <a:r>
              <a:rPr lang="nl-NL" sz="1200" dirty="0">
                <a:solidFill>
                  <a:schemeClr val="bg1"/>
                </a:solidFill>
              </a:rPr>
              <a:t> </a:t>
            </a:r>
            <a:r>
              <a:rPr lang="nl-NL" sz="1200" dirty="0" err="1">
                <a:solidFill>
                  <a:schemeClr val="bg1"/>
                </a:solidFill>
              </a:rPr>
              <a:t>infinite</a:t>
            </a:r>
            <a:r>
              <a:rPr lang="nl-NL" sz="1200" dirty="0">
                <a:solidFill>
                  <a:schemeClr val="bg1"/>
                </a:solidFill>
              </a:rPr>
              <a:t> </a:t>
            </a:r>
            <a:r>
              <a:rPr lang="nl-NL" sz="1200" dirty="0" err="1">
                <a:solidFill>
                  <a:schemeClr val="bg1"/>
                </a:solidFill>
              </a:rPr>
              <a:t>universe</a:t>
            </a:r>
            <a:r>
              <a:rPr lang="nl-NL" sz="1200" dirty="0">
                <a:solidFill>
                  <a:schemeClr val="bg1"/>
                </a:solidFill>
              </a:rPr>
              <a:t>, </a:t>
            </a:r>
            <a:r>
              <a:rPr lang="nl-NL" sz="1200" dirty="0" err="1">
                <a:solidFill>
                  <a:schemeClr val="bg1"/>
                </a:solidFill>
              </a:rPr>
              <a:t>filled</a:t>
            </a:r>
            <a:r>
              <a:rPr lang="nl-NL" sz="1200" dirty="0">
                <a:solidFill>
                  <a:schemeClr val="bg1"/>
                </a:solidFill>
              </a:rPr>
              <a:t> </a:t>
            </a:r>
            <a:r>
              <a:rPr lang="nl-NL" sz="1200" dirty="0" err="1">
                <a:solidFill>
                  <a:schemeClr val="bg1"/>
                </a:solidFill>
              </a:rPr>
              <a:t>with</a:t>
            </a:r>
            <a:r>
              <a:rPr lang="nl-NL" sz="1200" dirty="0">
                <a:solidFill>
                  <a:schemeClr val="bg1"/>
                </a:solidFill>
              </a:rPr>
              <a:t> </a:t>
            </a:r>
            <a:r>
              <a:rPr lang="nl-NL" sz="1200" dirty="0" err="1">
                <a:solidFill>
                  <a:schemeClr val="bg1"/>
                </a:solidFill>
              </a:rPr>
              <a:t>an</a:t>
            </a:r>
            <a:r>
              <a:rPr lang="nl-NL" sz="1200" dirty="0">
                <a:solidFill>
                  <a:schemeClr val="bg1"/>
                </a:solidFill>
              </a:rPr>
              <a:t> </a:t>
            </a:r>
            <a:r>
              <a:rPr lang="nl-NL" sz="1200" dirty="0" err="1">
                <a:solidFill>
                  <a:schemeClr val="bg1"/>
                </a:solidFill>
              </a:rPr>
              <a:t>infinite</a:t>
            </a:r>
            <a:r>
              <a:rPr lang="nl-NL" sz="1200" dirty="0">
                <a:solidFill>
                  <a:schemeClr val="bg1"/>
                </a:solidFill>
              </a:rPr>
              <a:t> </a:t>
            </a:r>
            <a:r>
              <a:rPr lang="nl-NL" sz="1200" dirty="0" err="1">
                <a:solidFill>
                  <a:schemeClr val="bg1"/>
                </a:solidFill>
              </a:rPr>
              <a:t>number</a:t>
            </a:r>
            <a:r>
              <a:rPr lang="nl-NL" sz="1200" dirty="0">
                <a:solidFill>
                  <a:schemeClr val="bg1"/>
                </a:solidFill>
              </a:rPr>
              <a:t> of stars, </a:t>
            </a:r>
            <a:r>
              <a:rPr lang="nl-NL" sz="1200" dirty="0" err="1">
                <a:solidFill>
                  <a:schemeClr val="bg1"/>
                </a:solidFill>
              </a:rPr>
              <a:t>Digges</a:t>
            </a:r>
            <a:r>
              <a:rPr lang="nl-NL" sz="1200" dirty="0">
                <a:solidFill>
                  <a:schemeClr val="bg1"/>
                </a:solidFill>
              </a:rPr>
              <a:t> is </a:t>
            </a:r>
            <a:r>
              <a:rPr lang="nl-NL" sz="1200" dirty="0" err="1">
                <a:solidFill>
                  <a:schemeClr val="bg1"/>
                </a:solidFill>
              </a:rPr>
              <a:t>the</a:t>
            </a:r>
            <a:r>
              <a:rPr lang="nl-NL" sz="1200" dirty="0">
                <a:solidFill>
                  <a:schemeClr val="bg1"/>
                </a:solidFill>
              </a:rPr>
              <a:t> </a:t>
            </a:r>
          </a:p>
          <a:p>
            <a:pPr marL="0" lvl="0" indent="0">
              <a:lnSpc>
                <a:spcPct val="75000"/>
              </a:lnSpc>
              <a:buClr>
                <a:srgbClr val="F3A447"/>
              </a:buClr>
              <a:buNone/>
            </a:pPr>
            <a:r>
              <a:rPr lang="nl-NL" sz="1200" dirty="0">
                <a:solidFill>
                  <a:schemeClr val="bg1"/>
                </a:solidFill>
              </a:rPr>
              <a:t>         first </a:t>
            </a:r>
            <a:r>
              <a:rPr lang="nl-NL" sz="1200" dirty="0" err="1">
                <a:solidFill>
                  <a:schemeClr val="bg1"/>
                </a:solidFill>
              </a:rPr>
              <a:t>to</a:t>
            </a:r>
            <a:r>
              <a:rPr lang="nl-NL" sz="1200" dirty="0">
                <a:solidFill>
                  <a:schemeClr val="bg1"/>
                </a:solidFill>
              </a:rPr>
              <a:t> </a:t>
            </a:r>
            <a:r>
              <a:rPr lang="nl-NL" sz="1200" dirty="0" err="1">
                <a:solidFill>
                  <a:schemeClr val="bg1"/>
                </a:solidFill>
              </a:rPr>
              <a:t>identiy</a:t>
            </a:r>
            <a:r>
              <a:rPr lang="nl-NL" sz="1200" dirty="0">
                <a:solidFill>
                  <a:schemeClr val="bg1"/>
                </a:solidFill>
              </a:rPr>
              <a:t> </a:t>
            </a:r>
            <a:r>
              <a:rPr lang="nl-NL" sz="1200" dirty="0" err="1">
                <a:solidFill>
                  <a:schemeClr val="bg1"/>
                </a:solidFill>
              </a:rPr>
              <a:t>the</a:t>
            </a:r>
            <a:r>
              <a:rPr lang="nl-NL" sz="1200" dirty="0">
                <a:solidFill>
                  <a:schemeClr val="bg1"/>
                </a:solidFill>
              </a:rPr>
              <a:t> </a:t>
            </a:r>
            <a:r>
              <a:rPr lang="nl-NL" sz="1200" b="1" i="1" dirty="0">
                <a:solidFill>
                  <a:schemeClr val="bg1"/>
                </a:solidFill>
              </a:rPr>
              <a:t>“</a:t>
            </a:r>
            <a:r>
              <a:rPr lang="nl-NL" sz="1200" b="1" i="1" dirty="0" err="1">
                <a:solidFill>
                  <a:schemeClr val="bg1"/>
                </a:solidFill>
              </a:rPr>
              <a:t>dark</a:t>
            </a:r>
            <a:r>
              <a:rPr lang="nl-NL" sz="1200" b="1" i="1" dirty="0">
                <a:solidFill>
                  <a:schemeClr val="bg1"/>
                </a:solidFill>
              </a:rPr>
              <a:t> </a:t>
            </a:r>
            <a:r>
              <a:rPr lang="nl-NL" sz="1200" b="1" i="1" dirty="0" err="1">
                <a:solidFill>
                  <a:schemeClr val="bg1"/>
                </a:solidFill>
              </a:rPr>
              <a:t>night</a:t>
            </a:r>
            <a:r>
              <a:rPr lang="nl-NL" sz="1200" b="1" i="1" dirty="0">
                <a:solidFill>
                  <a:schemeClr val="bg1"/>
                </a:solidFill>
              </a:rPr>
              <a:t> </a:t>
            </a:r>
            <a:r>
              <a:rPr lang="nl-NL" sz="1200" b="1" i="1" dirty="0" err="1">
                <a:solidFill>
                  <a:schemeClr val="bg1"/>
                </a:solidFill>
              </a:rPr>
              <a:t>sky</a:t>
            </a:r>
            <a:r>
              <a:rPr lang="nl-NL" sz="1200" b="1" i="1" dirty="0">
                <a:solidFill>
                  <a:schemeClr val="bg1"/>
                </a:solidFill>
              </a:rPr>
              <a:t> paradox”. </a:t>
            </a:r>
          </a:p>
          <a:p>
            <a:pPr marL="0" lvl="0" indent="0">
              <a:lnSpc>
                <a:spcPct val="75000"/>
              </a:lnSpc>
              <a:buClr>
                <a:srgbClr val="F3A447"/>
              </a:buClr>
              <a:buNone/>
            </a:pPr>
            <a:endParaRPr lang="nl-NL" sz="1200" dirty="0">
              <a:solidFill>
                <a:schemeClr val="bg1"/>
              </a:solidFill>
            </a:endParaRPr>
          </a:p>
          <a:p>
            <a:pPr lvl="0">
              <a:lnSpc>
                <a:spcPct val="75000"/>
              </a:lnSpc>
              <a:buClr>
                <a:srgbClr val="F3A447"/>
              </a:buClr>
              <a:buFont typeface="Arial" panose="020B0604020202020204" pitchFamily="34" charset="0"/>
              <a:buChar char="•"/>
            </a:pPr>
            <a:r>
              <a:rPr lang="nl-NL" sz="1200" b="1" dirty="0">
                <a:solidFill>
                  <a:prstClr val="black"/>
                </a:solidFill>
              </a:rPr>
              <a:t>1610 </a:t>
            </a:r>
          </a:p>
          <a:p>
            <a:pPr marL="0" lvl="0" indent="0">
              <a:lnSpc>
                <a:spcPct val="75000"/>
              </a:lnSpc>
              <a:buClr>
                <a:srgbClr val="F3A447"/>
              </a:buClr>
              <a:buNone/>
            </a:pPr>
            <a:r>
              <a:rPr lang="nl-NL" sz="1200" b="1" dirty="0">
                <a:solidFill>
                  <a:prstClr val="black"/>
                </a:solidFill>
              </a:rPr>
              <a:t>       Johannes Kepler</a:t>
            </a:r>
          </a:p>
          <a:p>
            <a:pPr marL="0" lvl="0" indent="0">
              <a:lnSpc>
                <a:spcPct val="75000"/>
              </a:lnSpc>
              <a:buClr>
                <a:srgbClr val="F3A447"/>
              </a:buClr>
              <a:buNone/>
            </a:pPr>
            <a:r>
              <a:rPr lang="nl-NL" sz="1200" b="1" dirty="0">
                <a:solidFill>
                  <a:prstClr val="black"/>
                </a:solidFill>
              </a:rPr>
              <a:t>       Letter </a:t>
            </a:r>
            <a:r>
              <a:rPr lang="nl-NL" sz="1200" b="1" dirty="0" err="1">
                <a:solidFill>
                  <a:prstClr val="black"/>
                </a:solidFill>
              </a:rPr>
              <a:t>to</a:t>
            </a:r>
            <a:r>
              <a:rPr lang="nl-NL" sz="1200" b="1" dirty="0">
                <a:solidFill>
                  <a:prstClr val="black"/>
                </a:solidFill>
              </a:rPr>
              <a:t> Galilei (1610)</a:t>
            </a:r>
          </a:p>
          <a:p>
            <a:pPr marL="0" lvl="0" indent="0">
              <a:lnSpc>
                <a:spcPct val="75000"/>
              </a:lnSpc>
              <a:buClr>
                <a:srgbClr val="F3A447"/>
              </a:buClr>
              <a:buNone/>
            </a:pPr>
            <a:r>
              <a:rPr lang="en-US" sz="1200" dirty="0">
                <a:solidFill>
                  <a:schemeClr val="bg1"/>
                </a:solidFill>
              </a:rPr>
              <a:t>        Puzzled by the night’s darkness: in 1610 he wrote in a letter to Galileo that in an infinite universe filled with stars, </a:t>
            </a:r>
          </a:p>
          <a:p>
            <a:pPr marL="0" lvl="0" indent="0">
              <a:lnSpc>
                <a:spcPct val="75000"/>
              </a:lnSpc>
              <a:buClr>
                <a:srgbClr val="F3A447"/>
              </a:buClr>
              <a:buNone/>
            </a:pPr>
            <a:r>
              <a:rPr lang="en-US" sz="1200" dirty="0">
                <a:solidFill>
                  <a:schemeClr val="bg1"/>
                </a:solidFill>
              </a:rPr>
              <a:t>         “the whole celestial vault would be as luminous as the Sun.” Kepler’s proposed solution to the paradox  is that </a:t>
            </a:r>
          </a:p>
          <a:p>
            <a:pPr marL="0" lvl="0" indent="0">
              <a:lnSpc>
                <a:spcPct val="75000"/>
              </a:lnSpc>
              <a:buClr>
                <a:srgbClr val="F3A447"/>
              </a:buClr>
              <a:buNone/>
            </a:pPr>
            <a:r>
              <a:rPr lang="en-US" sz="1200" dirty="0">
                <a:solidFill>
                  <a:schemeClr val="bg1"/>
                </a:solidFill>
              </a:rPr>
              <a:t>         the universe has to be finite( this fell in line with Kepler’s religious beliefs that the entire universe was “for </a:t>
            </a:r>
          </a:p>
          <a:p>
            <a:pPr marL="0" lvl="0" indent="0">
              <a:lnSpc>
                <a:spcPct val="75000"/>
              </a:lnSpc>
              <a:buClr>
                <a:srgbClr val="F3A447"/>
              </a:buClr>
              <a:buNone/>
            </a:pPr>
            <a:r>
              <a:rPr lang="en-US" sz="1200" dirty="0">
                <a:solidFill>
                  <a:schemeClr val="bg1"/>
                </a:solidFill>
              </a:rPr>
              <a:t>         man’s sake.”)</a:t>
            </a:r>
            <a:endParaRPr lang="nl-NL" sz="1200" dirty="0">
              <a:solidFill>
                <a:schemeClr val="bg1"/>
              </a:solidFill>
            </a:endParaRPr>
          </a:p>
          <a:p>
            <a:pPr marL="0" lvl="0" indent="0">
              <a:lnSpc>
                <a:spcPct val="75000"/>
              </a:lnSpc>
              <a:buClr>
                <a:srgbClr val="F3A447"/>
              </a:buClr>
              <a:buNone/>
            </a:pPr>
            <a:endParaRPr lang="nl-NL" sz="1200" dirty="0">
              <a:solidFill>
                <a:schemeClr val="bg1"/>
              </a:solidFill>
            </a:endParaRPr>
          </a:p>
          <a:p>
            <a:pPr marL="0" lvl="0" indent="0">
              <a:lnSpc>
                <a:spcPct val="75000"/>
              </a:lnSpc>
              <a:buClr>
                <a:srgbClr val="F3A447"/>
              </a:buClr>
              <a:buNone/>
            </a:pPr>
            <a:endParaRPr lang="nl-NL" sz="1200" dirty="0">
              <a:solidFill>
                <a:prstClr val="black"/>
              </a:solidFill>
            </a:endParaRPr>
          </a:p>
          <a:p>
            <a:pPr lvl="0">
              <a:lnSpc>
                <a:spcPct val="75000"/>
              </a:lnSpc>
              <a:buClr>
                <a:srgbClr val="F3A447"/>
              </a:buClr>
              <a:buFont typeface="Arial" panose="020B0604020202020204" pitchFamily="34" charset="0"/>
              <a:buChar char="•"/>
            </a:pPr>
            <a:r>
              <a:rPr lang="nl-NL" sz="1200" b="1" dirty="0">
                <a:solidFill>
                  <a:prstClr val="black"/>
                </a:solidFill>
              </a:rPr>
              <a:t>1686</a:t>
            </a:r>
          </a:p>
          <a:p>
            <a:pPr marL="0" lvl="0" indent="0">
              <a:lnSpc>
                <a:spcPct val="75000"/>
              </a:lnSpc>
              <a:buClr>
                <a:srgbClr val="F3A447"/>
              </a:buClr>
              <a:buNone/>
            </a:pPr>
            <a:r>
              <a:rPr lang="nl-NL" sz="1200" b="1" dirty="0">
                <a:solidFill>
                  <a:prstClr val="black"/>
                </a:solidFill>
              </a:rPr>
              <a:t>        Bernard </a:t>
            </a:r>
            <a:r>
              <a:rPr lang="nl-NL" sz="1200" b="1" dirty="0" err="1">
                <a:solidFill>
                  <a:prstClr val="black"/>
                </a:solidFill>
              </a:rPr>
              <a:t>le</a:t>
            </a:r>
            <a:r>
              <a:rPr lang="nl-NL" sz="1200" b="1" dirty="0">
                <a:solidFill>
                  <a:prstClr val="black"/>
                </a:solidFill>
              </a:rPr>
              <a:t> </a:t>
            </a:r>
            <a:r>
              <a:rPr lang="nl-NL" sz="1200" b="1" dirty="0" err="1">
                <a:solidFill>
                  <a:prstClr val="black"/>
                </a:solidFill>
              </a:rPr>
              <a:t>Bovier</a:t>
            </a:r>
            <a:r>
              <a:rPr lang="nl-NL" sz="1200" b="1" dirty="0">
                <a:solidFill>
                  <a:prstClr val="black"/>
                </a:solidFill>
              </a:rPr>
              <a:t> de </a:t>
            </a:r>
            <a:r>
              <a:rPr lang="nl-NL" sz="1200" b="1" dirty="0" err="1">
                <a:solidFill>
                  <a:prstClr val="black"/>
                </a:solidFill>
              </a:rPr>
              <a:t>Fontenelle</a:t>
            </a:r>
            <a:r>
              <a:rPr lang="nl-NL" sz="1200" b="1" dirty="0">
                <a:solidFill>
                  <a:prstClr val="black"/>
                </a:solidFill>
              </a:rPr>
              <a:t> (1657-1757)</a:t>
            </a:r>
          </a:p>
          <a:p>
            <a:pPr marL="0" lvl="0" indent="0">
              <a:lnSpc>
                <a:spcPct val="75000"/>
              </a:lnSpc>
              <a:buClr>
                <a:srgbClr val="F3A447"/>
              </a:buClr>
              <a:buNone/>
            </a:pPr>
            <a:r>
              <a:rPr lang="fr-FR" sz="1200" b="1" i="1" dirty="0">
                <a:solidFill>
                  <a:schemeClr val="bg1"/>
                </a:solidFill>
              </a:rPr>
              <a:t>         Entretiens sur la pluralité des mondes/Conversations on the </a:t>
            </a:r>
            <a:r>
              <a:rPr lang="fr-FR" sz="1200" b="1" i="1" dirty="0" err="1">
                <a:solidFill>
                  <a:schemeClr val="bg1"/>
                </a:solidFill>
              </a:rPr>
              <a:t>Plurality</a:t>
            </a:r>
            <a:r>
              <a:rPr lang="fr-FR" sz="1200" b="1" i="1" dirty="0">
                <a:solidFill>
                  <a:schemeClr val="bg1"/>
                </a:solidFill>
              </a:rPr>
              <a:t> of the Worlds (1686)</a:t>
            </a:r>
            <a:endParaRPr lang="nl-NL" sz="1200" b="1" i="1" dirty="0">
              <a:solidFill>
                <a:schemeClr val="bg1"/>
              </a:solidFill>
            </a:endParaRPr>
          </a:p>
          <a:p>
            <a:pPr marL="0" lvl="0" indent="0">
              <a:lnSpc>
                <a:spcPct val="75000"/>
              </a:lnSpc>
              <a:buClr>
                <a:srgbClr val="F3A447"/>
              </a:buClr>
              <a:buNone/>
            </a:pPr>
            <a:r>
              <a:rPr lang="en-US" sz="1200" dirty="0">
                <a:solidFill>
                  <a:schemeClr val="bg1"/>
                </a:solidFill>
                <a:latin typeface="Times New Roman" panose="02020603050405020304" pitchFamily="18" charset="0"/>
              </a:rPr>
              <a:t>        Book describes new Copernican cosmology, and speculates on the plurality of worlds. </a:t>
            </a:r>
          </a:p>
          <a:p>
            <a:pPr marL="0" lvl="0" indent="0">
              <a:lnSpc>
                <a:spcPct val="75000"/>
              </a:lnSpc>
              <a:buClr>
                <a:srgbClr val="F3A447"/>
              </a:buClr>
              <a:buNone/>
            </a:pPr>
            <a:r>
              <a:rPr lang="en-US" sz="1200" dirty="0">
                <a:solidFill>
                  <a:schemeClr val="bg1"/>
                </a:solidFill>
                <a:latin typeface="Times New Roman" panose="02020603050405020304" pitchFamily="18" charset="0"/>
              </a:rPr>
              <a:t>        In a series of conversations between a philosopher and a marquise, who walk in the latter's garden at night </a:t>
            </a:r>
          </a:p>
          <a:p>
            <a:pPr marL="0" lvl="0" indent="0">
              <a:lnSpc>
                <a:spcPct val="75000"/>
              </a:lnSpc>
              <a:buClr>
                <a:srgbClr val="F3A447"/>
              </a:buClr>
              <a:buNone/>
            </a:pPr>
            <a:r>
              <a:rPr lang="en-US" sz="1200" dirty="0">
                <a:solidFill>
                  <a:schemeClr val="bg1"/>
                </a:solidFill>
                <a:latin typeface="Times New Roman" panose="02020603050405020304" pitchFamily="18" charset="0"/>
              </a:rPr>
              <a:t>        and gaze at stars, the philosopher explains the heliocentric model and also muses on the possibility of extraterrestrial life. </a:t>
            </a:r>
          </a:p>
          <a:p>
            <a:pPr marL="0" lvl="0" indent="0">
              <a:lnSpc>
                <a:spcPct val="75000"/>
              </a:lnSpc>
              <a:buClr>
                <a:srgbClr val="F3A447"/>
              </a:buClr>
              <a:buNone/>
            </a:pPr>
            <a:endParaRPr lang="en-US" sz="1200" dirty="0">
              <a:solidFill>
                <a:schemeClr val="bg1"/>
              </a:solidFill>
              <a:latin typeface="Times New Roman" panose="02020603050405020304" pitchFamily="18" charset="0"/>
            </a:endParaRPr>
          </a:p>
          <a:p>
            <a:pPr marL="0" lvl="0" indent="0">
              <a:lnSpc>
                <a:spcPct val="75000"/>
              </a:lnSpc>
              <a:buClr>
                <a:srgbClr val="F3A447"/>
              </a:buClr>
              <a:buNone/>
            </a:pPr>
            <a:endParaRPr lang="nl-NL" sz="1200" dirty="0">
              <a:solidFill>
                <a:schemeClr val="bg1"/>
              </a:solidFill>
              <a:latin typeface="Times New Roman" panose="02020603050405020304" pitchFamily="18" charset="0"/>
            </a:endParaRPr>
          </a:p>
          <a:p>
            <a:pPr>
              <a:lnSpc>
                <a:spcPct val="75000"/>
              </a:lnSpc>
              <a:buFont typeface="Arial" panose="020B0604020202020204" pitchFamily="34" charset="0"/>
              <a:buChar char="•"/>
            </a:pPr>
            <a:r>
              <a:rPr lang="nl-NL" sz="1200" b="1" dirty="0">
                <a:solidFill>
                  <a:schemeClr val="bg1"/>
                </a:solidFill>
              </a:rPr>
              <a:t>1755</a:t>
            </a:r>
            <a:endParaRPr lang="nl-NL" sz="1200" b="1" dirty="0"/>
          </a:p>
          <a:p>
            <a:pPr marL="0" indent="0">
              <a:lnSpc>
                <a:spcPct val="75000"/>
              </a:lnSpc>
              <a:buNone/>
            </a:pPr>
            <a:r>
              <a:rPr lang="nl-NL" sz="1200" b="1" dirty="0"/>
              <a:t>       </a:t>
            </a:r>
            <a:r>
              <a:rPr lang="nl-NL" sz="1200" b="1" i="1" dirty="0">
                <a:solidFill>
                  <a:schemeClr val="bg1"/>
                </a:solidFill>
              </a:rPr>
              <a:t>Immanuel Kant  </a:t>
            </a:r>
          </a:p>
          <a:p>
            <a:pPr marL="0" indent="0">
              <a:lnSpc>
                <a:spcPct val="75000"/>
              </a:lnSpc>
              <a:buNone/>
            </a:pPr>
            <a:r>
              <a:rPr lang="nl-NL" sz="1200" dirty="0">
                <a:solidFill>
                  <a:schemeClr val="bg1"/>
                </a:solidFill>
              </a:rPr>
              <a:t>       - asserts that nebulae are really galaxies separate from </a:t>
            </a:r>
            <a:r>
              <a:rPr lang="nl-NL" sz="1200" dirty="0" err="1">
                <a:solidFill>
                  <a:schemeClr val="bg1"/>
                </a:solidFill>
              </a:rPr>
              <a:t>and</a:t>
            </a:r>
            <a:r>
              <a:rPr lang="nl-NL" sz="1200" dirty="0">
                <a:solidFill>
                  <a:schemeClr val="bg1"/>
                </a:solidFill>
              </a:rPr>
              <a:t> outside from the Milky Way, </a:t>
            </a:r>
          </a:p>
          <a:p>
            <a:pPr marL="0" indent="0">
              <a:lnSpc>
                <a:spcPct val="75000"/>
              </a:lnSpc>
              <a:buNone/>
            </a:pPr>
            <a:r>
              <a:rPr lang="nl-NL" sz="1200" dirty="0">
                <a:solidFill>
                  <a:schemeClr val="bg1"/>
                </a:solidFill>
              </a:rPr>
              <a:t>        - calling these Island Universes</a:t>
            </a:r>
          </a:p>
          <a:p>
            <a:pPr marL="0" indent="0">
              <a:lnSpc>
                <a:spcPct val="75000"/>
              </a:lnSpc>
              <a:buNone/>
            </a:pPr>
            <a:endParaRPr lang="nl-NL" sz="1200" dirty="0">
              <a:solidFill>
                <a:schemeClr val="bg1"/>
              </a:solidFill>
            </a:endParaRPr>
          </a:p>
          <a:p>
            <a:pPr>
              <a:lnSpc>
                <a:spcPct val="75000"/>
              </a:lnSpc>
              <a:buFont typeface="Arial" panose="020B0604020202020204" pitchFamily="34" charset="0"/>
              <a:buChar char="•"/>
            </a:pPr>
            <a:endParaRPr lang="nl-NL" sz="1200" b="1" dirty="0">
              <a:solidFill>
                <a:schemeClr val="bg1"/>
              </a:solidFill>
            </a:endParaRPr>
          </a:p>
          <a:p>
            <a:pPr>
              <a:lnSpc>
                <a:spcPct val="75000"/>
              </a:lnSpc>
              <a:buFont typeface="Arial" panose="020B0604020202020204" pitchFamily="34" charset="0"/>
              <a:buChar char="•"/>
            </a:pPr>
            <a:endParaRPr lang="nl-NL" sz="1200" b="1" dirty="0">
              <a:solidFill>
                <a:schemeClr val="bg1"/>
              </a:solidFill>
            </a:endParaRPr>
          </a:p>
          <a:p>
            <a:pPr>
              <a:lnSpc>
                <a:spcPct val="75000"/>
              </a:lnSpc>
              <a:buFont typeface="Arial" panose="020B0604020202020204" pitchFamily="34" charset="0"/>
              <a:buChar char="•"/>
            </a:pPr>
            <a:r>
              <a:rPr lang="nl-NL" sz="1200" b="1" dirty="0">
                <a:solidFill>
                  <a:schemeClr val="bg1"/>
                </a:solidFill>
              </a:rPr>
              <a:t>1785</a:t>
            </a:r>
            <a:endParaRPr lang="nl-NL" sz="1200" b="1" dirty="0"/>
          </a:p>
          <a:p>
            <a:pPr marL="0" indent="0">
              <a:lnSpc>
                <a:spcPct val="75000"/>
              </a:lnSpc>
              <a:buNone/>
            </a:pPr>
            <a:r>
              <a:rPr lang="nl-NL" sz="1200" b="1" dirty="0"/>
              <a:t>       </a:t>
            </a:r>
            <a:r>
              <a:rPr lang="nl-NL" sz="1200" b="1" i="1" dirty="0">
                <a:solidFill>
                  <a:schemeClr val="bg1"/>
                </a:solidFill>
              </a:rPr>
              <a:t>William Herschel </a:t>
            </a:r>
          </a:p>
          <a:p>
            <a:pPr marL="0" indent="0">
              <a:lnSpc>
                <a:spcPct val="75000"/>
              </a:lnSpc>
              <a:buNone/>
            </a:pPr>
            <a:r>
              <a:rPr lang="nl-NL" sz="1200" dirty="0">
                <a:solidFill>
                  <a:schemeClr val="bg1"/>
                </a:solidFill>
              </a:rPr>
              <a:t>       - proposes theory that our Sun is at or near the center of ou Galaxy (Milky Way)</a:t>
            </a:r>
          </a:p>
          <a:p>
            <a:pPr marL="0" indent="0">
              <a:lnSpc>
                <a:spcPct val="75000"/>
              </a:lnSpc>
              <a:buNone/>
            </a:pPr>
            <a:endParaRPr lang="nl-NL" sz="1200" dirty="0">
              <a:solidFill>
                <a:schemeClr val="bg1"/>
              </a:solidFill>
            </a:endParaRPr>
          </a:p>
          <a:p>
            <a:pPr marL="0" indent="0">
              <a:lnSpc>
                <a:spcPct val="75000"/>
              </a:lnSpc>
              <a:buNone/>
            </a:pPr>
            <a:endParaRPr lang="nl-NL" sz="1200" dirty="0">
              <a:solidFill>
                <a:schemeClr val="bg1"/>
              </a:solidFill>
            </a:endParaRPr>
          </a:p>
          <a:p>
            <a:pPr marL="0" indent="0">
              <a:lnSpc>
                <a:spcPct val="75000"/>
              </a:lnSpc>
              <a:buNone/>
            </a:pPr>
            <a:endParaRPr lang="nl-NL" sz="1200" dirty="0">
              <a:solidFill>
                <a:schemeClr val="bg1"/>
              </a:solidFill>
            </a:endParaRPr>
          </a:p>
          <a:p>
            <a:pPr marL="0" lvl="0" indent="0">
              <a:lnSpc>
                <a:spcPct val="75000"/>
              </a:lnSpc>
              <a:buClr>
                <a:srgbClr val="F3A447"/>
              </a:buClr>
              <a:buNone/>
            </a:pPr>
            <a:endParaRPr lang="nl-NL" sz="1400" dirty="0">
              <a:solidFill>
                <a:prstClr val="black"/>
              </a:solidFill>
            </a:endParaRPr>
          </a:p>
          <a:p>
            <a:pPr marL="0" lvl="0" indent="0">
              <a:lnSpc>
                <a:spcPct val="75000"/>
              </a:lnSpc>
              <a:buClr>
                <a:srgbClr val="F3A447"/>
              </a:buClr>
              <a:buNone/>
            </a:pPr>
            <a:endParaRPr lang="nl-NL" sz="1400" dirty="0">
              <a:solidFill>
                <a:prstClr val="black"/>
              </a:solidFill>
            </a:endParaRPr>
          </a:p>
          <a:p>
            <a:pPr marL="0" indent="0">
              <a:lnSpc>
                <a:spcPct val="75000"/>
              </a:lnSpc>
              <a:buNone/>
            </a:pPr>
            <a:endParaRPr lang="nl-NL" sz="1400" dirty="0">
              <a:solidFill>
                <a:schemeClr val="bg1"/>
              </a:solidFill>
            </a:endParaRPr>
          </a:p>
          <a:p>
            <a:pPr>
              <a:lnSpc>
                <a:spcPct val="80000"/>
              </a:lnSpc>
              <a:buFont typeface="Arial" panose="020B0604020202020204" pitchFamily="34" charset="0"/>
              <a:buChar char="•"/>
            </a:pPr>
            <a:r>
              <a:rPr lang="nl-NL" sz="1400" dirty="0">
                <a:solidFill>
                  <a:schemeClr val="bg1"/>
                </a:solidFill>
              </a:rPr>
              <a:t> </a:t>
            </a:r>
          </a:p>
          <a:p>
            <a:pPr>
              <a:lnSpc>
                <a:spcPct val="80000"/>
              </a:lnSpc>
              <a:buFont typeface="Arial" panose="020B0604020202020204" pitchFamily="34" charset="0"/>
              <a:buChar char="•"/>
            </a:pPr>
            <a:endParaRPr lang="nl-NL" sz="1400" dirty="0">
              <a:solidFill>
                <a:schemeClr val="bg1"/>
              </a:solidFill>
            </a:endParaRPr>
          </a:p>
          <a:p>
            <a:pPr marL="0" indent="0">
              <a:lnSpc>
                <a:spcPct val="80000"/>
              </a:lnSpc>
              <a:buNone/>
            </a:pPr>
            <a:endParaRPr lang="nl-NL" sz="1400" dirty="0">
              <a:solidFill>
                <a:schemeClr val="bg1"/>
              </a:solidFill>
            </a:endParaRPr>
          </a:p>
          <a:p>
            <a:pPr marL="0" indent="0">
              <a:lnSpc>
                <a:spcPct val="80000"/>
              </a:lnSpc>
              <a:buNone/>
            </a:pPr>
            <a:endParaRPr lang="nl-NL" sz="1400" dirty="0">
              <a:solidFill>
                <a:schemeClr val="bg1"/>
              </a:solidFill>
            </a:endParaRPr>
          </a:p>
          <a:p>
            <a:pPr marL="0" indent="0">
              <a:lnSpc>
                <a:spcPct val="80000"/>
              </a:lnSpc>
              <a:buNone/>
            </a:pPr>
            <a:r>
              <a:rPr lang="nl-NL" sz="1400" dirty="0">
                <a:solidFill>
                  <a:schemeClr val="bg1"/>
                </a:solidFill>
              </a:rPr>
              <a:t>       </a:t>
            </a: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nl-NL" sz="1400" dirty="0">
              <a:solidFill>
                <a:schemeClr val="bg1"/>
              </a:solidFill>
            </a:endParaRPr>
          </a:p>
          <a:p>
            <a:pPr marL="0" indent="0">
              <a:buNone/>
            </a:pPr>
            <a:endParaRPr lang="en-GB" sz="1400" dirty="0">
              <a:solidFill>
                <a:schemeClr val="bg1"/>
              </a:solidFill>
            </a:endParaRPr>
          </a:p>
        </p:txBody>
      </p:sp>
      <p:sp>
        <p:nvSpPr>
          <p:cNvPr id="4" name="Rectangle 3"/>
          <p:cNvSpPr/>
          <p:nvPr/>
        </p:nvSpPr>
        <p:spPr>
          <a:xfrm>
            <a:off x="421488" y="692696"/>
            <a:ext cx="8424936" cy="285261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5" name="Rectangle 4"/>
          <p:cNvSpPr/>
          <p:nvPr/>
        </p:nvSpPr>
        <p:spPr>
          <a:xfrm>
            <a:off x="421488" y="5301208"/>
            <a:ext cx="8424936" cy="13661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TextBox 6">
            <a:extLst>
              <a:ext uri="{FF2B5EF4-FFF2-40B4-BE49-F238E27FC236}">
                <a16:creationId xmlns:a16="http://schemas.microsoft.com/office/drawing/2014/main" id="{868217F4-9B8F-471B-8CA2-20322ABB18A2}"/>
              </a:ext>
            </a:extLst>
          </p:cNvPr>
          <p:cNvSpPr txBox="1"/>
          <p:nvPr/>
        </p:nvSpPr>
        <p:spPr>
          <a:xfrm>
            <a:off x="492912" y="116632"/>
            <a:ext cx="847157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NL" sz="1800" b="1" i="1" u="none" strike="noStrike" kern="1200" cap="none" spc="0" normalizeH="0" baseline="0" noProof="0" dirty="0">
                <a:ln>
                  <a:noFill/>
                </a:ln>
                <a:solidFill>
                  <a:prstClr val="black"/>
                </a:solidFill>
                <a:effectLst/>
                <a:uLnTx/>
                <a:uFillTx/>
                <a:latin typeface="Arial" charset="0"/>
                <a:ea typeface="+mn-ea"/>
                <a:cs typeface="+mn-cs"/>
              </a:rPr>
              <a:t>  The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Scientific</a:t>
            </a:r>
            <a:r>
              <a:rPr kumimoji="0" lang="nl-NL" sz="1800" b="1" i="1" u="none" strike="noStrike" kern="1200" cap="none" spc="0" normalizeH="0" baseline="0" noProof="0" dirty="0">
                <a:ln>
                  <a:noFill/>
                </a:ln>
                <a:solidFill>
                  <a:prstClr val="black"/>
                </a:solidFill>
                <a:effectLst/>
                <a:uLnTx/>
                <a:uFillTx/>
                <a:latin typeface="Arial" charset="0"/>
                <a:ea typeface="+mn-ea"/>
                <a:cs typeface="+mn-cs"/>
              </a:rPr>
              <a:t>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Revolution</a:t>
            </a:r>
            <a:r>
              <a:rPr kumimoji="0" lang="nl-NL" sz="1800" b="1" i="1" u="none" strike="noStrike" kern="1200" cap="none" spc="0" normalizeH="0" baseline="0" noProof="0" dirty="0">
                <a:ln>
                  <a:noFill/>
                </a:ln>
                <a:solidFill>
                  <a:prstClr val="black"/>
                </a:solidFill>
                <a:effectLst/>
                <a:uLnTx/>
                <a:uFillTx/>
                <a:latin typeface="Arial" charset="0"/>
                <a:ea typeface="+mn-ea"/>
                <a:cs typeface="+mn-cs"/>
              </a:rPr>
              <a:t>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Completed</a:t>
            </a:r>
            <a:r>
              <a:rPr kumimoji="0" lang="nl-NL" sz="1800" b="1" i="1" u="none" strike="noStrike" kern="1200" cap="none" spc="0" normalizeH="0" baseline="0" noProof="0" dirty="0">
                <a:ln>
                  <a:noFill/>
                </a:ln>
                <a:solidFill>
                  <a:prstClr val="black"/>
                </a:solidFill>
                <a:effectLst/>
                <a:uLnTx/>
                <a:uFillTx/>
                <a:latin typeface="Arial" charset="0"/>
                <a:ea typeface="+mn-ea"/>
                <a:cs typeface="+mn-cs"/>
              </a:rPr>
              <a:t>: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Expanding</a:t>
            </a:r>
            <a:r>
              <a:rPr kumimoji="0" lang="nl-NL" sz="1800" b="1" i="1" u="none" strike="noStrike" kern="1200" cap="none" spc="0" normalizeH="0" baseline="0" noProof="0" dirty="0">
                <a:ln>
                  <a:noFill/>
                </a:ln>
                <a:solidFill>
                  <a:prstClr val="black"/>
                </a:solidFill>
                <a:effectLst/>
                <a:uLnTx/>
                <a:uFillTx/>
                <a:latin typeface="Arial" charset="0"/>
                <a:ea typeface="+mn-ea"/>
                <a:cs typeface="+mn-cs"/>
              </a:rPr>
              <a:t> </a:t>
            </a:r>
            <a:r>
              <a:rPr kumimoji="0" lang="nl-NL" sz="1800" b="1" i="1" u="none" strike="noStrike" kern="1200" cap="none" spc="0" normalizeH="0" baseline="0" noProof="0" dirty="0" err="1">
                <a:ln>
                  <a:noFill/>
                </a:ln>
                <a:solidFill>
                  <a:prstClr val="black"/>
                </a:solidFill>
                <a:effectLst/>
                <a:uLnTx/>
                <a:uFillTx/>
                <a:latin typeface="Arial" charset="0"/>
                <a:ea typeface="+mn-ea"/>
                <a:cs typeface="+mn-cs"/>
              </a:rPr>
              <a:t>Worldview</a:t>
            </a:r>
            <a:endParaRPr kumimoji="0" lang="en-US" sz="1800" b="0" i="0" u="none" strike="noStrike" kern="1200" cap="none" spc="0" normalizeH="0" baseline="0" noProof="0" dirty="0">
              <a:ln>
                <a:noFill/>
              </a:ln>
              <a:solidFill>
                <a:prstClr val="white"/>
              </a:solidFill>
              <a:effectLst/>
              <a:uLnTx/>
              <a:uFillTx/>
              <a:latin typeface="Arial" charset="0"/>
              <a:ea typeface="+mn-ea"/>
              <a:cs typeface="+mn-cs"/>
            </a:endParaRPr>
          </a:p>
        </p:txBody>
      </p:sp>
    </p:spTree>
    <p:extLst>
      <p:ext uri="{BB962C8B-B14F-4D97-AF65-F5344CB8AC3E}">
        <p14:creationId xmlns:p14="http://schemas.microsoft.com/office/powerpoint/2010/main" val="3383313118"/>
      </p:ext>
    </p:extLst>
  </p:cSld>
  <p:clrMapOvr>
    <a:masterClrMapping/>
  </p:clrMapOvr>
  <p:transition>
    <p:zoom/>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4_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7.xml><?xml version="1.0" encoding="utf-8"?>
<a:theme xmlns:a="http://schemas.openxmlformats.org/drawingml/2006/main" name="2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0</TotalTime>
  <Words>4780</Words>
  <Application>Microsoft Office PowerPoint</Application>
  <PresentationFormat>On-screen Show (4:3)</PresentationFormat>
  <Paragraphs>1031</Paragraphs>
  <Slides>73</Slides>
  <Notes>2</Notes>
  <HiddenSlides>0</HiddenSlides>
  <MMClips>2</MMClips>
  <ScaleCrop>false</ScaleCrop>
  <HeadingPairs>
    <vt:vector size="8" baseType="variant">
      <vt:variant>
        <vt:lpstr>Fonts Used</vt:lpstr>
      </vt:variant>
      <vt:variant>
        <vt:i4>10</vt:i4>
      </vt:variant>
      <vt:variant>
        <vt:lpstr>Theme</vt:lpstr>
      </vt:variant>
      <vt:variant>
        <vt:i4>8</vt:i4>
      </vt:variant>
      <vt:variant>
        <vt:lpstr>Embedded OLE Servers</vt:lpstr>
      </vt:variant>
      <vt:variant>
        <vt:i4>1</vt:i4>
      </vt:variant>
      <vt:variant>
        <vt:lpstr>Slide Titles</vt:lpstr>
      </vt:variant>
      <vt:variant>
        <vt:i4>73</vt:i4>
      </vt:variant>
    </vt:vector>
  </HeadingPairs>
  <TitlesOfParts>
    <vt:vector size="92" baseType="lpstr">
      <vt:lpstr>Arial</vt:lpstr>
      <vt:lpstr>Book Antiqua</vt:lpstr>
      <vt:lpstr>Constantia</vt:lpstr>
      <vt:lpstr>Elephant</vt:lpstr>
      <vt:lpstr>Lucida Sans</vt:lpstr>
      <vt:lpstr>Papyrus</vt:lpstr>
      <vt:lpstr>Times New Roman</vt:lpstr>
      <vt:lpstr>Wingdings</vt:lpstr>
      <vt:lpstr>Wingdings 2</vt:lpstr>
      <vt:lpstr>Wingdings 3</vt:lpstr>
      <vt:lpstr>Apex</vt:lpstr>
      <vt:lpstr>4_Apex</vt:lpstr>
      <vt:lpstr>1_Default Design</vt:lpstr>
      <vt:lpstr>2_Default Design</vt:lpstr>
      <vt:lpstr>Default Design</vt:lpstr>
      <vt:lpstr>13_Paper</vt:lpstr>
      <vt:lpstr>23_Paper</vt:lpstr>
      <vt:lpstr>2_Paper</vt:lpstr>
      <vt:lpstr>Equation</vt:lpstr>
      <vt:lpstr>PowerPoint Presentation</vt:lpstr>
      <vt:lpstr>Ptolemaeus  to  Copernicus</vt:lpstr>
      <vt:lpstr>              Alfonsine Tables</vt:lpstr>
      <vt:lpstr>PowerPoint Presentation</vt:lpstr>
      <vt:lpstr>     Ptolemaeus to Copernicus</vt:lpstr>
      <vt:lpstr>PowerPoint Presentation</vt:lpstr>
      <vt:lpstr>PowerPoint Presentation</vt:lpstr>
      <vt:lpstr>PowerPoint Presentation</vt:lpstr>
      <vt:lpstr>PowerPoint Presentation</vt:lpstr>
      <vt:lpstr>Nikolaus  Copernicus (1473-1543)</vt:lpstr>
      <vt:lpstr>PowerPoint Presentation</vt:lpstr>
      <vt:lpstr>PowerPoint Presentation</vt:lpstr>
      <vt:lpstr>PowerPoint Presentation</vt:lpstr>
      <vt:lpstr>PowerPoint Presentation</vt:lpstr>
      <vt:lpstr>PowerPoint Presentation</vt:lpstr>
      <vt:lpstr>Nikolaus  Copernicus (1473-1543)</vt:lpstr>
      <vt:lpstr>Tycho Brahe (1546-1601)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Kepler  Laws</vt:lpstr>
      <vt:lpstr>PowerPoint Presentation</vt:lpstr>
      <vt:lpstr>PowerPoint Presentation</vt:lpstr>
      <vt:lpstr>Mysterium Cosmographicum</vt:lpstr>
      <vt:lpstr>Mysterium Cosmographicum</vt:lpstr>
      <vt:lpstr>Mysterium Cosmographicum</vt:lpstr>
      <vt:lpstr>Mysterium Cosmographicum</vt:lpstr>
      <vt:lpstr>Mysterium Cosmographicum</vt:lpstr>
      <vt:lpstr>Astronomia Nova</vt:lpstr>
      <vt:lpstr>Astronomia Nova</vt:lpstr>
      <vt:lpstr>Keplers inference Earth &amp; Mars orbits</vt:lpstr>
      <vt:lpstr>Keplers inference Earth &amp; Mars orbits</vt:lpstr>
      <vt:lpstr>Keplers inference Earth &amp; Mars orbits</vt:lpstr>
      <vt:lpstr>Keplers inference Earth &amp; Mars orbits</vt:lpstr>
      <vt:lpstr>Harmonices Mundi</vt:lpstr>
      <vt:lpstr>Harmonices Mundi</vt:lpstr>
      <vt:lpstr>Harmonices Mundi</vt:lpstr>
      <vt:lpstr>PowerPoint Presentation</vt:lpstr>
      <vt:lpstr>PowerPoint Presentation</vt:lpstr>
      <vt:lpstr>PowerPoint Presentation</vt:lpstr>
      <vt:lpstr>   Galileo Galilei   (1564-1642)  (Pisa-Arcetri)</vt:lpstr>
      <vt:lpstr>   Galileo Galilei  (1564-1642)</vt:lpstr>
      <vt:lpstr>   Galileo Galilei  (1564-1642)</vt:lpstr>
      <vt:lpstr>Telescope (1609)</vt:lpstr>
      <vt:lpstr>   Siderius        Nuncius          1610         Starry      Messenger</vt:lpstr>
      <vt:lpstr>PowerPoint Presentation</vt:lpstr>
      <vt:lpstr>     the Moon</vt:lpstr>
      <vt:lpstr>   </vt:lpstr>
      <vt:lpstr>    Galilean Moons</vt:lpstr>
      <vt:lpstr>   </vt:lpstr>
      <vt:lpstr>    Phases of Venus</vt:lpstr>
      <vt:lpstr> Dialogue concerning the    two chief world systems                    (1632)      Latin:   Systema Cosmicum</vt:lpstr>
      <vt:lpstr>   Galileo Galilei </vt:lpstr>
      <vt:lpstr>PowerPoint Presentation</vt:lpstr>
      <vt:lpstr>PowerPoint Presentation</vt:lpstr>
      <vt:lpstr>PowerPoint Presentation</vt:lpstr>
      <vt:lpstr>   Isaac  Newton (1643-1727)</vt:lpstr>
      <vt:lpstr>     Isaac  Newton         </vt:lpstr>
      <vt:lpstr>Philosophiae  Naturalis  Principia Mathematica                   (1687) </vt:lpstr>
      <vt:lpstr>          Principia                (1687)         </vt:lpstr>
      <vt:lpstr>Philosophiae  Naturalis  Principia Mathematica                   (1687) </vt:lpstr>
      <vt:lpstr>          Principia                (1687)         </vt:lpstr>
      <vt:lpstr>Philosophiae  Naturalis  Principia Mathematica                   (1687) </vt:lpstr>
      <vt:lpstr>       Newton's  Laws  of  Motion </vt:lpstr>
      <vt:lpstr>      Newton's Gravity               (the apple incident,   1666)</vt:lpstr>
      <vt:lpstr>      Newton's Gravity</vt:lpstr>
      <vt:lpstr>PowerPoint Presentation</vt:lpstr>
      <vt:lpstr>PowerPoint Presentation</vt:lpstr>
    </vt:vector>
  </TitlesOfParts>
  <Company>Kapteyn Astronomical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 van de Weijgaert</cp:lastModifiedBy>
  <cp:revision>933</cp:revision>
  <dcterms:created xsi:type="dcterms:W3CDTF">2003-04-08T08:38:37Z</dcterms:created>
  <dcterms:modified xsi:type="dcterms:W3CDTF">2020-01-06T14:19:22Z</dcterms:modified>
</cp:coreProperties>
</file>