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  <p:sldMasterId id="2147484087" r:id="rId2"/>
    <p:sldMasterId id="2147484125" r:id="rId3"/>
    <p:sldMasterId id="2147484235" r:id="rId4"/>
    <p:sldMasterId id="2147484271" r:id="rId5"/>
    <p:sldMasterId id="2147484283" r:id="rId6"/>
  </p:sldMasterIdLst>
  <p:notesMasterIdLst>
    <p:notesMasterId r:id="rId70"/>
  </p:notesMasterIdLst>
  <p:sldIdLst>
    <p:sldId id="1366" r:id="rId7"/>
    <p:sldId id="1328" r:id="rId8"/>
    <p:sldId id="1329" r:id="rId9"/>
    <p:sldId id="1330" r:id="rId10"/>
    <p:sldId id="1335" r:id="rId11"/>
    <p:sldId id="1331" r:id="rId12"/>
    <p:sldId id="1418" r:id="rId13"/>
    <p:sldId id="1332" r:id="rId14"/>
    <p:sldId id="1417" r:id="rId15"/>
    <p:sldId id="1420" r:id="rId16"/>
    <p:sldId id="1421" r:id="rId17"/>
    <p:sldId id="1416" r:id="rId18"/>
    <p:sldId id="1334" r:id="rId19"/>
    <p:sldId id="1336" r:id="rId20"/>
    <p:sldId id="1337" r:id="rId21"/>
    <p:sldId id="1338" r:id="rId22"/>
    <p:sldId id="1422" r:id="rId23"/>
    <p:sldId id="1423" r:id="rId24"/>
    <p:sldId id="1424" r:id="rId25"/>
    <p:sldId id="1425" r:id="rId26"/>
    <p:sldId id="1444" r:id="rId27"/>
    <p:sldId id="1427" r:id="rId28"/>
    <p:sldId id="1428" r:id="rId29"/>
    <p:sldId id="1258" r:id="rId30"/>
    <p:sldId id="1259" r:id="rId31"/>
    <p:sldId id="1433" r:id="rId32"/>
    <p:sldId id="1431" r:id="rId33"/>
    <p:sldId id="1432" r:id="rId34"/>
    <p:sldId id="1260" r:id="rId35"/>
    <p:sldId id="1446" r:id="rId36"/>
    <p:sldId id="1445" r:id="rId37"/>
    <p:sldId id="1454" r:id="rId38"/>
    <p:sldId id="1448" r:id="rId39"/>
    <p:sldId id="1455" r:id="rId40"/>
    <p:sldId id="1456" r:id="rId41"/>
    <p:sldId id="1457" r:id="rId42"/>
    <p:sldId id="1449" r:id="rId43"/>
    <p:sldId id="1452" r:id="rId44"/>
    <p:sldId id="1447" r:id="rId45"/>
    <p:sldId id="1450" r:id="rId46"/>
    <p:sldId id="1451" r:id="rId47"/>
    <p:sldId id="1458" r:id="rId48"/>
    <p:sldId id="1459" r:id="rId49"/>
    <p:sldId id="1461" r:id="rId50"/>
    <p:sldId id="1460" r:id="rId51"/>
    <p:sldId id="1430" r:id="rId52"/>
    <p:sldId id="1339" r:id="rId53"/>
    <p:sldId id="1262" r:id="rId54"/>
    <p:sldId id="1263" r:id="rId55"/>
    <p:sldId id="1340" r:id="rId56"/>
    <p:sldId id="1265" r:id="rId57"/>
    <p:sldId id="1266" r:id="rId58"/>
    <p:sldId id="1343" r:id="rId59"/>
    <p:sldId id="1344" r:id="rId60"/>
    <p:sldId id="1434" r:id="rId61"/>
    <p:sldId id="1441" r:id="rId62"/>
    <p:sldId id="1435" r:id="rId63"/>
    <p:sldId id="1436" r:id="rId64"/>
    <p:sldId id="1437" r:id="rId65"/>
    <p:sldId id="1278" r:id="rId66"/>
    <p:sldId id="1438" r:id="rId67"/>
    <p:sldId id="1439" r:id="rId68"/>
    <p:sldId id="1440" r:id="rId69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85023" autoAdjust="0"/>
  </p:normalViewPr>
  <p:slideViewPr>
    <p:cSldViewPr>
      <p:cViewPr varScale="1">
        <p:scale>
          <a:sx n="109" d="100"/>
          <a:sy n="109" d="100"/>
        </p:scale>
        <p:origin x="39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EAD0BB-26F2-46F9-8625-B118F816D3FD}" type="slidenum">
              <a:rPr lang="en-US" altLang="en-US">
                <a:solidFill>
                  <a:prstClr val="black"/>
                </a:solidFill>
              </a:rPr>
              <a:pPr eaLnBrk="1" hangingPunct="1"/>
              <a:t>47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A3CA30-BAFD-4BE7-8388-FD6771C75F06}" type="slidenum">
              <a:rPr lang="en-US" altLang="en-US">
                <a:solidFill>
                  <a:prstClr val="black"/>
                </a:solidFill>
              </a:rPr>
              <a:pPr eaLnBrk="1" hangingPunct="1"/>
              <a:t>53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3575" indent="-30906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6269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30776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5284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9791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14299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8806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203314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86168AE-A30C-4536-817F-3DD7B1C9792D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60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6763"/>
            <a:ext cx="5111750" cy="3833812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22565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0697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3744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2367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834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33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79244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30402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66758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659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4496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63362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32759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49815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01461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32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15277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92023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38406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4781"/>
      </p:ext>
    </p:extLst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1624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32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83531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6140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58016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88014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2113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81493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35814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3A63A-8DD4-4221-8AA9-D344E8F4BA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11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295-95BC-4D9B-9B27-512137E6BBB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78776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B73C-18C8-43FA-9CE5-64208507AB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12504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8565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73A26-F9E7-4251-AC04-29FC784C54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90355"/>
      </p:ext>
    </p:extLst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0799F-5C8F-4D2A-8504-C7DFC5D4DB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62353"/>
      </p:ext>
    </p:extLst>
  </p:cSld>
  <p:clrMapOvr>
    <a:masterClrMapping/>
  </p:clrMapOvr>
  <p:transition spd="slow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3D97D-1EDC-4A1F-9524-92BD6CBF3DD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85155"/>
      </p:ext>
    </p:extLst>
  </p:cSld>
  <p:clrMapOvr>
    <a:masterClrMapping/>
  </p:clrMapOvr>
  <p:transition spd="slow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25839-76E3-40E4-9BEC-E88EFF2348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66612"/>
      </p:ext>
    </p:extLst>
  </p:cSld>
  <p:clrMapOvr>
    <a:masterClrMapping/>
  </p:clrMapOvr>
  <p:transition spd="slow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A5A2-E1D7-4DFA-8B67-083DF1E373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998"/>
      </p:ext>
    </p:extLst>
  </p:cSld>
  <p:clrMapOvr>
    <a:masterClrMapping/>
  </p:clrMapOvr>
  <p:transition spd="slow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D435-9B55-44CF-8626-D38D660A77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75870"/>
      </p:ext>
    </p:extLst>
  </p:cSld>
  <p:clrMapOvr>
    <a:masterClrMapping/>
  </p:clrMapOvr>
  <p:transition spd="slow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9D7B-14B4-4DB1-9B8F-EB1110B7482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8840"/>
      </p:ext>
    </p:extLst>
  </p:cSld>
  <p:clrMapOvr>
    <a:masterClrMapping/>
  </p:clrMapOvr>
  <p:transition spd="slow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EABD3-3B26-4006-9B19-B85CEC9AFE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22904"/>
      </p:ext>
    </p:extLst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4CA8-4029-4888-973D-FB0A9D7FC9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62019"/>
      </p:ext>
    </p:extLst>
  </p:cSld>
  <p:clrMapOvr>
    <a:masterClrMapping/>
  </p:clrMapOvr>
  <p:transition spd="slow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91E7-3120-4C67-92B4-0BE1618ECB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11582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456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BBD3-AD31-43C6-8BC1-0DC23BF3A7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59430"/>
      </p:ext>
    </p:extLst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3B08-E74C-4315-A9D2-13D8A954617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11543"/>
      </p:ext>
    </p:extLst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9738-5694-45EE-BD7A-F5EFAE193C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9826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491F-3C28-4621-92ED-485D44A32F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82563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409-ED63-4691-9463-E62E5F4B872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9684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9EB5-BEBC-42B9-B16B-D65FF24F66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15949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23F8-AC0D-44E1-83E7-3C0D8C4AFF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5640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254A-FDA7-4160-9AFF-F18B95B5CF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35507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A365-D10B-43F9-875E-B479B02A2B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77081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4CA8-4029-4888-973D-FB0A9D7FC9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8407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161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91E7-3120-4C67-92B4-0BE1618ECB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60300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BBD3-AD31-43C6-8BC1-0DC23BF3A7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9114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3B08-E74C-4315-A9D2-13D8A954617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2633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9738-5694-45EE-BD7A-F5EFAE193C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27480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491F-3C28-4621-92ED-485D44A32F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08623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409-ED63-4691-9463-E62E5F4B872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84868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9EB5-BEBC-42B9-B16B-D65FF24F66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66903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23F8-AC0D-44E1-83E7-3C0D8C4AFF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0514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254A-FDA7-4160-9AFF-F18B95B5CF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99941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A365-D10B-43F9-875E-B479B02A2B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61697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417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981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4841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7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24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837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EE489A-EFBA-4725-9FFD-8A5D235CA427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383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D7D006-7276-4B82-802E-880B7659652D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830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D7D006-7276-4B82-802E-880B7659652D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889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86" y="-387424"/>
            <a:ext cx="9480022" cy="13528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6724" y="1124744"/>
            <a:ext cx="8526462" cy="44644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43" y="1268760"/>
            <a:ext cx="9072563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Order in the Cosmos:</a:t>
            </a: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how</a:t>
            </a:r>
          </a:p>
          <a:p>
            <a:pPr algn="ctr">
              <a:defRPr/>
            </a:pP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Babylonians and Greeks</a:t>
            </a:r>
          </a:p>
          <a:p>
            <a:pPr algn="ctr">
              <a:defRPr/>
            </a:pP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</a:t>
            </a:r>
            <a:r>
              <a:rPr lang="en-US" sz="30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ationalized the heavens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46921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54" y="-1971600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dirty="0">
                <a:solidFill>
                  <a:schemeClr val="tx1"/>
                </a:solidFill>
              </a:rPr>
              <a:t>ENUMA ANU ENLIL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966148"/>
            <a:ext cx="3714750" cy="57489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5" y="1052736"/>
            <a:ext cx="3857625" cy="33855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GB" sz="1200" dirty="0">
                <a:latin typeface="Constantia" panose="02030602050306030303" pitchFamily="18" charset="0"/>
              </a:rPr>
              <a:t> </a:t>
            </a:r>
          </a:p>
          <a:p>
            <a:r>
              <a:rPr lang="nl-NL" sz="1600" dirty="0">
                <a:latin typeface="Constantia" panose="02030602050306030303" pitchFamily="18" charset="0"/>
              </a:rPr>
              <a:t>Old text, probably Kassite period</a:t>
            </a:r>
          </a:p>
          <a:p>
            <a:r>
              <a:rPr lang="nl-NL" sz="1600" dirty="0">
                <a:latin typeface="Constantia" panose="02030602050306030303" pitchFamily="18" charset="0"/>
              </a:rPr>
              <a:t>       (1595-1157 BCE)</a:t>
            </a:r>
            <a:endParaRPr lang="en-GB" sz="1600" dirty="0">
              <a:latin typeface="Constantia" panose="02030602050306030303" pitchFamily="18" charset="0"/>
            </a:endParaRPr>
          </a:p>
          <a:p>
            <a:endParaRPr lang="en-GB" sz="1400" dirty="0">
              <a:latin typeface="Constantia" panose="02030602050306030303" pitchFamily="18" charset="0"/>
            </a:endParaRPr>
          </a:p>
          <a:p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A major series of 68 or 70 tablets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dealing with Babylonian astrology.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bulk is a substantial collection of omens, estimated to number between 6500 and 7000,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interpreting a wide variety of celestial and atmospheric phenomena in terms relevant to the king and state</a:t>
            </a:r>
            <a:endParaRPr lang="en-US" sz="15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188640"/>
            <a:ext cx="2511538" cy="3662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26458" cy="3684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2440" y="5733256"/>
            <a:ext cx="3600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94329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54" y="-1971600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dirty="0">
                <a:solidFill>
                  <a:schemeClr val="tx1"/>
                </a:solidFill>
              </a:rPr>
              <a:t>ENUMA ANU ENLIL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966148"/>
            <a:ext cx="3714750" cy="57489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648" y="966148"/>
            <a:ext cx="3857625" cy="61401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500" b="1" dirty="0">
                <a:solidFill>
                  <a:prstClr val="white"/>
                </a:solidFill>
                <a:latin typeface="Constantia"/>
              </a:rPr>
              <a:t>2.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If with it a cloudbank lies on the right of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the trade in barley and straw will expand.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3. If with it a cloudbank lies to the left of the sun: 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misfortune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4. If with it a cloudbank lies in front of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king of Elam [will die]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5. If with it a cloudbank lies behind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king of the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Gutians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[will die]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6. If in Pit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babi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the sun is surrounded by a halo in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morning: there will be a severe heat in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country and the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Lamashtu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-demon will attack the  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country.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7. If with it a cloudbank lies to the right of the sun: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the king of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Eshnunna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will die.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8. If with it a cloudbank lies to the left of the sun: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king of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Subartu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will die and his dynasty will come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to an end.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9. If with it a cloudbank lies in front of the sun: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rains from heaven (and) the floods from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depths will dry up.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10. If with it a cloudbank lies behind the sun: the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harvest of the land will not be brought in. 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188640"/>
            <a:ext cx="2511538" cy="3662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26458" cy="3684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2440" y="5733256"/>
            <a:ext cx="3600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53869"/>
      </p:ext>
    </p:extLst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-1643098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 dirty="0">
                <a:solidFill>
                  <a:schemeClr val="bg1"/>
                </a:solidFill>
              </a:rPr>
              <a:t>MUL.APIN</a:t>
            </a:r>
          </a:p>
        </p:txBody>
      </p:sp>
      <p:pic>
        <p:nvPicPr>
          <p:cNvPr id="79875" name="Picture 3" descr="mulap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42875"/>
            <a:ext cx="4714875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1357313"/>
            <a:ext cx="3714750" cy="53578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3" y="1643063"/>
            <a:ext cx="3857625" cy="42627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Around 700 BCE,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after king </a:t>
            </a:r>
            <a:r>
              <a:rPr lang="en-US" sz="1500" b="1" dirty="0" err="1">
                <a:solidFill>
                  <a:schemeClr val="bg1"/>
                </a:solidFill>
                <a:latin typeface="Constantia"/>
              </a:rPr>
              <a:t>Nabonassar</a:t>
            </a: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- summary of astronomical knowledge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  (</a:t>
            </a:r>
            <a:r>
              <a:rPr lang="en-US" sz="1500" b="1" dirty="0" err="1">
                <a:solidFill>
                  <a:schemeClr val="bg1"/>
                </a:solidFill>
                <a:latin typeface="Constantia"/>
              </a:rPr>
              <a:t>Neugebauer</a:t>
            </a:r>
            <a:r>
              <a:rPr lang="en-US" sz="1500" b="1" dirty="0">
                <a:solidFill>
                  <a:schemeClr val="bg1"/>
                </a:solidFill>
                <a:latin typeface="Constantia"/>
              </a:rPr>
              <a:t>)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- </a:t>
            </a:r>
            <a:r>
              <a:rPr lang="en-US" sz="1500" b="1" dirty="0" err="1">
                <a:solidFill>
                  <a:schemeClr val="bg1"/>
                </a:solidFill>
                <a:latin typeface="Constantia"/>
              </a:rPr>
              <a:t>Parapegma</a:t>
            </a:r>
            <a:r>
              <a:rPr lang="en-US" sz="1500" b="1" dirty="0">
                <a:solidFill>
                  <a:schemeClr val="bg1"/>
                </a:solidFill>
                <a:latin typeface="Constantia"/>
              </a:rPr>
              <a:t> (Evans)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Catalogue of stars &amp; constellations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Schemes 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      heliacal risings/settings planets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Measurements lengths daylight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66 stars</a:t>
            </a:r>
          </a:p>
        </p:txBody>
      </p:sp>
    </p:spTree>
    <p:extLst>
      <p:ext uri="{BB962C8B-B14F-4D97-AF65-F5344CB8AC3E}">
        <p14:creationId xmlns:p14="http://schemas.microsoft.com/office/powerpoint/2010/main" val="2387722029"/>
      </p:ext>
    </p:extLst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643063"/>
            <a:ext cx="10858501" cy="12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70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•   Most  Chaldean  astronomers  strictly concerned with ephemerides,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not with theoretical models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•   Predictive  planetary  models  empirical,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usually sophisticated arithmetical/numerical  schemes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Models do  not involve   geometry &amp; cosmology    (that’s the Greeks !) 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 Discovery  (lunar &amp; solar) eclipse cycles  &amp; Saros period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844" y="142852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</a:t>
            </a: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Chaldean  Astronomy</a:t>
            </a:r>
          </a:p>
        </p:txBody>
      </p:sp>
    </p:spTree>
    <p:extLst>
      <p:ext uri="{BB962C8B-B14F-4D97-AF65-F5344CB8AC3E}">
        <p14:creationId xmlns:p14="http://schemas.microsoft.com/office/powerpoint/2010/main" val="1401802987"/>
      </p:ext>
    </p:extLst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2947" name="Picture 2" descr="Jesus-Birth-Magi-Follow-Star-Across-the-Desert-Giclee-Print-C123655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7150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42908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</a:t>
            </a:r>
            <a:r>
              <a:rPr lang="en-US" sz="4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Magi:   Chaldean Astronomers</a:t>
            </a:r>
          </a:p>
        </p:txBody>
      </p:sp>
    </p:spTree>
    <p:extLst>
      <p:ext uri="{BB962C8B-B14F-4D97-AF65-F5344CB8AC3E}">
        <p14:creationId xmlns:p14="http://schemas.microsoft.com/office/powerpoint/2010/main" val="2904698956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1000156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>
                <a:solidFill>
                  <a:schemeClr val="bg1">
                    <a:lumMod val="85000"/>
                    <a:lumOff val="15000"/>
                  </a:schemeClr>
                </a:solidFill>
              </a:rPr>
              <a:t>Babylonian  Astronomy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3972" name="Picture 8" descr="alexander.babyl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86063"/>
            <a:ext cx="583088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0" y="2786063"/>
            <a:ext cx="5786438" cy="36433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8" y="357188"/>
            <a:ext cx="4714875" cy="5200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Transmission: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Transfer of Babylonian astronomical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knowledge essential for Hellenistic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astronomy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Alexander the Great: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orders  translation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astronomical records,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under supervision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Callisthenes of Olynthus,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to be sent to his uncle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/>
                <a:sym typeface="Mathematica1"/>
              </a:rPr>
              <a:t>Aristoteles</a:t>
            </a: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• Direct contacts: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     e.g.  Hipparchus</a:t>
            </a: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977899689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3295096" cy="69573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5301208"/>
            <a:ext cx="8305800" cy="1981200"/>
          </a:xfrm>
          <a:effectLst>
            <a:outerShdw blurRad="50800" dist="114300" dir="21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/>
              <a:t>Reason &amp; the Cosmos</a:t>
            </a:r>
            <a:br>
              <a:rPr lang="en-GB" b="1" dirty="0"/>
            </a:br>
            <a:br>
              <a:rPr lang="en-GB" b="1" dirty="0"/>
            </a:br>
            <a:br>
              <a:rPr b="1" dirty="0"/>
            </a:br>
            <a:br>
              <a:rPr b="1" dirty="0"/>
            </a:br>
            <a:br>
              <a:rPr b="1" dirty="0"/>
            </a:br>
            <a:br>
              <a:rPr lang="en-US" b="1" dirty="0"/>
            </a:br>
            <a:r>
              <a:rPr b="1" dirty="0"/>
              <a:t>Greek Cosmology</a:t>
            </a:r>
            <a:br>
              <a:rPr b="1"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766833834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Timeline &amp; Overview</a:t>
            </a:r>
            <a:br>
              <a:rPr dirty="0"/>
            </a:br>
            <a:br>
              <a:rPr dirty="0"/>
            </a:br>
            <a:r>
              <a:rPr dirty="0"/>
              <a:t>Greek Cosmology</a:t>
            </a:r>
            <a:br>
              <a:rPr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2497630836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595328" cy="53175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908720" y="18863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8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mythical cosmology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38"/>
            <a:ext cx="4392488" cy="6441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88638"/>
            <a:ext cx="4392488" cy="64413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Homerus and guide</a:t>
            </a:r>
          </a:p>
          <a:p>
            <a:pPr algn="ctr"/>
            <a:r>
              <a:rPr lang="nl-NL" dirty="0"/>
              <a:t>W-A Bouguereau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86FC9-6129-4011-AC05-6D6AED238C62}"/>
              </a:ext>
            </a:extLst>
          </p:cNvPr>
          <p:cNvSpPr txBox="1"/>
          <p:nvPr/>
        </p:nvSpPr>
        <p:spPr>
          <a:xfrm>
            <a:off x="827584" y="2420888"/>
            <a:ext cx="3168352" cy="2880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3ECFA-AED7-4264-90D5-C44EB2FA842F}"/>
              </a:ext>
            </a:extLst>
          </p:cNvPr>
          <p:cNvSpPr txBox="1"/>
          <p:nvPr/>
        </p:nvSpPr>
        <p:spPr>
          <a:xfrm>
            <a:off x="971600" y="3158921"/>
            <a:ext cx="2952328" cy="2880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BF709-6A8F-40A2-84F4-95A214668639}"/>
              </a:ext>
            </a:extLst>
          </p:cNvPr>
          <p:cNvSpPr txBox="1"/>
          <p:nvPr/>
        </p:nvSpPr>
        <p:spPr>
          <a:xfrm>
            <a:off x="827584" y="5301207"/>
            <a:ext cx="3168352" cy="122413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AB46C-43BD-44D9-842E-3812C54BC2D1}"/>
              </a:ext>
            </a:extLst>
          </p:cNvPr>
          <p:cNvSpPr txBox="1"/>
          <p:nvPr/>
        </p:nvSpPr>
        <p:spPr>
          <a:xfrm>
            <a:off x="1437116" y="2385755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Mythical Cosmology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E3947-54B5-4DAA-B256-77CA2787CE3C}"/>
              </a:ext>
            </a:extLst>
          </p:cNvPr>
          <p:cNvSpPr txBox="1"/>
          <p:nvPr/>
        </p:nvSpPr>
        <p:spPr>
          <a:xfrm>
            <a:off x="1437116" y="3141354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        Worldview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E4986-54EE-400B-A5AA-EDC093B9ED8A}"/>
              </a:ext>
            </a:extLst>
          </p:cNvPr>
          <p:cNvSpPr txBox="1"/>
          <p:nvPr/>
        </p:nvSpPr>
        <p:spPr>
          <a:xfrm>
            <a:off x="941875" y="5520860"/>
            <a:ext cx="3054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•  Earth flat disc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•  surrounded by river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•  Heavens mounted on pillars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214344-00EE-4FFE-85CF-309FF58925BD}"/>
              </a:ext>
            </a:extLst>
          </p:cNvPr>
          <p:cNvSpPr/>
          <p:nvPr/>
        </p:nvSpPr>
        <p:spPr>
          <a:xfrm>
            <a:off x="971600" y="1628800"/>
            <a:ext cx="2952328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F60175-04FC-410C-BCD3-A379478F54E3}"/>
              </a:ext>
            </a:extLst>
          </p:cNvPr>
          <p:cNvSpPr txBox="1"/>
          <p:nvPr/>
        </p:nvSpPr>
        <p:spPr>
          <a:xfrm>
            <a:off x="1547664" y="17721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8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 Cent. BCE</a:t>
            </a:r>
          </a:p>
        </p:txBody>
      </p:sp>
    </p:spTree>
    <p:extLst>
      <p:ext uri="{BB962C8B-B14F-4D97-AF65-F5344CB8AC3E}">
        <p14:creationId xmlns:p14="http://schemas.microsoft.com/office/powerpoint/2010/main" val="2613607962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640"/>
            <a:ext cx="907300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Pre-Socratic Ionian Natural Philosophers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8" y="2420888"/>
            <a:ext cx="9009282" cy="309634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DCC671-9347-43C1-B18B-9F0D6157EA6E}"/>
              </a:ext>
            </a:extLst>
          </p:cNvPr>
          <p:cNvSpPr/>
          <p:nvPr/>
        </p:nvSpPr>
        <p:spPr>
          <a:xfrm>
            <a:off x="323528" y="4653136"/>
            <a:ext cx="172819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F42B48-7DC9-445E-8B96-6593AAC67939}"/>
              </a:ext>
            </a:extLst>
          </p:cNvPr>
          <p:cNvSpPr/>
          <p:nvPr/>
        </p:nvSpPr>
        <p:spPr>
          <a:xfrm>
            <a:off x="2800506" y="4653136"/>
            <a:ext cx="1728192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9088F2-AEB7-41D8-90A8-8E38E43CAFA7}"/>
              </a:ext>
            </a:extLst>
          </p:cNvPr>
          <p:cNvSpPr/>
          <p:nvPr/>
        </p:nvSpPr>
        <p:spPr>
          <a:xfrm>
            <a:off x="4716016" y="4653136"/>
            <a:ext cx="1944216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20CED-5756-4BEC-9F76-674F32BCFB85}"/>
              </a:ext>
            </a:extLst>
          </p:cNvPr>
          <p:cNvSpPr/>
          <p:nvPr/>
        </p:nvSpPr>
        <p:spPr>
          <a:xfrm>
            <a:off x="6840252" y="4653136"/>
            <a:ext cx="2052228" cy="7101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D1453D-FB56-4CFF-8037-528353BDA4CE}"/>
              </a:ext>
            </a:extLst>
          </p:cNvPr>
          <p:cNvSpPr/>
          <p:nvPr/>
        </p:nvSpPr>
        <p:spPr>
          <a:xfrm>
            <a:off x="323528" y="3458716"/>
            <a:ext cx="1728192" cy="216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CFA88-D6D0-4783-BDFB-BBB68338B410}"/>
              </a:ext>
            </a:extLst>
          </p:cNvPr>
          <p:cNvSpPr/>
          <p:nvPr/>
        </p:nvSpPr>
        <p:spPr>
          <a:xfrm>
            <a:off x="5004048" y="2780928"/>
            <a:ext cx="1728192" cy="216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5AEE7-2A75-4E92-9CDE-20B0032478F7}"/>
              </a:ext>
            </a:extLst>
          </p:cNvPr>
          <p:cNvSpPr txBox="1"/>
          <p:nvPr/>
        </p:nvSpPr>
        <p:spPr>
          <a:xfrm>
            <a:off x="5148064" y="2750732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Natural Philosophers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1A33B-5CC9-4B87-893A-20630EA56E94}"/>
              </a:ext>
            </a:extLst>
          </p:cNvPr>
          <p:cNvSpPr txBox="1"/>
          <p:nvPr/>
        </p:nvSpPr>
        <p:spPr>
          <a:xfrm>
            <a:off x="755576" y="3458716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Worldview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6946A-8A9A-4E44-A4E9-286EA8BA84D6}"/>
              </a:ext>
            </a:extLst>
          </p:cNvPr>
          <p:cNvSpPr txBox="1"/>
          <p:nvPr/>
        </p:nvSpPr>
        <p:spPr>
          <a:xfrm>
            <a:off x="229869" y="4683332"/>
            <a:ext cx="2109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surrounded by a river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Heavens mounted on pillars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8CAD2-91CF-49D7-9C90-09D91CDD2859}"/>
              </a:ext>
            </a:extLst>
          </p:cNvPr>
          <p:cNvSpPr txBox="1"/>
          <p:nvPr/>
        </p:nvSpPr>
        <p:spPr>
          <a:xfrm>
            <a:off x="2699792" y="4683332"/>
            <a:ext cx="2109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lies entirely on water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primeval element = 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287392-54B8-4158-97FA-E092D4EF7068}"/>
              </a:ext>
            </a:extLst>
          </p:cNvPr>
          <p:cNvSpPr txBox="1"/>
          <p:nvPr/>
        </p:nvSpPr>
        <p:spPr>
          <a:xfrm>
            <a:off x="4672182" y="4588246"/>
            <a:ext cx="21098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</a:t>
            </a:r>
            <a:r>
              <a:rPr lang="en-US" sz="900" b="1" dirty="0" err="1">
                <a:solidFill>
                  <a:schemeClr val="bg1"/>
                </a:solidFill>
              </a:rPr>
              <a:t>freehanging</a:t>
            </a:r>
            <a:r>
              <a:rPr lang="en-US" sz="900" b="1" dirty="0">
                <a:solidFill>
                  <a:schemeClr val="bg1"/>
                </a:solidFill>
              </a:rPr>
              <a:t>, geometric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air, fog, fire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primeval element = </a:t>
            </a:r>
            <a:r>
              <a:rPr lang="en-US" sz="900" b="1" dirty="0" err="1">
                <a:solidFill>
                  <a:schemeClr val="bg1"/>
                </a:solidFill>
              </a:rPr>
              <a:t>apeiron</a:t>
            </a:r>
            <a:r>
              <a:rPr lang="en-US" sz="900" b="1" dirty="0">
                <a:solidFill>
                  <a:schemeClr val="bg1"/>
                </a:solidFill>
              </a:rPr>
              <a:t>,    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  without boundary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CC557D-5B24-4B71-8A06-35B21D4DF343}"/>
              </a:ext>
            </a:extLst>
          </p:cNvPr>
          <p:cNvSpPr txBox="1"/>
          <p:nvPr/>
        </p:nvSpPr>
        <p:spPr>
          <a:xfrm>
            <a:off x="6782065" y="4657495"/>
            <a:ext cx="245559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900" b="1" dirty="0">
                <a:solidFill>
                  <a:schemeClr val="bg1"/>
                </a:solidFill>
              </a:rPr>
              <a:t>Earth is a sphere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central fire, earth, anti-earth, planets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primeval element = numbers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• geocentric worldview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7AF808-4061-421C-8303-A162466857FC}"/>
              </a:ext>
            </a:extLst>
          </p:cNvPr>
          <p:cNvSpPr/>
          <p:nvPr/>
        </p:nvSpPr>
        <p:spPr>
          <a:xfrm>
            <a:off x="1619672" y="3011526"/>
            <a:ext cx="2779606" cy="201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884E40-E79F-4530-B1EF-D1276708FCBB}"/>
              </a:ext>
            </a:extLst>
          </p:cNvPr>
          <p:cNvSpPr txBox="1"/>
          <p:nvPr/>
        </p:nvSpPr>
        <p:spPr>
          <a:xfrm>
            <a:off x="1691680" y="2966515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Mythical Cosmology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5EBCE9-D2F8-4A43-82CE-21067F2F53EC}"/>
              </a:ext>
            </a:extLst>
          </p:cNvPr>
          <p:cNvSpPr/>
          <p:nvPr/>
        </p:nvSpPr>
        <p:spPr>
          <a:xfrm>
            <a:off x="467544" y="2564904"/>
            <a:ext cx="1512168" cy="306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817D62-C84F-4DB6-824C-817D7560BA26}"/>
              </a:ext>
            </a:extLst>
          </p:cNvPr>
          <p:cNvSpPr/>
          <p:nvPr/>
        </p:nvSpPr>
        <p:spPr>
          <a:xfrm>
            <a:off x="4915288" y="2564811"/>
            <a:ext cx="1924964" cy="215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0CFE7-D716-4918-A759-7F38CCD99BCF}"/>
              </a:ext>
            </a:extLst>
          </p:cNvPr>
          <p:cNvSpPr txBox="1"/>
          <p:nvPr/>
        </p:nvSpPr>
        <p:spPr>
          <a:xfrm>
            <a:off x="560939" y="2588299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8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0E9179-07F6-4251-A92E-94092124E0AD}"/>
              </a:ext>
            </a:extLst>
          </p:cNvPr>
          <p:cNvSpPr txBox="1"/>
          <p:nvPr/>
        </p:nvSpPr>
        <p:spPr>
          <a:xfrm>
            <a:off x="5148064" y="2539812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6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</p:spTree>
    <p:extLst>
      <p:ext uri="{BB962C8B-B14F-4D97-AF65-F5344CB8AC3E}">
        <p14:creationId xmlns:p14="http://schemas.microsoft.com/office/powerpoint/2010/main" val="1338317567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112" y="-139583"/>
            <a:ext cx="14796750" cy="74168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468560" y="4077072"/>
            <a:ext cx="10081120" cy="19812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dirty="0"/>
              <a:t>       </a:t>
            </a:r>
            <a:r>
              <a:rPr sz="4500" b="1" dirty="0"/>
              <a:t>Babylonians</a:t>
            </a:r>
            <a:br>
              <a:rPr sz="4500" b="1" dirty="0"/>
            </a:br>
            <a:r>
              <a:rPr sz="4500" b="1" dirty="0"/>
              <a:t>   </a:t>
            </a:r>
            <a:br>
              <a:rPr sz="4500" b="1" dirty="0"/>
            </a:br>
            <a:br>
              <a:rPr lang="en-US" sz="4500" b="1" dirty="0"/>
            </a:br>
            <a:br>
              <a:rPr sz="4500" b="1" dirty="0"/>
            </a:br>
            <a:br>
              <a:rPr lang="en-US" sz="4500" b="1" dirty="0"/>
            </a:br>
            <a:r>
              <a:rPr lang="en-US" sz="4500" b="1" dirty="0"/>
              <a:t>                 </a:t>
            </a:r>
            <a:br>
              <a:rPr lang="en-US" sz="4500" b="1" dirty="0"/>
            </a:br>
            <a:r>
              <a:rPr lang="en-US" sz="4500" b="1" dirty="0"/>
              <a:t>                    </a:t>
            </a:r>
            <a:r>
              <a:rPr sz="4500" b="1" dirty="0"/>
              <a:t>Astronomers  of  Antiquity</a:t>
            </a:r>
            <a:br>
              <a:rPr sz="4500" b="1" dirty="0"/>
            </a:br>
            <a:endParaRPr sz="4500" b="1" dirty="0"/>
          </a:p>
        </p:txBody>
      </p:sp>
    </p:spTree>
    <p:extLst>
      <p:ext uri="{BB962C8B-B14F-4D97-AF65-F5344CB8AC3E}">
        <p14:creationId xmlns:p14="http://schemas.microsoft.com/office/powerpoint/2010/main" val="2321522066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5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Pre-Socratic Natural Philosophers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" y="2348880"/>
            <a:ext cx="8938993" cy="295232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90298A-C0F9-4206-919F-78AF9599C503}"/>
              </a:ext>
            </a:extLst>
          </p:cNvPr>
          <p:cNvSpPr/>
          <p:nvPr/>
        </p:nvSpPr>
        <p:spPr>
          <a:xfrm>
            <a:off x="251520" y="4293096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94C35-7B83-43D4-A1A5-7BC7DA84BD2E}"/>
              </a:ext>
            </a:extLst>
          </p:cNvPr>
          <p:cNvSpPr/>
          <p:nvPr/>
        </p:nvSpPr>
        <p:spPr>
          <a:xfrm>
            <a:off x="1691680" y="4293096"/>
            <a:ext cx="1008112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9859E0-9B85-47DE-9C11-BC3F6F5E74EF}"/>
              </a:ext>
            </a:extLst>
          </p:cNvPr>
          <p:cNvSpPr/>
          <p:nvPr/>
        </p:nvSpPr>
        <p:spPr>
          <a:xfrm>
            <a:off x="2771800" y="4293095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3CED0-B39D-4AB7-81F4-BBE4AC88A320}"/>
              </a:ext>
            </a:extLst>
          </p:cNvPr>
          <p:cNvSpPr/>
          <p:nvPr/>
        </p:nvSpPr>
        <p:spPr>
          <a:xfrm>
            <a:off x="3907305" y="4293095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4565FB-7C19-4736-AA20-7E5EBE5DDC2D}"/>
              </a:ext>
            </a:extLst>
          </p:cNvPr>
          <p:cNvSpPr/>
          <p:nvPr/>
        </p:nvSpPr>
        <p:spPr>
          <a:xfrm>
            <a:off x="5292080" y="3356992"/>
            <a:ext cx="1080120" cy="865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3FFEE2-414C-42C5-AC60-CDCD109C4388}"/>
              </a:ext>
            </a:extLst>
          </p:cNvPr>
          <p:cNvSpPr/>
          <p:nvPr/>
        </p:nvSpPr>
        <p:spPr>
          <a:xfrm>
            <a:off x="6516216" y="3356991"/>
            <a:ext cx="1080120" cy="1584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D73BF0-7414-45F0-A94E-7BDC30903294}"/>
              </a:ext>
            </a:extLst>
          </p:cNvPr>
          <p:cNvSpPr/>
          <p:nvPr/>
        </p:nvSpPr>
        <p:spPr>
          <a:xfrm>
            <a:off x="7740352" y="3353543"/>
            <a:ext cx="1080120" cy="17316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1A7542-9B06-44C8-A05B-AD6745913831}"/>
              </a:ext>
            </a:extLst>
          </p:cNvPr>
          <p:cNvCxnSpPr/>
          <p:nvPr/>
        </p:nvCxnSpPr>
        <p:spPr>
          <a:xfrm>
            <a:off x="1619672" y="4293095"/>
            <a:ext cx="336775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16E945-CC19-4D4C-AB6A-CA544C564279}"/>
              </a:ext>
            </a:extLst>
          </p:cNvPr>
          <p:cNvCxnSpPr/>
          <p:nvPr/>
        </p:nvCxnSpPr>
        <p:spPr>
          <a:xfrm>
            <a:off x="251520" y="4293095"/>
            <a:ext cx="11521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CEEDA70-D4F7-4090-A0B0-5D231D859B6F}"/>
              </a:ext>
            </a:extLst>
          </p:cNvPr>
          <p:cNvSpPr/>
          <p:nvPr/>
        </p:nvSpPr>
        <p:spPr>
          <a:xfrm>
            <a:off x="2771800" y="2636912"/>
            <a:ext cx="1008112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03F685-3079-4934-A9DF-64F21AA6E0C7}"/>
              </a:ext>
            </a:extLst>
          </p:cNvPr>
          <p:cNvSpPr/>
          <p:nvPr/>
        </p:nvSpPr>
        <p:spPr>
          <a:xfrm>
            <a:off x="827584" y="2799084"/>
            <a:ext cx="1296144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AB8EE-F863-4CB3-90B3-BE04C2E40A01}"/>
              </a:ext>
            </a:extLst>
          </p:cNvPr>
          <p:cNvSpPr txBox="1"/>
          <p:nvPr/>
        </p:nvSpPr>
        <p:spPr>
          <a:xfrm>
            <a:off x="1576398" y="4435268"/>
            <a:ext cx="21098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lies entirely on water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= water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EC8A91-B794-4A8F-9928-1EDB8EE91CB3}"/>
              </a:ext>
            </a:extLst>
          </p:cNvPr>
          <p:cNvSpPr txBox="1"/>
          <p:nvPr/>
        </p:nvSpPr>
        <p:spPr>
          <a:xfrm>
            <a:off x="2741852" y="4242334"/>
            <a:ext cx="21098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</a:t>
            </a:r>
            <a:r>
              <a:rPr lang="en-US" sz="800" b="1" dirty="0" err="1">
                <a:solidFill>
                  <a:schemeClr val="bg1"/>
                </a:solidFill>
              </a:rPr>
              <a:t>freehanging</a:t>
            </a:r>
            <a:r>
              <a:rPr lang="en-US" sz="800" b="1" dirty="0">
                <a:solidFill>
                  <a:schemeClr val="bg1"/>
                </a:solidFill>
              </a:rPr>
              <a:t>,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geometric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air, fog, fire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= </a:t>
            </a:r>
            <a:r>
              <a:rPr lang="en-US" sz="800" b="1" dirty="0" err="1">
                <a:solidFill>
                  <a:schemeClr val="bg1"/>
                </a:solidFill>
              </a:rPr>
              <a:t>apeiron</a:t>
            </a:r>
            <a:r>
              <a:rPr lang="en-US" sz="800" b="1" dirty="0">
                <a:solidFill>
                  <a:schemeClr val="bg1"/>
                </a:solidFill>
              </a:rPr>
              <a:t>,   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without boundary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6B1D44-6655-4908-B093-A154170AEDEE}"/>
              </a:ext>
            </a:extLst>
          </p:cNvPr>
          <p:cNvSpPr txBox="1"/>
          <p:nvPr/>
        </p:nvSpPr>
        <p:spPr>
          <a:xfrm>
            <a:off x="3832319" y="4256466"/>
            <a:ext cx="24555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is a sphere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central fire, earth,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anti-earth, planets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= numbers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geocentric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worldview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AA7EF2-0720-4024-A489-1DE673CB6DB4}"/>
              </a:ext>
            </a:extLst>
          </p:cNvPr>
          <p:cNvSpPr txBox="1"/>
          <p:nvPr/>
        </p:nvSpPr>
        <p:spPr>
          <a:xfrm>
            <a:off x="197242" y="4292185"/>
            <a:ext cx="2109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flat disk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surrounded by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a river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Heavens mounted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on pillars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01E7AC-2286-4B28-97CB-47CC71E04B35}"/>
              </a:ext>
            </a:extLst>
          </p:cNvPr>
          <p:cNvSpPr txBox="1"/>
          <p:nvPr/>
        </p:nvSpPr>
        <p:spPr>
          <a:xfrm>
            <a:off x="765082" y="2746017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Mythical Cosmology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94E5A2-6B90-4A7C-9590-8780C1209D24}"/>
              </a:ext>
            </a:extLst>
          </p:cNvPr>
          <p:cNvSpPr txBox="1"/>
          <p:nvPr/>
        </p:nvSpPr>
        <p:spPr>
          <a:xfrm>
            <a:off x="2627163" y="2555213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Natural Philosophers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10E405-53EB-4FED-87EE-316D5CEF1135}"/>
              </a:ext>
            </a:extLst>
          </p:cNvPr>
          <p:cNvSpPr txBox="1"/>
          <p:nvPr/>
        </p:nvSpPr>
        <p:spPr>
          <a:xfrm>
            <a:off x="5250593" y="3332601"/>
            <a:ext cx="24555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No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primeval elements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everything contains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part of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everything else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Heavenly bodies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NOT divine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546A4-2AC6-42D7-BCF7-97EB1A01EECB}"/>
              </a:ext>
            </a:extLst>
          </p:cNvPr>
          <p:cNvSpPr txBox="1"/>
          <p:nvPr/>
        </p:nvSpPr>
        <p:spPr>
          <a:xfrm>
            <a:off x="6462949" y="3332601"/>
            <a:ext cx="2455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4 primeval elements: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earth, water, air, fire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2 characteristics: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warm, cold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everything consists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of proportion of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elements of the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2 characteristics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C8D883-7670-4603-9CA6-94A6FB2BBADB}"/>
              </a:ext>
            </a:extLst>
          </p:cNvPr>
          <p:cNvSpPr txBox="1"/>
          <p:nvPr/>
        </p:nvSpPr>
        <p:spPr>
          <a:xfrm>
            <a:off x="7646421" y="3327272"/>
            <a:ext cx="24555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everything consists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of atoms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atoms are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indivisible,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unchanging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but differ in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shape and size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30EDEE-715D-4E6D-BC34-56EF04C577AE}"/>
              </a:ext>
            </a:extLst>
          </p:cNvPr>
          <p:cNvSpPr/>
          <p:nvPr/>
        </p:nvSpPr>
        <p:spPr>
          <a:xfrm>
            <a:off x="395536" y="3353543"/>
            <a:ext cx="792088" cy="1474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EC0C49-F2CD-452B-806C-1598C2720192}"/>
              </a:ext>
            </a:extLst>
          </p:cNvPr>
          <p:cNvSpPr txBox="1"/>
          <p:nvPr/>
        </p:nvSpPr>
        <p:spPr>
          <a:xfrm>
            <a:off x="153091" y="3297585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      </a:t>
            </a:r>
            <a:r>
              <a:rPr lang="en-US" sz="800" b="1" dirty="0">
                <a:solidFill>
                  <a:schemeClr val="bg1"/>
                </a:solidFill>
              </a:rPr>
              <a:t>Worldview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A8AA0-43F2-4208-8C04-19BCB522EE4B}"/>
              </a:ext>
            </a:extLst>
          </p:cNvPr>
          <p:cNvSpPr/>
          <p:nvPr/>
        </p:nvSpPr>
        <p:spPr>
          <a:xfrm>
            <a:off x="280847" y="2436716"/>
            <a:ext cx="1083986" cy="260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A52962-D93B-4E69-BD0D-796E357B5CAF}"/>
              </a:ext>
            </a:extLst>
          </p:cNvPr>
          <p:cNvSpPr/>
          <p:nvPr/>
        </p:nvSpPr>
        <p:spPr>
          <a:xfrm>
            <a:off x="2483768" y="2436715"/>
            <a:ext cx="1512168" cy="1623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539184-D5BB-4737-AED3-2D46A7BA5AB8}"/>
              </a:ext>
            </a:extLst>
          </p:cNvPr>
          <p:cNvSpPr/>
          <p:nvPr/>
        </p:nvSpPr>
        <p:spPr>
          <a:xfrm>
            <a:off x="6462949" y="2457102"/>
            <a:ext cx="1227797" cy="221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0FAA7D-3FD0-43FC-A365-146C70C4FC96}"/>
              </a:ext>
            </a:extLst>
          </p:cNvPr>
          <p:cNvSpPr txBox="1"/>
          <p:nvPr/>
        </p:nvSpPr>
        <p:spPr>
          <a:xfrm>
            <a:off x="158894" y="2440557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8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709369-903E-499A-997B-DF95ADE84448}"/>
              </a:ext>
            </a:extLst>
          </p:cNvPr>
          <p:cNvSpPr txBox="1"/>
          <p:nvPr/>
        </p:nvSpPr>
        <p:spPr>
          <a:xfrm>
            <a:off x="2683554" y="2386525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6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04DE05-A198-4DD5-929C-28BEFE4758AD}"/>
              </a:ext>
            </a:extLst>
          </p:cNvPr>
          <p:cNvSpPr txBox="1"/>
          <p:nvPr/>
        </p:nvSpPr>
        <p:spPr>
          <a:xfrm>
            <a:off x="6610974" y="2428297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5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</p:spTree>
    <p:extLst>
      <p:ext uri="{BB962C8B-B14F-4D97-AF65-F5344CB8AC3E}">
        <p14:creationId xmlns:p14="http://schemas.microsoft.com/office/powerpoint/2010/main" val="449989545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4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Plato to Aristoteles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Homerus and guide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W-A Bouguereau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9" y="1124744"/>
            <a:ext cx="7992888" cy="566671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AA0C50-B2FB-49DA-84C8-2538247246D9}"/>
              </a:ext>
            </a:extLst>
          </p:cNvPr>
          <p:cNvSpPr/>
          <p:nvPr/>
        </p:nvSpPr>
        <p:spPr>
          <a:xfrm>
            <a:off x="765490" y="3140970"/>
            <a:ext cx="638153" cy="96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E414E-DE7F-4566-BDB9-B4CC35BAB5D2}"/>
              </a:ext>
            </a:extLst>
          </p:cNvPr>
          <p:cNvSpPr/>
          <p:nvPr/>
        </p:nvSpPr>
        <p:spPr>
          <a:xfrm>
            <a:off x="1608172" y="3122204"/>
            <a:ext cx="587564" cy="10081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4A12A-9FA2-4877-9713-C8E944A08AB4}"/>
              </a:ext>
            </a:extLst>
          </p:cNvPr>
          <p:cNvSpPr/>
          <p:nvPr/>
        </p:nvSpPr>
        <p:spPr>
          <a:xfrm>
            <a:off x="2289630" y="3122204"/>
            <a:ext cx="587563" cy="9830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A2526-0EF9-4FCD-8525-1365E5C6DC20}"/>
              </a:ext>
            </a:extLst>
          </p:cNvPr>
          <p:cNvSpPr/>
          <p:nvPr/>
        </p:nvSpPr>
        <p:spPr>
          <a:xfrm>
            <a:off x="3051626" y="3152661"/>
            <a:ext cx="728286" cy="996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098E8B-4B61-417F-8C59-1773B96C4776}"/>
              </a:ext>
            </a:extLst>
          </p:cNvPr>
          <p:cNvCxnSpPr/>
          <p:nvPr/>
        </p:nvCxnSpPr>
        <p:spPr>
          <a:xfrm>
            <a:off x="1547664" y="4156712"/>
            <a:ext cx="22322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0E11CF7-603B-4B7B-847D-FD7289BA2CED}"/>
              </a:ext>
            </a:extLst>
          </p:cNvPr>
          <p:cNvSpPr/>
          <p:nvPr/>
        </p:nvSpPr>
        <p:spPr>
          <a:xfrm>
            <a:off x="2267744" y="5085184"/>
            <a:ext cx="720079" cy="11521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4FC3C8-DFC0-4E4C-ADC0-5661CDF20D9C}"/>
              </a:ext>
            </a:extLst>
          </p:cNvPr>
          <p:cNvSpPr/>
          <p:nvPr/>
        </p:nvSpPr>
        <p:spPr>
          <a:xfrm>
            <a:off x="3071290" y="5075348"/>
            <a:ext cx="728285" cy="1512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AE186C-488F-4A27-887A-92BFB1E76A7B}"/>
              </a:ext>
            </a:extLst>
          </p:cNvPr>
          <p:cNvSpPr/>
          <p:nvPr/>
        </p:nvSpPr>
        <p:spPr>
          <a:xfrm>
            <a:off x="3863377" y="5082981"/>
            <a:ext cx="636615" cy="1512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8507EE-294B-470F-8247-E666787A79C4}"/>
              </a:ext>
            </a:extLst>
          </p:cNvPr>
          <p:cNvCxnSpPr>
            <a:cxnSpLocks/>
          </p:cNvCxnSpPr>
          <p:nvPr/>
        </p:nvCxnSpPr>
        <p:spPr>
          <a:xfrm>
            <a:off x="2195736" y="5082981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C9A243-2EB9-4FBF-A09B-855A4A75D91A}"/>
              </a:ext>
            </a:extLst>
          </p:cNvPr>
          <p:cNvCxnSpPr/>
          <p:nvPr/>
        </p:nvCxnSpPr>
        <p:spPr>
          <a:xfrm>
            <a:off x="765491" y="4149080"/>
            <a:ext cx="6381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9737DC8-EF63-43D8-A1C1-19CB90245F53}"/>
              </a:ext>
            </a:extLst>
          </p:cNvPr>
          <p:cNvSpPr/>
          <p:nvPr/>
        </p:nvSpPr>
        <p:spPr>
          <a:xfrm>
            <a:off x="4600643" y="3529234"/>
            <a:ext cx="827247" cy="601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CADAA-2FDD-49C5-9A74-ECB422FB3598}"/>
              </a:ext>
            </a:extLst>
          </p:cNvPr>
          <p:cNvSpPr/>
          <p:nvPr/>
        </p:nvSpPr>
        <p:spPr>
          <a:xfrm>
            <a:off x="5580112" y="3529233"/>
            <a:ext cx="827247" cy="601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A8B315-333B-4974-B3CC-88DEBCA7CB44}"/>
              </a:ext>
            </a:extLst>
          </p:cNvPr>
          <p:cNvSpPr/>
          <p:nvPr/>
        </p:nvSpPr>
        <p:spPr>
          <a:xfrm>
            <a:off x="6501254" y="3529233"/>
            <a:ext cx="879058" cy="589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902AE5-CF85-40F7-86F4-0DFB553CC1CE}"/>
              </a:ext>
            </a:extLst>
          </p:cNvPr>
          <p:cNvSpPr/>
          <p:nvPr/>
        </p:nvSpPr>
        <p:spPr>
          <a:xfrm>
            <a:off x="7474207" y="3524351"/>
            <a:ext cx="827247" cy="589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7CC104-9690-4A03-BA1D-DAD896B88FD6}"/>
              </a:ext>
            </a:extLst>
          </p:cNvPr>
          <p:cNvSpPr/>
          <p:nvPr/>
        </p:nvSpPr>
        <p:spPr>
          <a:xfrm>
            <a:off x="5292080" y="3152661"/>
            <a:ext cx="1584176" cy="2763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CE8275-E6D9-4AE1-9738-A0C3EC33FE05}"/>
              </a:ext>
            </a:extLst>
          </p:cNvPr>
          <p:cNvSpPr/>
          <p:nvPr/>
        </p:nvSpPr>
        <p:spPr>
          <a:xfrm>
            <a:off x="7624129" y="3140970"/>
            <a:ext cx="527402" cy="2763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B0C03D-A8A8-48EC-9E24-F0DE714A1525}"/>
              </a:ext>
            </a:extLst>
          </p:cNvPr>
          <p:cNvSpPr/>
          <p:nvPr/>
        </p:nvSpPr>
        <p:spPr>
          <a:xfrm>
            <a:off x="780926" y="2261659"/>
            <a:ext cx="622718" cy="1592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D17E85-AB51-4B10-B06E-C66CD2E707F5}"/>
              </a:ext>
            </a:extLst>
          </p:cNvPr>
          <p:cNvSpPr/>
          <p:nvPr/>
        </p:nvSpPr>
        <p:spPr>
          <a:xfrm>
            <a:off x="2316424" y="1605460"/>
            <a:ext cx="754866" cy="162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3ACD78-8E5E-4CCA-9B7F-FBA889ACA28E}"/>
              </a:ext>
            </a:extLst>
          </p:cNvPr>
          <p:cNvSpPr/>
          <p:nvPr/>
        </p:nvSpPr>
        <p:spPr>
          <a:xfrm>
            <a:off x="899592" y="1819297"/>
            <a:ext cx="1152128" cy="97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06B85C-17F4-422D-814E-E93D2101D17D}"/>
              </a:ext>
            </a:extLst>
          </p:cNvPr>
          <p:cNvSpPr txBox="1"/>
          <p:nvPr/>
        </p:nvSpPr>
        <p:spPr>
          <a:xfrm>
            <a:off x="2195736" y="5104187"/>
            <a:ext cx="108012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No primeval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everything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contains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part of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everything else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Heavenly bodies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NOT divine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47821-1E8C-4F03-8292-C54DB7BCC027}"/>
              </a:ext>
            </a:extLst>
          </p:cNvPr>
          <p:cNvSpPr txBox="1"/>
          <p:nvPr/>
        </p:nvSpPr>
        <p:spPr>
          <a:xfrm>
            <a:off x="2956572" y="5087467"/>
            <a:ext cx="99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• 4 primeval 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elements: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earth, water, air,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fire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2 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characteristics: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warm, cold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everything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consists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of proportion of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elements of the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2 characteristics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7158E9-D51A-4576-83BB-4D8EC32A9709}"/>
              </a:ext>
            </a:extLst>
          </p:cNvPr>
          <p:cNvSpPr txBox="1"/>
          <p:nvPr/>
        </p:nvSpPr>
        <p:spPr>
          <a:xfrm>
            <a:off x="3786469" y="5067898"/>
            <a:ext cx="24555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everything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consists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of atoms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atoms are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indivisible,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unchanging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but differ in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shape and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size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6930F4-0B2E-4441-B051-3D911604F1AC}"/>
              </a:ext>
            </a:extLst>
          </p:cNvPr>
          <p:cNvSpPr txBox="1"/>
          <p:nvPr/>
        </p:nvSpPr>
        <p:spPr>
          <a:xfrm>
            <a:off x="708746" y="3090734"/>
            <a:ext cx="21098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flat disk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surrounded by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a river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Heavens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mounted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on pillars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416612-E7BD-41C3-A7EA-DE2F0FC65338}"/>
              </a:ext>
            </a:extLst>
          </p:cNvPr>
          <p:cNvSpPr txBox="1"/>
          <p:nvPr/>
        </p:nvSpPr>
        <p:spPr>
          <a:xfrm>
            <a:off x="1541816" y="3086162"/>
            <a:ext cx="21098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flat disk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lies entirely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on water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primeval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element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= water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C0830D-9AC5-4516-B28A-A44C34EB532B}"/>
              </a:ext>
            </a:extLst>
          </p:cNvPr>
          <p:cNvSpPr txBox="1"/>
          <p:nvPr/>
        </p:nvSpPr>
        <p:spPr>
          <a:xfrm>
            <a:off x="2144767" y="3048715"/>
            <a:ext cx="2109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flat disk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freehanging</a:t>
            </a:r>
            <a:r>
              <a:rPr lang="en-US" sz="700" b="1" dirty="0">
                <a:solidFill>
                  <a:schemeClr val="bg1"/>
                </a:solidFill>
              </a:rPr>
              <a:t>,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geometric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air, fog, fire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primeval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element = </a:t>
            </a:r>
            <a:r>
              <a:rPr lang="en-US" sz="700" b="1" dirty="0" err="1">
                <a:solidFill>
                  <a:schemeClr val="bg1"/>
                </a:solidFill>
              </a:rPr>
              <a:t>apeiron</a:t>
            </a:r>
            <a:r>
              <a:rPr lang="en-US" sz="700" b="1" dirty="0">
                <a:solidFill>
                  <a:schemeClr val="bg1"/>
                </a:solidFill>
              </a:rPr>
              <a:t>,  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without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boundary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2785CD-C1D5-4C27-92B3-E25CA5B55644}"/>
              </a:ext>
            </a:extLst>
          </p:cNvPr>
          <p:cNvSpPr txBox="1"/>
          <p:nvPr/>
        </p:nvSpPr>
        <p:spPr>
          <a:xfrm>
            <a:off x="2979609" y="3060212"/>
            <a:ext cx="245559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Earth is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a sphere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central fire, earth,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anti-earth, planets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primeval element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= numbers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geocentric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worldview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6DE947-90C0-44A5-A92A-4B0092B2E2A9}"/>
              </a:ext>
            </a:extLst>
          </p:cNvPr>
          <p:cNvSpPr txBox="1"/>
          <p:nvPr/>
        </p:nvSpPr>
        <p:spPr>
          <a:xfrm>
            <a:off x="841937" y="1731482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Mythical Cosmology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547D0-6482-43CC-B9F4-F81DB35D9E83}"/>
              </a:ext>
            </a:extLst>
          </p:cNvPr>
          <p:cNvSpPr txBox="1"/>
          <p:nvPr/>
        </p:nvSpPr>
        <p:spPr>
          <a:xfrm>
            <a:off x="1958061" y="1492585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 </a:t>
            </a:r>
            <a:r>
              <a:rPr lang="en-US" sz="800" b="1" dirty="0">
                <a:solidFill>
                  <a:schemeClr val="bg1"/>
                </a:solidFill>
              </a:rPr>
              <a:t>Natural Philosophers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282F2C-8ACC-4824-825B-BE5CDB2DE3B3}"/>
              </a:ext>
            </a:extLst>
          </p:cNvPr>
          <p:cNvSpPr/>
          <p:nvPr/>
        </p:nvSpPr>
        <p:spPr>
          <a:xfrm>
            <a:off x="2051720" y="1311442"/>
            <a:ext cx="1296144" cy="171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0115B9-6F99-4D5F-9F7B-41883257E854}"/>
              </a:ext>
            </a:extLst>
          </p:cNvPr>
          <p:cNvSpPr/>
          <p:nvPr/>
        </p:nvSpPr>
        <p:spPr>
          <a:xfrm>
            <a:off x="5759287" y="1331526"/>
            <a:ext cx="1296144" cy="1420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087F06-C3AF-4BE4-945C-C28A2EC64F14}"/>
              </a:ext>
            </a:extLst>
          </p:cNvPr>
          <p:cNvSpPr/>
          <p:nvPr/>
        </p:nvSpPr>
        <p:spPr>
          <a:xfrm>
            <a:off x="2787360" y="4333255"/>
            <a:ext cx="1296144" cy="1420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841B6D-67B6-4D6C-859A-45B1D0E2B202}"/>
              </a:ext>
            </a:extLst>
          </p:cNvPr>
          <p:cNvSpPr/>
          <p:nvPr/>
        </p:nvSpPr>
        <p:spPr>
          <a:xfrm>
            <a:off x="848623" y="1305520"/>
            <a:ext cx="483017" cy="425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1350E9-75E2-4BC8-828E-CE14B2BD0A9E}"/>
              </a:ext>
            </a:extLst>
          </p:cNvPr>
          <p:cNvSpPr txBox="1"/>
          <p:nvPr/>
        </p:nvSpPr>
        <p:spPr>
          <a:xfrm>
            <a:off x="2051720" y="1294222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6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AB3EA9-5831-4246-AA67-BC07967A7BD5}"/>
              </a:ext>
            </a:extLst>
          </p:cNvPr>
          <p:cNvSpPr txBox="1"/>
          <p:nvPr/>
        </p:nvSpPr>
        <p:spPr>
          <a:xfrm>
            <a:off x="2835877" y="4324908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5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8229666-FD78-4665-8D8B-E47214E1DA43}"/>
              </a:ext>
            </a:extLst>
          </p:cNvPr>
          <p:cNvSpPr txBox="1"/>
          <p:nvPr/>
        </p:nvSpPr>
        <p:spPr>
          <a:xfrm>
            <a:off x="5934705" y="1305520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4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A9CF69-3097-497C-A21D-F407E58DFE39}"/>
              </a:ext>
            </a:extLst>
          </p:cNvPr>
          <p:cNvSpPr txBox="1"/>
          <p:nvPr/>
        </p:nvSpPr>
        <p:spPr>
          <a:xfrm>
            <a:off x="686641" y="1298794"/>
            <a:ext cx="141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8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 Cent.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    BCE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95E9D2-AC9E-4668-8AB6-FCC5AC0908B2}"/>
              </a:ext>
            </a:extLst>
          </p:cNvPr>
          <p:cNvSpPr txBox="1"/>
          <p:nvPr/>
        </p:nvSpPr>
        <p:spPr>
          <a:xfrm>
            <a:off x="708746" y="2216600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800" b="1" dirty="0">
                <a:solidFill>
                  <a:schemeClr val="bg1"/>
                </a:solidFill>
              </a:rPr>
              <a:t>Worldview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B882F3-9D0D-44D9-8409-C1FCD2B87D86}"/>
              </a:ext>
            </a:extLst>
          </p:cNvPr>
          <p:cNvSpPr txBox="1"/>
          <p:nvPr/>
        </p:nvSpPr>
        <p:spPr>
          <a:xfrm>
            <a:off x="5361153" y="3163994"/>
            <a:ext cx="3643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800" b="1" dirty="0">
                <a:solidFill>
                  <a:schemeClr val="bg1"/>
                </a:solidFill>
              </a:rPr>
              <a:t>Geometric Worldview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DEAB98-581B-4F71-9B4F-CE6DACE1CD8F}"/>
              </a:ext>
            </a:extLst>
          </p:cNvPr>
          <p:cNvSpPr txBox="1"/>
          <p:nvPr/>
        </p:nvSpPr>
        <p:spPr>
          <a:xfrm>
            <a:off x="7489751" y="3112539"/>
            <a:ext cx="364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800" b="1" dirty="0">
                <a:solidFill>
                  <a:schemeClr val="bg1"/>
                </a:solidFill>
              </a:rPr>
              <a:t>Mechanical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Worldview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E09F8B-D2E3-46E1-AA81-3A73C3B7FD57}"/>
              </a:ext>
            </a:extLst>
          </p:cNvPr>
          <p:cNvSpPr txBox="1"/>
          <p:nvPr/>
        </p:nvSpPr>
        <p:spPr>
          <a:xfrm>
            <a:off x="4506251" y="3507078"/>
            <a:ext cx="2455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Timaeus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Amillarium</a:t>
            </a:r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•  Platonic solids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Planets not included  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1F46447-28B0-4331-9F25-F9ECC965AE87}"/>
              </a:ext>
            </a:extLst>
          </p:cNvPr>
          <p:cNvSpPr txBox="1"/>
          <p:nvPr/>
        </p:nvSpPr>
        <p:spPr>
          <a:xfrm>
            <a:off x="5529098" y="3480455"/>
            <a:ext cx="245559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Hippopede</a:t>
            </a:r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•  Planets move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according to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combination of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circles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1A7934-5AF1-4581-A5A6-BB17CF3FD8D2}"/>
              </a:ext>
            </a:extLst>
          </p:cNvPr>
          <p:cNvSpPr txBox="1"/>
          <p:nvPr/>
        </p:nvSpPr>
        <p:spPr>
          <a:xfrm>
            <a:off x="6442969" y="3495387"/>
            <a:ext cx="2455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 err="1">
                <a:solidFill>
                  <a:schemeClr val="bg1"/>
                </a:solidFill>
              </a:rPr>
              <a:t>Calliptic</a:t>
            </a:r>
            <a:r>
              <a:rPr lang="en-US" sz="700" b="1" dirty="0">
                <a:solidFill>
                  <a:schemeClr val="bg1"/>
                </a:solidFill>
              </a:rPr>
              <a:t> cycle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improvement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</a:t>
            </a:r>
            <a:r>
              <a:rPr lang="en-US" sz="700" b="1" dirty="0" err="1">
                <a:solidFill>
                  <a:schemeClr val="bg1"/>
                </a:solidFill>
              </a:rPr>
              <a:t>Eudoxus</a:t>
            </a:r>
            <a:r>
              <a:rPr lang="en-US" sz="700" b="1" dirty="0">
                <a:solidFill>
                  <a:schemeClr val="bg1"/>
                </a:solidFill>
              </a:rPr>
              <a:t> model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through extra rings 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0559954-3924-4A54-BE16-FC00AACF0308}"/>
              </a:ext>
            </a:extLst>
          </p:cNvPr>
          <p:cNvSpPr/>
          <p:nvPr/>
        </p:nvSpPr>
        <p:spPr>
          <a:xfrm>
            <a:off x="7474208" y="4114230"/>
            <a:ext cx="819976" cy="514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470582-5D41-4D90-8EB4-D682EECC7111}"/>
              </a:ext>
            </a:extLst>
          </p:cNvPr>
          <p:cNvCxnSpPr/>
          <p:nvPr/>
        </p:nvCxnSpPr>
        <p:spPr>
          <a:xfrm>
            <a:off x="7452320" y="3978714"/>
            <a:ext cx="0" cy="9624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E20B630-6C1A-429E-B498-FCC25E71C3AD}"/>
              </a:ext>
            </a:extLst>
          </p:cNvPr>
          <p:cNvCxnSpPr/>
          <p:nvPr/>
        </p:nvCxnSpPr>
        <p:spPr>
          <a:xfrm>
            <a:off x="8316416" y="3933056"/>
            <a:ext cx="0" cy="9624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1B36A0F-7A3D-4B0C-A230-E27023AC338A}"/>
              </a:ext>
            </a:extLst>
          </p:cNvPr>
          <p:cNvCxnSpPr/>
          <p:nvPr/>
        </p:nvCxnSpPr>
        <p:spPr>
          <a:xfrm>
            <a:off x="7452320" y="4941168"/>
            <a:ext cx="864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BA09C1C-6C63-4A0D-88F7-1A85296F81AF}"/>
              </a:ext>
            </a:extLst>
          </p:cNvPr>
          <p:cNvSpPr txBox="1"/>
          <p:nvPr/>
        </p:nvSpPr>
        <p:spPr>
          <a:xfrm>
            <a:off x="7387095" y="3443508"/>
            <a:ext cx="24555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700" b="1" dirty="0">
                <a:solidFill>
                  <a:schemeClr val="bg1"/>
                </a:solidFill>
              </a:rPr>
              <a:t>Cosmos of Aristotle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55 heavenly spheres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 Earth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center Universe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Universe always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existed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(no creation)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 4 causes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•   heavenly bodies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 move on circles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700" b="1" dirty="0">
                <a:solidFill>
                  <a:schemeClr val="bg1"/>
                </a:solidFill>
              </a:rPr>
              <a:t>• Dominant cosmology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 for 18 </a:t>
            </a:r>
            <a:r>
              <a:rPr lang="en-US" sz="700" b="1" dirty="0" err="1">
                <a:solidFill>
                  <a:schemeClr val="bg1"/>
                </a:solidFill>
              </a:rPr>
              <a:t>centurries</a:t>
            </a:r>
            <a:r>
              <a:rPr lang="en-US" sz="700" b="1" dirty="0">
                <a:solidFill>
                  <a:schemeClr val="bg1"/>
                </a:solidFill>
              </a:rPr>
              <a:t>  </a:t>
            </a:r>
          </a:p>
          <a:p>
            <a:r>
              <a:rPr lang="en-US" sz="700" b="1" dirty="0">
                <a:solidFill>
                  <a:schemeClr val="bg1"/>
                </a:solidFill>
              </a:rPr>
              <a:t>  </a:t>
            </a:r>
          </a:p>
          <a:p>
            <a:endParaRPr lang="en-US" sz="7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21116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3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rd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 – 1</a:t>
            </a:r>
            <a:r>
              <a:rPr lang="nl-NL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st</a:t>
            </a: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AD: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 Hellenistic Scientific Revolution</a:t>
            </a:r>
            <a:b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3" y="1484784"/>
            <a:ext cx="8898579" cy="511256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74AB68-E738-4A07-9EDE-F29094C47235}"/>
              </a:ext>
            </a:extLst>
          </p:cNvPr>
          <p:cNvSpPr/>
          <p:nvPr/>
        </p:nvSpPr>
        <p:spPr>
          <a:xfrm>
            <a:off x="251520" y="3540923"/>
            <a:ext cx="1080120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3E5BF-CFAD-47AB-A98C-7A3A4A4E3A9C}"/>
              </a:ext>
            </a:extLst>
          </p:cNvPr>
          <p:cNvSpPr/>
          <p:nvPr/>
        </p:nvSpPr>
        <p:spPr>
          <a:xfrm>
            <a:off x="1763688" y="3540984"/>
            <a:ext cx="129614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3AABF-E0B1-440D-AF2A-C2553A0429C4}"/>
              </a:ext>
            </a:extLst>
          </p:cNvPr>
          <p:cNvSpPr/>
          <p:nvPr/>
        </p:nvSpPr>
        <p:spPr>
          <a:xfrm>
            <a:off x="3214700" y="3533040"/>
            <a:ext cx="129614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F0646-A76D-4106-BEBE-740A81CA2270}"/>
              </a:ext>
            </a:extLst>
          </p:cNvPr>
          <p:cNvSpPr/>
          <p:nvPr/>
        </p:nvSpPr>
        <p:spPr>
          <a:xfrm>
            <a:off x="5004050" y="3533040"/>
            <a:ext cx="122413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5B05F-2579-42B3-AF81-B24710C996C8}"/>
              </a:ext>
            </a:extLst>
          </p:cNvPr>
          <p:cNvSpPr/>
          <p:nvPr/>
        </p:nvSpPr>
        <p:spPr>
          <a:xfrm>
            <a:off x="1744186" y="5949280"/>
            <a:ext cx="1243637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40F4F4-35B4-4127-9C7A-B26A042AE46B}"/>
              </a:ext>
            </a:extLst>
          </p:cNvPr>
          <p:cNvSpPr/>
          <p:nvPr/>
        </p:nvSpPr>
        <p:spPr>
          <a:xfrm>
            <a:off x="3137660" y="5949280"/>
            <a:ext cx="1368152" cy="468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77ADA-EB59-40DF-AFEC-70C28B4001C0}"/>
              </a:ext>
            </a:extLst>
          </p:cNvPr>
          <p:cNvSpPr/>
          <p:nvPr/>
        </p:nvSpPr>
        <p:spPr>
          <a:xfrm>
            <a:off x="5004050" y="5934137"/>
            <a:ext cx="12436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30595-72B0-4181-811F-6CC8A6DB6D06}"/>
              </a:ext>
            </a:extLst>
          </p:cNvPr>
          <p:cNvSpPr/>
          <p:nvPr/>
        </p:nvSpPr>
        <p:spPr>
          <a:xfrm>
            <a:off x="6696236" y="4627035"/>
            <a:ext cx="201622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613E4-1A5D-4330-960F-D4E70BBB0398}"/>
              </a:ext>
            </a:extLst>
          </p:cNvPr>
          <p:cNvSpPr/>
          <p:nvPr/>
        </p:nvSpPr>
        <p:spPr>
          <a:xfrm>
            <a:off x="6745924" y="5949280"/>
            <a:ext cx="201622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B5E54-2CCF-41DF-827B-E142C4127874}"/>
              </a:ext>
            </a:extLst>
          </p:cNvPr>
          <p:cNvSpPr txBox="1"/>
          <p:nvPr/>
        </p:nvSpPr>
        <p:spPr>
          <a:xfrm>
            <a:off x="1617232" y="3518972"/>
            <a:ext cx="21098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Earth revolves around axis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Venus &amp; Mercury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circle around the Sun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BF6A04-EABF-4FAC-854D-67C43A571231}"/>
              </a:ext>
            </a:extLst>
          </p:cNvPr>
          <p:cNvSpPr txBox="1"/>
          <p:nvPr/>
        </p:nvSpPr>
        <p:spPr>
          <a:xfrm>
            <a:off x="208218" y="3564397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Mechanical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worldview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20BB3-AF7E-4D9F-8CE0-BE56CBBBBF19}"/>
              </a:ext>
            </a:extLst>
          </p:cNvPr>
          <p:cNvSpPr txBox="1"/>
          <p:nvPr/>
        </p:nvSpPr>
        <p:spPr>
          <a:xfrm>
            <a:off x="3059832" y="3502842"/>
            <a:ext cx="2109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Heliocentrism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1ADDC7-2014-407A-8821-E6A14A5D0427}"/>
              </a:ext>
            </a:extLst>
          </p:cNvPr>
          <p:cNvSpPr txBox="1"/>
          <p:nvPr/>
        </p:nvSpPr>
        <p:spPr>
          <a:xfrm>
            <a:off x="4860032" y="3499062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Defends heliocentrism,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as only one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C61F9B-B701-4914-BE6E-38A6E50E34B4}"/>
              </a:ext>
            </a:extLst>
          </p:cNvPr>
          <p:cNvSpPr txBox="1"/>
          <p:nvPr/>
        </p:nvSpPr>
        <p:spPr>
          <a:xfrm>
            <a:off x="1730240" y="5957224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determines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circumference of Earth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AD40D-7434-426F-8F2C-5960A8BD15EF}"/>
              </a:ext>
            </a:extLst>
          </p:cNvPr>
          <p:cNvSpPr txBox="1"/>
          <p:nvPr/>
        </p:nvSpPr>
        <p:spPr>
          <a:xfrm>
            <a:off x="3106730" y="5919968"/>
            <a:ext cx="21098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Deferent-Epicycle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</a:t>
            </a:r>
            <a:r>
              <a:rPr lang="en-US" sz="800" b="1" dirty="0" err="1">
                <a:solidFill>
                  <a:schemeClr val="bg1"/>
                </a:solidFill>
              </a:rPr>
              <a:t>excentric</a:t>
            </a:r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800" b="1" dirty="0">
                <a:solidFill>
                  <a:schemeClr val="bg1"/>
                </a:solidFill>
              </a:rPr>
              <a:t>•  Lunar theory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E04ED-2734-46AE-B2BE-BD913868192A}"/>
              </a:ext>
            </a:extLst>
          </p:cNvPr>
          <p:cNvSpPr txBox="1"/>
          <p:nvPr/>
        </p:nvSpPr>
        <p:spPr>
          <a:xfrm>
            <a:off x="4951998" y="5927383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Precession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</a:t>
            </a:r>
            <a:r>
              <a:rPr lang="en-US" sz="800" b="1" dirty="0" err="1">
                <a:solidFill>
                  <a:schemeClr val="bg1"/>
                </a:solidFill>
              </a:rPr>
              <a:t>Excentric</a:t>
            </a:r>
            <a:r>
              <a:rPr lang="en-US" sz="800" b="1" dirty="0">
                <a:solidFill>
                  <a:schemeClr val="bg1"/>
                </a:solidFill>
              </a:rPr>
              <a:t> theories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B4A48-0CAB-4AF0-94F0-66B54606C393}"/>
              </a:ext>
            </a:extLst>
          </p:cNvPr>
          <p:cNvSpPr txBox="1"/>
          <p:nvPr/>
        </p:nvSpPr>
        <p:spPr>
          <a:xfrm>
            <a:off x="6718957" y="4619832"/>
            <a:ext cx="21098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calculation distance Sun-Earth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•  made a machine to simulate motion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 of sun, moon and planets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D0925-EA55-42CA-AB48-0CCF2943C86C}"/>
              </a:ext>
            </a:extLst>
          </p:cNvPr>
          <p:cNvSpPr txBox="1"/>
          <p:nvPr/>
        </p:nvSpPr>
        <p:spPr>
          <a:xfrm>
            <a:off x="6676946" y="5895668"/>
            <a:ext cx="210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• </a:t>
            </a:r>
            <a:r>
              <a:rPr lang="en-US" sz="800" b="1" dirty="0">
                <a:solidFill>
                  <a:schemeClr val="bg1"/>
                </a:solidFill>
              </a:rPr>
              <a:t>comets in </a:t>
            </a:r>
            <a:r>
              <a:rPr lang="en-US" sz="800" b="1" dirty="0" err="1">
                <a:solidFill>
                  <a:schemeClr val="bg1"/>
                </a:solidFill>
              </a:rPr>
              <a:t>excentric</a:t>
            </a:r>
            <a:r>
              <a:rPr lang="en-US" sz="800" b="1" dirty="0">
                <a:solidFill>
                  <a:schemeClr val="bg1"/>
                </a:solidFill>
              </a:rPr>
              <a:t> orbit around 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   Earth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87BD5-1305-4B09-94D5-C6D2ACCBDA53}"/>
              </a:ext>
            </a:extLst>
          </p:cNvPr>
          <p:cNvSpPr/>
          <p:nvPr/>
        </p:nvSpPr>
        <p:spPr>
          <a:xfrm>
            <a:off x="381852" y="1628800"/>
            <a:ext cx="805772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F80D5A-6C77-48D7-BE7D-C3229A464541}"/>
              </a:ext>
            </a:extLst>
          </p:cNvPr>
          <p:cNvSpPr/>
          <p:nvPr/>
        </p:nvSpPr>
        <p:spPr>
          <a:xfrm>
            <a:off x="2182050" y="1589112"/>
            <a:ext cx="1597861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E89B73-C78D-43B8-9C09-D9879F1E0236}"/>
              </a:ext>
            </a:extLst>
          </p:cNvPr>
          <p:cNvSpPr/>
          <p:nvPr/>
        </p:nvSpPr>
        <p:spPr>
          <a:xfrm>
            <a:off x="5004050" y="1612267"/>
            <a:ext cx="122413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DEAC43-DB48-4363-9E0E-C6B48215A400}"/>
              </a:ext>
            </a:extLst>
          </p:cNvPr>
          <p:cNvSpPr/>
          <p:nvPr/>
        </p:nvSpPr>
        <p:spPr>
          <a:xfrm>
            <a:off x="6801416" y="1623371"/>
            <a:ext cx="181003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3FC56-F830-4644-9677-76182D9B1C1C}"/>
              </a:ext>
            </a:extLst>
          </p:cNvPr>
          <p:cNvSpPr txBox="1"/>
          <p:nvPr/>
        </p:nvSpPr>
        <p:spPr>
          <a:xfrm>
            <a:off x="139681" y="1643193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4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Cent. BCE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59E3D6-C7D6-43EC-8617-8CE328802129}"/>
              </a:ext>
            </a:extLst>
          </p:cNvPr>
          <p:cNvSpPr txBox="1"/>
          <p:nvPr/>
        </p:nvSpPr>
        <p:spPr>
          <a:xfrm>
            <a:off x="2505313" y="1651392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3</a:t>
            </a:r>
            <a:r>
              <a:rPr lang="en-US" sz="1200" b="1" baseline="30000" dirty="0">
                <a:solidFill>
                  <a:schemeClr val="bg1"/>
                </a:solidFill>
              </a:rPr>
              <a:t>rd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BDEC4-654A-408C-B68E-87F3C353B2CA}"/>
              </a:ext>
            </a:extLst>
          </p:cNvPr>
          <p:cNvSpPr txBox="1"/>
          <p:nvPr/>
        </p:nvSpPr>
        <p:spPr>
          <a:xfrm>
            <a:off x="4983709" y="1618364"/>
            <a:ext cx="141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</a:t>
            </a:r>
            <a:r>
              <a:rPr lang="en-US" sz="1200" b="1" baseline="30000" dirty="0">
                <a:solidFill>
                  <a:schemeClr val="bg1"/>
                </a:solidFill>
              </a:rPr>
              <a:t>nd</a:t>
            </a:r>
            <a:r>
              <a:rPr lang="en-US" sz="1200" b="1" dirty="0">
                <a:solidFill>
                  <a:schemeClr val="bg1"/>
                </a:solidFill>
              </a:rPr>
              <a:t>  Cent. BCE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C2534D-0066-4EB8-B273-461BF2A825AD}"/>
              </a:ext>
            </a:extLst>
          </p:cNvPr>
          <p:cNvSpPr txBox="1"/>
          <p:nvPr/>
        </p:nvSpPr>
        <p:spPr>
          <a:xfrm>
            <a:off x="6919874" y="1636583"/>
            <a:ext cx="2130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2</a:t>
            </a:r>
            <a:r>
              <a:rPr lang="en-US" sz="1200" b="1" baseline="30000" dirty="0">
                <a:solidFill>
                  <a:schemeClr val="bg1"/>
                </a:solidFill>
              </a:rPr>
              <a:t>nd</a:t>
            </a:r>
            <a:r>
              <a:rPr lang="en-US" sz="1200" b="1" dirty="0">
                <a:solidFill>
                  <a:schemeClr val="bg1"/>
                </a:solidFill>
              </a:rPr>
              <a:t>-1</a:t>
            </a:r>
            <a:r>
              <a:rPr lang="en-US" sz="1200" b="1" baseline="30000" dirty="0">
                <a:solidFill>
                  <a:schemeClr val="bg1"/>
                </a:solidFill>
              </a:rPr>
              <a:t>st   </a:t>
            </a:r>
            <a:r>
              <a:rPr lang="en-US" sz="1200" b="1" dirty="0">
                <a:solidFill>
                  <a:schemeClr val="bg1"/>
                </a:solidFill>
              </a:rPr>
              <a:t>Cent. BCE</a:t>
            </a:r>
          </a:p>
        </p:txBody>
      </p:sp>
    </p:spTree>
    <p:extLst>
      <p:ext uri="{BB962C8B-B14F-4D97-AF65-F5344CB8AC3E}">
        <p14:creationId xmlns:p14="http://schemas.microsoft.com/office/powerpoint/2010/main" val="3031384320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Ionia</a:t>
            </a:r>
            <a:br>
              <a:rPr dirty="0"/>
            </a:br>
            <a:br>
              <a:rPr dirty="0"/>
            </a:br>
            <a:r>
              <a:rPr dirty="0"/>
              <a:t>Natural Philosophers</a:t>
            </a:r>
            <a:br>
              <a:rPr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3218604256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8" descr="mile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06" y="1703388"/>
            <a:ext cx="44624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5"/>
          <p:cNvSpPr>
            <a:spLocks noChangeArrowheads="1"/>
          </p:cNvSpPr>
          <p:nvPr/>
        </p:nvSpPr>
        <p:spPr bwMode="auto">
          <a:xfrm>
            <a:off x="142876" y="1714500"/>
            <a:ext cx="3775696" cy="983846"/>
          </a:xfrm>
          <a:prstGeom prst="rect">
            <a:avLst/>
          </a:prstGeom>
          <a:solidFill>
            <a:schemeClr val="tx1">
              <a:lumMod val="6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9220" name="Rectangle 24"/>
          <p:cNvSpPr>
            <a:spLocks noChangeArrowheads="1"/>
          </p:cNvSpPr>
          <p:nvPr/>
        </p:nvSpPr>
        <p:spPr bwMode="auto">
          <a:xfrm>
            <a:off x="4067175" y="4652963"/>
            <a:ext cx="4897438" cy="1008062"/>
          </a:xfrm>
          <a:prstGeom prst="rect">
            <a:avLst/>
          </a:prstGeom>
          <a:solidFill>
            <a:schemeClr val="tx1">
              <a:lumMod val="6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-17145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sz="5500" dirty="0">
                <a:solidFill>
                  <a:schemeClr val="tx1"/>
                </a:solidFill>
              </a:rPr>
              <a:t>Ionia, 6</a:t>
            </a:r>
            <a:r>
              <a:rPr lang="en-US" sz="5500" baseline="30000" dirty="0">
                <a:solidFill>
                  <a:schemeClr val="tx1"/>
                </a:solidFill>
              </a:rPr>
              <a:t>th</a:t>
            </a:r>
            <a:r>
              <a:rPr lang="en-US" sz="5500" dirty="0">
                <a:solidFill>
                  <a:schemeClr val="tx1"/>
                </a:solidFill>
              </a:rPr>
              <a:t> century B.C.</a:t>
            </a:r>
          </a:p>
        </p:txBody>
      </p:sp>
      <p:sp>
        <p:nvSpPr>
          <p:cNvPr id="9222" name="Text Box 18"/>
          <p:cNvSpPr txBox="1">
            <a:spLocks noChangeArrowheads="1"/>
          </p:cNvSpPr>
          <p:nvPr/>
        </p:nvSpPr>
        <p:spPr bwMode="auto">
          <a:xfrm>
            <a:off x="251520" y="1810154"/>
            <a:ext cx="4572000" cy="88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>
                <a:solidFill>
                  <a:prstClr val="white"/>
                </a:solidFill>
              </a:rPr>
              <a:t>… </a:t>
            </a: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the Ionian coast, 6</a:t>
            </a:r>
            <a:r>
              <a:rPr lang="en-US" altLang="en-US" sz="1600" baseline="30000" dirty="0">
                <a:solidFill>
                  <a:prstClr val="white"/>
                </a:solidFill>
                <a:latin typeface="Constantia" panose="02030602050306030303" pitchFamily="18" charset="0"/>
              </a:rPr>
              <a:t>th </a:t>
            </a: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century B.C.,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1600" i="1" dirty="0">
                <a:solidFill>
                  <a:prstClr val="white"/>
                </a:solidFill>
                <a:latin typeface="Constantia" panose="02030602050306030303" pitchFamily="18" charset="0"/>
              </a:rPr>
              <a:t>regularities and symmetries</a:t>
            </a: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 in nature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>
                <a:solidFill>
                  <a:prstClr val="white"/>
                </a:solidFill>
                <a:latin typeface="Constantia" panose="02030602050306030303" pitchFamily="18" charset="0"/>
              </a:rPr>
              <a:t> recognized as keys to the cosmos …</a:t>
            </a:r>
          </a:p>
        </p:txBody>
      </p:sp>
      <p:sp>
        <p:nvSpPr>
          <p:cNvPr id="9223" name="Text Box 19"/>
          <p:cNvSpPr txBox="1">
            <a:spLocks noChangeArrowheads="1"/>
          </p:cNvSpPr>
          <p:nvPr/>
        </p:nvSpPr>
        <p:spPr bwMode="auto">
          <a:xfrm>
            <a:off x="4175919" y="4730750"/>
            <a:ext cx="5111750" cy="202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dirty="0">
                <a:solidFill>
                  <a:srgbClr val="FFFF00"/>
                </a:solidFill>
                <a:sym typeface="Wingdings" pitchFamily="2" charset="2"/>
              </a:rPr>
              <a:t>     </a:t>
            </a:r>
            <a:r>
              <a:rPr lang="en-US" altLang="en-US" sz="1400" i="1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Mathematics </a:t>
            </a: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as natural language of cosmos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   Physical cosmos modelled after </a:t>
            </a:r>
            <a:r>
              <a:rPr lang="en-US" altLang="en-US" sz="1400" i="1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ideal form</a:t>
            </a: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,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    	   encrypted in concepts of </a:t>
            </a:r>
            <a:r>
              <a:rPr lang="en-US" altLang="en-US" sz="1400" i="1" dirty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geometry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endParaRPr lang="en-US" altLang="en-US" sz="1600" i="1" dirty="0">
              <a:solidFill>
                <a:prstClr val="white"/>
              </a:solidFill>
              <a:latin typeface="Constantia" panose="02030602050306030303" pitchFamily="18" charset="0"/>
              <a:sym typeface="Wingdings" pitchFamily="2" charset="2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i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en-US" sz="1400" dirty="0">
                <a:solidFill>
                  <a:prstClr val="white"/>
                </a:solidFill>
                <a:latin typeface="Papyrus" pitchFamily="66" charset="0"/>
              </a:rPr>
              <a:t>… </a:t>
            </a:r>
            <a:r>
              <a:rPr lang="en-US" altLang="en-US" sz="1400" dirty="0">
                <a:solidFill>
                  <a:prstClr val="white"/>
                </a:solidFill>
                <a:latin typeface="+mn-lt"/>
              </a:rPr>
              <a:t>Anaximander of Miletus:     the </a:t>
            </a:r>
            <a:r>
              <a:rPr lang="en-US" altLang="en-US" sz="1400" dirty="0" err="1">
                <a:solidFill>
                  <a:prstClr val="white"/>
                </a:solidFill>
                <a:latin typeface="+mn-lt"/>
              </a:rPr>
              <a:t>Apeiron</a:t>
            </a:r>
            <a:endParaRPr lang="en-US" altLang="en-US" sz="1400" dirty="0">
              <a:solidFill>
                <a:prstClr val="white"/>
              </a:solidFill>
              <a:latin typeface="+mn-lt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+mn-lt"/>
              </a:rPr>
              <a:t>     Pythagoras of Samos:           music of spheres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prstClr val="white"/>
                </a:solidFill>
                <a:latin typeface="+mn-lt"/>
              </a:rPr>
              <a:t>     Plato:                                       Platonic solids</a:t>
            </a:r>
          </a:p>
        </p:txBody>
      </p:sp>
      <p:sp>
        <p:nvSpPr>
          <p:cNvPr id="218135" name="Text Box 23"/>
          <p:cNvSpPr txBox="1">
            <a:spLocks noChangeArrowheads="1"/>
          </p:cNvSpPr>
          <p:nvPr/>
        </p:nvSpPr>
        <p:spPr bwMode="auto">
          <a:xfrm>
            <a:off x="2000250" y="10001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Book Antiqua"/>
              </a:rPr>
              <a:t>  Phase transition in human history:  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Book Antiqua"/>
              </a:rPr>
              <a:t>        the mythical world obsolete </a:t>
            </a:r>
          </a:p>
        </p:txBody>
      </p:sp>
      <p:sp>
        <p:nvSpPr>
          <p:cNvPr id="9225" name="Text Box 21"/>
          <p:cNvSpPr txBox="1">
            <a:spLocks noChangeArrowheads="1"/>
          </p:cNvSpPr>
          <p:nvPr/>
        </p:nvSpPr>
        <p:spPr bwMode="auto">
          <a:xfrm>
            <a:off x="755650" y="3141663"/>
            <a:ext cx="223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solidFill>
                  <a:srgbClr val="FFFF00"/>
                </a:solidFill>
              </a:rPr>
              <a:t>Pythagoras</a:t>
            </a:r>
          </a:p>
        </p:txBody>
      </p:sp>
      <p:sp>
        <p:nvSpPr>
          <p:cNvPr id="9226" name="Text Box 29"/>
          <p:cNvSpPr txBox="1">
            <a:spLocks noChangeArrowheads="1"/>
          </p:cNvSpPr>
          <p:nvPr/>
        </p:nvSpPr>
        <p:spPr bwMode="auto">
          <a:xfrm>
            <a:off x="4572000" y="4214813"/>
            <a:ext cx="1008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solidFill>
                  <a:prstClr val="white"/>
                </a:solidFill>
              </a:rPr>
              <a:t>Miletus</a:t>
            </a:r>
          </a:p>
        </p:txBody>
      </p:sp>
      <p:pic>
        <p:nvPicPr>
          <p:cNvPr id="9227" name="Picture 12" descr="anaximand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2794000"/>
            <a:ext cx="377569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83843" y="1712913"/>
            <a:ext cx="4880770" cy="285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229" name="Picture 27" descr="Io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44" y="1714500"/>
            <a:ext cx="2264869" cy="285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29"/>
          <p:cNvSpPr txBox="1">
            <a:spLocks noChangeArrowheads="1"/>
          </p:cNvSpPr>
          <p:nvPr/>
        </p:nvSpPr>
        <p:spPr bwMode="auto">
          <a:xfrm>
            <a:off x="357188" y="3143250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</a:rPr>
              <a:t>Anaximander</a:t>
            </a:r>
          </a:p>
        </p:txBody>
      </p:sp>
      <p:sp>
        <p:nvSpPr>
          <p:cNvPr id="2" name="Rectangle 1"/>
          <p:cNvSpPr/>
          <p:nvPr/>
        </p:nvSpPr>
        <p:spPr>
          <a:xfrm>
            <a:off x="6699744" y="1702445"/>
            <a:ext cx="2264869" cy="2865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42876" y="2794000"/>
            <a:ext cx="3775695" cy="3933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083844" y="5741796"/>
            <a:ext cx="4880770" cy="955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35022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21429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Anaximander</a:t>
            </a:r>
            <a:br>
              <a:rPr lang="en-US" sz="5100" dirty="0"/>
            </a:br>
            <a:r>
              <a:rPr lang="en-US" sz="2800" dirty="0"/>
              <a:t>the First Cosmologist  </a:t>
            </a:r>
            <a:br>
              <a:rPr lang="en-US" sz="2800" dirty="0"/>
            </a:br>
            <a:r>
              <a:rPr lang="en-US" sz="2800" dirty="0"/>
              <a:t>(Miletus,  610-546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3375" y="171450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4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0" y="1928813"/>
            <a:ext cx="4262438" cy="4262437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4271" y="6050159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Cartography of Anaximander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28594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21429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Anaximander</a:t>
            </a:r>
            <a:br>
              <a:rPr lang="en-US" sz="5100" dirty="0"/>
            </a:br>
            <a:r>
              <a:rPr lang="en-US" sz="2800" dirty="0"/>
              <a:t>the First Cosmologist  </a:t>
            </a:r>
            <a:br>
              <a:rPr lang="en-US" sz="2800" dirty="0"/>
            </a:br>
            <a:r>
              <a:rPr lang="en-US" sz="2800" dirty="0"/>
              <a:t>(Miletus,  610-546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3375" y="171450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4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916832"/>
            <a:ext cx="2868340" cy="2868339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05782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prstClr val="black"/>
                </a:solidFill>
                <a:latin typeface="Constantia" panose="02030602050306030303" pitchFamily="18" charset="0"/>
              </a:rPr>
              <a:t>Cosmology of Anaximander: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Earth floats free without falling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Karl Popper:</a:t>
            </a:r>
          </a:p>
          <a:p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     “one of the most </a:t>
            </a:r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boldest, most     </a:t>
            </a:r>
          </a:p>
          <a:p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        revolutionary, and most portentous ideas </a:t>
            </a:r>
          </a:p>
          <a:p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        in the whole history of human thinking”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1960" y="4805782"/>
            <a:ext cx="4464496" cy="15035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35909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1893754"/>
            <a:ext cx="3124200" cy="3095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1114" y="4941168"/>
            <a:ext cx="41764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Constantia" panose="02030602050306030303" pitchFamily="18" charset="0"/>
              </a:rPr>
              <a:t>Cosmology Anaximander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heavenly sphere is a ring of fire 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invisible, surrounded by fog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Heavenly bodies part of ring, visible through openings through fog. 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ring for the Moon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ring for the  Sun </a:t>
            </a:r>
            <a:endParaRPr lang="en-GB" sz="1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7127" y="4960766"/>
            <a:ext cx="4464496" cy="1580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72601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1114" y="4941168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prstClr val="black"/>
                </a:solidFill>
                <a:latin typeface="Constantia" panose="02030602050306030303" pitchFamily="18" charset="0"/>
              </a:rPr>
              <a:t>Cosmology Anaximander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Ring model could not explain all observations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Anaximander preferred symmetry &amp; number 3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diameter Sun ring     = 27 x diameter Earth 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diameter Moon ring =  18 x diameter Earth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diameter stellar ring =   9 x diameter Earth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8" y="2064837"/>
            <a:ext cx="4077863" cy="2906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4008" y="4530025"/>
            <a:ext cx="156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Daytime in summer</a:t>
            </a:r>
            <a:endParaRPr lang="en-GB" sz="1000" b="1" i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0272" y="4540682"/>
            <a:ext cx="156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Nighttime in winter</a:t>
            </a:r>
            <a:endParaRPr lang="en-GB" sz="1000" b="1" i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1960" y="4881896"/>
            <a:ext cx="4464496" cy="16434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54074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84" y="3571876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“The </a:t>
            </a:r>
            <a:r>
              <a:rPr lang="en-US" sz="2200" dirty="0" err="1">
                <a:solidFill>
                  <a:schemeClr val="tx1"/>
                </a:solidFill>
                <a:latin typeface="Tahoma" pitchFamily="34" charset="0"/>
              </a:rPr>
              <a:t>Apeiron</a:t>
            </a: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,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 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from which the elements 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[are formed], </a:t>
            </a: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br>
              <a:rPr lang="en-US" sz="22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Tahoma" pitchFamily="34" charset="0"/>
              </a:rPr>
              <a:t>is something that is different”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1143" y="5723964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Constantia" panose="02030602050306030303" pitchFamily="18" charset="0"/>
              </a:rPr>
              <a:t>The idea of Apeiron, the “infinite” or “limitless” out of which the world emerged, is suggested to be close to our current idea of vacuum energy </a:t>
            </a:r>
            <a:endParaRPr lang="en-GB" sz="1400" dirty="0"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1960" y="3140968"/>
            <a:ext cx="4392488" cy="1944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25127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ishtar_re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2071688"/>
            <a:ext cx="9501188" cy="127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440659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73748" y="1772816"/>
            <a:ext cx="477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Mathematical Cosmology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395403" y="248273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9629E-47A7-47A3-9F48-B496FE92659D}"/>
              </a:ext>
            </a:extLst>
          </p:cNvPr>
          <p:cNvSpPr txBox="1"/>
          <p:nvPr/>
        </p:nvSpPr>
        <p:spPr>
          <a:xfrm>
            <a:off x="4607224" y="3140968"/>
            <a:ext cx="47702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  replaced Gods, the divine, and myths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 with principles of higher purity and precision: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 numbers and their relations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(rather than anthropomorphic creatures)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strictly ordered Universe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on the basis of mathematics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no room for Gods and their stories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BE6E8-B1C9-4115-8F15-F93BB27629D3}"/>
              </a:ext>
            </a:extLst>
          </p:cNvPr>
          <p:cNvSpPr/>
          <p:nvPr/>
        </p:nvSpPr>
        <p:spPr>
          <a:xfrm>
            <a:off x="4474665" y="3212976"/>
            <a:ext cx="4190606" cy="2233989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20248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i="1" dirty="0"/>
              <a:t>The </a:t>
            </a:r>
            <a:r>
              <a:rPr lang="en-US" sz="1600" i="1" dirty="0">
                <a:solidFill>
                  <a:schemeClr val="bg1"/>
                </a:solidFill>
              </a:rPr>
              <a:t>“The principle of all things is the monad or unit; arising from this monad the undefined dyad or two serves as material substratum to the monad, which is cause; from the monad and the undefined dyad spring numbers; from numbers, points; from points, lines; from lines, plane figures; from plane figures, solid figures; from solid figures, sensible bodies, the elements of which are four, fire, water, earth and air; these elements interchange and turn into one another completely, and combine to produce a universe animate, intelligent, spherical, with the earth at its </a:t>
            </a:r>
            <a:r>
              <a:rPr lang="en-US" sz="1600" i="1" dirty="0" err="1">
                <a:solidFill>
                  <a:schemeClr val="bg1"/>
                </a:solidFill>
              </a:rPr>
              <a:t>centre</a:t>
            </a:r>
            <a:r>
              <a:rPr lang="en-US" sz="1600" i="1" dirty="0">
                <a:solidFill>
                  <a:schemeClr val="bg1"/>
                </a:solidFill>
              </a:rPr>
              <a:t>, the earth itself too being spherical and inhabited round about. There are also antipodes, and our 'down' is their 'up’.”</a:t>
            </a:r>
            <a:r>
              <a:rPr lang="en-US" sz="1600" i="1" dirty="0"/>
              <a:t>'.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73748" y="1772816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Pythagoras:  Mathematical Cosmology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A56CC-E822-4226-AA94-C2F18A0AAF92}"/>
              </a:ext>
            </a:extLst>
          </p:cNvPr>
          <p:cNvSpPr txBox="1"/>
          <p:nvPr/>
        </p:nvSpPr>
        <p:spPr>
          <a:xfrm>
            <a:off x="6660232" y="5877272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Diogenes Laertius</a:t>
            </a:r>
          </a:p>
        </p:txBody>
      </p:sp>
    </p:spTree>
    <p:extLst>
      <p:ext uri="{BB962C8B-B14F-4D97-AF65-F5344CB8AC3E}">
        <p14:creationId xmlns:p14="http://schemas.microsoft.com/office/powerpoint/2010/main" val="117332459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415626" y="2088635"/>
            <a:ext cx="4770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All is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God is Number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10207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19514" y="3710642"/>
            <a:ext cx="47702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&amp; Pythagoreans (his sect/followers)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practised Numerology – Number worship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Chaotic world can only be understood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terms of numbers: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- musical harmony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- harmony of the spheres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95873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96365" y="1949098"/>
            <a:ext cx="4770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      the Book of Nature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Adobe Ming Std L" panose="02020300000000000000" pitchFamily="18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is written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black"/>
                </a:solidFill>
                <a:latin typeface="Adobe Ming Std L" panose="02020300000000000000" pitchFamily="18" charset="-128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the Language of Mathematics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19514" y="3710642"/>
            <a:ext cx="4770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endParaRPr lang="en-US" sz="1400" dirty="0">
              <a:solidFill>
                <a:schemeClr val="bg1"/>
              </a:solidFill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 In a sense, the lasting legacy of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  Pythagoras &amp; the Pythagoreans: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•        theme underlying present-day science:   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  nature is written in mathematics</a:t>
            </a:r>
          </a:p>
          <a:p>
            <a:pPr lvl="0"/>
            <a:r>
              <a:rPr lang="en-US" sz="1400" dirty="0">
                <a:solidFill>
                  <a:schemeClr val="bg1"/>
                </a:solidFill>
              </a:rPr>
              <a:t>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43327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415626" y="2088635"/>
            <a:ext cx="4770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All is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God is Number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10207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95403" y="3398327"/>
            <a:ext cx="477025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&amp; Pythagoreans (his sect/followers)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practised Numerology – Number worship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each number its own character &amp; meaning: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-  1:    generator of all numbers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2:    opinion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-  3:    harmony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4:    </a:t>
            </a:r>
            <a:r>
              <a:rPr lang="en-US" sz="1200" dirty="0">
                <a:solidFill>
                  <a:prstClr val="black"/>
                </a:solidFill>
              </a:rPr>
              <a:t>justice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5:    marriage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-  6:    creation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-  7:    </a:t>
            </a:r>
            <a:r>
              <a:rPr lang="en-US" sz="1200" dirty="0">
                <a:solidFill>
                  <a:prstClr val="black"/>
                </a:solidFill>
              </a:rPr>
              <a:t>7 wandering stars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(planets)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 odd numbers:   female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even numbers:  male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20054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415626" y="2088635"/>
            <a:ext cx="4770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All is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God is Number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102074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395403" y="3528673"/>
            <a:ext cx="4770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 Holiest number: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Tetractys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triangular number = 1+2+3+4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9FD52-EB2A-4465-8C07-A0B84AF9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024"/>
            <a:ext cx="2736304" cy="21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26889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Musical Harmony  -   Numbers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59374B-1136-41EC-AF20-5AA3DE8B58BA}"/>
              </a:ext>
            </a:extLst>
          </p:cNvPr>
          <p:cNvSpPr txBox="1"/>
          <p:nvPr/>
        </p:nvSpPr>
        <p:spPr>
          <a:xfrm>
            <a:off x="4298413" y="5157192"/>
            <a:ext cx="4770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is credited with discovery: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the pitch of a musical tone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inversely proportional to the length of the string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intervals between harmonious sound frequencies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define simple numerical ratios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4F715-A4BA-4FC5-9552-FDB92BF71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53444"/>
            <a:ext cx="3168352" cy="30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3782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Musical Harmony  -   Numbers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A0A0C-1B7E-4734-8C06-0658EB799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3810000" cy="285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59374B-1136-41EC-AF20-5AA3DE8B58BA}"/>
              </a:ext>
            </a:extLst>
          </p:cNvPr>
          <p:cNvSpPr txBox="1"/>
          <p:nvPr/>
        </p:nvSpPr>
        <p:spPr>
          <a:xfrm>
            <a:off x="4298413" y="5157192"/>
            <a:ext cx="47702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Pythagoras is credited with discovery: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 harmonious musical notes – whole number ratios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 described the first 4 overtones 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 forming the primary building blocks of musical harmony</a:t>
            </a:r>
          </a:p>
          <a:p>
            <a:pPr lvl="0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96984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85C35-8E53-46FD-921D-C93C0E1F3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06" y="2780928"/>
            <a:ext cx="4393958" cy="3312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3C1DD-DD8F-4FDB-BF72-A6CA450113AF}"/>
              </a:ext>
            </a:extLst>
          </p:cNvPr>
          <p:cNvSpPr/>
          <p:nvPr/>
        </p:nvSpPr>
        <p:spPr>
          <a:xfrm>
            <a:off x="4318962" y="1700808"/>
            <a:ext cx="4537006" cy="4643438"/>
          </a:xfrm>
          <a:prstGeom prst="rect">
            <a:avLst/>
          </a:prstGeom>
          <a:solidFill>
            <a:schemeClr val="tx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Harmony of the Spheres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10632"/>
            <a:ext cx="477025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/>
              <a:t>Pythagoras:</a:t>
            </a:r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•  </a:t>
            </a:r>
            <a:r>
              <a:rPr lang="en-US" sz="1200" dirty="0"/>
              <a:t>The proportion in movements of the </a:t>
            </a:r>
          </a:p>
          <a:p>
            <a:pPr lvl="0"/>
            <a:r>
              <a:rPr lang="en-US" sz="1200" dirty="0"/>
              <a:t>    celestial bodies – sun, moon, and planets – </a:t>
            </a:r>
          </a:p>
          <a:p>
            <a:pPr lvl="0"/>
            <a:endParaRPr lang="en-US" sz="1200" dirty="0"/>
          </a:p>
          <a:p>
            <a:pPr lvl="0"/>
            <a:r>
              <a:rPr lang="en-US" sz="1200" dirty="0"/>
              <a:t>     is such that it resembles musical notes, </a:t>
            </a:r>
          </a:p>
          <a:p>
            <a:pPr lvl="0"/>
            <a:r>
              <a:rPr lang="en-US" sz="1200" dirty="0"/>
              <a:t>     it is a form of </a:t>
            </a:r>
            <a:r>
              <a:rPr lang="en-US" sz="1200" i="1" dirty="0"/>
              <a:t>musica</a:t>
            </a:r>
            <a:r>
              <a:rPr lang="en-US" sz="1200" dirty="0"/>
              <a:t>, and thus produce a symphony:</a:t>
            </a:r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                     </a:t>
            </a:r>
            <a:r>
              <a:rPr lang="en-US" sz="1600" b="1" dirty="0">
                <a:latin typeface="Adobe Ming Std L" panose="02020300000000000000" pitchFamily="18" charset="-128"/>
              </a:rPr>
              <a:t>Music of the Spheres</a:t>
            </a:r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•  </a:t>
            </a:r>
            <a:r>
              <a:rPr lang="en-US" sz="1200" dirty="0"/>
              <a:t>Pythagoras claimed that the sun, moon and planets </a:t>
            </a:r>
          </a:p>
          <a:p>
            <a:pPr lvl="0"/>
            <a:r>
              <a:rPr lang="en-US" sz="1200" dirty="0"/>
              <a:t>    emit their own hum, based on orbital revolution </a:t>
            </a:r>
          </a:p>
          <a:p>
            <a:pPr lvl="0"/>
            <a:r>
              <a:rPr lang="en-US" sz="1200" dirty="0"/>
              <a:t>    (imperceptible to human ear).</a:t>
            </a:r>
          </a:p>
          <a:p>
            <a:pPr lvl="0"/>
            <a:endParaRPr lang="en-US" sz="1200" dirty="0"/>
          </a:p>
          <a:p>
            <a:pPr lvl="0"/>
            <a:r>
              <a:rPr lang="en-US" sz="1400" dirty="0"/>
              <a:t>•  </a:t>
            </a:r>
            <a:r>
              <a:rPr lang="en-US" sz="1200" dirty="0"/>
              <a:t>Legend:  Pythagoras could hear the 'music of the spheres’</a:t>
            </a:r>
          </a:p>
          <a:p>
            <a:pPr lvl="0"/>
            <a:r>
              <a:rPr lang="en-US" sz="1200" dirty="0"/>
              <a:t> </a:t>
            </a:r>
          </a:p>
          <a:p>
            <a:pPr lvl="0"/>
            <a:r>
              <a:rPr lang="en-US" sz="1200" dirty="0"/>
              <a:t>    enabling him to discover that consonant musical   </a:t>
            </a:r>
          </a:p>
          <a:p>
            <a:pPr lvl="0"/>
            <a:r>
              <a:rPr lang="en-US" sz="1200" dirty="0"/>
              <a:t>    intervals can be expressed in simple ratios of small </a:t>
            </a:r>
          </a:p>
          <a:p>
            <a:pPr lvl="0"/>
            <a:r>
              <a:rPr lang="en-US" sz="1200" dirty="0"/>
              <a:t>    integers. </a:t>
            </a:r>
          </a:p>
        </p:txBody>
      </p:sp>
    </p:spTree>
    <p:extLst>
      <p:ext uri="{BB962C8B-B14F-4D97-AF65-F5344CB8AC3E}">
        <p14:creationId xmlns:p14="http://schemas.microsoft.com/office/powerpoint/2010/main" val="2610449885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       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Harmony of the Spheres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C182B-3DEE-442D-8441-4534F4284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30311"/>
            <a:ext cx="3006876" cy="40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6873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868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/>
              <a:t>      Babylonian  Astronomy</a:t>
            </a:r>
          </a:p>
        </p:txBody>
      </p:sp>
      <p:pic>
        <p:nvPicPr>
          <p:cNvPr id="76803" name="Picture 2" descr="mapANEprec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00188"/>
            <a:ext cx="5119688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" y="1500188"/>
            <a:ext cx="5143500" cy="4071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Astronomer-Priests-of-Chaldea-Observe-Stars-from-the-Tower-of-Babylon-Giclee-Print-C1236373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000108"/>
            <a:ext cx="3714776" cy="5564937"/>
          </a:xfrm>
          <a:prstGeom prst="rect">
            <a:avLst/>
          </a:prstGeom>
          <a:effectLst>
            <a:outerShdw blurRad="292100" dist="190500" dir="8100000" algn="t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6" name="Rectangle 5"/>
          <p:cNvSpPr/>
          <p:nvPr/>
        </p:nvSpPr>
        <p:spPr>
          <a:xfrm>
            <a:off x="285720" y="5572140"/>
            <a:ext cx="535785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44450"/>
              <a:extrusionClr>
                <a:schemeClr val="bg1"/>
              </a:extrusion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190500" dist="139700" dir="5400000" algn="ctr" rotWithShape="0">
                    <a:srgbClr val="000000">
                      <a:alpha val="43137"/>
                    </a:srgbClr>
                  </a:outerShdw>
                </a:effectLst>
              </a:rPr>
              <a:t>Mesopotamia        =      “land of two rivers”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190500" dist="139700" dir="5400000" algn="ctr" rotWithShape="0">
                    <a:srgbClr val="000000">
                      <a:alpha val="43137"/>
                    </a:srgbClr>
                  </a:outerShdw>
                </a:effectLst>
              </a:rPr>
              <a:t>land between the rivers Euphrates &amp; Tigris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5643563"/>
            <a:ext cx="4786313" cy="857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67192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M</a:t>
            </a:r>
            <a:r>
              <a:rPr lang="en-US" sz="2000" b="1" dirty="0" err="1">
                <a:solidFill>
                  <a:prstClr val="black"/>
                </a:solidFill>
                <a:latin typeface="Adobe Ming Std L" panose="02020300000000000000" pitchFamily="18" charset="-128"/>
              </a:rPr>
              <a:t>ystical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 Sect of Pythagoreans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741F7-75AD-4E5A-8856-AC62CAEBA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47" y="2300361"/>
            <a:ext cx="4445441" cy="2736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49F284-A53F-4952-9388-F1CDF0ECC5A8}"/>
              </a:ext>
            </a:extLst>
          </p:cNvPr>
          <p:cNvSpPr txBox="1"/>
          <p:nvPr/>
        </p:nvSpPr>
        <p:spPr>
          <a:xfrm>
            <a:off x="4427984" y="4922795"/>
            <a:ext cx="47702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>
              <a:solidFill>
                <a:prstClr val="black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Pythagoras established a school/mystical sect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Croton in southern Italy (530 BCE) nucleus of sect</a:t>
            </a:r>
          </a:p>
          <a:p>
            <a:pPr lvl="0"/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• Bizarre sect: 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  -  although largely dominated by mathematics, 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  - also profoundly mystical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84145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266376" y="1754894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ystical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Sect of Pythagoreans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27984" y="233958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9F284-A53F-4952-9388-F1CDF0ECC5A8}"/>
              </a:ext>
            </a:extLst>
          </p:cNvPr>
          <p:cNvSpPr txBox="1"/>
          <p:nvPr/>
        </p:nvSpPr>
        <p:spPr>
          <a:xfrm>
            <a:off x="4355976" y="2189221"/>
            <a:ext cx="47702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Pythagoras established a school/mystical sect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Croton in southern Italy (530 BCE) nucleus of sect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• Bizarre sect: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 although largely dominated by mathematics,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 also profoundly mystical, 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Pythagoras imposed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quasi-religious philosophies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strict vegetarianism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communal living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secret rites 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odd rules on all the members of his school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Two groups of members: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- </a:t>
            </a:r>
            <a:r>
              <a:rPr lang="en-US" sz="1200" b="1" dirty="0">
                <a:solidFill>
                  <a:prstClr val="black"/>
                </a:solidFill>
              </a:rPr>
              <a:t>Mathematikoi</a:t>
            </a:r>
            <a:r>
              <a:rPr lang="en-US" sz="1200" dirty="0">
                <a:solidFill>
                  <a:prstClr val="black"/>
                </a:solidFill>
              </a:rPr>
              <a:t>      - “learners”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extending and developing scientific &amp; mathematical work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</a:t>
            </a:r>
            <a:r>
              <a:rPr kumimoji="0" lang="en-US" sz="1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Akousmatikoi     </a:t>
            </a:r>
            <a:r>
              <a:rPr kumimoji="0" lang="en-US" sz="1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“listeners”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focus on religious &amp; ritualistic aspects of teachings</a:t>
            </a:r>
            <a:endParaRPr kumimoji="0" lang="en-US" sz="120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AD5A40-BFF3-40A7-9A37-5115CDA1919C}"/>
              </a:ext>
            </a:extLst>
          </p:cNvPr>
          <p:cNvSpPr/>
          <p:nvPr/>
        </p:nvSpPr>
        <p:spPr>
          <a:xfrm>
            <a:off x="4355976" y="2209090"/>
            <a:ext cx="4464496" cy="410023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39371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0FA1A-E0A2-482F-936E-D781B0B9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3821"/>
            <a:ext cx="4514850" cy="6858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Pythagoras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(Samos,  570-495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97428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396365" y="1949098"/>
            <a:ext cx="4770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the Book of Nature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Ming Std L" panose="02020300000000000000" pitchFamily="18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          is written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the Language of Mathematics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211960" y="3710642"/>
            <a:ext cx="53650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•       No original texts/writings of Pythagoras known,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   all we know comes via his adherents, Pythagoreans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Lasting influence: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     - Philosophy Plato heavily dependent on teaching Pythagoreans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- Nature written in language of mathematics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    Bertrand Russell, </a:t>
            </a:r>
            <a:r>
              <a:rPr kumimoji="0" lang="en-US" sz="12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History of Western Philosophy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“ … the influence of Pythagoras on Plato and others was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  so great that he should be considered the most influential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  philosopher of all time.</a:t>
            </a:r>
            <a:r>
              <a:rPr lang="en-US" sz="1200" baseline="30000" dirty="0">
                <a:solidFill>
                  <a:schemeClr val="bg1"/>
                </a:solidFill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30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30000" dirty="0">
                <a:solidFill>
                  <a:schemeClr val="bg1"/>
                </a:solidFill>
              </a:rPr>
              <a:t>              “ </a:t>
            </a:r>
            <a:r>
              <a:rPr lang="en-US" sz="1200" dirty="0">
                <a:solidFill>
                  <a:schemeClr val="bg1"/>
                </a:solidFill>
              </a:rPr>
              <a:t>I do not know of any other man who has been as influential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           as he was in the school of thought."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165195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06391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Democritus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(Abdera,  460-370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80377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565909" y="2227961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</a:t>
            </a:r>
            <a:r>
              <a:rPr lang="en-US" sz="2000" b="1" dirty="0">
                <a:solidFill>
                  <a:prstClr val="black"/>
                </a:solidFill>
                <a:latin typeface="Adobe Ming Std L" panose="02020300000000000000" pitchFamily="18" charset="-128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Atomic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415626" y="3441135"/>
            <a:ext cx="536505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All matter consists of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invisible particles called atoms.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are indestructible.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are solid but invisible.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are homogenous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Atoms differ in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size, shape, mass, position, and arrangement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9758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A0C44-AFA0-4B1A-BC3B-6E174D40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" y="21961"/>
            <a:ext cx="3748563" cy="68330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7EFF0-B531-4F85-B55E-8948628F8AC9}"/>
              </a:ext>
            </a:extLst>
          </p:cNvPr>
          <p:cNvSpPr/>
          <p:nvPr/>
        </p:nvSpPr>
        <p:spPr>
          <a:xfrm>
            <a:off x="4317722" y="3294112"/>
            <a:ext cx="4464496" cy="279918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97673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Democritus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(Abdera,  460-370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80377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565909" y="2227961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Atomic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9758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A0C44-AFA0-4B1A-BC3B-6E174D40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" y="21961"/>
            <a:ext cx="3748563" cy="6833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F8E32-F3C4-41E8-8679-AB3D4DF10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64" y="2960409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37121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/>
              <a:t>Democritus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(Abdera,  460-370 BCE)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3968" y="1700808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80377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0E97C-53DE-4A6B-B72D-8D0226D42C9C}"/>
              </a:ext>
            </a:extLst>
          </p:cNvPr>
          <p:cNvSpPr txBox="1"/>
          <p:nvPr/>
        </p:nvSpPr>
        <p:spPr>
          <a:xfrm>
            <a:off x="4565909" y="2227961"/>
            <a:ext cx="47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Ming Std L" panose="02020300000000000000" pitchFamily="18" charset="-128"/>
                <a:ea typeface="+mn-ea"/>
                <a:cs typeface="+mn-cs"/>
              </a:rPr>
              <a:t>        Atomic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9CC55-9C71-4E6E-A711-2A7579F0E1C9}"/>
              </a:ext>
            </a:extLst>
          </p:cNvPr>
          <p:cNvSpPr txBox="1"/>
          <p:nvPr/>
        </p:nvSpPr>
        <p:spPr>
          <a:xfrm>
            <a:off x="4415626" y="1949098"/>
            <a:ext cx="47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2102E-7892-47F3-8ACD-91CA64E6888D}"/>
              </a:ext>
            </a:extLst>
          </p:cNvPr>
          <p:cNvSpPr txBox="1"/>
          <p:nvPr/>
        </p:nvSpPr>
        <p:spPr>
          <a:xfrm>
            <a:off x="4476941" y="3933056"/>
            <a:ext cx="536505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matter consists of invisible particles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Solids are made of small, pointy atoms.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Liquids are made of large, round atoms.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Oils are made of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very fine, small atoms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that can easily slip past each other.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31C8A-1441-4D51-885B-BD2D662822E5}"/>
              </a:ext>
            </a:extLst>
          </p:cNvPr>
          <p:cNvSpPr/>
          <p:nvPr/>
        </p:nvSpPr>
        <p:spPr>
          <a:xfrm>
            <a:off x="4317722" y="1949098"/>
            <a:ext cx="4464496" cy="9758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A0C44-AFA0-4B1A-BC3B-6E174D40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" y="21961"/>
            <a:ext cx="3748563" cy="68330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7EFF0-B531-4F85-B55E-8948628F8AC9}"/>
              </a:ext>
            </a:extLst>
          </p:cNvPr>
          <p:cNvSpPr/>
          <p:nvPr/>
        </p:nvSpPr>
        <p:spPr>
          <a:xfrm>
            <a:off x="4317722" y="3294112"/>
            <a:ext cx="4464496" cy="279918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279694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Classical Greek Cosmology</a:t>
            </a:r>
            <a:br>
              <a:rPr dirty="0"/>
            </a:br>
            <a:br>
              <a:rPr dirty="0"/>
            </a:br>
            <a:r>
              <a:rPr dirty="0"/>
              <a:t>Plato &amp; Aristoteles</a:t>
            </a:r>
            <a:br>
              <a:rPr dirty="0"/>
            </a:br>
            <a:br>
              <a:rPr sz="4300" dirty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3117347559"/>
      </p:ext>
    </p:extLst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Plato_Pio-Clemetino_Inv3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3967162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143116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/>
              <a:t>Plato</a:t>
            </a:r>
            <a:r>
              <a:rPr sz="2800"/>
              <a:t>  </a:t>
            </a:r>
            <a:br>
              <a:rPr sz="2800"/>
            </a:br>
            <a:r>
              <a:rPr sz="2800"/>
              <a:t> (Athens, </a:t>
            </a:r>
            <a:br>
              <a:rPr sz="2800"/>
            </a:br>
            <a:r>
              <a:rPr sz="2800"/>
              <a:t>   428-348 BCE)</a:t>
            </a: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endParaRPr sz="3300"/>
          </a:p>
        </p:txBody>
      </p:sp>
      <p:sp>
        <p:nvSpPr>
          <p:cNvPr id="7" name="Rectangle 6"/>
          <p:cNvSpPr/>
          <p:nvPr/>
        </p:nvSpPr>
        <p:spPr>
          <a:xfrm>
            <a:off x="4643438" y="428625"/>
            <a:ext cx="3929062" cy="6000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4375" y="2000250"/>
            <a:ext cx="4714875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Geometry  as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organizing  principle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of the world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Founded Academy, Athens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•       Philosophy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•       Mathematics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•       Philosophical Dialogues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     </a:t>
            </a: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938" y="2000250"/>
            <a:ext cx="3857625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28778"/>
      </p:ext>
    </p:extLst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 descr="academiapl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0063" y="0"/>
            <a:ext cx="1017746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/>
              <a:t>Academia  </a:t>
            </a:r>
            <a:r>
              <a:rPr lang="en-US" sz="6100" dirty="0" err="1"/>
              <a:t>Platon</a:t>
            </a:r>
            <a:endParaRPr lang="en-US" sz="6100" dirty="0"/>
          </a:p>
        </p:txBody>
      </p:sp>
      <p:sp>
        <p:nvSpPr>
          <p:cNvPr id="6" name="Rectangle 5"/>
          <p:cNvSpPr/>
          <p:nvPr/>
        </p:nvSpPr>
        <p:spPr>
          <a:xfrm>
            <a:off x="714375" y="5072063"/>
            <a:ext cx="8001000" cy="1428750"/>
          </a:xfrm>
          <a:prstGeom prst="rect">
            <a:avLst/>
          </a:prstGeom>
          <a:solidFill>
            <a:schemeClr val="accent1">
              <a:alpha val="59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5214950"/>
            <a:ext cx="8229600" cy="1143000"/>
          </a:xfrm>
          <a:prstGeom prst="rect">
            <a:avLst/>
          </a:prstGeom>
        </p:spPr>
        <p:txBody>
          <a:bodyPr anchor="ctr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n-US" sz="61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“Let no one unversed</a:t>
            </a:r>
          </a:p>
          <a:p>
            <a:pPr algn="ctr" eaLnBrk="0" hangingPunct="0">
              <a:defRPr/>
            </a:pPr>
            <a:r>
              <a:rPr lang="en-US" sz="61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in geometry enter here”</a:t>
            </a:r>
          </a:p>
        </p:txBody>
      </p:sp>
    </p:spTree>
    <p:extLst>
      <p:ext uri="{BB962C8B-B14F-4D97-AF65-F5344CB8AC3E}">
        <p14:creationId xmlns:p14="http://schemas.microsoft.com/office/powerpoint/2010/main" val="3085499252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100" dirty="0">
                <a:solidFill>
                  <a:srgbClr val="000099"/>
                </a:solidFill>
              </a:rPr>
              <a:t>Timaeus:</a:t>
            </a:r>
            <a:br>
              <a:rPr lang="en-US" sz="6100" dirty="0">
                <a:solidFill>
                  <a:srgbClr val="000099"/>
                </a:solidFill>
              </a:rPr>
            </a:br>
            <a:r>
              <a:rPr lang="en-US" sz="6100" dirty="0">
                <a:solidFill>
                  <a:srgbClr val="000099"/>
                </a:solidFill>
              </a:rPr>
              <a:t>Plato’s  Cosmology</a:t>
            </a:r>
          </a:p>
        </p:txBody>
      </p:sp>
    </p:spTree>
    <p:extLst>
      <p:ext uri="{BB962C8B-B14F-4D97-AF65-F5344CB8AC3E}">
        <p14:creationId xmlns:p14="http://schemas.microsoft.com/office/powerpoint/2010/main" val="41123022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1000156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>
                <a:solidFill>
                  <a:schemeClr val="bg1">
                    <a:lumMod val="85000"/>
                    <a:lumOff val="15000"/>
                  </a:schemeClr>
                </a:solidFill>
              </a:rPr>
              <a:t>Babylonian  Astronomy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threestarsea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143125"/>
            <a:ext cx="4257675" cy="4264025"/>
          </a:xfrm>
          <a:prstGeom prst="rect">
            <a:avLst/>
          </a:prstGeom>
          <a:effectLst>
            <a:outerShdw blurRad="254000" dist="317500" dir="18900000" algn="bl" rotWithShape="0">
              <a:prstClr val="black">
                <a:alpha val="39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5750" y="2143125"/>
            <a:ext cx="4286250" cy="42862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8" y="357188"/>
            <a:ext cx="4714875" cy="6308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Lasting  Astronomical  Influence: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Constellation  Names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Zodiac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Degree  -  unit angle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Sexagesimal number system: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circle:      360 degrees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degree:     60 minutes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place value number system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(crucial for Greek science !)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Eclipse Observations &amp; Periods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Synodic, </a:t>
            </a:r>
            <a:r>
              <a:rPr lang="en-US" dirty="0" err="1">
                <a:solidFill>
                  <a:prstClr val="white"/>
                </a:solidFill>
                <a:latin typeface="Constantia"/>
              </a:rPr>
              <a:t>Siderial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, Draconic, Anomalistic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months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and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268361254"/>
      </p:ext>
    </p:extLst>
  </p:cSld>
  <p:clrMapOvr>
    <a:masterClrMapping/>
  </p:clrMapOvr>
  <p:transition spd="slow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28625" y="4429125"/>
            <a:ext cx="8215313" cy="1500188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100">
                <a:solidFill>
                  <a:srgbClr val="000099"/>
                </a:solidFill>
              </a:rPr>
              <a:t>Timaeus:</a:t>
            </a:r>
            <a:br>
              <a:rPr sz="6100">
                <a:solidFill>
                  <a:srgbClr val="000099"/>
                </a:solidFill>
              </a:rPr>
            </a:br>
            <a:r>
              <a:rPr sz="6100">
                <a:solidFill>
                  <a:srgbClr val="000099"/>
                </a:solidFill>
              </a:rPr>
              <a:t>Plato’s  Cosmology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625" y="4429125"/>
            <a:ext cx="8215313" cy="1482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99"/>
                </a:solidFill>
                <a:latin typeface="Constantia"/>
              </a:rPr>
              <a:t>Plato’s Cosmic Scheme: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sz="2100" b="1" dirty="0">
              <a:solidFill>
                <a:srgbClr val="000099"/>
              </a:solidFill>
              <a:latin typeface="Constantia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100" dirty="0">
                <a:solidFill>
                  <a:srgbClr val="000099"/>
                </a:solidFill>
                <a:latin typeface="Constantia"/>
              </a:rPr>
              <a:t>         </a:t>
            </a:r>
            <a:r>
              <a:rPr lang="en-US" sz="2100" dirty="0">
                <a:solidFill>
                  <a:srgbClr val="000099"/>
                </a:solidFill>
                <a:latin typeface="Constantia"/>
                <a:sym typeface="Mathematica1"/>
              </a:rPr>
              <a:t>• 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Demiurge, </a:t>
            </a:r>
            <a:r>
              <a:rPr lang="en-US" sz="2100" b="1" dirty="0">
                <a:solidFill>
                  <a:srgbClr val="000099"/>
                </a:solidFill>
                <a:latin typeface="Constantia"/>
              </a:rPr>
              <a:t>divine craftsman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, is a mathematician: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100" b="1" i="1">
                <a:solidFill>
                  <a:srgbClr val="000099"/>
                </a:solidFill>
                <a:latin typeface="Constantia"/>
                <a:sym typeface="Wingdings" pitchFamily="2" charset="2"/>
              </a:rPr>
              <a:t>         </a:t>
            </a:r>
            <a:r>
              <a:rPr lang="en-US" sz="2100" b="1" i="1">
                <a:solidFill>
                  <a:srgbClr val="000099"/>
                </a:solidFill>
                <a:latin typeface="Constantia"/>
                <a:sym typeface="Mathematica1"/>
              </a:rPr>
              <a:t>•  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Universe constructed according to geometric principles   </a:t>
            </a:r>
            <a:endParaRPr lang="en-US" sz="2100" b="1" i="1" dirty="0">
              <a:solidFill>
                <a:srgbClr val="000099"/>
              </a:solidFill>
              <a:latin typeface="Constanti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616495"/>
      </p:ext>
    </p:extLst>
  </p:cSld>
  <p:clrMapOvr>
    <a:masterClrMapping/>
  </p:clrMapOvr>
  <p:transition spd="slow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3" y="3143250"/>
            <a:ext cx="8786812" cy="30003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>
                <a:solidFill>
                  <a:srgbClr val="000099"/>
                </a:solidFill>
              </a:rPr>
              <a:t>Platonic  Solids</a:t>
            </a:r>
          </a:p>
        </p:txBody>
      </p:sp>
      <p:pic>
        <p:nvPicPr>
          <p:cNvPr id="21509" name="Content Placeholder 3" descr="140px-Tetrahedr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3286125"/>
            <a:ext cx="2071687" cy="2071688"/>
          </a:xfrm>
        </p:spPr>
      </p:pic>
      <p:pic>
        <p:nvPicPr>
          <p:cNvPr id="21510" name="Picture 4" descr="125px-Hexahed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429000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150px-Octahedr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429000"/>
            <a:ext cx="20716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150px-Icosahedr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00438"/>
            <a:ext cx="2071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500063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Tetrahedron: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fire</a:t>
            </a:r>
          </a:p>
        </p:txBody>
      </p:sp>
      <p:sp>
        <p:nvSpPr>
          <p:cNvPr id="21514" name="TextBox 8"/>
          <p:cNvSpPr txBox="1">
            <a:spLocks noChangeArrowheads="1"/>
          </p:cNvSpPr>
          <p:nvPr/>
        </p:nvSpPr>
        <p:spPr bwMode="auto">
          <a:xfrm>
            <a:off x="2571750" y="5500688"/>
            <a:ext cx="2071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Octahedron: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 air</a:t>
            </a:r>
          </a:p>
        </p:txBody>
      </p:sp>
      <p:sp>
        <p:nvSpPr>
          <p:cNvPr id="21515" name="TextBox 9"/>
          <p:cNvSpPr txBox="1">
            <a:spLocks noChangeArrowheads="1"/>
          </p:cNvSpPr>
          <p:nvPr/>
        </p:nvSpPr>
        <p:spPr bwMode="auto">
          <a:xfrm>
            <a:off x="6929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Icosahedron: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water</a:t>
            </a:r>
          </a:p>
        </p:txBody>
      </p:sp>
      <p:sp>
        <p:nvSpPr>
          <p:cNvPr id="21516" name="TextBox 10"/>
          <p:cNvSpPr txBox="1">
            <a:spLocks noChangeArrowheads="1"/>
          </p:cNvSpPr>
          <p:nvPr/>
        </p:nvSpPr>
        <p:spPr bwMode="auto">
          <a:xfrm>
            <a:off x="4643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Cube: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earth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313" y="1928813"/>
            <a:ext cx="8786812" cy="10715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13" y="2000250"/>
            <a:ext cx="8786812" cy="887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the Five Platonic solids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                   ● there are only five convex regular </a:t>
            </a:r>
            <a:r>
              <a:rPr lang="en-US" b="1" dirty="0" err="1">
                <a:solidFill>
                  <a:srgbClr val="000099"/>
                </a:solidFill>
                <a:latin typeface="Book Antiqua"/>
                <a:sym typeface="Wingdings" pitchFamily="2" charset="2"/>
              </a:rPr>
              <a:t>polyhedra</a:t>
            </a: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!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	    ● Plato identified them with the cosmos and its constituents</a:t>
            </a:r>
            <a:endParaRPr lang="en-US" b="1" dirty="0">
              <a:solidFill>
                <a:srgbClr val="000099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9840644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3" y="3143250"/>
            <a:ext cx="8786812" cy="30003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>
                <a:solidFill>
                  <a:srgbClr val="000099"/>
                </a:solidFill>
              </a:rPr>
              <a:t>Platonic  Solids</a:t>
            </a:r>
          </a:p>
        </p:txBody>
      </p:sp>
      <p:pic>
        <p:nvPicPr>
          <p:cNvPr id="22533" name="Content Placeholder 3" descr="140px-Tetrahedr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3286125"/>
            <a:ext cx="2071687" cy="2071688"/>
          </a:xfrm>
        </p:spPr>
      </p:pic>
      <p:pic>
        <p:nvPicPr>
          <p:cNvPr id="22534" name="Picture 4" descr="125px-Hexahed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429000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 descr="150px-Octahedr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429000"/>
            <a:ext cx="20716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 descr="150px-Icosahedr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00438"/>
            <a:ext cx="2071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7"/>
          <p:cNvSpPr txBox="1">
            <a:spLocks noChangeArrowheads="1"/>
          </p:cNvSpPr>
          <p:nvPr/>
        </p:nvSpPr>
        <p:spPr bwMode="auto">
          <a:xfrm>
            <a:off x="500063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Tetrahedron: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fire</a:t>
            </a:r>
          </a:p>
        </p:txBody>
      </p:sp>
      <p:sp>
        <p:nvSpPr>
          <p:cNvPr id="22538" name="TextBox 8"/>
          <p:cNvSpPr txBox="1">
            <a:spLocks noChangeArrowheads="1"/>
          </p:cNvSpPr>
          <p:nvPr/>
        </p:nvSpPr>
        <p:spPr bwMode="auto">
          <a:xfrm>
            <a:off x="2571750" y="5500688"/>
            <a:ext cx="2071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Octahedron: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 air</a:t>
            </a:r>
          </a:p>
        </p:txBody>
      </p:sp>
      <p:sp>
        <p:nvSpPr>
          <p:cNvPr id="22539" name="TextBox 9"/>
          <p:cNvSpPr txBox="1">
            <a:spLocks noChangeArrowheads="1"/>
          </p:cNvSpPr>
          <p:nvPr/>
        </p:nvSpPr>
        <p:spPr bwMode="auto">
          <a:xfrm>
            <a:off x="6929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Icosahedron: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water</a:t>
            </a:r>
          </a:p>
        </p:txBody>
      </p:sp>
      <p:sp>
        <p:nvSpPr>
          <p:cNvPr id="22540" name="TextBox 10"/>
          <p:cNvSpPr txBox="1">
            <a:spLocks noChangeArrowheads="1"/>
          </p:cNvSpPr>
          <p:nvPr/>
        </p:nvSpPr>
        <p:spPr bwMode="auto">
          <a:xfrm>
            <a:off x="4643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Cube:</a:t>
            </a:r>
          </a:p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   earth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313" y="1285875"/>
            <a:ext cx="4143375" cy="17145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13" y="1428750"/>
            <a:ext cx="8786812" cy="2243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Dodecahedron             Quintessence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latin typeface="Papyrus" pitchFamily="66" charset="0"/>
              <a:sym typeface="Wingdings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of which the Cosmos itself is made: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    “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the stuff  for embroidering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the constellations on the heavens”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latin typeface="Papyrus" pitchFamily="66" charset="0"/>
              <a:sym typeface="Wingdings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   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14938" y="1285875"/>
            <a:ext cx="2500312" cy="2286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71688" y="1500188"/>
            <a:ext cx="571500" cy="1587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5" name="Picture 24" descr="Dodecahedr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357313"/>
            <a:ext cx="22399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103032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 descr="aristote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28625"/>
            <a:ext cx="4786312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240" y="1916832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/>
              <a:t>Aristoteles</a:t>
            </a:r>
            <a:r>
              <a:rPr sz="2800" dirty="0"/>
              <a:t>  </a:t>
            </a:r>
            <a:br>
              <a:rPr sz="2800" dirty="0"/>
            </a:br>
            <a:r>
              <a:rPr sz="2800" dirty="0"/>
              <a:t> </a:t>
            </a:r>
            <a:r>
              <a:rPr sz="2200" dirty="0"/>
              <a:t>(Chalcidice-Athens, 384-322 BCE)</a:t>
            </a:r>
            <a:br>
              <a:rPr sz="2200" dirty="0"/>
            </a:br>
            <a:br>
              <a:rPr sz="2800" dirty="0"/>
            </a:br>
            <a:br>
              <a:rPr sz="2800" dirty="0"/>
            </a:br>
            <a:br>
              <a:rPr sz="2800" dirty="0"/>
            </a:br>
            <a:endParaRPr sz="3300" dirty="0"/>
          </a:p>
        </p:txBody>
      </p:sp>
      <p:sp>
        <p:nvSpPr>
          <p:cNvPr id="7" name="Rectangle 6"/>
          <p:cNvSpPr/>
          <p:nvPr/>
        </p:nvSpPr>
        <p:spPr>
          <a:xfrm>
            <a:off x="4071938" y="428625"/>
            <a:ext cx="4786312" cy="6000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628800"/>
            <a:ext cx="4714875" cy="49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 </a:t>
            </a:r>
            <a:r>
              <a:rPr lang="en-US" sz="1600" b="1" dirty="0">
                <a:solidFill>
                  <a:prstClr val="white"/>
                </a:solidFill>
                <a:latin typeface="Constantia"/>
              </a:rPr>
              <a:t>- “</a:t>
            </a:r>
            <a:r>
              <a:rPr lang="en-GB" sz="1400" b="1" dirty="0">
                <a:latin typeface="Constantia" panose="02030602050306030303" pitchFamily="18" charset="0"/>
              </a:rPr>
              <a:t>Aristotle was the first genuine scientist 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GB" sz="1400" b="1" dirty="0">
                <a:latin typeface="Constantia" panose="02030602050306030303" pitchFamily="18" charset="0"/>
              </a:rPr>
              <a:t>   in history ...  every scientist is in his debt”</a:t>
            </a: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Physics, </a:t>
            </a:r>
            <a:r>
              <a:rPr lang="en-US" sz="1400" b="1" dirty="0" err="1">
                <a:solidFill>
                  <a:prstClr val="white"/>
                </a:solidFill>
                <a:latin typeface="Constantia" panose="02030602050306030303" pitchFamily="18" charset="0"/>
              </a:rPr>
              <a:t>Metaphysics,Astronomy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Poetry,  Theater, Music,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Logic, Rhetoric, Ethics,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Politics, Government,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Geology, Biology, Zoology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- 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Student  Plato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teacher  Alexander the Great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literary  style:   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“River of Gold” (Cicero)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founded Lyceum, Athens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- Dominant  influence  for  over  1800 years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</a:t>
            </a:r>
            <a:r>
              <a:rPr lang="en-US" sz="1200" dirty="0">
                <a:solidFill>
                  <a:prstClr val="white"/>
                </a:solidFill>
                <a:latin typeface="Constantia" panose="02030602050306030303" pitchFamily="18" charset="0"/>
              </a:rPr>
              <a:t>both in Christian philosophy &amp; theology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and in Muslim intellectual  history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5" y="1556792"/>
            <a:ext cx="3857625" cy="48725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96931" y="5795321"/>
            <a:ext cx="471487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Father  of  Western  Science </a:t>
            </a: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71747557"/>
      </p:ext>
    </p:extLst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88" y="57148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/>
              <a:t>Aristoteles</a:t>
            </a:r>
            <a:r>
              <a:rPr sz="2800"/>
              <a:t>  </a:t>
            </a:r>
            <a:br>
              <a:rPr sz="2800"/>
            </a:br>
            <a:r>
              <a:rPr sz="2800"/>
              <a:t> (384-322 BCE)</a:t>
            </a:r>
            <a:br>
              <a:rPr sz="2800"/>
            </a:br>
            <a:br>
              <a:rPr sz="2800"/>
            </a:br>
            <a:br>
              <a:rPr sz="2800"/>
            </a:br>
            <a:endParaRPr sz="330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0625" y="3500438"/>
            <a:ext cx="40005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I saw the Master there of those who know,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Amid the philosophic family,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By all admired,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and by all reverenced;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There Plato too I saw, and Socrates,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Who stood beside him closer than the rest.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i="1" dirty="0">
                <a:solidFill>
                  <a:prstClr val="white"/>
                </a:solidFill>
                <a:latin typeface="Constantia"/>
              </a:rPr>
              <a:t>        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Dante,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Divina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Commedia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(1</a:t>
            </a:r>
            <a:r>
              <a:rPr lang="en-US" b="1" baseline="30000" dirty="0">
                <a:solidFill>
                  <a:prstClr val="white"/>
                </a:solidFill>
                <a:latin typeface="Constantia"/>
              </a:rPr>
              <a:t>st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level hell)</a:t>
            </a:r>
          </a:p>
          <a:p>
            <a:pPr>
              <a:defRPr/>
            </a:pPr>
            <a:r>
              <a:rPr lang="en-US" b="1" i="1" dirty="0">
                <a:solidFill>
                  <a:prstClr val="white"/>
                </a:solidFill>
                <a:latin typeface="Constantia"/>
              </a:rPr>
              <a:t> </a:t>
            </a:r>
          </a:p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9188" y="3500438"/>
            <a:ext cx="400050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04912"/>
      </p:ext>
    </p:extLst>
  </p:cSld>
  <p:clrMapOvr>
    <a:masterClrMapping/>
  </p:clrMapOvr>
  <p:transition spd="slow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5881" y="1547541"/>
            <a:ext cx="41750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Constantia" panose="02030602050306030303" pitchFamily="18" charset="0"/>
              </a:rPr>
              <a:t>Aristotle’s cosmological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   the most influential treatise of its kind in the history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of humanity. 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     It was accepted for more that 18 centuries from its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inception (around 350 B.C.) until the works of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Copernicus in the early 1500s.</a:t>
            </a: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latin typeface="Constantia" panose="02030602050306030303" pitchFamily="18" charset="0"/>
              </a:rPr>
              <a:t>   Key aspects of Aristotle’s Cosmology: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b="1" dirty="0">
              <a:latin typeface="Constantia" panose="02030602050306030303" pitchFamily="18" charset="0"/>
            </a:endParaRPr>
          </a:p>
          <a:p>
            <a:r>
              <a:rPr lang="nl-NL" sz="1200" b="1" dirty="0">
                <a:latin typeface="Constantia" panose="02030602050306030303" pitchFamily="18" charset="0"/>
              </a:rPr>
              <a:t>        1)   Earth is at the centre of the Universe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2)   the Universe is finite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3)   the Universe is eternal and unchanged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4)   the motion of the heavenly bodies are 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              uniform and circular</a:t>
            </a:r>
            <a:endParaRPr lang="en-GB" sz="1200" b="1" dirty="0"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60648" y="11967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 dirty="0">
              <a:latin typeface="Constantia" panose="02030602050306030303" pitchFamily="18" charset="0"/>
            </a:endParaRPr>
          </a:p>
          <a:p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6056" y="4797152"/>
            <a:ext cx="374441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150883"/>
      </p:ext>
    </p:extLst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8983" y="1628800"/>
            <a:ext cx="417501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Four causes  </a:t>
            </a: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Aristotle suggested that the reason for anything coming about can be attributed to four different types of simultaneously active causal factors:</a:t>
            </a:r>
          </a:p>
          <a:p>
            <a:endParaRPr lang="nl-NL" sz="1200" dirty="0">
              <a:latin typeface="Constantia" panose="02030602050306030303" pitchFamily="18" charset="0"/>
            </a:endParaRPr>
          </a:p>
          <a:p>
            <a:pPr marL="228600" indent="-228600">
              <a:buAutoNum type="arabicParenR"/>
            </a:pPr>
            <a:r>
              <a:rPr lang="en-GB" sz="1200" b="1" dirty="0">
                <a:latin typeface="Constantia" panose="02030602050306030303" pitchFamily="18" charset="0"/>
              </a:rPr>
              <a:t>Material cause  </a:t>
            </a:r>
            <a:r>
              <a:rPr lang="en-GB" sz="1200" dirty="0">
                <a:latin typeface="Constantia" panose="02030602050306030303" pitchFamily="18" charset="0"/>
              </a:rPr>
              <a:t>- the material out of which something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is composed. </a:t>
            </a:r>
          </a:p>
          <a:p>
            <a:pPr marL="228600" indent="-228600">
              <a:buAutoNum type="arabicParenR" startAt="2"/>
            </a:pPr>
            <a:r>
              <a:rPr lang="en-GB" sz="1200" b="1" dirty="0">
                <a:latin typeface="Constantia" panose="02030602050306030303" pitchFamily="18" charset="0"/>
              </a:rPr>
              <a:t>Formal cause </a:t>
            </a:r>
            <a:r>
              <a:rPr lang="en-GB" sz="1200" dirty="0">
                <a:latin typeface="Constantia" panose="02030602050306030303" pitchFamily="18" charset="0"/>
              </a:rPr>
              <a:t>    - its form, i.e., the arrangement of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that matter. </a:t>
            </a:r>
          </a:p>
          <a:p>
            <a:pPr marL="228600" indent="-228600">
              <a:buAutoNum type="arabicParenR" startAt="3"/>
            </a:pPr>
            <a:r>
              <a:rPr lang="en-GB" sz="1200" b="1" dirty="0">
                <a:latin typeface="Constantia" panose="02030602050306030303" pitchFamily="18" charset="0"/>
              </a:rPr>
              <a:t>Efficient cause </a:t>
            </a:r>
            <a:r>
              <a:rPr lang="en-GB" sz="1200" dirty="0">
                <a:latin typeface="Constantia" panose="02030602050306030303" pitchFamily="18" charset="0"/>
              </a:rPr>
              <a:t> - "the primary source", or that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 from which the change under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 consideration proceeds. </a:t>
            </a:r>
          </a:p>
          <a:p>
            <a:r>
              <a:rPr lang="nl-NL" sz="1200" dirty="0">
                <a:latin typeface="Constantia" panose="02030602050306030303" pitchFamily="18" charset="0"/>
              </a:rPr>
              <a:t>                                       This is akin to the modern concept</a:t>
            </a:r>
          </a:p>
          <a:p>
            <a:r>
              <a:rPr lang="nl-NL" sz="1200" dirty="0">
                <a:latin typeface="Constantia" panose="02030602050306030303" pitchFamily="18" charset="0"/>
              </a:rPr>
              <a:t>                                       of cause. </a:t>
            </a:r>
          </a:p>
          <a:p>
            <a:pPr marL="228600" indent="-228600">
              <a:buAutoNum type="arabicParenR" startAt="4"/>
            </a:pPr>
            <a:r>
              <a:rPr lang="en-GB" sz="1200" dirty="0">
                <a:latin typeface="Constantia" panose="02030602050306030303" pitchFamily="18" charset="0"/>
              </a:rPr>
              <a:t>Final cause         -  its purpose, or that for the sake of     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which a thing exists or is done. This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covers modern ideas of motivating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causes, such as volition, need, desire,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                        ethics, or spiritual beliefs.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76008"/>
      </p:ext>
    </p:extLst>
  </p:cSld>
  <p:clrMapOvr>
    <a:masterClrMapping/>
  </p:clrMapOvr>
  <p:transition spd="slow"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1127" y="1844824"/>
            <a:ext cx="41750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Elements - composition</a:t>
            </a:r>
            <a:endParaRPr lang="en-GB" sz="2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4 elements (</a:t>
            </a:r>
            <a:r>
              <a:rPr lang="en-GB" sz="1200" b="1" dirty="0" err="1">
                <a:solidFill>
                  <a:prstClr val="white"/>
                </a:solidFill>
                <a:latin typeface="Constantia" panose="02030602050306030303" pitchFamily="18" charset="0"/>
              </a:rPr>
              <a:t>Empedokles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)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1)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Earth 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cold and dry     - modern idea solid.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2)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Water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cold and wet     - modern idea liquid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3)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Air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hot and wet      - modern idea of a gas.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4) 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Fire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hot and dry      - modern ideas of plasma</a:t>
            </a:r>
          </a:p>
          <a:p>
            <a:endParaRPr lang="nl-NL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</a:t>
            </a: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in addition,a 5th element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5) </a:t>
            </a: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Aether</a:t>
            </a:r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divine substance making up the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spheres and heavenly bodies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(stars and planets)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1767"/>
      </p:ext>
    </p:extLst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8" y="1547541"/>
            <a:ext cx="4175017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  <a:r>
              <a:rPr lang="en-GB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Movement of bodies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- a</a:t>
            </a:r>
            <a:r>
              <a:rPr lang="en-GB" sz="1200" dirty="0">
                <a:latin typeface="Constantia" panose="02030602050306030303" pitchFamily="18" charset="0"/>
              </a:rPr>
              <a:t>ll bodies, </a:t>
            </a:r>
            <a:r>
              <a:rPr lang="en-GB" sz="1200" i="1" dirty="0">
                <a:latin typeface="Constantia" panose="02030602050306030303" pitchFamily="18" charset="0"/>
              </a:rPr>
              <a:t>by their very nature</a:t>
            </a:r>
            <a:r>
              <a:rPr lang="en-GB" sz="1200" dirty="0">
                <a:latin typeface="Constantia" panose="02030602050306030303" pitchFamily="18" charset="0"/>
              </a:rPr>
              <a:t>, have a natural way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of moving.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- Movement is </a:t>
            </a:r>
            <a:r>
              <a:rPr lang="en-GB" sz="1200" i="1" dirty="0">
                <a:latin typeface="Constantia" panose="02030602050306030303" pitchFamily="18" charset="0"/>
              </a:rPr>
              <a:t>not</a:t>
            </a:r>
            <a:r>
              <a:rPr lang="en-GB" sz="1200" dirty="0">
                <a:latin typeface="Constantia" panose="02030602050306030303" pitchFamily="18" charset="0"/>
              </a:rPr>
              <a:t>, he states, the result of the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influence of one body on another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     - Some bodies naturally move in straight lines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- others naturally stay put.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- Yet another natural movement: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   the circular motion. 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    Since to each motion there must correspond a   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substance, there ought to be some things that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naturally move in circles: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      the heavenly bodies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(made of a more exalted and perfect substance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    than all earthly objects).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11222"/>
      </p:ext>
    </p:extLst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124744"/>
            <a:ext cx="4000500" cy="55189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6233" y="1340768"/>
            <a:ext cx="417501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Aristotle’s  Cosmos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Aristotle’s Cosmos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made of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a central earth (which he accepted as spherical)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surrounded by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- the moon,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- the sun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- stars all moving in circles around it.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This conglomerate he called ``the world''.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Note the strange idea that all celestial bodies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are perfect, yet they must circle the imperfect Earth.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The initial motion of these spheres was caused by the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action of a ``prime mover'' which (who?) acts on the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outermost sphere of the fixed stars;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the motion then trickles down to the other spheres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through a dragging force.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Heavens consisted of a complex system of 55 spheres !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- could explain and predict the motions of 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   stars and planets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  -  a real scientific theory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45991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214438"/>
            <a:ext cx="11501438" cy="130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sz="5500" b="1" dirty="0">
                <a:solidFill>
                  <a:schemeClr val="tx1"/>
                </a:solidFill>
              </a:rPr>
              <a:t>Babylonian  Astronomy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69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428736"/>
            <a:ext cx="8715436" cy="529375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unset" dir="t"/>
            </a:scene3d>
            <a:sp3d prstMaterial="translucentPowder"/>
          </a:bodyPr>
          <a:lstStyle/>
          <a:p>
            <a:pPr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Two distinct periods of flowering:</a:t>
            </a:r>
          </a:p>
          <a:p>
            <a:pPr>
              <a:defRPr/>
            </a:pPr>
            <a:endParaRPr lang="en-US" sz="2800" b="1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nstantia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Old Babylonian astronomy: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during and after  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First Babylonian dynasty  (Hammurabi)       1830-1531 BCE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New Babylonian/Chaldean  astronomy:      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Neo-Babylonian         (Nebuchadnezzar)         626-539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Medo-Persian                                                           539-331 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Seleucid                                                                      335-141 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Parthian                                                              129 BCE-224 AD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73396"/>
      </p:ext>
    </p:extLst>
  </p:cSld>
  <p:clrMapOvr>
    <a:masterClrMapping/>
  </p:clrMapOvr>
  <p:transition spd="slow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0528" y="-819472"/>
            <a:ext cx="9793088" cy="8580292"/>
          </a:xfrm>
        </p:spPr>
      </p:pic>
      <p:sp>
        <p:nvSpPr>
          <p:cNvPr id="5" name="Rectangle 4"/>
          <p:cNvSpPr/>
          <p:nvPr/>
        </p:nvSpPr>
        <p:spPr>
          <a:xfrm>
            <a:off x="-252536" y="-212065"/>
            <a:ext cx="9702539" cy="7402846"/>
          </a:xfrm>
          <a:prstGeom prst="rect">
            <a:avLst/>
          </a:prstGeom>
          <a:solidFill>
            <a:schemeClr val="tx1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25987" name="Text Box 3"/>
          <p:cNvSpPr txBox="1">
            <a:spLocks noChangeArrowheads="1"/>
          </p:cNvSpPr>
          <p:nvPr/>
        </p:nvSpPr>
        <p:spPr bwMode="auto">
          <a:xfrm>
            <a:off x="323528" y="-2475656"/>
            <a:ext cx="8712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880000" algn="ctr" rotWithShape="0">
              <a:srgbClr val="000000">
                <a:alpha val="43137"/>
              </a:srgbClr>
            </a:outerShdw>
          </a:effectLst>
        </p:spPr>
        <p:txBody>
          <a:bodyPr lIns="91440" tIns="45720" rIns="91440" bIns="4572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Aristotles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’  Cosmos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335712" y="3573016"/>
            <a:ext cx="2808288" cy="25853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88900" dir="48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ts val="500"/>
              </a:spcBef>
              <a:buSzPct val="62000"/>
              <a:buChar char="•"/>
              <a:defRPr sz="2600">
                <a:solidFill>
                  <a:schemeClr val="tx1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1pPr>
            <a:lvl2pPr marL="742950" indent="-285750" eaLnBrk="0" hangingPunct="0">
              <a:spcBef>
                <a:spcPts val="500"/>
              </a:spcBef>
              <a:buSzPct val="62000"/>
              <a:buChar char="•"/>
              <a:defRPr sz="2300"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2pPr>
            <a:lvl3pPr marL="11430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3pPr>
            <a:lvl4pPr marL="16002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4pPr>
            <a:lvl5pPr marL="20574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Cosmos of Aristoteles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nl-NL" altLang="en-US" sz="1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Moon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Mercury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Venus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Sun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Mars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Jupiter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Saturn  </a:t>
            </a:r>
            <a:endParaRPr lang="en-GB" altLang="en-US" sz="1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8184" y="3489358"/>
            <a:ext cx="2807544" cy="2819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91309"/>
      </p:ext>
    </p:extLst>
  </p:cSld>
  <p:clrMapOvr>
    <a:masterClrMapping/>
  </p:clrMapOvr>
  <p:transition spd="slow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2" y="332656"/>
            <a:ext cx="4618184" cy="6180216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sp>
        <p:nvSpPr>
          <p:cNvPr id="6" name="Rectangle 5"/>
          <p:cNvSpPr/>
          <p:nvPr/>
        </p:nvSpPr>
        <p:spPr>
          <a:xfrm>
            <a:off x="4929188" y="1353968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428" y="336588"/>
            <a:ext cx="4643438" cy="61899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8" y="1412776"/>
            <a:ext cx="41750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prstClr val="white"/>
                </a:solidFill>
                <a:latin typeface="Constantia" panose="02030602050306030303" pitchFamily="18" charset="0"/>
              </a:rPr>
              <a:t>Aristotle’s cosmology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b="1" dirty="0">
                <a:latin typeface="Constantia" panose="02030602050306030303" pitchFamily="18" charset="0"/>
              </a:rPr>
              <a:t>this world is unique.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the argument goes as follows: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- earth (the substance) moves naturally to the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- if the world is not unique there ought to be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at least two </a:t>
            </a:r>
            <a:r>
              <a:rPr lang="en-GB" sz="1200" dirty="0" err="1">
                <a:latin typeface="Constantia" panose="02030602050306030303" pitchFamily="18" charset="0"/>
              </a:rPr>
              <a:t>centers</a:t>
            </a:r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   -  but then, how can earth know to which of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the two </a:t>
            </a:r>
            <a:r>
              <a:rPr lang="en-GB" sz="1200" dirty="0" err="1">
                <a:latin typeface="Constantia" panose="02030602050306030303" pitchFamily="18" charset="0"/>
              </a:rPr>
              <a:t>centers</a:t>
            </a:r>
            <a:r>
              <a:rPr lang="en-GB" sz="1200" dirty="0">
                <a:latin typeface="Constantia" panose="02030602050306030303" pitchFamily="18" charset="0"/>
              </a:rPr>
              <a:t> to go?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- since ``earthy'' objects have no trouble deciding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how to move, there can only be one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r>
              <a:rPr lang="en-GB" sz="1200" dirty="0">
                <a:latin typeface="Constantia" panose="02030602050306030303" pitchFamily="18" charset="0"/>
              </a:rPr>
              <a:t>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(the Earth) circled endlessly by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 all heavenly bodies.</a:t>
            </a: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Note:    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- this cosmological tenet turned out to be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completely wrong with the discovery of the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      moons of Jupiter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39307"/>
      </p:ext>
    </p:ext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8" y="557854"/>
            <a:ext cx="4639258" cy="596869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/>
              <a:t> </a:t>
            </a:r>
            <a:br>
              <a:rPr sz="2800" dirty="0"/>
            </a:br>
            <a:br>
              <a:rPr sz="2800" dirty="0"/>
            </a:br>
            <a:r>
              <a:rPr sz="5000" dirty="0"/>
              <a:t>On the Heavens</a:t>
            </a:r>
            <a:br>
              <a:rPr sz="2800" dirty="0"/>
            </a:br>
            <a:endParaRPr sz="3300" dirty="0"/>
          </a:p>
        </p:txBody>
      </p:sp>
      <p:sp>
        <p:nvSpPr>
          <p:cNvPr id="6" name="Rectangle 5"/>
          <p:cNvSpPr/>
          <p:nvPr/>
        </p:nvSpPr>
        <p:spPr>
          <a:xfrm>
            <a:off x="4929188" y="1353968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428" y="557854"/>
            <a:ext cx="4643438" cy="59686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7" y="1532763"/>
            <a:ext cx="41750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Existence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the world did not come into being at one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The world has existed, unchanged for all eternity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- </a:t>
            </a:r>
            <a:r>
              <a:rPr lang="en-GB" sz="1200" dirty="0">
                <a:latin typeface="Constantia" panose="02030602050306030303" pitchFamily="18" charset="0"/>
              </a:rPr>
              <a:t>it had to be that way since it was ``perfect'';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 - the universe is in a kind of ``steady state scenario''. 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Still, since he believed that the sphere was the most perfect of the geometrical shapes,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the universe did have a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r>
              <a:rPr lang="en-GB" sz="1200" dirty="0">
                <a:latin typeface="Constantia" panose="02030602050306030303" pitchFamily="18" charset="0"/>
              </a:rPr>
              <a:t> (the Earth)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and its ``material'' part had an edge,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which was ``gradual''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- starting in the lunar and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- ending in the fixed star sphere.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Beyond the sphere of the stars the universe continued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 into the spiritual realm where material things cannot be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This is in direct conflict with the Biblical description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of creation, and an enormous amount of effort was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spent by the medieval philosophers in trying to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   reconcile these views.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6456"/>
      </p:ext>
    </p:extLst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5004048" y="5949280"/>
            <a:ext cx="3744416" cy="646331"/>
          </a:xfrm>
          <a:prstGeom prst="rect">
            <a:avLst/>
          </a:prstGeom>
          <a:solidFill>
            <a:schemeClr val="tx1">
              <a:lumMod val="65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004048" y="594928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Constantia" panose="02030602050306030303" pitchFamily="18" charset="0"/>
              </a:rPr>
              <a:t>Pictorial view </a:t>
            </a:r>
          </a:p>
          <a:p>
            <a:r>
              <a:rPr lang="nl-NL" b="1" dirty="0">
                <a:solidFill>
                  <a:schemeClr val="bg1"/>
                </a:solidFill>
                <a:latin typeface="Constantia" panose="02030602050306030303" pitchFamily="18" charset="0"/>
              </a:rPr>
              <a:t>Aristotelian view of the Cosmos </a:t>
            </a:r>
            <a:endParaRPr lang="en-GB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04692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Babylonian  </a:t>
            </a:r>
            <a:br>
              <a:rPr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</a:t>
            </a:r>
            <a:r>
              <a:rPr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Astronomy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04" y="15439"/>
            <a:ext cx="54699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98164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timeline</a:t>
            </a:r>
          </a:p>
          <a:p>
            <a:r>
              <a:rPr lang="nl-NL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Babylonian astronomy</a:t>
            </a:r>
          </a:p>
          <a:p>
            <a:endParaRPr lang="nl-NL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nl-NL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Evans 1998 </a:t>
            </a:r>
            <a:endParaRPr lang="en-GB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1981648"/>
            <a:ext cx="3566500" cy="1375344"/>
          </a:xfrm>
          <a:prstGeom prst="rect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7" y="3472760"/>
            <a:ext cx="3543627" cy="2140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940" y="3472760"/>
            <a:ext cx="3566500" cy="2140941"/>
          </a:xfrm>
          <a:prstGeom prst="rect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47604"/>
      </p:ext>
    </p:extLst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643063"/>
            <a:ext cx="10858501" cy="12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70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60631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latin typeface="Constantia"/>
              </a:rPr>
              <a:t>Babylonian  Astronomers: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•  most  consistent, systematic  and thorough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astronomical observers of   antiquity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First to recognize periodicity astronomical phenomena (e.g.  eclipses !),   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and apply mathematical techniques for predictions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•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Systematically observed and recorded the heavens: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- Records spanning many centuries (&gt; millennium)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- Archives  of cuneiform  tablets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- Famous  Examples: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Constantia"/>
              </a:rPr>
              <a:t>Enuma 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  <a:latin typeface="Constantia"/>
              </a:rPr>
              <a:t>Anu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Constantia"/>
              </a:rPr>
              <a:t> Enlil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68-70  tablets           Kassite period (1650-1150)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   tablet 63:                   Venus tablet of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Ammisaduga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Constantia"/>
              </a:rPr>
              <a:t>MUL.APIN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      700 BCE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                                        oldest copy:        686 BCE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844" y="142852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</a:t>
            </a: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Babylonian  Astronomy</a:t>
            </a:r>
          </a:p>
        </p:txBody>
      </p:sp>
    </p:spTree>
    <p:extLst>
      <p:ext uri="{BB962C8B-B14F-4D97-AF65-F5344CB8AC3E}">
        <p14:creationId xmlns:p14="http://schemas.microsoft.com/office/powerpoint/2010/main" val="1205327608"/>
      </p:ext>
    </p:extLst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869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-1962071"/>
            <a:ext cx="6624736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tx1"/>
                </a:solidFill>
              </a:rPr>
              <a:t>Astronomical   </a:t>
            </a:r>
            <a:r>
              <a:rPr lang="en-US" sz="5500" b="1" dirty="0">
                <a:solidFill>
                  <a:schemeClr val="tx1"/>
                </a:solidFill>
              </a:rPr>
              <a:t>Texts</a:t>
            </a:r>
            <a:endParaRPr sz="55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1357313"/>
            <a:ext cx="371475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" y="1043372"/>
            <a:ext cx="3857625" cy="63555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Several types of astronomical texts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in Babylonian  astronomy.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Four principal types: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1)  astronomical diaries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2)  goal year texts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3)  ephemerides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4)  procedure texts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Ephemerides: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listing of positions of planets and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 their meaning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 (</a:t>
            </a:r>
            <a:r>
              <a:rPr lang="en-US" sz="1500" b="1" dirty="0" err="1">
                <a:solidFill>
                  <a:prstClr val="white"/>
                </a:solidFill>
                <a:latin typeface="Constantia"/>
              </a:rPr>
              <a:t>eg</a:t>
            </a:r>
            <a:r>
              <a:rPr lang="en-US" sz="1500" b="1" dirty="0">
                <a:solidFill>
                  <a:prstClr val="white"/>
                </a:solidFill>
                <a:latin typeface="Constantia"/>
              </a:rPr>
              <a:t>. extreme points retrograde path)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 predictive: positions based on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   calculations (based on scheme)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  ephemerides for Moon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-   ephemerides for  planets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Procedure texts:    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description of  procedure(s)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 to calculate ephemerides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   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28000648"/>
      </p:ext>
    </p:extLst>
  </p:cSld>
  <p:clrMapOvr>
    <a:masterClrMapping/>
  </p:clrMapOvr>
  <p:transition spd="slow"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4355</Words>
  <Application>Microsoft Office PowerPoint</Application>
  <PresentationFormat>On-screen Show (4:3)</PresentationFormat>
  <Paragraphs>971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63</vt:i4>
      </vt:variant>
    </vt:vector>
  </HeadingPairs>
  <TitlesOfParts>
    <vt:vector size="81" baseType="lpstr">
      <vt:lpstr>Adobe Ming Std L</vt:lpstr>
      <vt:lpstr>Arial</vt:lpstr>
      <vt:lpstr>Book Antiqua</vt:lpstr>
      <vt:lpstr>Constantia</vt:lpstr>
      <vt:lpstr>Lucida Sans</vt:lpstr>
      <vt:lpstr>Mathematica1</vt:lpstr>
      <vt:lpstr>Papyrus</vt:lpstr>
      <vt:lpstr>Tahoma</vt:lpstr>
      <vt:lpstr>Times New Roman</vt:lpstr>
      <vt:lpstr>Wingdings</vt:lpstr>
      <vt:lpstr>Wingdings 2</vt:lpstr>
      <vt:lpstr>Wingdings 3</vt:lpstr>
      <vt:lpstr>Apex</vt:lpstr>
      <vt:lpstr>1_Apex</vt:lpstr>
      <vt:lpstr>13_Default Design</vt:lpstr>
      <vt:lpstr>2_Paper</vt:lpstr>
      <vt:lpstr>5_Paper</vt:lpstr>
      <vt:lpstr>6_Paper</vt:lpstr>
      <vt:lpstr>PowerPoint Presentation</vt:lpstr>
      <vt:lpstr>       Babylonians                                              Astronomers  of  Antiquity </vt:lpstr>
      <vt:lpstr>PowerPoint Presentation</vt:lpstr>
      <vt:lpstr>      Babylonian  Astronomy</vt:lpstr>
      <vt:lpstr>Babylonian  Astronomy</vt:lpstr>
      <vt:lpstr>   Babylonian  Astronomy</vt:lpstr>
      <vt:lpstr>   Babylonian       Astronomy</vt:lpstr>
      <vt:lpstr>PowerPoint Presentation</vt:lpstr>
      <vt:lpstr>Astronomical   Texts</vt:lpstr>
      <vt:lpstr>ENUMA ANU ENLIL</vt:lpstr>
      <vt:lpstr>ENUMA ANU ENLIL</vt:lpstr>
      <vt:lpstr>MUL.APIN</vt:lpstr>
      <vt:lpstr>PowerPoint Presentation</vt:lpstr>
      <vt:lpstr>PowerPoint Presentation</vt:lpstr>
      <vt:lpstr>Babylonian  Astronomy</vt:lpstr>
      <vt:lpstr>Reason &amp; the Cosmos      Greek Cosmology  </vt:lpstr>
      <vt:lpstr>Timeline &amp; Overview  Greek Cosmology  </vt:lpstr>
      <vt:lpstr>8th Century BCE:  mythical cosmology</vt:lpstr>
      <vt:lpstr>6th Century BCE:  Pre-Socratic Ionian Natural Philosophers</vt:lpstr>
      <vt:lpstr>5th Century BCE:  Pre-Socratic Natural Philosophers</vt:lpstr>
      <vt:lpstr>4th Century BCE: from Plato to Aristoteles  </vt:lpstr>
      <vt:lpstr>3rd Century BCE – 1st Century AD: the Hellenistic Scientific Revolution  </vt:lpstr>
      <vt:lpstr>Ionia  Natural Philosophers  </vt:lpstr>
      <vt:lpstr>Ionia, 6th century B.C.</vt:lpstr>
      <vt:lpstr>Anaximander the First Cosmologist   (Miletus,  610-546 BCE)</vt:lpstr>
      <vt:lpstr>Anaximander the First Cosmologist   (Miletus,  610-546 BCE)</vt:lpstr>
      <vt:lpstr>PowerPoint Presentation</vt:lpstr>
      <vt:lpstr>PowerPoint Presentation</vt:lpstr>
      <vt:lpstr>“The Apeiron,   from which the elements   [are formed],   is something that is different”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Pythagoras   (Samos,  570-495 BCE)</vt:lpstr>
      <vt:lpstr>Democritus   (Abdera,  460-370 BCE)</vt:lpstr>
      <vt:lpstr>Democritus   (Abdera,  460-370 BCE)</vt:lpstr>
      <vt:lpstr>Democritus   (Abdera,  460-370 BCE)</vt:lpstr>
      <vt:lpstr>Classical Greek Cosmology  Plato &amp; Aristoteles  </vt:lpstr>
      <vt:lpstr>Plato    (Athens,     428-348 BCE)    </vt:lpstr>
      <vt:lpstr>Academia  Platon</vt:lpstr>
      <vt:lpstr>Timaeus: Plato’s  Cosmology</vt:lpstr>
      <vt:lpstr>Timaeus: Plato’s  Cosmology</vt:lpstr>
      <vt:lpstr>Platonic  Solids</vt:lpstr>
      <vt:lpstr>Platonic  Solids</vt:lpstr>
      <vt:lpstr>Aristoteles    (Chalcidice-Athens, 384-322 BCE)    </vt:lpstr>
      <vt:lpstr>Aristoteles    (384-322 BCE)   </vt:lpstr>
      <vt:lpstr>   On the Heavens </vt:lpstr>
      <vt:lpstr>   On the Heavens </vt:lpstr>
      <vt:lpstr>   On the Heavens </vt:lpstr>
      <vt:lpstr>   On the Heavens </vt:lpstr>
      <vt:lpstr>   On the Heavens </vt:lpstr>
      <vt:lpstr>PowerPoint Presentation</vt:lpstr>
      <vt:lpstr>   On the Heavens </vt:lpstr>
      <vt:lpstr>   On the Heavens 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955</cp:revision>
  <dcterms:created xsi:type="dcterms:W3CDTF">2003-04-08T08:38:37Z</dcterms:created>
  <dcterms:modified xsi:type="dcterms:W3CDTF">2019-12-06T13:31:06Z</dcterms:modified>
</cp:coreProperties>
</file>