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76" r:id="rId2"/>
    <p:sldMasterId id="2147483992" r:id="rId3"/>
    <p:sldMasterId id="2147484004" r:id="rId4"/>
    <p:sldMasterId id="2147484017" r:id="rId5"/>
    <p:sldMasterId id="2147484030" r:id="rId6"/>
    <p:sldMasterId id="2147484042" r:id="rId7"/>
    <p:sldMasterId id="2147484054" r:id="rId8"/>
    <p:sldMasterId id="2147484066" r:id="rId9"/>
    <p:sldMasterId id="2147484078" r:id="rId10"/>
    <p:sldMasterId id="2147484090" r:id="rId11"/>
    <p:sldMasterId id="2147484103" r:id="rId12"/>
    <p:sldMasterId id="2147484115" r:id="rId13"/>
    <p:sldMasterId id="2147484127" r:id="rId14"/>
    <p:sldMasterId id="2147484139" r:id="rId15"/>
    <p:sldMasterId id="2147484151" r:id="rId16"/>
    <p:sldMasterId id="2147484163" r:id="rId17"/>
  </p:sldMasterIdLst>
  <p:notesMasterIdLst>
    <p:notesMasterId r:id="rId101"/>
  </p:notesMasterIdLst>
  <p:handoutMasterIdLst>
    <p:handoutMasterId r:id="rId102"/>
  </p:handoutMasterIdLst>
  <p:sldIdLst>
    <p:sldId id="1308" r:id="rId18"/>
    <p:sldId id="1397" r:id="rId19"/>
    <p:sldId id="1399" r:id="rId20"/>
    <p:sldId id="1415" r:id="rId21"/>
    <p:sldId id="1462" r:id="rId22"/>
    <p:sldId id="1332" r:id="rId23"/>
    <p:sldId id="1333" r:id="rId24"/>
    <p:sldId id="1418" r:id="rId25"/>
    <p:sldId id="1417" r:id="rId26"/>
    <p:sldId id="1416" r:id="rId27"/>
    <p:sldId id="1348" r:id="rId28"/>
    <p:sldId id="1346" r:id="rId29"/>
    <p:sldId id="1463" r:id="rId30"/>
    <p:sldId id="1420" r:id="rId31"/>
    <p:sldId id="1421" r:id="rId32"/>
    <p:sldId id="1422" r:id="rId33"/>
    <p:sldId id="1344" r:id="rId34"/>
    <p:sldId id="1356" r:id="rId35"/>
    <p:sldId id="1359" r:id="rId36"/>
    <p:sldId id="1357" r:id="rId37"/>
    <p:sldId id="1352" r:id="rId38"/>
    <p:sldId id="1423" r:id="rId39"/>
    <p:sldId id="1424" r:id="rId40"/>
    <p:sldId id="1439" r:id="rId41"/>
    <p:sldId id="1347" r:id="rId42"/>
    <p:sldId id="1466" r:id="rId43"/>
    <p:sldId id="1465" r:id="rId44"/>
    <p:sldId id="1365" r:id="rId45"/>
    <p:sldId id="1363" r:id="rId46"/>
    <p:sldId id="1345" r:id="rId47"/>
    <p:sldId id="1376" r:id="rId48"/>
    <p:sldId id="1371" r:id="rId49"/>
    <p:sldId id="1374" r:id="rId50"/>
    <p:sldId id="1377" r:id="rId51"/>
    <p:sldId id="1354" r:id="rId52"/>
    <p:sldId id="1355" r:id="rId53"/>
    <p:sldId id="1408" r:id="rId54"/>
    <p:sldId id="1414" r:id="rId55"/>
    <p:sldId id="1350" r:id="rId56"/>
    <p:sldId id="1387" r:id="rId57"/>
    <p:sldId id="1411" r:id="rId58"/>
    <p:sldId id="1388" r:id="rId59"/>
    <p:sldId id="1433" r:id="rId60"/>
    <p:sldId id="1440" r:id="rId61"/>
    <p:sldId id="1442" r:id="rId62"/>
    <p:sldId id="1443" r:id="rId63"/>
    <p:sldId id="1468" r:id="rId64"/>
    <p:sldId id="1473" r:id="rId65"/>
    <p:sldId id="1425" r:id="rId66"/>
    <p:sldId id="1472" r:id="rId67"/>
    <p:sldId id="1426" r:id="rId68"/>
    <p:sldId id="1471" r:id="rId69"/>
    <p:sldId id="1449" r:id="rId70"/>
    <p:sldId id="1383" r:id="rId71"/>
    <p:sldId id="1448" r:id="rId72"/>
    <p:sldId id="1458" r:id="rId73"/>
    <p:sldId id="1460" r:id="rId74"/>
    <p:sldId id="1435" r:id="rId75"/>
    <p:sldId id="1436" r:id="rId76"/>
    <p:sldId id="1461" r:id="rId77"/>
    <p:sldId id="1467" r:id="rId78"/>
    <p:sldId id="1446" r:id="rId79"/>
    <p:sldId id="1447" r:id="rId80"/>
    <p:sldId id="1451" r:id="rId81"/>
    <p:sldId id="1457" r:id="rId82"/>
    <p:sldId id="1459" r:id="rId83"/>
    <p:sldId id="1431" r:id="rId84"/>
    <p:sldId id="1437" r:id="rId85"/>
    <p:sldId id="1432" r:id="rId86"/>
    <p:sldId id="1455" r:id="rId87"/>
    <p:sldId id="1428" r:id="rId88"/>
    <p:sldId id="1456" r:id="rId89"/>
    <p:sldId id="1429" r:id="rId90"/>
    <p:sldId id="1452" r:id="rId91"/>
    <p:sldId id="1453" r:id="rId92"/>
    <p:sldId id="1441" r:id="rId93"/>
    <p:sldId id="1410" r:id="rId94"/>
    <p:sldId id="1401" r:id="rId95"/>
    <p:sldId id="1407" r:id="rId96"/>
    <p:sldId id="1450" r:id="rId97"/>
    <p:sldId id="1444" r:id="rId98"/>
    <p:sldId id="1412" r:id="rId99"/>
    <p:sldId id="1413" r:id="rId100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4F4F"/>
    <a:srgbClr val="545454"/>
    <a:srgbClr val="363636"/>
    <a:srgbClr val="000099"/>
    <a:srgbClr val="407739"/>
    <a:srgbClr val="487E32"/>
    <a:srgbClr val="66FF99"/>
    <a:srgbClr val="99FF99"/>
    <a:srgbClr val="FFFF99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34" autoAdjust="0"/>
    <p:restoredTop sz="94639" autoAdjust="0"/>
  </p:normalViewPr>
  <p:slideViewPr>
    <p:cSldViewPr>
      <p:cViewPr varScale="1">
        <p:scale>
          <a:sx n="105" d="100"/>
          <a:sy n="105" d="100"/>
        </p:scale>
        <p:origin x="1746" y="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5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87" Type="http://schemas.openxmlformats.org/officeDocument/2006/relationships/slide" Target="slides/slide70.xml"/><Relationship Id="rId10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presProps" Target="pres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984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E52B91F6-8925-4232-89DA-FFE2CD7B8545}" type="datetimeFigureOut">
              <a:rPr lang="en-GB" smtClean="0"/>
              <a:t>19/11/2019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984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932E06F7-75CE-4D46-99C0-E5D6B449E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84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984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294" y="4862197"/>
            <a:ext cx="5680712" cy="460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984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5E5924D-6CE5-44A0-A5C7-B1432473D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00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C12964-DC1D-40A7-A40E-31F05E0958A6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Most of what we now call ancient astronomy originates in Greece, Asia Minor (Turkey) and modern day Iraq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C12964-DC1D-40A7-A40E-31F05E0958A6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Most of what we now call ancient astronomy originates in Greece, Asia Minor (Turkey) and modern day Iraq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C12964-DC1D-40A7-A40E-31F05E0958A6}" type="slidenum">
              <a:rPr lang="en-US" altLang="en-US" smtClean="0"/>
              <a:pPr eaLnBrk="1" hangingPunct="1"/>
              <a:t>6</a:t>
            </a:fld>
            <a:endParaRPr lang="en-US" alt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Most of what we now call ancient astronomy originates in Greece, Asia Minor (Turkey) and modern day Iraq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AFA311-2026-4570-B59A-73AE263A038D}" type="slidenum">
              <a:rPr lang="en-US" altLang="en-US" smtClean="0"/>
              <a:pPr eaLnBrk="1" hangingPunct="1"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09341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99850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14011"/>
      </p:ext>
    </p:extLst>
  </p:cSld>
  <p:clrMapOvr>
    <a:masterClrMapping/>
  </p:clrMapOvr>
  <p:transition spd="slow"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85412"/>
      </p:ext>
    </p:extLst>
  </p:cSld>
  <p:clrMapOvr>
    <a:masterClrMapping/>
  </p:clrMapOvr>
  <p:transition spd="slow"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13725"/>
      </p:ext>
    </p:extLst>
  </p:cSld>
  <p:clrMapOvr>
    <a:masterClrMapping/>
  </p:clrMapOvr>
  <p:transition spd="slow"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02021"/>
      </p:ext>
    </p:extLst>
  </p:cSld>
  <p:clrMapOvr>
    <a:masterClrMapping/>
  </p:clrMapOvr>
  <p:transition spd="slow"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9555"/>
      </p:ext>
    </p:extLst>
  </p:cSld>
  <p:clrMapOvr>
    <a:masterClrMapping/>
  </p:clrMapOvr>
  <p:transition spd="slow"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88652"/>
      </p:ext>
    </p:extLst>
  </p:cSld>
  <p:clrMapOvr>
    <a:masterClrMapping/>
  </p:clrMapOvr>
  <p:transition spd="slow"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78098"/>
      </p:ext>
    </p:extLst>
  </p:cSld>
  <p:clrMapOvr>
    <a:masterClrMapping/>
  </p:clrMapOvr>
  <p:transition spd="slow"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57244"/>
      </p:ext>
    </p:extLst>
  </p:cSld>
  <p:clrMapOvr>
    <a:masterClrMapping/>
  </p:clrMapOvr>
  <p:transition spd="slow"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887908"/>
      </p:ext>
    </p:extLst>
  </p:cSld>
  <p:clrMapOvr>
    <a:masterClrMapping/>
  </p:clrMapOvr>
  <p:transition spd="slow"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45032"/>
      </p:ext>
    </p:extLst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283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62575"/>
      </p:ext>
    </p:extLst>
  </p:cSld>
  <p:clrMapOvr>
    <a:masterClrMapping/>
  </p:clrMapOvr>
  <p:transition spd="slow"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01779"/>
      </p:ext>
    </p:extLst>
  </p:cSld>
  <p:clrMapOvr>
    <a:masterClrMapping/>
  </p:clrMapOvr>
  <p:transition spd="slow"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00182"/>
      </p:ext>
    </p:extLst>
  </p:cSld>
  <p:clrMapOvr>
    <a:masterClrMapping/>
  </p:clrMapOvr>
  <p:transition spd="slow"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5133"/>
      </p:ext>
    </p:extLst>
  </p:cSld>
  <p:clrMapOvr>
    <a:masterClrMapping/>
  </p:clrMapOvr>
  <p:transition spd="slow"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20117"/>
      </p:ext>
    </p:extLst>
  </p:cSld>
  <p:clrMapOvr>
    <a:masterClrMapping/>
  </p:clrMapOvr>
  <p:transition spd="slow"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23505"/>
      </p:ext>
    </p:extLst>
  </p:cSld>
  <p:clrMapOvr>
    <a:masterClrMapping/>
  </p:clrMapOvr>
  <p:transition spd="slow"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31634"/>
      </p:ext>
    </p:extLst>
  </p:cSld>
  <p:clrMapOvr>
    <a:masterClrMapping/>
  </p:clrMapOvr>
  <p:transition spd="slow"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93828"/>
      </p:ext>
    </p:extLst>
  </p:cSld>
  <p:clrMapOvr>
    <a:masterClrMapping/>
  </p:clrMapOvr>
  <p:transition spd="slow">
    <p:fade thruBlk="1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67972"/>
      </p:ext>
    </p:extLst>
  </p:cSld>
  <p:clrMapOvr>
    <a:masterClrMapping/>
  </p:clrMapOvr>
  <p:transition spd="slow">
    <p:fade thruBlk="1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53888"/>
      </p:ext>
    </p:extLst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27BDB-A300-4287-8F7F-299B1A6C84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39025"/>
      </p:ext>
    </p:extLst>
  </p:cSld>
  <p:clrMapOvr>
    <a:masterClrMapping/>
  </p:clrMapOvr>
  <p:transition spd="slow"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27062"/>
      </p:ext>
    </p:extLst>
  </p:cSld>
  <p:clrMapOvr>
    <a:masterClrMapping/>
  </p:clrMapOvr>
  <p:transition spd="slow">
    <p:fade thruBlk="1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19007"/>
      </p:ext>
    </p:extLst>
  </p:cSld>
  <p:clrMapOvr>
    <a:masterClrMapping/>
  </p:clrMapOvr>
  <p:transition spd="slow">
    <p:fade thruBlk="1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81877"/>
      </p:ext>
    </p:extLst>
  </p:cSld>
  <p:clrMapOvr>
    <a:masterClrMapping/>
  </p:clrMapOvr>
  <p:transition spd="slow">
    <p:fade thruBlk="1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95196"/>
      </p:ext>
    </p:extLst>
  </p:cSld>
  <p:clrMapOvr>
    <a:masterClrMapping/>
  </p:clrMapOvr>
  <p:transition spd="slow">
    <p:fade thruBlk="1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7603"/>
      </p:ext>
    </p:extLst>
  </p:cSld>
  <p:clrMapOvr>
    <a:masterClrMapping/>
  </p:clrMapOvr>
  <p:transition spd="slow">
    <p:fade thruBlk="1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09990"/>
      </p:ext>
    </p:extLst>
  </p:cSld>
  <p:clrMapOvr>
    <a:masterClrMapping/>
  </p:clrMapOvr>
  <p:transition spd="slow">
    <p:fade thruBlk="1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45416"/>
      </p:ext>
    </p:extLst>
  </p:cSld>
  <p:clrMapOvr>
    <a:masterClrMapping/>
  </p:clrMapOvr>
  <p:transition spd="slow">
    <p:fade thruBlk="1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28691"/>
      </p:ext>
    </p:extLst>
  </p:cSld>
  <p:clrMapOvr>
    <a:masterClrMapping/>
  </p:clrMapOvr>
  <p:transition spd="slow">
    <p:fade thruBlk="1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72382"/>
      </p:ext>
    </p:extLst>
  </p:cSld>
  <p:clrMapOvr>
    <a:masterClrMapping/>
  </p:clrMapOvr>
  <p:transition spd="slow">
    <p:fade thruBlk="1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6291A-048A-4BF0-8FAA-E2239D482E0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17335"/>
      </p:ext>
    </p:extLst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65AD7-E6DD-4870-944F-09C8157E3A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302"/>
      </p:ext>
    </p:extLst>
  </p:cSld>
  <p:clrMapOvr>
    <a:masterClrMapping/>
  </p:clrMapOvr>
  <p:transition spd="slow"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12B3C-6767-45FC-AA14-DF0DD133646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62929"/>
      </p:ext>
    </p:extLst>
  </p:cSld>
  <p:clrMapOvr>
    <a:masterClrMapping/>
  </p:clrMapOvr>
  <p:transition spd="slow"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955BE-5A54-4F46-B45B-8F91DCD4993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69588"/>
      </p:ext>
    </p:extLst>
  </p:cSld>
  <p:clrMapOvr>
    <a:masterClrMapping/>
  </p:clrMapOvr>
  <p:transition spd="slow"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25F16-0AF3-41DF-9C3D-DEE762DF2D7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5788"/>
      </p:ext>
    </p:extLst>
  </p:cSld>
  <p:clrMapOvr>
    <a:masterClrMapping/>
  </p:clrMapOvr>
  <p:transition spd="slow"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01CF-65A0-4289-AF51-8516CF4ADC9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25485"/>
      </p:ext>
    </p:extLst>
  </p:cSld>
  <p:clrMapOvr>
    <a:masterClrMapping/>
  </p:clrMapOvr>
  <p:transition spd="slow"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58337-324B-4E98-959B-DA815B36ED7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15465"/>
      </p:ext>
    </p:extLst>
  </p:cSld>
  <p:clrMapOvr>
    <a:masterClrMapping/>
  </p:clrMapOvr>
  <p:transition spd="slow"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7A79C-2DCF-4A43-9089-26EA89C5798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76350"/>
      </p:ext>
    </p:extLst>
  </p:cSld>
  <p:clrMapOvr>
    <a:masterClrMapping/>
  </p:clrMapOvr>
  <p:transition spd="slow"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980E3-FA9B-4219-A7C5-B6563A97004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89305"/>
      </p:ext>
    </p:extLst>
  </p:cSld>
  <p:clrMapOvr>
    <a:masterClrMapping/>
  </p:clrMapOvr>
  <p:transition spd="slow"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A2368-03EA-49CA-BD02-C523AADE312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10066"/>
      </p:ext>
    </p:extLst>
  </p:cSld>
  <p:clrMapOvr>
    <a:masterClrMapping/>
  </p:clrMapOvr>
  <p:transition spd="slow"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34583-41FD-4E41-A005-E0FA02343B3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30444"/>
      </p:ext>
    </p:extLst>
  </p:cSld>
  <p:clrMapOvr>
    <a:masterClrMapping/>
  </p:clrMapOvr>
  <p:transition spd="slow"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F20D3-943C-4AE5-86DA-2DB18FE064C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36190"/>
      </p:ext>
    </p:extLst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31357-0485-4F3F-816A-7B512DDF88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97390"/>
      </p:ext>
    </p:extLst>
  </p:cSld>
  <p:clrMapOvr>
    <a:masterClrMapping/>
  </p:clrMapOvr>
  <p:transition spd="slow"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33111"/>
      </p:ext>
    </p:extLst>
  </p:cSld>
  <p:clrMapOvr>
    <a:masterClrMapping/>
  </p:clrMapOvr>
  <p:transition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4216"/>
      </p:ext>
    </p:extLst>
  </p:cSld>
  <p:clrMapOvr>
    <a:masterClrMapping/>
  </p:clrMapOvr>
  <p:transition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45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76586"/>
      </p:ext>
    </p:extLst>
  </p:cSld>
  <p:clrMapOvr>
    <a:masterClrMapping/>
  </p:clrMapOvr>
  <p:transition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15628"/>
      </p:ext>
    </p:extLst>
  </p:cSld>
  <p:clrMapOvr>
    <a:masterClrMapping/>
  </p:clrMapOvr>
  <p:transition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3735"/>
      </p:ext>
    </p:extLst>
  </p:cSld>
  <p:clrMapOvr>
    <a:masterClrMapping/>
  </p:clrMapOvr>
  <p:transition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57074"/>
      </p:ext>
    </p:extLst>
  </p:cSld>
  <p:clrMapOvr>
    <a:masterClrMapping/>
  </p:clrMapOvr>
  <p:transition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12259"/>
      </p:ext>
    </p:extLst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65317"/>
      </p:ext>
    </p:extLst>
  </p:cSld>
  <p:clrMapOvr>
    <a:masterClrMapping/>
  </p:clrMapOvr>
  <p:transition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8003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FBDC6-E478-4E76-8865-5F19B0A9DF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47214"/>
      </p:ext>
    </p:extLst>
  </p:cSld>
  <p:clrMapOvr>
    <a:masterClrMapping/>
  </p:clrMapOvr>
  <p:transition spd="slow"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87646"/>
      </p:ext>
    </p:extLst>
  </p:cSld>
  <p:clrMapOvr>
    <a:masterClrMapping/>
  </p:clrMapOvr>
  <p:transition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37427"/>
      </p:ext>
    </p:extLst>
  </p:cSld>
  <p:clrMapOvr>
    <a:masterClrMapping/>
  </p:clrMapOvr>
  <p:transition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18091"/>
      </p:ext>
    </p:extLst>
  </p:cSld>
  <p:clrMapOvr>
    <a:masterClrMapping/>
  </p:clrMapOvr>
  <p:transition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76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55651"/>
      </p:ext>
    </p:extLst>
  </p:cSld>
  <p:clrMapOvr>
    <a:masterClrMapping/>
  </p:clrMapOvr>
  <p:transition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18068"/>
      </p:ext>
    </p:extLst>
  </p:cSld>
  <p:clrMapOvr>
    <a:masterClrMapping/>
  </p:clrMapOvr>
  <p:transition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06505"/>
      </p:ext>
    </p:extLst>
  </p:cSld>
  <p:clrMapOvr>
    <a:masterClrMapping/>
  </p:clrMapOvr>
  <p:transition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8633"/>
      </p:ext>
    </p:extLst>
  </p:cSld>
  <p:clrMapOvr>
    <a:masterClrMapping/>
  </p:clrMapOvr>
  <p:transition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37797"/>
      </p:ext>
    </p:extLst>
  </p:cSld>
  <p:clrMapOvr>
    <a:masterClrMapping/>
  </p:clrMapOvr>
  <p:transition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1814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988D2-7BE9-4800-B38B-0D747A906B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58243"/>
      </p:ext>
    </p:extLst>
  </p:cSld>
  <p:clrMapOvr>
    <a:masterClrMapping/>
  </p:clrMapOvr>
  <p:transition spd="slow"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49415"/>
      </p:ext>
    </p:extLst>
  </p:cSld>
  <p:clrMapOvr>
    <a:masterClrMapping/>
  </p:clrMapOvr>
  <p:transition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4054"/>
      </p:ext>
    </p:extLst>
  </p:cSld>
  <p:clrMapOvr>
    <a:masterClrMapping/>
  </p:clrMapOvr>
  <p:transition>
    <p:zo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54212"/>
      </p:ext>
    </p:extLst>
  </p:cSld>
  <p:clrMapOvr>
    <a:masterClrMapping/>
  </p:clrMapOvr>
  <p:transition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47314"/>
      </p:ext>
    </p:extLst>
  </p:cSld>
  <p:clrMapOvr>
    <a:masterClrMapping/>
  </p:clrMapOvr>
  <p:transition>
    <p:zo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3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09506"/>
      </p:ext>
    </p:extLst>
  </p:cSld>
  <p:clrMapOvr>
    <a:masterClrMapping/>
  </p:clrMapOvr>
  <p:transition>
    <p:zo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11761"/>
      </p:ext>
    </p:extLst>
  </p:cSld>
  <p:clrMapOvr>
    <a:masterClrMapping/>
  </p:clrMapOvr>
  <p:transition>
    <p:zo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73650"/>
      </p:ext>
    </p:extLst>
  </p:cSld>
  <p:clrMapOvr>
    <a:masterClrMapping/>
  </p:clrMapOvr>
  <p:transition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98872"/>
      </p:ext>
    </p:extLst>
  </p:cSld>
  <p:clrMapOvr>
    <a:masterClrMapping/>
  </p:clrMapOvr>
  <p:transition>
    <p:zo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01996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6FAD0-F70F-42E5-916E-759771C80B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79180"/>
      </p:ext>
    </p:extLst>
  </p:cSld>
  <p:clrMapOvr>
    <a:masterClrMapping/>
  </p:clrMapOvr>
  <p:transition spd="slow"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70722"/>
      </p:ext>
    </p:extLst>
  </p:cSld>
  <p:clrMapOvr>
    <a:masterClrMapping/>
  </p:clrMapOvr>
  <p:transition>
    <p:zo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29889"/>
      </p:ext>
    </p:extLst>
  </p:cSld>
  <p:clrMapOvr>
    <a:masterClrMapping/>
  </p:clrMapOvr>
  <p:transition>
    <p:zo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87637"/>
      </p:ext>
    </p:extLst>
  </p:cSld>
  <p:clrMapOvr>
    <a:masterClrMapping/>
  </p:clrMapOvr>
  <p:transition>
    <p:zo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87132"/>
      </p:ext>
    </p:extLst>
  </p:cSld>
  <p:clrMapOvr>
    <a:masterClrMapping/>
  </p:clrMapOvr>
  <p:transition>
    <p:zo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33738"/>
      </p:ext>
    </p:extLst>
  </p:cSld>
  <p:clrMapOvr>
    <a:masterClrMapping/>
  </p:clrMapOvr>
  <p:transition>
    <p:zo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82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68759"/>
      </p:ext>
    </p:extLst>
  </p:cSld>
  <p:clrMapOvr>
    <a:masterClrMapping/>
  </p:clrMapOvr>
  <p:transition>
    <p:zo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36003"/>
      </p:ext>
    </p:extLst>
  </p:cSld>
  <p:clrMapOvr>
    <a:masterClrMapping/>
  </p:clrMapOvr>
  <p:transition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27824"/>
      </p:ext>
    </p:extLst>
  </p:cSld>
  <p:clrMapOvr>
    <a:masterClrMapping/>
  </p:clrMapOvr>
  <p:transition>
    <p:zo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1337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65B82-794D-413E-B56C-B0A005E6B7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5448"/>
      </p:ext>
    </p:extLst>
  </p:cSld>
  <p:clrMapOvr>
    <a:masterClrMapping/>
  </p:clrMapOvr>
  <p:transition spd="slow">
    <p:zo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97230"/>
      </p:ext>
    </p:extLst>
  </p:cSld>
  <p:clrMapOvr>
    <a:masterClrMapping/>
  </p:clrMapOvr>
  <p:transition>
    <p:zo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90546"/>
      </p:ext>
    </p:extLst>
  </p:cSld>
  <p:clrMapOvr>
    <a:masterClrMapping/>
  </p:clrMapOvr>
  <p:transition>
    <p:zo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36623"/>
      </p:ext>
    </p:extLst>
  </p:cSld>
  <p:clrMapOvr>
    <a:masterClrMapping/>
  </p:clrMapOvr>
  <p:transition>
    <p:zo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73005"/>
      </p:ext>
    </p:extLst>
  </p:cSld>
  <p:clrMapOvr>
    <a:masterClrMapping/>
  </p:clrMapOvr>
  <p:transition>
    <p:zo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48517"/>
      </p:ext>
    </p:extLst>
  </p:cSld>
  <p:clrMapOvr>
    <a:masterClrMapping/>
  </p:clrMapOvr>
  <p:transition>
    <p:zo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90994"/>
      </p:ext>
    </p:extLst>
  </p:cSld>
  <p:clrMapOvr>
    <a:masterClrMapping/>
  </p:clrMapOvr>
  <p:transition>
    <p:zo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9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18615"/>
      </p:ext>
    </p:extLst>
  </p:cSld>
  <p:clrMapOvr>
    <a:masterClrMapping/>
  </p:clrMapOvr>
  <p:transition>
    <p:zo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89531"/>
      </p:ext>
    </p:extLst>
  </p:cSld>
  <p:clrMapOvr>
    <a:masterClrMapping/>
  </p:clrMapOvr>
  <p:transition>
    <p:zo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51977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28DE4-7575-41C0-B3B5-CDD574C7DF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318960"/>
      </p:ext>
    </p:extLst>
  </p:cSld>
  <p:clrMapOvr>
    <a:masterClrMapping/>
  </p:clrMapOvr>
  <p:transition spd="slow">
    <p:zo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81070"/>
      </p:ext>
    </p:extLst>
  </p:cSld>
  <p:clrMapOvr>
    <a:masterClrMapping/>
  </p:clrMapOvr>
  <p:transition>
    <p:zo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41039"/>
      </p:ext>
    </p:extLst>
  </p:cSld>
  <p:clrMapOvr>
    <a:masterClrMapping/>
  </p:clrMapOvr>
  <p:transition>
    <p:zo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97352"/>
      </p:ext>
    </p:extLst>
  </p:cSld>
  <p:clrMapOvr>
    <a:masterClrMapping/>
  </p:clrMapOvr>
  <p:transition>
    <p:zo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6309"/>
      </p:ext>
    </p:extLst>
  </p:cSld>
  <p:clrMapOvr>
    <a:masterClrMapping/>
  </p:clrMapOvr>
  <p:transition>
    <p:zo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1366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47062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2C910-8FEA-4CE1-86F0-569E51A77A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15340"/>
      </p:ext>
    </p:extLst>
  </p:cSld>
  <p:clrMapOvr>
    <a:masterClrMapping/>
  </p:clrMapOvr>
  <p:transition spd="slow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3D2EE-0373-419A-BFD1-3AEC1265A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09407"/>
      </p:ext>
    </p:extLst>
  </p:cSld>
  <p:clrMapOvr>
    <a:masterClrMapping/>
  </p:clrMapOvr>
  <p:transition spd="slow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2C60A-2704-4FC3-9AE5-A7010C157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80967"/>
      </p:ext>
    </p:extLst>
  </p:cSld>
  <p:clrMapOvr>
    <a:masterClrMapping/>
  </p:clrMapOvr>
  <p:transition spd="slow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AF2BA-23A0-433D-B8DB-4DA6C3645F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05112"/>
      </p:ext>
    </p:extLst>
  </p:cSld>
  <p:clrMapOvr>
    <a:masterClrMapping/>
  </p:clrMapOvr>
  <p:transition spd="slow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C0434-EC88-4E1D-B064-35B170ABC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27592"/>
      </p:ext>
    </p:extLst>
  </p:cSld>
  <p:clrMapOvr>
    <a:masterClrMapping/>
  </p:clrMapOvr>
  <p:transition spd="slow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459C8-D0C5-41AE-A21E-38AC4C1BB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46460"/>
      </p:ext>
    </p:extLst>
  </p:cSld>
  <p:clrMapOvr>
    <a:masterClrMapping/>
  </p:clrMapOvr>
  <p:transition spd="slow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5972E-2409-4857-B1DA-C6EE36466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68109"/>
      </p:ext>
    </p:extLst>
  </p:cSld>
  <p:clrMapOvr>
    <a:masterClrMapping/>
  </p:clrMapOvr>
  <p:transition spd="slow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BE97-F6DE-4CD2-A63C-5F190E8E6BC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8329"/>
      </p:ext>
    </p:extLst>
  </p:cSld>
  <p:clrMapOvr>
    <a:masterClrMapping/>
  </p:clrMapOvr>
  <p:transition spd="slow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505C5-AFD9-4EE9-9D91-293B65276DB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83784"/>
      </p:ext>
    </p:extLst>
  </p:cSld>
  <p:clrMapOvr>
    <a:masterClrMapping/>
  </p:clrMapOvr>
  <p:transition spd="slow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FD666-16FF-49CC-9EC7-8AEE0E0C3A7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09807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6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12B1A-5DB5-4440-BFE7-26D851D5E0C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40597"/>
      </p:ext>
    </p:extLst>
  </p:cSld>
  <p:clrMapOvr>
    <a:masterClrMapping/>
  </p:clrMapOvr>
  <p:transition spd="slow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DE5B-842F-45BB-AD60-6BD7C22B9DF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19563"/>
      </p:ext>
    </p:extLst>
  </p:cSld>
  <p:clrMapOvr>
    <a:masterClrMapping/>
  </p:clrMapOvr>
  <p:transition spd="slow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4C7A6-D182-4753-84AC-C3F4DCF977D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31850"/>
      </p:ext>
    </p:extLst>
  </p:cSld>
  <p:clrMapOvr>
    <a:masterClrMapping/>
  </p:clrMapOvr>
  <p:transition spd="slow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246B9-5242-4A6A-ACD6-9BCEDE76C4A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07062"/>
      </p:ext>
    </p:extLst>
  </p:cSld>
  <p:clrMapOvr>
    <a:masterClrMapping/>
  </p:clrMapOvr>
  <p:transition spd="slow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A9C89-CB83-4C6A-9566-BDF9C864754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01480"/>
      </p:ext>
    </p:extLst>
  </p:cSld>
  <p:clrMapOvr>
    <a:masterClrMapping/>
  </p:clrMapOvr>
  <p:transition spd="slow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E4AA4-52C4-4F5D-BDFA-9B3EFD57F1C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2537"/>
      </p:ext>
    </p:extLst>
  </p:cSld>
  <p:clrMapOvr>
    <a:masterClrMapping/>
  </p:clrMapOvr>
  <p:transition spd="slow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EE895-28EE-4AC8-99B3-E056DE1273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54245"/>
      </p:ext>
    </p:extLst>
  </p:cSld>
  <p:clrMapOvr>
    <a:masterClrMapping/>
  </p:clrMapOvr>
  <p:transition spd="slow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32B75-9242-47DA-A11F-7E2B3838E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64201"/>
      </p:ext>
    </p:extLst>
  </p:cSld>
  <p:clrMapOvr>
    <a:masterClrMapping/>
  </p:clrMapOvr>
  <p:transition spd="slow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04898"/>
      </p:ext>
    </p:extLst>
  </p:cSld>
  <p:clrMapOvr>
    <a:masterClrMapping/>
  </p:clrMapOvr>
  <p:transition spd="slow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21451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2188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57136"/>
      </p:ext>
    </p:extLst>
  </p:cSld>
  <p:clrMapOvr>
    <a:masterClrMapping/>
  </p:clrMapOvr>
  <p:transition spd="slow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42520"/>
      </p:ext>
    </p:extLst>
  </p:cSld>
  <p:clrMapOvr>
    <a:masterClrMapping/>
  </p:clrMapOvr>
  <p:transition spd="slow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14960"/>
      </p:ext>
    </p:extLst>
  </p:cSld>
  <p:clrMapOvr>
    <a:masterClrMapping/>
  </p:clrMapOvr>
  <p:transition spd="slow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76613"/>
      </p:ext>
    </p:extLst>
  </p:cSld>
  <p:clrMapOvr>
    <a:masterClrMapping/>
  </p:clrMapOvr>
  <p:transition spd="slow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91378"/>
      </p:ext>
    </p:extLst>
  </p:cSld>
  <p:clrMapOvr>
    <a:masterClrMapping/>
  </p:clrMapOvr>
  <p:transition spd="slow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15947"/>
      </p:ext>
    </p:extLst>
  </p:cSld>
  <p:clrMapOvr>
    <a:masterClrMapping/>
  </p:clrMapOvr>
  <p:transition spd="slow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79986"/>
      </p:ext>
    </p:extLst>
  </p:cSld>
  <p:clrMapOvr>
    <a:masterClrMapping/>
  </p:clrMapOvr>
  <p:transition spd="slow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20854"/>
      </p:ext>
    </p:extLst>
  </p:cSld>
  <p:clrMapOvr>
    <a:masterClrMapping/>
  </p:clrMapOvr>
  <p:transition spd="slow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72686"/>
      </p:ext>
    </p:extLst>
  </p:cSld>
  <p:clrMapOvr>
    <a:masterClrMapping/>
  </p:clrMapOvr>
  <p:transition spd="slow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10535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68171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85249"/>
      </p:ext>
    </p:extLst>
  </p:cSld>
  <p:clrMapOvr>
    <a:masterClrMapping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01878"/>
      </p:ext>
    </p:extLst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16251"/>
      </p:ext>
    </p:extLst>
  </p:cSld>
  <p:clrMapOvr>
    <a:masterClrMapping/>
  </p:clrMapOvr>
  <p:transition spd="slow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14773"/>
      </p:ext>
    </p:extLst>
  </p:cSld>
  <p:clrMapOvr>
    <a:masterClrMapping/>
  </p:clrMapOvr>
  <p:transition spd="slow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6117"/>
      </p:ext>
    </p:extLst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89759"/>
      </p:ext>
    </p:extLst>
  </p:cSld>
  <p:clrMapOvr>
    <a:masterClrMapping/>
  </p:clrMapOvr>
  <p:transition spd="slow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73646"/>
      </p:ext>
    </p:extLst>
  </p:cSld>
  <p:clrMapOvr>
    <a:masterClrMapping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09081"/>
      </p:ext>
    </p:extLst>
  </p:cSld>
  <p:clrMapOvr>
    <a:masterClrMapping/>
  </p:clrMapOvr>
  <p:transition spd="slow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983279"/>
      </p:ext>
    </p:extLst>
  </p:cSld>
  <p:clrMapOvr>
    <a:masterClrMapping/>
  </p:clrMapOvr>
  <p:transition spd="slow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94228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58212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89142"/>
      </p:ext>
    </p:extLst>
  </p:cSld>
  <p:clrMapOvr>
    <a:masterClrMapping/>
  </p:clrMapOvr>
  <p:transition spd="slow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66303"/>
      </p:ext>
    </p:extLst>
  </p:cSld>
  <p:clrMapOvr>
    <a:masterClrMapping/>
  </p:clrMapOvr>
  <p:transition spd="slow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26790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6914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40759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59025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67726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58366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8335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69244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62076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63644"/>
      </p:ext>
    </p:extLst>
  </p:cSld>
  <p:clrMapOvr>
    <a:masterClrMapping/>
  </p:clrMapOvr>
  <p:transition spd="slow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60837"/>
      </p:ext>
    </p:extLst>
  </p:cSld>
  <p:clrMapOvr>
    <a:masterClrMapping/>
  </p:clrMapOvr>
  <p:transition spd="slow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910328"/>
      </p:ext>
    </p:extLst>
  </p:cSld>
  <p:clrMapOvr>
    <a:masterClrMapping/>
  </p:clrMapOvr>
  <p:transition spd="slow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53674"/>
      </p:ext>
    </p:extLst>
  </p:cSld>
  <p:clrMapOvr>
    <a:masterClrMapping/>
  </p:clrMapOvr>
  <p:transition spd="slow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89477"/>
      </p:ext>
    </p:extLst>
  </p:cSld>
  <p:clrMapOvr>
    <a:masterClrMapping/>
  </p:clrMapOvr>
  <p:transition spd="slow"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67899"/>
      </p:ext>
    </p:extLst>
  </p:cSld>
  <p:clrMapOvr>
    <a:masterClrMapping/>
  </p:clrMapOvr>
  <p:transition spd="slow"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51920"/>
      </p:ext>
    </p:extLst>
  </p:cSld>
  <p:clrMapOvr>
    <a:masterClrMapping/>
  </p:clrMapOvr>
  <p:transition spd="slow"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98020"/>
      </p:ext>
    </p:extLst>
  </p:cSld>
  <p:clrMapOvr>
    <a:masterClrMapping/>
  </p:clrMapOvr>
  <p:transition spd="slow"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28734"/>
      </p:ext>
    </p:extLst>
  </p:cSld>
  <p:clrMapOvr>
    <a:masterClrMapping/>
  </p:clrMapOvr>
  <p:transition spd="slow"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8953"/>
      </p:ext>
    </p:extLst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75186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01556"/>
      </p:ext>
    </p:extLst>
  </p:cSld>
  <p:clrMapOvr>
    <a:masterClrMapping/>
  </p:clrMapOvr>
  <p:transition spd="slow"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36597"/>
      </p:ext>
    </p:extLst>
  </p:cSld>
  <p:clrMapOvr>
    <a:masterClrMapping/>
  </p:clrMapOvr>
  <p:transition spd="slow"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48590"/>
      </p:ext>
    </p:extLst>
  </p:cSld>
  <p:clrMapOvr>
    <a:masterClrMapping/>
  </p:clrMapOvr>
  <p:transition spd="slow"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33963"/>
      </p:ext>
    </p:extLst>
  </p:cSld>
  <p:clrMapOvr>
    <a:masterClrMapping/>
  </p:clrMapOvr>
  <p:transition spd="slow"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0714"/>
      </p:ext>
    </p:extLst>
  </p:cSld>
  <p:clrMapOvr>
    <a:masterClrMapping/>
  </p:clrMapOvr>
  <p:transition spd="slow"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66264"/>
      </p:ext>
    </p:extLst>
  </p:cSld>
  <p:clrMapOvr>
    <a:masterClrMapping/>
  </p:clrMapOvr>
  <p:transition spd="slow"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85727"/>
      </p:ext>
    </p:extLst>
  </p:cSld>
  <p:clrMapOvr>
    <a:masterClrMapping/>
  </p:clrMapOvr>
  <p:transition spd="slow"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77472"/>
      </p:ext>
    </p:extLst>
  </p:cSld>
  <p:clrMapOvr>
    <a:masterClrMapping/>
  </p:clrMapOvr>
  <p:transition spd="slow"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6425"/>
      </p:ext>
    </p:extLst>
  </p:cSld>
  <p:clrMapOvr>
    <a:masterClrMapping/>
  </p:clrMapOvr>
  <p:transition spd="slow"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62291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90515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53846"/>
      </p:ext>
    </p:extLst>
  </p:cSld>
  <p:clrMapOvr>
    <a:masterClrMapping/>
  </p:clrMapOvr>
  <p:transition spd="slow"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54112"/>
      </p:ext>
    </p:extLst>
  </p:cSld>
  <p:clrMapOvr>
    <a:masterClrMapping/>
  </p:clrMapOvr>
  <p:transition spd="slow"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77479"/>
      </p:ext>
    </p:extLst>
  </p:cSld>
  <p:clrMapOvr>
    <a:masterClrMapping/>
  </p:clrMapOvr>
  <p:transition spd="slow"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34096"/>
      </p:ext>
    </p:extLst>
  </p:cSld>
  <p:clrMapOvr>
    <a:masterClrMapping/>
  </p:clrMapOvr>
  <p:transition spd="slow"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09940"/>
      </p:ext>
    </p:extLst>
  </p:cSld>
  <p:clrMapOvr>
    <a:masterClrMapping/>
  </p:clrMapOvr>
  <p:transition spd="slow"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45583"/>
      </p:ext>
    </p:extLst>
  </p:cSld>
  <p:clrMapOvr>
    <a:masterClrMapping/>
  </p:clrMapOvr>
  <p:transition spd="slow"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96117"/>
      </p:ext>
    </p:extLst>
  </p:cSld>
  <p:clrMapOvr>
    <a:masterClrMapping/>
  </p:clrMapOvr>
  <p:transition spd="slow"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80604"/>
      </p:ext>
    </p:extLst>
  </p:cSld>
  <p:clrMapOvr>
    <a:masterClrMapping/>
  </p:clrMapOvr>
  <p:transition spd="slow"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09917"/>
      </p:ext>
    </p:extLst>
  </p:cSld>
  <p:clrMapOvr>
    <a:masterClrMapping/>
  </p:clrMapOvr>
  <p:transition spd="slow"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69534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5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75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89393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362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ransition spd="slow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6269A52-D9E2-4776-9B82-D35002822684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3695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63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35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43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412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20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5232F50-484C-4FA5-AED8-ABBE339BA7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2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9424A85-41C5-4FDA-8CFF-429DB7961398}" type="slidenum">
              <a:rPr lang="en-US">
                <a:solidFill>
                  <a:srgbClr val="FEFAC9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46303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927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</p:sldLayoutIdLst>
  <p:transition spd="slow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618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</p:sldLayoutIdLst>
  <p:transition spd="slow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1242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802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75758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1854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8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8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8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6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9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2.png"/><Relationship Id="rId4" Type="http://schemas.openxmlformats.org/officeDocument/2006/relationships/image" Target="../media/image9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9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97.jpeg"/><Relationship Id="rId4" Type="http://schemas.openxmlformats.org/officeDocument/2006/relationships/image" Target="../media/image9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3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3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6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9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9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9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6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3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2275" y="1371600"/>
            <a:ext cx="8229600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sp>
        <p:nvSpPr>
          <p:cNvPr id="3075" name="Subtitle 1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6" name="Picture 3" descr="stonehenge.ve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0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7488" y="1412776"/>
            <a:ext cx="8712200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7600" b="1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Ancient  Skies</a:t>
            </a:r>
            <a:endParaRPr lang="en-US" sz="7600" b="1" dirty="0">
              <a:effectLst>
                <a:outerShdw blurRad="38100" dist="38100" dir="2700000" algn="tl">
                  <a:srgbClr val="C0C0C0"/>
                </a:outerShdw>
              </a:effectLst>
              <a:latin typeface="Papyrus" pitchFamily="66" charset="0"/>
            </a:endParaRPr>
          </a:p>
          <a:p>
            <a:pPr algn="ctr" eaLnBrk="0" hangingPunct="0">
              <a:spcBef>
                <a:spcPts val="1500"/>
              </a:spcBef>
              <a:defRPr/>
            </a:pPr>
            <a:r>
              <a:rPr lang="en-US" sz="5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&amp;</a:t>
            </a:r>
          </a:p>
          <a:p>
            <a:pPr algn="ctr" eaLnBrk="0" hangingPunct="0">
              <a:spcBef>
                <a:spcPts val="1500"/>
              </a:spcBef>
              <a:defRPr/>
            </a:pPr>
            <a:r>
              <a:rPr lang="en-US" sz="5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Heavenly Rhythms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313" y="857250"/>
            <a:ext cx="8715375" cy="4857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Content Placeholder 8" descr="map_or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0"/>
            <a:ext cx="4867275" cy="6858000"/>
          </a:xfrm>
        </p:spPr>
      </p:pic>
      <p:pic>
        <p:nvPicPr>
          <p:cNvPr id="56323" name="Picture 6" descr="orion_gauvreau_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428750"/>
            <a:ext cx="278606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000768"/>
            <a:ext cx="9929882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</a:t>
            </a:r>
            <a:r>
              <a:rPr lang="en-US" sz="6100" dirty="0">
                <a:sym typeface="Mathematica1"/>
              </a:rPr>
              <a:t>H</a:t>
            </a:r>
            <a:r>
              <a:rPr lang="el-GR" sz="6100" dirty="0">
                <a:sym typeface="Mathematica1"/>
              </a:rPr>
              <a:t>στερισται</a:t>
            </a:r>
            <a:r>
              <a:rPr sz="6100" dirty="0">
                <a:solidFill>
                  <a:srgbClr val="FDF8F5"/>
                </a:solidFill>
                <a:sym typeface="Mathematica1"/>
              </a:rPr>
              <a:t>  -  Constellations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  <p:pic>
        <p:nvPicPr>
          <p:cNvPr id="56325" name="Picture 9" descr="Uranometria_or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428750"/>
            <a:ext cx="256698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571875" y="1428750"/>
            <a:ext cx="2786063" cy="3571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9375" y="1428750"/>
            <a:ext cx="2571750" cy="3571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572375" y="714375"/>
            <a:ext cx="4357688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800" dirty="0">
                <a:solidFill>
                  <a:prstClr val="white"/>
                </a:solidFill>
                <a:latin typeface="Constantia"/>
              </a:rPr>
              <a:t>Orion</a:t>
            </a:r>
          </a:p>
        </p:txBody>
      </p:sp>
    </p:spTree>
    <p:extLst>
      <p:ext uri="{BB962C8B-B14F-4D97-AF65-F5344CB8AC3E}">
        <p14:creationId xmlns:p14="http://schemas.microsoft.com/office/powerpoint/2010/main" val="3510573797"/>
      </p:ext>
    </p:extLst>
  </p:cSld>
  <p:clrMapOvr>
    <a:masterClrMapping/>
  </p:clrMapOvr>
  <p:transition spd="slow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5000" dirty="0"/>
              <a:t>Big Dipper – </a:t>
            </a:r>
            <a:r>
              <a:rPr lang="en-US" sz="5000" dirty="0" err="1"/>
              <a:t>Ursa</a:t>
            </a:r>
            <a:r>
              <a:rPr lang="en-US" sz="5000" dirty="0"/>
              <a:t> Major:</a:t>
            </a:r>
            <a:br>
              <a:rPr lang="en-US" sz="5000" dirty="0"/>
            </a:br>
            <a:r>
              <a:rPr lang="en-US" sz="5000" dirty="0"/>
              <a:t>Oldest  Constellation ? </a:t>
            </a:r>
          </a:p>
        </p:txBody>
      </p:sp>
      <p:pic>
        <p:nvPicPr>
          <p:cNvPr id="17411" name="Picture 4" descr="dippers_lodriguss_lab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143250"/>
            <a:ext cx="51466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86188" y="3143250"/>
            <a:ext cx="5143500" cy="3429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875" y="1143000"/>
            <a:ext cx="4929188" cy="6032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dirty="0">
                <a:effectLst>
                  <a:outerShdw blurRad="165100" dist="279400" dir="5400000" algn="ctr" rotWithShape="0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endParaRPr lang="en-US" sz="3500" dirty="0">
              <a:effectLst>
                <a:outerShdw blurRad="165100" dist="279400" dir="5400000" algn="ctr" rotWithShape="0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1700" dirty="0"/>
              <a:t>Most well-known constellations </a:t>
            </a:r>
          </a:p>
          <a:p>
            <a:pPr>
              <a:defRPr/>
            </a:pPr>
            <a:r>
              <a:rPr lang="en-US" sz="1700" dirty="0"/>
              <a:t>have been defined by</a:t>
            </a:r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sz="1700" dirty="0"/>
              <a:t>     - Babylonian  </a:t>
            </a:r>
          </a:p>
          <a:p>
            <a:pPr>
              <a:defRPr/>
            </a:pPr>
            <a:r>
              <a:rPr lang="en-US" sz="1700" dirty="0"/>
              <a:t>                                  astronomers</a:t>
            </a:r>
          </a:p>
          <a:p>
            <a:pPr>
              <a:defRPr/>
            </a:pPr>
            <a:r>
              <a:rPr lang="en-US" sz="1700" dirty="0"/>
              <a:t>     - Greek</a:t>
            </a:r>
          </a:p>
          <a:p>
            <a:pPr>
              <a:defRPr/>
            </a:pPr>
            <a:endParaRPr lang="en-US" sz="1700" dirty="0"/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sz="1700" dirty="0"/>
              <a:t>Not so the </a:t>
            </a:r>
            <a:r>
              <a:rPr lang="en-US" sz="1700" dirty="0">
                <a:solidFill>
                  <a:srgbClr val="FFC000"/>
                </a:solidFill>
              </a:rPr>
              <a:t>Big Dipper</a:t>
            </a:r>
            <a:r>
              <a:rPr lang="en-US" sz="1700" dirty="0"/>
              <a:t>, known:</a:t>
            </a:r>
          </a:p>
          <a:p>
            <a:pPr>
              <a:defRPr/>
            </a:pPr>
            <a:r>
              <a:rPr lang="en-US" sz="1700" dirty="0"/>
              <a:t>     - Eurasian continent  </a:t>
            </a:r>
          </a:p>
          <a:p>
            <a:pPr>
              <a:defRPr/>
            </a:pPr>
            <a:r>
              <a:rPr lang="en-US" sz="1700" dirty="0"/>
              <a:t>           (incl.   Siberians)</a:t>
            </a:r>
          </a:p>
          <a:p>
            <a:pPr>
              <a:defRPr/>
            </a:pPr>
            <a:r>
              <a:rPr lang="en-US" sz="1700" dirty="0"/>
              <a:t>     - American  Indians </a:t>
            </a:r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sz="1700" dirty="0"/>
              <a:t>Suggests:   </a:t>
            </a:r>
          </a:p>
          <a:p>
            <a:pPr>
              <a:defRPr/>
            </a:pPr>
            <a:r>
              <a:rPr lang="en-US" sz="1700" dirty="0"/>
              <a:t>older than 10,000 yrs</a:t>
            </a:r>
          </a:p>
          <a:p>
            <a:pPr>
              <a:defRPr/>
            </a:pPr>
            <a:r>
              <a:rPr lang="en-US" sz="1700" dirty="0"/>
              <a:t>before ancestors American Indians</a:t>
            </a:r>
          </a:p>
          <a:p>
            <a:pPr>
              <a:defRPr/>
            </a:pPr>
            <a:r>
              <a:rPr lang="en-US" sz="1700" dirty="0"/>
              <a:t>crossed  Bering Street </a:t>
            </a:r>
          </a:p>
          <a:p>
            <a:pPr>
              <a:defRPr/>
            </a:pPr>
            <a:r>
              <a:rPr lang="en-US" dirty="0"/>
              <a:t>                     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>
            <a:off x="1785938" y="2643188"/>
            <a:ext cx="285750" cy="785812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438" y="1785938"/>
            <a:ext cx="3571875" cy="4786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0"/>
            <a:ext cx="8643966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Lascaux</a:t>
            </a:r>
            <a:br>
              <a:rPr lang="en-US" sz="4700" dirty="0"/>
            </a:br>
            <a:r>
              <a:rPr lang="en-US" sz="4700" dirty="0"/>
              <a:t>First  </a:t>
            </a:r>
            <a:r>
              <a:rPr lang="en-US" sz="4700" dirty="0" err="1"/>
              <a:t>Starmap</a:t>
            </a:r>
            <a:r>
              <a:rPr lang="en-US" sz="4700" dirty="0"/>
              <a:t>:  the Pleiades   ?</a:t>
            </a:r>
          </a:p>
        </p:txBody>
      </p:sp>
      <p:pic>
        <p:nvPicPr>
          <p:cNvPr id="15363" name="Picture 4" descr="LascauxCavesStar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7375"/>
            <a:ext cx="4170363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1857375"/>
            <a:ext cx="4143375" cy="46434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5720" y="2000240"/>
            <a:ext cx="4643470" cy="440120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pPr>
              <a:defRPr/>
            </a:pPr>
            <a:r>
              <a:rPr lang="en-US" sz="2800" dirty="0">
                <a:effectLst>
                  <a:outerShdw blurRad="292100" dist="3302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      </a:t>
            </a:r>
            <a:r>
              <a:rPr lang="en-US" sz="2800" b="1" dirty="0">
                <a:effectLst>
                  <a:outerShdw blurRad="292100" dist="330200" dir="2700000" algn="tl" rotWithShape="0">
                    <a:prstClr val="black">
                      <a:alpha val="40000"/>
                    </a:prstClr>
                  </a:outerShdw>
                </a:effectLst>
              </a:rPr>
              <a:t>Lascaux:</a:t>
            </a:r>
          </a:p>
          <a:p>
            <a:pPr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Most beautiful Ice Age cave paintings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Magdalenean cave art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16,500 yrs  old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2000 figures:</a:t>
            </a:r>
          </a:p>
          <a:p>
            <a:pPr>
              <a:defRPr/>
            </a:pPr>
            <a:r>
              <a:rPr lang="en-US" dirty="0"/>
              <a:t>   -  900 animals, of which 364 horses</a:t>
            </a:r>
          </a:p>
          <a:p>
            <a:pPr>
              <a:defRPr/>
            </a:pPr>
            <a:r>
              <a:rPr lang="en-US" dirty="0"/>
              <a:t>   -  geometric figures</a:t>
            </a:r>
          </a:p>
          <a:p>
            <a:pPr>
              <a:defRPr/>
            </a:pPr>
            <a:r>
              <a:rPr lang="en-US" dirty="0"/>
              <a:t>   -  Hall of Bulls:  4 huge aurochs/bulls</a:t>
            </a:r>
          </a:p>
          <a:p>
            <a:pPr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</a:t>
            </a:r>
            <a:r>
              <a:rPr lang="en-US" dirty="0" err="1"/>
              <a:t>Rappenglueck</a:t>
            </a:r>
            <a:r>
              <a:rPr lang="en-US" dirty="0"/>
              <a:t> speculated that </a:t>
            </a:r>
          </a:p>
          <a:p>
            <a:pPr>
              <a:defRPr/>
            </a:pPr>
            <a:r>
              <a:rPr lang="en-US" dirty="0"/>
              <a:t>  cave paintings contained astronomy:</a:t>
            </a:r>
          </a:p>
          <a:p>
            <a:pPr>
              <a:defRPr/>
            </a:pPr>
            <a:r>
              <a:rPr lang="en-US" dirty="0"/>
              <a:t>  -  star map near head bull</a:t>
            </a:r>
          </a:p>
          <a:p>
            <a:pPr>
              <a:defRPr/>
            </a:pPr>
            <a:r>
              <a:rPr lang="en-US" dirty="0"/>
              <a:t>  -  Pleiades</a:t>
            </a:r>
          </a:p>
          <a:p>
            <a:pPr>
              <a:defRPr/>
            </a:pPr>
            <a:r>
              <a:rPr lang="en-US" dirty="0"/>
              <a:t>  -  Moon cycle (29 dots) near horse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5750" y="1857375"/>
            <a:ext cx="4214813" cy="47148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7" name="Picture 7" descr="_975360_las300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4857750"/>
            <a:ext cx="323532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86250" y="4857750"/>
            <a:ext cx="3214688" cy="17859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96" y="-304913"/>
            <a:ext cx="10009112" cy="7506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88840"/>
            <a:ext cx="4464496" cy="4464496"/>
          </a:xfrm>
          <a:prstGeom prst="rect">
            <a:avLst/>
          </a:prstGeom>
          <a:effectLst>
            <a:outerShdw blurRad="50800" dist="2159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709624" y="1988840"/>
            <a:ext cx="4462776" cy="446449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972616" y="-387424"/>
            <a:ext cx="8643966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the Pleiades   </a:t>
            </a:r>
          </a:p>
        </p:txBody>
      </p:sp>
    </p:spTree>
    <p:extLst>
      <p:ext uri="{BB962C8B-B14F-4D97-AF65-F5344CB8AC3E}">
        <p14:creationId xmlns:p14="http://schemas.microsoft.com/office/powerpoint/2010/main" val="1042786672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IMG_89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571500"/>
            <a:ext cx="11572875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1472" y="407194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      </a:t>
            </a:r>
            <a:r>
              <a:rPr lang="en-US" sz="7300" dirty="0">
                <a:solidFill>
                  <a:srgbClr val="FDF8F5"/>
                </a:solidFill>
                <a:sym typeface="Mathematica1"/>
              </a:rPr>
              <a:t>H</a:t>
            </a:r>
            <a:r>
              <a:rPr lang="el-GR" sz="7300" dirty="0">
                <a:solidFill>
                  <a:srgbClr val="FDF8F5"/>
                </a:solidFill>
                <a:sym typeface="Mathematica1"/>
              </a:rPr>
              <a:t>λιοσ</a:t>
            </a:r>
            <a:r>
              <a:rPr sz="7300" dirty="0">
                <a:solidFill>
                  <a:srgbClr val="FDF8F5"/>
                </a:solidFill>
                <a:sym typeface="Mathematica1"/>
              </a:rPr>
              <a:t>  -  Sun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2246187113"/>
      </p:ext>
    </p:extLst>
  </p:cSld>
  <p:clrMapOvr>
    <a:masterClrMapping/>
  </p:clrMapOvr>
  <p:transition spd="slow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Content Placeholder 3" descr="winter_solstice_pivat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71625"/>
            <a:ext cx="9144000" cy="395763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219200"/>
          </a:xfrm>
        </p:spPr>
        <p:txBody>
          <a:bodyPr/>
          <a:lstStyle/>
          <a:p>
            <a:pPr>
              <a:defRPr/>
            </a:pPr>
            <a:r>
              <a:t>         </a:t>
            </a:r>
            <a:r>
              <a:rPr sz="6200"/>
              <a:t>Sun:     daily  path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00034" y="5500702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eaLnBrk="0" hangingPunct="0">
              <a:defRPr/>
            </a:pPr>
            <a:r>
              <a:rPr lang="en-US" sz="4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  </a:t>
            </a:r>
            <a:r>
              <a:rPr lang="en-US" sz="3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winter solstice,  </a:t>
            </a:r>
            <a:r>
              <a:rPr lang="en-US" sz="3200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Tyrrhenain</a:t>
            </a:r>
            <a:r>
              <a:rPr lang="en-US" sz="3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Sea 2005</a:t>
            </a:r>
          </a:p>
          <a:p>
            <a:pPr eaLnBrk="0" hangingPunct="0">
              <a:defRPr/>
            </a:pPr>
            <a:r>
              <a:rPr lang="en-US" sz="3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                                                                   </a:t>
            </a:r>
            <a:r>
              <a:rPr lang="en-US" sz="2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D. </a:t>
            </a:r>
            <a:r>
              <a:rPr lang="en-US" sz="2200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Pivato</a:t>
            </a:r>
            <a:r>
              <a:rPr lang="en-US" sz="2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18018538"/>
      </p:ext>
    </p:extLst>
  </p:cSld>
  <p:clrMapOvr>
    <a:masterClrMapping/>
  </p:clrMapOvr>
  <p:transition spd="slow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9" descr="PicES1-1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975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-142908" y="5214950"/>
            <a:ext cx="9072626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t>       </a:t>
            </a:r>
            <a:r>
              <a:rPr sz="6200"/>
              <a:t>Sun:     </a:t>
            </a:r>
            <a:br>
              <a:rPr sz="6200"/>
            </a:br>
            <a:r>
              <a:rPr sz="6200"/>
              <a:t>     annual  change daily path</a:t>
            </a:r>
          </a:p>
        </p:txBody>
      </p:sp>
    </p:spTree>
    <p:extLst>
      <p:ext uri="{BB962C8B-B14F-4D97-AF65-F5344CB8AC3E}">
        <p14:creationId xmlns:p14="http://schemas.microsoft.com/office/powerpoint/2010/main" val="2676585204"/>
      </p:ext>
    </p:extLst>
  </p:cSld>
  <p:clrMapOvr>
    <a:masterClrMapping/>
  </p:clrMapOvr>
  <p:transition spd="slow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sky-disk-twilight-742542-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720" y="-21106"/>
            <a:ext cx="9358313" cy="748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16" y="980728"/>
            <a:ext cx="8858279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5600" dirty="0">
                <a:solidFill>
                  <a:schemeClr val="tx1"/>
                </a:solidFill>
              </a:rPr>
              <a:t>Nebra Disc:</a:t>
            </a:r>
            <a:br>
              <a:rPr lang="en-US" sz="5600" dirty="0">
                <a:solidFill>
                  <a:schemeClr val="tx1"/>
                </a:solidFill>
              </a:rPr>
            </a:br>
            <a:br>
              <a:rPr lang="en-US" sz="5600" dirty="0">
                <a:solidFill>
                  <a:schemeClr val="tx1"/>
                </a:solidFill>
              </a:rPr>
            </a:br>
            <a:r>
              <a:rPr lang="en-US" sz="5600" dirty="0">
                <a:solidFill>
                  <a:schemeClr val="tx1"/>
                </a:solidFill>
              </a:rPr>
              <a:t>world’s oldest sky map  </a:t>
            </a:r>
            <a:r>
              <a:rPr lang="en-US" sz="4700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the Nebra Disc:</a:t>
            </a:r>
            <a:br>
              <a:rPr lang="en-US" sz="4700" dirty="0"/>
            </a:br>
            <a:r>
              <a:rPr lang="en-US" sz="4700" dirty="0"/>
              <a:t>World’s Oldest Sky Map  ?</a:t>
            </a:r>
          </a:p>
        </p:txBody>
      </p:sp>
      <p:pic>
        <p:nvPicPr>
          <p:cNvPr id="43011" name="Picture 7" descr="scheibe-restauriert.v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643063"/>
            <a:ext cx="501015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57625" y="1643063"/>
            <a:ext cx="500062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3" name="TextBox 9"/>
          <p:cNvSpPr txBox="1">
            <a:spLocks noChangeArrowheads="1"/>
          </p:cNvSpPr>
          <p:nvPr/>
        </p:nvSpPr>
        <p:spPr bwMode="auto">
          <a:xfrm>
            <a:off x="285750" y="1714500"/>
            <a:ext cx="35718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Bronze Disc: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1650 BC  </a:t>
            </a:r>
          </a:p>
          <a:p>
            <a:pPr eaLnBrk="1" hangingPunct="1"/>
            <a:r>
              <a:rPr lang="en-US" altLang="en-US"/>
              <a:t>oldest starmap in the World</a:t>
            </a:r>
          </a:p>
          <a:p>
            <a:pPr eaLnBrk="1" hangingPunct="1"/>
            <a:r>
              <a:rPr lang="en-US" altLang="en-US"/>
              <a:t>European Bronze Age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Found on Mittelberg  (252 m)</a:t>
            </a:r>
          </a:p>
          <a:p>
            <a:pPr eaLnBrk="1" hangingPunct="1"/>
            <a:r>
              <a:rPr lang="en-US" altLang="en-US"/>
              <a:t>      (25 km from Goseck)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1999:     discovery</a:t>
            </a:r>
          </a:p>
          <a:p>
            <a:pPr eaLnBrk="1" hangingPunct="1"/>
            <a:r>
              <a:rPr lang="en-US" altLang="en-US"/>
              <a:t>2001:     illegal trade </a:t>
            </a:r>
          </a:p>
          <a:p>
            <a:pPr eaLnBrk="1" hangingPunct="1"/>
            <a:r>
              <a:rPr lang="en-US" altLang="en-US"/>
              <a:t>              thriller …  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11" name="Rectangle 10"/>
          <p:cNvSpPr/>
          <p:nvPr/>
        </p:nvSpPr>
        <p:spPr>
          <a:xfrm>
            <a:off x="214313" y="1643063"/>
            <a:ext cx="357187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the Nebra Disc:</a:t>
            </a:r>
            <a:br>
              <a:rPr lang="en-US" sz="4700" dirty="0"/>
            </a:br>
            <a:r>
              <a:rPr lang="en-US" sz="4700" dirty="0"/>
              <a:t>World’s Oldest Sky Map  ?</a:t>
            </a:r>
          </a:p>
        </p:txBody>
      </p:sp>
      <p:pic>
        <p:nvPicPr>
          <p:cNvPr id="44035" name="Picture 7" descr="scheibe-restauriert.v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643063"/>
            <a:ext cx="501015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57625" y="1643063"/>
            <a:ext cx="500062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37" name="TextBox 9"/>
          <p:cNvSpPr txBox="1">
            <a:spLocks noChangeArrowheads="1"/>
          </p:cNvSpPr>
          <p:nvPr/>
        </p:nvSpPr>
        <p:spPr bwMode="auto">
          <a:xfrm>
            <a:off x="285750" y="1714500"/>
            <a:ext cx="35718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Bronze Disc: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- 30 cm diameter</a:t>
            </a:r>
          </a:p>
          <a:p>
            <a:pPr eaLnBrk="1" hangingPunct="1"/>
            <a:r>
              <a:rPr lang="en-US" altLang="en-US"/>
              <a:t>- patinated blue-green bronze</a:t>
            </a:r>
          </a:p>
          <a:p>
            <a:pPr eaLnBrk="1" hangingPunct="1"/>
            <a:r>
              <a:rPr lang="en-US" altLang="en-US"/>
              <a:t>- inlaid with gold symbols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Symbols:</a:t>
            </a:r>
          </a:p>
          <a:p>
            <a:pPr eaLnBrk="1" hangingPunct="1"/>
            <a:endParaRPr lang="en-US" altLang="en-US"/>
          </a:p>
          <a:p>
            <a:pPr eaLnBrk="1" hangingPunct="1">
              <a:buFontTx/>
              <a:buChar char="-"/>
            </a:pPr>
            <a:r>
              <a:rPr lang="en-US" altLang="en-US"/>
              <a:t>  Sun / Full moon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 Lunar crescent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 32 Stars    (incl. Pleiades)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 2 golden arcs:</a:t>
            </a:r>
          </a:p>
          <a:p>
            <a:pPr eaLnBrk="1" hangingPunct="1"/>
            <a:r>
              <a:rPr lang="en-US" altLang="en-US"/>
              <a:t>          angle between solstices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extra arc: </a:t>
            </a:r>
          </a:p>
          <a:p>
            <a:pPr eaLnBrk="1" hangingPunct="1"/>
            <a:r>
              <a:rPr lang="en-US" altLang="en-US"/>
              <a:t>          Solar Barge</a:t>
            </a:r>
          </a:p>
          <a:p>
            <a:pPr eaLnBrk="1" hangingPunct="1"/>
            <a:r>
              <a:rPr lang="en-US" altLang="en-US"/>
              <a:t>          Milky Way</a:t>
            </a:r>
          </a:p>
          <a:p>
            <a:pPr eaLnBrk="1" hangingPunct="1"/>
            <a:r>
              <a:rPr lang="en-US" altLang="en-US"/>
              <a:t>          Rainbow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4313" y="1643063"/>
            <a:ext cx="357187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921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2413" y="-1035050"/>
            <a:ext cx="9864726" cy="11503025"/>
          </a:xfrm>
        </p:spPr>
      </p:pic>
      <p:sp>
        <p:nvSpPr>
          <p:cNvPr id="4" name="TextBox 3"/>
          <p:cNvSpPr txBox="1"/>
          <p:nvPr/>
        </p:nvSpPr>
        <p:spPr>
          <a:xfrm>
            <a:off x="6660232" y="299695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the Milky Way band</a:t>
            </a:r>
          </a:p>
        </p:txBody>
      </p:sp>
    </p:spTree>
    <p:extLst>
      <p:ext uri="{BB962C8B-B14F-4D97-AF65-F5344CB8AC3E}">
        <p14:creationId xmlns:p14="http://schemas.microsoft.com/office/powerpoint/2010/main" val="3928668733"/>
      </p:ext>
    </p:extLst>
  </p:cSld>
  <p:clrMapOvr>
    <a:masterClrMapping/>
  </p:clrMapOvr>
  <p:transition spd="slow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the Nebra Disc:</a:t>
            </a:r>
            <a:br>
              <a:rPr lang="en-US" sz="4700" dirty="0"/>
            </a:br>
            <a:r>
              <a:rPr lang="en-US" sz="4700" dirty="0"/>
              <a:t>World’s Oldest Sky Map  ?</a:t>
            </a:r>
          </a:p>
        </p:txBody>
      </p:sp>
      <p:pic>
        <p:nvPicPr>
          <p:cNvPr id="45059" name="Picture 5" descr="22908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14500"/>
            <a:ext cx="428625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4714875" y="1928813"/>
            <a:ext cx="4143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err="1"/>
              <a:t>Mittelberg</a:t>
            </a:r>
            <a:r>
              <a:rPr lang="en-US" altLang="en-US" dirty="0"/>
              <a:t>:  252 m.  high mountain</a:t>
            </a:r>
          </a:p>
          <a:p>
            <a:pPr eaLnBrk="1" hangingPunct="1"/>
            <a:r>
              <a:rPr lang="en-US" altLang="en-US" dirty="0"/>
              <a:t>                   Nebra disk part of </a:t>
            </a:r>
          </a:p>
          <a:p>
            <a:pPr eaLnBrk="1" hangingPunct="1"/>
            <a:r>
              <a:rPr lang="en-US" altLang="en-US" dirty="0"/>
              <a:t>                   bronze trove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4313" y="1714500"/>
            <a:ext cx="4286250" cy="464343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062" name="Picture 6" descr="zm_zoomin.4.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143250"/>
            <a:ext cx="51911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14750" y="3143250"/>
            <a:ext cx="5214938" cy="350043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0" y="1714500"/>
            <a:ext cx="4357688" cy="1357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the Nebra Disc:</a:t>
            </a:r>
            <a:br>
              <a:rPr lang="en-US" sz="4700" dirty="0"/>
            </a:br>
            <a:r>
              <a:rPr lang="en-US" sz="4700" dirty="0"/>
              <a:t>World’s Oldest Sky Map  ?</a:t>
            </a:r>
          </a:p>
        </p:txBody>
      </p:sp>
      <p:pic>
        <p:nvPicPr>
          <p:cNvPr id="47107" name="Picture 7" descr="Nebra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071813"/>
            <a:ext cx="24288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8" descr="Nebra-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071813"/>
            <a:ext cx="24288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9" descr="Nebra-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071813"/>
            <a:ext cx="24288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6983" y="5733256"/>
            <a:ext cx="75300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/>
              <a:t>the arc across the Nebra disk appears to mark the locations between </a:t>
            </a:r>
          </a:p>
          <a:p>
            <a:r>
              <a:rPr lang="nl-NL" sz="1500" dirty="0"/>
              <a:t>the rise of the Sun at winter and summer solstice, exactly for the </a:t>
            </a:r>
          </a:p>
          <a:p>
            <a:r>
              <a:rPr lang="nl-NL" sz="1500" dirty="0"/>
              <a:t>location/altitude corresponding to Nebra. </a:t>
            </a:r>
            <a:endParaRPr lang="en-GB" sz="1500" dirty="0"/>
          </a:p>
        </p:txBody>
      </p:sp>
      <p:sp>
        <p:nvSpPr>
          <p:cNvPr id="4" name="Rectangle 3"/>
          <p:cNvSpPr/>
          <p:nvPr/>
        </p:nvSpPr>
        <p:spPr>
          <a:xfrm>
            <a:off x="714375" y="5661248"/>
            <a:ext cx="7746057" cy="8568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14750" y="142875"/>
            <a:ext cx="5357813" cy="371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2467" name="Content Placeholder 3" descr="celestialsphe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928813"/>
            <a:ext cx="3473450" cy="3714750"/>
          </a:xfrm>
        </p:spPr>
      </p:pic>
      <p:pic>
        <p:nvPicPr>
          <p:cNvPr id="62468" name="Picture 5" descr="radec_earth_orbi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2786063"/>
            <a:ext cx="5348287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43313" y="1928813"/>
            <a:ext cx="535781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 Sun’s  yearly  path  among  the  stars  =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Projection Earth’s orbit on sky 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219200"/>
          </a:xfrm>
        </p:spPr>
        <p:txBody>
          <a:bodyPr/>
          <a:lstStyle/>
          <a:p>
            <a:pPr>
              <a:defRPr/>
            </a:pPr>
            <a:r>
              <a:t>     </a:t>
            </a:r>
            <a:r>
              <a:rPr sz="6200"/>
              <a:t>Sun:     annual  path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2875" y="1928813"/>
            <a:ext cx="3500438" cy="3643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11370"/>
      </p:ext>
    </p:extLst>
  </p:cSld>
  <p:clrMapOvr>
    <a:masterClrMapping/>
  </p:clrMapOvr>
  <p:transition spd="slow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0250" y="5715000"/>
            <a:ext cx="53578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Ecliptic:     Sun’s  yearly  path  among  the  stars  =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                   Projection Earth’s orbit on sky 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219200"/>
          </a:xfrm>
        </p:spPr>
        <p:txBody>
          <a:bodyPr/>
          <a:lstStyle/>
          <a:p>
            <a:pPr>
              <a:defRPr/>
            </a:pPr>
            <a:r>
              <a:t>     </a:t>
            </a:r>
            <a:r>
              <a:rPr sz="6200">
                <a:solidFill>
                  <a:schemeClr val="bg1"/>
                </a:solidFill>
              </a:rPr>
              <a:t>Sun:     annual  path</a:t>
            </a:r>
          </a:p>
        </p:txBody>
      </p:sp>
      <p:pic>
        <p:nvPicPr>
          <p:cNvPr id="63492" name="Picture 4" descr="sun_eclipti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91440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7584" y="5589240"/>
            <a:ext cx="8208912" cy="86409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663288"/>
      </p:ext>
    </p:extLst>
  </p:cSld>
  <p:clrMapOvr>
    <a:masterClrMapping/>
  </p:clrMapOvr>
  <p:transition spd="slow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stonehenge-wallpaper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" y="129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252536" y="1916832"/>
            <a:ext cx="9937104" cy="2448272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br>
              <a:rPr lang="en-US" sz="41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40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Neolithic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24000" b="1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Lucida Sans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4000" b="1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Lucida San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40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Solar Observatories</a:t>
            </a:r>
          </a:p>
        </p:txBody>
      </p:sp>
    </p:spTree>
    <p:extLst>
      <p:ext uri="{BB962C8B-B14F-4D97-AF65-F5344CB8AC3E}">
        <p14:creationId xmlns:p14="http://schemas.microsoft.com/office/powerpoint/2010/main" val="637991728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-142900"/>
            <a:ext cx="964413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Nabta – Egypt</a:t>
            </a:r>
            <a:br>
              <a:rPr lang="en-US" sz="4700" dirty="0"/>
            </a:br>
            <a:r>
              <a:rPr lang="en-US" sz="3600" dirty="0"/>
              <a:t>Oldest  </a:t>
            </a:r>
            <a:r>
              <a:rPr lang="en-US" sz="3600" dirty="0" err="1"/>
              <a:t>Archaeoastronomical</a:t>
            </a:r>
            <a:r>
              <a:rPr lang="en-US" sz="3600" dirty="0"/>
              <a:t> Monument ?</a:t>
            </a:r>
          </a:p>
        </p:txBody>
      </p:sp>
      <p:pic>
        <p:nvPicPr>
          <p:cNvPr id="18435" name="Picture 5" descr="Nabta-Egyp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3143250"/>
            <a:ext cx="33464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abta.nature.jp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857620" y="1357298"/>
            <a:ext cx="4166159" cy="4643446"/>
          </a:xfrm>
          <a:prstGeom prst="rect">
            <a:avLst/>
          </a:prstGeom>
          <a:effectLst>
            <a:outerShdw blurRad="1651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1501090"/>
            <a:ext cx="3857625" cy="44781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dirty="0">
                <a:effectLst>
                  <a:outerShdw blurRad="165100" dist="279400" dir="5400000" algn="ctr" rotWithShape="0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en-US" sz="3500" dirty="0">
                <a:effectLst>
                  <a:outerShdw blurRad="165100" dist="279400" dir="5400000" algn="ctr" rotWithShape="0">
                    <a:srgbClr val="000000">
                      <a:alpha val="43137"/>
                    </a:srgbClr>
                  </a:outerShdw>
                </a:effectLst>
              </a:rPr>
              <a:t>Nabta: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1400" b="1" dirty="0"/>
              <a:t>Southwest Egypt</a:t>
            </a:r>
          </a:p>
          <a:p>
            <a:pPr>
              <a:defRPr/>
            </a:pPr>
            <a:endParaRPr lang="en-US" sz="1400" b="1" dirty="0"/>
          </a:p>
          <a:p>
            <a:pPr>
              <a:defRPr/>
            </a:pPr>
            <a:r>
              <a:rPr lang="en-US" sz="1400" b="1" dirty="0"/>
              <a:t>Oldest astronomical </a:t>
            </a:r>
          </a:p>
          <a:p>
            <a:pPr>
              <a:defRPr/>
            </a:pPr>
            <a:r>
              <a:rPr lang="en-US" sz="1400" b="1" dirty="0"/>
              <a:t>megalithic monument:  </a:t>
            </a:r>
          </a:p>
          <a:p>
            <a:pPr>
              <a:defRPr/>
            </a:pPr>
            <a:r>
              <a:rPr lang="en-US" sz="1400" b="1" dirty="0"/>
              <a:t>             6,000-6,500 yrs old</a:t>
            </a:r>
          </a:p>
          <a:p>
            <a:pPr>
              <a:defRPr/>
            </a:pPr>
            <a:endParaRPr lang="en-US" sz="1400" b="1" dirty="0"/>
          </a:p>
          <a:p>
            <a:pPr>
              <a:defRPr/>
            </a:pPr>
            <a:r>
              <a:rPr lang="en-US" sz="1400" b="1" dirty="0"/>
              <a:t>- complex not circular:  .8-1.8 miles</a:t>
            </a:r>
          </a:p>
          <a:p>
            <a:pPr>
              <a:defRPr/>
            </a:pPr>
            <a:r>
              <a:rPr lang="en-US" sz="1400" b="1" dirty="0"/>
              <a:t>- 10 slabs 9ft, 30 oval stones, </a:t>
            </a:r>
          </a:p>
          <a:p>
            <a:pPr>
              <a:defRPr/>
            </a:pPr>
            <a:r>
              <a:rPr lang="en-US" sz="1400" b="1" dirty="0"/>
              <a:t>- calendar circle  </a:t>
            </a:r>
          </a:p>
          <a:p>
            <a:pPr>
              <a:defRPr/>
            </a:pPr>
            <a:endParaRPr lang="en-US" sz="1400" b="1" dirty="0"/>
          </a:p>
          <a:p>
            <a:pPr>
              <a:buFontTx/>
              <a:buChar char="-"/>
              <a:defRPr/>
            </a:pPr>
            <a:r>
              <a:rPr lang="en-US" sz="1400" b="1" dirty="0"/>
              <a:t> Prehistoric calendar, </a:t>
            </a:r>
          </a:p>
          <a:p>
            <a:pPr>
              <a:defRPr/>
            </a:pPr>
            <a:r>
              <a:rPr lang="en-US" sz="1400" b="1" dirty="0"/>
              <a:t>  marking summer solstice</a:t>
            </a:r>
          </a:p>
          <a:p>
            <a:pPr>
              <a:buFontTx/>
              <a:buChar char="-"/>
              <a:defRPr/>
            </a:pPr>
            <a:r>
              <a:rPr lang="en-US" sz="1400" b="1" dirty="0"/>
              <a:t> perhaps much more:</a:t>
            </a:r>
          </a:p>
          <a:p>
            <a:pPr>
              <a:defRPr/>
            </a:pPr>
            <a:r>
              <a:rPr lang="en-US" sz="1400" b="1" dirty="0"/>
              <a:t>  </a:t>
            </a:r>
            <a:r>
              <a:rPr lang="en-US" sz="1400" b="1" dirty="0" err="1"/>
              <a:t>Brophy</a:t>
            </a:r>
            <a:r>
              <a:rPr lang="en-US" sz="1400" b="1" dirty="0"/>
              <a:t>:      Orion belt + shoulders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438" y="1357313"/>
            <a:ext cx="3714750" cy="46434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880" y="0"/>
            <a:ext cx="15981584" cy="702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Stonehenge:</a:t>
            </a:r>
            <a:br>
              <a:rPr lang="en-US" sz="4700" dirty="0"/>
            </a:br>
            <a:r>
              <a:rPr lang="en-US" sz="4700" dirty="0"/>
              <a:t>Ancient  Solar  Observatory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B26EF4-10E5-4A22-B3C9-966A8F00F7C5}"/>
              </a:ext>
            </a:extLst>
          </p:cNvPr>
          <p:cNvSpPr/>
          <p:nvPr/>
        </p:nvSpPr>
        <p:spPr>
          <a:xfrm>
            <a:off x="2267744" y="5445224"/>
            <a:ext cx="4572000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35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50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3100-1600  BC </a:t>
            </a:r>
          </a:p>
        </p:txBody>
      </p:sp>
    </p:spTree>
    <p:extLst>
      <p:ext uri="{BB962C8B-B14F-4D97-AF65-F5344CB8AC3E}">
        <p14:creationId xmlns:p14="http://schemas.microsoft.com/office/powerpoint/2010/main" val="3244648498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"/>
            <a:ext cx="9144000" cy="68437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908720" y="-19465"/>
            <a:ext cx="8229600" cy="1143000"/>
          </a:xfrm>
          <a:prstGeom prst="rect">
            <a:avLst/>
          </a:prstGeom>
        </p:spPr>
        <p:txBody>
          <a:bodyPr vert="horz" anchor="ctr">
            <a:normAutofit fontScale="5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5800" dirty="0"/>
              <a:t>Stonehenge –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5800" dirty="0"/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912553042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stonehenge-wallpaper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 anchor="ctr">
            <a:normAutofit fontScale="5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1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n-ea"/>
                <a:cs typeface="+mn-cs"/>
              </a:rPr>
            </a:br>
            <a:r>
              <a:rPr kumimoji="0" lang="en-US" sz="58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n-ea"/>
                <a:cs typeface="+mn-cs"/>
              </a:rPr>
              <a:t>Stonehenge:</a:t>
            </a:r>
            <a:br>
              <a:rPr kumimoji="0" lang="en-US" sz="58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n-ea"/>
                <a:cs typeface="+mn-cs"/>
              </a:rPr>
            </a:br>
            <a:r>
              <a:rPr kumimoji="0" lang="en-US" sz="58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n-ea"/>
                <a:cs typeface="+mn-cs"/>
              </a:rPr>
              <a:t>Ancient  Solar Observatory ?</a:t>
            </a:r>
          </a:p>
        </p:txBody>
      </p:sp>
      <p:pic>
        <p:nvPicPr>
          <p:cNvPr id="28676" name="Picture 5" descr="fig2_bi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571625"/>
            <a:ext cx="4910137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29063" y="1571625"/>
            <a:ext cx="4929187" cy="4929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Summer_Solstice_Sunrise_over_Stonehenge_2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10034588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Stonehenge:</a:t>
            </a:r>
            <a:br>
              <a:rPr lang="en-US" sz="4700" dirty="0"/>
            </a:br>
            <a:r>
              <a:rPr lang="en-US" sz="4700" dirty="0"/>
              <a:t>Ancient  Solar  Observatory ?</a:t>
            </a:r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7" name="Content Placeholder 3" descr="moonplanetsponyexpress_bus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28625" y="0"/>
            <a:ext cx="10304463" cy="6858000"/>
          </a:xfrm>
        </p:spPr>
      </p:pic>
      <p:sp>
        <p:nvSpPr>
          <p:cNvPr id="4" name="TextBox 3"/>
          <p:cNvSpPr txBox="1"/>
          <p:nvPr/>
        </p:nvSpPr>
        <p:spPr>
          <a:xfrm>
            <a:off x="5364088" y="4509120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Moon and wandering stars:</a:t>
            </a:r>
          </a:p>
          <a:p>
            <a:endParaRPr lang="nl-NL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Moon disk &amp;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rise in the east,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culmination south,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setting in the west</a:t>
            </a:r>
          </a:p>
        </p:txBody>
      </p:sp>
    </p:spTree>
    <p:extLst>
      <p:ext uri="{BB962C8B-B14F-4D97-AF65-F5344CB8AC3E}">
        <p14:creationId xmlns:p14="http://schemas.microsoft.com/office/powerpoint/2010/main" val="978136810"/>
      </p:ext>
    </p:extLst>
  </p:cSld>
  <p:clrMapOvr>
    <a:masterClrMapping/>
  </p:clrMapOvr>
  <p:transition spd="slow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Summer_Solstice_Sunrise_over_Stonehenge_2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10034588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4700" dirty="0"/>
              <a:t>Stonehenge:</a:t>
            </a:r>
            <a:br>
              <a:rPr lang="en-US" sz="4700" dirty="0"/>
            </a:br>
            <a:r>
              <a:rPr lang="en-US" sz="4700" dirty="0"/>
              <a:t>Ancient  Solar  Observatory ?</a:t>
            </a:r>
          </a:p>
        </p:txBody>
      </p:sp>
      <p:pic>
        <p:nvPicPr>
          <p:cNvPr id="29700" name="Picture 3" descr="Sun_behind_the_Heel_Sto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2286000"/>
            <a:ext cx="55721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57563" y="2286000"/>
            <a:ext cx="5572125" cy="4286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29702" name="Picture 3" descr="stonehenge_heel_sto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14500"/>
            <a:ext cx="3286125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500" y="1714500"/>
            <a:ext cx="3286125" cy="43576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3795" name="Picture 2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 descr="ng-air3-7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500063"/>
            <a:ext cx="5859463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00375" y="500063"/>
            <a:ext cx="5857875" cy="40005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214346" y="5000636"/>
            <a:ext cx="9644098" cy="11430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5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Newgrange,  Ireland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55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3300-2900  BC </a:t>
            </a:r>
          </a:p>
        </p:txBody>
      </p:sp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2771" name="Picture 2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3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ng-ss-7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8625"/>
            <a:ext cx="4437063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solstice-2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429000"/>
            <a:ext cx="40005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10" descr="solstice-newgran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429000"/>
            <a:ext cx="4479925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86000" y="428625"/>
            <a:ext cx="4429125" cy="2786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5750" y="3429000"/>
            <a:ext cx="4000500" cy="3071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57688" y="3429000"/>
            <a:ext cx="4429125" cy="3071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8" descr="passage-sunrise-2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429000"/>
            <a:ext cx="43021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85750" y="3429000"/>
            <a:ext cx="4286250" cy="3143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893" name="Picture 9" descr="solstice-newgran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8"/>
            <a:ext cx="428625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5750" y="357188"/>
            <a:ext cx="4286250" cy="2928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895" name="Picture 16" descr="newgran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188"/>
            <a:ext cx="4238625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643438" y="357188"/>
            <a:ext cx="4214812" cy="62150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900" dirty="0"/>
              <a:t>Goseck:</a:t>
            </a:r>
            <a:br>
              <a:rPr lang="en-US" sz="4700" dirty="0"/>
            </a:br>
            <a:r>
              <a:rPr lang="en-US" sz="4700" dirty="0"/>
              <a:t>Europe’s Oldest Observatory  </a:t>
            </a:r>
          </a:p>
        </p:txBody>
      </p:sp>
      <p:pic>
        <p:nvPicPr>
          <p:cNvPr id="40963" name="Picture 7" descr="grabung2004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785938"/>
            <a:ext cx="79136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42938" y="1785938"/>
            <a:ext cx="7929562" cy="25717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5" name="TextBox 9"/>
          <p:cNvSpPr txBox="1">
            <a:spLocks noChangeArrowheads="1"/>
          </p:cNvSpPr>
          <p:nvPr/>
        </p:nvSpPr>
        <p:spPr bwMode="auto">
          <a:xfrm>
            <a:off x="642938" y="4395788"/>
            <a:ext cx="7929562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 err="1"/>
              <a:t>Goseck</a:t>
            </a:r>
            <a:r>
              <a:rPr lang="en-US" altLang="en-US" sz="2800" dirty="0"/>
              <a:t> Circle:</a:t>
            </a:r>
          </a:p>
          <a:p>
            <a:pPr eaLnBrk="1" hangingPunct="1"/>
            <a:r>
              <a:rPr lang="en-US" altLang="en-US" dirty="0"/>
              <a:t>1990s:     discovered by aerial photographs  (</a:t>
            </a:r>
            <a:r>
              <a:rPr lang="en-US" altLang="en-US" dirty="0" err="1"/>
              <a:t>Goseck</a:t>
            </a:r>
            <a:r>
              <a:rPr lang="en-US" altLang="en-US" dirty="0"/>
              <a:t>, Sachsen-Anhalt)</a:t>
            </a:r>
          </a:p>
          <a:p>
            <a:pPr eaLnBrk="1" hangingPunct="1"/>
            <a:r>
              <a:rPr lang="en-US" altLang="en-US" dirty="0"/>
              <a:t>circular  </a:t>
            </a:r>
            <a:r>
              <a:rPr lang="en-US" altLang="en-US" dirty="0" err="1"/>
              <a:t>Henge</a:t>
            </a:r>
            <a:r>
              <a:rPr lang="en-US" altLang="en-US" dirty="0"/>
              <a:t>-construction,  75 m. diameter </a:t>
            </a:r>
          </a:p>
          <a:p>
            <a:pPr eaLnBrk="1" hangingPunct="1"/>
            <a:r>
              <a:rPr lang="en-US" altLang="en-US" dirty="0"/>
              <a:t>settlement since  5</a:t>
            </a:r>
            <a:r>
              <a:rPr lang="en-US" altLang="en-US" baseline="30000" dirty="0"/>
              <a:t>th</a:t>
            </a:r>
            <a:r>
              <a:rPr lang="en-US" altLang="en-US" dirty="0"/>
              <a:t> Millennium BCE  (49</a:t>
            </a:r>
            <a:r>
              <a:rPr lang="en-US" altLang="en-US" baseline="30000" dirty="0"/>
              <a:t>th</a:t>
            </a:r>
            <a:r>
              <a:rPr lang="en-US" altLang="en-US" dirty="0"/>
              <a:t>-47</a:t>
            </a:r>
            <a:r>
              <a:rPr lang="en-US" altLang="en-US" baseline="30000" dirty="0"/>
              <a:t>th</a:t>
            </a:r>
            <a:r>
              <a:rPr lang="en-US" altLang="en-US" dirty="0"/>
              <a:t> century BCE)</a:t>
            </a:r>
          </a:p>
          <a:p>
            <a:pPr eaLnBrk="1" hangingPunct="1"/>
            <a:r>
              <a:rPr lang="en-US" altLang="en-US" dirty="0"/>
              <a:t>Solar Observatory:   visor mechanism – </a:t>
            </a:r>
          </a:p>
          <a:p>
            <a:pPr eaLnBrk="1" hangingPunct="1"/>
            <a:r>
              <a:rPr lang="en-US" altLang="en-US" dirty="0"/>
              <a:t>                                 determination winter &amp; summer solstice</a:t>
            </a:r>
          </a:p>
          <a:p>
            <a:pPr eaLnBrk="1" hangingPunct="1"/>
            <a:r>
              <a:rPr lang="en-US" altLang="en-US" dirty="0"/>
              <a:t>2005:  reconstruction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11" name="Rectangle 10"/>
          <p:cNvSpPr/>
          <p:nvPr/>
        </p:nvSpPr>
        <p:spPr>
          <a:xfrm>
            <a:off x="642938" y="4429125"/>
            <a:ext cx="7929562" cy="2143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27" y="620688"/>
            <a:ext cx="9144000" cy="1143000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6900" dirty="0"/>
              <a:t>           </a:t>
            </a:r>
            <a:r>
              <a:rPr lang="en-US" sz="6900" dirty="0" err="1"/>
              <a:t>Goseck</a:t>
            </a:r>
            <a:r>
              <a:rPr lang="en-US" sz="6900" dirty="0"/>
              <a:t>:</a:t>
            </a:r>
            <a:br>
              <a:rPr lang="en-US" sz="4700" dirty="0"/>
            </a:br>
            <a:r>
              <a:rPr lang="en-US" sz="4700" dirty="0"/>
              <a:t>Europe’s Oldest Observatory</a:t>
            </a:r>
            <a:br>
              <a:rPr lang="en-US" sz="4700" dirty="0"/>
            </a:br>
            <a:br>
              <a:rPr lang="en-US" sz="4700" dirty="0"/>
            </a:br>
            <a:r>
              <a:rPr lang="en-US" sz="2800" dirty="0"/>
              <a:t>49</a:t>
            </a:r>
            <a:r>
              <a:rPr lang="en-US" sz="2800" baseline="30000" dirty="0"/>
              <a:t>th</a:t>
            </a:r>
            <a:r>
              <a:rPr lang="en-US" sz="2800" dirty="0"/>
              <a:t>-47</a:t>
            </a:r>
            <a:r>
              <a:rPr lang="en-US" sz="2800" baseline="30000" dirty="0"/>
              <a:t>th</a:t>
            </a:r>
            <a:r>
              <a:rPr lang="en-US" sz="2800" dirty="0"/>
              <a:t> century BCE  </a:t>
            </a:r>
          </a:p>
        </p:txBody>
      </p:sp>
      <p:pic>
        <p:nvPicPr>
          <p:cNvPr id="41987" name="Picture 6" descr="Goseck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14625"/>
            <a:ext cx="499110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14313" y="2714625"/>
            <a:ext cx="5000625" cy="3929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989" name="Picture 11" descr="WoodHenge-Goseck-Germany-Ringwal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857375"/>
            <a:ext cx="5000625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000500" y="1857375"/>
            <a:ext cx="5000625" cy="37861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Full_Moon_Luc_Viato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0"/>
            <a:ext cx="6794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335756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   </a:t>
            </a:r>
            <a:r>
              <a:rPr lang="el-GR" sz="7300" dirty="0">
                <a:sym typeface="Mathematica1"/>
              </a:rPr>
              <a:t>Σεληνηζ</a:t>
            </a:r>
            <a:r>
              <a:rPr sz="7300" dirty="0">
                <a:sym typeface="Mathematica1"/>
              </a:rPr>
              <a:t>  -  Moon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3527793564"/>
      </p:ext>
    </p:extLst>
  </p:cSld>
  <p:clrMapOvr>
    <a:masterClrMapping/>
  </p:clrMapOvr>
  <p:transition spd="slow"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43375" y="-357187"/>
            <a:ext cx="5429250" cy="2571751"/>
          </a:xfrm>
        </p:spPr>
        <p:txBody>
          <a:bodyPr/>
          <a:lstStyle/>
          <a:p>
            <a:pPr eaLnBrk="1" hangingPunct="1"/>
            <a:r>
              <a:rPr lang="en-US" altLang="en-US" sz="4500" dirty="0">
                <a:solidFill>
                  <a:schemeClr val="tx1"/>
                </a:solidFill>
                <a:latin typeface="Times New Roman" panose="02020603050405020304" pitchFamily="18" charset="0"/>
              </a:rPr>
              <a:t>Moon: </a:t>
            </a:r>
            <a:br>
              <a:rPr lang="en-US" altLang="en-US" sz="45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4500" dirty="0">
                <a:solidFill>
                  <a:schemeClr val="tx1"/>
                </a:solidFill>
                <a:latin typeface="Times New Roman" panose="02020603050405020304" pitchFamily="18" charset="0"/>
              </a:rPr>
              <a:t>Orbit &amp; Phases</a:t>
            </a:r>
          </a:p>
        </p:txBody>
      </p:sp>
      <p:pic>
        <p:nvPicPr>
          <p:cNvPr id="66563" name="Picture 6" descr="Moon_phas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4191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moon_phases_dia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33" y="2643189"/>
            <a:ext cx="404812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2" y="142877"/>
            <a:ext cx="4429125" cy="15716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16131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mooncyc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2143125"/>
            <a:ext cx="508000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7222" y="0"/>
            <a:ext cx="9858444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lang="en-US" sz="5200" dirty="0"/>
              <a:t>Palaeolithic Lunar Calendars:</a:t>
            </a:r>
            <a:br>
              <a:rPr lang="en-US" sz="5800" dirty="0"/>
            </a:br>
            <a:r>
              <a:rPr lang="en-US" sz="4700" dirty="0"/>
              <a:t>Ishango &amp; Blanchard bones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57625" y="2143125"/>
            <a:ext cx="5072063" cy="4429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4313" y="1785938"/>
            <a:ext cx="3571875" cy="2928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390" name="Picture 10" descr="Ishango_bo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786313"/>
            <a:ext cx="44196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1438" y="4786313"/>
            <a:ext cx="4429125" cy="20002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2" name="TextBox 12"/>
          <p:cNvSpPr txBox="1">
            <a:spLocks noChangeArrowheads="1"/>
          </p:cNvSpPr>
          <p:nvPr/>
        </p:nvSpPr>
        <p:spPr bwMode="auto">
          <a:xfrm>
            <a:off x="285750" y="1857375"/>
            <a:ext cx="3429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500"/>
              <a:t>Blanchard bone  (France):</a:t>
            </a:r>
          </a:p>
          <a:p>
            <a:pPr eaLnBrk="1" hangingPunct="1"/>
            <a:r>
              <a:rPr lang="en-US" altLang="en-US" sz="1500"/>
              <a:t>       reindeer bone, </a:t>
            </a:r>
          </a:p>
          <a:p>
            <a:pPr eaLnBrk="1" hangingPunct="1"/>
            <a:r>
              <a:rPr lang="en-US" altLang="en-US" sz="1500"/>
              <a:t>       30,000 yrs. old</a:t>
            </a:r>
          </a:p>
          <a:p>
            <a:pPr eaLnBrk="1" hangingPunct="1"/>
            <a:r>
              <a:rPr lang="en-US" altLang="en-US" sz="1500"/>
              <a:t>       69 notches, in 27 shapes,</a:t>
            </a:r>
          </a:p>
          <a:p>
            <a:pPr eaLnBrk="1" hangingPunct="1"/>
            <a:r>
              <a:rPr lang="en-US" altLang="en-US" sz="1500"/>
              <a:t>       along winding pattern</a:t>
            </a:r>
          </a:p>
          <a:p>
            <a:pPr eaLnBrk="1" hangingPunct="1"/>
            <a:endParaRPr lang="en-US" altLang="en-US" sz="1500"/>
          </a:p>
          <a:p>
            <a:pPr eaLnBrk="1" hangingPunct="1"/>
            <a:r>
              <a:rPr lang="en-US" altLang="en-US" sz="1500"/>
              <a:t>Suggestion  (Marshack):</a:t>
            </a:r>
          </a:p>
          <a:p>
            <a:pPr eaLnBrk="1" hangingPunct="1"/>
            <a:r>
              <a:rPr lang="en-US" altLang="en-US" sz="1500"/>
              <a:t>        Lunar Calendars</a:t>
            </a:r>
          </a:p>
          <a:p>
            <a:pPr eaLnBrk="1" hangingPunct="1"/>
            <a:endParaRPr lang="en-US" altLang="en-US" sz="1500"/>
          </a:p>
          <a:p>
            <a:pPr eaLnBrk="1" hangingPunct="1"/>
            <a:r>
              <a:rPr lang="en-US" altLang="en-US" sz="1500"/>
              <a:t>Ishango bone  (Congo)</a:t>
            </a:r>
          </a:p>
          <a:p>
            <a:pPr eaLnBrk="1" hangingPunct="1"/>
            <a:r>
              <a:rPr lang="en-US" altLang="en-US" sz="1500"/>
              <a:t>       20,000-25,000 yrs old </a:t>
            </a:r>
          </a:p>
          <a:p>
            <a:pPr eaLnBrk="1" hangingPunct="1"/>
            <a:r>
              <a:rPr lang="en-US" altLang="en-US" sz="1500"/>
              <a:t>       linear notches in 3 rows</a:t>
            </a: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/>
              <a:t>Sky and the Universe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836712"/>
            <a:ext cx="8429625" cy="47085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Cosmology is as old as humankind,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presumably as soon  humans developed language and art, ie. the use of symbolism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for expressing more profound and abstract thoughts, they started to study the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world around them. </a:t>
            </a:r>
          </a:p>
          <a:p>
            <a:pPr marL="136525" indent="0" eaLnBrk="1" hangingPunct="1">
              <a:buNone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Very early cosmology was very local ...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the Universe was what you immediately interacted with,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and involved weather  earthquakes, sudden environmental changes etc.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Things outside daily experience were supernatural </a:t>
            </a:r>
          </a:p>
          <a:p>
            <a:pPr eaLnBrk="1" hangingPunct="1"/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The sky was identified with the supernatural, its serenity and regularity with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 the action of forces – Gods beyond control of humans</a:t>
            </a:r>
          </a:p>
          <a:p>
            <a:pPr marL="136525" indent="0" eaLnBrk="1" hangingPunct="1">
              <a:buNone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At the same time, it was recognized that the celestial phenomena were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influencing our daily life: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-  e.g. seasons corresponded to motions of stars on the sky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-  that suggested that ultimate forces in our world were to be seen on the sky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   </a:t>
            </a:r>
          </a:p>
          <a:p>
            <a:pPr marL="136525" indent="0" eaLnBrk="1" hangingPunct="1">
              <a:buNone/>
            </a:pPr>
            <a:endParaRPr lang="nl-NL" sz="1600" dirty="0"/>
          </a:p>
        </p:txBody>
      </p:sp>
      <p:sp>
        <p:nvSpPr>
          <p:cNvPr id="4" name="Rectangle 3"/>
          <p:cNvSpPr/>
          <p:nvPr/>
        </p:nvSpPr>
        <p:spPr>
          <a:xfrm>
            <a:off x="428625" y="1196752"/>
            <a:ext cx="8429625" cy="52326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03402"/>
      </p:ext>
    </p:extLst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lu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57288" y="0"/>
            <a:ext cx="11001452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/>
              <a:t> the Month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85750" y="1428750"/>
            <a:ext cx="9286875" cy="4952578"/>
          </a:xfrm>
          <a:prstGeom prst="rect">
            <a:avLst/>
          </a:prstGeom>
          <a:noFill/>
          <a:ln/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Time interval related to periodic return of the Moon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sz="28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Complications arise in defining “return”: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sz="2800" dirty="0">
              <a:solidFill>
                <a:srgbClr val="FFFF99"/>
              </a:solidFill>
              <a:latin typeface="+mn-lt"/>
              <a:sym typeface="Mathematica1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  •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several different concepts of month exist 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related to the complex dynamics of  Moon-Earth-Sun system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•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Moon orbits Earth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•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Earth orbits Sun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•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Moon orbit elliptical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•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Moon orbit’s plane oscillates 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</a:t>
            </a:r>
            <a:endParaRPr lang="en-US" sz="2800" dirty="0">
              <a:solidFill>
                <a:srgbClr val="FFFF99"/>
              </a:solidFill>
              <a:latin typeface="+mn-lt"/>
              <a:sym typeface="Mathematica1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 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•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These, and their mutual interplay defines the different Months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•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The different months were first recognized by the Babylonians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625" y="1285875"/>
            <a:ext cx="8358188" cy="521493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58063" y="0"/>
            <a:ext cx="1785937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42875" y="4143387"/>
            <a:ext cx="4522788" cy="25003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3187" name="Title 2"/>
          <p:cNvSpPr>
            <a:spLocks noGrp="1"/>
          </p:cNvSpPr>
          <p:nvPr>
            <p:ph type="title"/>
          </p:nvPr>
        </p:nvSpPr>
        <p:spPr>
          <a:xfrm>
            <a:off x="142875" y="-71437"/>
            <a:ext cx="8229600" cy="1219201"/>
          </a:xfrm>
        </p:spPr>
        <p:txBody>
          <a:bodyPr/>
          <a:lstStyle/>
          <a:p>
            <a:r>
              <a:rPr lang="en-US" altLang="en-US" sz="6200"/>
              <a:t>   </a:t>
            </a:r>
            <a:r>
              <a:rPr lang="en-US" altLang="en-US" sz="6200" b="1">
                <a:latin typeface="Times New Roman" pitchFamily="18" charset="0"/>
              </a:rPr>
              <a:t>Months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90" y="71444"/>
            <a:ext cx="8786813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89" name="Picture 7" descr="anomalis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214833"/>
            <a:ext cx="38862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TextBox 9"/>
          <p:cNvSpPr txBox="1">
            <a:spLocks noChangeArrowheads="1"/>
          </p:cNvSpPr>
          <p:nvPr/>
        </p:nvSpPr>
        <p:spPr bwMode="auto">
          <a:xfrm>
            <a:off x="4857770" y="4214815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Anomalistic  Month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86315" y="4143387"/>
            <a:ext cx="4143375" cy="2500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2" name="Picture 11" descr="siderial.synodic.mon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0"/>
            <a:ext cx="42862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42875" y="1357319"/>
            <a:ext cx="4522788" cy="2643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4" name="Picture 13" descr="synod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428756"/>
            <a:ext cx="401161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786315" y="1357319"/>
            <a:ext cx="4143375" cy="2643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6" name="Picture 15" descr="dracon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8" y="4429127"/>
            <a:ext cx="4357687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7" name="TextBox 17"/>
          <p:cNvSpPr txBox="1">
            <a:spLocks noChangeArrowheads="1"/>
          </p:cNvSpPr>
          <p:nvPr/>
        </p:nvSpPr>
        <p:spPr bwMode="auto">
          <a:xfrm>
            <a:off x="4857770" y="1428751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Synodic  Month</a:t>
            </a:r>
          </a:p>
        </p:txBody>
      </p:sp>
      <p:sp>
        <p:nvSpPr>
          <p:cNvPr id="93198" name="TextBox 18"/>
          <p:cNvSpPr txBox="1">
            <a:spLocks noChangeArrowheads="1"/>
          </p:cNvSpPr>
          <p:nvPr/>
        </p:nvSpPr>
        <p:spPr bwMode="auto">
          <a:xfrm>
            <a:off x="214313" y="1428751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Siderial  Month</a:t>
            </a:r>
          </a:p>
        </p:txBody>
      </p:sp>
      <p:sp>
        <p:nvSpPr>
          <p:cNvPr id="93199" name="TextBox 19"/>
          <p:cNvSpPr txBox="1">
            <a:spLocks noChangeArrowheads="1"/>
          </p:cNvSpPr>
          <p:nvPr/>
        </p:nvSpPr>
        <p:spPr bwMode="auto">
          <a:xfrm>
            <a:off x="214313" y="414337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Draconic  Month</a:t>
            </a:r>
          </a:p>
        </p:txBody>
      </p:sp>
      <p:sp>
        <p:nvSpPr>
          <p:cNvPr id="93200" name="TextBox 20"/>
          <p:cNvSpPr txBox="1">
            <a:spLocks noChangeArrowheads="1"/>
          </p:cNvSpPr>
          <p:nvPr/>
        </p:nvSpPr>
        <p:spPr bwMode="auto">
          <a:xfrm>
            <a:off x="1143020" y="3500440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27.321661  d</a:t>
            </a:r>
          </a:p>
        </p:txBody>
      </p:sp>
      <p:sp>
        <p:nvSpPr>
          <p:cNvPr id="93201" name="TextBox 21"/>
          <p:cNvSpPr txBox="1">
            <a:spLocks noChangeArrowheads="1"/>
          </p:cNvSpPr>
          <p:nvPr/>
        </p:nvSpPr>
        <p:spPr bwMode="auto">
          <a:xfrm>
            <a:off x="5857895" y="3571876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29.530589  d</a:t>
            </a:r>
          </a:p>
        </p:txBody>
      </p:sp>
      <p:sp>
        <p:nvSpPr>
          <p:cNvPr id="93202" name="TextBox 22"/>
          <p:cNvSpPr txBox="1">
            <a:spLocks noChangeArrowheads="1"/>
          </p:cNvSpPr>
          <p:nvPr/>
        </p:nvSpPr>
        <p:spPr bwMode="auto">
          <a:xfrm>
            <a:off x="2786063" y="414337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27.212220  d</a:t>
            </a:r>
          </a:p>
        </p:txBody>
      </p:sp>
      <p:sp>
        <p:nvSpPr>
          <p:cNvPr id="93203" name="TextBox 23"/>
          <p:cNvSpPr txBox="1">
            <a:spLocks noChangeArrowheads="1"/>
          </p:cNvSpPr>
          <p:nvPr/>
        </p:nvSpPr>
        <p:spPr bwMode="auto">
          <a:xfrm>
            <a:off x="6072188" y="621506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27.554551  d</a:t>
            </a:r>
          </a:p>
        </p:txBody>
      </p:sp>
    </p:spTree>
    <p:extLst>
      <p:ext uri="{BB962C8B-B14F-4D97-AF65-F5344CB8AC3E}">
        <p14:creationId xmlns:p14="http://schemas.microsoft.com/office/powerpoint/2010/main" val="868748416"/>
      </p:ext>
    </p:extLst>
  </p:cSld>
  <p:clrMapOvr>
    <a:masterClrMapping/>
  </p:clrMapOvr>
  <p:transition spd="slow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8726" y="0"/>
            <a:ext cx="11001452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/>
              <a:t>Month:   the Concept 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85750" y="1500188"/>
            <a:ext cx="9072563" cy="4525962"/>
          </a:xfrm>
          <a:prstGeom prst="rect">
            <a:avLst/>
          </a:prstGeom>
          <a:noFill/>
          <a:ln/>
        </p:spPr>
        <p:txBody>
          <a:bodyPr>
            <a:normAutofit fontScale="85000" lnSpcReduction="2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•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Sidereal Month</a:t>
            </a: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return moon to same point of sky 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wrt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. Zodiac  (same star),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i.e. return to the same star on the ecliptic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43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12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• Tropical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return moon to the same declination       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43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05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•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Anomalistic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return to same speed, i.e. interval moon between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apsis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(perigee,  apogee) Moon’s orbit      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18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33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•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Draconic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average interval between transits ascending node,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ie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. interval successive transits ecliptic   (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Nodical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Month)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05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05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36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 •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Synodic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return to same angle from the Sun,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interval between Moon at same phase   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12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44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625" y="1143000"/>
            <a:ext cx="8286750" cy="5429250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Ayiomamiti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428625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 descr="Lunar_libration_with_phase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475038"/>
            <a:ext cx="3605212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43504" y="285728"/>
            <a:ext cx="5429288" cy="2571744"/>
          </a:xfrm>
          <a:prstGeom prst="rect">
            <a:avLst/>
          </a:prstGeom>
          <a:ln w="6350" cap="rnd">
            <a:noFill/>
          </a:ln>
        </p:spPr>
        <p:txBody>
          <a:bodyPr lIns="91440" tIns="45720" rIns="91440" bIns="4572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 Moon  Size</a:t>
            </a:r>
          </a:p>
          <a:p>
            <a:pPr fontAlgn="auto">
              <a:spcAft>
                <a:spcPts val="0"/>
              </a:spcAft>
              <a:defRPr/>
            </a:pPr>
            <a:endParaRPr lang="en-US" sz="5400" spc="-100" dirty="0">
              <a:ln w="3200">
                <a:solidFill>
                  <a:srgbClr val="33669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Arial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d</a:t>
            </a:r>
            <a:r>
              <a:rPr lang="en-US" sz="2400" spc="-100" dirty="0" err="1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ifferent</a:t>
            </a: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 distance along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o</a:t>
            </a:r>
            <a:r>
              <a:rPr lang="en-US" sz="2400" spc="-100" dirty="0" err="1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rbit</a:t>
            </a: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  Moon</a:t>
            </a:r>
          </a:p>
          <a:p>
            <a:pPr fontAlgn="auto">
              <a:spcAft>
                <a:spcPts val="0"/>
              </a:spcAft>
              <a:defRPr/>
            </a:pPr>
            <a:endParaRPr lang="en-US" sz="2400" spc="-100" dirty="0">
              <a:ln w="3200">
                <a:solidFill>
                  <a:srgbClr val="33669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85720" y="3929066"/>
            <a:ext cx="5429288" cy="2571744"/>
          </a:xfrm>
          <a:prstGeom prst="rect">
            <a:avLst/>
          </a:prstGeom>
          <a:ln w="6350" cap="rnd">
            <a:noFill/>
          </a:ln>
        </p:spPr>
        <p:txBody>
          <a:bodyPr lIns="91440" tIns="45720" rIns="91440" bIns="45720" anchor="b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Moon  Libration</a:t>
            </a:r>
          </a:p>
          <a:p>
            <a:pPr fontAlgn="auto">
              <a:spcAft>
                <a:spcPts val="0"/>
              </a:spcAft>
              <a:defRPr/>
            </a:pPr>
            <a:endParaRPr lang="en-US" sz="5400" spc="-100" dirty="0">
              <a:ln w="3200">
                <a:solidFill>
                  <a:srgbClr val="33669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Arial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We can see more than ½ of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Moon surface, due to its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elliptical  orbit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3429000"/>
            <a:ext cx="9144000" cy="1588"/>
          </a:xfrm>
          <a:prstGeom prst="line">
            <a:avLst/>
          </a:prstGeom>
          <a:ln w="38100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072065" y="71444"/>
            <a:ext cx="3857625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2" y="3929072"/>
            <a:ext cx="4714875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79663"/>
      </p:ext>
    </p:extLst>
  </p:cSld>
  <p:clrMapOvr>
    <a:masterClrMapping/>
  </p:clrMapOvr>
  <p:transition spd="slow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3" descr="starmap.partiview.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75"/>
            <a:ext cx="9286875" cy="77136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4149080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      </a:t>
            </a:r>
            <a:r>
              <a:rPr lang="en-US" dirty="0"/>
              <a:t> </a:t>
            </a:r>
            <a:r>
              <a:rPr sz="7300" dirty="0">
                <a:solidFill>
                  <a:srgbClr val="FDF8F5"/>
                </a:solidFill>
                <a:sym typeface="Mathematica1"/>
              </a:rPr>
              <a:t> </a:t>
            </a:r>
            <a:r>
              <a:rPr lang="en-US" sz="7300" dirty="0">
                <a:solidFill>
                  <a:srgbClr val="FDF8F5"/>
                </a:solidFill>
                <a:sym typeface="Mathematica1"/>
              </a:rPr>
              <a:t>A</a:t>
            </a:r>
            <a:r>
              <a:rPr lang="el-GR" sz="7300" dirty="0">
                <a:solidFill>
                  <a:srgbClr val="FDF8F5"/>
                </a:solidFill>
                <a:sym typeface="Mathematica1"/>
              </a:rPr>
              <a:t>στιρ</a:t>
            </a:r>
            <a:r>
              <a:rPr lang="en-US" sz="7300" dirty="0">
                <a:solidFill>
                  <a:srgbClr val="FDF8F5"/>
                </a:solidFill>
                <a:sym typeface="Mathematica1"/>
              </a:rPr>
              <a:t> </a:t>
            </a:r>
            <a:r>
              <a:rPr sz="7300" dirty="0">
                <a:solidFill>
                  <a:srgbClr val="FDF8F5"/>
                </a:solidFill>
                <a:sym typeface="Mathematica1"/>
              </a:rPr>
              <a:t>-  Stars:</a:t>
            </a:r>
            <a:br>
              <a:rPr sz="7300" dirty="0">
                <a:solidFill>
                  <a:srgbClr val="FDF8F5"/>
                </a:solidFill>
                <a:sym typeface="Mathematica1"/>
              </a:rPr>
            </a:br>
            <a:br>
              <a:rPr lang="en-US" sz="7300" dirty="0">
                <a:solidFill>
                  <a:srgbClr val="FDF8F5"/>
                </a:solidFill>
                <a:sym typeface="Mathematica1"/>
              </a:rPr>
            </a:br>
            <a:r>
              <a:rPr lang="en-US" sz="7300" dirty="0">
                <a:solidFill>
                  <a:srgbClr val="FDF8F5"/>
                </a:solidFill>
                <a:sym typeface="Mathematica1"/>
              </a:rPr>
              <a:t>        annual motion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319786730"/>
      </p:ext>
    </p:extLst>
  </p:cSld>
  <p:clrMapOvr>
    <a:masterClrMapping/>
  </p:clrMapOvr>
  <p:transition spd="slow"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219200"/>
          </a:xfrm>
        </p:spPr>
        <p:txBody>
          <a:bodyPr/>
          <a:lstStyle/>
          <a:p>
            <a:r>
              <a:rPr lang="nl-NL" dirty="0"/>
              <a:t>                </a:t>
            </a:r>
            <a:r>
              <a:rPr lang="nl-NL" dirty="0">
                <a:solidFill>
                  <a:schemeClr val="bg1"/>
                </a:solidFill>
              </a:rPr>
              <a:t>Daily Motion Stars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6840760" cy="5127000"/>
          </a:xfrm>
        </p:spPr>
      </p:pic>
      <p:sp>
        <p:nvSpPr>
          <p:cNvPr id="11" name="Rectangle 10"/>
          <p:cNvSpPr/>
          <p:nvPr/>
        </p:nvSpPr>
        <p:spPr>
          <a:xfrm>
            <a:off x="107504" y="1186661"/>
            <a:ext cx="8856984" cy="55446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448455"/>
      </p:ext>
    </p:extLst>
  </p:cSld>
  <p:clrMapOvr>
    <a:masterClrMapping/>
  </p:clrMapOvr>
  <p:transition spd="slow"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/>
              <a:t>                </a:t>
            </a:r>
            <a:r>
              <a:rPr lang="nl-NL" dirty="0">
                <a:solidFill>
                  <a:schemeClr val="bg1"/>
                </a:solidFill>
              </a:rPr>
              <a:t>Circumpolar Stars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59058"/>
            <a:ext cx="5897442" cy="4420003"/>
          </a:xfrm>
        </p:spPr>
      </p:pic>
      <p:sp>
        <p:nvSpPr>
          <p:cNvPr id="6" name="Rectangle 5"/>
          <p:cNvSpPr/>
          <p:nvPr/>
        </p:nvSpPr>
        <p:spPr>
          <a:xfrm>
            <a:off x="5940152" y="134076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Circumpolar Star: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Any star closer than your latitude to </a:t>
            </a:r>
          </a:p>
          <a:p>
            <a:r>
              <a:rPr lang="en-GB" sz="1200" dirty="0">
                <a:solidFill>
                  <a:schemeClr val="bg1"/>
                </a:solidFill>
              </a:rPr>
              <a:t>your visible celestial pole (north or south) </a:t>
            </a:r>
          </a:p>
          <a:p>
            <a:r>
              <a:rPr lang="en-GB" sz="1200" dirty="0">
                <a:solidFill>
                  <a:schemeClr val="bg1"/>
                </a:solidFill>
              </a:rPr>
              <a:t>will always be </a:t>
            </a:r>
            <a:r>
              <a:rPr lang="en-GB" sz="1200" b="1" dirty="0">
                <a:solidFill>
                  <a:schemeClr val="bg1"/>
                </a:solidFill>
              </a:rPr>
              <a:t>above</a:t>
            </a:r>
            <a:r>
              <a:rPr lang="en-GB" sz="1200" dirty="0">
                <a:solidFill>
                  <a:schemeClr val="bg1"/>
                </a:solidFill>
              </a:rPr>
              <a:t> your local horizon. 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These are the </a:t>
            </a:r>
            <a:r>
              <a:rPr lang="en-GB" sz="1200" b="1" dirty="0">
                <a:solidFill>
                  <a:schemeClr val="bg1"/>
                </a:solidFill>
              </a:rPr>
              <a:t>Circumpolar Stars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 err="1">
                <a:solidFill>
                  <a:schemeClr val="bg1"/>
                </a:solidFill>
              </a:rPr>
              <a:t>Ursa</a:t>
            </a:r>
            <a:r>
              <a:rPr lang="en-GB" sz="1200" dirty="0">
                <a:solidFill>
                  <a:schemeClr val="bg1"/>
                </a:solidFill>
              </a:rPr>
              <a:t> Major, </a:t>
            </a:r>
            <a:r>
              <a:rPr lang="en-GB" sz="1200" dirty="0" err="1">
                <a:solidFill>
                  <a:schemeClr val="bg1"/>
                </a:solidFill>
              </a:rPr>
              <a:t>Ursa</a:t>
            </a:r>
            <a:r>
              <a:rPr lang="en-GB" sz="1200" dirty="0">
                <a:solidFill>
                  <a:schemeClr val="bg1"/>
                </a:solidFill>
              </a:rPr>
              <a:t> Minor, &amp; Draco are </a:t>
            </a:r>
          </a:p>
          <a:p>
            <a:r>
              <a:rPr lang="en-GB" sz="1200" dirty="0">
                <a:solidFill>
                  <a:schemeClr val="bg1"/>
                </a:solidFill>
              </a:rPr>
              <a:t>circumpolar constellations </a:t>
            </a:r>
          </a:p>
          <a:p>
            <a:r>
              <a:rPr lang="en-GB" sz="1200" dirty="0">
                <a:solidFill>
                  <a:schemeClr val="bg1"/>
                </a:solidFill>
              </a:rPr>
              <a:t>as seen from Groningen </a:t>
            </a:r>
          </a:p>
        </p:txBody>
      </p:sp>
      <p:sp>
        <p:nvSpPr>
          <p:cNvPr id="7" name="Rectangle 6"/>
          <p:cNvSpPr/>
          <p:nvPr/>
        </p:nvSpPr>
        <p:spPr>
          <a:xfrm>
            <a:off x="5940152" y="1196752"/>
            <a:ext cx="3096344" cy="55446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07504" y="1186661"/>
            <a:ext cx="5760640" cy="55446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06139"/>
      </p:ext>
    </p:extLst>
  </p:cSld>
  <p:clrMapOvr>
    <a:masterClrMapping/>
  </p:clrMapOvr>
  <p:transition spd="slow"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/>
              <a:t>                </a:t>
            </a:r>
            <a:r>
              <a:rPr lang="nl-NL" b="1" dirty="0">
                <a:solidFill>
                  <a:schemeClr val="tx1"/>
                </a:solidFill>
              </a:rPr>
              <a:t>Circumpolar Stars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0152" y="134076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/>
              <a:t>Circumpolar Star: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1200" dirty="0"/>
              <a:t>Any star closer than your latitude to </a:t>
            </a:r>
          </a:p>
          <a:p>
            <a:r>
              <a:rPr lang="en-GB" sz="1200" dirty="0"/>
              <a:t>your visible celestial pole (north or south) </a:t>
            </a:r>
          </a:p>
          <a:p>
            <a:r>
              <a:rPr lang="en-GB" sz="1200" dirty="0"/>
              <a:t>will always be </a:t>
            </a:r>
            <a:r>
              <a:rPr lang="en-GB" sz="1200" b="1" dirty="0"/>
              <a:t>above</a:t>
            </a:r>
            <a:r>
              <a:rPr lang="en-GB" sz="1200" dirty="0"/>
              <a:t> your local horizon. </a:t>
            </a:r>
          </a:p>
          <a:p>
            <a:endParaRPr lang="en-GB" sz="1200" dirty="0"/>
          </a:p>
          <a:p>
            <a:r>
              <a:rPr lang="en-GB" sz="1200" dirty="0"/>
              <a:t>These are the </a:t>
            </a:r>
            <a:r>
              <a:rPr lang="en-GB" sz="1200" b="1" dirty="0"/>
              <a:t>Circumpolar Stars</a:t>
            </a:r>
            <a:r>
              <a:rPr lang="en-GB" sz="1200" dirty="0"/>
              <a:t> </a:t>
            </a:r>
          </a:p>
          <a:p>
            <a:endParaRPr lang="en-GB" sz="1200" dirty="0"/>
          </a:p>
        </p:txBody>
      </p:sp>
      <p:sp>
        <p:nvSpPr>
          <p:cNvPr id="7" name="Rectangle 6"/>
          <p:cNvSpPr/>
          <p:nvPr/>
        </p:nvSpPr>
        <p:spPr>
          <a:xfrm>
            <a:off x="5724128" y="1196752"/>
            <a:ext cx="3312368" cy="2088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1186661"/>
            <a:ext cx="5472608" cy="5544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72093"/>
            <a:ext cx="3323593" cy="33131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3" y="1311444"/>
            <a:ext cx="5309075" cy="53090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24128" y="3361601"/>
            <a:ext cx="3312368" cy="33696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98808"/>
      </p:ext>
    </p:extLst>
  </p:cSld>
  <p:clrMapOvr>
    <a:masterClrMapping/>
  </p:clrMapOvr>
  <p:transition spd="slow"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/>
              <a:t>        </a:t>
            </a:r>
            <a:r>
              <a:rPr lang="nl-NL" b="1" dirty="0">
                <a:solidFill>
                  <a:schemeClr val="bg1"/>
                </a:solidFill>
              </a:rPr>
              <a:t>Dance of  Sun  and Stars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" y="908720"/>
            <a:ext cx="6098429" cy="5589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6136" y="1319079"/>
            <a:ext cx="3456384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chemeClr val="bg1"/>
                </a:solidFill>
              </a:rPr>
              <a:t>As the Earth moves in its orbit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throughout the year </a:t>
            </a: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>
                <a:solidFill>
                  <a:schemeClr val="bg1"/>
                </a:solidFill>
              </a:rPr>
              <a:t>We see the Sun move over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the sky. </a:t>
            </a: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>
                <a:solidFill>
                  <a:schemeClr val="bg1"/>
                </a:solidFill>
              </a:rPr>
              <a:t>Stars located in the part of the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sky visible during the day,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are not visible as the Sun is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too bright. </a:t>
            </a:r>
          </a:p>
          <a:p>
            <a:endParaRPr lang="nl-NL" sz="1500" b="1" dirty="0">
              <a:solidFill>
                <a:schemeClr val="bg1"/>
              </a:solidFill>
            </a:endParaRPr>
          </a:p>
          <a:p>
            <a:endParaRPr lang="nl-NL" sz="1500" b="1" dirty="0">
              <a:solidFill>
                <a:schemeClr val="bg1"/>
              </a:solidFill>
            </a:endParaRPr>
          </a:p>
          <a:p>
            <a:endParaRPr lang="nl-NL" sz="1500" b="1" dirty="0">
              <a:solidFill>
                <a:schemeClr val="bg1"/>
              </a:solidFill>
            </a:endParaRP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>
                <a:solidFill>
                  <a:schemeClr val="bg1"/>
                </a:solidFill>
              </a:rPr>
              <a:t>Only stars visible on sky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after sunset,</a:t>
            </a: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>
                <a:solidFill>
                  <a:schemeClr val="bg1"/>
                </a:solidFill>
              </a:rPr>
              <a:t>and the ones rising before dawn,</a:t>
            </a: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>
                <a:solidFill>
                  <a:schemeClr val="bg1"/>
                </a:solidFill>
              </a:rPr>
              <a:t>will be visible in the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Given time of year.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6136" y="1196752"/>
            <a:ext cx="3240360" cy="51845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15975"/>
      </p:ext>
    </p:extLst>
  </p:cSld>
  <p:clrMapOvr>
    <a:masterClrMapping/>
  </p:clrMapOvr>
  <p:transition spd="slow"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4515" name="Content Placeholder 5" descr="f1-firstpointofaries-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03213"/>
            <a:ext cx="9144000" cy="7908926"/>
          </a:xfrm>
        </p:spPr>
      </p:pic>
      <p:sp>
        <p:nvSpPr>
          <p:cNvPr id="4" name="TextBox 3"/>
          <p:cNvSpPr txBox="1"/>
          <p:nvPr/>
        </p:nvSpPr>
        <p:spPr>
          <a:xfrm>
            <a:off x="4286250" y="4357688"/>
            <a:ext cx="5357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Sun’s  path  among  the  stars  =   Ecliptic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 traverses through 12 regions of 30</a:t>
            </a:r>
            <a:r>
              <a:rPr lang="en-US" baseline="30000" dirty="0">
                <a:solidFill>
                  <a:prstClr val="white"/>
                </a:solidFill>
                <a:latin typeface="Constantia"/>
                <a:sym typeface="Mathematica1"/>
              </a:rPr>
              <a:t>0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the constellations of the Zodiac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139952" y="4357688"/>
            <a:ext cx="4896544" cy="1200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20638489">
            <a:off x="7651123" y="136319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ECLIPTIC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52858294"/>
      </p:ext>
    </p:extLst>
  </p:cSld>
  <p:clrMapOvr>
    <a:masterClrMapping/>
  </p:clrMapOvr>
  <p:transition spd="slow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/>
              <a:t>Sky and the Universe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836712"/>
            <a:ext cx="8429625" cy="47085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The sky was identified with the supernatural, its serenity and regularity with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 the action of forces – Gods beyond control of humans</a:t>
            </a:r>
          </a:p>
          <a:p>
            <a:pPr marL="136525" indent="0" eaLnBrk="1" hangingPunct="1">
              <a:buNone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At the same time, it was recognized that the celestial phenomena were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influencing our daily life: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-  e.g. seasons corresponded to motions of stars on the sky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-  that suggested that ultimate forces in our world were to be seen on the sky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    </a:t>
            </a:r>
          </a:p>
          <a:p>
            <a:pPr marL="136525" indent="0" eaLnBrk="1" hangingPunct="1">
              <a:buNone/>
            </a:pPr>
            <a:endParaRPr lang="nl-NL" sz="1600" dirty="0"/>
          </a:p>
        </p:txBody>
      </p:sp>
      <p:sp>
        <p:nvSpPr>
          <p:cNvPr id="4" name="Rectangle 3"/>
          <p:cNvSpPr/>
          <p:nvPr/>
        </p:nvSpPr>
        <p:spPr>
          <a:xfrm>
            <a:off x="428625" y="1196753"/>
            <a:ext cx="8429625" cy="23762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624" y="3735568"/>
            <a:ext cx="8429625" cy="2789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528" y="3429000"/>
            <a:ext cx="8429625" cy="315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 2" pitchFamily="18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Hence,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the key to unravelling the mysteries of the sky and the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forces that shape and formed our world and Universe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 were to be found in the regularities in the celestial motions.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/>
              <a:t>Hence, astronomy (at the time indistinguishable from astrology) </a:t>
            </a:r>
          </a:p>
          <a:p>
            <a:pPr marL="136525" indent="0" eaLnBrk="1" hangingPunct="1">
              <a:buNone/>
            </a:pPr>
            <a:r>
              <a:rPr lang="nl-NL" sz="1600" dirty="0"/>
              <a:t>        formed the basis for many cosmological ideas and thoughts ...  </a:t>
            </a:r>
          </a:p>
        </p:txBody>
      </p:sp>
    </p:spTree>
    <p:extLst>
      <p:ext uri="{BB962C8B-B14F-4D97-AF65-F5344CB8AC3E}">
        <p14:creationId xmlns:p14="http://schemas.microsoft.com/office/powerpoint/2010/main" val="1427829054"/>
      </p:ext>
    </p:extLst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568952" cy="558588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-243408"/>
            <a:ext cx="8229600" cy="1219200"/>
          </a:xfrm>
        </p:spPr>
        <p:txBody>
          <a:bodyPr/>
          <a:lstStyle/>
          <a:p>
            <a:r>
              <a:rPr lang="nl-NL" b="1" dirty="0"/>
              <a:t>Earth’s Orbit   &amp;    the Zodiac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10632208"/>
      </p:ext>
    </p:extLst>
  </p:cSld>
  <p:clrMapOvr>
    <a:masterClrMapping/>
  </p:clrMapOvr>
  <p:transition spd="slow"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Content Placeholder 3" descr="zodiacpostermml-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6723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7554" y="4214818"/>
            <a:ext cx="8229600" cy="1219200"/>
          </a:xfrm>
        </p:spPr>
        <p:txBody>
          <a:bodyPr/>
          <a:lstStyle/>
          <a:p>
            <a:pPr>
              <a:defRPr/>
            </a:pPr>
            <a:r>
              <a:rPr sz="6200"/>
              <a:t>Zodiac</a:t>
            </a:r>
          </a:p>
        </p:txBody>
      </p:sp>
    </p:spTree>
    <p:extLst>
      <p:ext uri="{BB962C8B-B14F-4D97-AF65-F5344CB8AC3E}">
        <p14:creationId xmlns:p14="http://schemas.microsoft.com/office/powerpoint/2010/main" val="3940362358"/>
      </p:ext>
    </p:extLst>
  </p:cSld>
  <p:clrMapOvr>
    <a:masterClrMapping/>
  </p:clrMapOvr>
  <p:transition spd="slow"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44824"/>
            <a:ext cx="8738859" cy="352839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873545"/>
      </p:ext>
    </p:extLst>
  </p:cSld>
  <p:clrMapOvr>
    <a:masterClrMapping/>
  </p:clrMapOvr>
  <p:transition spd="slow"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>
                <a:solidFill>
                  <a:srgbClr val="000099"/>
                </a:solidFill>
              </a:rPr>
              <a:t>Sirius &amp;  the Nile Flood</a:t>
            </a:r>
          </a:p>
        </p:txBody>
      </p:sp>
      <p:pic>
        <p:nvPicPr>
          <p:cNvPr id="52228" name="Picture 5" descr="siriusmanst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357438"/>
            <a:ext cx="4227513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8625" y="2357438"/>
            <a:ext cx="4214813" cy="4071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2230" name="Picture 7" descr="heliacal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2144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8" descr="Heliacal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9289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9" descr="heliacal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6434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72188" y="1071563"/>
            <a:ext cx="2286000" cy="53578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8624" y="1060623"/>
            <a:ext cx="4214813" cy="1216249"/>
          </a:xfrm>
          <a:prstGeom prst="rect">
            <a:avLst/>
          </a:prstGeom>
          <a:solidFill>
            <a:schemeClr val="accent1">
              <a:alpha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214438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In ancient Egypt, the reappearance (heliacal rising) </a:t>
            </a:r>
          </a:p>
          <a:p>
            <a:r>
              <a:rPr lang="nl-NL" sz="1200" dirty="0"/>
              <a:t>of the bright star Sirius announced the annual </a:t>
            </a:r>
          </a:p>
          <a:p>
            <a:r>
              <a:rPr lang="nl-NL" sz="1200" dirty="0"/>
              <a:t>flooding of the Nile. This was of key importance for retaining the furtility of the soil around the Nile.</a:t>
            </a:r>
          </a:p>
        </p:txBody>
      </p:sp>
    </p:spTree>
    <p:extLst>
      <p:ext uri="{BB962C8B-B14F-4D97-AF65-F5344CB8AC3E}">
        <p14:creationId xmlns:p14="http://schemas.microsoft.com/office/powerpoint/2010/main" val="1808579534"/>
      </p:ext>
    </p:extLst>
  </p:cSld>
  <p:clrMapOvr>
    <a:masterClrMapping/>
  </p:clrMapOvr>
  <p:transition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>
                <a:solidFill>
                  <a:srgbClr val="000099"/>
                </a:solidFill>
              </a:rPr>
              <a:t>Sirius &amp;  the Nile Flood</a:t>
            </a:r>
          </a:p>
        </p:txBody>
      </p:sp>
      <p:pic>
        <p:nvPicPr>
          <p:cNvPr id="51204" name="Picture 7" descr="113-85(3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873500"/>
            <a:ext cx="357187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9" descr="Ni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25" y="3286125"/>
            <a:ext cx="11063288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 descr="A4763_N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785938"/>
            <a:ext cx="39290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86313" y="1785938"/>
            <a:ext cx="3929062" cy="292893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07504" y="2819400"/>
            <a:ext cx="9296001" cy="212176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</a:t>
            </a:r>
            <a:r>
              <a:rPr kumimoji="0" lang="en-GB" sz="42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</a:t>
            </a:r>
            <a:r>
              <a:rPr kumimoji="0" lang="en-GB" sz="73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Earth’s Precession </a:t>
            </a:r>
            <a:br>
              <a:rPr kumimoji="0" lang="en-GB" sz="73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</a:br>
            <a:r>
              <a:rPr kumimoji="0" lang="en-GB" sz="62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</a:t>
            </a:r>
            <a:endParaRPr kumimoji="0" lang="en-GB" sz="4700" b="0" i="0" u="none" strike="noStrike" kern="1200" cap="none" spc="-100" normalizeH="0" baseline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6495540"/>
      </p:ext>
    </p:extLst>
  </p:cSld>
  <p:clrMapOvr>
    <a:masterClrMapping/>
  </p:clrMapOvr>
  <p:transition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140" y="-47161"/>
            <a:ext cx="8229600" cy="1143000"/>
          </a:xfrm>
        </p:spPr>
        <p:txBody>
          <a:bodyPr/>
          <a:lstStyle/>
          <a:p>
            <a:r>
              <a:rPr lang="nl-NL" dirty="0"/>
              <a:t> </a:t>
            </a:r>
            <a:r>
              <a:rPr lang="nl-NL" sz="5500" dirty="0"/>
              <a:t>Earth’s Precession</a:t>
            </a:r>
            <a:endParaRPr lang="en-GB" sz="5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24" y="1352707"/>
            <a:ext cx="4447267" cy="5071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76298"/>
            <a:ext cx="3672408" cy="36724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960" y="954595"/>
            <a:ext cx="4608512" cy="54987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82362" y="954595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The Earth’s rotation axis subtly rotates, </a:t>
            </a:r>
          </a:p>
          <a:p>
            <a:r>
              <a:rPr lang="nl-NL" sz="1200" dirty="0"/>
              <a:t>like the precession of a gyroscope, </a:t>
            </a:r>
          </a:p>
          <a:p>
            <a:r>
              <a:rPr lang="nl-NL" sz="1200" dirty="0"/>
              <a:t>changing its tilt wrt. the orbital plane. </a:t>
            </a:r>
          </a:p>
          <a:p>
            <a:r>
              <a:rPr lang="nl-NL" sz="1200" dirty="0"/>
              <a:t> </a:t>
            </a:r>
          </a:p>
          <a:p>
            <a:r>
              <a:rPr lang="nl-NL" sz="1200" dirty="0"/>
              <a:t>In ~ 26,000 years it revolves around, ie. 1</a:t>
            </a:r>
            <a:r>
              <a:rPr lang="nl-NL" sz="1200" baseline="30000" dirty="0"/>
              <a:t>o</a:t>
            </a:r>
            <a:r>
              <a:rPr lang="nl-NL" sz="1200" dirty="0"/>
              <a:t> in 72 yrs.</a:t>
            </a:r>
          </a:p>
          <a:p>
            <a:endParaRPr lang="nl-NL" sz="1200" dirty="0"/>
          </a:p>
          <a:p>
            <a:r>
              <a:rPr lang="nl-NL" sz="1200" dirty="0"/>
              <a:t>As  a result, the daily motion of stars around </a:t>
            </a:r>
          </a:p>
          <a:p>
            <a:r>
              <a:rPr lang="nl-NL" sz="1200" dirty="0"/>
              <a:t>the pole shifts along. Millennia ago, Polaris was not </a:t>
            </a:r>
          </a:p>
          <a:p>
            <a:r>
              <a:rPr lang="nl-NL" sz="1200" dirty="0"/>
              <a:t>the polar star !</a:t>
            </a:r>
            <a:endParaRPr lang="en-GB" sz="1200" dirty="0"/>
          </a:p>
        </p:txBody>
      </p:sp>
      <p:sp>
        <p:nvSpPr>
          <p:cNvPr id="7" name="Rectangle 6"/>
          <p:cNvSpPr/>
          <p:nvPr/>
        </p:nvSpPr>
        <p:spPr>
          <a:xfrm>
            <a:off x="382362" y="954595"/>
            <a:ext cx="3685582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8385"/>
      </p:ext>
    </p:extLst>
  </p:cSld>
  <p:clrMapOvr>
    <a:masterClrMapping/>
  </p:clrMapOvr>
  <p:transition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70" y="994667"/>
            <a:ext cx="4536504" cy="4536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140" y="-47161"/>
            <a:ext cx="8229600" cy="1143000"/>
          </a:xfrm>
        </p:spPr>
        <p:txBody>
          <a:bodyPr/>
          <a:lstStyle/>
          <a:p>
            <a:r>
              <a:rPr lang="nl-NL" dirty="0"/>
              <a:t> </a:t>
            </a:r>
            <a:r>
              <a:rPr lang="nl-NL" sz="5500" dirty="0"/>
              <a:t>Earth’s Precession</a:t>
            </a:r>
            <a:endParaRPr lang="en-GB" sz="5500" dirty="0"/>
          </a:p>
        </p:txBody>
      </p:sp>
      <p:sp>
        <p:nvSpPr>
          <p:cNvPr id="5" name="Rectangle 4"/>
          <p:cNvSpPr/>
          <p:nvPr/>
        </p:nvSpPr>
        <p:spPr>
          <a:xfrm>
            <a:off x="4211960" y="954593"/>
            <a:ext cx="4608512" cy="57642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362" y="954595"/>
            <a:ext cx="411763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prstClr val="white"/>
                </a:solidFill>
              </a:rPr>
              <a:t>The Earth’s rotation axis subtly rotates, </a:t>
            </a:r>
          </a:p>
          <a:p>
            <a:r>
              <a:rPr lang="nl-NL" sz="1200" dirty="0">
                <a:solidFill>
                  <a:prstClr val="white"/>
                </a:solidFill>
              </a:rPr>
              <a:t>like the precession of a gyroscope, </a:t>
            </a:r>
          </a:p>
          <a:p>
            <a:r>
              <a:rPr lang="nl-NL" sz="1200" dirty="0">
                <a:solidFill>
                  <a:prstClr val="white"/>
                </a:solidFill>
              </a:rPr>
              <a:t>changing its tilt wrt. the orbital plane. </a:t>
            </a:r>
          </a:p>
          <a:p>
            <a:r>
              <a:rPr lang="nl-NL" sz="1200" dirty="0">
                <a:solidFill>
                  <a:prstClr val="white"/>
                </a:solidFill>
              </a:rPr>
              <a:t> </a:t>
            </a:r>
          </a:p>
          <a:p>
            <a:r>
              <a:rPr lang="nl-NL" sz="1200" dirty="0">
                <a:solidFill>
                  <a:prstClr val="white"/>
                </a:solidFill>
              </a:rPr>
              <a:t>In ~ 26,000 years it revolves around, ie. 1</a:t>
            </a:r>
            <a:r>
              <a:rPr lang="nl-NL" sz="1200" baseline="30000" dirty="0">
                <a:solidFill>
                  <a:prstClr val="white"/>
                </a:solidFill>
              </a:rPr>
              <a:t>o</a:t>
            </a:r>
            <a:r>
              <a:rPr lang="nl-NL" sz="1200" dirty="0">
                <a:solidFill>
                  <a:prstClr val="white"/>
                </a:solidFill>
              </a:rPr>
              <a:t> in 72 yrs.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As  a result, the daily motion of stars around </a:t>
            </a:r>
          </a:p>
          <a:p>
            <a:r>
              <a:rPr lang="nl-NL" sz="1200" dirty="0">
                <a:solidFill>
                  <a:prstClr val="white"/>
                </a:solidFill>
              </a:rPr>
              <a:t>the pole shifts along. Millennia ago, Polaris was not </a:t>
            </a:r>
          </a:p>
          <a:p>
            <a:r>
              <a:rPr lang="nl-NL" sz="1200" dirty="0">
                <a:solidFill>
                  <a:prstClr val="white"/>
                </a:solidFill>
              </a:rPr>
              <a:t>the polar star !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endParaRPr lang="nl-NL" sz="1200" dirty="0">
              <a:solidFill>
                <a:prstClr val="white"/>
              </a:solidFill>
            </a:endParaRP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Because of the changing tilt of Earth’s rotation axis, </a:t>
            </a:r>
          </a:p>
          <a:p>
            <a:r>
              <a:rPr lang="nl-NL" sz="1200" dirty="0">
                <a:solidFill>
                  <a:prstClr val="white"/>
                </a:solidFill>
              </a:rPr>
              <a:t>we also have a westward shift of the spring and fall equinox. </a:t>
            </a:r>
          </a:p>
          <a:p>
            <a:r>
              <a:rPr lang="en-GB" sz="1200" dirty="0">
                <a:solidFill>
                  <a:prstClr val="white"/>
                </a:solidFill>
              </a:rPr>
              <a:t>It marks the location of the Sun at the </a:t>
            </a:r>
            <a:r>
              <a:rPr lang="nl-NL" sz="1200" dirty="0">
                <a:solidFill>
                  <a:prstClr val="white"/>
                </a:solidFill>
              </a:rPr>
              <a:t>beginning of </a:t>
            </a:r>
          </a:p>
          <a:p>
            <a:r>
              <a:rPr lang="nl-NL" sz="1200" dirty="0">
                <a:solidFill>
                  <a:prstClr val="white"/>
                </a:solidFill>
              </a:rPr>
              <a:t>spring and fall (when day and night are equally long).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2362" y="954595"/>
            <a:ext cx="3685582" cy="18263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1" y="4547608"/>
            <a:ext cx="3713765" cy="21712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362" y="2924944"/>
            <a:ext cx="3713765" cy="37938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0058" y="5333828"/>
            <a:ext cx="4698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As you see in the accompanying figure, </a:t>
            </a:r>
          </a:p>
          <a:p>
            <a:r>
              <a:rPr lang="nl-NL" sz="1200" dirty="0">
                <a:solidFill>
                  <a:prstClr val="white"/>
                </a:solidFill>
              </a:rPr>
              <a:t>the rotation axis of the Earth points at different positions along </a:t>
            </a:r>
          </a:p>
          <a:p>
            <a:r>
              <a:rPr lang="nl-NL" sz="1200" dirty="0">
                <a:solidFill>
                  <a:prstClr val="white"/>
                </a:solidFill>
              </a:rPr>
              <a:t>the millennia.</a:t>
            </a:r>
          </a:p>
          <a:p>
            <a:r>
              <a:rPr lang="nl-NL" sz="1200" dirty="0">
                <a:solidFill>
                  <a:prstClr val="white"/>
                </a:solidFill>
              </a:rPr>
              <a:t>Currently, in +2000, Polaris is the polar star. in 14000 AD, </a:t>
            </a:r>
          </a:p>
          <a:p>
            <a:r>
              <a:rPr lang="nl-NL" sz="1200" dirty="0">
                <a:solidFill>
                  <a:prstClr val="white"/>
                </a:solidFill>
              </a:rPr>
              <a:t>Vega will be the polar star. </a:t>
            </a:r>
          </a:p>
          <a:p>
            <a:r>
              <a:rPr lang="nl-NL" sz="1200" dirty="0">
                <a:solidFill>
                  <a:prstClr val="white"/>
                </a:solidFill>
              </a:rPr>
              <a:t>The plot shows the location of the pole at several years (yellow)</a:t>
            </a:r>
            <a:endParaRPr lang="en-GB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37412"/>
      </p:ext>
    </p:extLst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7" descr="Farnese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9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chemeClr val="accent4">
              <a:lumMod val="40000"/>
              <a:lumOff val="6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4693" name="Picture 2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0"/>
            <a:ext cx="379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57813" y="0"/>
            <a:ext cx="3786187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875" y="1643063"/>
            <a:ext cx="5000625" cy="500062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4696" name="Picture 9" descr="Precession_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14500"/>
            <a:ext cx="48577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11093" y="0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0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5100">
                <a:solidFill>
                  <a:srgbClr val="5C1F00"/>
                </a:solidFill>
              </a:rPr>
              <a:t>Precession</a:t>
            </a:r>
            <a:r>
              <a:rPr lang="en-GB" sz="2800">
                <a:solidFill>
                  <a:srgbClr val="5C1F00"/>
                </a:solidFill>
              </a:rPr>
              <a:t>  </a:t>
            </a:r>
            <a:br>
              <a:rPr lang="en-GB" sz="2800">
                <a:solidFill>
                  <a:srgbClr val="5C1F00"/>
                </a:solidFill>
              </a:rPr>
            </a:br>
            <a:endParaRPr lang="en-GB" sz="2800">
              <a:solidFill>
                <a:srgbClr val="5C1F00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42875" y="214313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200" dirty="0">
                <a:solidFill>
                  <a:srgbClr val="5C1F00"/>
                </a:solidFill>
              </a:rPr>
              <a:t>Hipparcus  </a:t>
            </a:r>
            <a:br>
              <a:rPr lang="en-GB" sz="2800" dirty="0">
                <a:solidFill>
                  <a:srgbClr val="5C1F00"/>
                </a:solidFill>
              </a:rPr>
            </a:br>
            <a:r>
              <a:rPr lang="en-GB" sz="2100" dirty="0">
                <a:solidFill>
                  <a:srgbClr val="5C1F00"/>
                </a:solidFill>
              </a:rPr>
              <a:t>(Nicaea-</a:t>
            </a:r>
            <a:r>
              <a:rPr lang="en-GB" sz="2100" dirty="0" err="1">
                <a:solidFill>
                  <a:srgbClr val="5C1F00"/>
                </a:solidFill>
              </a:rPr>
              <a:t>Rhodos</a:t>
            </a:r>
            <a:r>
              <a:rPr lang="en-GB" sz="2100" dirty="0">
                <a:solidFill>
                  <a:srgbClr val="5C1F00"/>
                </a:solidFill>
              </a:rPr>
              <a:t> 190-120 BCE)</a:t>
            </a:r>
          </a:p>
        </p:txBody>
      </p:sp>
    </p:spTree>
    <p:extLst>
      <p:ext uri="{BB962C8B-B14F-4D97-AF65-F5344CB8AC3E}">
        <p14:creationId xmlns:p14="http://schemas.microsoft.com/office/powerpoint/2010/main" val="3341820476"/>
      </p:ext>
    </p:extLst>
  </p:cSld>
  <p:clrMapOvr>
    <a:masterClrMapping/>
  </p:clrMapOvr>
  <p:transition spd="slow"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7" descr="Farnese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9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chemeClr val="accent4">
              <a:lumMod val="40000"/>
              <a:lumOff val="6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093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100" dirty="0">
                <a:solidFill>
                  <a:srgbClr val="5C1F00"/>
                </a:solidFill>
              </a:rPr>
              <a:t>Precession</a:t>
            </a:r>
            <a:r>
              <a:rPr sz="2800" dirty="0">
                <a:solidFill>
                  <a:srgbClr val="5C1F00"/>
                </a:solidFill>
              </a:rPr>
              <a:t>  </a:t>
            </a:r>
            <a:br>
              <a:rPr sz="2800" dirty="0">
                <a:solidFill>
                  <a:srgbClr val="5C1F00"/>
                </a:solidFill>
              </a:rPr>
            </a:br>
            <a:endParaRPr sz="2800" dirty="0">
              <a:solidFill>
                <a:srgbClr val="5C1F00"/>
              </a:solidFill>
            </a:endParaRPr>
          </a:p>
        </p:txBody>
      </p:sp>
      <p:pic>
        <p:nvPicPr>
          <p:cNvPr id="115717" name="Picture 2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0"/>
            <a:ext cx="379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57813" y="0"/>
            <a:ext cx="3786187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875" y="1357313"/>
            <a:ext cx="5000625" cy="52863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5720" name="Picture 9" descr="Outside_view_of_precess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8" y="1412776"/>
            <a:ext cx="4776856" cy="477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42875" y="214313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200" dirty="0">
                <a:solidFill>
                  <a:srgbClr val="5C1F00"/>
                </a:solidFill>
              </a:rPr>
              <a:t>Hipparcus  </a:t>
            </a:r>
            <a:br>
              <a:rPr lang="en-GB" sz="2800" dirty="0">
                <a:solidFill>
                  <a:srgbClr val="5C1F00"/>
                </a:solidFill>
              </a:rPr>
            </a:br>
            <a:r>
              <a:rPr lang="en-GB" sz="2100" dirty="0">
                <a:solidFill>
                  <a:srgbClr val="5C1F00"/>
                </a:solidFill>
              </a:rPr>
              <a:t>(Nicaea-</a:t>
            </a:r>
            <a:r>
              <a:rPr lang="en-GB" sz="2100" dirty="0" err="1">
                <a:solidFill>
                  <a:srgbClr val="5C1F00"/>
                </a:solidFill>
              </a:rPr>
              <a:t>Rhodos</a:t>
            </a:r>
            <a:r>
              <a:rPr lang="en-GB" sz="2100" dirty="0">
                <a:solidFill>
                  <a:srgbClr val="5C1F00"/>
                </a:solidFill>
              </a:rPr>
              <a:t> 190-120 BCE)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927" y="5997357"/>
            <a:ext cx="503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Hipparcus, antiquities most outstanding astronomer, is credited with </a:t>
            </a:r>
          </a:p>
          <a:p>
            <a:r>
              <a:rPr lang="nl-NL" sz="1200" dirty="0"/>
              <a:t>the discovery of the precession. To this end, he used centuries </a:t>
            </a:r>
          </a:p>
          <a:p>
            <a:r>
              <a:rPr lang="nl-NL" sz="1200" dirty="0"/>
              <a:t>of old Babylonian astronomical records. 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81821736"/>
      </p:ext>
    </p:extLst>
  </p:cSld>
  <p:clrMapOvr>
    <a:masterClrMapping/>
  </p:clrMapOvr>
  <p:transition spd="slow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8604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/>
              <a:t>The Beginnings of Astronomy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857375"/>
            <a:ext cx="8429625" cy="47085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/>
          </a:p>
          <a:p>
            <a:pPr eaLnBrk="1" hangingPunct="1"/>
            <a:r>
              <a:rPr lang="en-US" altLang="en-US"/>
              <a:t>Astronomy existed far before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/>
              <a:t>                </a:t>
            </a:r>
            <a:r>
              <a:rPr lang="en-US" altLang="en-US" sz="3800" b="1"/>
              <a:t>Dawn of Civilization</a:t>
            </a:r>
          </a:p>
          <a:p>
            <a:pPr eaLnBrk="1" hangingPunct="1"/>
            <a:r>
              <a:rPr lang="en-US" altLang="en-US"/>
              <a:t>Oldest  Science of  Humanity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Ever since humans became aware of: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/>
              <a:t>           </a:t>
            </a:r>
            <a:r>
              <a:rPr lang="en-US" altLang="en-US">
                <a:sym typeface="Mathematica1" pitchFamily="2" charset="2"/>
              </a:rPr>
              <a:t>  </a:t>
            </a:r>
            <a:r>
              <a:rPr lang="en-US" altLang="en-US"/>
              <a:t>Patterns in the Night Sky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/>
              <a:t>           </a:t>
            </a:r>
            <a:r>
              <a:rPr lang="en-US" altLang="en-US">
                <a:sym typeface="Mathematica1" pitchFamily="2" charset="2"/>
              </a:rPr>
              <a:t>  </a:t>
            </a:r>
            <a:r>
              <a:rPr lang="en-US" altLang="en-US"/>
              <a:t>Change and Regularity of the Night Sky</a:t>
            </a:r>
          </a:p>
          <a:p>
            <a:pPr eaLnBrk="1" hangingPunct="1"/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428625" y="2143125"/>
            <a:ext cx="8429625" cy="4286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21" y="-166654"/>
            <a:ext cx="8229600" cy="1143000"/>
          </a:xfrm>
        </p:spPr>
        <p:txBody>
          <a:bodyPr/>
          <a:lstStyle/>
          <a:p>
            <a:r>
              <a:rPr lang="nl-NL" dirty="0"/>
              <a:t> </a:t>
            </a:r>
            <a:r>
              <a:rPr lang="nl-NL" sz="5500" dirty="0"/>
              <a:t>Age of Aquarius</a:t>
            </a:r>
            <a:endParaRPr lang="en-GB" sz="5500" dirty="0"/>
          </a:p>
        </p:txBody>
      </p:sp>
      <p:sp>
        <p:nvSpPr>
          <p:cNvPr id="5" name="Rectangle 4"/>
          <p:cNvSpPr/>
          <p:nvPr/>
        </p:nvSpPr>
        <p:spPr>
          <a:xfrm>
            <a:off x="4181021" y="836712"/>
            <a:ext cx="4608512" cy="22322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362" y="836712"/>
            <a:ext cx="3685582" cy="223224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81950"/>
            <a:ext cx="5760640" cy="33678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362" y="3212976"/>
            <a:ext cx="8438110" cy="35058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6154" y="673819"/>
            <a:ext cx="411763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500" b="1" dirty="0">
                <a:solidFill>
                  <a:prstClr val="white"/>
                </a:solidFill>
              </a:rPr>
              <a:t>Precession of Equinoxes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The spring and fall equinox mark the sky location of the </a:t>
            </a:r>
          </a:p>
          <a:p>
            <a:r>
              <a:rPr lang="nl-NL" sz="1200" dirty="0">
                <a:solidFill>
                  <a:prstClr val="white"/>
                </a:solidFill>
              </a:rPr>
              <a:t>Sun at the beginning of spring and fall. 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Because of the precession, we have a westward shift of the spring and fall equinox:</a:t>
            </a:r>
          </a:p>
          <a:p>
            <a:r>
              <a:rPr lang="nl-NL" sz="1200" dirty="0">
                <a:solidFill>
                  <a:prstClr val="white"/>
                </a:solidFill>
              </a:rPr>
              <a:t>currently, the equinox is in the Zodiac constellation Pisces, but soon will arrived in Aquarius. 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Hence,  the famous hippy song of musical Hair !</a:t>
            </a:r>
          </a:p>
          <a:p>
            <a:endParaRPr lang="nl-NL" sz="12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0" y="851523"/>
            <a:ext cx="3436985" cy="223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1476"/>
      </p:ext>
    </p:extLst>
  </p:cSld>
  <p:clrMapOvr>
    <a:masterClrMapping/>
  </p:clrMapOvr>
  <p:transition>
    <p:zo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21" y="-166654"/>
            <a:ext cx="8229600" cy="1143000"/>
          </a:xfrm>
        </p:spPr>
        <p:txBody>
          <a:bodyPr/>
          <a:lstStyle/>
          <a:p>
            <a:r>
              <a:rPr lang="nl-NL" dirty="0"/>
              <a:t> </a:t>
            </a:r>
            <a:r>
              <a:rPr lang="nl-NL" sz="5500" dirty="0"/>
              <a:t>Age of Aquarius</a:t>
            </a:r>
            <a:endParaRPr lang="en-GB" sz="5500" dirty="0"/>
          </a:p>
        </p:txBody>
      </p:sp>
      <p:sp>
        <p:nvSpPr>
          <p:cNvPr id="5" name="Rectangle 4"/>
          <p:cNvSpPr/>
          <p:nvPr/>
        </p:nvSpPr>
        <p:spPr>
          <a:xfrm>
            <a:off x="4181021" y="836712"/>
            <a:ext cx="4608512" cy="22322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362" y="836712"/>
            <a:ext cx="3685582" cy="223224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2362" y="3212976"/>
            <a:ext cx="8438110" cy="35058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6154" y="673819"/>
            <a:ext cx="411763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500" b="1" dirty="0">
                <a:solidFill>
                  <a:prstClr val="white"/>
                </a:solidFill>
              </a:rPr>
              <a:t>Precession of Equinoxes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The spring and fall equinox mark the sky location of the </a:t>
            </a:r>
          </a:p>
          <a:p>
            <a:r>
              <a:rPr lang="nl-NL" sz="1200" dirty="0">
                <a:solidFill>
                  <a:prstClr val="white"/>
                </a:solidFill>
              </a:rPr>
              <a:t>Sun at the beginning of spring and fall. 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Because of the precession, we have a westward shift of the spring and fall equinox:</a:t>
            </a:r>
          </a:p>
          <a:p>
            <a:r>
              <a:rPr lang="nl-NL" sz="1200" dirty="0">
                <a:solidFill>
                  <a:prstClr val="white"/>
                </a:solidFill>
              </a:rPr>
              <a:t>currently, the equinox is in the Zodiac constellation Pisces, but soon will arrived in Aquarius. 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>
                <a:solidFill>
                  <a:prstClr val="white"/>
                </a:solidFill>
              </a:rPr>
              <a:t>Hence,  the famous hippy song of musical Hair !</a:t>
            </a:r>
          </a:p>
          <a:p>
            <a:endParaRPr lang="nl-NL" sz="12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0" y="851523"/>
            <a:ext cx="3436985" cy="2236843"/>
          </a:xfrm>
          <a:prstGeom prst="rect">
            <a:avLst/>
          </a:prstGeom>
        </p:spPr>
      </p:pic>
      <p:pic>
        <p:nvPicPr>
          <p:cNvPr id="4" name="Hair - Aquariu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9388" y="3319946"/>
            <a:ext cx="6196528" cy="32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9646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Egypt003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>
                <a:solidFill>
                  <a:srgbClr val="000099"/>
                </a:solidFill>
              </a:rPr>
              <a:t>Aligning the Pyramids</a:t>
            </a:r>
          </a:p>
        </p:txBody>
      </p:sp>
      <p:pic>
        <p:nvPicPr>
          <p:cNvPr id="54276" name="Picture 4" descr="Giza_Plateau_Mode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643313"/>
            <a:ext cx="4448175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14813" y="3643313"/>
            <a:ext cx="4429125" cy="30003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4278" name="Picture 3" descr="image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857375"/>
            <a:ext cx="36703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57250" y="1857375"/>
            <a:ext cx="3643313" cy="457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0" y="2739697"/>
            <a:ext cx="4071938" cy="769441"/>
          </a:xfrm>
          <a:prstGeom prst="rect">
            <a:avLst/>
          </a:prstGeom>
          <a:solidFill>
            <a:schemeClr val="tx1">
              <a:lumMod val="8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rgbClr val="000099"/>
                </a:solidFill>
              </a:rPr>
              <a:t>The architect/historian Kate Spence forwarded the theory </a:t>
            </a:r>
          </a:p>
          <a:p>
            <a:r>
              <a:rPr lang="nl-NL" sz="1100" b="1" dirty="0">
                <a:solidFill>
                  <a:srgbClr val="000099"/>
                </a:solidFill>
              </a:rPr>
              <a:t>that over the centuries in which they were built, </a:t>
            </a:r>
          </a:p>
          <a:p>
            <a:r>
              <a:rPr lang="nl-NL" sz="1100" b="1" dirty="0">
                <a:solidFill>
                  <a:srgbClr val="000099"/>
                </a:solidFill>
              </a:rPr>
              <a:t>the orientation of the great pyramids in Gizeh </a:t>
            </a:r>
            <a:r>
              <a:rPr lang="en-GB" sz="1100" b="1" dirty="0">
                <a:solidFill>
                  <a:srgbClr val="000099"/>
                </a:solidFill>
              </a:rPr>
              <a:t>follows </a:t>
            </a:r>
          </a:p>
          <a:p>
            <a:r>
              <a:rPr lang="en-GB" sz="1100" b="1" dirty="0">
                <a:solidFill>
                  <a:srgbClr val="000099"/>
                </a:solidFill>
              </a:rPr>
              <a:t>the precession of the polar axis.</a:t>
            </a:r>
            <a:endParaRPr lang="nl-NL" sz="1100" b="1" dirty="0">
              <a:solidFill>
                <a:srgbClr val="00009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1" y="2708920"/>
            <a:ext cx="4071938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02801"/>
      </p:ext>
    </p:extLst>
  </p:cSld>
  <p:clrMapOvr>
    <a:masterClrMapping/>
  </p:clrMapOvr>
  <p:transition spd="slow"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Egypt003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7" descr="preces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071563"/>
            <a:ext cx="316547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72125" y="1071563"/>
            <a:ext cx="3143250" cy="45735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302" name="Picture 3" descr="image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86000"/>
            <a:ext cx="3313113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8625" y="2286000"/>
            <a:ext cx="3286125" cy="4071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 descr="412699ba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063" y="2571750"/>
            <a:ext cx="3484562" cy="2571750"/>
          </a:xfrm>
          <a:prstGeom prst="rect">
            <a:avLst/>
          </a:prstGeom>
          <a:effectLst>
            <a:outerShdw blurRad="266700" dist="393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786063" y="2571750"/>
            <a:ext cx="3500437" cy="25717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87624" y="0"/>
            <a:ext cx="9644098" cy="11430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5500">
                <a:solidFill>
                  <a:srgbClr val="000099"/>
                </a:solidFill>
              </a:rPr>
              <a:t>Aligning the Pyramids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343" y="1412776"/>
            <a:ext cx="4071938" cy="769441"/>
          </a:xfrm>
          <a:prstGeom prst="rect">
            <a:avLst/>
          </a:prstGeom>
          <a:solidFill>
            <a:schemeClr val="tx1">
              <a:lumMod val="8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rgbClr val="000099"/>
                </a:solidFill>
              </a:rPr>
              <a:t>The architect/historian Kate Spence forwarded the theory </a:t>
            </a:r>
          </a:p>
          <a:p>
            <a:r>
              <a:rPr lang="nl-NL" sz="1100" b="1" dirty="0">
                <a:solidFill>
                  <a:srgbClr val="000099"/>
                </a:solidFill>
              </a:rPr>
              <a:t>that over the centuries in which they were built, </a:t>
            </a:r>
          </a:p>
          <a:p>
            <a:r>
              <a:rPr lang="nl-NL" sz="1100" b="1" dirty="0">
                <a:solidFill>
                  <a:srgbClr val="000099"/>
                </a:solidFill>
              </a:rPr>
              <a:t>the orientation of the great pyramids in Gizeh </a:t>
            </a:r>
            <a:r>
              <a:rPr lang="en-GB" sz="1100" b="1" dirty="0">
                <a:solidFill>
                  <a:srgbClr val="000099"/>
                </a:solidFill>
              </a:rPr>
              <a:t>follows </a:t>
            </a:r>
          </a:p>
          <a:p>
            <a:r>
              <a:rPr lang="en-GB" sz="1100" b="1" dirty="0">
                <a:solidFill>
                  <a:srgbClr val="000099"/>
                </a:solidFill>
              </a:rPr>
              <a:t>the precession of the polar axis.</a:t>
            </a:r>
            <a:endParaRPr lang="nl-NL" sz="1100" b="1" dirty="0">
              <a:solidFill>
                <a:srgbClr val="00009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4281" y="1351220"/>
            <a:ext cx="4071938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69323"/>
      </p:ext>
    </p:extLst>
  </p:cSld>
  <p:clrMapOvr>
    <a:masterClrMapping/>
  </p:clrMapOvr>
  <p:transition spd="slow">
    <p:zo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325"/>
            <a:ext cx="9144000" cy="6021349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755576" y="1808820"/>
            <a:ext cx="10153128" cy="324036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</a:t>
            </a:r>
            <a:r>
              <a:rPr kumimoji="0" lang="en-GB" sz="42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</a:t>
            </a:r>
            <a:r>
              <a:rPr lang="en-GB" sz="73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Constantia"/>
              </a:rPr>
              <a:t>Stars with Tails: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73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latin typeface="Constant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3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Constantia"/>
              </a:rPr>
              <a:t>             Comets </a:t>
            </a:r>
            <a:r>
              <a:rPr kumimoji="0" lang="en-GB" sz="73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</a:t>
            </a:r>
            <a:br>
              <a:rPr kumimoji="0" lang="en-GB" sz="73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</a:br>
            <a:r>
              <a:rPr kumimoji="0" lang="en-GB" sz="62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</a:t>
            </a:r>
            <a:endParaRPr kumimoji="0" lang="en-GB" sz="4700" b="0" i="0" u="none" strike="noStrike" kern="1200" cap="none" spc="-100" normalizeH="0" baseline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4588"/>
            <a:ext cx="8229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985156"/>
      </p:ext>
    </p:extLst>
  </p:cSld>
  <p:clrMapOvr>
    <a:masterClrMapping/>
  </p:clrMapOvr>
  <p:transition spd="slow"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/>
              <a:t>                      </a:t>
            </a:r>
            <a:r>
              <a:rPr lang="nl-NL" sz="6000" dirty="0"/>
              <a:t>Comets</a:t>
            </a:r>
            <a:endParaRPr lang="en-GB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543990" y="980728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Completely random and erraticaly, to the ancient observers, stars with tails </a:t>
            </a:r>
          </a:p>
          <a:p>
            <a:r>
              <a:rPr lang="nl-NL" sz="1600" dirty="0"/>
              <a:t>– comets – appeared on the sky. </a:t>
            </a:r>
          </a:p>
          <a:p>
            <a:endParaRPr lang="nl-NL" sz="1600" dirty="0"/>
          </a:p>
          <a:p>
            <a:r>
              <a:rPr lang="nl-NL" sz="1600" dirty="0"/>
              <a:t>They disturbed the serenity and regularity of the heavens, and thus often were </a:t>
            </a:r>
          </a:p>
          <a:p>
            <a:r>
              <a:rPr lang="nl-NL" sz="1600" dirty="0"/>
              <a:t>identified with messengers of bad signs/bad omens.  </a:t>
            </a:r>
          </a:p>
          <a:p>
            <a:endParaRPr lang="nl-NL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49" y="2645954"/>
            <a:ext cx="3384376" cy="34137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84450" y="2492896"/>
            <a:ext cx="3703974" cy="4176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39552" y="908720"/>
            <a:ext cx="7848872" cy="1440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43990" y="287716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Comets were unlike any other object in the night sky. </a:t>
            </a:r>
          </a:p>
          <a:p>
            <a:r>
              <a:rPr lang="en-GB" sz="1200" dirty="0"/>
              <a:t>Whereas most celestial bodies travel across the skies </a:t>
            </a:r>
          </a:p>
          <a:p>
            <a:r>
              <a:rPr lang="en-GB" sz="1200" dirty="0"/>
              <a:t>at regular, predictable intervals, comets' movements </a:t>
            </a:r>
          </a:p>
          <a:p>
            <a:r>
              <a:rPr lang="en-GB" sz="1200" dirty="0"/>
              <a:t>have always seemed very erratic and unpredictable. </a:t>
            </a:r>
          </a:p>
          <a:p>
            <a:endParaRPr lang="en-GB" sz="1200" dirty="0"/>
          </a:p>
          <a:p>
            <a:r>
              <a:rPr lang="en-GB" sz="1200" dirty="0"/>
              <a:t>This led people in many cultures to believe that the </a:t>
            </a:r>
          </a:p>
          <a:p>
            <a:r>
              <a:rPr lang="en-GB" sz="1200" dirty="0"/>
              <a:t>gods dictated their motions and were sending them as a message. </a:t>
            </a:r>
          </a:p>
          <a:p>
            <a:endParaRPr lang="nl-NL" sz="1200" dirty="0"/>
          </a:p>
          <a:p>
            <a:r>
              <a:rPr lang="en-GB" sz="1200" dirty="0"/>
              <a:t>Comets thus inspired dread, fear, and awe in many </a:t>
            </a:r>
          </a:p>
          <a:p>
            <a:r>
              <a:rPr lang="en-GB" sz="1200" dirty="0"/>
              <a:t>different cultures and societies around the world and </a:t>
            </a:r>
          </a:p>
          <a:p>
            <a:r>
              <a:rPr lang="en-GB" sz="1200" dirty="0"/>
              <a:t>throughout time. They have been branded with such </a:t>
            </a:r>
          </a:p>
          <a:p>
            <a:r>
              <a:rPr lang="en-GB" sz="1200" dirty="0"/>
              <a:t>titles as </a:t>
            </a:r>
          </a:p>
          <a:p>
            <a:r>
              <a:rPr lang="en-GB" sz="1200" dirty="0"/>
              <a:t>"the Harbinger of Doom" and </a:t>
            </a:r>
          </a:p>
          <a:p>
            <a:r>
              <a:rPr lang="en-GB" sz="1200" dirty="0"/>
              <a:t>"the Menace of the Universe." </a:t>
            </a:r>
            <a:br>
              <a:rPr lang="en-GB" sz="1200" dirty="0"/>
            </a:br>
            <a:br>
              <a:rPr lang="en-GB" sz="1200" dirty="0"/>
            </a:br>
            <a:endParaRPr lang="nl-NL" sz="1200" dirty="0"/>
          </a:p>
          <a:p>
            <a:endParaRPr lang="en-GB" sz="1200" dirty="0"/>
          </a:p>
        </p:txBody>
      </p:sp>
      <p:sp>
        <p:nvSpPr>
          <p:cNvPr id="12" name="Rectangle 11"/>
          <p:cNvSpPr/>
          <p:nvPr/>
        </p:nvSpPr>
        <p:spPr>
          <a:xfrm>
            <a:off x="539552" y="2501280"/>
            <a:ext cx="4032448" cy="4168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844249" y="616171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Korean record of various comets, and the </a:t>
            </a:r>
          </a:p>
          <a:p>
            <a:r>
              <a:rPr lang="nl-NL" sz="1200" dirty="0"/>
              <a:t>bad message they entailed.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22708247"/>
      </p:ext>
    </p:extLst>
  </p:cSld>
  <p:clrMapOvr>
    <a:masterClrMapping/>
  </p:clrMapOvr>
  <p:transition spd="slow">
    <p:zo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894928"/>
          </a:xfrm>
        </p:spPr>
        <p:txBody>
          <a:bodyPr/>
          <a:lstStyle/>
          <a:p>
            <a:r>
              <a:rPr lang="nl-NL" dirty="0"/>
              <a:t>Halley’s Comet &amp;  Bayeux Tapestry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8" y="1074930"/>
            <a:ext cx="7064256" cy="47801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60" y="908720"/>
            <a:ext cx="7488832" cy="51125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46754" y="609329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Bayeux Tapestry</a:t>
            </a:r>
            <a:r>
              <a:rPr lang="nl-NL" sz="1200" dirty="0"/>
              <a:t>. It shows Halley’s comet  appearance just before 1066.</a:t>
            </a:r>
          </a:p>
          <a:p>
            <a:r>
              <a:rPr lang="nl-NL" sz="1200" dirty="0"/>
              <a:t>Perhaps the most famous example of a comet’s identification with bad news:  </a:t>
            </a:r>
          </a:p>
          <a:p>
            <a:r>
              <a:rPr lang="nl-NL" sz="1200" dirty="0"/>
              <a:t> the English king Harold will soon thereafter lose his throne as the Norman king William conquers Britain.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439" y="6093296"/>
            <a:ext cx="7488832" cy="644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58104"/>
      </p:ext>
    </p:extLst>
  </p:cSld>
  <p:clrMapOvr>
    <a:masterClrMapping/>
  </p:clrMapOvr>
  <p:transition spd="slow">
    <p:zo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</a:t>
            </a:r>
            <a:r>
              <a:rPr lang="el-GR" sz="7300" dirty="0">
                <a:sym typeface="Mathematica1"/>
              </a:rPr>
              <a:t>Πλαντοι</a:t>
            </a:r>
            <a:r>
              <a:rPr sz="7300" dirty="0">
                <a:sym typeface="Mathematica1"/>
              </a:rPr>
              <a:t>  -  </a:t>
            </a:r>
            <a:r>
              <a:rPr sz="7300" dirty="0"/>
              <a:t>Planets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  <p:sp useBgFill="1"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71472" y="1500174"/>
            <a:ext cx="8001000" cy="4955203"/>
          </a:xfrm>
          <a:prstGeom prst="rect">
            <a:avLst/>
          </a:prstGeom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</a:t>
            </a:r>
            <a:r>
              <a:rPr lang="en-US" sz="2800" b="1" dirty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The Wandering Stars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irregular planetary dance:   sometimes halts, retrograde path,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         halts, prograde motion…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non-uniform velocity along their paths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within Heliocentric world model easy to understand: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differential planetary orbiting –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changing projection of planet </a:t>
            </a:r>
            <a:r>
              <a:rPr lang="en-US" dirty="0" err="1">
                <a:solidFill>
                  <a:prstClr val="white"/>
                </a:solidFill>
                <a:latin typeface="Constantia" panose="02030602050306030303" pitchFamily="18" charset="0"/>
              </a:rPr>
              <a:t>wrt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. Sky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within Geocentric world model difficult …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Apollonius of </a:t>
            </a:r>
            <a:r>
              <a:rPr lang="en-US" dirty="0" err="1">
                <a:solidFill>
                  <a:prstClr val="white"/>
                </a:solidFill>
                <a:latin typeface="Constantia" panose="02030602050306030303" pitchFamily="18" charset="0"/>
              </a:rPr>
              <a:t>Perga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</a:t>
            </a:r>
            <a:r>
              <a:rPr lang="en-US" dirty="0" err="1">
                <a:solidFill>
                  <a:prstClr val="white"/>
                </a:solidFill>
                <a:latin typeface="Constantia" panose="02030602050306030303" pitchFamily="18" charset="0"/>
              </a:rPr>
              <a:t>Hipparcus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Epicycle Theory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Ptolemaeus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</a:t>
            </a:r>
          </a:p>
        </p:txBody>
      </p:sp>
      <p:sp>
        <p:nvSpPr>
          <p:cNvPr id="4" name="Right Brace 3"/>
          <p:cNvSpPr/>
          <p:nvPr/>
        </p:nvSpPr>
        <p:spPr>
          <a:xfrm>
            <a:off x="5796136" y="5229200"/>
            <a:ext cx="142875" cy="85725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23647"/>
      </p:ext>
    </p:extLst>
  </p:cSld>
  <p:clrMapOvr>
    <a:masterClrMapping/>
  </p:clrMapOvr>
  <p:transition spd="slow">
    <p:zo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243408"/>
            <a:ext cx="10369152" cy="7776864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937566" y="52292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6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0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</a:t>
            </a:r>
            <a:r>
              <a:rPr lang="en-GB" sz="8100" baseline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Constantia"/>
                <a:sym typeface="Mathematica1"/>
              </a:rPr>
              <a:t>Π</a:t>
            </a:r>
            <a:r>
              <a:rPr lang="el-GR" sz="8100" baseline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Constantia"/>
                <a:sym typeface="Mathematica1"/>
              </a:rPr>
              <a:t>λανητοι</a:t>
            </a:r>
            <a:r>
              <a:rPr kumimoji="0" lang="en-GB" sz="81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  <a:sym typeface="Mathematica1"/>
              </a:rPr>
              <a:t>  -  </a:t>
            </a:r>
            <a:r>
              <a:rPr kumimoji="0" lang="en-GB" sz="81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Planets</a:t>
            </a:r>
            <a:br>
              <a:rPr kumimoji="0" lang="en-GB" sz="73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</a:br>
            <a:r>
              <a:rPr kumimoji="0" lang="en-GB" sz="6200" b="0" i="0" u="none" strike="noStrike" kern="1200" cap="none" spc="-100" normalizeH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</a:t>
            </a:r>
            <a:endParaRPr kumimoji="0" lang="en-GB" sz="4700" b="0" i="0" u="none" strike="noStrike" kern="1200" cap="none" spc="-100" normalizeH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78521"/>
            <a:ext cx="10153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dirty="0">
                <a:latin typeface="Constantia" panose="02030602050306030303" pitchFamily="18" charset="0"/>
              </a:rPr>
              <a:t>the Dance of the Wandering  Stars</a:t>
            </a:r>
            <a:endParaRPr lang="en-GB" sz="45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7884"/>
      </p:ext>
    </p:extLst>
  </p:cSld>
  <p:clrMapOvr>
    <a:masterClrMapping/>
  </p:clrMapOvr>
  <p:transition>
    <p:zo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</a:t>
            </a:r>
            <a:r>
              <a:rPr lang="el-GR" sz="7300" dirty="0">
                <a:sym typeface="Mathematica1"/>
              </a:rPr>
              <a:t>Πλανιτοι</a:t>
            </a:r>
            <a:r>
              <a:rPr sz="7300" dirty="0">
                <a:sym typeface="Mathematica1"/>
              </a:rPr>
              <a:t>  -  </a:t>
            </a:r>
            <a:r>
              <a:rPr sz="7300" dirty="0"/>
              <a:t>Planets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  <p:sp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38493" y="1500174"/>
            <a:ext cx="8001000" cy="523220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</a:t>
            </a:r>
            <a:r>
              <a:rPr lang="en-US" sz="2800" b="1" dirty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The Wandering Stars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Lights moving across the sky with respect to other stars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Five known planets of  Antiquity: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  •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Mercurius                  star of  Hermes</a:t>
            </a:r>
          </a:p>
          <a:p>
            <a:pPr>
              <a:defRPr/>
            </a:pPr>
            <a:br>
              <a:rPr lang="en-US" dirty="0">
                <a:solidFill>
                  <a:prstClr val="white"/>
                </a:solidFill>
                <a:latin typeface="Arial" pitchFamily="34" charset="0"/>
              </a:rPr>
            </a:b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  •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Venus                                     Aphrodite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  •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Mars                                       Ares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  •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Jupiter                                     Zeus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 •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Saturn                                    Kronos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538493" y="1500174"/>
            <a:ext cx="8001000" cy="1424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19592" y="3057261"/>
            <a:ext cx="8001000" cy="3398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4281"/>
      </p:ext>
    </p:extLst>
  </p:cSld>
  <p:clrMapOvr>
    <a:masterClrMapping/>
  </p:clrMapOvr>
  <p:transition spd="slow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-142908" y="274638"/>
            <a:ext cx="9501254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700" dirty="0"/>
              <a:t>Astronomy: </a:t>
            </a:r>
            <a:br>
              <a:rPr lang="en-US" sz="4700" dirty="0"/>
            </a:br>
            <a:r>
              <a:rPr lang="en-US" sz="4700" dirty="0"/>
              <a:t>Importance for civilization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928813"/>
            <a:ext cx="8229600" cy="4708525"/>
          </a:xfrm>
        </p:spPr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Farming (&amp; Hunting):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/>
              <a:t>     - Regularity of  nature  reflected in the  sky !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/>
              <a:t>     - Seasons !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Religion: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/>
              <a:t>     - Gods identified with stars &amp; celestial bodies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/>
              <a:t>     - Astrology:  human fate connected to heaven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Farming &amp; Religion: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/>
              <a:t>     Calendars  and Timekeeping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Navigation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Land Surveying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8625" y="1785938"/>
            <a:ext cx="8429625" cy="4786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4" y="10589"/>
            <a:ext cx="9158343" cy="7280883"/>
          </a:xfrm>
        </p:spPr>
      </p:pic>
      <p:sp>
        <p:nvSpPr>
          <p:cNvPr id="8" name="TextBox 7"/>
          <p:cNvSpPr txBox="1"/>
          <p:nvPr/>
        </p:nvSpPr>
        <p:spPr>
          <a:xfrm>
            <a:off x="611560" y="5724739"/>
            <a:ext cx="813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 planets move along the ecliptic on the sky =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Projection of planetary (and thus also Earth’s) orbit on the sky 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755576" y="-1035496"/>
            <a:ext cx="9793088" cy="2448272"/>
          </a:xfrm>
        </p:spPr>
        <p:txBody>
          <a:bodyPr/>
          <a:lstStyle/>
          <a:p>
            <a:pPr>
              <a:defRPr/>
            </a:pPr>
            <a:r>
              <a:rPr dirty="0"/>
              <a:t>                     </a:t>
            </a:r>
            <a:r>
              <a:rPr sz="6000" dirty="0"/>
              <a:t>Ecliptic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1520" y="5589240"/>
            <a:ext cx="8712968" cy="8640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35604"/>
      </p:ext>
    </p:extLst>
  </p:cSld>
  <p:clrMapOvr>
    <a:masterClrMapping/>
  </p:clrMapOvr>
  <p:transition spd="slow">
    <p:zo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Content Placeholder 3" descr="jupiter_saturn_retro_big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5750" y="0"/>
            <a:ext cx="10263188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4097" y="-243408"/>
            <a:ext cx="8229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Dance of the Wandering Stars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51520" y="5085184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7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the most conspicuous aspects of planetary motion: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/>
              <a:t>Different planets move at different speeds wrt. the stars on the sky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       - we know this is because they are at different distances from the Sun, with an outer planet moving slower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          than an inner planet.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/>
              <a:t>The planets show retrograde motion loops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        - apparent motion on the sky comes to a standstill, planet moves backward then stop s again, and resumes  forward motion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        -  we  know this is a reflection of planet and Earth moving at different speeds around the Sun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         </a:t>
            </a:r>
            <a:endParaRPr lang="en-GB" sz="1800" dirty="0"/>
          </a:p>
        </p:txBody>
      </p:sp>
      <p:sp>
        <p:nvSpPr>
          <p:cNvPr id="2" name="Rectangle 1"/>
          <p:cNvSpPr/>
          <p:nvPr/>
        </p:nvSpPr>
        <p:spPr>
          <a:xfrm>
            <a:off x="179512" y="4941168"/>
            <a:ext cx="8784976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179512" y="908720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300" b="1" dirty="0"/>
              <a:t>Planets move along the ecliptic (along which also the Sun moves on the sky),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3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300" b="1" dirty="0"/>
              <a:t>         - which of course defines the plane of the Solar system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         </a:t>
            </a:r>
            <a:endParaRPr lang="en-GB" sz="1800" dirty="0"/>
          </a:p>
        </p:txBody>
      </p:sp>
      <p:sp>
        <p:nvSpPr>
          <p:cNvPr id="9" name="Rectangle 8"/>
          <p:cNvSpPr/>
          <p:nvPr/>
        </p:nvSpPr>
        <p:spPr>
          <a:xfrm>
            <a:off x="107504" y="1124744"/>
            <a:ext cx="8784976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705143"/>
      </p:ext>
    </p:extLst>
  </p:cSld>
  <p:clrMapOvr>
    <a:masterClrMapping/>
  </p:clrMapOvr>
  <p:transition spd="slow">
    <p:zo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10652112" cy="710140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4097" y="-243408"/>
            <a:ext cx="8229600" cy="1219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Retrograde Planetary Motion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51520" y="5085184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7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the most conspicuous aspects of planetary motion: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Different planets move at different speeds wrt. the stars on the sky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- we know this is because they are at different distances from the Sun, with an outer planet moving slower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  than an inner planet.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The planets show retrograde motion loops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- apparent motion on the sky comes to a standstill, planet moves backward then stop s again, and resumes  forward motion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-  we  know this is a reflection of planet and Earth moving at different speeds around the Sun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 </a:t>
            </a:r>
            <a:endParaRPr lang="en-GB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4941168"/>
            <a:ext cx="8784976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179512" y="908720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nl-NL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3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Planets move along the ecliptic (along which also the Sun moves on the sky),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300" b="1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3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 - which of course defines the plane of the Solar system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 </a:t>
            </a:r>
            <a:endParaRPr lang="en-GB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1124744"/>
            <a:ext cx="8784976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0272" y="429309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retrograde motion of planet Mars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967270412"/>
      </p:ext>
    </p:extLst>
  </p:cSld>
  <p:clrMapOvr>
    <a:masterClrMapping/>
  </p:clrMapOvr>
  <p:transition spd="slow">
    <p:zo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Content Placeholder 3" descr="retrograd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600" y="285750"/>
            <a:ext cx="9245600" cy="61436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3084311"/>
      </p:ext>
    </p:extLst>
  </p:cSld>
  <p:clrMapOvr>
    <a:masterClrMapping/>
  </p:clrMapOvr>
  <p:transition spd="slow">
    <p:zo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</a:t>
            </a:r>
            <a:r>
              <a:rPr sz="5600" dirty="0"/>
              <a:t>Planetary Conjunctions</a:t>
            </a:r>
            <a:br>
              <a:rPr sz="5600" dirty="0"/>
            </a:br>
            <a:r>
              <a:rPr sz="6200" dirty="0"/>
              <a:t>              </a:t>
            </a:r>
            <a:endParaRPr sz="4700" dirty="0"/>
          </a:p>
        </p:txBody>
      </p:sp>
      <p:sp useBgFill="1"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71472" y="1500174"/>
            <a:ext cx="8001000" cy="3570208"/>
          </a:xfrm>
          <a:prstGeom prst="rect">
            <a:avLst/>
          </a:prstGeom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</a:t>
            </a:r>
            <a:r>
              <a:rPr lang="en-US" sz="2800" b="1" dirty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CONJUNCTIONS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At occasions, several planets would group in a small region on the sky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This leads to conspicuous planetary </a:t>
            </a:r>
            <a:r>
              <a:rPr lang="en-US" b="1" dirty="0">
                <a:solidFill>
                  <a:prstClr val="white"/>
                </a:solidFill>
                <a:latin typeface="Arial" pitchFamily="34" charset="0"/>
              </a:rPr>
              <a:t>CONJUCTIONS</a:t>
            </a: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</a:t>
            </a:r>
            <a:r>
              <a:rPr lang="en-US" sz="1400" dirty="0">
                <a:solidFill>
                  <a:prstClr val="white"/>
                </a:solidFill>
                <a:latin typeface="Arial" pitchFamily="34" charset="0"/>
              </a:rPr>
              <a:t>recent conjunction of 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</a:rPr>
              <a:t>      Venus, Jupiter &amp; Mars </a:t>
            </a:r>
          </a:p>
        </p:txBody>
      </p:sp>
      <p:sp>
        <p:nvSpPr>
          <p:cNvPr id="2" name="Rectangle 1"/>
          <p:cNvSpPr/>
          <p:nvPr/>
        </p:nvSpPr>
        <p:spPr>
          <a:xfrm>
            <a:off x="571472" y="1500174"/>
            <a:ext cx="8001000" cy="2000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35717" y="3653408"/>
            <a:ext cx="2884155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06" y="3661553"/>
            <a:ext cx="4978666" cy="28442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7180" y="3645097"/>
            <a:ext cx="5025292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559241"/>
      </p:ext>
    </p:extLst>
  </p:cSld>
  <p:clrMapOvr>
    <a:masterClrMapping/>
  </p:clrMapOvr>
  <p:transition spd="slow">
    <p:zo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</a:t>
            </a:r>
            <a:r>
              <a:rPr sz="5600" dirty="0"/>
              <a:t>Planetary Conjunctions</a:t>
            </a:r>
            <a:br>
              <a:rPr sz="6700" dirty="0"/>
            </a:br>
            <a:r>
              <a:rPr sz="6200" dirty="0"/>
              <a:t>              </a:t>
            </a:r>
            <a:endParaRPr sz="4700" dirty="0"/>
          </a:p>
        </p:txBody>
      </p:sp>
      <p:sp useBgFill="1"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71472" y="1500174"/>
            <a:ext cx="8001000" cy="1815882"/>
          </a:xfrm>
          <a:prstGeom prst="rect">
            <a:avLst/>
          </a:prstGeom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    </a:t>
            </a:r>
            <a:r>
              <a:rPr lang="en-US" sz="2800" b="1" dirty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STAR of </a:t>
            </a:r>
            <a:r>
              <a:rPr lang="en-US" sz="2800" b="1" dirty="0" err="1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Betlehem</a:t>
            </a:r>
            <a:endParaRPr lang="en-US" b="1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Arial" pitchFamily="34" charset="0"/>
              </a:rPr>
              <a:t>According to some theories, the star of </a:t>
            </a:r>
            <a:r>
              <a:rPr lang="en-US" sz="1600" dirty="0" err="1">
                <a:solidFill>
                  <a:prstClr val="white"/>
                </a:solidFill>
                <a:latin typeface="Arial" pitchFamily="34" charset="0"/>
              </a:rPr>
              <a:t>Betlehem</a:t>
            </a:r>
            <a:r>
              <a:rPr lang="en-US" sz="1600" dirty="0">
                <a:solidFill>
                  <a:prstClr val="white"/>
                </a:solidFill>
                <a:latin typeface="Arial" pitchFamily="34" charset="0"/>
              </a:rPr>
              <a:t> was actually </a:t>
            </a:r>
          </a:p>
          <a:p>
            <a:pPr>
              <a:defRPr/>
            </a:pPr>
            <a:r>
              <a:rPr lang="en-US" sz="1600" dirty="0">
                <a:solidFill>
                  <a:prstClr val="white"/>
                </a:solidFill>
                <a:latin typeface="Arial" pitchFamily="34" charset="0"/>
              </a:rPr>
              <a:t>a rare triple conjunction of the major planets Saturn and Jupiter </a:t>
            </a:r>
          </a:p>
          <a:p>
            <a:pPr>
              <a:defRPr/>
            </a:pPr>
            <a:endParaRPr lang="en-US" sz="1600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472" y="1500174"/>
            <a:ext cx="8001000" cy="2000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472" y="3645097"/>
            <a:ext cx="4076371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8024" y="3645097"/>
            <a:ext cx="3784448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27" y="3710353"/>
            <a:ext cx="3677394" cy="2758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9" y="3645097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65031"/>
      </p:ext>
    </p:extLst>
  </p:cSld>
  <p:clrMapOvr>
    <a:masterClrMapping/>
  </p:clrMapOvr>
  <p:transition spd="slow">
    <p:zo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2" y="22594"/>
            <a:ext cx="9597531" cy="68718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43" y="515719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   </a:t>
            </a:r>
            <a:r>
              <a:rPr sz="7300" dirty="0">
                <a:sym typeface="Mathematica1"/>
              </a:rPr>
              <a:t>        Eclipses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1244726442"/>
      </p:ext>
    </p:extLst>
  </p:cSld>
  <p:clrMapOvr>
    <a:masterClrMapping/>
  </p:clrMapOvr>
  <p:transition spd="slow">
    <p:zo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LEumbralshadow_ayiomamit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286875" cy="71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" descr="moonorb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0"/>
            <a:ext cx="4929188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85720" y="4071942"/>
            <a:ext cx="5429288" cy="2571744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  <a:cs typeface="Arial" pitchFamily="34" charset="0"/>
              </a:rPr>
              <a:t>Moon  Eclipses</a:t>
            </a:r>
          </a:p>
        </p:txBody>
      </p:sp>
    </p:spTree>
    <p:extLst>
      <p:ext uri="{BB962C8B-B14F-4D97-AF65-F5344CB8AC3E}">
        <p14:creationId xmlns:p14="http://schemas.microsoft.com/office/powerpoint/2010/main" val="1819659675"/>
      </p:ext>
    </p:extLst>
  </p:cSld>
  <p:clrMapOvr>
    <a:masterClrMapping/>
  </p:clrMapOvr>
  <p:transition spd="slow">
    <p:zo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5" name="Content Placeholder 3" descr="060329sofi_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4" y="-99392"/>
            <a:ext cx="9123346" cy="13686580"/>
          </a:xfrm>
        </p:spPr>
      </p:pic>
      <p:sp>
        <p:nvSpPr>
          <p:cNvPr id="5" name="Rectangle 4"/>
          <p:cNvSpPr/>
          <p:nvPr/>
        </p:nvSpPr>
        <p:spPr>
          <a:xfrm>
            <a:off x="156855" y="5541539"/>
            <a:ext cx="8786813" cy="928687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lIns="91440" tIns="45720" rIns="9144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323528" y="5396279"/>
            <a:ext cx="8229600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2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49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6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200" b="0" i="0" u="none" strike="noStrike" kern="0" cap="none" spc="0" normalizeH="0" baseline="0" noProof="0" dirty="0">
                <a:ln>
                  <a:noFill/>
                </a:ln>
                <a:solidFill>
                  <a:srgbClr val="E3EBF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</a:t>
            </a:r>
            <a:r>
              <a:rPr kumimoji="0" lang="en-US" altLang="en-US" sz="6200" b="1" i="0" u="none" strike="noStrike" kern="0" cap="none" spc="0" normalizeH="0" baseline="0" noProof="0" dirty="0">
                <a:ln>
                  <a:noFill/>
                </a:ln>
                <a:solidFill>
                  <a:srgbClr val="E3EBF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Solar  Eclipses</a:t>
            </a:r>
          </a:p>
        </p:txBody>
      </p:sp>
    </p:spTree>
    <p:extLst>
      <p:ext uri="{BB962C8B-B14F-4D97-AF65-F5344CB8AC3E}">
        <p14:creationId xmlns:p14="http://schemas.microsoft.com/office/powerpoint/2010/main" val="4208430923"/>
      </p:ext>
    </p:extLst>
  </p:cSld>
  <p:clrMapOvr>
    <a:masterClrMapping/>
  </p:clrMapOvr>
  <p:transition spd="slow">
    <p:zo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Content Placeholder 3" descr="eclipse2006_multi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00126"/>
            <a:ext cx="9144000" cy="6159500"/>
          </a:xfrm>
        </p:spPr>
      </p:pic>
      <p:sp>
        <p:nvSpPr>
          <p:cNvPr id="92163" name="Title 2"/>
          <p:cNvSpPr>
            <a:spLocks noGrp="1"/>
          </p:cNvSpPr>
          <p:nvPr>
            <p:ph type="title"/>
          </p:nvPr>
        </p:nvSpPr>
        <p:spPr>
          <a:xfrm>
            <a:off x="142875" y="-71437"/>
            <a:ext cx="8229600" cy="1219201"/>
          </a:xfrm>
        </p:spPr>
        <p:txBody>
          <a:bodyPr/>
          <a:lstStyle/>
          <a:p>
            <a:r>
              <a:rPr lang="en-US" altLang="en-US" sz="6200" dirty="0"/>
              <a:t>   </a:t>
            </a:r>
            <a:r>
              <a:rPr lang="en-US" altLang="en-US" sz="6200" b="1" dirty="0">
                <a:latin typeface="Times New Roman" pitchFamily="18" charset="0"/>
              </a:rPr>
              <a:t>Solar  Eclipses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90" y="71444"/>
            <a:ext cx="8786813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92002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3" descr="starmap.partiview.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75"/>
            <a:ext cx="9286875" cy="77136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3929066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               </a:t>
            </a:r>
            <a:r>
              <a:rPr lang="en-US" sz="7300" dirty="0">
                <a:solidFill>
                  <a:srgbClr val="FDF8F5"/>
                </a:solidFill>
                <a:sym typeface="Mathematica1"/>
              </a:rPr>
              <a:t>A</a:t>
            </a:r>
            <a:r>
              <a:rPr lang="el-GR" sz="7300" dirty="0">
                <a:solidFill>
                  <a:srgbClr val="FDF8F5"/>
                </a:solidFill>
                <a:sym typeface="Mathematica1"/>
              </a:rPr>
              <a:t>στιρ</a:t>
            </a:r>
            <a:r>
              <a:rPr sz="7300" dirty="0">
                <a:solidFill>
                  <a:srgbClr val="FDF8F5"/>
                </a:solidFill>
                <a:sym typeface="Mathematica1"/>
              </a:rPr>
              <a:t>  -  Stars</a:t>
            </a:r>
            <a:br>
              <a:rPr sz="7300" dirty="0"/>
            </a:br>
            <a:r>
              <a:rPr sz="6200" dirty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136158465"/>
      </p:ext>
    </p:extLst>
  </p:cSld>
  <p:clrMapOvr>
    <a:masterClrMapping/>
  </p:clrMapOvr>
  <p:transition spd="slow">
    <p:zo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740769" y="4581128"/>
            <a:ext cx="4097704" cy="2006658"/>
          </a:xfrm>
          <a:prstGeom prst="rect">
            <a:avLst/>
          </a:prstGeom>
          <a:solidFill>
            <a:srgbClr val="4F4F4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61458"/>
            <a:ext cx="89281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Solar &amp; Lunar Eclipses 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85750" y="1340767"/>
            <a:ext cx="4286250" cy="313988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285750" y="142877"/>
            <a:ext cx="8572500" cy="1053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536" y="1174975"/>
            <a:ext cx="39959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2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By sheer coincidence,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the angular diameter of the Moon disk on the sky is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approximately equal to that of the solar disk.  As a result,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when the moon moves in front of Sun, it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blocks the light of the Sun.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It leads to one of the most awesome natural phenomena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we know of, a Solar Eclipse.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Within our heliocentric understanding of the solar system,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it is not difficult to appreciate what happens: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the moon moves in between Earth and the Sun, and casts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a shadow on Earth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the resulting shadow of the Moon on the surface of planet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Earth marks the location on Earth where people will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experience and see a Solar Eclipse.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in ancient societies, Solar Eclipses were of tremendous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importance. After all, the  source of life suddenly had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disappeared. Rulers would fear for their lives and government. </a:t>
            </a: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</a:t>
            </a: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Predicting when they would occur was of major importance..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4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13" y="1384309"/>
            <a:ext cx="4128459" cy="3096344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710012" y="1330823"/>
            <a:ext cx="4148237" cy="31498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50" y="4581128"/>
            <a:ext cx="4274624" cy="20237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74" y="4934091"/>
            <a:ext cx="3926210" cy="12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62835"/>
      </p:ext>
    </p:extLst>
  </p:cSld>
  <p:clrMapOvr>
    <a:masterClrMapping/>
  </p:clrMapOvr>
  <p:transition spd="slow">
    <p:fade thruBlk="1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77072"/>
            <a:ext cx="4917232" cy="26737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6" y="620688"/>
            <a:ext cx="4320480" cy="3239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4610" y="1484784"/>
            <a:ext cx="309634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403648" y="620688"/>
            <a:ext cx="21602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563888" y="4077072"/>
            <a:ext cx="5472608" cy="26642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nl-NL" dirty="0">
                <a:latin typeface="Constantia" panose="02030602050306030303" pitchFamily="18" charset="0"/>
              </a:rPr>
              <a:t>Solar Eclipse:  Geometry   </a:t>
            </a:r>
            <a:endParaRPr lang="en-GB" dirty="0">
              <a:latin typeface="Constantia" panose="0203060205030603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980728"/>
            <a:ext cx="5184576" cy="29523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652120" y="883682"/>
            <a:ext cx="39959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2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However,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to decipher an eclipse is far from trivial.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It is the result of the combination of different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orbital factors: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the moon moves in between Earth and Sun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 once each month (at New Moon)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the Moon orbit is slightly inclined </a:t>
            </a:r>
            <a:r>
              <a:rPr lang="en-US" altLang="en-US" sz="1000" kern="0" dirty="0" err="1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wrt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the Ecliptic,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the orbit of the planets over the sky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(and of the Sun, reflecting the Earth’s motion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around the Sun along the ecliptic plane).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-  The moon can only stand right in front of the Sun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when it just moves through the nodes of its orbit,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</a:t>
            </a:r>
            <a:r>
              <a:rPr lang="en-US" altLang="en-US" sz="1000" kern="0" dirty="0" err="1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ie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the crossing point of  its plane with the ecliptic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4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57507" y="3717032"/>
            <a:ext cx="39959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2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2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-  the moon orbit is not circular, but ecliptic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(notice that the ancients did not know this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even while having identified the resulting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shift)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-   the moon orbit also rotates itself </a:t>
            </a:r>
            <a:r>
              <a:rPr lang="en-US" altLang="en-US" sz="1000" kern="0" dirty="0" err="1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wrt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the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ecliptic plane, resulting in a systematic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(circular) shift of the nodes 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The regularity in the occurrence of an Eclipse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is therefore the result of 3 periods: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synodic month: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 motion of moon around earth, </a:t>
            </a:r>
            <a:r>
              <a:rPr lang="en-US" altLang="en-US" sz="1000" kern="0" dirty="0" err="1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wrt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Sun)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 draconic month: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 time between passes of the moon through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 nodes of its orbit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anomalistic month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 shift of moon orbit, </a:t>
            </a:r>
            <a:r>
              <a:rPr lang="en-US" altLang="en-US" sz="1000" kern="0" dirty="0" err="1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ie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of its perigee and apogee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</a:t>
            </a:r>
            <a:endParaRPr lang="en-US" altLang="en-US" sz="14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80111" y="980728"/>
            <a:ext cx="3455799" cy="29523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57507" y="4073378"/>
            <a:ext cx="3162366" cy="26679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30184"/>
      </p:ext>
    </p:extLst>
  </p:cSld>
  <p:clrMapOvr>
    <a:masterClrMapping/>
  </p:clrMapOvr>
  <p:transition spd="slow">
    <p:fade thruBlk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5750" y="1124744"/>
            <a:ext cx="85725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Not all societies use the Solar calendar of 365 days (+ ¼ day) per year that we have (the Gregorian calendar).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Our calendar is based on the motion of the Sun along the sky.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Other societies (cf. </a:t>
            </a:r>
            <a:r>
              <a:rPr lang="en-US" altLang="en-US" sz="14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eg</a:t>
            </a: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. the Islamic calendar) base themselves on the motion of the Moon, and use a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Lunar calendar. Already the ancient Babylonians had managed to establish a link between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them. To accomplish this, we need to identify a time period that is both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- a multiple of a Solar period (a year) and of a Lunar period (a month).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The time period that establishes this is called after the 5</a:t>
            </a:r>
            <a:r>
              <a:rPr lang="en-US" altLang="en-US" sz="1400" kern="0" baseline="3000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th</a:t>
            </a: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century BCE Athenian astronomer </a:t>
            </a:r>
            <a:r>
              <a:rPr lang="en-US" altLang="en-US" sz="14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Meton</a:t>
            </a: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.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It is almost certain he got this from the Babylonians. This important time period, still of key importance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to translate between Solar and Lunar calendar, is called the Metonic Cycle.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</a:t>
            </a:r>
          </a:p>
          <a:p>
            <a:pPr eaLnBrk="1" hangingPunct="1"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60648"/>
            <a:ext cx="89281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Astronomical  Cycles:  </a:t>
            </a:r>
            <a:b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Solar &amp; Lunar Calendar 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85750" y="1628800"/>
            <a:ext cx="8572500" cy="2592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285750" y="188640"/>
            <a:ext cx="8572500" cy="134190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14178" y="4248824"/>
            <a:ext cx="4473846" cy="366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•</a:t>
            </a:r>
            <a:r>
              <a:rPr lang="en-US" altLang="en-US" sz="1600" b="1" kern="0" dirty="0" err="1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Metonic</a:t>
            </a:r>
            <a:r>
              <a:rPr lang="en-US" altLang="en-US" sz="1600" b="1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</a:t>
            </a: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multiple of Tropical Year and Synodic Month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19  tropical  years;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235  synodic months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254 </a:t>
            </a:r>
            <a:r>
              <a:rPr lang="en-US" altLang="en-US" sz="1600" kern="0" dirty="0" err="1">
                <a:latin typeface="Times New Roman" panose="02020603050405020304" pitchFamily="18" charset="0"/>
                <a:sym typeface="Mathematica1" pitchFamily="2" charset="2"/>
              </a:rPr>
              <a:t>siderial</a:t>
            </a: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months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6940  days         </a:t>
            </a:r>
            <a:endParaRPr lang="en-US" altLang="en-US" sz="2200" kern="0" dirty="0">
              <a:latin typeface="Times New Roman" panose="02020603050405020304" pitchFamily="18" charset="0"/>
              <a:sym typeface="Mathematica1" pitchFamily="2" charset="2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4178" y="4373488"/>
            <a:ext cx="4223592" cy="22238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608397" y="4373488"/>
            <a:ext cx="4223592" cy="22238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788024" y="4221088"/>
            <a:ext cx="511256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99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•   Callippic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 </a:t>
            </a: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more accurate multiple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of Tropical Year &amp; Synodic Month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 4 Metonic cycles -  1 days;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 76 tropical years;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            940 synodic months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200" kern="0" dirty="0">
                <a:latin typeface="Times New Roman" panose="02020603050405020304" pitchFamily="18" charset="0"/>
                <a:sym typeface="Mathematica1" pitchFamily="2" charset="2"/>
              </a:rPr>
              <a:t>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93064408"/>
      </p:ext>
    </p:extLst>
  </p:cSld>
  <p:clrMapOvr>
    <a:masterClrMapping/>
  </p:clrMapOvr>
  <p:transition spd="slow">
    <p:fade thruBlk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61458"/>
            <a:ext cx="89281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Astronomical  Cycles:  </a:t>
            </a:r>
            <a:r>
              <a:rPr lang="en-US" sz="4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Saros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85750" y="2636912"/>
            <a:ext cx="8572500" cy="39604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285750" y="142877"/>
            <a:ext cx="8572500" cy="1053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71500" y="1340768"/>
            <a:ext cx="85725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Given the complexity of the Eclipse cycle, the combination of 3 periods, it is an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outstanding and awesome accomplishment of the ancient Babylonian astronomers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that they identified the </a:t>
            </a:r>
            <a:r>
              <a:rPr lang="en-US" altLang="en-US" sz="16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Saros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cycle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(on the basis of centuries of observations reported on clay tablet)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20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•  Saros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  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Eclipse cycle: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multiple of  Synodic,  Draconic  and Anomalistic month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223  synodic;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242  draconic;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239 anomalistic: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18 </a:t>
            </a:r>
            <a:r>
              <a:rPr lang="en-US" altLang="en-US" sz="16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yrs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, 11 days, 8 </a:t>
            </a:r>
            <a:r>
              <a:rPr lang="en-US" altLang="en-US" sz="16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hrs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(6585 1/3 days)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600" kern="0" dirty="0">
              <a:solidFill>
                <a:srgbClr val="FFFF99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•   </a:t>
            </a:r>
            <a:r>
              <a:rPr lang="en-US" altLang="en-US" sz="2000" kern="0" dirty="0" err="1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Exeligmos</a:t>
            </a:r>
            <a:r>
              <a:rPr lang="en-US" altLang="en-US" sz="20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 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3 Saros cycles: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following Exeligmos cycle, eclipse returns at same location Earth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 669  synodic;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 726  draconic;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 717  anomalistic: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 54 </a:t>
            </a:r>
            <a:r>
              <a:rPr lang="en-US" altLang="en-US" sz="1600" kern="0" dirty="0" err="1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yrs</a:t>
            </a: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, 34 days  (19756 days)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600" kern="0" dirty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50" y="1268760"/>
            <a:ext cx="8572500" cy="12961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613112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7" descr="startrails11h_hambsch_f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14438" y="0"/>
            <a:ext cx="10607676" cy="7072313"/>
          </a:xfrm>
        </p:spPr>
      </p:pic>
      <p:sp>
        <p:nvSpPr>
          <p:cNvPr id="11" name="Rectangle 10"/>
          <p:cNvSpPr/>
          <p:nvPr/>
        </p:nvSpPr>
        <p:spPr>
          <a:xfrm>
            <a:off x="4286250" y="0"/>
            <a:ext cx="6215063" cy="7000875"/>
          </a:xfrm>
          <a:prstGeom prst="rect">
            <a:avLst/>
          </a:prstGeom>
          <a:solidFill>
            <a:srgbClr val="00194C"/>
          </a:solidFill>
          <a:ln>
            <a:noFill/>
          </a:ln>
          <a:effectLst>
            <a:outerShdw blurRad="50800" dist="292100" dir="105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7348" name="Picture 9" descr="equator.horiz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000250"/>
            <a:ext cx="4962525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86250" y="0"/>
            <a:ext cx="4857750" cy="7000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206" name="TextBox 12"/>
          <p:cNvSpPr txBox="1">
            <a:spLocks noChangeArrowheads="1"/>
          </p:cNvSpPr>
          <p:nvPr/>
        </p:nvSpPr>
        <p:spPr bwMode="auto">
          <a:xfrm>
            <a:off x="4500563" y="357188"/>
            <a:ext cx="4357687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800" dirty="0">
                <a:solidFill>
                  <a:prstClr val="white"/>
                </a:solidFill>
                <a:latin typeface="Constantia"/>
              </a:rPr>
              <a:t>Daily motion: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Sky turns around north celestial pole,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Along circle parallel to celestial equator</a:t>
            </a:r>
          </a:p>
        </p:txBody>
      </p:sp>
    </p:spTree>
    <p:extLst>
      <p:ext uri="{BB962C8B-B14F-4D97-AF65-F5344CB8AC3E}">
        <p14:creationId xmlns:p14="http://schemas.microsoft.com/office/powerpoint/2010/main" val="4220527686"/>
      </p:ext>
    </p:extLst>
  </p:cSld>
  <p:clrMapOvr>
    <a:masterClrMapping/>
  </p:clrMapOvr>
  <p:transition spd="slow">
    <p:zo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3747</Words>
  <Application>Microsoft Office PowerPoint</Application>
  <PresentationFormat>On-screen Show (4:3)</PresentationFormat>
  <Paragraphs>710</Paragraphs>
  <Slides>83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83</vt:i4>
      </vt:variant>
    </vt:vector>
  </HeadingPairs>
  <TitlesOfParts>
    <vt:vector size="111" baseType="lpstr">
      <vt:lpstr>Arial</vt:lpstr>
      <vt:lpstr>Book Antiqua</vt:lpstr>
      <vt:lpstr>Constantia</vt:lpstr>
      <vt:lpstr>Lucida Sans</vt:lpstr>
      <vt:lpstr>Mathematica1</vt:lpstr>
      <vt:lpstr>Papyrus</vt:lpstr>
      <vt:lpstr>Times New Roman</vt:lpstr>
      <vt:lpstr>Trajan Pro</vt:lpstr>
      <vt:lpstr>Wingdings</vt:lpstr>
      <vt:lpstr>Wingdings 2</vt:lpstr>
      <vt:lpstr>Wingdings 3</vt:lpstr>
      <vt:lpstr>Apex</vt:lpstr>
      <vt:lpstr>Default Design</vt:lpstr>
      <vt:lpstr>6_Paper</vt:lpstr>
      <vt:lpstr>1_Default Design</vt:lpstr>
      <vt:lpstr>2_Default Design</vt:lpstr>
      <vt:lpstr>3_Paper</vt:lpstr>
      <vt:lpstr>4_Paper</vt:lpstr>
      <vt:lpstr>5_Paper</vt:lpstr>
      <vt:lpstr>7_Paper</vt:lpstr>
      <vt:lpstr>8_Paper</vt:lpstr>
      <vt:lpstr>3_Default Design</vt:lpstr>
      <vt:lpstr>Paper</vt:lpstr>
      <vt:lpstr>1_Apex</vt:lpstr>
      <vt:lpstr>2_Apex</vt:lpstr>
      <vt:lpstr>3_Apex</vt:lpstr>
      <vt:lpstr>4_Apex</vt:lpstr>
      <vt:lpstr>5_Apex</vt:lpstr>
      <vt:lpstr>v</vt:lpstr>
      <vt:lpstr>PowerPoint Presentation</vt:lpstr>
      <vt:lpstr>PowerPoint Presentation</vt:lpstr>
      <vt:lpstr>Sky and the Universe</vt:lpstr>
      <vt:lpstr>Sky and the Universe</vt:lpstr>
      <vt:lpstr>The Beginnings of Astronomy</vt:lpstr>
      <vt:lpstr>Astronomy:  Importance for civilization </vt:lpstr>
      <vt:lpstr>               Aστιρ  -  Stars               </vt:lpstr>
      <vt:lpstr>PowerPoint Presentation</vt:lpstr>
      <vt:lpstr>   Hστερισται  -  Constellations               </vt:lpstr>
      <vt:lpstr> Big Dipper – Ursa Major: Oldest  Constellation ? </vt:lpstr>
      <vt:lpstr> Lascaux First  Starmap:  the Pleiades   ?</vt:lpstr>
      <vt:lpstr> the Pleiades   </vt:lpstr>
      <vt:lpstr>              Hλιοσ  -  Sun               </vt:lpstr>
      <vt:lpstr>         Sun:     daily  path</vt:lpstr>
      <vt:lpstr>       Sun:           annual  change daily path</vt:lpstr>
      <vt:lpstr> Nebra Disc:  world’s oldest sky map  ?</vt:lpstr>
      <vt:lpstr> the Nebra Disc: World’s Oldest Sky Map  ?</vt:lpstr>
      <vt:lpstr> the Nebra Disc: World’s Oldest Sky Map  ?</vt:lpstr>
      <vt:lpstr> the Nebra Disc: World’s Oldest Sky Map  ?</vt:lpstr>
      <vt:lpstr> the Nebra Disc: World’s Oldest Sky Map  ?</vt:lpstr>
      <vt:lpstr>     Sun:     annual  path</vt:lpstr>
      <vt:lpstr>     Sun:     annual  path</vt:lpstr>
      <vt:lpstr>PowerPoint Presentation</vt:lpstr>
      <vt:lpstr> Nabta – Egypt Oldest  Archaeoastronomical Monument ?</vt:lpstr>
      <vt:lpstr> Stonehenge: Ancient  Solar  Observatory ?</vt:lpstr>
      <vt:lpstr>PowerPoint Presentation</vt:lpstr>
      <vt:lpstr>PowerPoint Presentation</vt:lpstr>
      <vt:lpstr> Stonehenge: Ancient  Solar  Observatory ?</vt:lpstr>
      <vt:lpstr> Stonehenge: Ancient  Solar  Observatory ?</vt:lpstr>
      <vt:lpstr>PowerPoint Presentation</vt:lpstr>
      <vt:lpstr>PowerPoint Presentation</vt:lpstr>
      <vt:lpstr>PowerPoint Presentation</vt:lpstr>
      <vt:lpstr>PowerPoint Presentation</vt:lpstr>
      <vt:lpstr>Goseck: Europe’s Oldest Observatory  </vt:lpstr>
      <vt:lpstr>           Goseck: Europe’s Oldest Observatory  49th-47th century BCE  </vt:lpstr>
      <vt:lpstr>           Σεληνηζ  -  Moon               </vt:lpstr>
      <vt:lpstr>Moon:  Orbit &amp; Phases</vt:lpstr>
      <vt:lpstr> Palaeolithic Lunar Calendars: Ishango &amp; Blanchard bones </vt:lpstr>
      <vt:lpstr> the Month</vt:lpstr>
      <vt:lpstr>   Months</vt:lpstr>
      <vt:lpstr>Month:   the Concept  </vt:lpstr>
      <vt:lpstr>PowerPoint Presentation</vt:lpstr>
      <vt:lpstr>                Aστιρ -  Stars:          annual motion               </vt:lpstr>
      <vt:lpstr>                Daily Motion Stars</vt:lpstr>
      <vt:lpstr>                Circumpolar Stars</vt:lpstr>
      <vt:lpstr>                Circumpolar Stars</vt:lpstr>
      <vt:lpstr>        Dance of  Sun  and Stars</vt:lpstr>
      <vt:lpstr>PowerPoint Presentation</vt:lpstr>
      <vt:lpstr>Earth’s Orbit   &amp;    the Zodiac</vt:lpstr>
      <vt:lpstr>Zodiac</vt:lpstr>
      <vt:lpstr>PowerPoint Presentation</vt:lpstr>
      <vt:lpstr>Sirius &amp;  the Nile Flood</vt:lpstr>
      <vt:lpstr>Sirius &amp;  the Nile Flood</vt:lpstr>
      <vt:lpstr>PowerPoint Presentation</vt:lpstr>
      <vt:lpstr> Earth’s Precession</vt:lpstr>
      <vt:lpstr> Earth’s Precession</vt:lpstr>
      <vt:lpstr>PowerPoint Presentation</vt:lpstr>
      <vt:lpstr>Precession   </vt:lpstr>
      <vt:lpstr> Age of Aquarius</vt:lpstr>
      <vt:lpstr> Age of Aquarius</vt:lpstr>
      <vt:lpstr>Aligning the Pyramids</vt:lpstr>
      <vt:lpstr>PowerPoint Presentation</vt:lpstr>
      <vt:lpstr>PowerPoint Presentation</vt:lpstr>
      <vt:lpstr>                      Comets</vt:lpstr>
      <vt:lpstr>Halley’s Comet &amp;  Bayeux Tapestry </vt:lpstr>
      <vt:lpstr>        Πλαντοι  -  Planets               </vt:lpstr>
      <vt:lpstr>PowerPoint Presentation</vt:lpstr>
      <vt:lpstr>        Πλανιτοι  -  Planets               </vt:lpstr>
      <vt:lpstr>                     Ecliptic</vt:lpstr>
      <vt:lpstr>Dance of the Wandering Stars</vt:lpstr>
      <vt:lpstr>Retrograde Planetary Motion</vt:lpstr>
      <vt:lpstr> </vt:lpstr>
      <vt:lpstr>        Planetary Conjunctions               </vt:lpstr>
      <vt:lpstr>        Planetary Conjunctions               </vt:lpstr>
      <vt:lpstr>                   Eclipses               </vt:lpstr>
      <vt:lpstr>PowerPoint Presentation</vt:lpstr>
      <vt:lpstr>PowerPoint Presentation</vt:lpstr>
      <vt:lpstr>   Solar  Eclipses</vt:lpstr>
      <vt:lpstr>Solar &amp; Lunar Eclipses </vt:lpstr>
      <vt:lpstr>Solar Eclipse:  Geometry   </vt:lpstr>
      <vt:lpstr>Astronomical  Cycles:   Solar &amp; Lunar Calendar </vt:lpstr>
      <vt:lpstr>Astronomical  Cycles:  Saros </vt:lpstr>
    </vt:vector>
  </TitlesOfParts>
  <Company>Kapteyn Astronomical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 van de Weijgaert</cp:lastModifiedBy>
  <cp:revision>976</cp:revision>
  <cp:lastPrinted>2016-11-18T09:08:27Z</cp:lastPrinted>
  <dcterms:created xsi:type="dcterms:W3CDTF">2003-04-08T08:38:37Z</dcterms:created>
  <dcterms:modified xsi:type="dcterms:W3CDTF">2019-11-19T17:08:48Z</dcterms:modified>
</cp:coreProperties>
</file>