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0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1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2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3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4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  <p:sldMasterId id="2147484028" r:id="rId2"/>
    <p:sldMasterId id="2147484040" r:id="rId3"/>
    <p:sldMasterId id="2147484058" r:id="rId4"/>
    <p:sldMasterId id="2147484217" r:id="rId5"/>
    <p:sldMasterId id="2147484261" r:id="rId6"/>
    <p:sldMasterId id="2147484277" r:id="rId7"/>
    <p:sldMasterId id="2147484305" r:id="rId8"/>
    <p:sldMasterId id="2147484317" r:id="rId9"/>
    <p:sldMasterId id="2147484333" r:id="rId10"/>
    <p:sldMasterId id="2147484349" r:id="rId11"/>
    <p:sldMasterId id="2147484361" r:id="rId12"/>
    <p:sldMasterId id="2147484373" r:id="rId13"/>
    <p:sldMasterId id="2147484385" r:id="rId14"/>
    <p:sldMasterId id="2147484399" r:id="rId15"/>
  </p:sldMasterIdLst>
  <p:notesMasterIdLst>
    <p:notesMasterId r:id="rId63"/>
  </p:notesMasterIdLst>
  <p:sldIdLst>
    <p:sldId id="1130" r:id="rId16"/>
    <p:sldId id="1170" r:id="rId17"/>
    <p:sldId id="1165" r:id="rId18"/>
    <p:sldId id="1169" r:id="rId19"/>
    <p:sldId id="1180" r:id="rId20"/>
    <p:sldId id="1174" r:id="rId21"/>
    <p:sldId id="984" r:id="rId22"/>
    <p:sldId id="1121" r:id="rId23"/>
    <p:sldId id="1126" r:id="rId24"/>
    <p:sldId id="1127" r:id="rId25"/>
    <p:sldId id="1128" r:id="rId26"/>
    <p:sldId id="1129" r:id="rId27"/>
    <p:sldId id="1120" r:id="rId28"/>
    <p:sldId id="1188" r:id="rId29"/>
    <p:sldId id="1190" r:id="rId30"/>
    <p:sldId id="1191" r:id="rId31"/>
    <p:sldId id="1119" r:id="rId32"/>
    <p:sldId id="1192" r:id="rId33"/>
    <p:sldId id="1194" r:id="rId34"/>
    <p:sldId id="1193" r:id="rId35"/>
    <p:sldId id="1187" r:id="rId36"/>
    <p:sldId id="1013" r:id="rId37"/>
    <p:sldId id="1143" r:id="rId38"/>
    <p:sldId id="1144" r:id="rId39"/>
    <p:sldId id="1149" r:id="rId40"/>
    <p:sldId id="1133" r:id="rId41"/>
    <p:sldId id="1137" r:id="rId42"/>
    <p:sldId id="1134" r:id="rId43"/>
    <p:sldId id="1176" r:id="rId44"/>
    <p:sldId id="1183" r:id="rId45"/>
    <p:sldId id="1185" r:id="rId46"/>
    <p:sldId id="1201" r:id="rId47"/>
    <p:sldId id="2116" r:id="rId48"/>
    <p:sldId id="2105" r:id="rId49"/>
    <p:sldId id="2113" r:id="rId50"/>
    <p:sldId id="1457" r:id="rId51"/>
    <p:sldId id="1184" r:id="rId52"/>
    <p:sldId id="1186" r:id="rId53"/>
    <p:sldId id="1178" r:id="rId54"/>
    <p:sldId id="1179" r:id="rId55"/>
    <p:sldId id="1131" r:id="rId56"/>
    <p:sldId id="1135" r:id="rId57"/>
    <p:sldId id="1136" r:id="rId58"/>
    <p:sldId id="1198" r:id="rId59"/>
    <p:sldId id="1200" r:id="rId60"/>
    <p:sldId id="1199" r:id="rId61"/>
    <p:sldId id="1195" r:id="rId62"/>
  </p:sldIdLst>
  <p:sldSz cx="9144000" cy="6858000" type="screen4x3"/>
  <p:notesSz cx="7086600" cy="10221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AF116F"/>
    <a:srgbClr val="000066"/>
    <a:srgbClr val="CC6600"/>
    <a:srgbClr val="CC0000"/>
    <a:srgbClr val="00003E"/>
    <a:srgbClr val="00002E"/>
    <a:srgbClr val="00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334" autoAdjust="0"/>
    <p:restoredTop sz="94639" autoAdjust="0"/>
  </p:normalViewPr>
  <p:slideViewPr>
    <p:cSldViewPr>
      <p:cViewPr varScale="1">
        <p:scale>
          <a:sx n="69" d="100"/>
          <a:sy n="69" d="100"/>
        </p:scale>
        <p:origin x="157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tableStyles" Target="tableStyle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742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56163"/>
            <a:ext cx="5670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6ACA93A-C0E0-4E67-9643-018F003EC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CAE924-22A7-466D-9D9A-5C7FF6A4995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81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70492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94116"/>
      </p:ext>
    </p:extLst>
  </p:cSld>
  <p:clrMapOvr>
    <a:masterClrMapping/>
  </p:clrMapOvr>
  <p:transition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673"/>
      </p:ext>
    </p:extLst>
  </p:cSld>
  <p:clrMapOvr>
    <a:masterClrMapping/>
  </p:clrMapOvr>
  <p:transition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616293"/>
      </p:ext>
    </p:extLst>
  </p:cSld>
  <p:clrMapOvr>
    <a:masterClrMapping/>
  </p:clrMapOvr>
  <p:transition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375870"/>
      </p:ext>
    </p:extLst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50232"/>
      </p:ext>
    </p:extLst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09611"/>
      </p:ext>
    </p:extLst>
  </p:cSld>
  <p:clrMapOvr>
    <a:masterClrMapping/>
  </p:clrMapOvr>
  <p:transition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6055"/>
      </p:ext>
    </p:extLst>
  </p:cSld>
  <p:clrMapOvr>
    <a:masterClrMapping/>
  </p:clrMapOvr>
  <p:transition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331E2-7EDA-47CA-9A64-46846A86DE3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58482"/>
      </p:ext>
    </p:extLst>
  </p:cSld>
  <p:clrMapOvr>
    <a:masterClrMapping/>
  </p:clrMapOvr>
  <p:transition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C1063-565B-4440-9655-25BC50167EC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013521"/>
      </p:ext>
    </p:extLst>
  </p:cSld>
  <p:clrMapOvr>
    <a:masterClrMapping/>
  </p:clrMapOvr>
  <p:transition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32970-0F84-4DDE-94D6-B8D89B40167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927315"/>
      </p:ext>
    </p:extLst>
  </p:cSld>
  <p:clrMapOvr>
    <a:masterClrMapping/>
  </p:clrMapOvr>
  <p:transition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29CD3-F31F-4BD2-9A85-0955E70BBD5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90992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9840"/>
      </p:ext>
    </p:extLst>
  </p:cSld>
  <p:clrMapOvr>
    <a:masterClrMapping/>
  </p:clrMapOvr>
  <p:transition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E7240-F3C7-425F-992C-D9DA41078AC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22661"/>
      </p:ext>
    </p:extLst>
  </p:cSld>
  <p:clrMapOvr>
    <a:masterClrMapping/>
  </p:clrMapOvr>
  <p:transition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1BE18-7E66-4769-856A-BDF930FA38C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81516"/>
      </p:ext>
    </p:extLst>
  </p:cSld>
  <p:clrMapOvr>
    <a:masterClrMapping/>
  </p:clrMapOvr>
  <p:transition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5A20C-50F4-4396-99F5-8EAF89F00B6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66585"/>
      </p:ext>
    </p:extLst>
  </p:cSld>
  <p:clrMapOvr>
    <a:masterClrMapping/>
  </p:clrMapOvr>
  <p:transition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BEE37-7A58-450B-A9CB-6148844E5E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236446"/>
      </p:ext>
    </p:extLst>
  </p:cSld>
  <p:clrMapOvr>
    <a:masterClrMapping/>
  </p:clrMapOvr>
  <p:transition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EC0DD-09B1-4070-9BE9-CB3FBA3659F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942729"/>
      </p:ext>
    </p:extLst>
  </p:cSld>
  <p:clrMapOvr>
    <a:masterClrMapping/>
  </p:clrMapOvr>
  <p:transition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CD4BD-6361-4846-B77A-21958FBDFEE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07326"/>
      </p:ext>
    </p:extLst>
  </p:cSld>
  <p:clrMapOvr>
    <a:masterClrMapping/>
  </p:clrMapOvr>
  <p:transition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4FC4-C3F7-4CB7-B6EC-F8F920DAD7E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79145"/>
      </p:ext>
    </p:extLst>
  </p:cSld>
  <p:clrMapOvr>
    <a:masterClrMapping/>
  </p:clrMapOvr>
  <p:transition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5285B-A5B5-43BB-9B54-A90448E06FB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24968"/>
      </p:ext>
    </p:extLst>
  </p:cSld>
  <p:clrMapOvr>
    <a:masterClrMapping/>
  </p:clrMapOvr>
  <p:transition>
    <p:zo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FCCAD-5094-472D-9DC9-08A5803A27F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57866"/>
      </p:ext>
    </p:extLst>
  </p:cSld>
  <p:clrMapOvr>
    <a:masterClrMapping/>
  </p:clrMapOvr>
  <p:transition>
    <p:zo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EF110-F5BA-4EC3-BEC3-0811D4C2305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19951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43602"/>
      </p:ext>
    </p:extLst>
  </p:cSld>
  <p:clrMapOvr>
    <a:masterClrMapping/>
  </p:clrMapOvr>
  <p:transition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B0809-DD56-46B8-82D8-ACA305229BD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49475"/>
      </p:ext>
    </p:extLst>
  </p:cSld>
  <p:clrMapOvr>
    <a:masterClrMapping/>
  </p:clrMapOvr>
  <p:transition>
    <p:zo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631075"/>
      </p:ext>
    </p:extLst>
  </p:cSld>
  <p:clrMapOvr>
    <a:masterClrMapping/>
  </p:clrMapOvr>
  <p:transition>
    <p:zo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72983"/>
      </p:ext>
    </p:extLst>
  </p:cSld>
  <p:clrMapOvr>
    <a:masterClrMapping/>
  </p:clrMapOvr>
  <p:transition>
    <p:zo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47572"/>
      </p:ext>
    </p:extLst>
  </p:cSld>
  <p:clrMapOvr>
    <a:masterClrMapping/>
  </p:clrMapOvr>
  <p:transition>
    <p:zo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39986"/>
      </p:ext>
    </p:extLst>
  </p:cSld>
  <p:clrMapOvr>
    <a:masterClrMapping/>
  </p:clrMapOvr>
  <p:transition>
    <p:zo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66014"/>
      </p:ext>
    </p:extLst>
  </p:cSld>
  <p:clrMapOvr>
    <a:masterClrMapping/>
  </p:clrMapOvr>
  <p:transition>
    <p:zo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04653"/>
      </p:ext>
    </p:extLst>
  </p:cSld>
  <p:clrMapOvr>
    <a:masterClrMapping/>
  </p:clrMapOvr>
  <p:transition>
    <p:zo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01657"/>
      </p:ext>
    </p:extLst>
  </p:cSld>
  <p:clrMapOvr>
    <a:masterClrMapping/>
  </p:clrMapOvr>
  <p:transition>
    <p:zo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75061"/>
      </p:ext>
    </p:extLst>
  </p:cSld>
  <p:clrMapOvr>
    <a:masterClrMapping/>
  </p:clrMapOvr>
  <p:transition>
    <p:zo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71568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76268"/>
      </p:ext>
    </p:extLst>
  </p:cSld>
  <p:clrMapOvr>
    <a:masterClrMapping/>
  </p:clrMapOvr>
  <p:transition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75148"/>
      </p:ext>
    </p:extLst>
  </p:cSld>
  <p:clrMapOvr>
    <a:masterClrMapping/>
  </p:clrMapOvr>
  <p:transition>
    <p:zo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71181"/>
      </p:ext>
    </p:extLst>
  </p:cSld>
  <p:clrMapOvr>
    <a:masterClrMapping/>
  </p:clrMapOvr>
  <p:transition>
    <p:zo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832705"/>
      </p:ext>
    </p:extLst>
  </p:cSld>
  <p:clrMapOvr>
    <a:masterClrMapping/>
  </p:clrMapOvr>
  <p:transition>
    <p:zo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00854"/>
      </p:ext>
    </p:extLst>
  </p:cSld>
  <p:clrMapOvr>
    <a:masterClrMapping/>
  </p:clrMapOvr>
  <p:transition>
    <p:zo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849880"/>
      </p:ext>
    </p:extLst>
  </p:cSld>
  <p:clrMapOvr>
    <a:masterClrMapping/>
  </p:clrMapOvr>
  <p:transition>
    <p:zo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940850"/>
      </p:ext>
    </p:extLst>
  </p:cSld>
  <p:clrMapOvr>
    <a:masterClrMapping/>
  </p:clrMapOvr>
  <p:transition>
    <p:zo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74491"/>
      </p:ext>
    </p:extLst>
  </p:cSld>
  <p:clrMapOvr>
    <a:masterClrMapping/>
  </p:clrMapOvr>
  <p:transition>
    <p:zo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393080"/>
      </p:ext>
    </p:extLst>
  </p:cSld>
  <p:clrMapOvr>
    <a:masterClrMapping/>
  </p:clrMapOvr>
  <p:transition>
    <p:zo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280315"/>
      </p:ext>
    </p:extLst>
  </p:cSld>
  <p:clrMapOvr>
    <a:masterClrMapping/>
  </p:clrMapOvr>
  <p:transition>
    <p:zo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7653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7440"/>
      </p:ext>
    </p:extLst>
  </p:cSld>
  <p:clrMapOvr>
    <a:masterClrMapping/>
  </p:clrMapOvr>
  <p:transition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48019"/>
      </p:ext>
    </p:extLst>
  </p:cSld>
  <p:clrMapOvr>
    <a:masterClrMapping/>
  </p:clrMapOvr>
  <p:transition>
    <p:zo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94999"/>
      </p:ext>
    </p:extLst>
  </p:cSld>
  <p:clrMapOvr>
    <a:masterClrMapping/>
  </p:clrMapOvr>
  <p:transition>
    <p:zo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28609"/>
      </p:ext>
    </p:extLst>
  </p:cSld>
  <p:clrMapOvr>
    <a:masterClrMapping/>
  </p:clrMapOvr>
  <p:transition>
    <p:zo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84505"/>
      </p:ext>
    </p:extLst>
  </p:cSld>
  <p:clrMapOvr>
    <a:masterClrMapping/>
  </p:clrMapOvr>
  <p:transition>
    <p:zo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56441"/>
      </p:ext>
    </p:extLst>
  </p:cSld>
  <p:clrMapOvr>
    <a:masterClrMapping/>
  </p:clrMapOvr>
  <p:transition>
    <p:zo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485404"/>
      </p:ext>
    </p:extLst>
  </p:cSld>
  <p:clrMapOvr>
    <a:masterClrMapping/>
  </p:clrMapOvr>
  <p:transition>
    <p:zo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58649"/>
      </p:ext>
    </p:extLst>
  </p:cSld>
  <p:clrMapOvr>
    <a:masterClrMapping/>
  </p:clrMapOvr>
  <p:transition>
    <p:zo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53799"/>
      </p:ext>
    </p:extLst>
  </p:cSld>
  <p:clrMapOvr>
    <a:masterClrMapping/>
  </p:clrMapOvr>
  <p:transition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27363"/>
      </p:ext>
    </p:extLst>
  </p:cSld>
  <p:clrMapOvr>
    <a:masterClrMapping/>
  </p:clrMapOvr>
  <p:transition>
    <p:zo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32088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3055"/>
      </p:ext>
    </p:extLst>
  </p:cSld>
  <p:clrMapOvr>
    <a:masterClrMapping/>
  </p:clrMapOvr>
  <p:transition>
    <p:zo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95737"/>
      </p:ext>
    </p:extLst>
  </p:cSld>
  <p:clrMapOvr>
    <a:masterClrMapping/>
  </p:clrMapOvr>
  <p:transition>
    <p:zo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03109"/>
      </p:ext>
    </p:extLst>
  </p:cSld>
  <p:clrMapOvr>
    <a:masterClrMapping/>
  </p:clrMapOvr>
  <p:transition>
    <p:zo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3876"/>
      </p:ext>
    </p:extLst>
  </p:cSld>
  <p:clrMapOvr>
    <a:masterClrMapping/>
  </p:clrMapOvr>
  <p:transition>
    <p:zo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406918"/>
      </p:ext>
    </p:extLst>
  </p:cSld>
  <p:clrMapOvr>
    <a:masterClrMapping/>
  </p:clrMapOvr>
  <p:transition>
    <p:zo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26341"/>
      </p:ext>
    </p:extLst>
  </p:cSld>
  <p:clrMapOvr>
    <a:masterClrMapping/>
  </p:clrMapOvr>
  <p:transition>
    <p:zo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28413"/>
      </p:ext>
    </p:extLst>
  </p:cSld>
  <p:clrMapOvr>
    <a:masterClrMapping/>
  </p:clrMapOvr>
  <p:transition>
    <p:zo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81130"/>
      </p:ext>
    </p:extLst>
  </p:cSld>
  <p:clrMapOvr>
    <a:masterClrMapping/>
  </p:clrMapOvr>
  <p:transition>
    <p:zo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42098"/>
      </p:ext>
    </p:extLst>
  </p:cSld>
  <p:clrMapOvr>
    <a:masterClrMapping/>
  </p:clrMapOvr>
  <p:transition>
    <p:zo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46135"/>
      </p:ext>
    </p:extLst>
  </p:cSld>
  <p:clrMapOvr>
    <a:masterClrMapping/>
  </p:clrMapOvr>
  <p:transition>
    <p:zo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126769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05311"/>
      </p:ext>
    </p:extLst>
  </p:cSld>
  <p:clrMapOvr>
    <a:masterClrMapping/>
  </p:clrMapOvr>
  <p:transition>
    <p:zo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02278"/>
      </p:ext>
    </p:extLst>
  </p:cSld>
  <p:clrMapOvr>
    <a:masterClrMapping/>
  </p:clrMapOvr>
  <p:transition>
    <p:zo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57809"/>
      </p:ext>
    </p:extLst>
  </p:cSld>
  <p:clrMapOvr>
    <a:masterClrMapping/>
  </p:clrMapOvr>
  <p:transition>
    <p:zo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239143"/>
      </p:ext>
    </p:extLst>
  </p:cSld>
  <p:clrMapOvr>
    <a:masterClrMapping/>
  </p:clrMapOvr>
  <p:transition>
    <p:zo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1932"/>
      </p:ext>
    </p:extLst>
  </p:cSld>
  <p:clrMapOvr>
    <a:masterClrMapping/>
  </p:clrMapOvr>
  <p:transition>
    <p:zo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32998"/>
      </p:ext>
    </p:extLst>
  </p:cSld>
  <p:clrMapOvr>
    <a:masterClrMapping/>
  </p:clrMapOvr>
  <p:transition>
    <p:zo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975247"/>
      </p:ext>
    </p:extLst>
  </p:cSld>
  <p:clrMapOvr>
    <a:masterClrMapping/>
  </p:clrMapOvr>
  <p:transition>
    <p:zo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58496"/>
      </p:ext>
    </p:extLst>
  </p:cSld>
  <p:clrMapOvr>
    <a:masterClrMapping/>
  </p:clrMapOvr>
  <p:transition>
    <p:zo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627406"/>
      </p:ext>
    </p:extLst>
  </p:cSld>
  <p:clrMapOvr>
    <a:masterClrMapping/>
  </p:clrMapOvr>
  <p:transition>
    <p:zo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52084"/>
      </p:ext>
    </p:extLst>
  </p:cSld>
  <p:clrMapOvr>
    <a:masterClrMapping/>
  </p:clrMapOvr>
  <p:transition>
    <p:zo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68810-1C59-438B-BF19-B85227768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9812"/>
      </p:ext>
    </p:extLst>
  </p:cSld>
  <p:clrMapOvr>
    <a:masterClrMapping/>
  </p:clrMapOvr>
  <p:transition spd="slow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37743"/>
      </p:ext>
    </p:extLst>
  </p:cSld>
  <p:clrMapOvr>
    <a:masterClrMapping/>
  </p:clrMapOvr>
  <p:transition>
    <p:zo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F4965-D01E-4BA5-8A47-A6D101F93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50794"/>
      </p:ext>
    </p:extLst>
  </p:cSld>
  <p:clrMapOvr>
    <a:masterClrMapping/>
  </p:clrMapOvr>
  <p:transition spd="slow">
    <p:zo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E44C8-F830-45DD-9AC3-584061B4A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83381"/>
      </p:ext>
    </p:extLst>
  </p:cSld>
  <p:clrMapOvr>
    <a:masterClrMapping/>
  </p:clrMapOvr>
  <p:transition spd="slow">
    <p:zo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2F419-9A5B-44C8-A8F2-03475FBA8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6516"/>
      </p:ext>
    </p:extLst>
  </p:cSld>
  <p:clrMapOvr>
    <a:masterClrMapping/>
  </p:clrMapOvr>
  <p:transition spd="slow">
    <p:zo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7728D-3242-40DF-A9D7-8B9A79719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0248"/>
      </p:ext>
    </p:extLst>
  </p:cSld>
  <p:clrMapOvr>
    <a:masterClrMapping/>
  </p:clrMapOvr>
  <p:transition spd="slow">
    <p:zo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3D969-EDA9-49F4-80B3-9EA4B4D7D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86618"/>
      </p:ext>
    </p:extLst>
  </p:cSld>
  <p:clrMapOvr>
    <a:masterClrMapping/>
  </p:clrMapOvr>
  <p:transition spd="slow">
    <p:zo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1F76E-9A21-4F30-8082-1C5E56EC3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45433"/>
      </p:ext>
    </p:extLst>
  </p:cSld>
  <p:clrMapOvr>
    <a:masterClrMapping/>
  </p:clrMapOvr>
  <p:transition spd="slow">
    <p:zo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020BA-54FD-4AB5-AFBC-ECC9B1708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64970"/>
      </p:ext>
    </p:extLst>
  </p:cSld>
  <p:clrMapOvr>
    <a:masterClrMapping/>
  </p:clrMapOvr>
  <p:transition spd="slow">
    <p:zo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A356A-8B3C-48BB-A53C-AB0E11117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05934"/>
      </p:ext>
    </p:extLst>
  </p:cSld>
  <p:clrMapOvr>
    <a:masterClrMapping/>
  </p:clrMapOvr>
  <p:transition spd="slow">
    <p:zo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97861-5966-410F-BF1F-A1EA93587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16397"/>
      </p:ext>
    </p:extLst>
  </p:cSld>
  <p:clrMapOvr>
    <a:masterClrMapping/>
  </p:clrMapOvr>
  <p:transition spd="slow">
    <p:zo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C768B-2036-4805-8E47-3A7677265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75366"/>
      </p:ext>
    </p:extLst>
  </p:cSld>
  <p:clrMapOvr>
    <a:masterClrMapping/>
  </p:clrMapOvr>
  <p:transition spd="slow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84358"/>
      </p:ext>
    </p:extLst>
  </p:cSld>
  <p:clrMapOvr>
    <a:masterClrMapping/>
  </p:clrMapOvr>
  <p:transition>
    <p:zo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4D5DE-7285-45ED-A65C-928F9CD42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87444"/>
      </p:ext>
    </p:extLst>
  </p:cSld>
  <p:clrMapOvr>
    <a:masterClrMapping/>
  </p:clrMapOvr>
  <p:transition spd="slow">
    <p:zo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28CAD-F8E4-4C7D-94FB-54A3C9168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10363"/>
      </p:ext>
    </p:extLst>
  </p:cSld>
  <p:clrMapOvr>
    <a:masterClrMapping/>
  </p:clrMapOvr>
  <p:transition spd="slow">
    <p:zo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08E44-29B1-4D74-BAF6-78788995ED4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24045"/>
      </p:ext>
    </p:extLst>
  </p:cSld>
  <p:clrMapOvr>
    <a:masterClrMapping/>
  </p:clrMapOvr>
  <p:transition>
    <p:zo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1CD78-C027-4785-936C-D1242555BA9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68184"/>
      </p:ext>
    </p:extLst>
  </p:cSld>
  <p:clrMapOvr>
    <a:masterClrMapping/>
  </p:clrMapOvr>
  <p:transition>
    <p:zo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B59DB-1C8E-4916-9C29-151AB4EEA2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87169"/>
      </p:ext>
    </p:extLst>
  </p:cSld>
  <p:clrMapOvr>
    <a:masterClrMapping/>
  </p:clrMapOvr>
  <p:transition>
    <p:zoom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67F53-52D7-4060-9BAE-626CB0D5A09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157868"/>
      </p:ext>
    </p:extLst>
  </p:cSld>
  <p:clrMapOvr>
    <a:masterClrMapping/>
  </p:clrMapOvr>
  <p:transition>
    <p:zo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29981-F3A6-42EC-A897-AF59E31F3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61150"/>
      </p:ext>
    </p:extLst>
  </p:cSld>
  <p:clrMapOvr>
    <a:masterClrMapping/>
  </p:clrMapOvr>
  <p:transition>
    <p:zo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8FA61-55F7-4000-AC0F-EB304567263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1224"/>
      </p:ext>
    </p:extLst>
  </p:cSld>
  <p:clrMapOvr>
    <a:masterClrMapping/>
  </p:clrMapOvr>
  <p:transition>
    <p:zoom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8CF57-255A-4BA2-8FAF-66BD41C7100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2800"/>
      </p:ext>
    </p:extLst>
  </p:cSld>
  <p:clrMapOvr>
    <a:masterClrMapping/>
  </p:clrMapOvr>
  <p:transition>
    <p:zoom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F1B35-85B8-4D70-BCFA-AB49CBD376C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82944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4269"/>
      </p:ext>
    </p:extLst>
  </p:cSld>
  <p:clrMapOvr>
    <a:masterClrMapping/>
  </p:clrMapOvr>
  <p:transition>
    <p:zoom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ED0E7-5789-44F5-B31A-047E71C03A7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44980"/>
      </p:ext>
    </p:extLst>
  </p:cSld>
  <p:clrMapOvr>
    <a:masterClrMapping/>
  </p:clrMapOvr>
  <p:transition>
    <p:zoom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8D392-EE71-41FA-B2F7-6CF81CBF7DA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78199"/>
      </p:ext>
    </p:extLst>
  </p:cSld>
  <p:clrMapOvr>
    <a:masterClrMapping/>
  </p:clrMapOvr>
  <p:transition>
    <p:zoom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0CBCA-51BF-4F2C-B0E2-37F1EA8F5F0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25155"/>
      </p:ext>
    </p:extLst>
  </p:cSld>
  <p:clrMapOvr>
    <a:masterClrMapping/>
  </p:clrMapOvr>
  <p:transition>
    <p:zo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AF05E-3BD7-4E3F-8982-36B9CF97E71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59357"/>
      </p:ext>
    </p:extLst>
  </p:cSld>
  <p:clrMapOvr>
    <a:masterClrMapping/>
  </p:clrMapOvr>
  <p:transition>
    <p:zoom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9543F-69A1-4DDF-B042-E10C046C557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657421"/>
      </p:ext>
    </p:extLst>
  </p:cSld>
  <p:clrMapOvr>
    <a:masterClrMapping/>
  </p:clrMapOvr>
  <p:transition>
    <p:zoom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147C1-A924-4395-B5C7-AB1AA384805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248089"/>
      </p:ext>
    </p:extLst>
  </p:cSld>
  <p:clrMapOvr>
    <a:masterClrMapping/>
  </p:clrMapOvr>
  <p:transition>
    <p:zoom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FCF9A-FAC3-4326-B0CB-6F1BC6DFC25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62554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4804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49418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10204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95172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93ACF-79E8-4E38-BF9F-3AC9F6B549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15278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64751-DF21-40A0-8D7A-6C4590FD54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43711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AFB1B-7D45-42F0-9C7B-2812A5C3B7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03368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10A49-438A-4972-A365-4F09BAFF4A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20099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BB118-E54B-4BB3-8384-3232ED0DC8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22267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CDDC-58A1-4174-B33B-94FE3D164E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75323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35597-55D0-4276-98FF-E4EF2A87C1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3149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82219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D9A14-9B1D-436D-B6AA-32CE9178BA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979124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6895C-2272-48BA-A597-E223A9A329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99140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303DF-E6CC-4474-BB57-FF3520E7B1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87968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861BD-313E-4835-ADB6-918153241D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96366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42E49-39DB-4FA5-8F48-67E6FC7164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11509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BBE1A-05FF-4ECC-B555-612C5F10CF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92380"/>
      </p:ext>
    </p:extLst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F0C49-BE9D-4FE3-8E2D-8E9847E73E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111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F314E-2A65-49D6-AFED-63B97A7BD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18105"/>
      </p:ext>
    </p:extLst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374B6-5798-454D-B2A9-AC9C1326CB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98429"/>
      </p:ext>
    </p:extLst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98237-CF05-4AD4-AA7A-52C77AE548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366383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78973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A2EFC-15AC-4327-ADA6-C736F31D4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74716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85B0C-E870-4E5D-99C8-BB1C604686D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9299"/>
      </p:ext>
    </p:extLst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65561-4C3F-43C9-B7FA-04ECFBC1D14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794884"/>
      </p:ext>
    </p:extLst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606E1-EC58-402C-AA41-7764898CD9D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0980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233B2-9E8B-41FA-ACBA-F225C822928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21007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D3BA4-9298-4D3B-B604-4919A3189B8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56058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97CDB-01F6-48EA-89AB-1ED6F0B614E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41188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F243F-4C2E-4F40-8785-6F9B7335D4D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50337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54C75-D9C8-4717-AFD8-9268AAB3647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950712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82C54-ED65-458C-B0A9-2D1B7A44DE0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57338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90764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4EFE5-F901-41D8-A814-A15774B5045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75531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D8B0F-8DFF-42A6-B6AC-37A10CCF224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86118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4047D-F79C-4C4B-96E8-21330CD4406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565557"/>
      </p:ext>
    </p:extLst>
  </p:cSld>
  <p:clrMapOvr>
    <a:masterClrMapping/>
  </p:clrMapOvr>
  <p:transition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9A2A7-A249-4CC6-A4CF-25707B69C7A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06000"/>
      </p:ext>
    </p:extLst>
  </p:cSld>
  <p:clrMapOvr>
    <a:masterClrMapping/>
  </p:clrMapOvr>
  <p:transition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5E0A8-6C96-4AB4-B4F7-E345F32644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63692"/>
      </p:ext>
    </p:extLst>
  </p:cSld>
  <p:clrMapOvr>
    <a:masterClrMapping/>
  </p:clrMapOvr>
  <p:transition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01E2D-91FF-45D1-8B11-75AEE001B6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8652"/>
      </p:ext>
    </p:extLst>
  </p:cSld>
  <p:clrMapOvr>
    <a:masterClrMapping/>
  </p:clrMapOvr>
  <p:transition spd="slow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BA7C4-8C0A-4D3C-9B48-49F7C29812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95061"/>
      </p:ext>
    </p:extLst>
  </p:cSld>
  <p:clrMapOvr>
    <a:masterClrMapping/>
  </p:clrMapOvr>
  <p:transition spd="slow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67A3C-B961-4460-9F93-8CC6DA1644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87802"/>
      </p:ext>
    </p:extLst>
  </p:cSld>
  <p:clrMapOvr>
    <a:masterClrMapping/>
  </p:clrMapOvr>
  <p:transition spd="slow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64404-9F5B-47EF-BDA7-5C5EAC2D67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55058"/>
      </p:ext>
    </p:extLst>
  </p:cSld>
  <p:clrMapOvr>
    <a:masterClrMapping/>
  </p:clrMapOvr>
  <p:transition spd="slow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C5A79-1223-4ACB-9D61-AB0B7EB363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7071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52052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75D21-A97E-465C-B7C6-9E6747AE28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588028"/>
      </p:ext>
    </p:extLst>
  </p:cSld>
  <p:clrMapOvr>
    <a:masterClrMapping/>
  </p:clrMapOvr>
  <p:transition spd="slow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C9023-6DA6-4784-96AC-84E8D6CE0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481448"/>
      </p:ext>
    </p:extLst>
  </p:cSld>
  <p:clrMapOvr>
    <a:masterClrMapping/>
  </p:clrMapOvr>
  <p:transition spd="slow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00255-5388-40CD-8A0D-F3D4FF0F22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48078"/>
      </p:ext>
    </p:extLst>
  </p:cSld>
  <p:clrMapOvr>
    <a:masterClrMapping/>
  </p:clrMapOvr>
  <p:transition spd="slow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5B73F-CE93-42D4-A931-F8C1B1B245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76001"/>
      </p:ext>
    </p:extLst>
  </p:cSld>
  <p:clrMapOvr>
    <a:masterClrMapping/>
  </p:clrMapOvr>
  <p:transition spd="slow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2CF60-1F3F-453D-8462-031CE3DD31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9941"/>
      </p:ext>
    </p:extLst>
  </p:cSld>
  <p:clrMapOvr>
    <a:masterClrMapping/>
  </p:clrMapOvr>
  <p:transition spd="slow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5F58A-673B-4C83-A2DF-68E6A444F3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35218"/>
      </p:ext>
    </p:extLst>
  </p:cSld>
  <p:clrMapOvr>
    <a:masterClrMapping/>
  </p:clrMapOvr>
  <p:transition spd="slow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A1EE9-3752-4491-8F68-AD51CE0BEA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70392"/>
      </p:ext>
    </p:extLst>
  </p:cSld>
  <p:clrMapOvr>
    <a:masterClrMapping/>
  </p:clrMapOvr>
  <p:transition spd="slow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88ACB-D8FE-4514-B740-DD1BDD3320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78335"/>
      </p:ext>
    </p:extLst>
  </p:cSld>
  <p:clrMapOvr>
    <a:masterClrMapping/>
  </p:clrMapOvr>
  <p:transition spd="slow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1A0C8-F5A6-4C96-AA0F-DA9CCB010C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69463"/>
      </p:ext>
    </p:extLst>
  </p:cSld>
  <p:clrMapOvr>
    <a:masterClrMapping/>
  </p:clrMapOvr>
  <p:transition spd="slow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98209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82751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75665"/>
      </p:ext>
    </p:extLst>
  </p:cSld>
  <p:clrMapOvr>
    <a:masterClrMapping/>
  </p:clrMapOvr>
  <p:transition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9913"/>
      </p:ext>
    </p:extLst>
  </p:cSld>
  <p:clrMapOvr>
    <a:masterClrMapping/>
  </p:clrMapOvr>
  <p:transition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126346"/>
      </p:ext>
    </p:extLst>
  </p:cSld>
  <p:clrMapOvr>
    <a:masterClrMapping/>
  </p:clrMapOvr>
  <p:transition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46485"/>
      </p:ext>
    </p:extLst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71481"/>
      </p:ext>
    </p:extLst>
  </p:cSld>
  <p:clrMapOvr>
    <a:masterClrMapping/>
  </p:clrMapOvr>
  <p:transition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75220"/>
      </p:ext>
    </p:extLst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36958"/>
      </p:ext>
    </p:extLst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04636"/>
      </p:ext>
    </p:extLst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949997"/>
      </p:ext>
    </p:extLst>
  </p:cSld>
  <p:clrMapOvr>
    <a:masterClrMapping/>
  </p:clrMapOvr>
  <p:transition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17645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1780"/>
      </p:ext>
    </p:extLst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29506"/>
      </p:ext>
    </p:extLst>
  </p:cSld>
  <p:clrMapOvr>
    <a:masterClrMapping/>
  </p:clrMapOvr>
  <p:transition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32980"/>
      </p:ext>
    </p:extLst>
  </p:cSld>
  <p:clrMapOvr>
    <a:masterClrMapping/>
  </p:clrMapOvr>
  <p:transition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19010"/>
      </p:ext>
    </p:extLst>
  </p:cSld>
  <p:clrMapOvr>
    <a:masterClrMapping/>
  </p:clrMapOvr>
  <p:transition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28352"/>
      </p:ext>
    </p:extLst>
  </p:cSld>
  <p:clrMapOvr>
    <a:masterClrMapping/>
  </p:clrMapOvr>
  <p:transition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49569"/>
      </p:ext>
    </p:extLst>
  </p:cSld>
  <p:clrMapOvr>
    <a:masterClrMapping/>
  </p:clrMapOvr>
  <p:transition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01203"/>
      </p:ext>
    </p:extLst>
  </p:cSld>
  <p:clrMapOvr>
    <a:masterClrMapping/>
  </p:clrMapOvr>
  <p:transition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607638"/>
      </p:ext>
    </p:extLst>
  </p:cSld>
  <p:clrMapOvr>
    <a:masterClrMapping/>
  </p:clrMapOvr>
  <p:transition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49205"/>
      </p:ext>
    </p:extLst>
  </p:cSld>
  <p:clrMapOvr>
    <a:masterClrMapping/>
  </p:clrMapOvr>
  <p:transition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67659"/>
      </p:ext>
    </p:extLst>
  </p:cSld>
  <p:clrMapOvr>
    <a:masterClrMapping/>
  </p:clrMapOvr>
  <p:transition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23810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99038"/>
      </p:ext>
    </p:extLst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16125"/>
      </p:ext>
    </p:extLst>
  </p:cSld>
  <p:clrMapOvr>
    <a:masterClrMapping/>
  </p:clrMapOvr>
  <p:transition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12258"/>
      </p:ext>
    </p:extLst>
  </p:cSld>
  <p:clrMapOvr>
    <a:masterClrMapping/>
  </p:clrMapOvr>
  <p:transition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53608"/>
      </p:ext>
    </p:extLst>
  </p:cSld>
  <p:clrMapOvr>
    <a:masterClrMapping/>
  </p:clrMapOvr>
  <p:transition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463039"/>
      </p:ext>
    </p:extLst>
  </p:cSld>
  <p:clrMapOvr>
    <a:masterClrMapping/>
  </p:clrMapOvr>
  <p:transition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38050"/>
      </p:ext>
    </p:extLst>
  </p:cSld>
  <p:clrMapOvr>
    <a:masterClrMapping/>
  </p:clrMapOvr>
  <p:transition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12467"/>
      </p:ext>
    </p:extLst>
  </p:cSld>
  <p:clrMapOvr>
    <a:masterClrMapping/>
  </p:clrMapOvr>
  <p:transition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99682"/>
      </p:ext>
    </p:extLst>
  </p:cSld>
  <p:clrMapOvr>
    <a:masterClrMapping/>
  </p:clrMapOvr>
  <p:transition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27716"/>
      </p:ext>
    </p:extLst>
  </p:cSld>
  <p:clrMapOvr>
    <a:masterClrMapping/>
  </p:clrMapOvr>
  <p:transition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70697"/>
      </p:ext>
    </p:extLst>
  </p:cSld>
  <p:clrMapOvr>
    <a:masterClrMapping/>
  </p:clrMapOvr>
  <p:transition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500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07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5" r:id="rId1"/>
    <p:sldLayoutId id="2147484013" r:id="rId2"/>
    <p:sldLayoutId id="2147484026" r:id="rId3"/>
    <p:sldLayoutId id="2147484014" r:id="rId4"/>
    <p:sldLayoutId id="2147484027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9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  <p:sldLayoutId id="2147484341" r:id="rId8"/>
    <p:sldLayoutId id="2147484342" r:id="rId9"/>
    <p:sldLayoutId id="2147484343" r:id="rId10"/>
    <p:sldLayoutId id="2147484344" r:id="rId11"/>
    <p:sldLayoutId id="2147484345" r:id="rId12"/>
    <p:sldLayoutId id="2147484346" r:id="rId13"/>
    <p:sldLayoutId id="2147484347" r:id="rId14"/>
    <p:sldLayoutId id="2147484348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98131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32594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2028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49AD2942-4BDE-40BF-8B1F-105B87772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6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  <p:sldLayoutId id="2147484387" r:id="rId2"/>
    <p:sldLayoutId id="2147484388" r:id="rId3"/>
    <p:sldLayoutId id="2147484389" r:id="rId4"/>
    <p:sldLayoutId id="2147484390" r:id="rId5"/>
    <p:sldLayoutId id="2147484391" r:id="rId6"/>
    <p:sldLayoutId id="2147484392" r:id="rId7"/>
    <p:sldLayoutId id="2147484393" r:id="rId8"/>
    <p:sldLayoutId id="2147484394" r:id="rId9"/>
    <p:sldLayoutId id="2147484395" r:id="rId10"/>
    <p:sldLayoutId id="2147484396" r:id="rId11"/>
    <p:sldLayoutId id="2147484397" r:id="rId12"/>
    <p:sldLayoutId id="2147484398" r:id="rId13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776FCFB-3502-4CF3-9C72-739C73A6A8D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95890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  <p:sldLayoutId id="2147484411" r:id="rId12"/>
    <p:sldLayoutId id="2147484412" r:id="rId13"/>
    <p:sldLayoutId id="2147484413" r:id="rId14"/>
    <p:sldLayoutId id="2147484414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45848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F00B13F-8E1E-42A5-8476-3EE2E3C9BC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75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  <p:sldLayoutId id="2147484053" r:id="rId13"/>
    <p:sldLayoutId id="2147484054" r:id="rId14"/>
    <p:sldLayoutId id="2147484055" r:id="rId15"/>
    <p:sldLayoutId id="2147484056" r:id="rId16"/>
    <p:sldLayoutId id="2147484057" r:id="rId17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05C4F23-4B00-41D5-ACB9-B80F955751D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301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  <p:sldLayoutId id="2147484071" r:id="rId13"/>
    <p:sldLayoutId id="2147484072" r:id="rId14"/>
    <p:sldLayoutId id="2147484073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2E3F8BCC-4627-4B2C-BD6A-673F50F688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9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  <p:sldLayoutId id="2147484229" r:id="rId12"/>
    <p:sldLayoutId id="2147484230" r:id="rId13"/>
    <p:sldLayoutId id="2147484231" r:id="rId14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2" r:id="rId1"/>
    <p:sldLayoutId id="2147484263" r:id="rId2"/>
    <p:sldLayoutId id="2147484264" r:id="rId3"/>
    <p:sldLayoutId id="2147484265" r:id="rId4"/>
    <p:sldLayoutId id="2147484266" r:id="rId5"/>
    <p:sldLayoutId id="2147484267" r:id="rId6"/>
    <p:sldLayoutId id="2147484268" r:id="rId7"/>
    <p:sldLayoutId id="2147484269" r:id="rId8"/>
    <p:sldLayoutId id="2147484270" r:id="rId9"/>
    <p:sldLayoutId id="2147484271" r:id="rId10"/>
    <p:sldLayoutId id="2147484272" r:id="rId11"/>
    <p:sldLayoutId id="2147484273" r:id="rId12"/>
    <p:sldLayoutId id="2147484274" r:id="rId13"/>
    <p:sldLayoutId id="2147484275" r:id="rId14"/>
    <p:sldLayoutId id="2147484276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541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67589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FC6B325-8ECC-41C5-82D8-E24F0B16774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705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  <p:sldLayoutId id="2147484329" r:id="rId12"/>
    <p:sldLayoutId id="2147484330" r:id="rId13"/>
    <p:sldLayoutId id="2147484331" r:id="rId14"/>
    <p:sldLayoutId id="2147484332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1.gif"/><Relationship Id="rId2" Type="http://schemas.openxmlformats.org/officeDocument/2006/relationships/slideLayout" Target="../slideLayouts/slideLayout1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96.xml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785938"/>
            <a:ext cx="9072563" cy="2708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Cosmology</a:t>
            </a:r>
          </a:p>
          <a:p>
            <a:pPr algn="ctr">
              <a:defRPr/>
            </a:pPr>
            <a:endParaRPr lang="en-US" sz="5500" b="1" dirty="0"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4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In search of our Origins </a:t>
            </a:r>
          </a:p>
        </p:txBody>
      </p:sp>
    </p:spTree>
    <p:extLst>
      <p:ext uri="{BB962C8B-B14F-4D97-AF65-F5344CB8AC3E}">
        <p14:creationId xmlns:p14="http://schemas.microsoft.com/office/powerpoint/2010/main" val="64822379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9" name="Text Box 3"/>
          <p:cNvSpPr txBox="1">
            <a:spLocks noChangeArrowheads="1"/>
          </p:cNvSpPr>
          <p:nvPr/>
        </p:nvSpPr>
        <p:spPr bwMode="auto">
          <a:xfrm>
            <a:off x="-576263" y="549275"/>
            <a:ext cx="97202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Cosmological  Riddles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63" y="2500313"/>
            <a:ext cx="8286750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85813" y="3000375"/>
            <a:ext cx="97202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5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Is our Universe unique, or are there many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other Universes  (multiverse) … ?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57250" y="4929188"/>
            <a:ext cx="97202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What made the Universe originate ?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9" name="Text Box 3"/>
          <p:cNvSpPr txBox="1">
            <a:spLocks noChangeArrowheads="1"/>
          </p:cNvSpPr>
          <p:nvPr/>
        </p:nvSpPr>
        <p:spPr bwMode="auto">
          <a:xfrm>
            <a:off x="-576263" y="549275"/>
            <a:ext cx="97202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Cosmological  Riddles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63" y="2500313"/>
            <a:ext cx="8286750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14375" y="2928938"/>
            <a:ext cx="9720263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en-US" sz="25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Why are the physical laws as they are  ?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Do they need to be ?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85813" y="4643438"/>
            <a:ext cx="972026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How many dimensions does the Universe have?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More than  1timelike  + 3 spacelike ?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9" name="Text Box 3"/>
          <p:cNvSpPr txBox="1">
            <a:spLocks noChangeArrowheads="1"/>
          </p:cNvSpPr>
          <p:nvPr/>
        </p:nvSpPr>
        <p:spPr bwMode="auto">
          <a:xfrm>
            <a:off x="-576263" y="549275"/>
            <a:ext cx="97202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Cosmological  Riddles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63" y="2500313"/>
            <a:ext cx="8286750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14375" y="3357563"/>
            <a:ext cx="97202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… and …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14375" y="4500563"/>
            <a:ext cx="9720263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Are our brains sufficiently equipped to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understand  and answer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the ultimate questions … ?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9" name="Text Box 3"/>
          <p:cNvSpPr txBox="1">
            <a:spLocks noChangeArrowheads="1"/>
          </p:cNvSpPr>
          <p:nvPr/>
        </p:nvSpPr>
        <p:spPr bwMode="auto">
          <a:xfrm>
            <a:off x="-576263" y="142875"/>
            <a:ext cx="9720263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7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  unique time … </a:t>
            </a:r>
          </a:p>
        </p:txBody>
      </p:sp>
      <p:sp>
        <p:nvSpPr>
          <p:cNvPr id="1074181" name="Text Box 5"/>
          <p:cNvSpPr txBox="1">
            <a:spLocks noChangeArrowheads="1"/>
          </p:cNvSpPr>
          <p:nvPr/>
        </p:nvSpPr>
        <p:spPr bwMode="auto">
          <a:xfrm>
            <a:off x="857250" y="1643063"/>
            <a:ext cx="9720263" cy="566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 past century,  since 1915,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marks a special epoch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For the first time in human history,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we are able to address the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great questions of Cosmology …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sym typeface="Mathematica1"/>
              </a:rPr>
              <a:t>  scientifically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…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063" y="1428750"/>
            <a:ext cx="8286750" cy="45005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074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18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764704"/>
            <a:ext cx="8526462" cy="5515123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437" y="1484784"/>
            <a:ext cx="9072563" cy="61709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the  Universe</a:t>
            </a:r>
          </a:p>
          <a:p>
            <a:pPr algn="ctr">
              <a:lnSpc>
                <a:spcPct val="80000"/>
              </a:lnSpc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has a </a:t>
            </a:r>
          </a:p>
          <a:p>
            <a:pPr algn="ctr">
              <a:lnSpc>
                <a:spcPct val="80000"/>
              </a:lnSpc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Beginning</a:t>
            </a: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endParaRPr lang="en-US" sz="4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727182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4356100" y="3860800"/>
            <a:ext cx="4679950" cy="28082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4356100" y="2060575"/>
            <a:ext cx="4679950" cy="165576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47557" name="Rectangle 5"/>
          <p:cNvSpPr>
            <a:spLocks noGrp="1" noChangeArrowheads="1"/>
          </p:cNvSpPr>
          <p:nvPr>
            <p:ph type="title"/>
          </p:nvPr>
        </p:nvSpPr>
        <p:spPr>
          <a:xfrm>
            <a:off x="642910" y="71414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Night Sky is Dark</a:t>
            </a:r>
          </a:p>
        </p:txBody>
      </p:sp>
      <p:sp>
        <p:nvSpPr>
          <p:cNvPr id="164872" name="AutoShape 8"/>
          <p:cNvSpPr>
            <a:spLocks noChangeArrowheads="1"/>
          </p:cNvSpPr>
          <p:nvPr/>
        </p:nvSpPr>
        <p:spPr bwMode="auto">
          <a:xfrm>
            <a:off x="6011863" y="2852738"/>
            <a:ext cx="12239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6931002 h 21600"/>
              <a:gd name="T4" fmla="*/ 2147483647 w 21600"/>
              <a:gd name="T5" fmla="*/ 153861196 h 21600"/>
              <a:gd name="T6" fmla="*/ 2147483647 w 21600"/>
              <a:gd name="T7" fmla="*/ 7693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4873" name="AutoShape 9"/>
          <p:cNvSpPr>
            <a:spLocks noChangeArrowheads="1"/>
          </p:cNvSpPr>
          <p:nvPr/>
        </p:nvSpPr>
        <p:spPr bwMode="auto">
          <a:xfrm>
            <a:off x="6156176" y="5589588"/>
            <a:ext cx="1223962" cy="1984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76931002 h 21600"/>
              <a:gd name="T4" fmla="*/ 2147483647 w 21600"/>
              <a:gd name="T5" fmla="*/ 153861196 h 21600"/>
              <a:gd name="T6" fmla="*/ 2147483647 w 21600"/>
              <a:gd name="T7" fmla="*/ 769310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575"/>
            <a:ext cx="3918074" cy="3918074"/>
          </a:xfrm>
        </p:spPr>
      </p:pic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4500563" y="2214563"/>
            <a:ext cx="489743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1600" b="1" dirty="0">
                <a:solidFill>
                  <a:prstClr val="white"/>
                </a:solidFill>
              </a:rPr>
              <a:t>In an infinitely large, old and unchanging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1600" b="1" dirty="0">
                <a:solidFill>
                  <a:prstClr val="white"/>
                </a:solidFill>
              </a:rPr>
              <a:t>Universe each line of sight would hit a star: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endParaRPr lang="en-US" sz="1600" b="1" dirty="0">
              <a:solidFill>
                <a:prstClr val="white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endParaRPr lang="en-US" sz="1600" b="1" dirty="0">
              <a:solidFill>
                <a:prstClr val="white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1600" b="1" dirty="0">
                <a:solidFill>
                  <a:prstClr val="white"/>
                </a:solidFill>
              </a:rPr>
              <a:t> Sky would be as bright as surface of star: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endParaRPr lang="en-US" sz="900" b="1" dirty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endParaRPr lang="en-US" sz="900" b="1" dirty="0">
              <a:solidFill>
                <a:srgbClr val="FFFF9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900" dirty="0">
                <a:solidFill>
                  <a:prstClr val="white"/>
                </a:solidFill>
              </a:rPr>
              <a:t>    </a:t>
            </a:r>
            <a:r>
              <a:rPr lang="en-US" sz="2400" b="1" dirty="0">
                <a:solidFill>
                  <a:srgbClr val="000099"/>
                </a:solidFill>
                <a:latin typeface="Papyrus" pitchFamily="66" charset="0"/>
              </a:rPr>
              <a:t>                          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2400" b="1" dirty="0">
                <a:solidFill>
                  <a:srgbClr val="000099"/>
                </a:solidFill>
                <a:latin typeface="Papyrus" pitchFamily="66" charset="0"/>
              </a:rPr>
              <a:t>             </a:t>
            </a:r>
            <a:r>
              <a:rPr lang="en-US" sz="2000" b="1" dirty="0">
                <a:solidFill>
                  <a:prstClr val="white"/>
                </a:solidFill>
              </a:rPr>
              <a:t>Night sky as bright as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2000" b="1" dirty="0">
                <a:solidFill>
                  <a:prstClr val="white"/>
                </a:solidFill>
              </a:rPr>
              <a:t>               Solar Surface, yet                                   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2000" b="1" dirty="0">
                <a:solidFill>
                  <a:prstClr val="white"/>
                </a:solidFill>
              </a:rPr>
              <a:t>                the night sky is dark  </a:t>
            </a:r>
            <a:r>
              <a:rPr lang="en-US" sz="2000" b="1" dirty="0">
                <a:solidFill>
                  <a:prstClr val="white"/>
                </a:solidFill>
                <a:sym typeface="Wingdings" pitchFamily="2" charset="2"/>
              </a:rPr>
              <a:t>       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endParaRPr lang="en-US" sz="2400" b="1" dirty="0">
              <a:solidFill>
                <a:srgbClr val="FFFF00"/>
              </a:solidFill>
              <a:latin typeface="Papyrus" pitchFamily="66" charset="0"/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2400" b="1" dirty="0">
                <a:solidFill>
                  <a:srgbClr val="FFFF00"/>
                </a:solidFill>
                <a:latin typeface="Papyrus" pitchFamily="66" charset="0"/>
                <a:sym typeface="Wingdings" pitchFamily="2" charset="2"/>
              </a:rPr>
              <a:t> 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buFontTx/>
              <a:buNone/>
            </a:pPr>
            <a:r>
              <a:rPr lang="en-US" sz="2400" b="1" dirty="0">
                <a:solidFill>
                  <a:srgbClr val="FFFF00"/>
                </a:solidFill>
                <a:latin typeface="Papyrus" pitchFamily="66" charset="0"/>
                <a:sym typeface="Wingdings" pitchFamily="2" charset="2"/>
              </a:rPr>
              <a:t>    </a:t>
            </a:r>
            <a:r>
              <a:rPr lang="en-US" sz="2000" b="1" dirty="0">
                <a:solidFill>
                  <a:prstClr val="white"/>
                </a:solidFill>
                <a:sym typeface="Wingdings" pitchFamily="2" charset="2"/>
              </a:rPr>
              <a:t>finite  age of Universe  (13.8  </a:t>
            </a:r>
            <a:r>
              <a:rPr lang="en-US" sz="2000" b="1" dirty="0" err="1">
                <a:solidFill>
                  <a:prstClr val="white"/>
                </a:solidFill>
                <a:sym typeface="Wingdings" pitchFamily="2" charset="2"/>
              </a:rPr>
              <a:t>Gyr</a:t>
            </a:r>
            <a:r>
              <a:rPr lang="en-US" sz="2000" b="1" dirty="0">
                <a:solidFill>
                  <a:prstClr val="white"/>
                </a:solidFill>
                <a:sym typeface="Wingdings" pitchFamily="2" charset="2"/>
              </a:rPr>
              <a:t>)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15626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764704"/>
            <a:ext cx="8526462" cy="5515123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690" y="1700808"/>
            <a:ext cx="9072563" cy="59862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Cosmology:</a:t>
            </a:r>
          </a:p>
          <a:p>
            <a:pPr algn="ctr">
              <a:lnSpc>
                <a:spcPct val="80000"/>
              </a:lnSpc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endParaRPr lang="en-US" sz="6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4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observing </a:t>
            </a:r>
          </a:p>
          <a:p>
            <a:pPr algn="ctr">
              <a:lnSpc>
                <a:spcPct val="80000"/>
              </a:lnSpc>
              <a:defRPr/>
            </a:pPr>
            <a:endParaRPr lang="en-US" sz="4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4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the history of the Universe</a:t>
            </a: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endParaRPr lang="en-US" sz="4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427736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500" y="2286000"/>
            <a:ext cx="8229600" cy="4572000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/>
              <a:t>                 Cosmology is a unique science: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/>
              <a:t>             not only it looks out to the deepest realms and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/>
              <a:t>             largest scales of our Universe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/>
              <a:t>             on cosmological scales,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/>
              <a:t>             the finite velocity of light becomes a  critical factor …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/>
              <a:t>             thus, it also looks back in time, to the earliest moments,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/>
              <a:t>             and thus is the ultimate archaeological science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0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000" dirty="0"/>
              <a:t>    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730" y="357166"/>
            <a:ext cx="8758270" cy="12192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000" b="1"/>
              <a:t>                        Cosmology:   </a:t>
            </a:r>
            <a:br>
              <a:rPr sz="4000" b="1"/>
            </a:br>
            <a:r>
              <a:rPr sz="4000" b="1"/>
              <a:t>            exploring Space &amp; Time</a:t>
            </a:r>
          </a:p>
        </p:txBody>
      </p:sp>
      <p:sp>
        <p:nvSpPr>
          <p:cNvPr id="4" name="Rectangle 3"/>
          <p:cNvSpPr/>
          <p:nvPr/>
        </p:nvSpPr>
        <p:spPr>
          <a:xfrm>
            <a:off x="500063" y="2071688"/>
            <a:ext cx="8286750" cy="4286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8616694" cy="496855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576" y="-387424"/>
            <a:ext cx="8229600" cy="1219200"/>
          </a:xfrm>
        </p:spPr>
        <p:txBody>
          <a:bodyPr/>
          <a:lstStyle/>
          <a:p>
            <a:r>
              <a:rPr lang="nl-NL" b="1" dirty="0">
                <a:solidFill>
                  <a:schemeClr val="bg1"/>
                </a:solidFill>
              </a:rPr>
              <a:t>Cosmic Depth  =   Cosmic Time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836051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Light propagation through the Universe:</a:t>
            </a:r>
          </a:p>
          <a:p>
            <a:r>
              <a:rPr lang="nl-NL" dirty="0">
                <a:solidFill>
                  <a:schemeClr val="bg1"/>
                </a:solidFill>
              </a:rPr>
              <a:t>          light has a finite velocity   (c=300,000 km/s)          </a:t>
            </a:r>
          </a:p>
          <a:p>
            <a:r>
              <a:rPr lang="nl-NL" dirty="0">
                <a:solidFill>
                  <a:schemeClr val="bg1"/>
                </a:solidFill>
              </a:rPr>
              <a:t>          the further you look, the further you look in time !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5836051"/>
            <a:ext cx="864096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585146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432"/>
            <a:ext cx="9828584" cy="854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36366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243409"/>
            <a:ext cx="11593288" cy="8057747"/>
          </a:xfrm>
        </p:spPr>
      </p:pic>
    </p:spTree>
    <p:extLst>
      <p:ext uri="{BB962C8B-B14F-4D97-AF65-F5344CB8AC3E}">
        <p14:creationId xmlns:p14="http://schemas.microsoft.com/office/powerpoint/2010/main" val="435980960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069908" cy="4824536"/>
          </a:xfrm>
        </p:spPr>
      </p:pic>
    </p:spTree>
    <p:extLst>
      <p:ext uri="{BB962C8B-B14F-4D97-AF65-F5344CB8AC3E}">
        <p14:creationId xmlns:p14="http://schemas.microsoft.com/office/powerpoint/2010/main" val="2463414374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6" descr="skyglobe.wmap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-500063"/>
            <a:ext cx="9786938" cy="978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29313" y="217488"/>
            <a:ext cx="4214812" cy="7354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0" y="1571625"/>
            <a:ext cx="3714750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prstClr val="white"/>
                </a:solidFill>
                <a:latin typeface="Constantia"/>
              </a:rPr>
              <a:t>    </a:t>
            </a:r>
            <a:r>
              <a:rPr lang="en-US" sz="2600" b="1" dirty="0">
                <a:solidFill>
                  <a:prstClr val="white"/>
                </a:solidFill>
                <a:latin typeface="Constantia"/>
              </a:rPr>
              <a:t>Earliest View </a:t>
            </a:r>
          </a:p>
          <a:p>
            <a:pPr>
              <a:defRPr/>
            </a:pPr>
            <a:r>
              <a:rPr lang="en-US" sz="2600" b="1" dirty="0">
                <a:solidFill>
                  <a:prstClr val="white"/>
                </a:solidFill>
                <a:latin typeface="Constantia"/>
              </a:rPr>
              <a:t>    of our Cosmos:</a:t>
            </a:r>
          </a:p>
          <a:p>
            <a:pPr>
              <a:defRPr/>
            </a:pPr>
            <a:endParaRPr lang="en-US" sz="2600" b="1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sz="2600" b="1" dirty="0">
                <a:solidFill>
                  <a:prstClr val="white"/>
                </a:solidFill>
                <a:latin typeface="Constantia"/>
              </a:rPr>
              <a:t>    the Universe </a:t>
            </a:r>
          </a:p>
          <a:p>
            <a:pPr>
              <a:defRPr/>
            </a:pPr>
            <a:r>
              <a:rPr lang="en-US" sz="2600" b="1" dirty="0">
                <a:solidFill>
                  <a:prstClr val="white"/>
                </a:solidFill>
                <a:latin typeface="Constantia"/>
              </a:rPr>
              <a:t>    379,000 years </a:t>
            </a:r>
          </a:p>
          <a:p>
            <a:pPr>
              <a:defRPr/>
            </a:pPr>
            <a:r>
              <a:rPr lang="en-US" sz="2600" b="1" dirty="0">
                <a:solidFill>
                  <a:prstClr val="white"/>
                </a:solidFill>
                <a:latin typeface="Constantia"/>
              </a:rPr>
              <a:t>    after the Big Bang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71472" y="-285776"/>
            <a:ext cx="9828213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800" b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Edge of the Visible Universe</a:t>
            </a:r>
          </a:p>
        </p:txBody>
      </p:sp>
      <p:sp>
        <p:nvSpPr>
          <p:cNvPr id="1077252" name="Rectangle 4"/>
          <p:cNvSpPr>
            <a:spLocks noChangeArrowheads="1"/>
          </p:cNvSpPr>
          <p:nvPr/>
        </p:nvSpPr>
        <p:spPr bwMode="auto">
          <a:xfrm>
            <a:off x="-73025" y="5661025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2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/>
              </a:rPr>
              <a:t>Cosmic  Microwave  Background</a:t>
            </a:r>
          </a:p>
        </p:txBody>
      </p:sp>
      <p:sp>
        <p:nvSpPr>
          <p:cNvPr id="94215" name="TextBox 7"/>
          <p:cNvSpPr txBox="1">
            <a:spLocks noChangeArrowheads="1"/>
          </p:cNvSpPr>
          <p:nvPr/>
        </p:nvSpPr>
        <p:spPr bwMode="auto">
          <a:xfrm>
            <a:off x="0" y="1357313"/>
            <a:ext cx="19288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white"/>
                </a:solidFill>
              </a:rPr>
              <a:t>WMAP</a:t>
            </a:r>
          </a:p>
          <a:p>
            <a:pPr eaLnBrk="1" hangingPunct="1"/>
            <a:r>
              <a:rPr lang="en-US" altLang="en-US" sz="1400">
                <a:solidFill>
                  <a:prstClr val="white"/>
                </a:solidFill>
              </a:rPr>
              <a:t>CMB </a:t>
            </a:r>
          </a:p>
          <a:p>
            <a:pPr eaLnBrk="1" hangingPunct="1"/>
            <a:r>
              <a:rPr lang="en-US" altLang="en-US" sz="1400">
                <a:solidFill>
                  <a:prstClr val="white"/>
                </a:solidFill>
              </a:rPr>
              <a:t>temperature map</a:t>
            </a:r>
          </a:p>
        </p:txBody>
      </p:sp>
    </p:spTree>
    <p:extLst>
      <p:ext uri="{BB962C8B-B14F-4D97-AF65-F5344CB8AC3E}">
        <p14:creationId xmlns:p14="http://schemas.microsoft.com/office/powerpoint/2010/main" val="4021664683"/>
      </p:ext>
    </p:extLst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75" name="Text Box 3"/>
          <p:cNvSpPr txBox="1">
            <a:spLocks noChangeArrowheads="1"/>
          </p:cNvSpPr>
          <p:nvPr/>
        </p:nvSpPr>
        <p:spPr bwMode="auto">
          <a:xfrm>
            <a:off x="-428625" y="428625"/>
            <a:ext cx="9720263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6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the Universe: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  Unique  Astrophysical  Object </a:t>
            </a:r>
          </a:p>
        </p:txBody>
      </p:sp>
      <p:sp>
        <p:nvSpPr>
          <p:cNvPr id="1078276" name="Text Box 4"/>
          <p:cNvSpPr txBox="1">
            <a:spLocks noChangeArrowheads="1"/>
          </p:cNvSpPr>
          <p:nvPr/>
        </p:nvSpPr>
        <p:spPr bwMode="auto">
          <a:xfrm>
            <a:off x="395288" y="3357563"/>
            <a:ext cx="972026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Finite velocity of light, c: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   … a look in depth =  a look back in time …</a:t>
            </a:r>
          </a:p>
        </p:txBody>
      </p:sp>
      <p:sp>
        <p:nvSpPr>
          <p:cNvPr id="1078277" name="Text Box 5"/>
          <p:cNvSpPr txBox="1">
            <a:spLocks noChangeArrowheads="1"/>
          </p:cNvSpPr>
          <p:nvPr/>
        </p:nvSpPr>
        <p:spPr bwMode="auto">
          <a:xfrm>
            <a:off x="395288" y="4797425"/>
            <a:ext cx="9720262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 &amp; implications  for  space-time: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observational cosmology limited to only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a minor thin “shell” of all of spacetime …  </a:t>
            </a:r>
          </a:p>
        </p:txBody>
      </p:sp>
      <p:sp>
        <p:nvSpPr>
          <p:cNvPr id="1078278" name="Text Box 6"/>
          <p:cNvSpPr txBox="1">
            <a:spLocks noChangeArrowheads="1"/>
          </p:cNvSpPr>
          <p:nvPr/>
        </p:nvSpPr>
        <p:spPr bwMode="auto">
          <a:xfrm>
            <a:off x="395288" y="2565400"/>
            <a:ext cx="9720262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There is only one (visible) Universe  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0" y="2143125"/>
            <a:ext cx="8501063" cy="4429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078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078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3000"/>
                                        <p:tgtEl>
                                          <p:spTgt spid="1078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8276" grpId="0"/>
      <p:bldP spid="1078277" grpId="0"/>
      <p:bldP spid="107827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2"/>
            <a:ext cx="8526462" cy="5515123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437" y="1484784"/>
            <a:ext cx="9072563" cy="61709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13.8 </a:t>
            </a:r>
            <a:r>
              <a:rPr lang="en-US" sz="7000" b="1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Gigayears</a:t>
            </a: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of</a:t>
            </a:r>
          </a:p>
          <a:p>
            <a:pPr algn="ctr">
              <a:lnSpc>
                <a:spcPct val="80000"/>
              </a:lnSpc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Cosmic History</a:t>
            </a: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endParaRPr lang="en-US" sz="4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719367"/>
      </p:ext>
    </p:extLst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349898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-99392"/>
            <a:ext cx="11579614" cy="723725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931749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737" y="1844824"/>
            <a:ext cx="9072563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Cosmic Calendar</a:t>
            </a:r>
            <a:r>
              <a:rPr lang="en-US" sz="4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2268086"/>
      </p:ext>
    </p:extLst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836712"/>
            <a:ext cx="9144000" cy="6192958"/>
          </a:xfr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219200"/>
          </a:xfrm>
        </p:spPr>
        <p:txBody>
          <a:bodyPr/>
          <a:lstStyle/>
          <a:p>
            <a:r>
              <a:rPr lang="nl-NL" dirty="0"/>
              <a:t>                 Big Bang Chronology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3396187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53578698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737" y="836712"/>
            <a:ext cx="9072563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Cosmic Composition</a:t>
            </a:r>
            <a:r>
              <a:rPr lang="en-US" sz="4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0958083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" y="1412776"/>
            <a:ext cx="9174950" cy="5688632"/>
          </a:xfrm>
        </p:spPr>
      </p:pic>
      <p:sp>
        <p:nvSpPr>
          <p:cNvPr id="5" name="TextBox 4"/>
          <p:cNvSpPr txBox="1"/>
          <p:nvPr/>
        </p:nvSpPr>
        <p:spPr>
          <a:xfrm>
            <a:off x="-1764704" y="188640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FFFF"/>
                </a:solidFill>
                <a:latin typeface="Arial"/>
                <a:cs typeface="Arial" charset="0"/>
              </a:rPr>
              <a:t>              Cosmic Origins</a:t>
            </a:r>
            <a:endParaRPr lang="en-GB" sz="4000" b="1" dirty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5976" y="332656"/>
            <a:ext cx="450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</a:rPr>
              <a:t>Universe 380.000 yrs after Big Bang</a:t>
            </a:r>
          </a:p>
          <a:p>
            <a:pPr marL="285750" indent="-285750">
              <a:buFontTx/>
              <a:buChar char="-"/>
            </a:pP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</a:rPr>
              <a:t>13.8 Gyrs ago       (13.798</a:t>
            </a: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  <a:sym typeface="Mathematica1"/>
              </a:rPr>
              <a:t>±0.037 Gyrs)</a:t>
            </a:r>
          </a:p>
          <a:p>
            <a:pPr marL="285750" indent="-285750">
              <a:buFontTx/>
              <a:buChar char="-"/>
            </a:pP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  <a:sym typeface="Mathematica1"/>
              </a:rPr>
              <a:t>Temperature         T = 2.72548±0.00057 K</a:t>
            </a:r>
            <a:endParaRPr lang="nl-NL" sz="1400" b="1" dirty="0">
              <a:solidFill>
                <a:srgbClr val="FFFFFF"/>
              </a:solidFill>
              <a:latin typeface="Arial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</a:rPr>
              <a:t>temperature/density </a:t>
            </a:r>
            <a:r>
              <a:rPr lang="nl-NL" sz="1400" b="1" dirty="0" err="1">
                <a:solidFill>
                  <a:srgbClr val="FFFFFF"/>
                </a:solidFill>
                <a:latin typeface="Arial"/>
                <a:cs typeface="Arial" charset="0"/>
              </a:rPr>
              <a:t>fluctuations</a:t>
            </a:r>
            <a:r>
              <a:rPr lang="nl-NL" sz="1400" b="1">
                <a:solidFill>
                  <a:srgbClr val="FFFFFF"/>
                </a:solidFill>
                <a:latin typeface="Arial"/>
                <a:cs typeface="Arial" charset="0"/>
              </a:rPr>
              <a:t>  (</a:t>
            </a: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  <a:sym typeface="Mathematica1"/>
              </a:rPr>
              <a:t>Δ</a:t>
            </a:r>
            <a:r>
              <a:rPr lang="nl-NL" sz="1400" b="1">
                <a:solidFill>
                  <a:srgbClr val="FFFFFF"/>
                </a:solidFill>
                <a:latin typeface="Arial"/>
                <a:cs typeface="Arial" charset="0"/>
                <a:sym typeface="Mathematica1"/>
              </a:rPr>
              <a:t>T</a:t>
            </a: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  <a:sym typeface="Mathematica1"/>
              </a:rPr>
              <a:t>/T&lt;10</a:t>
            </a:r>
            <a:r>
              <a:rPr lang="nl-NL" sz="1400" b="1" baseline="30000" dirty="0">
                <a:solidFill>
                  <a:srgbClr val="FFFFFF"/>
                </a:solidFill>
                <a:latin typeface="Arial"/>
                <a:cs typeface="Arial" charset="0"/>
                <a:sym typeface="Mathematica1"/>
              </a:rPr>
              <a:t>-5</a:t>
            </a:r>
            <a:r>
              <a:rPr lang="nl-NL" sz="1400" b="1" dirty="0">
                <a:solidFill>
                  <a:srgbClr val="FFFFFF"/>
                </a:solidFill>
                <a:latin typeface="Arial"/>
                <a:cs typeface="Arial" charset="0"/>
              </a:rPr>
              <a:t>)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83968" y="260648"/>
            <a:ext cx="4464496" cy="11521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48680" y="5733256"/>
            <a:ext cx="82809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FFFF"/>
                </a:solidFill>
                <a:latin typeface="Arial"/>
                <a:cs typeface="Arial" charset="0"/>
              </a:rPr>
              <a:t>             </a:t>
            </a:r>
            <a:r>
              <a:rPr lang="nl-NL" sz="3000" b="1" dirty="0">
                <a:solidFill>
                  <a:srgbClr val="FFFFFF"/>
                </a:solidFill>
                <a:latin typeface="Arial"/>
                <a:cs typeface="Arial" charset="0"/>
              </a:rPr>
              <a:t>Planck Baby Photo</a:t>
            </a:r>
          </a:p>
          <a:p>
            <a:r>
              <a:rPr lang="nl-NL" sz="3000" b="1" dirty="0">
                <a:solidFill>
                  <a:srgbClr val="FFFFFF"/>
                </a:solidFill>
                <a:latin typeface="Arial"/>
                <a:cs typeface="Arial" charset="0"/>
              </a:rPr>
              <a:t>                    of our Universe</a:t>
            </a:r>
          </a:p>
          <a:p>
            <a:r>
              <a:rPr lang="nl-NL" sz="4000" b="1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endParaRPr lang="en-GB" sz="4000" b="1" dirty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386481"/>
      </p:ext>
    </p:extLst>
  </p:cSld>
  <p:clrMapOvr>
    <a:masterClrMapping/>
  </p:clrMapOvr>
  <p:transition spd="slow"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 b="-982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11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-107950" y="0"/>
            <a:ext cx="9251950" cy="148431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3901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540"/>
            <a:ext cx="9217025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Light:</a:t>
            </a:r>
            <a:b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most abundant species</a:t>
            </a:r>
          </a:p>
        </p:txBody>
      </p:sp>
      <p:sp>
        <p:nvSpPr>
          <p:cNvPr id="939013" name="Text Box 5"/>
          <p:cNvSpPr txBox="1">
            <a:spLocks noChangeArrowheads="1"/>
          </p:cNvSpPr>
          <p:nvPr/>
        </p:nvSpPr>
        <p:spPr bwMode="auto">
          <a:xfrm>
            <a:off x="342106" y="1933575"/>
            <a:ext cx="8351837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By far,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the most abundant particle species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in the Universe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sz="3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to every proton/neutron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sz="30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</a:t>
            </a:r>
            <a:r>
              <a:rPr lang="el-GR" sz="3000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γ</a:t>
            </a:r>
            <a:r>
              <a:rPr lang="en-US" sz="3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/n</a:t>
            </a:r>
            <a:r>
              <a:rPr lang="en-US" sz="3000" b="1" baseline="-25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B</a:t>
            </a:r>
            <a:r>
              <a:rPr lang="en-US" sz="3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~  1.9 billion</a:t>
            </a:r>
            <a:endParaRPr lang="en-US" sz="3000" b="1" baseline="3000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q"/>
              <a:defRPr/>
            </a:pPr>
            <a:endParaRPr lang="en-US" b="1" baseline="3000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323850" y="1773238"/>
            <a:ext cx="8496300" cy="4967287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32126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/>
          <p:cNvSpPr>
            <a:spLocks noChangeArrowheads="1"/>
          </p:cNvSpPr>
          <p:nvPr/>
        </p:nvSpPr>
        <p:spPr bwMode="auto">
          <a:xfrm>
            <a:off x="4427538" y="2492896"/>
            <a:ext cx="4464050" cy="273630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27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0404475" cy="1052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dirty="0">
                <a:solidFill>
                  <a:srgbClr val="CC0000"/>
                </a:solidFill>
                <a:latin typeface="Papyrus" pitchFamily="66" charset="0"/>
              </a:rPr>
              <a:t>        </a:t>
            </a:r>
            <a:r>
              <a:rPr sz="6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the Cosmic  TV Show</a:t>
            </a:r>
          </a:p>
        </p:txBody>
      </p:sp>
      <p:graphicFrame>
        <p:nvGraphicFramePr>
          <p:cNvPr id="25604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7" name="Rectangle 9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8" name="Rectangle 10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09" name="Rectangle 11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0" name="Rectangle 12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graphicFrame>
        <p:nvGraphicFramePr>
          <p:cNvPr id="25611" name="Object 1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2" name="Rectangle 14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3" name="Rectangle 15"/>
          <p:cNvSpPr>
            <a:spLocks noChangeArrowheads="1"/>
          </p:cNvSpPr>
          <p:nvPr/>
        </p:nvSpPr>
        <p:spPr bwMode="auto">
          <a:xfrm>
            <a:off x="1547813" y="2997200"/>
            <a:ext cx="532923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4" name="Rectangle 16"/>
          <p:cNvSpPr>
            <a:spLocks noChangeArrowheads="1"/>
          </p:cNvSpPr>
          <p:nvPr/>
        </p:nvSpPr>
        <p:spPr bwMode="auto">
          <a:xfrm>
            <a:off x="1908175" y="2852738"/>
            <a:ext cx="51117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5" name="AutoShape 17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5616" name="Text Box 18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5617" name="Picture 19" descr="tv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1000125"/>
            <a:ext cx="6913563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0" name="Text Box 20"/>
          <p:cNvSpPr txBox="1">
            <a:spLocks noChangeArrowheads="1"/>
          </p:cNvSpPr>
          <p:nvPr/>
        </p:nvSpPr>
        <p:spPr bwMode="auto">
          <a:xfrm>
            <a:off x="4539580" y="2744787"/>
            <a:ext cx="44640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Note:</a:t>
            </a:r>
            <a:endParaRPr lang="en-US" sz="1600" dirty="0">
              <a:solidFill>
                <a:prstClr val="white"/>
              </a:solidFill>
              <a:latin typeface="Constantia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The cosmic microwave background is not an exotic phenomenon: 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1% of the radiation (noise) on your (camping) </a:t>
            </a:r>
            <a:r>
              <a:rPr lang="en-US" sz="1600" dirty="0" err="1">
                <a:solidFill>
                  <a:prstClr val="white"/>
                </a:solidFill>
                <a:latin typeface="Constantia"/>
              </a:rPr>
              <a:t>tv</a:t>
            </a:r>
            <a:r>
              <a:rPr lang="en-US" sz="1600" dirty="0">
                <a:solidFill>
                  <a:prstClr val="white"/>
                </a:solidFill>
                <a:latin typeface="Constantia"/>
              </a:rPr>
              <a:t> is this CMB radiation: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!!!!!     Live broadcast Big Bang    !!!!!</a:t>
            </a:r>
          </a:p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prstClr val="white"/>
                </a:solidFill>
                <a:latin typeface="Constantia"/>
              </a:rPr>
              <a:t>Courtesy: W. Hu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572375" y="6286500"/>
            <a:ext cx="1571625" cy="571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22253"/>
      </p:ext>
    </p:extLst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Nobel_medal_dsc0617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20713"/>
            <a:ext cx="525621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2458547"/>
            <a:ext cx="9144000" cy="1940906"/>
          </a:xfrm>
          <a:prstGeom prst="rect">
            <a:avLst/>
          </a:prstGeom>
          <a:solidFill>
            <a:srgbClr val="C0C0C0">
              <a:alpha val="50195"/>
            </a:srgb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89572" name="Rectangle 4"/>
          <p:cNvSpPr>
            <a:spLocks noGrp="1" noChangeArrowheads="1"/>
          </p:cNvSpPr>
          <p:nvPr>
            <p:ph type="title"/>
          </p:nvPr>
        </p:nvSpPr>
        <p:spPr>
          <a:xfrm>
            <a:off x="249" y="2677319"/>
            <a:ext cx="90011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Nobel Prize Physics 1978</a:t>
            </a:r>
            <a:br>
              <a:rPr lang="en-US" sz="5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Nobel Prize Physics 2019 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104288"/>
      </p:ext>
    </p:extLst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orn_Antenna-in_Holmdel,_New_Jersey">
            <a:extLst>
              <a:ext uri="{FF2B5EF4-FFF2-40B4-BE49-F238E27FC236}">
                <a16:creationId xmlns:a16="http://schemas.microsoft.com/office/drawing/2014/main" id="{910F8888-2BC4-41F8-B08D-8634FC1E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52936"/>
            <a:ext cx="4690864" cy="368721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0800" dist="368300" dir="822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52CC19-7F2F-4CCD-9ED2-DD83DED53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2008" y="44624"/>
            <a:ext cx="9371384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Hot Big Bang confirmed: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2500" b="1" dirty="0">
                <a:solidFill>
                  <a:schemeClr val="bg1"/>
                </a:solidFill>
              </a:rPr>
              <a:t>discovery Cosmic Microwave Background 1965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BEC724-215A-4B82-8589-C59E2C8E2B3E}"/>
              </a:ext>
            </a:extLst>
          </p:cNvPr>
          <p:cNvSpPr/>
          <p:nvPr/>
        </p:nvSpPr>
        <p:spPr>
          <a:xfrm>
            <a:off x="179512" y="1237535"/>
            <a:ext cx="4601613" cy="3631625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D0B1B91-9853-489E-B03A-01038682F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37535"/>
            <a:ext cx="4966577" cy="3919657"/>
          </a:xfrm>
          <a:prstGeom prst="rect">
            <a:avLst/>
          </a:prstGeom>
          <a:noFill/>
          <a:ln w="31750">
            <a:solidFill>
              <a:schemeClr val="bg1"/>
            </a:solidFill>
          </a:ln>
          <a:effectLst>
            <a:outerShdw blurRad="50800" dist="266700" dir="318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C482AD-2283-4A5B-9193-F8AFF5B289C2}"/>
              </a:ext>
            </a:extLst>
          </p:cNvPr>
          <p:cNvSpPr txBox="1"/>
          <p:nvPr/>
        </p:nvSpPr>
        <p:spPr>
          <a:xfrm>
            <a:off x="1547664" y="5621448"/>
            <a:ext cx="4151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Penzias &amp; Wilson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discovery CMB  “Echo of the Big Bang”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22262A-2615-497C-B0AA-F2F7E3CC2265}"/>
              </a:ext>
            </a:extLst>
          </p:cNvPr>
          <p:cNvSpPr txBox="1"/>
          <p:nvPr/>
        </p:nvSpPr>
        <p:spPr>
          <a:xfrm>
            <a:off x="467544" y="2780928"/>
            <a:ext cx="48245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Wilkinson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                                 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Dicke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                                                                                                  Peebles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668041570"/>
      </p:ext>
    </p:extLst>
  </p:cSld>
  <p:clrMapOvr>
    <a:masterClrMapping/>
  </p:clrMapOvr>
  <p:transition spd="slow"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F33C-26BB-4068-8FD3-04F23125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1AFC6F-27BD-411F-8FF2-FC9CF08F1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5" y="764704"/>
            <a:ext cx="3600400" cy="54006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FA1C71-C17F-4102-A618-BAA2E28F46D6}"/>
              </a:ext>
            </a:extLst>
          </p:cNvPr>
          <p:cNvSpPr txBox="1"/>
          <p:nvPr/>
        </p:nvSpPr>
        <p:spPr>
          <a:xfrm>
            <a:off x="4294312" y="5165576"/>
            <a:ext cx="43924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”for theoretical discoveries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in physical cosmology"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2B83B-B6BA-4BB5-A39C-1294D1E38638}"/>
              </a:ext>
            </a:extLst>
          </p:cNvPr>
          <p:cNvSpPr txBox="1"/>
          <p:nvPr/>
        </p:nvSpPr>
        <p:spPr>
          <a:xfrm>
            <a:off x="4432478" y="764704"/>
            <a:ext cx="415193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P.J.E. (Jim) Peebles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- Dept. Physics, Princeton Univ.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- 25 April 1935, Winnipeg, Canada</a:t>
            </a:r>
          </a:p>
        </p:txBody>
      </p:sp>
      <p:pic>
        <p:nvPicPr>
          <p:cNvPr id="8" name="Picture 11" descr="Nobel_medal_dsc06171.png">
            <a:extLst>
              <a:ext uri="{FF2B5EF4-FFF2-40B4-BE49-F238E27FC236}">
                <a16:creationId xmlns:a16="http://schemas.microsoft.com/office/drawing/2014/main" id="{63721AD0-51E7-4EB9-B507-5F8F2B818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68" y="2264054"/>
            <a:ext cx="2879552" cy="287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A1CCC9-8886-4193-9D98-39BFB99687A8}"/>
              </a:ext>
            </a:extLst>
          </p:cNvPr>
          <p:cNvSpPr/>
          <p:nvPr/>
        </p:nvSpPr>
        <p:spPr>
          <a:xfrm>
            <a:off x="4211960" y="2132856"/>
            <a:ext cx="4680520" cy="403244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731599"/>
      </p:ext>
    </p:extLst>
  </p:cSld>
  <p:clrMapOvr>
    <a:masterClrMapping/>
  </p:clrMapOvr>
  <p:transition spd="slow"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F33C-26BB-4068-8FD3-04F23125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1AFC6F-27BD-411F-8FF2-FC9CF08F1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5" y="764704"/>
            <a:ext cx="3600400" cy="54006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32B83B-B6BA-4BB5-A39C-1294D1E38638}"/>
              </a:ext>
            </a:extLst>
          </p:cNvPr>
          <p:cNvSpPr txBox="1"/>
          <p:nvPr/>
        </p:nvSpPr>
        <p:spPr>
          <a:xfrm>
            <a:off x="4432478" y="764704"/>
            <a:ext cx="415193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P.J.E. (Jim) Peebles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- Dept. Physics, Princeton Univ.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- 25 April 1935, Winnipeg, Canada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8389F4-7827-45FC-9BF0-6F8481CE3177}"/>
              </a:ext>
            </a:extLst>
          </p:cNvPr>
          <p:cNvSpPr/>
          <p:nvPr/>
        </p:nvSpPr>
        <p:spPr>
          <a:xfrm>
            <a:off x="4418094" y="2852936"/>
            <a:ext cx="497844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Shaw Prize 2004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He laid the foundations for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almost all modern investigations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in cosmology, both theoretical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and observational,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transforming a highly speculative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field into a precision science”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589E13-DA52-46C9-B421-717FD66633B4}"/>
              </a:ext>
            </a:extLst>
          </p:cNvPr>
          <p:cNvSpPr/>
          <p:nvPr/>
        </p:nvSpPr>
        <p:spPr>
          <a:xfrm>
            <a:off x="4432478" y="2852936"/>
            <a:ext cx="4387994" cy="331236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901569"/>
      </p:ext>
    </p:extLst>
  </p:cSld>
  <p:clrMapOvr>
    <a:masterClrMapping/>
  </p:clrMapOvr>
  <p:transition spd="slow"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0B86B0-E631-46D7-8830-945E127A0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688" y="-171400"/>
            <a:ext cx="9892688" cy="7056784"/>
          </a:xfrm>
          <a:prstGeom prst="rect">
            <a:avLst/>
          </a:prstGeom>
        </p:spPr>
      </p:pic>
      <p:pic>
        <p:nvPicPr>
          <p:cNvPr id="6" name="Picture 4" descr="Cosmological_Composition_-_Pie_Chart.png">
            <a:extLst>
              <a:ext uri="{FF2B5EF4-FFF2-40B4-BE49-F238E27FC236}">
                <a16:creationId xmlns:a16="http://schemas.microsoft.com/office/drawing/2014/main" id="{04F24FF8-89D5-4CEB-9CF4-98025AF20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3096"/>
            <a:ext cx="5905834" cy="2495625"/>
          </a:xfrm>
          <a:prstGeom prst="rect">
            <a:avLst/>
          </a:prstGeom>
          <a:noFill/>
          <a:ln>
            <a:noFill/>
          </a:ln>
          <a:effectLst>
            <a:reflection blurRad="114300" stA="45000" endPos="6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-612576" y="-63394"/>
            <a:ext cx="1040447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the Elements: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Cosmic Energy Inventory</a:t>
            </a:r>
          </a:p>
        </p:txBody>
      </p:sp>
      <p:pic>
        <p:nvPicPr>
          <p:cNvPr id="143363" name="Picture 4" descr="baryonbudget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7902" y="1465373"/>
            <a:ext cx="5266935" cy="3422898"/>
          </a:xfrm>
          <a:noFill/>
          <a:effectLst>
            <a:outerShdw blurRad="50800" dist="254000" dir="792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6156176" y="4908095"/>
            <a:ext cx="403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Fukugita &amp; Peebles 2004</a:t>
            </a:r>
          </a:p>
        </p:txBody>
      </p:sp>
      <p:sp>
        <p:nvSpPr>
          <p:cNvPr id="143365" name="Rectangle 6"/>
          <p:cNvSpPr>
            <a:spLocks noChangeArrowheads="1"/>
          </p:cNvSpPr>
          <p:nvPr/>
        </p:nvSpPr>
        <p:spPr bwMode="auto">
          <a:xfrm>
            <a:off x="3707902" y="1445549"/>
            <a:ext cx="5266935" cy="3422899"/>
          </a:xfrm>
          <a:prstGeom prst="rect">
            <a:avLst/>
          </a:prstGeom>
          <a:noFill/>
          <a:ln w="41275">
            <a:solidFill>
              <a:schemeClr val="tx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644281"/>
      </p:ext>
    </p:extLst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848" y="1628894"/>
            <a:ext cx="9072563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Fate </a:t>
            </a: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of the Universe</a:t>
            </a:r>
            <a:r>
              <a:rPr lang="en-US" sz="4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27367"/>
      </p:ext>
    </p:extLst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Nobel_medal_dsc0617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20713"/>
            <a:ext cx="525621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C0C0C0">
              <a:alpha val="50195"/>
            </a:srgb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89572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75" y="0"/>
            <a:ext cx="90011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Nobel Prize Physics 2011 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16238" y="4221163"/>
            <a:ext cx="5903912" cy="2303462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4103" name="TextBox 10"/>
          <p:cNvSpPr txBox="1">
            <a:spLocks noChangeArrowheads="1"/>
          </p:cNvSpPr>
          <p:nvPr/>
        </p:nvSpPr>
        <p:spPr bwMode="auto">
          <a:xfrm>
            <a:off x="7380288" y="6165850"/>
            <a:ext cx="158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FFD9"/>
                </a:solidFill>
              </a:rPr>
              <a:t>Brian Schmidt</a:t>
            </a:r>
          </a:p>
        </p:txBody>
      </p:sp>
      <p:sp>
        <p:nvSpPr>
          <p:cNvPr id="4104" name="Rectangle 13"/>
          <p:cNvSpPr>
            <a:spLocks noChangeArrowheads="1"/>
          </p:cNvSpPr>
          <p:nvPr/>
        </p:nvSpPr>
        <p:spPr bwMode="auto">
          <a:xfrm>
            <a:off x="3132138" y="5516563"/>
            <a:ext cx="50403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FFF7"/>
                </a:solidFill>
              </a:rPr>
              <a:t>“I was shocked by my discovery, I just      </a:t>
            </a:r>
          </a:p>
          <a:p>
            <a:r>
              <a:rPr lang="en-US" b="1">
                <a:solidFill>
                  <a:srgbClr val="FFFFF7"/>
                </a:solidFill>
              </a:rPr>
              <a:t>  assumed we made a mistake"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32138" y="4437063"/>
            <a:ext cx="6750050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7"/>
                </a:solidFill>
                <a:latin typeface="Arial"/>
              </a:rPr>
              <a:t>“the most startling discovery in physics since </a:t>
            </a:r>
          </a:p>
          <a:p>
            <a:pPr>
              <a:defRPr/>
            </a:pPr>
            <a:r>
              <a:rPr lang="en-US" b="1" dirty="0">
                <a:solidFill>
                  <a:srgbClr val="FFFFF7"/>
                </a:solidFill>
                <a:latin typeface="Arial"/>
              </a:rPr>
              <a:t>  I have been in the field.” </a:t>
            </a:r>
          </a:p>
          <a:p>
            <a:pPr>
              <a:defRPr/>
            </a:pPr>
            <a:r>
              <a:rPr lang="en-US" sz="1200" b="1" dirty="0">
                <a:solidFill>
                  <a:srgbClr val="FFFFF7"/>
                </a:solidFill>
                <a:latin typeface="Arial"/>
              </a:rPr>
              <a:t>                                                                                                            E. Witten</a:t>
            </a:r>
          </a:p>
          <a:p>
            <a:pPr>
              <a:defRPr/>
            </a:pPr>
            <a:endParaRPr lang="en-US" b="1" dirty="0">
              <a:solidFill>
                <a:srgbClr val="FFFFF7"/>
              </a:solidFill>
              <a:latin typeface="Arial"/>
            </a:endParaRPr>
          </a:p>
          <a:p>
            <a:pPr>
              <a:defRPr/>
            </a:pPr>
            <a:endParaRPr lang="en-US" b="1" dirty="0">
              <a:solidFill>
                <a:srgbClr val="FFFFF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120396"/>
      </p:ext>
    </p:extLst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1" y="980728"/>
            <a:ext cx="9157881" cy="5157192"/>
          </a:xfrm>
        </p:spPr>
      </p:pic>
    </p:spTree>
    <p:extLst>
      <p:ext uri="{BB962C8B-B14F-4D97-AF65-F5344CB8AC3E}">
        <p14:creationId xmlns:p14="http://schemas.microsoft.com/office/powerpoint/2010/main" val="3885164834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72616" y="-99392"/>
            <a:ext cx="9659416" cy="1143000"/>
          </a:xfrm>
        </p:spPr>
        <p:txBody>
          <a:bodyPr/>
          <a:lstStyle/>
          <a:p>
            <a:r>
              <a:rPr lang="nl-NL" dirty="0"/>
              <a:t>         </a:t>
            </a:r>
            <a:r>
              <a:rPr lang="nl-NL" b="1" dirty="0">
                <a:solidFill>
                  <a:schemeClr val="bg1"/>
                </a:solidFill>
              </a:rPr>
              <a:t>Age of Precision Cosmology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705" y="908720"/>
            <a:ext cx="8928992" cy="4525963"/>
          </a:xfrm>
        </p:spPr>
        <p:txBody>
          <a:bodyPr/>
          <a:lstStyle/>
          <a:p>
            <a:pPr marL="0" indent="0">
              <a:buNone/>
            </a:pPr>
            <a:r>
              <a:rPr lang="nl-NL" sz="1600" dirty="0">
                <a:solidFill>
                  <a:schemeClr val="bg1"/>
                </a:solidFill>
              </a:rPr>
              <a:t>Over the past century - in particular the last 2 decades - we have established an </a:t>
            </a:r>
          </a:p>
          <a:p>
            <a:pPr marL="0" indent="0">
              <a:buNone/>
            </a:pPr>
            <a:r>
              <a:rPr lang="nl-NL" sz="1600" dirty="0">
                <a:solidFill>
                  <a:schemeClr val="bg1"/>
                </a:solidFill>
              </a:rPr>
              <a:t>amazingly accurate view of the Universe in which we live:</a:t>
            </a:r>
          </a:p>
          <a:p>
            <a:pPr marL="0" indent="0">
              <a:buNone/>
            </a:pPr>
            <a:endParaRPr lang="nl-NL" sz="16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It was formed in the Hot Big Bang:                                  T</a:t>
            </a:r>
            <a:r>
              <a:rPr lang="nl-NL" sz="1400" baseline="-25000" dirty="0">
                <a:solidFill>
                  <a:schemeClr val="bg1"/>
                </a:solidFill>
              </a:rPr>
              <a:t>0</a:t>
            </a:r>
            <a:r>
              <a:rPr lang="nl-NL" sz="1400" dirty="0">
                <a:solidFill>
                  <a:schemeClr val="bg1"/>
                </a:solidFill>
              </a:rPr>
              <a:t> = 13.798 </a:t>
            </a:r>
            <a:r>
              <a:rPr lang="nl-NL" sz="1400" b="1" dirty="0">
                <a:solidFill>
                  <a:srgbClr val="FFFFFF"/>
                </a:solidFill>
                <a:cs typeface="Arial" charset="0"/>
                <a:sym typeface="Mathematica1"/>
              </a:rPr>
              <a:t>± </a:t>
            </a:r>
            <a:r>
              <a:rPr lang="nl-NL" sz="1400" dirty="0">
                <a:solidFill>
                  <a:srgbClr val="FFFFFF"/>
                </a:solidFill>
                <a:cs typeface="Arial" charset="0"/>
                <a:sym typeface="Mathematica1"/>
              </a:rPr>
              <a:t>0.037</a:t>
            </a:r>
            <a:r>
              <a:rPr lang="nl-NL" sz="1400" dirty="0">
                <a:solidFill>
                  <a:schemeClr val="bg1"/>
                </a:solidFill>
              </a:rPr>
              <a:t> Gigayears ago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Space (!!!) is expanding ever since:                                 H</a:t>
            </a:r>
            <a:r>
              <a:rPr lang="nl-NL" sz="1400" baseline="-25000" dirty="0">
                <a:solidFill>
                  <a:schemeClr val="bg1"/>
                </a:solidFill>
              </a:rPr>
              <a:t>0</a:t>
            </a:r>
            <a:r>
              <a:rPr lang="nl-NL" sz="1400" dirty="0">
                <a:solidFill>
                  <a:schemeClr val="bg1"/>
                </a:solidFill>
              </a:rPr>
              <a:t> = 67.74 </a:t>
            </a:r>
            <a:r>
              <a:rPr lang="nl-NL" sz="1400" b="1" dirty="0">
                <a:solidFill>
                  <a:srgbClr val="FFFFFF"/>
                </a:solidFill>
                <a:cs typeface="Arial" charset="0"/>
                <a:sym typeface="Mathematica1"/>
              </a:rPr>
              <a:t>± </a:t>
            </a:r>
            <a:r>
              <a:rPr lang="nl-NL" sz="1400" dirty="0">
                <a:solidFill>
                  <a:srgbClr val="FFFFFF"/>
                </a:solidFill>
                <a:cs typeface="Arial" charset="0"/>
                <a:sym typeface="Mathematica1"/>
              </a:rPr>
              <a:t>0.46   km/s/Mpc</a:t>
            </a:r>
          </a:p>
          <a:p>
            <a:pPr marL="0" indent="0">
              <a:buNone/>
            </a:pPr>
            <a:endParaRPr lang="nl-NL" sz="1400" dirty="0">
              <a:solidFill>
                <a:srgbClr val="FFFFFF"/>
              </a:solidFill>
              <a:cs typeface="Arial" charset="0"/>
              <a:sym typeface="Mathematica1"/>
            </a:endParaRPr>
          </a:p>
          <a:p>
            <a:pPr marL="0" indent="0">
              <a:buNone/>
            </a:pPr>
            <a:r>
              <a:rPr lang="nl-NL" sz="1400" dirty="0">
                <a:solidFill>
                  <a:srgbClr val="FFFFFF"/>
                </a:solidFill>
                <a:cs typeface="Arial" charset="0"/>
                <a:sym typeface="Mathematica1"/>
              </a:rPr>
              <a:t>        expansion acceleraring since:                                                  6.7</a:t>
            </a:r>
            <a:r>
              <a:rPr lang="nl-NL" sz="1400" b="1" dirty="0">
                <a:solidFill>
                  <a:srgbClr val="FFFFFF"/>
                </a:solidFill>
                <a:cs typeface="Arial" charset="0"/>
                <a:sym typeface="Mathematica1"/>
              </a:rPr>
              <a:t> ± </a:t>
            </a:r>
            <a:r>
              <a:rPr lang="nl-NL" sz="1400" dirty="0">
                <a:solidFill>
                  <a:srgbClr val="FFFFFF"/>
                </a:solidFill>
                <a:cs typeface="Arial" charset="0"/>
                <a:sym typeface="Mathematica1"/>
              </a:rPr>
              <a:t>0.4 Gigayears ago       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bg1"/>
                </a:solidFill>
              </a:rPr>
              <a:t>       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It has an average energy density of:                               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Ω</a:t>
            </a:r>
            <a:r>
              <a:rPr lang="nl-NL" sz="1400" baseline="-25000" dirty="0">
                <a:solidFill>
                  <a:schemeClr val="bg1"/>
                </a:solidFill>
                <a:sym typeface="Mathematica1"/>
              </a:rPr>
              <a:t>0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 =</a:t>
            </a:r>
            <a:r>
              <a:rPr lang="nl-NL" sz="1400" dirty="0">
                <a:solidFill>
                  <a:schemeClr val="bg1"/>
                </a:solidFill>
              </a:rPr>
              <a:t>  0.862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x 10</a:t>
            </a:r>
            <a:r>
              <a:rPr lang="nl-NL" sz="1400" baseline="30000" dirty="0">
                <a:solidFill>
                  <a:schemeClr val="bg1"/>
                </a:solidFill>
                <a:sym typeface="Mathematica1"/>
              </a:rPr>
              <a:t>-29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  g/cm</a:t>
            </a:r>
            <a:r>
              <a:rPr lang="nl-NL" sz="1400" baseline="30000" dirty="0">
                <a:solidFill>
                  <a:schemeClr val="bg1"/>
                </a:solidFill>
                <a:sym typeface="Mathematica1"/>
              </a:rPr>
              <a:t>3</a:t>
            </a:r>
            <a:r>
              <a:rPr lang="nl-NL" sz="1400" dirty="0">
                <a:solidFill>
                  <a:schemeClr val="bg1"/>
                </a:solidFill>
              </a:rPr>
              <a:t>   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The outer edge/Horizon of the visible Universe:               </a:t>
            </a:r>
            <a:r>
              <a:rPr lang="nl-NL" sz="1400" dirty="0" err="1">
                <a:solidFill>
                  <a:schemeClr val="bg1"/>
                </a:solidFill>
              </a:rPr>
              <a:t>d</a:t>
            </a:r>
            <a:r>
              <a:rPr lang="nl-NL" sz="1400" baseline="-25000" dirty="0" err="1">
                <a:solidFill>
                  <a:schemeClr val="bg1"/>
                </a:solidFill>
              </a:rPr>
              <a:t>H</a:t>
            </a:r>
            <a:r>
              <a:rPr lang="nl-NL" sz="1400" dirty="0">
                <a:solidFill>
                  <a:schemeClr val="bg1"/>
                </a:solidFill>
              </a:rPr>
              <a:t>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~</a:t>
            </a:r>
            <a:r>
              <a:rPr lang="nl-NL" sz="1400" dirty="0">
                <a:solidFill>
                  <a:schemeClr val="bg1"/>
                </a:solidFill>
              </a:rPr>
              <a:t>  41 Giga lightyears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bg1"/>
                </a:solidFill>
              </a:rPr>
              <a:t>               within Horizon:                                                            # </a:t>
            </a:r>
            <a:r>
              <a:rPr lang="nl-NL" sz="1400" dirty="0" err="1">
                <a:solidFill>
                  <a:schemeClr val="bg1"/>
                </a:solidFill>
              </a:rPr>
              <a:t>galaxies</a:t>
            </a:r>
            <a:r>
              <a:rPr lang="nl-NL" sz="1400" dirty="0">
                <a:solidFill>
                  <a:schemeClr val="bg1"/>
                </a:solidFill>
              </a:rPr>
              <a:t>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~ 100  x 10</a:t>
            </a:r>
            <a:r>
              <a:rPr lang="nl-NL" sz="1400" baseline="30000" dirty="0">
                <a:solidFill>
                  <a:schemeClr val="bg1"/>
                </a:solidFill>
                <a:sym typeface="Mathematica1"/>
              </a:rPr>
              <a:t>9</a:t>
            </a:r>
            <a:r>
              <a:rPr lang="nl-NL" sz="1400" dirty="0">
                <a:solidFill>
                  <a:schemeClr val="bg1"/>
                </a:solidFill>
              </a:rPr>
              <a:t>   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bg1"/>
                </a:solidFill>
              </a:rPr>
              <a:t>                                                                                                   # stars     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~  200 x 10</a:t>
            </a:r>
            <a:r>
              <a:rPr lang="nl-NL" sz="1400" baseline="30000" dirty="0">
                <a:solidFill>
                  <a:schemeClr val="bg1"/>
                </a:solidFill>
                <a:sym typeface="Mathematica1"/>
              </a:rPr>
              <a:t>18</a:t>
            </a:r>
            <a:r>
              <a:rPr lang="nl-NL" sz="1400" dirty="0">
                <a:solidFill>
                  <a:schemeClr val="bg1"/>
                </a:solidFill>
              </a:rPr>
              <a:t>                    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On every atom   (proton/neutron):                                   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n</a:t>
            </a:r>
            <a:r>
              <a:rPr lang="nl-NL" sz="1400" baseline="-25000" dirty="0">
                <a:solidFill>
                  <a:schemeClr val="bg1"/>
                </a:solidFill>
                <a:sym typeface="Mathematica1"/>
              </a:rPr>
              <a:t>γ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/</a:t>
            </a:r>
            <a:r>
              <a:rPr lang="nl-NL" sz="1400" dirty="0" err="1">
                <a:solidFill>
                  <a:schemeClr val="bg1"/>
                </a:solidFill>
                <a:sym typeface="Mathematica1"/>
              </a:rPr>
              <a:t>n</a:t>
            </a:r>
            <a:r>
              <a:rPr lang="nl-NL" sz="1400" baseline="-25000" dirty="0" err="1">
                <a:solidFill>
                  <a:schemeClr val="bg1"/>
                </a:solidFill>
                <a:sym typeface="Mathematica1"/>
              </a:rPr>
              <a:t>b</a:t>
            </a:r>
            <a:r>
              <a:rPr lang="en-US" sz="1400" dirty="0">
                <a:solidFill>
                  <a:schemeClr val="bg1"/>
                </a:solidFill>
                <a:sym typeface="Mathematica1"/>
              </a:rPr>
              <a:t> ~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1.9 x 10</a:t>
            </a:r>
            <a:r>
              <a:rPr lang="nl-NL" sz="1400" baseline="30000" dirty="0">
                <a:solidFill>
                  <a:schemeClr val="bg1"/>
                </a:solidFill>
                <a:sym typeface="Mathematica1"/>
              </a:rPr>
              <a:t>9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 </a:t>
            </a:r>
            <a:r>
              <a:rPr lang="nl-NL" sz="1400" dirty="0">
                <a:solidFill>
                  <a:schemeClr val="bg1"/>
                </a:solidFill>
              </a:rPr>
              <a:t> 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Space is almost perfectly flat:                                         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Ω</a:t>
            </a:r>
            <a:r>
              <a:rPr lang="nl-NL" sz="1400" baseline="-25000" dirty="0">
                <a:solidFill>
                  <a:schemeClr val="bg1"/>
                </a:solidFill>
                <a:sym typeface="Mathematica1"/>
              </a:rPr>
              <a:t>k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 ~ 0.000 </a:t>
            </a:r>
            <a:r>
              <a:rPr lang="nl-NL" sz="1400" b="1" dirty="0">
                <a:solidFill>
                  <a:srgbClr val="FFFFFF"/>
                </a:solidFill>
                <a:cs typeface="Arial" charset="0"/>
                <a:sym typeface="Mathematica1"/>
              </a:rPr>
              <a:t>±</a:t>
            </a:r>
            <a:r>
              <a:rPr lang="nl-NL" sz="1400" dirty="0">
                <a:solidFill>
                  <a:srgbClr val="FFFFFF"/>
                </a:solidFill>
                <a:cs typeface="Arial" charset="0"/>
                <a:sym typeface="Mathematica1"/>
              </a:rPr>
              <a:t> 0.005</a:t>
            </a:r>
            <a:r>
              <a:rPr lang="nl-NL" sz="1400" dirty="0">
                <a:solidFill>
                  <a:schemeClr val="bg1"/>
                </a:solidFill>
              </a:rPr>
              <a:t>              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 Cosmic composition:                                                         Baryons (protons/neutrons)      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~    4.9%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bg1"/>
                </a:solidFill>
                <a:sym typeface="Mathematica1"/>
              </a:rPr>
              <a:t>                                                                                                  Dark Matter                                 ~   26.8%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bg1"/>
                </a:solidFill>
                <a:sym typeface="Mathematica1"/>
              </a:rPr>
              <a:t> </a:t>
            </a:r>
            <a:r>
              <a:rPr lang="nl-NL" sz="1400" dirty="0">
                <a:solidFill>
                  <a:schemeClr val="bg1"/>
                </a:solidFill>
              </a:rPr>
              <a:t>                                                                                                 Dark Energy                                </a:t>
            </a:r>
            <a:r>
              <a:rPr lang="nl-NL" sz="1400" dirty="0">
                <a:solidFill>
                  <a:schemeClr val="bg1"/>
                </a:solidFill>
                <a:sym typeface="Mathematica1"/>
              </a:rPr>
              <a:t>~   68.3%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1772816"/>
            <a:ext cx="8496944" cy="496855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44022"/>
      </p:ext>
    </p:extLst>
  </p:cSld>
  <p:clrMapOvr>
    <a:masterClrMapping/>
  </p:clrMapOvr>
  <p:transition spd="slow"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2099" name="Content Placeholder 3" descr="fate.universe.sciam.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3429000"/>
            <a:ext cx="5222875" cy="3090863"/>
          </a:xfrm>
        </p:spPr>
      </p:pic>
      <p:pic>
        <p:nvPicPr>
          <p:cNvPr id="132100" name="Picture 4" descr="fate.universe.sciam.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4813"/>
            <a:ext cx="518477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33375"/>
            <a:ext cx="4176713" cy="3322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E9"/>
                </a:solidFill>
                <a:latin typeface="Arial"/>
              </a:rPr>
              <a:t>Cosmic  Fate</a:t>
            </a: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  <a:p>
            <a:pPr>
              <a:defRPr/>
            </a:pPr>
            <a:r>
              <a:rPr lang="en-US" sz="2500" b="1" dirty="0">
                <a:solidFill>
                  <a:srgbClr val="FFFFE9"/>
                </a:solidFill>
                <a:latin typeface="Arial"/>
              </a:rPr>
              <a:t>100 </a:t>
            </a:r>
            <a:r>
              <a:rPr lang="en-US" sz="2500" b="1" dirty="0" err="1">
                <a:solidFill>
                  <a:srgbClr val="FFFFE9"/>
                </a:solidFill>
                <a:latin typeface="Arial"/>
              </a:rPr>
              <a:t>Gigayears</a:t>
            </a:r>
            <a:r>
              <a:rPr lang="en-US" sz="2500" b="1" dirty="0">
                <a:solidFill>
                  <a:srgbClr val="FFFFE9"/>
                </a:solidFill>
                <a:latin typeface="Arial"/>
              </a:rPr>
              <a:t>:</a:t>
            </a:r>
          </a:p>
          <a:p>
            <a:pPr>
              <a:defRPr/>
            </a:pPr>
            <a:r>
              <a:rPr lang="en-US" sz="2500" b="1" dirty="0">
                <a:solidFill>
                  <a:srgbClr val="FFFFE9"/>
                </a:solidFill>
                <a:latin typeface="Arial"/>
              </a:rPr>
              <a:t>the end of Cosmology</a:t>
            </a:r>
          </a:p>
          <a:p>
            <a:pPr>
              <a:defRPr/>
            </a:pPr>
            <a:endParaRPr lang="en-US" sz="4000" b="1" dirty="0">
              <a:solidFill>
                <a:srgbClr val="FFFFE9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8400" y="333375"/>
            <a:ext cx="5111750" cy="6191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37677"/>
      </p:ext>
    </p:extLst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785938"/>
            <a:ext cx="9072563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Cosmology</a:t>
            </a:r>
          </a:p>
          <a:p>
            <a:pPr algn="ctr">
              <a:defRPr/>
            </a:pPr>
            <a:endParaRPr lang="en-US" sz="55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5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Ancient  Answers</a:t>
            </a:r>
            <a:r>
              <a:rPr lang="en-US" sz="4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7536357"/>
      </p:ext>
    </p:extLst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2636912"/>
            <a:ext cx="8784976" cy="2492990"/>
          </a:xfrm>
          <a:prstGeom prst="rect">
            <a:avLst/>
          </a:prstGeom>
          <a:effectLst>
            <a:outerShdw blurRad="50800" dist="203200" dir="39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GB" sz="4000" b="1" dirty="0">
                <a:latin typeface="+mj-lt"/>
              </a:rPr>
              <a:t>"In the beginning God </a:t>
            </a:r>
          </a:p>
          <a:p>
            <a:r>
              <a:rPr lang="en-GB" sz="4000" b="1" dirty="0">
                <a:latin typeface="+mj-lt"/>
              </a:rPr>
              <a:t> created the heavens and the earth”</a:t>
            </a:r>
          </a:p>
          <a:p>
            <a:endParaRPr lang="en-GB" sz="4000" b="1" dirty="0">
              <a:latin typeface="+mj-lt"/>
            </a:endParaRPr>
          </a:p>
          <a:p>
            <a:endParaRPr lang="nl-NL" dirty="0"/>
          </a:p>
          <a:p>
            <a:r>
              <a:rPr lang="nl-NL" dirty="0"/>
              <a:t>                                                                                                 Genesis 1; 1-26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585735"/>
      </p:ext>
    </p:extLst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1069" y="-243408"/>
            <a:ext cx="12426831" cy="77048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351069" y="44624"/>
            <a:ext cx="12426831" cy="7272808"/>
          </a:xfrm>
          <a:prstGeom prst="rect">
            <a:avLst/>
          </a:prstGeom>
          <a:solidFill>
            <a:schemeClr val="tx1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980728"/>
            <a:ext cx="7920880" cy="4572000"/>
          </a:xfrm>
          <a:effectLst>
            <a:outerShdw blurRad="50800" dist="114300" dir="2820000" algn="ctr" rotWithShape="0">
              <a:srgbClr val="000000">
                <a:alpha val="43137"/>
              </a:srgbClr>
            </a:outerShdw>
          </a:effectLst>
        </p:spPr>
        <p:txBody>
          <a:bodyPr/>
          <a:lstStyle/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14 And God said, Let there be lights in the firmament of  the heaven </a:t>
            </a: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     to divide the day from the night; and let them be for signs, and for seasons, </a:t>
            </a: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      and for days, and years: </a:t>
            </a: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15 And let them be for lights in the firmament of the heaven to give light upon the earth: </a:t>
            </a: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    and it was so. </a:t>
            </a: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16 And God made two great lights; </a:t>
            </a: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    the greater light to rule the day, and the lesser light to rule the night: </a:t>
            </a:r>
          </a:p>
          <a:p>
            <a:pPr marL="0" indent="0">
              <a:buNone/>
            </a:pPr>
            <a:r>
              <a:rPr lang="en-GB" sz="1500" i="1" dirty="0">
                <a:solidFill>
                  <a:schemeClr val="bg1"/>
                </a:solidFill>
              </a:rPr>
              <a:t>    [he made]</a:t>
            </a:r>
            <a:r>
              <a:rPr lang="en-GB" sz="1500" dirty="0">
                <a:solidFill>
                  <a:schemeClr val="bg1"/>
                </a:solidFill>
              </a:rPr>
              <a:t> the stars also. </a:t>
            </a: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17 And God set them in the firmament of the heaven to give light upon the earth, </a:t>
            </a: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18 And to rule over the day and over the night, </a:t>
            </a: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     and to divide the light from the darkness: </a:t>
            </a: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     and God saw that </a:t>
            </a:r>
            <a:r>
              <a:rPr lang="en-GB" sz="1500" i="1" dirty="0">
                <a:solidFill>
                  <a:schemeClr val="bg1"/>
                </a:solidFill>
              </a:rPr>
              <a:t>[it was]</a:t>
            </a:r>
            <a:r>
              <a:rPr lang="en-GB" sz="1500" dirty="0">
                <a:solidFill>
                  <a:schemeClr val="bg1"/>
                </a:solidFill>
              </a:rPr>
              <a:t> good. </a:t>
            </a:r>
          </a:p>
          <a:p>
            <a:pPr marL="0" indent="0">
              <a:buNone/>
            </a:pPr>
            <a:r>
              <a:rPr lang="en-GB" sz="1500" dirty="0">
                <a:solidFill>
                  <a:schemeClr val="bg1"/>
                </a:solidFill>
              </a:rPr>
              <a:t>19 And the evening and the morning were the fourth day.</a:t>
            </a:r>
          </a:p>
          <a:p>
            <a:pPr marL="0" indent="0">
              <a:buNone/>
            </a:pPr>
            <a:endParaRPr lang="nl-NL" sz="15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1500" dirty="0"/>
          </a:p>
          <a:p>
            <a:pPr marL="0" indent="0">
              <a:buNone/>
            </a:pPr>
            <a:endParaRPr lang="nl-NL" sz="1500" dirty="0"/>
          </a:p>
          <a:p>
            <a:pPr marL="0" indent="0">
              <a:buNone/>
            </a:pPr>
            <a:r>
              <a:rPr lang="nl-NL" sz="1500" dirty="0"/>
              <a:t>                                                                                           </a:t>
            </a:r>
            <a:r>
              <a:rPr lang="nl-NL" sz="1800" i="1" dirty="0"/>
              <a:t>Genesis  1:14-1:19</a:t>
            </a:r>
            <a:endParaRPr lang="en-GB" sz="1800" i="1" dirty="0"/>
          </a:p>
          <a:p>
            <a:pPr marL="0" indent="0">
              <a:buNone/>
            </a:pPr>
            <a:endParaRPr lang="en-GB" sz="1500" dirty="0"/>
          </a:p>
          <a:p>
            <a:pPr marL="0" indent="0">
              <a:buNone/>
            </a:pPr>
            <a:br>
              <a:rPr lang="en-GB" sz="1500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5230083"/>
      </p:ext>
    </p:extLst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708" y="1412776"/>
            <a:ext cx="4822586" cy="34649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5026067"/>
            <a:ext cx="7353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Marduk and the Dragon</a:t>
            </a:r>
          </a:p>
          <a:p>
            <a:r>
              <a:rPr lang="nl-NL" sz="1200" dirty="0"/>
              <a:t>Marduk, chief god of Babylon, destroys – with his thunderbolt – </a:t>
            </a:r>
          </a:p>
          <a:p>
            <a:r>
              <a:rPr lang="nl-NL" sz="1200" dirty="0"/>
              <a:t>Tiamat the dragon of primeval chaos </a:t>
            </a:r>
            <a:endParaRPr lang="en-GB" sz="1200" dirty="0"/>
          </a:p>
        </p:txBody>
      </p:sp>
      <p:sp>
        <p:nvSpPr>
          <p:cNvPr id="4" name="Rectangle 3"/>
          <p:cNvSpPr/>
          <p:nvPr/>
        </p:nvSpPr>
        <p:spPr>
          <a:xfrm>
            <a:off x="4172115" y="4949729"/>
            <a:ext cx="4822586" cy="10045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483768" y="260648"/>
            <a:ext cx="67687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b="1" dirty="0"/>
              <a:t>Enuma Elis</a:t>
            </a:r>
            <a:endParaRPr lang="en-GB" sz="5000" b="1" dirty="0"/>
          </a:p>
        </p:txBody>
      </p:sp>
      <p:sp>
        <p:nvSpPr>
          <p:cNvPr id="6" name="Rectangle 5"/>
          <p:cNvSpPr/>
          <p:nvPr/>
        </p:nvSpPr>
        <p:spPr>
          <a:xfrm>
            <a:off x="57380" y="4949729"/>
            <a:ext cx="4010564" cy="1625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8306" y="4949729"/>
            <a:ext cx="40842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+mn-lt"/>
              </a:rPr>
              <a:t>When the sky above was not named</a:t>
            </a:r>
          </a:p>
          <a:p>
            <a:r>
              <a:rPr lang="nl-NL" sz="1400" dirty="0">
                <a:latin typeface="+mn-lt"/>
              </a:rPr>
              <a:t>And the earth beneath did not yet bear a name</a:t>
            </a:r>
          </a:p>
          <a:p>
            <a:r>
              <a:rPr lang="nl-NL" sz="1400" dirty="0">
                <a:latin typeface="+mn-lt"/>
              </a:rPr>
              <a:t>And the primeval Apsu, who begat them,</a:t>
            </a:r>
          </a:p>
          <a:p>
            <a:r>
              <a:rPr lang="nl-NL" sz="1400" dirty="0">
                <a:latin typeface="+mn-lt"/>
              </a:rPr>
              <a:t>And chaos, Tiamat, the mother of them both,</a:t>
            </a:r>
          </a:p>
          <a:p>
            <a:r>
              <a:rPr lang="nl-NL" sz="1400" dirty="0">
                <a:latin typeface="+mn-lt"/>
              </a:rPr>
              <a:t>Their waters were mingled together,</a:t>
            </a:r>
          </a:p>
          <a:p>
            <a:r>
              <a:rPr lang="nl-NL" sz="1400" dirty="0">
                <a:latin typeface="+mn-lt"/>
              </a:rPr>
              <a:t>And no field was formed, no marsh was to be seen;</a:t>
            </a:r>
          </a:p>
          <a:p>
            <a:r>
              <a:rPr lang="nl-NL" sz="1400" dirty="0">
                <a:latin typeface="+mn-lt"/>
              </a:rPr>
              <a:t>When the gods none had been called into being.</a:t>
            </a:r>
            <a:endParaRPr lang="en-GB" sz="14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1628800"/>
            <a:ext cx="36724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Enuma Elis is </a:t>
            </a:r>
          </a:p>
          <a:p>
            <a:r>
              <a:rPr lang="nl-NL" sz="1400" dirty="0"/>
              <a:t>the Babylonian creation mythos. </a:t>
            </a:r>
          </a:p>
          <a:p>
            <a:endParaRPr lang="nl-NL" sz="1400" dirty="0"/>
          </a:p>
          <a:p>
            <a:r>
              <a:rPr lang="nl-NL" sz="1400" dirty="0"/>
              <a:t>Striking similarity to Genesis</a:t>
            </a:r>
          </a:p>
          <a:p>
            <a:endParaRPr lang="nl-NL" sz="1400" dirty="0"/>
          </a:p>
          <a:p>
            <a:r>
              <a:rPr lang="nl-NL" sz="1400" dirty="0"/>
              <a:t>Important source for understanding</a:t>
            </a:r>
          </a:p>
          <a:p>
            <a:r>
              <a:rPr lang="nl-NL" sz="1400" dirty="0"/>
              <a:t>Babylonian worldview, centered on the </a:t>
            </a:r>
          </a:p>
          <a:p>
            <a:r>
              <a:rPr lang="nl-NL" sz="1400" dirty="0"/>
              <a:t>supremacy of Marduk</a:t>
            </a:r>
          </a:p>
          <a:p>
            <a:r>
              <a:rPr lang="nl-NL" sz="1400" dirty="0"/>
              <a:t>and the creation of humankind for the</a:t>
            </a:r>
          </a:p>
          <a:p>
            <a:r>
              <a:rPr lang="nl-NL" sz="1400" dirty="0"/>
              <a:t>service of the gods.</a:t>
            </a:r>
            <a:endParaRPr lang="en-GB" sz="1400" dirty="0"/>
          </a:p>
        </p:txBody>
      </p:sp>
      <p:sp>
        <p:nvSpPr>
          <p:cNvPr id="15" name="Rectangle 14"/>
          <p:cNvSpPr/>
          <p:nvPr/>
        </p:nvSpPr>
        <p:spPr>
          <a:xfrm>
            <a:off x="80969" y="1412777"/>
            <a:ext cx="3986975" cy="34649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172115" y="1412777"/>
            <a:ext cx="4822586" cy="34521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774011"/>
      </p:ext>
    </p:extLst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536" y="836712"/>
            <a:ext cx="8280920" cy="5400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0269" y="1988840"/>
            <a:ext cx="8229600" cy="4572000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b="1" dirty="0" err="1"/>
              <a:t>Nasadiya</a:t>
            </a:r>
            <a:r>
              <a:rPr lang="en-GB" b="1" dirty="0"/>
              <a:t> </a:t>
            </a:r>
            <a:r>
              <a:rPr lang="en-GB" b="1" dirty="0" err="1"/>
              <a:t>Sukta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/>
              <a:t>    </a:t>
            </a:r>
            <a:r>
              <a:rPr lang="en-GB" sz="2000" dirty="0"/>
              <a:t>(after the incipit </a:t>
            </a:r>
            <a:r>
              <a:rPr lang="en-GB" sz="2000" i="1" dirty="0" err="1"/>
              <a:t>ná</a:t>
            </a:r>
            <a:r>
              <a:rPr lang="en-GB" sz="2000" i="1" dirty="0"/>
              <a:t> </a:t>
            </a:r>
            <a:r>
              <a:rPr lang="en-GB" sz="2000" i="1" dirty="0" err="1"/>
              <a:t>ásat</a:t>
            </a:r>
            <a:r>
              <a:rPr lang="en-GB" sz="2000" dirty="0"/>
              <a:t> "not the non-existent"), also known as the </a:t>
            </a:r>
          </a:p>
          <a:p>
            <a:pPr marL="0" indent="0">
              <a:buNone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Hymn of Creation</a:t>
            </a:r>
            <a:r>
              <a:rPr lang="en-GB" dirty="0"/>
              <a:t>, </a:t>
            </a:r>
          </a:p>
          <a:p>
            <a:pPr marL="0" indent="0">
              <a:buNone/>
            </a:pPr>
            <a:r>
              <a:rPr lang="en-GB" dirty="0"/>
              <a:t>    </a:t>
            </a:r>
            <a:r>
              <a:rPr lang="en-GB" sz="2000" dirty="0"/>
              <a:t>is the 129th hymn of the 10th Mandala of the </a:t>
            </a:r>
          </a:p>
          <a:p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Rigveda (10:129). </a:t>
            </a:r>
          </a:p>
          <a:p>
            <a:pPr marL="0" indent="0">
              <a:buNone/>
            </a:pPr>
            <a:r>
              <a:rPr lang="en-GB" b="1" dirty="0"/>
              <a:t>    </a:t>
            </a:r>
            <a:r>
              <a:rPr lang="en-GB" sz="2000" dirty="0"/>
              <a:t>It is concerned with cosmology and the origin of the universe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672" y="332656"/>
            <a:ext cx="80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latin typeface="+mj-lt"/>
              </a:rPr>
              <a:t>Hindu Cosmology</a:t>
            </a:r>
            <a:endParaRPr lang="en-GB" sz="60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1700808"/>
            <a:ext cx="8280920" cy="45365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846968"/>
      </p:ext>
    </p:extLst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4820" y="1052736"/>
            <a:ext cx="8229600" cy="4716016"/>
          </a:xfrm>
        </p:spPr>
        <p:txBody>
          <a:bodyPr/>
          <a:lstStyle/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There was neither non-existence nor existence then;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Neither the realm of space, nor the sky which is beyond;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What stirred? Where? In whose protection?</a:t>
            </a:r>
          </a:p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There was neither death nor immortality then;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No distinguishing sign of night nor of day;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That One breathed, windless, by its own impulse;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Other than that there was nothing beyond.</a:t>
            </a:r>
          </a:p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Darkness there was at first, by darkness hidden;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Without distinctive marks, this all was water;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That which, becoming, by the void was covered;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That One by force of heat came into being;</a:t>
            </a:r>
          </a:p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Who really knows? Who will here proclaim it?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Whence was it produced? Whence is this creation?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Gods came afterwards, with the creation of this universe.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Who then knows whence it has arisen?</a:t>
            </a:r>
          </a:p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Whether God's will created it, or whether He was mute;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Perhaps it formed itself, or perhaps it did not;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Only He who is its overseer in highest heaven knows,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Only He knows, or perhaps He does not know.</a:t>
            </a:r>
          </a:p>
          <a:p>
            <a:pPr marL="0" indent="0">
              <a:buNone/>
            </a:pPr>
            <a:endParaRPr lang="en-GB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700" i="1" dirty="0">
                <a:solidFill>
                  <a:schemeClr val="bg1"/>
                </a:solidFill>
              </a:rPr>
              <a:t>                                                                                                      The Rig Veda, 10.129.1–7</a:t>
            </a:r>
          </a:p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395536" y="836712"/>
            <a:ext cx="8280920" cy="5400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39552" y="116632"/>
            <a:ext cx="88569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>
                <a:solidFill>
                  <a:schemeClr val="bg1"/>
                </a:solidFill>
              </a:rPr>
              <a:t>Nasadiya Sukta – Hymn of Creation</a:t>
            </a:r>
            <a:endParaRPr lang="en-GB" sz="3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78706"/>
      </p:ext>
    </p:extLst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0"/>
            <a:ext cx="3059832" cy="688462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9200"/>
          </a:xfrm>
        </p:spPr>
        <p:txBody>
          <a:bodyPr>
            <a:normAutofit/>
          </a:bodyPr>
          <a:lstStyle/>
          <a:p>
            <a:r>
              <a:rPr lang="nl-NL" sz="6000" dirty="0"/>
              <a:t>Jain Cosmology</a:t>
            </a:r>
            <a:endParaRPr lang="en-GB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2896"/>
            <a:ext cx="5706880" cy="4176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484784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According to Jain doctrine, </a:t>
            </a:r>
          </a:p>
          <a:p>
            <a:r>
              <a:rPr lang="nl-NL" dirty="0"/>
              <a:t>- the universe and its constituents always existed</a:t>
            </a:r>
          </a:p>
          <a:p>
            <a:r>
              <a:rPr lang="nl-NL" dirty="0"/>
              <a:t>- the universe was not created, and there is no creator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300584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31788" y="938213"/>
            <a:ext cx="8526462" cy="4705350"/>
          </a:xfrm>
          <a:prstGeom prst="rect">
            <a:avLst/>
          </a:prstGeom>
          <a:noFill/>
          <a:ln w="5715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831" y="938213"/>
            <a:ext cx="9072563" cy="40164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7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Cosmology,</a:t>
            </a:r>
          </a:p>
          <a:p>
            <a:pPr algn="ctr">
              <a:defRPr/>
            </a:pPr>
            <a:endParaRPr lang="en-US" sz="7000" b="1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defRPr/>
            </a:pPr>
            <a:r>
              <a:rPr lang="en-US" sz="45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Science of the Universe </a:t>
            </a:r>
          </a:p>
        </p:txBody>
      </p:sp>
    </p:spTree>
    <p:extLst>
      <p:ext uri="{BB962C8B-B14F-4D97-AF65-F5344CB8AC3E}">
        <p14:creationId xmlns:p14="http://schemas.microsoft.com/office/powerpoint/2010/main" val="3264554710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2763688"/>
            <a:ext cx="10009112" cy="13718278"/>
          </a:xfrm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571500" y="357188"/>
            <a:ext cx="8002588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  </a:t>
            </a:r>
            <a:r>
              <a:rPr lang="en-US" sz="7400" b="1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/>
              </a:rPr>
              <a:t>Cosmology: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FontTx/>
              <a:buNone/>
              <a:tabLst/>
              <a:defRPr/>
            </a:pPr>
            <a:r>
              <a:rPr kumimoji="0" lang="en-US" sz="7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Science</a:t>
            </a:r>
            <a:r>
              <a:rPr kumimoji="0" lang="en-US" sz="7400" b="1" i="0" u="none" strike="noStrike" kern="120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of the Universe</a:t>
            </a:r>
            <a:endParaRPr kumimoji="0" lang="en-US" sz="7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1500" y="1988840"/>
            <a:ext cx="8104956" cy="4653260"/>
          </a:xfrm>
          <a:prstGeom prst="rect">
            <a:avLst/>
          </a:prstGeom>
          <a:solidFill>
            <a:schemeClr val="bg1">
              <a:lumMod val="50000"/>
              <a:alpha val="68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571500" y="1700210"/>
            <a:ext cx="8281987" cy="49418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en-US" altLang="en-US" u="sng" kern="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en-US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Van Dale</a:t>
            </a:r>
            <a:r>
              <a:rPr lang="en-US" altLang="en-US" sz="24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kern="0" dirty="0"/>
              <a:t>    </a:t>
            </a:r>
            <a:r>
              <a:rPr lang="en-US" altLang="en-US" sz="2400" b="1" kern="0" dirty="0">
                <a:solidFill>
                  <a:schemeClr val="bg1"/>
                </a:solidFill>
                <a:latin typeface="Constantia" panose="02030602050306030303" pitchFamily="18" charset="0"/>
              </a:rPr>
              <a:t>(astronomical) science or theory of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chemeClr val="bg1"/>
                </a:solidFill>
                <a:latin typeface="Constantia" panose="02030602050306030303" pitchFamily="18" charset="0"/>
              </a:rPr>
              <a:t>    the universe as an ordered unity;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chemeClr val="bg1"/>
                </a:solidFill>
                <a:latin typeface="Constantia" panose="02030602050306030303" pitchFamily="18" charset="0"/>
              </a:rPr>
              <a:t>    study of the structure and evolution of the universe.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kern="0" dirty="0"/>
          </a:p>
          <a:p>
            <a:pPr>
              <a:lnSpc>
                <a:spcPct val="80000"/>
              </a:lnSpc>
            </a:pPr>
            <a:r>
              <a:rPr lang="en-US" altLang="en-US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Broadest Sense: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kern="0" dirty="0">
                <a:solidFill>
                  <a:srgbClr val="993300"/>
                </a:solidFill>
              </a:rPr>
              <a:t>    </a:t>
            </a:r>
            <a:r>
              <a:rPr lang="en-US" altLang="en-US" sz="2400" b="1" kern="0" dirty="0">
                <a:solidFill>
                  <a:schemeClr val="bg1"/>
                </a:solidFill>
                <a:latin typeface="Constantia" panose="02030602050306030303" pitchFamily="18" charset="0"/>
              </a:rPr>
              <a:t>human enterprise joining science, philosophy,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chemeClr val="bg1"/>
                </a:solidFill>
                <a:latin typeface="Constantia" panose="02030602050306030303" pitchFamily="18" charset="0"/>
              </a:rPr>
              <a:t>     theology and the arts to seek to gain understanding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b="1" kern="0" dirty="0">
                <a:solidFill>
                  <a:schemeClr val="bg1"/>
                </a:solidFill>
                <a:latin typeface="Constantia" panose="02030602050306030303" pitchFamily="18" charset="0"/>
              </a:rPr>
              <a:t>     of what unifies and is fundamental to our world.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kern="0" dirty="0"/>
          </a:p>
          <a:p>
            <a:pPr>
              <a:lnSpc>
                <a:spcPct val="80000"/>
              </a:lnSpc>
            </a:pPr>
            <a:r>
              <a:rPr lang="en-US" altLang="en-US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Scientific: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kern="0" dirty="0"/>
              <a:t>    </a:t>
            </a:r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rPr>
              <a:t>Study of large and small structures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543907795"/>
      </p:ext>
    </p:extLst>
  </p:cSld>
  <p:clrMapOvr>
    <a:masterClrMapping/>
  </p:clrMapOvr>
  <p:transition spd="slow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534" name="Rectangle 6"/>
          <p:cNvSpPr>
            <a:spLocks noGrp="1" noChangeArrowheads="1"/>
          </p:cNvSpPr>
          <p:nvPr>
            <p:ph idx="1"/>
          </p:nvPr>
        </p:nvSpPr>
        <p:spPr>
          <a:xfrm>
            <a:off x="571500" y="357188"/>
            <a:ext cx="8002588" cy="2214562"/>
          </a:xfrm>
        </p:spPr>
        <p:txBody>
          <a:bodyPr>
            <a:normAutofit fontScale="47500" lnSpcReduction="20000"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7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Essential  &amp; Existential Questions </a:t>
            </a:r>
          </a:p>
          <a:p>
            <a:pPr marL="274320"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7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Occupying Humanity </a:t>
            </a:r>
          </a:p>
          <a:p>
            <a:pPr marL="274320"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7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since Dawn of Civilization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714375" y="3143250"/>
            <a:ext cx="7643813" cy="30622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508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Where does the World come from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What is the World made of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How did the World begin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When did the World begin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Did it begin at all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How “big” is the World ?         (finite, infinite …)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What is the role of humans in the cosmos ?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What is the fate of the Universe ? </a:t>
            </a:r>
          </a:p>
        </p:txBody>
      </p: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9" name="Text Box 3"/>
          <p:cNvSpPr txBox="1">
            <a:spLocks noChangeArrowheads="1"/>
          </p:cNvSpPr>
          <p:nvPr/>
        </p:nvSpPr>
        <p:spPr bwMode="auto">
          <a:xfrm>
            <a:off x="-576263" y="549275"/>
            <a:ext cx="9720263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Cosmic Time: 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Origin  and  Fate ?</a:t>
            </a:r>
          </a:p>
        </p:txBody>
      </p:sp>
      <p:sp>
        <p:nvSpPr>
          <p:cNvPr id="1063940" name="Text Box 4"/>
          <p:cNvSpPr txBox="1">
            <a:spLocks noChangeArrowheads="1"/>
          </p:cNvSpPr>
          <p:nvPr/>
        </p:nvSpPr>
        <p:spPr bwMode="auto">
          <a:xfrm>
            <a:off x="785813" y="3000375"/>
            <a:ext cx="9720262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Does the Universe have an origin    ?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If so, how old is it ?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Or, … did it always exist, infinitely old … </a:t>
            </a:r>
          </a:p>
        </p:txBody>
      </p:sp>
      <p:sp>
        <p:nvSpPr>
          <p:cNvPr id="1063941" name="Text Box 5"/>
          <p:cNvSpPr txBox="1">
            <a:spLocks noChangeArrowheads="1"/>
          </p:cNvSpPr>
          <p:nvPr/>
        </p:nvSpPr>
        <p:spPr bwMode="auto">
          <a:xfrm>
            <a:off x="714375" y="4929188"/>
            <a:ext cx="9720263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 pitchFamily="2" charset="2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What is the fate of the Universe     ?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… will it always be there, or is there an end ? 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63" y="2500313"/>
            <a:ext cx="8286750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063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063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3940" grpId="0"/>
      <p:bldP spid="10639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9" name="Text Box 3"/>
          <p:cNvSpPr txBox="1">
            <a:spLocks noChangeArrowheads="1"/>
          </p:cNvSpPr>
          <p:nvPr/>
        </p:nvSpPr>
        <p:spPr bwMode="auto">
          <a:xfrm>
            <a:off x="-576263" y="549275"/>
            <a:ext cx="9720263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</a:t>
            </a: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Energy: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5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Content of the Universe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63" y="2500313"/>
            <a:ext cx="8286750" cy="3857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57250" y="2857500"/>
            <a:ext cx="97202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What are the components of the Universe ?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57250" y="3492500"/>
            <a:ext cx="972026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How does each influence the evolution of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the Universe ?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55562" y="4631201"/>
            <a:ext cx="9720263" cy="148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  <a:sym typeface="Mathematica1" pitchFamily="2" charset="2"/>
              </a:rPr>
              <a:t>    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sym typeface="Mathematica1" pitchFamily="2" charset="2"/>
              </a:rPr>
              <a:t>… and …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How</a:t>
            </a:r>
            <a:r>
              <a:rPr lang="en-US" sz="2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is each influenced by the evolution of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the Universe ?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8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9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0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7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0</TotalTime>
  <Words>1845</Words>
  <Application>Microsoft Office PowerPoint</Application>
  <PresentationFormat>On-screen Show (4:3)</PresentationFormat>
  <Paragraphs>328</Paragraphs>
  <Slides>47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9" baseType="lpstr">
      <vt:lpstr>Arial</vt:lpstr>
      <vt:lpstr>Constantia</vt:lpstr>
      <vt:lpstr>Mathematica1</vt:lpstr>
      <vt:lpstr>Papyrus</vt:lpstr>
      <vt:lpstr>Wingdings</vt:lpstr>
      <vt:lpstr>Wingdings 2</vt:lpstr>
      <vt:lpstr>Paper</vt:lpstr>
      <vt:lpstr>1_Paper</vt:lpstr>
      <vt:lpstr>Default Design</vt:lpstr>
      <vt:lpstr>2_Paper</vt:lpstr>
      <vt:lpstr>1_Default Design</vt:lpstr>
      <vt:lpstr>4_Default Design</vt:lpstr>
      <vt:lpstr>14_Paper</vt:lpstr>
      <vt:lpstr>16_Paper</vt:lpstr>
      <vt:lpstr>17_Paper</vt:lpstr>
      <vt:lpstr>5_Default Design</vt:lpstr>
      <vt:lpstr>18_Paper</vt:lpstr>
      <vt:lpstr>19_Paper</vt:lpstr>
      <vt:lpstr>20_Paper</vt:lpstr>
      <vt:lpstr>2_Default Design</vt:lpstr>
      <vt:lpstr>6_Paper</vt:lpstr>
      <vt:lpstr>Equation</vt:lpstr>
      <vt:lpstr>PowerPoint Presentation</vt:lpstr>
      <vt:lpstr>PowerPoint Presentation</vt:lpstr>
      <vt:lpstr>PowerPoint Presentation</vt:lpstr>
      <vt:lpstr>         Age of Precision Cosmology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Night Sky is Dark</vt:lpstr>
      <vt:lpstr>PowerPoint Presentation</vt:lpstr>
      <vt:lpstr>                        Cosmology:                exploring Space &amp; Time</vt:lpstr>
      <vt:lpstr>Cosmic Depth  =   Cosmic Time</vt:lpstr>
      <vt:lpstr>PowerPoint Presentation</vt:lpstr>
      <vt:lpstr>PowerPoint Presentation</vt:lpstr>
      <vt:lpstr>Edge of the Visible Universe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Big Bang Chronology</vt:lpstr>
      <vt:lpstr>PowerPoint Presentation</vt:lpstr>
      <vt:lpstr>PowerPoint Presentation</vt:lpstr>
      <vt:lpstr>Cosmic Light: most abundant species</vt:lpstr>
      <vt:lpstr>        the Cosmic  TV Show</vt:lpstr>
      <vt:lpstr>Nobel Prize Physics 1978 Nobel Prize Physics 2019 </vt:lpstr>
      <vt:lpstr>Hot Big Bang confirmed: discovery Cosmic Microwave Background 1965</vt:lpstr>
      <vt:lpstr>PowerPoint Presentation</vt:lpstr>
      <vt:lpstr>PowerPoint Presentation</vt:lpstr>
      <vt:lpstr>PowerPoint Presentation</vt:lpstr>
      <vt:lpstr>PowerPoint Presentation</vt:lpstr>
      <vt:lpstr>Nobel Prize Physics 2011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Jain Cosmology</vt:lpstr>
    </vt:vector>
  </TitlesOfParts>
  <Company>Kapteyn Astronomical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 van de Weijgaert</cp:lastModifiedBy>
  <cp:revision>891</cp:revision>
  <dcterms:created xsi:type="dcterms:W3CDTF">2003-04-08T08:38:37Z</dcterms:created>
  <dcterms:modified xsi:type="dcterms:W3CDTF">2019-11-15T13:19:29Z</dcterms:modified>
</cp:coreProperties>
</file>