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434" r:id="rId3"/>
    <p:sldId id="420" r:id="rId4"/>
    <p:sldId id="421" r:id="rId5"/>
    <p:sldId id="433" r:id="rId6"/>
    <p:sldId id="432" r:id="rId7"/>
    <p:sldId id="435" r:id="rId8"/>
    <p:sldId id="431" r:id="rId9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CC6600"/>
    <a:srgbClr val="CC0000"/>
    <a:srgbClr val="993300"/>
    <a:srgbClr val="FFFF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178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375-7752-4E30-BED5-0AD280985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25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7BE2-6FEA-4C65-B5B8-ED9AA302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873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EC1-B21C-4EF8-BEA9-5DCC5D90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77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03D4-E686-4573-AA17-1C2F448B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005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6588-0D59-4F8E-9956-0303A823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86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01C3-B9D3-461F-B1E5-6F41FB81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C0CB-C1B4-474D-A70A-6692F734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E7E-6BA1-46FD-A4FC-4EF05BE7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58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085A-BA21-48DD-87F6-97F443CC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035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9B86-1099-4B60-A2CB-25118788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639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3D1B-03B4-4AAF-A87C-9172271C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543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7558-3D68-4A25-A09F-EE283E153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585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C267-652E-4805-958D-9647BC9D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506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980-416E-4634-A380-BCF84C91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03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6214-8771-4E91-B5C4-48BE410D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787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A575-1811-491E-A3B7-1783583E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00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3C70-B812-48B8-92D2-86970F42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283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89DD-B273-4357-A0F4-FA62DC4A4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36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B30E-4327-4968-80B2-1698EDA0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012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FE7E-5198-41E8-B53B-369CA178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978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7449-A9BE-4BE6-9090-6E551B4C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87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709-C17F-4EB3-B3F0-AD30A950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91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D25B20-AF0D-47B5-88B8-F363031C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B02E391-4E1E-4F99-A2B5-A352CE4F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3" descr="stonehenge.v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488" y="1412875"/>
            <a:ext cx="8712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Cosmic Origins</a:t>
            </a:r>
          </a:p>
          <a:p>
            <a:pPr algn="ctr" eaLnBrk="0" hangingPunct="0">
              <a:spcBef>
                <a:spcPts val="1500"/>
              </a:spcBef>
              <a:defRPr/>
            </a:pPr>
            <a:endParaRPr lang="en-US" sz="5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Lecture Course Minor Astronomy 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University of Groningen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November 2019-January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13" y="857250"/>
            <a:ext cx="8715375" cy="485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4048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br>
              <a:rPr lang="en-US" sz="6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993300"/>
                </a:solidFill>
              </a:rPr>
            </a:b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765175"/>
            <a:ext cx="907256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Agenda:                Monday              19:00-21:00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Heymanszaal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Friday                  15:oo-17:00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Zernike campus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            5419.0008</a:t>
            </a: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Lectures:                -   12  lectures/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hoorcolleges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Monday:  8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            Friday:  4 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-    4 tutorial/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werkcolleges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Friday:   4     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Lecturer: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Rien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van de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Weygaert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Astronomical Institute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 Zernike campus, rm. 186;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tel. 050-3634086;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Lecture website:   </a:t>
            </a:r>
            <a:r>
              <a:rPr lang="en-US" altLang="en-US" sz="1800" b="1" dirty="0">
                <a:solidFill>
                  <a:srgbClr val="FF0000"/>
                </a:solidFill>
                <a:latin typeface="Papyrus" pitchFamily="66" charset="0"/>
              </a:rPr>
              <a:t>http://www.astro.rug.nl/~weygaert/cosmic_origins2019.html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dirty="0">
                <a:solidFill>
                  <a:srgbClr val="CC0000"/>
                </a:solidFill>
                <a:latin typeface="Papyrus" pitchFamily="66" charset="0"/>
              </a:rPr>
              <a:t>www.astro.rug.nl/~weygaert/cosmic_origins2016.html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>
              <a:latin typeface="Papyru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1052513"/>
            <a:ext cx="8856663" cy="56896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5767" y="1412776"/>
            <a:ext cx="80645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Written exam    (Jan. 21, 2020)                          65%                                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2.   Tutorial Group assignments                              35%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3063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858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1,   November 12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Introduction 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Cosmology, the Search for the Origin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Fundamental Questions of our Existence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2,   November 16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Cosmology Timeline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3,   November 19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endParaRPr lang="en-GB" sz="1200" dirty="0"/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Gods and Myths:  Genesis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4,   November 23,  tutorial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Tutorial: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Fundamental Cosmological Questions:   society responds ...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5,  November 26,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Cosmology:  the philosophy of our world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6,  November 30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Order in the Cosmos: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how the Babylonians and Greeks rationalized the heavens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90537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7,   December 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Hellenistic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8,  December 7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a case study:    the Antikythera Mechanism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Tutorial:   a Cosmic </a:t>
            </a:r>
            <a:r>
              <a:rPr lang="nl-NL" sz="1400" dirty="0" err="1">
                <a:solidFill>
                  <a:srgbClr val="CC0000"/>
                </a:solidFill>
              </a:rPr>
              <a:t>Debate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between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Worldviews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b="1" dirty="0">
                <a:solidFill>
                  <a:srgbClr val="CC0000"/>
                </a:solidFill>
              </a:rPr>
              <a:t>Lecture 9, December  10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the </a:t>
            </a:r>
            <a:r>
              <a:rPr lang="nl-NL" sz="1400" dirty="0" err="1">
                <a:solidFill>
                  <a:srgbClr val="CC0000"/>
                </a:solidFill>
              </a:rPr>
              <a:t>Scientific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Revolution</a:t>
            </a:r>
            <a:r>
              <a:rPr lang="nl-NL" sz="1400" dirty="0">
                <a:solidFill>
                  <a:srgbClr val="CC0000"/>
                </a:solidFill>
              </a:rPr>
              <a:t>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Mechanization</a:t>
            </a:r>
            <a:r>
              <a:rPr lang="nl-NL" sz="1400" dirty="0">
                <a:solidFill>
                  <a:srgbClr val="CC0000"/>
                </a:solidFill>
              </a:rPr>
              <a:t> of Nature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 Lecture 10, December  14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Tutorial: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Fundamental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Cosmological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Questions</a:t>
            </a:r>
            <a:r>
              <a:rPr lang="nl-NL" sz="1400" dirty="0">
                <a:solidFill>
                  <a:srgbClr val="CC0000"/>
                </a:solidFill>
              </a:rPr>
              <a:t>:   society </a:t>
            </a:r>
            <a:r>
              <a:rPr lang="nl-NL" sz="1400" dirty="0" err="1">
                <a:solidFill>
                  <a:srgbClr val="CC0000"/>
                </a:solidFill>
              </a:rPr>
              <a:t>responds</a:t>
            </a:r>
            <a:r>
              <a:rPr lang="nl-NL" sz="1400" dirty="0">
                <a:solidFill>
                  <a:srgbClr val="CC0000"/>
                </a:solidFill>
              </a:rPr>
              <a:t> II ... 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11,  December 17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Dynamical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Einstein, </a:t>
            </a:r>
            <a:r>
              <a:rPr lang="nl-NL" sz="1400" dirty="0" err="1">
                <a:solidFill>
                  <a:srgbClr val="CC0000"/>
                </a:solidFill>
              </a:rPr>
              <a:t>Gravity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and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Dynamics of </a:t>
            </a:r>
            <a:r>
              <a:rPr lang="nl-NL" sz="1400" dirty="0" err="1">
                <a:solidFill>
                  <a:srgbClr val="CC0000"/>
                </a:solidFill>
              </a:rPr>
              <a:t>our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 </a:t>
            </a:r>
            <a:r>
              <a:rPr lang="nl-NL" sz="1400" b="1" dirty="0">
                <a:solidFill>
                  <a:srgbClr val="CC0000"/>
                </a:solidFill>
              </a:rPr>
              <a:t>Lecture 12, December  21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Big Bang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836613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13,  January 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Kant to Hubble: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on Island Universes and the Size of our World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 the Universe expands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14   January  11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en-GB" sz="1400" dirty="0">
                <a:solidFill>
                  <a:srgbClr val="CC0000"/>
                </a:solidFill>
              </a:rPr>
              <a:t>Tutorial:   a Cosmic Debate between Worldviews II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15,   January  14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Hot Big Bang: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journey to the very first moments of our Cosmos ...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err="1">
                <a:solidFill>
                  <a:srgbClr val="CC0000"/>
                </a:solidFill>
              </a:rPr>
              <a:t>Lecture</a:t>
            </a:r>
            <a:r>
              <a:rPr lang="nl-NL" sz="1400" b="1" dirty="0">
                <a:solidFill>
                  <a:srgbClr val="CC0000"/>
                </a:solidFill>
              </a:rPr>
              <a:t> 16,  </a:t>
            </a:r>
            <a:r>
              <a:rPr lang="nl-NL" sz="1400" b="1" dirty="0" err="1">
                <a:solidFill>
                  <a:srgbClr val="CC0000"/>
                </a:solidFill>
              </a:rPr>
              <a:t>January</a:t>
            </a:r>
            <a:r>
              <a:rPr lang="nl-NL" sz="1400" b="1" dirty="0">
                <a:solidFill>
                  <a:srgbClr val="CC0000"/>
                </a:solidFill>
              </a:rPr>
              <a:t>  18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Cosmic Web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emergence of complexity in the 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366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Lecture Notes  (</a:t>
            </a:r>
            <a:r>
              <a:rPr lang="en-US" sz="1800" dirty="0" err="1">
                <a:solidFill>
                  <a:srgbClr val="CC0000"/>
                </a:solidFill>
              </a:rPr>
              <a:t>ppt</a:t>
            </a:r>
            <a:r>
              <a:rPr lang="en-US" sz="1800" dirty="0">
                <a:solidFill>
                  <a:srgbClr val="CC0000"/>
                </a:solidFill>
              </a:rPr>
              <a:t> slides etc.)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Cosmos,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       an illustrated history of astronomy and cosmology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800" dirty="0">
                <a:solidFill>
                  <a:schemeClr val="bg2"/>
                </a:solidFill>
              </a:rPr>
              <a:t>       John North, 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2008,  Univ. Chicago Press (paperback)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Cosmology, the Science of the Universe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E. Harrison,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2000, Cambridge Univ. Press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Conceptions of Cosmos: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From Myths to the Accelerating Universe: A History of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2013,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the History and Practice of Ancient Astronomy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J. Evans, 1998,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Ancient Cosmologies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ed. C. Blacker, M. Loewe, 1975, George Allen &amp; Unwin Ltd.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Office PowerPoint</Application>
  <PresentationFormat>On-screen Show (4:3)</PresentationFormat>
  <Paragraphs>205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Batang</vt:lpstr>
      <vt:lpstr>Arial</vt:lpstr>
      <vt:lpstr>Book Antiqua</vt:lpstr>
      <vt:lpstr>Lucida Sans</vt:lpstr>
      <vt:lpstr>Papyrus</vt:lpstr>
      <vt:lpstr>Wingdings</vt:lpstr>
      <vt:lpstr>Wingdings 2</vt:lpstr>
      <vt:lpstr>Wingdings 3</vt:lpstr>
      <vt:lpstr>Default Design</vt:lpstr>
      <vt:lpstr>Apex</vt:lpstr>
      <vt:lpstr>v</vt:lpstr>
      <vt:lpstr>Practical Matters  </vt:lpstr>
      <vt:lpstr>             Exam</vt:lpstr>
      <vt:lpstr>Topics/Agenda I. </vt:lpstr>
      <vt:lpstr>Topics/Agenda II. </vt:lpstr>
      <vt:lpstr>Topics/Agenda III. </vt:lpstr>
      <vt:lpstr>Literature 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210</cp:revision>
  <dcterms:created xsi:type="dcterms:W3CDTF">2003-04-08T08:38:37Z</dcterms:created>
  <dcterms:modified xsi:type="dcterms:W3CDTF">2019-11-13T17:21:50Z</dcterms:modified>
</cp:coreProperties>
</file>