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eg" ContentType="video/mpeg"/>
  <Default Extension="mpg" ContentType="video/m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3.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4.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5.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6.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7.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9.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91" r:id="rId2"/>
    <p:sldMasterId id="2147484420" r:id="rId3"/>
    <p:sldMasterId id="2147484452" r:id="rId4"/>
    <p:sldMasterId id="2147484738" r:id="rId5"/>
    <p:sldMasterId id="2147484806" r:id="rId6"/>
    <p:sldMasterId id="2147484822" r:id="rId7"/>
    <p:sldMasterId id="2147484834" r:id="rId8"/>
    <p:sldMasterId id="2147484846" r:id="rId9"/>
    <p:sldMasterId id="2147484858" r:id="rId10"/>
    <p:sldMasterId id="2147484870" r:id="rId11"/>
    <p:sldMasterId id="2147484882" r:id="rId12"/>
    <p:sldMasterId id="2147484916" r:id="rId13"/>
    <p:sldMasterId id="2147485019" r:id="rId14"/>
    <p:sldMasterId id="2147485035" r:id="rId15"/>
    <p:sldMasterId id="2147485051" r:id="rId16"/>
    <p:sldMasterId id="2147485067" r:id="rId17"/>
    <p:sldMasterId id="2147485083" r:id="rId18"/>
    <p:sldMasterId id="2147485099" r:id="rId19"/>
    <p:sldMasterId id="2147485115" r:id="rId20"/>
  </p:sldMasterIdLst>
  <p:notesMasterIdLst>
    <p:notesMasterId r:id="rId123"/>
  </p:notesMasterIdLst>
  <p:sldIdLst>
    <p:sldId id="1023" r:id="rId21"/>
    <p:sldId id="1147" r:id="rId22"/>
    <p:sldId id="1148" r:id="rId23"/>
    <p:sldId id="1149" r:id="rId24"/>
    <p:sldId id="1163" r:id="rId25"/>
    <p:sldId id="1164" r:id="rId26"/>
    <p:sldId id="1165" r:id="rId27"/>
    <p:sldId id="1207" r:id="rId28"/>
    <p:sldId id="1083" r:id="rId29"/>
    <p:sldId id="1160" r:id="rId30"/>
    <p:sldId id="1175" r:id="rId31"/>
    <p:sldId id="1150" r:id="rId32"/>
    <p:sldId id="1151" r:id="rId33"/>
    <p:sldId id="1194" r:id="rId34"/>
    <p:sldId id="1161" r:id="rId35"/>
    <p:sldId id="1162" r:id="rId36"/>
    <p:sldId id="1157" r:id="rId37"/>
    <p:sldId id="1158" r:id="rId38"/>
    <p:sldId id="1036" r:id="rId39"/>
    <p:sldId id="1152" r:id="rId40"/>
    <p:sldId id="1153" r:id="rId41"/>
    <p:sldId id="1154" r:id="rId42"/>
    <p:sldId id="1155" r:id="rId43"/>
    <p:sldId id="1156" r:id="rId44"/>
    <p:sldId id="1037" r:id="rId45"/>
    <p:sldId id="1180" r:id="rId46"/>
    <p:sldId id="1189" r:id="rId47"/>
    <p:sldId id="1198" r:id="rId48"/>
    <p:sldId id="1196" r:id="rId49"/>
    <p:sldId id="1197" r:id="rId50"/>
    <p:sldId id="1199" r:id="rId51"/>
    <p:sldId id="1201" r:id="rId52"/>
    <p:sldId id="1200" r:id="rId53"/>
    <p:sldId id="1204" r:id="rId54"/>
    <p:sldId id="1202" r:id="rId55"/>
    <p:sldId id="1205" r:id="rId56"/>
    <p:sldId id="1206" r:id="rId57"/>
    <p:sldId id="1208" r:id="rId58"/>
    <p:sldId id="1209" r:id="rId59"/>
    <p:sldId id="1210" r:id="rId60"/>
    <p:sldId id="1211" r:id="rId61"/>
    <p:sldId id="1212" r:id="rId62"/>
    <p:sldId id="1280" r:id="rId63"/>
    <p:sldId id="1279" r:id="rId64"/>
    <p:sldId id="1281" r:id="rId65"/>
    <p:sldId id="1139" r:id="rId66"/>
    <p:sldId id="1283" r:id="rId67"/>
    <p:sldId id="1284" r:id="rId68"/>
    <p:sldId id="1285" r:id="rId69"/>
    <p:sldId id="1286" r:id="rId70"/>
    <p:sldId id="1138" r:id="rId71"/>
    <p:sldId id="1282" r:id="rId72"/>
    <p:sldId id="1288" r:id="rId73"/>
    <p:sldId id="1298" r:id="rId74"/>
    <p:sldId id="1290" r:id="rId75"/>
    <p:sldId id="1136" r:id="rId76"/>
    <p:sldId id="1301" r:id="rId77"/>
    <p:sldId id="1297" r:id="rId78"/>
    <p:sldId id="1137" r:id="rId79"/>
    <p:sldId id="1291" r:id="rId80"/>
    <p:sldId id="1292" r:id="rId81"/>
    <p:sldId id="1293" r:id="rId82"/>
    <p:sldId id="1294" r:id="rId83"/>
    <p:sldId id="1295" r:id="rId84"/>
    <p:sldId id="1296" r:id="rId85"/>
    <p:sldId id="1302" r:id="rId86"/>
    <p:sldId id="1303" r:id="rId87"/>
    <p:sldId id="1304" r:id="rId88"/>
    <p:sldId id="1300" r:id="rId89"/>
    <p:sldId id="1299" r:id="rId90"/>
    <p:sldId id="1287" r:id="rId91"/>
    <p:sldId id="1214" r:id="rId92"/>
    <p:sldId id="1215" r:id="rId93"/>
    <p:sldId id="1249" r:id="rId94"/>
    <p:sldId id="1250" r:id="rId95"/>
    <p:sldId id="1252" r:id="rId96"/>
    <p:sldId id="1253" r:id="rId97"/>
    <p:sldId id="1254" r:id="rId98"/>
    <p:sldId id="1255" r:id="rId99"/>
    <p:sldId id="1256" r:id="rId100"/>
    <p:sldId id="1257" r:id="rId101"/>
    <p:sldId id="1258" r:id="rId102"/>
    <p:sldId id="1259" r:id="rId103"/>
    <p:sldId id="1260" r:id="rId104"/>
    <p:sldId id="1261" r:id="rId105"/>
    <p:sldId id="1262" r:id="rId106"/>
    <p:sldId id="1263" r:id="rId107"/>
    <p:sldId id="1264" r:id="rId108"/>
    <p:sldId id="1266" r:id="rId109"/>
    <p:sldId id="1268" r:id="rId110"/>
    <p:sldId id="1217" r:id="rId111"/>
    <p:sldId id="1267" r:id="rId112"/>
    <p:sldId id="1269" r:id="rId113"/>
    <p:sldId id="1270" r:id="rId114"/>
    <p:sldId id="1271" r:id="rId115"/>
    <p:sldId id="1272" r:id="rId116"/>
    <p:sldId id="1273" r:id="rId117"/>
    <p:sldId id="1274" r:id="rId118"/>
    <p:sldId id="1275" r:id="rId119"/>
    <p:sldId id="1276" r:id="rId120"/>
    <p:sldId id="1277" r:id="rId121"/>
    <p:sldId id="1216" r:id="rId122"/>
  </p:sldIdLst>
  <p:sldSz cx="9144000" cy="6858000" type="screen4x3"/>
  <p:notesSz cx="7086600" cy="102219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7777"/>
    <a:srgbClr val="FFFFFF"/>
    <a:srgbClr val="F8F8F8"/>
    <a:srgbClr val="0000FF"/>
    <a:srgbClr val="3333CC"/>
    <a:srgbClr val="3333FF"/>
    <a:srgbClr val="000099"/>
    <a:srgbClr val="000066"/>
    <a:srgbClr val="CC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34" autoAdjust="0"/>
    <p:restoredTop sz="94639" autoAdjust="0"/>
  </p:normalViewPr>
  <p:slideViewPr>
    <p:cSldViewPr>
      <p:cViewPr varScale="1">
        <p:scale>
          <a:sx n="107" d="100"/>
          <a:sy n="107" d="100"/>
        </p:scale>
        <p:origin x="168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45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13" Type="http://schemas.openxmlformats.org/officeDocument/2006/relationships/slide" Target="slides/slide93.xml"/><Relationship Id="rId118" Type="http://schemas.openxmlformats.org/officeDocument/2006/relationships/slide" Target="slides/slide98.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103" Type="http://schemas.openxmlformats.org/officeDocument/2006/relationships/slide" Target="slides/slide83.xml"/><Relationship Id="rId108" Type="http://schemas.openxmlformats.org/officeDocument/2006/relationships/slide" Target="slides/slide88.xml"/><Relationship Id="rId116" Type="http://schemas.openxmlformats.org/officeDocument/2006/relationships/slide" Target="slides/slide96.xml"/><Relationship Id="rId124"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slide" Target="slides/slide71.xml"/><Relationship Id="rId96" Type="http://schemas.openxmlformats.org/officeDocument/2006/relationships/slide" Target="slides/slide76.xml"/><Relationship Id="rId111"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slide" Target="slides/slide86.xml"/><Relationship Id="rId114" Type="http://schemas.openxmlformats.org/officeDocument/2006/relationships/slide" Target="slides/slide94.xml"/><Relationship Id="rId119" Type="http://schemas.openxmlformats.org/officeDocument/2006/relationships/slide" Target="slides/slide99.xml"/><Relationship Id="rId12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61" Type="http://schemas.openxmlformats.org/officeDocument/2006/relationships/slide" Target="slides/slide41.xml"/><Relationship Id="rId82" Type="http://schemas.openxmlformats.org/officeDocument/2006/relationships/slide" Target="slides/slide6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9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0"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14788"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7588" name="Rectangle 4"/>
          <p:cNvSpPr>
            <a:spLocks noGrp="1" noRot="1" noChangeAspect="1" noChangeArrowheads="1" noTextEdit="1"/>
          </p:cNvSpPr>
          <p:nvPr>
            <p:ph type="sldImg" idx="2"/>
          </p:nvPr>
        </p:nvSpPr>
        <p:spPr bwMode="auto">
          <a:xfrm>
            <a:off x="987425" y="766763"/>
            <a:ext cx="5111750" cy="3833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8025" y="4856163"/>
            <a:ext cx="5670550" cy="4598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4278" name="Rectangle 6"/>
          <p:cNvSpPr>
            <a:spLocks noGrp="1" noChangeArrowheads="1"/>
          </p:cNvSpPr>
          <p:nvPr>
            <p:ph type="ftr" sz="quarter" idx="4"/>
          </p:nvPr>
        </p:nvSpPr>
        <p:spPr bwMode="auto">
          <a:xfrm>
            <a:off x="0"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14788"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CCAE924-22A7-466D-9D9A-5C7FF6A4995D}" type="slidenum">
              <a:rPr lang="en-US"/>
              <a:pPr>
                <a:defRPr/>
              </a:pPr>
              <a:t>‹#›</a:t>
            </a:fld>
            <a:endParaRPr lang="en-US"/>
          </a:p>
        </p:txBody>
      </p:sp>
    </p:spTree>
    <p:extLst>
      <p:ext uri="{BB962C8B-B14F-4D97-AF65-F5344CB8AC3E}">
        <p14:creationId xmlns:p14="http://schemas.microsoft.com/office/powerpoint/2010/main" val="5832135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74" indent="-285721" eaLnBrk="0" hangingPunct="0">
              <a:defRPr>
                <a:solidFill>
                  <a:schemeClr val="tx1"/>
                </a:solidFill>
                <a:latin typeface="Arial" charset="0"/>
              </a:defRPr>
            </a:lvl2pPr>
            <a:lvl3pPr marL="1142883" indent="-228577" eaLnBrk="0" hangingPunct="0">
              <a:defRPr>
                <a:solidFill>
                  <a:schemeClr val="tx1"/>
                </a:solidFill>
                <a:latin typeface="Arial" charset="0"/>
              </a:defRPr>
            </a:lvl3pPr>
            <a:lvl4pPr marL="1600036" indent="-228577" eaLnBrk="0" hangingPunct="0">
              <a:defRPr>
                <a:solidFill>
                  <a:schemeClr val="tx1"/>
                </a:solidFill>
                <a:latin typeface="Arial" charset="0"/>
              </a:defRPr>
            </a:lvl4pPr>
            <a:lvl5pPr marL="2057190" indent="-228577" eaLnBrk="0" hangingPunct="0">
              <a:defRPr>
                <a:solidFill>
                  <a:schemeClr val="tx1"/>
                </a:solidFill>
                <a:latin typeface="Arial" charset="0"/>
              </a:defRPr>
            </a:lvl5pPr>
            <a:lvl6pPr marL="2514343" indent="-228577" eaLnBrk="0" fontAlgn="base" hangingPunct="0">
              <a:spcBef>
                <a:spcPct val="0"/>
              </a:spcBef>
              <a:spcAft>
                <a:spcPct val="0"/>
              </a:spcAft>
              <a:defRPr>
                <a:solidFill>
                  <a:schemeClr val="tx1"/>
                </a:solidFill>
                <a:latin typeface="Arial" charset="0"/>
              </a:defRPr>
            </a:lvl6pPr>
            <a:lvl7pPr marL="2971497" indent="-228577" eaLnBrk="0" fontAlgn="base" hangingPunct="0">
              <a:spcBef>
                <a:spcPct val="0"/>
              </a:spcBef>
              <a:spcAft>
                <a:spcPct val="0"/>
              </a:spcAft>
              <a:defRPr>
                <a:solidFill>
                  <a:schemeClr val="tx1"/>
                </a:solidFill>
                <a:latin typeface="Arial" charset="0"/>
              </a:defRPr>
            </a:lvl7pPr>
            <a:lvl8pPr marL="3428650" indent="-228577" eaLnBrk="0" fontAlgn="base" hangingPunct="0">
              <a:spcBef>
                <a:spcPct val="0"/>
              </a:spcBef>
              <a:spcAft>
                <a:spcPct val="0"/>
              </a:spcAft>
              <a:defRPr>
                <a:solidFill>
                  <a:schemeClr val="tx1"/>
                </a:solidFill>
                <a:latin typeface="Arial" charset="0"/>
              </a:defRPr>
            </a:lvl8pPr>
            <a:lvl9pPr marL="3885804" indent="-228577" eaLnBrk="0" fontAlgn="base" hangingPunct="0">
              <a:spcBef>
                <a:spcPct val="0"/>
              </a:spcBef>
              <a:spcAft>
                <a:spcPct val="0"/>
              </a:spcAft>
              <a:defRPr>
                <a:solidFill>
                  <a:schemeClr val="tx1"/>
                </a:solidFill>
                <a:latin typeface="Arial" charset="0"/>
              </a:defRPr>
            </a:lvl9pPr>
          </a:lstStyle>
          <a:p>
            <a:pPr eaLnBrk="1" hangingPunct="1"/>
            <a:fld id="{201310D9-90B5-4C0E-B27D-EE1D63806362}" type="slidenum">
              <a:rPr lang="en-US" smtClean="0">
                <a:solidFill>
                  <a:prstClr val="black"/>
                </a:solidFill>
              </a:rPr>
              <a:pPr eaLnBrk="1" hangingPunct="1"/>
              <a:t>98</a:t>
            </a:fld>
            <a:endParaRPr lang="en-US">
              <a:solidFill>
                <a:prstClr val="black"/>
              </a:solidFill>
            </a:endParaRPr>
          </a:p>
        </p:txBody>
      </p:sp>
      <p:sp>
        <p:nvSpPr>
          <p:cNvPr id="140291" name="Rectangle 2"/>
          <p:cNvSpPr>
            <a:spLocks noGrp="1" noRot="1" noChangeAspect="1" noChangeArrowheads="1" noTextEdit="1"/>
          </p:cNvSpPr>
          <p:nvPr>
            <p:ph type="sldImg"/>
          </p:nvPr>
        </p:nvSpPr>
        <p:spPr>
          <a:xfrm>
            <a:off x="995363" y="771525"/>
            <a:ext cx="5092700" cy="3819525"/>
          </a:xfrm>
          <a:ln/>
        </p:spPr>
      </p:sp>
      <p:sp>
        <p:nvSpPr>
          <p:cNvPr id="140292" name="Rectangle 3"/>
          <p:cNvSpPr>
            <a:spLocks noGrp="1" noChangeArrowheads="1"/>
          </p:cNvSpPr>
          <p:nvPr>
            <p:ph type="body" idx="1"/>
          </p:nvPr>
        </p:nvSpPr>
        <p:spPr>
          <a:xfrm>
            <a:off x="946151" y="4854575"/>
            <a:ext cx="5194300"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141716-B5D3-453C-8443-1DFBBBA65F3B}" type="slidenum">
              <a:rPr lang="en-US"/>
              <a:pPr>
                <a:defRPr/>
              </a:pPr>
              <a:t>‹#›</a:t>
            </a:fld>
            <a:endParaRPr lang="en-US"/>
          </a:p>
        </p:txBody>
      </p:sp>
    </p:spTree>
    <p:extLst>
      <p:ext uri="{BB962C8B-B14F-4D97-AF65-F5344CB8AC3E}">
        <p14:creationId xmlns:p14="http://schemas.microsoft.com/office/powerpoint/2010/main" val="568254613"/>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B74FFC-AAA8-4A1E-8352-8CAC35AB2B69}" type="slidenum">
              <a:rPr lang="en-US"/>
              <a:pPr>
                <a:defRPr/>
              </a:pPr>
              <a:t>‹#›</a:t>
            </a:fld>
            <a:endParaRPr lang="en-US"/>
          </a:p>
        </p:txBody>
      </p:sp>
    </p:spTree>
    <p:extLst>
      <p:ext uri="{BB962C8B-B14F-4D97-AF65-F5344CB8AC3E}">
        <p14:creationId xmlns:p14="http://schemas.microsoft.com/office/powerpoint/2010/main" val="3966279914"/>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53470875"/>
      </p:ext>
    </p:extLst>
  </p:cSld>
  <p:clrMapOvr>
    <a:masterClrMapping/>
  </p:clrMapOvr>
  <p:transition>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75955293"/>
      </p:ext>
    </p:extLst>
  </p:cSld>
  <p:clrMapOvr>
    <a:masterClrMapping/>
  </p:clrMapOvr>
  <p:transition>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172723104"/>
      </p:ext>
    </p:extLst>
  </p:cSld>
  <p:clrMapOvr>
    <a:masterClrMapping/>
  </p:clrMapOvr>
  <p:transition>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1168224"/>
      </p:ext>
    </p:extLst>
  </p:cSld>
  <p:clrMapOvr>
    <a:masterClrMapping/>
  </p:clrMapOvr>
  <p:transition>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22342730"/>
      </p:ext>
    </p:extLst>
  </p:cSld>
  <p:clrMapOvr>
    <a:masterClrMapping/>
  </p:clrMapOvr>
  <p:transition>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26847790"/>
      </p:ext>
    </p:extLst>
  </p:cSld>
  <p:clrMapOvr>
    <a:masterClrMapping/>
  </p:clrMapOvr>
  <p:transition>
    <p:zo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566299925"/>
      </p:ext>
    </p:extLst>
  </p:cSld>
  <p:clrMapOvr>
    <a:masterClrMapping/>
  </p:clrMapOvr>
  <p:transition>
    <p:zo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72352769"/>
      </p:ext>
    </p:extLst>
  </p:cSld>
  <p:clrMapOvr>
    <a:masterClrMapping/>
  </p:clrMapOvr>
  <p:transition>
    <p:zo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91000641"/>
      </p:ext>
    </p:extLst>
  </p:cSld>
  <p:clrMapOvr>
    <a:masterClrMapping/>
  </p:clrMapOvr>
  <p:transition>
    <p:zo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73942369"/>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F2DB9D-F21F-4863-B4CC-A18CCE460C22}" type="slidenum">
              <a:rPr lang="en-US"/>
              <a:pPr>
                <a:defRPr/>
              </a:pPr>
              <a:t>‹#›</a:t>
            </a:fld>
            <a:endParaRPr lang="en-US"/>
          </a:p>
        </p:txBody>
      </p:sp>
    </p:spTree>
    <p:extLst>
      <p:ext uri="{BB962C8B-B14F-4D97-AF65-F5344CB8AC3E}">
        <p14:creationId xmlns:p14="http://schemas.microsoft.com/office/powerpoint/2010/main" val="2690255498"/>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19501962"/>
      </p:ext>
    </p:extLst>
  </p:cSld>
  <p:clrMapOvr>
    <a:masterClrMapping/>
  </p:clrMapOvr>
  <p:transition>
    <p:zo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08832248"/>
      </p:ext>
    </p:extLst>
  </p:cSld>
  <p:clrMapOvr>
    <a:masterClrMapping/>
  </p:clrMapOvr>
  <p:transition>
    <p:zo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84944316"/>
      </p:ext>
    </p:extLst>
  </p:cSld>
  <p:clrMapOvr>
    <a:masterClrMapping/>
  </p:clrMapOvr>
  <p:transition>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817572681"/>
      </p:ext>
    </p:extLst>
  </p:cSld>
  <p:clrMapOvr>
    <a:masterClrMapping/>
  </p:clrMapOvr>
  <p:transition>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81661251"/>
      </p:ext>
    </p:extLst>
  </p:cSld>
  <p:clrMapOvr>
    <a:masterClrMapping/>
  </p:clrMapOvr>
  <p:transition>
    <p:zo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89843976"/>
      </p:ext>
    </p:extLst>
  </p:cSld>
  <p:clrMapOvr>
    <a:masterClrMapping/>
  </p:clrMapOvr>
  <p:transition>
    <p:zo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40805310"/>
      </p:ext>
    </p:extLst>
  </p:cSld>
  <p:clrMapOvr>
    <a:masterClrMapping/>
  </p:clrMapOvr>
  <p:transition>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419523376"/>
      </p:ext>
    </p:extLst>
  </p:cSld>
  <p:clrMapOvr>
    <a:masterClrMapping/>
  </p:clrMapOvr>
  <p:transition>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164655"/>
      </p:ext>
    </p:extLst>
  </p:cSld>
  <p:clrMapOvr>
    <a:masterClrMapping/>
  </p:clrMapOvr>
  <p:transition>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6953501"/>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3B4B99-DA78-4626-A5C6-3CC1055A9229}" type="slidenum">
              <a:rPr lang="en-US"/>
              <a:pPr>
                <a:defRPr/>
              </a:pPr>
              <a:t>‹#›</a:t>
            </a:fld>
            <a:endParaRPr lang="en-US"/>
          </a:p>
        </p:txBody>
      </p:sp>
    </p:spTree>
    <p:extLst>
      <p:ext uri="{BB962C8B-B14F-4D97-AF65-F5344CB8AC3E}">
        <p14:creationId xmlns:p14="http://schemas.microsoft.com/office/powerpoint/2010/main" val="2758096608"/>
      </p:ext>
    </p:extLst>
  </p:cSld>
  <p:clrMapOvr>
    <a:masterClrMapping/>
  </p:clrMapOvr>
  <p:transition>
    <p:zo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18038069"/>
      </p:ext>
    </p:extLst>
  </p:cSld>
  <p:clrMapOvr>
    <a:masterClrMapping/>
  </p:clrMapOvr>
  <p:transition>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78912180"/>
      </p:ext>
    </p:extLst>
  </p:cSld>
  <p:clrMapOvr>
    <a:masterClrMapping/>
  </p:clrMapOvr>
  <p:transition>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40185042"/>
      </p:ext>
    </p:extLst>
  </p:cSld>
  <p:clrMapOvr>
    <a:masterClrMapping/>
  </p:clrMapOvr>
  <p:transition>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45472551"/>
      </p:ext>
    </p:extLst>
  </p:cSld>
  <p:clrMapOvr>
    <a:masterClrMapping/>
  </p:clrMapOvr>
  <p:transition>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301544275"/>
      </p:ext>
    </p:extLst>
  </p:cSld>
  <p:clrMapOvr>
    <a:masterClrMapping/>
  </p:clrMapOvr>
  <p:transition>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64311025"/>
      </p:ext>
    </p:extLst>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23005544"/>
      </p:ext>
    </p:extLst>
  </p:cSld>
  <p:clrMapOvr>
    <a:masterClrMapping/>
  </p:clrMapOvr>
  <p:transitio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33609445"/>
      </p:ext>
    </p:extLst>
  </p:cSld>
  <p:clrMapOvr>
    <a:masterClrMapping/>
  </p:clrMapOvr>
  <p:transitio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541257202"/>
      </p:ext>
    </p:extLst>
  </p:cSld>
  <p:clrMapOvr>
    <a:masterClrMapping/>
  </p:clrMapOvr>
  <p:transitio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7905514"/>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F06DA83-73A8-414F-B1A4-EC2BBBC8EC75}" type="slidenum">
              <a:rPr lang="en-US"/>
              <a:pPr>
                <a:defRPr/>
              </a:pPr>
              <a:t>‹#›</a:t>
            </a:fld>
            <a:endParaRPr lang="en-US"/>
          </a:p>
        </p:txBody>
      </p:sp>
    </p:spTree>
    <p:extLst>
      <p:ext uri="{BB962C8B-B14F-4D97-AF65-F5344CB8AC3E}">
        <p14:creationId xmlns:p14="http://schemas.microsoft.com/office/powerpoint/2010/main" val="249062464"/>
      </p:ext>
    </p:extLst>
  </p:cSld>
  <p:clrMapOvr>
    <a:masterClrMapping/>
  </p:clrMapOvr>
  <p:transitio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26763913"/>
      </p:ext>
    </p:extLst>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01381294"/>
      </p:ext>
    </p:extLst>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96872828"/>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59487322"/>
      </p:ext>
    </p:extLst>
  </p:cSld>
  <p:clrMapOvr>
    <a:masterClrMapping/>
  </p:clrMapOvr>
  <p:transitio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9852430"/>
      </p:ext>
    </p:extLst>
  </p:cSld>
  <p:clrMapOvr>
    <a:masterClrMapping/>
  </p:clrMapOvr>
  <p:transition>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C0B9227-0097-4ECD-8A30-ABB927920D1C}"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393924144"/>
      </p:ext>
    </p:extLst>
  </p:cSld>
  <p:clrMapOvr>
    <a:masterClrMapping/>
  </p:clrMapOvr>
  <p:transition>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D41C5B9-9129-4FD1-947F-9D8C6579DD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00279159"/>
      </p:ext>
    </p:extLst>
  </p:cSld>
  <p:clrMapOvr>
    <a:masterClrMapping/>
  </p:clrMapOvr>
  <p:transition>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0875FA8-6171-4ABA-8DA7-014A8BECBC1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65861896"/>
      </p:ext>
    </p:extLst>
  </p:cSld>
  <p:clrMapOvr>
    <a:masterClrMapping/>
  </p:clrMapOvr>
  <p:transition>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6F6B05A6-8D63-4C2F-8F17-853EE94508F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72427731"/>
      </p:ext>
    </p:extLst>
  </p:cSld>
  <p:clrMapOvr>
    <a:masterClrMapping/>
  </p:clrMapOvr>
  <p:transition>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3070A36-AE07-4780-ABB4-30EA4A205C9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558348783"/>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C5C17EB-8B64-49AF-B1D7-8D0920AA3E88}" type="slidenum">
              <a:rPr lang="en-US"/>
              <a:pPr>
                <a:defRPr/>
              </a:pPr>
              <a:t>‹#›</a:t>
            </a:fld>
            <a:endParaRPr lang="en-US"/>
          </a:p>
        </p:txBody>
      </p:sp>
    </p:spTree>
    <p:extLst>
      <p:ext uri="{BB962C8B-B14F-4D97-AF65-F5344CB8AC3E}">
        <p14:creationId xmlns:p14="http://schemas.microsoft.com/office/powerpoint/2010/main" val="406117601"/>
      </p:ext>
    </p:extLst>
  </p:cSld>
  <p:clrMapOvr>
    <a:masterClrMapping/>
  </p:clrMapOvr>
  <p:transitio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A7B69734-F3A2-4C68-B41A-59C7C810FDD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3728711"/>
      </p:ext>
    </p:extLst>
  </p:cSld>
  <p:clrMapOvr>
    <a:masterClrMapping/>
  </p:clrMapOvr>
  <p:transition>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1C98EA5-36D7-4EC5-8DB7-41306E2F992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91230823"/>
      </p:ext>
    </p:extLst>
  </p:cSld>
  <p:clrMapOvr>
    <a:masterClrMapping/>
  </p:clrMapOvr>
  <p:transition>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0755B1E-A5D5-4D19-8B45-2219F5D038D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26301477"/>
      </p:ext>
    </p:extLst>
  </p:cSld>
  <p:clrMapOvr>
    <a:masterClrMapping/>
  </p:clrMapOvr>
  <p:transition>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B855068-BDFD-4F53-85BB-E4A03960E3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25244669"/>
      </p:ext>
    </p:extLst>
  </p:cSld>
  <p:clrMapOvr>
    <a:masterClrMapping/>
  </p:clrMapOvr>
  <p:transition>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ACA5B59-D1C1-4B3C-BBBE-D460428B53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24000622"/>
      </p:ext>
    </p:extLst>
  </p:cSld>
  <p:clrMapOvr>
    <a:masterClrMapping/>
  </p:clrMapOvr>
  <p:transition>
    <p:zo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FE4A360-4A68-489C-BB26-CE4CA4336E6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71814434"/>
      </p:ext>
    </p:extLst>
  </p:cSld>
  <p:clrMapOvr>
    <a:masterClrMapping/>
  </p:clrMapOvr>
  <p:transition>
    <p:zo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141716-B5D3-453C-8443-1DFBBBA65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748240"/>
      </p:ext>
    </p:extLst>
  </p:cSld>
  <p:clrMapOvr>
    <a:masterClrMapping/>
  </p:clrMapOvr>
  <p:transition>
    <p:zo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B96F01-6514-4C13-AAC2-C69BA21D62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6038909"/>
      </p:ext>
    </p:extLst>
  </p:cSld>
  <p:clrMapOvr>
    <a:masterClrMapping/>
  </p:clrMapOvr>
  <p:transition>
    <p:zo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E9BAA1-D5B5-4C17-9ECB-0F8381088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2407548"/>
      </p:ext>
    </p:extLst>
  </p:cSld>
  <p:clrMapOvr>
    <a:masterClrMapping/>
  </p:clrMapOvr>
  <p:transition>
    <p:zo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22B46D-F593-4693-8856-4D84EF5D56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808226"/>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CBF931-8F06-4F90-AC52-FFE6894F7CCB}" type="slidenum">
              <a:rPr lang="en-US"/>
              <a:pPr>
                <a:defRPr/>
              </a:pPr>
              <a:t>‹#›</a:t>
            </a:fld>
            <a:endParaRPr lang="en-US"/>
          </a:p>
        </p:txBody>
      </p:sp>
    </p:spTree>
    <p:extLst>
      <p:ext uri="{BB962C8B-B14F-4D97-AF65-F5344CB8AC3E}">
        <p14:creationId xmlns:p14="http://schemas.microsoft.com/office/powerpoint/2010/main" val="290352755"/>
      </p:ext>
    </p:extLst>
  </p:cSld>
  <p:clrMapOvr>
    <a:masterClrMapping/>
  </p:clrMapOvr>
  <p:transition>
    <p:zo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716680-B87A-4430-A080-B0A8D3461D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2262673"/>
      </p:ext>
    </p:extLst>
  </p:cSld>
  <p:clrMapOvr>
    <a:masterClrMapping/>
  </p:clrMapOvr>
  <p:transition>
    <p:zo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B8687D-7606-4D91-B473-EE43D4305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6014833"/>
      </p:ext>
    </p:extLst>
  </p:cSld>
  <p:clrMapOvr>
    <a:masterClrMapping/>
  </p:clrMapOvr>
  <p:transition>
    <p:zo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E9C75E-613C-4A52-9DF2-5CF5FB5BE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522164"/>
      </p:ext>
    </p:extLst>
  </p:cSld>
  <p:clrMapOvr>
    <a:masterClrMapping/>
  </p:clrMapOvr>
  <p:transition>
    <p:zo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3FC0AE-40EC-4F25-8B3A-88AE19ED4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675114"/>
      </p:ext>
    </p:extLst>
  </p:cSld>
  <p:clrMapOvr>
    <a:masterClrMapping/>
  </p:clrMapOvr>
  <p:transition>
    <p:zo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7830B0-3DBC-405F-87CA-27C7342FD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1419097"/>
      </p:ext>
    </p:extLst>
  </p:cSld>
  <p:clrMapOvr>
    <a:masterClrMapping/>
  </p:clrMapOvr>
  <p:transition>
    <p:zo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B74FFC-AAA8-4A1E-8352-8CAC35AB2B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788701"/>
      </p:ext>
    </p:extLst>
  </p:cSld>
  <p:clrMapOvr>
    <a:masterClrMapping/>
  </p:clrMapOvr>
  <p:transition>
    <p:zo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F2DB9D-F21F-4863-B4CC-A18CCE460C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361750"/>
      </p:ext>
    </p:extLst>
  </p:cSld>
  <p:clrMapOvr>
    <a:masterClrMapping/>
  </p:clrMapOvr>
  <p:transition>
    <p:zo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3B4B99-DA78-4626-A5C6-3CC1055A9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128090"/>
      </p:ext>
    </p:extLst>
  </p:cSld>
  <p:clrMapOvr>
    <a:masterClrMapping/>
  </p:clrMapOvr>
  <p:transition>
    <p:zo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06DA83-73A8-414F-B1A4-EC2BBBC8EC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9595542"/>
      </p:ext>
    </p:extLst>
  </p:cSld>
  <p:clrMapOvr>
    <a:masterClrMapping/>
  </p:clrMapOvr>
  <p:transition>
    <p:zo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C5C17EB-8B64-49AF-B1D7-8D0920AA3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4222701"/>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E84BFF-8E5D-4A73-BE18-DE3AB9AA4F72}" type="slidenum">
              <a:rPr lang="en-US"/>
              <a:pPr>
                <a:defRPr/>
              </a:pPr>
              <a:t>‹#›</a:t>
            </a:fld>
            <a:endParaRPr lang="en-US"/>
          </a:p>
        </p:txBody>
      </p:sp>
    </p:spTree>
    <p:extLst>
      <p:ext uri="{BB962C8B-B14F-4D97-AF65-F5344CB8AC3E}">
        <p14:creationId xmlns:p14="http://schemas.microsoft.com/office/powerpoint/2010/main" val="2085984051"/>
      </p:ext>
    </p:extLst>
  </p:cSld>
  <p:clrMapOvr>
    <a:masterClrMapping/>
  </p:clrMapOvr>
  <p:transition>
    <p:zo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CBF931-8F06-4F90-AC52-FFE6894F7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7567436"/>
      </p:ext>
    </p:extLst>
  </p:cSld>
  <p:clrMapOvr>
    <a:masterClrMapping/>
  </p:clrMapOvr>
  <p:transition>
    <p:zo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4BFF-8E5D-4A73-BE18-DE3AB9AA4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4170716"/>
      </p:ext>
    </p:extLst>
  </p:cSld>
  <p:clrMapOvr>
    <a:masterClrMapping/>
  </p:clrMapOvr>
  <p:transition>
    <p:zo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CE1149-3557-4034-BBD0-6D580680D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8287641"/>
      </p:ext>
    </p:extLst>
  </p:cSld>
  <p:clrMapOvr>
    <a:masterClrMapping/>
  </p:clrMapOvr>
  <p:transition>
    <p:zo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141716-B5D3-453C-8443-1DFBBBA65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410213"/>
      </p:ext>
    </p:extLst>
  </p:cSld>
  <p:clrMapOvr>
    <a:masterClrMapping/>
  </p:clrMapOvr>
  <p:transition>
    <p:zo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B96F01-6514-4C13-AAC2-C69BA21D62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9266683"/>
      </p:ext>
    </p:extLst>
  </p:cSld>
  <p:clrMapOvr>
    <a:masterClrMapping/>
  </p:clrMapOvr>
  <p:transition>
    <p:zo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E9BAA1-D5B5-4C17-9ECB-0F8381088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015161"/>
      </p:ext>
    </p:extLst>
  </p:cSld>
  <p:clrMapOvr>
    <a:masterClrMapping/>
  </p:clrMapOvr>
  <p:transition>
    <p:zo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22B46D-F593-4693-8856-4D84EF5D56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8003506"/>
      </p:ext>
    </p:extLst>
  </p:cSld>
  <p:clrMapOvr>
    <a:masterClrMapping/>
  </p:clrMapOvr>
  <p:transition>
    <p:zo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716680-B87A-4430-A080-B0A8D3461D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446450"/>
      </p:ext>
    </p:extLst>
  </p:cSld>
  <p:clrMapOvr>
    <a:masterClrMapping/>
  </p:clrMapOvr>
  <p:transition>
    <p:zo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B8687D-7606-4D91-B473-EE43D4305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9884697"/>
      </p:ext>
    </p:extLst>
  </p:cSld>
  <p:clrMapOvr>
    <a:masterClrMapping/>
  </p:clrMapOvr>
  <p:transition>
    <p:zo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E9C75E-613C-4A52-9DF2-5CF5FB5BE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984868"/>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CE1149-3557-4034-BBD0-6D580680DBD6}" type="slidenum">
              <a:rPr lang="en-US"/>
              <a:pPr>
                <a:defRPr/>
              </a:pPr>
              <a:t>‹#›</a:t>
            </a:fld>
            <a:endParaRPr lang="en-US"/>
          </a:p>
        </p:txBody>
      </p:sp>
    </p:spTree>
    <p:extLst>
      <p:ext uri="{BB962C8B-B14F-4D97-AF65-F5344CB8AC3E}">
        <p14:creationId xmlns:p14="http://schemas.microsoft.com/office/powerpoint/2010/main" val="3823145834"/>
      </p:ext>
    </p:extLst>
  </p:cSld>
  <p:clrMapOvr>
    <a:masterClrMapping/>
  </p:clrMapOvr>
  <p:transition>
    <p:zo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3FC0AE-40EC-4F25-8B3A-88AE19ED4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275538"/>
      </p:ext>
    </p:extLst>
  </p:cSld>
  <p:clrMapOvr>
    <a:masterClrMapping/>
  </p:clrMapOvr>
  <p:transition>
    <p:zo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7830B0-3DBC-405F-87CA-27C7342FD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8569872"/>
      </p:ext>
    </p:extLst>
  </p:cSld>
  <p:clrMapOvr>
    <a:masterClrMapping/>
  </p:clrMapOvr>
  <p:transition>
    <p:zo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B74FFC-AAA8-4A1E-8352-8CAC35AB2B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405626"/>
      </p:ext>
    </p:extLst>
  </p:cSld>
  <p:clrMapOvr>
    <a:masterClrMapping/>
  </p:clrMapOvr>
  <p:transition>
    <p:zo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F2DB9D-F21F-4863-B4CC-A18CCE460C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5482272"/>
      </p:ext>
    </p:extLst>
  </p:cSld>
  <p:clrMapOvr>
    <a:masterClrMapping/>
  </p:clrMapOvr>
  <p:transition>
    <p:zo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3B4B99-DA78-4626-A5C6-3CC1055A9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4974590"/>
      </p:ext>
    </p:extLst>
  </p:cSld>
  <p:clrMapOvr>
    <a:masterClrMapping/>
  </p:clrMapOvr>
  <p:transition>
    <p:zo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06DA83-73A8-414F-B1A4-EC2BBBC8EC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6429747"/>
      </p:ext>
    </p:extLst>
  </p:cSld>
  <p:clrMapOvr>
    <a:masterClrMapping/>
  </p:clrMapOvr>
  <p:transition>
    <p:zo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C5C17EB-8B64-49AF-B1D7-8D0920AA3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4444553"/>
      </p:ext>
    </p:extLst>
  </p:cSld>
  <p:clrMapOvr>
    <a:masterClrMapping/>
  </p:clrMapOvr>
  <p:transition>
    <p:zo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CBF931-8F06-4F90-AC52-FFE6894F7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088195"/>
      </p:ext>
    </p:extLst>
  </p:cSld>
  <p:clrMapOvr>
    <a:masterClrMapping/>
  </p:clrMapOvr>
  <p:transition>
    <p:zo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4BFF-8E5D-4A73-BE18-DE3AB9AA4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5154344"/>
      </p:ext>
    </p:extLst>
  </p:cSld>
  <p:clrMapOvr>
    <a:masterClrMapping/>
  </p:clrMapOvr>
  <p:transition>
    <p:zo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CE1149-3557-4034-BBD0-6D580680D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263278"/>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540CD8F9-307F-413D-98C7-4786E1B52AA6}"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36263697"/>
      </p:ext>
    </p:extLst>
  </p:cSld>
  <p:clrMapOvr>
    <a:masterClrMapping/>
  </p:clrMapOvr>
  <p:transition>
    <p:zo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8238548"/>
      </p:ext>
    </p:extLst>
  </p:cSld>
  <p:clrMapOvr>
    <a:masterClrMapping/>
  </p:clrMapOvr>
  <p:transition>
    <p:zo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3567869"/>
      </p:ext>
    </p:extLst>
  </p:cSld>
  <p:clrMapOvr>
    <a:masterClrMapping/>
  </p:clrMapOvr>
  <p:transition>
    <p:zo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629985"/>
      </p:ext>
    </p:extLst>
  </p:cSld>
  <p:clrMapOvr>
    <a:masterClrMapping/>
  </p:clrMapOvr>
  <p:transition>
    <p:zo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444888"/>
      </p:ext>
    </p:extLst>
  </p:cSld>
  <p:clrMapOvr>
    <a:masterClrMapping/>
  </p:clrMapOvr>
  <p:transition>
    <p:zo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0408536"/>
      </p:ext>
    </p:extLst>
  </p:cSld>
  <p:clrMapOvr>
    <a:masterClrMapping/>
  </p:clrMapOvr>
  <p:transition>
    <p:zo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88247"/>
      </p:ext>
    </p:extLst>
  </p:cSld>
  <p:clrMapOvr>
    <a:masterClrMapping/>
  </p:clrMapOvr>
  <p:transition>
    <p:zo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1693261"/>
      </p:ext>
    </p:extLst>
  </p:cSld>
  <p:clrMapOvr>
    <a:masterClrMapping/>
  </p:clrMapOvr>
  <p:transition>
    <p:zo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2053997"/>
      </p:ext>
    </p:extLst>
  </p:cSld>
  <p:clrMapOvr>
    <a:masterClrMapping/>
  </p:clrMapOvr>
  <p:transition>
    <p:zo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350424"/>
      </p:ext>
    </p:extLst>
  </p:cSld>
  <p:clrMapOvr>
    <a:masterClrMapping/>
  </p:clrMapOvr>
  <p:transition>
    <p:zo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412643"/>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A52ED19D-D469-48D1-9372-E9F75BD86741}" type="slidenum">
              <a:rPr lang="en-US"/>
              <a:pPr>
                <a:defRPr/>
              </a:pPr>
              <a:t>‹#›</a:t>
            </a:fld>
            <a:endParaRPr lang="en-US"/>
          </a:p>
        </p:txBody>
      </p:sp>
    </p:spTree>
    <p:extLst>
      <p:ext uri="{BB962C8B-B14F-4D97-AF65-F5344CB8AC3E}">
        <p14:creationId xmlns:p14="http://schemas.microsoft.com/office/powerpoint/2010/main" val="2794776125"/>
      </p:ext>
    </p:extLst>
  </p:cSld>
  <p:clrMapOvr>
    <a:masterClrMapping/>
  </p:clrMapOvr>
  <p:transition>
    <p:zo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976706"/>
      </p:ext>
    </p:extLst>
  </p:cSld>
  <p:clrMapOvr>
    <a:masterClrMapping/>
  </p:clrMapOvr>
  <p:transition>
    <p:zo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423979"/>
      </p:ext>
    </p:extLst>
  </p:cSld>
  <p:clrMapOvr>
    <a:masterClrMapping/>
  </p:clrMapOvr>
  <p:transition>
    <p:zo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9375716"/>
      </p:ext>
    </p:extLst>
  </p:cSld>
  <p:clrMapOvr>
    <a:masterClrMapping/>
  </p:clrMapOvr>
  <p:transition>
    <p:zo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1600500"/>
      </p:ext>
    </p:extLst>
  </p:cSld>
  <p:clrMapOvr>
    <a:masterClrMapping/>
  </p:clrMapOvr>
  <p:transition>
    <p:zo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025596"/>
      </p:ext>
    </p:extLst>
  </p:cSld>
  <p:clrMapOvr>
    <a:masterClrMapping/>
  </p:clrMapOvr>
  <p:transition>
    <p:zo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9A73F60-A023-4AF4-A94A-09900B8D9226}"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256831250"/>
      </p:ext>
    </p:extLst>
  </p:cSld>
  <p:clrMapOvr>
    <a:masterClrMapping/>
  </p:clrMapOvr>
  <p:transition>
    <p:zo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CAB75D1-BA7C-41A3-BA06-DB669DF5307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2607648"/>
      </p:ext>
    </p:extLst>
  </p:cSld>
  <p:clrMapOvr>
    <a:masterClrMapping/>
  </p:clrMapOvr>
  <p:transition>
    <p:zo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B37B18D-8580-4F65-8095-7AC7BF2D0C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3819294"/>
      </p:ext>
    </p:extLst>
  </p:cSld>
  <p:clrMapOvr>
    <a:masterClrMapping/>
  </p:clrMapOvr>
  <p:transition>
    <p:zo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E36D1AD-538A-4960-BF29-20AA3A531F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31627343"/>
      </p:ext>
    </p:extLst>
  </p:cSld>
  <p:clrMapOvr>
    <a:masterClrMapping/>
  </p:clrMapOvr>
  <p:transition>
    <p:zo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CC7E82D-B91D-43E0-BE0D-9AF6FDA6753D}"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01843407"/>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B96F01-6514-4C13-AAC2-C69BA21D622F}" type="slidenum">
              <a:rPr lang="en-US"/>
              <a:pPr>
                <a:defRPr/>
              </a:pPr>
              <a:t>‹#›</a:t>
            </a:fld>
            <a:endParaRPr lang="en-US"/>
          </a:p>
        </p:txBody>
      </p:sp>
    </p:spTree>
    <p:extLst>
      <p:ext uri="{BB962C8B-B14F-4D97-AF65-F5344CB8AC3E}">
        <p14:creationId xmlns:p14="http://schemas.microsoft.com/office/powerpoint/2010/main" val="3502919456"/>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B85668-2595-4B8B-B1E4-BC9ABB375E82}" type="slidenum">
              <a:rPr lang="en-US"/>
              <a:pPr>
                <a:defRPr/>
              </a:pPr>
              <a:t>‹#›</a:t>
            </a:fld>
            <a:endParaRPr lang="en-US"/>
          </a:p>
        </p:txBody>
      </p:sp>
    </p:spTree>
    <p:extLst>
      <p:ext uri="{BB962C8B-B14F-4D97-AF65-F5344CB8AC3E}">
        <p14:creationId xmlns:p14="http://schemas.microsoft.com/office/powerpoint/2010/main" val="2862597110"/>
      </p:ext>
    </p:extLst>
  </p:cSld>
  <p:clrMapOvr>
    <a:masterClrMapping/>
  </p:clrMapOvr>
  <p:transition>
    <p:zo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45FD0263-542B-45C9-A635-11A777A8FEF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8373258"/>
      </p:ext>
    </p:extLst>
  </p:cSld>
  <p:clrMapOvr>
    <a:masterClrMapping/>
  </p:clrMapOvr>
  <p:transition>
    <p:zo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00E9903-B8A9-48E0-88BA-834D4BD89E8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84521759"/>
      </p:ext>
    </p:extLst>
  </p:cSld>
  <p:clrMapOvr>
    <a:masterClrMapping/>
  </p:clrMapOvr>
  <p:transition>
    <p:zo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3B11BDC-4A5A-47B3-A88E-9D43BE235A9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36492488"/>
      </p:ext>
    </p:extLst>
  </p:cSld>
  <p:clrMapOvr>
    <a:masterClrMapping/>
  </p:clrMapOvr>
  <p:transition>
    <p:zo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87F4CAE-4F87-4256-A94F-9DB99B0BC22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11789001"/>
      </p:ext>
    </p:extLst>
  </p:cSld>
  <p:clrMapOvr>
    <a:masterClrMapping/>
  </p:clrMapOvr>
  <p:transition>
    <p:zo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D39E240-39AC-45EA-A7E5-2FA276486F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67843781"/>
      </p:ext>
    </p:extLst>
  </p:cSld>
  <p:clrMapOvr>
    <a:masterClrMapping/>
  </p:clrMapOvr>
  <p:transition>
    <p:zo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6FE74AD-4B7B-4411-A8AA-CA2072B13A9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5742875"/>
      </p:ext>
    </p:extLst>
  </p:cSld>
  <p:clrMapOvr>
    <a:masterClrMapping/>
  </p:clrMapOvr>
  <p:transition>
    <p:zo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3F20CDE5-7D95-4242-A932-A088DC85C94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26151363"/>
      </p:ext>
    </p:extLst>
  </p:cSld>
  <p:clrMapOvr>
    <a:masterClrMapping/>
  </p:clrMapOvr>
  <p:transition>
    <p:zo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AE1934D-03D6-4BB0-BD15-AF4C1113C6F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93229964"/>
      </p:ext>
    </p:extLst>
  </p:cSld>
  <p:clrMapOvr>
    <a:masterClrMapping/>
  </p:clrMapOvr>
  <p:transition>
    <p:zo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D1108DC0-E562-4369-ACFD-D83A6CE34C1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70705880"/>
      </p:ext>
    </p:extLst>
  </p:cSld>
  <p:clrMapOvr>
    <a:masterClrMapping/>
  </p:clrMapOvr>
  <p:transition>
    <p:zo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22A8691-7612-42B9-B5A8-206BCF980A4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88408213"/>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41CC56D-97CC-4F3D-B05B-715685B99A66}" type="slidenum">
              <a:rPr lang="en-US"/>
              <a:pPr>
                <a:defRPr/>
              </a:pPr>
              <a:t>‹#›</a:t>
            </a:fld>
            <a:endParaRPr lang="en-US"/>
          </a:p>
        </p:txBody>
      </p:sp>
    </p:spTree>
    <p:extLst>
      <p:ext uri="{BB962C8B-B14F-4D97-AF65-F5344CB8AC3E}">
        <p14:creationId xmlns:p14="http://schemas.microsoft.com/office/powerpoint/2010/main" val="2426126986"/>
      </p:ext>
    </p:extLst>
  </p:cSld>
  <p:clrMapOvr>
    <a:masterClrMapping/>
  </p:clrMapOvr>
  <p:transition>
    <p:zo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9A73F60-A023-4AF4-A94A-09900B8D9226}"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72196834"/>
      </p:ext>
    </p:extLst>
  </p:cSld>
  <p:clrMapOvr>
    <a:masterClrMapping/>
  </p:clrMapOvr>
  <p:transition>
    <p:zo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CAB75D1-BA7C-41A3-BA06-DB669DF5307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20765570"/>
      </p:ext>
    </p:extLst>
  </p:cSld>
  <p:clrMapOvr>
    <a:masterClrMapping/>
  </p:clrMapOvr>
  <p:transition>
    <p:zo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B37B18D-8580-4F65-8095-7AC7BF2D0C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80142959"/>
      </p:ext>
    </p:extLst>
  </p:cSld>
  <p:clrMapOvr>
    <a:masterClrMapping/>
  </p:clrMapOvr>
  <p:transition>
    <p:zo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E36D1AD-538A-4960-BF29-20AA3A531F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49512038"/>
      </p:ext>
    </p:extLst>
  </p:cSld>
  <p:clrMapOvr>
    <a:masterClrMapping/>
  </p:clrMapOvr>
  <p:transition>
    <p:zo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CC7E82D-B91D-43E0-BE0D-9AF6FDA6753D}"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80047423"/>
      </p:ext>
    </p:extLst>
  </p:cSld>
  <p:clrMapOvr>
    <a:masterClrMapping/>
  </p:clrMapOvr>
  <p:transition>
    <p:zo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45FD0263-542B-45C9-A635-11A777A8FEF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80872142"/>
      </p:ext>
    </p:extLst>
  </p:cSld>
  <p:clrMapOvr>
    <a:masterClrMapping/>
  </p:clrMapOvr>
  <p:transition>
    <p:zo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00E9903-B8A9-48E0-88BA-834D4BD89E8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86379922"/>
      </p:ext>
    </p:extLst>
  </p:cSld>
  <p:clrMapOvr>
    <a:masterClrMapping/>
  </p:clrMapOvr>
  <p:transition>
    <p:zo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3B11BDC-4A5A-47B3-A88E-9D43BE235A9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36758465"/>
      </p:ext>
    </p:extLst>
  </p:cSld>
  <p:clrMapOvr>
    <a:masterClrMapping/>
  </p:clrMapOvr>
  <p:transition>
    <p:zo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87F4CAE-4F87-4256-A94F-9DB99B0BC22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83813121"/>
      </p:ext>
    </p:extLst>
  </p:cSld>
  <p:clrMapOvr>
    <a:masterClrMapping/>
  </p:clrMapOvr>
  <p:transition>
    <p:zo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D39E240-39AC-45EA-A7E5-2FA276486F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67115167"/>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19BF556-29CF-4890-8328-EE3C314C4D68}"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151240927"/>
      </p:ext>
    </p:extLst>
  </p:cSld>
  <p:clrMapOvr>
    <a:masterClrMapping/>
  </p:clrMapOvr>
  <p:transition>
    <p:zo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6FE74AD-4B7B-4411-A8AA-CA2072B13A9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33032304"/>
      </p:ext>
    </p:extLst>
  </p:cSld>
  <p:clrMapOvr>
    <a:masterClrMapping/>
  </p:clrMapOvr>
  <p:transition>
    <p:zo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3F20CDE5-7D95-4242-A932-A088DC85C94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889308"/>
      </p:ext>
    </p:extLst>
  </p:cSld>
  <p:clrMapOvr>
    <a:masterClrMapping/>
  </p:clrMapOvr>
  <p:transition>
    <p:zo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AE1934D-03D6-4BB0-BD15-AF4C1113C6F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94066243"/>
      </p:ext>
    </p:extLst>
  </p:cSld>
  <p:clrMapOvr>
    <a:masterClrMapping/>
  </p:clrMapOvr>
  <p:transition>
    <p:zo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D1108DC0-E562-4369-ACFD-D83A6CE34C1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47723598"/>
      </p:ext>
    </p:extLst>
  </p:cSld>
  <p:clrMapOvr>
    <a:masterClrMapping/>
  </p:clrMapOvr>
  <p:transition>
    <p:zo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22A8691-7612-42B9-B5A8-206BCF980A4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09228838"/>
      </p:ext>
    </p:extLst>
  </p:cSld>
  <p:clrMapOvr>
    <a:masterClrMapping/>
  </p:clrMapOvr>
  <p:transition>
    <p:zo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82F58E8-190F-45DA-A90E-3E88B7052D8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173712747"/>
      </p:ext>
    </p:extLst>
  </p:cSld>
  <p:clrMapOvr>
    <a:masterClrMapping/>
  </p:clrMapOvr>
  <p:transition>
    <p:zo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C83D191-31B6-49BE-9DF3-ECF1F9E03A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7094307"/>
      </p:ext>
    </p:extLst>
  </p:cSld>
  <p:clrMapOvr>
    <a:masterClrMapping/>
  </p:clrMapOvr>
  <p:transition>
    <p:zo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8BD177C-8060-47CD-9690-956D41360B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7591123"/>
      </p:ext>
    </p:extLst>
  </p:cSld>
  <p:clrMapOvr>
    <a:masterClrMapping/>
  </p:clrMapOvr>
  <p:transition>
    <p:zo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79D148D-FA0A-445F-8845-AE9EAE805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90176254"/>
      </p:ext>
    </p:extLst>
  </p:cSld>
  <p:clrMapOvr>
    <a:masterClrMapping/>
  </p:clrMapOvr>
  <p:transition>
    <p:zo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39059D5-5668-4268-AA67-C041F258371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953132602"/>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EC824AF3-0CFD-47BD-AA9B-1820D969954E}" type="slidenum">
              <a:rPr lang="en-US"/>
              <a:pPr>
                <a:defRPr/>
              </a:pPr>
              <a:t>‹#›</a:t>
            </a:fld>
            <a:endParaRPr lang="en-US"/>
          </a:p>
        </p:txBody>
      </p:sp>
    </p:spTree>
    <p:extLst>
      <p:ext uri="{BB962C8B-B14F-4D97-AF65-F5344CB8AC3E}">
        <p14:creationId xmlns:p14="http://schemas.microsoft.com/office/powerpoint/2010/main" val="1338735998"/>
      </p:ext>
    </p:extLst>
  </p:cSld>
  <p:clrMapOvr>
    <a:masterClrMapping/>
  </p:clrMapOvr>
  <p:transition>
    <p:zo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F340E8F-438E-4331-BF5C-0652FF5AC1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6364227"/>
      </p:ext>
    </p:extLst>
  </p:cSld>
  <p:clrMapOvr>
    <a:masterClrMapping/>
  </p:clrMapOvr>
  <p:transition>
    <p:zo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A08B6E4A-6F7F-4EFE-97E6-8ECB745A5E7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16957892"/>
      </p:ext>
    </p:extLst>
  </p:cSld>
  <p:clrMapOvr>
    <a:masterClrMapping/>
  </p:clrMapOvr>
  <p:transition>
    <p:zo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B0C7D7B-48D2-4200-844D-B329B37646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64134270"/>
      </p:ext>
    </p:extLst>
  </p:cSld>
  <p:clrMapOvr>
    <a:masterClrMapping/>
  </p:clrMapOvr>
  <p:transition>
    <p:zo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E20317D-98E7-4A23-91CE-D86506B9BA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8780560"/>
      </p:ext>
    </p:extLst>
  </p:cSld>
  <p:clrMapOvr>
    <a:masterClrMapping/>
  </p:clrMapOvr>
  <p:transition>
    <p:zo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3A87C55-AC03-49C2-9388-4BC82C1C0F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11384395"/>
      </p:ext>
    </p:extLst>
  </p:cSld>
  <p:clrMapOvr>
    <a:masterClrMapping/>
  </p:clrMapOvr>
  <p:transition>
    <p:zo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075B8E1-EBE4-44B4-8937-461B9FDEACA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48321809"/>
      </p:ext>
    </p:extLst>
  </p:cSld>
  <p:clrMapOvr>
    <a:masterClrMapping/>
  </p:clrMapOvr>
  <p:transition>
    <p:zo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77B36DE-1944-455E-8F9C-81FE338B870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27958570"/>
      </p:ext>
    </p:extLst>
  </p:cSld>
  <p:clrMapOvr>
    <a:masterClrMapping/>
  </p:clrMapOvr>
  <p:transition>
    <p:zo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24C44B-1D56-43D9-8B85-8510A419BCA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59654368"/>
      </p:ext>
    </p:extLst>
  </p:cSld>
  <p:clrMapOvr>
    <a:masterClrMapping/>
  </p:clrMapOvr>
  <p:transition>
    <p:zo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9F554638-E353-4B5D-A70D-F3D80CFC48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94860581"/>
      </p:ext>
    </p:extLst>
  </p:cSld>
  <p:clrMapOvr>
    <a:masterClrMapping/>
  </p:clrMapOvr>
  <p:transition>
    <p:zo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F482B0F-634D-4D77-B3F9-95257D786A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02082214"/>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22B9275C-A14D-4935-952B-EF34775A9614}" type="slidenum">
              <a:rPr lang="en-US"/>
              <a:pPr>
                <a:defRPr/>
              </a:pPr>
              <a:t>‹#›</a:t>
            </a:fld>
            <a:endParaRPr lang="en-US"/>
          </a:p>
        </p:txBody>
      </p:sp>
    </p:spTree>
    <p:extLst>
      <p:ext uri="{BB962C8B-B14F-4D97-AF65-F5344CB8AC3E}">
        <p14:creationId xmlns:p14="http://schemas.microsoft.com/office/powerpoint/2010/main" val="1718692424"/>
      </p:ext>
    </p:extLst>
  </p:cSld>
  <p:clrMapOvr>
    <a:masterClrMapping/>
  </p:clrMapOvr>
  <p:transition>
    <p:zo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82F58E8-190F-45DA-A90E-3E88B7052D8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843474800"/>
      </p:ext>
    </p:extLst>
  </p:cSld>
  <p:clrMapOvr>
    <a:masterClrMapping/>
  </p:clrMapOvr>
  <p:transition>
    <p:zo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C83D191-31B6-49BE-9DF3-ECF1F9E03A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69953109"/>
      </p:ext>
    </p:extLst>
  </p:cSld>
  <p:clrMapOvr>
    <a:masterClrMapping/>
  </p:clrMapOvr>
  <p:transition>
    <p:zo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8BD177C-8060-47CD-9690-956D41360B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31285348"/>
      </p:ext>
    </p:extLst>
  </p:cSld>
  <p:clrMapOvr>
    <a:masterClrMapping/>
  </p:clrMapOvr>
  <p:transition>
    <p:zo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79D148D-FA0A-445F-8845-AE9EAE805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38903505"/>
      </p:ext>
    </p:extLst>
  </p:cSld>
  <p:clrMapOvr>
    <a:masterClrMapping/>
  </p:clrMapOvr>
  <p:transition>
    <p:zo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39059D5-5668-4268-AA67-C041F258371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96716102"/>
      </p:ext>
    </p:extLst>
  </p:cSld>
  <p:clrMapOvr>
    <a:masterClrMapping/>
  </p:clrMapOvr>
  <p:transition>
    <p:zo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F340E8F-438E-4331-BF5C-0652FF5AC1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80509919"/>
      </p:ext>
    </p:extLst>
  </p:cSld>
  <p:clrMapOvr>
    <a:masterClrMapping/>
  </p:clrMapOvr>
  <p:transition>
    <p:zo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A08B6E4A-6F7F-4EFE-97E6-8ECB745A5E7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71464329"/>
      </p:ext>
    </p:extLst>
  </p:cSld>
  <p:clrMapOvr>
    <a:masterClrMapping/>
  </p:clrMapOvr>
  <p:transition>
    <p:zo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B0C7D7B-48D2-4200-844D-B329B37646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93788151"/>
      </p:ext>
    </p:extLst>
  </p:cSld>
  <p:clrMapOvr>
    <a:masterClrMapping/>
  </p:clrMapOvr>
  <p:transition>
    <p:zo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E20317D-98E7-4A23-91CE-D86506B9BA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81049987"/>
      </p:ext>
    </p:extLst>
  </p:cSld>
  <p:clrMapOvr>
    <a:masterClrMapping/>
  </p:clrMapOvr>
  <p:transition>
    <p:zo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3A87C55-AC03-49C2-9388-4BC82C1C0F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79107146"/>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CBBDB6C4-DBD4-4B82-B635-AE6D745F378F}" type="slidenum">
              <a:rPr lang="en-US"/>
              <a:pPr>
                <a:defRPr/>
              </a:pPr>
              <a:t>‹#›</a:t>
            </a:fld>
            <a:endParaRPr lang="en-US"/>
          </a:p>
        </p:txBody>
      </p:sp>
    </p:spTree>
    <p:extLst>
      <p:ext uri="{BB962C8B-B14F-4D97-AF65-F5344CB8AC3E}">
        <p14:creationId xmlns:p14="http://schemas.microsoft.com/office/powerpoint/2010/main" val="3837543539"/>
      </p:ext>
    </p:extLst>
  </p:cSld>
  <p:clrMapOvr>
    <a:masterClrMapping/>
  </p:clrMapOvr>
  <p:transition>
    <p:zo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075B8E1-EBE4-44B4-8937-461B9FDEACA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34835966"/>
      </p:ext>
    </p:extLst>
  </p:cSld>
  <p:clrMapOvr>
    <a:masterClrMapping/>
  </p:clrMapOvr>
  <p:transition>
    <p:zo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77B36DE-1944-455E-8F9C-81FE338B870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00302866"/>
      </p:ext>
    </p:extLst>
  </p:cSld>
  <p:clrMapOvr>
    <a:masterClrMapping/>
  </p:clrMapOvr>
  <p:transition>
    <p:zo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24C44B-1D56-43D9-8B85-8510A419BCA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40989199"/>
      </p:ext>
    </p:extLst>
  </p:cSld>
  <p:clrMapOvr>
    <a:masterClrMapping/>
  </p:clrMapOvr>
  <p:transition>
    <p:zo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9F554638-E353-4B5D-A70D-F3D80CFC48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52491796"/>
      </p:ext>
    </p:extLst>
  </p:cSld>
  <p:clrMapOvr>
    <a:masterClrMapping/>
  </p:clrMapOvr>
  <p:transition>
    <p:zo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F482B0F-634D-4D77-B3F9-95257D786A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66310217"/>
      </p:ext>
    </p:extLst>
  </p:cSld>
  <p:clrMapOvr>
    <a:masterClrMapping/>
  </p:clrMapOvr>
  <p:transition>
    <p:zo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82F58E8-190F-45DA-A90E-3E88B7052D8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5696058"/>
      </p:ext>
    </p:extLst>
  </p:cSld>
  <p:clrMapOvr>
    <a:masterClrMapping/>
  </p:clrMapOvr>
  <p:transition>
    <p:zo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C83D191-31B6-49BE-9DF3-ECF1F9E03A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69763264"/>
      </p:ext>
    </p:extLst>
  </p:cSld>
  <p:clrMapOvr>
    <a:masterClrMapping/>
  </p:clrMapOvr>
  <p:transition>
    <p:zo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8BD177C-8060-47CD-9690-956D41360B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5312672"/>
      </p:ext>
    </p:extLst>
  </p:cSld>
  <p:clrMapOvr>
    <a:masterClrMapping/>
  </p:clrMapOvr>
  <p:transition>
    <p:zo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79D148D-FA0A-445F-8845-AE9EAE805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58980228"/>
      </p:ext>
    </p:extLst>
  </p:cSld>
  <p:clrMapOvr>
    <a:masterClrMapping/>
  </p:clrMapOvr>
  <p:transition>
    <p:zo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39059D5-5668-4268-AA67-C041F258371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175977087"/>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205B4DC7-D3E7-45E7-8010-75DD554E5E86}" type="slidenum">
              <a:rPr lang="en-US"/>
              <a:pPr>
                <a:defRPr/>
              </a:pPr>
              <a:t>‹#›</a:t>
            </a:fld>
            <a:endParaRPr lang="en-US"/>
          </a:p>
        </p:txBody>
      </p:sp>
    </p:spTree>
    <p:extLst>
      <p:ext uri="{BB962C8B-B14F-4D97-AF65-F5344CB8AC3E}">
        <p14:creationId xmlns:p14="http://schemas.microsoft.com/office/powerpoint/2010/main" val="1984556512"/>
      </p:ext>
    </p:extLst>
  </p:cSld>
  <p:clrMapOvr>
    <a:masterClrMapping/>
  </p:clrMapOvr>
  <p:transition>
    <p:zo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F340E8F-438E-4331-BF5C-0652FF5AC1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7946649"/>
      </p:ext>
    </p:extLst>
  </p:cSld>
  <p:clrMapOvr>
    <a:masterClrMapping/>
  </p:clrMapOvr>
  <p:transition>
    <p:zo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A08B6E4A-6F7F-4EFE-97E6-8ECB745A5E7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19298207"/>
      </p:ext>
    </p:extLst>
  </p:cSld>
  <p:clrMapOvr>
    <a:masterClrMapping/>
  </p:clrMapOvr>
  <p:transition>
    <p:zo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B0C7D7B-48D2-4200-844D-B329B37646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87483790"/>
      </p:ext>
    </p:extLst>
  </p:cSld>
  <p:clrMapOvr>
    <a:masterClrMapping/>
  </p:clrMapOvr>
  <p:transition>
    <p:zo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E20317D-98E7-4A23-91CE-D86506B9BA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68824010"/>
      </p:ext>
    </p:extLst>
  </p:cSld>
  <p:clrMapOvr>
    <a:masterClrMapping/>
  </p:clrMapOvr>
  <p:transition>
    <p:zo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3A87C55-AC03-49C2-9388-4BC82C1C0F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35353903"/>
      </p:ext>
    </p:extLst>
  </p:cSld>
  <p:clrMapOvr>
    <a:masterClrMapping/>
  </p:clrMapOvr>
  <p:transition>
    <p:zo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075B8E1-EBE4-44B4-8937-461B9FDEACA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7695801"/>
      </p:ext>
    </p:extLst>
  </p:cSld>
  <p:clrMapOvr>
    <a:masterClrMapping/>
  </p:clrMapOvr>
  <p:transition>
    <p:zoom/>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77B36DE-1944-455E-8F9C-81FE338B870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4206532"/>
      </p:ext>
    </p:extLst>
  </p:cSld>
  <p:clrMapOvr>
    <a:masterClrMapping/>
  </p:clrMapOvr>
  <p:transition>
    <p:zo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24C44B-1D56-43D9-8B85-8510A419BCA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68720644"/>
      </p:ext>
    </p:extLst>
  </p:cSld>
  <p:clrMapOvr>
    <a:masterClrMapping/>
  </p:clrMapOvr>
  <p:transition>
    <p:zo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9F554638-E353-4B5D-A70D-F3D80CFC48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22918000"/>
      </p:ext>
    </p:extLst>
  </p:cSld>
  <p:clrMapOvr>
    <a:masterClrMapping/>
  </p:clrMapOvr>
  <p:transition>
    <p:zoom/>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F482B0F-634D-4D77-B3F9-95257D786A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19891775"/>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95F523F9-B049-40C8-A677-2F5FF82C0F8E}" type="slidenum">
              <a:rPr lang="en-US"/>
              <a:pPr>
                <a:defRPr/>
              </a:pPr>
              <a:t>‹#›</a:t>
            </a:fld>
            <a:endParaRPr lang="en-US"/>
          </a:p>
        </p:txBody>
      </p:sp>
    </p:spTree>
    <p:extLst>
      <p:ext uri="{BB962C8B-B14F-4D97-AF65-F5344CB8AC3E}">
        <p14:creationId xmlns:p14="http://schemas.microsoft.com/office/powerpoint/2010/main" val="2765463599"/>
      </p:ext>
    </p:extLst>
  </p:cSld>
  <p:clrMapOvr>
    <a:masterClrMapping/>
  </p:clrMapOvr>
  <p:transition>
    <p:zoom/>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82F58E8-190F-45DA-A90E-3E88B7052D8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256190833"/>
      </p:ext>
    </p:extLst>
  </p:cSld>
  <p:clrMapOvr>
    <a:masterClrMapping/>
  </p:clrMapOvr>
  <p:transition>
    <p:zoom/>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C83D191-31B6-49BE-9DF3-ECF1F9E03A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6339218"/>
      </p:ext>
    </p:extLst>
  </p:cSld>
  <p:clrMapOvr>
    <a:masterClrMapping/>
  </p:clrMapOvr>
  <p:transition>
    <p:zo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8BD177C-8060-47CD-9690-956D41360B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93079334"/>
      </p:ext>
    </p:extLst>
  </p:cSld>
  <p:clrMapOvr>
    <a:masterClrMapping/>
  </p:clrMapOvr>
  <p:transition>
    <p:zo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79D148D-FA0A-445F-8845-AE9EAE805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72652523"/>
      </p:ext>
    </p:extLst>
  </p:cSld>
  <p:clrMapOvr>
    <a:masterClrMapping/>
  </p:clrMapOvr>
  <p:transition>
    <p:zo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39059D5-5668-4268-AA67-C041F258371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665055778"/>
      </p:ext>
    </p:extLst>
  </p:cSld>
  <p:clrMapOvr>
    <a:masterClrMapping/>
  </p:clrMapOvr>
  <p:transition>
    <p:zo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F340E8F-438E-4331-BF5C-0652FF5AC1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9930541"/>
      </p:ext>
    </p:extLst>
  </p:cSld>
  <p:clrMapOvr>
    <a:masterClrMapping/>
  </p:clrMapOvr>
  <p:transition>
    <p:zo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A08B6E4A-6F7F-4EFE-97E6-8ECB745A5E7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36909076"/>
      </p:ext>
    </p:extLst>
  </p:cSld>
  <p:clrMapOvr>
    <a:masterClrMapping/>
  </p:clrMapOvr>
  <p:transition>
    <p:zo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B0C7D7B-48D2-4200-844D-B329B37646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96274326"/>
      </p:ext>
    </p:extLst>
  </p:cSld>
  <p:clrMapOvr>
    <a:masterClrMapping/>
  </p:clrMapOvr>
  <p:transition>
    <p:zoom/>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E20317D-98E7-4A23-91CE-D86506B9BA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5555770"/>
      </p:ext>
    </p:extLst>
  </p:cSld>
  <p:clrMapOvr>
    <a:masterClrMapping/>
  </p:clrMapOvr>
  <p:transition>
    <p:zo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3A87C55-AC03-49C2-9388-4BC82C1C0F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13608733"/>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278BD566-B2A2-4F9A-BC4B-E1131EE20603}" type="slidenum">
              <a:rPr lang="en-US"/>
              <a:pPr>
                <a:defRPr/>
              </a:pPr>
              <a:t>‹#›</a:t>
            </a:fld>
            <a:endParaRPr lang="en-US"/>
          </a:p>
        </p:txBody>
      </p:sp>
    </p:spTree>
    <p:extLst>
      <p:ext uri="{BB962C8B-B14F-4D97-AF65-F5344CB8AC3E}">
        <p14:creationId xmlns:p14="http://schemas.microsoft.com/office/powerpoint/2010/main" val="2501140977"/>
      </p:ext>
    </p:extLst>
  </p:cSld>
  <p:clrMapOvr>
    <a:masterClrMapping/>
  </p:clrMapOvr>
  <p:transition>
    <p:zoom/>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075B8E1-EBE4-44B4-8937-461B9FDEACA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35414800"/>
      </p:ext>
    </p:extLst>
  </p:cSld>
  <p:clrMapOvr>
    <a:masterClrMapping/>
  </p:clrMapOvr>
  <p:transition>
    <p:zo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77B36DE-1944-455E-8F9C-81FE338B870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18097042"/>
      </p:ext>
    </p:extLst>
  </p:cSld>
  <p:clrMapOvr>
    <a:masterClrMapping/>
  </p:clrMapOvr>
  <p:transition>
    <p:zoom/>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24C44B-1D56-43D9-8B85-8510A419BCA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98151857"/>
      </p:ext>
    </p:extLst>
  </p:cSld>
  <p:clrMapOvr>
    <a:masterClrMapping/>
  </p:clrMapOvr>
  <p:transition>
    <p:zoom/>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9F554638-E353-4B5D-A70D-F3D80CFC48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45539152"/>
      </p:ext>
    </p:extLst>
  </p:cSld>
  <p:clrMapOvr>
    <a:masterClrMapping/>
  </p:clrMapOvr>
  <p:transition>
    <p:zo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F482B0F-634D-4D77-B3F9-95257D786A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30661299"/>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9F5D454A-415B-4465-813A-B977122DAB3F}" type="slidenum">
              <a:rPr lang="en-US"/>
              <a:pPr>
                <a:defRPr/>
              </a:pPr>
              <a:t>‹#›</a:t>
            </a:fld>
            <a:endParaRPr lang="en-US"/>
          </a:p>
        </p:txBody>
      </p:sp>
    </p:spTree>
    <p:extLst>
      <p:ext uri="{BB962C8B-B14F-4D97-AF65-F5344CB8AC3E}">
        <p14:creationId xmlns:p14="http://schemas.microsoft.com/office/powerpoint/2010/main" val="333809229"/>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E9BAA1-D5B5-4C17-9ECB-0F8381088FDA}" type="slidenum">
              <a:rPr lang="en-US"/>
              <a:pPr>
                <a:defRPr/>
              </a:pPr>
              <a:t>‹#›</a:t>
            </a:fld>
            <a:endParaRPr lang="en-US"/>
          </a:p>
        </p:txBody>
      </p:sp>
    </p:spTree>
    <p:extLst>
      <p:ext uri="{BB962C8B-B14F-4D97-AF65-F5344CB8AC3E}">
        <p14:creationId xmlns:p14="http://schemas.microsoft.com/office/powerpoint/2010/main" val="911122999"/>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271D7E6-7AEC-41FD-B507-987EC2722F73}" type="slidenum">
              <a:rPr lang="en-US"/>
              <a:pPr>
                <a:defRPr/>
              </a:pPr>
              <a:t>‹#›</a:t>
            </a:fld>
            <a:endParaRPr lang="en-US"/>
          </a:p>
        </p:txBody>
      </p:sp>
    </p:spTree>
    <p:extLst>
      <p:ext uri="{BB962C8B-B14F-4D97-AF65-F5344CB8AC3E}">
        <p14:creationId xmlns:p14="http://schemas.microsoft.com/office/powerpoint/2010/main" val="1547421927"/>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73EE492A-E3F8-4665-AE83-FC3A67EE9FB3}" type="slidenum">
              <a:rPr lang="en-US"/>
              <a:pPr>
                <a:defRPr/>
              </a:pPr>
              <a:t>‹#›</a:t>
            </a:fld>
            <a:endParaRPr lang="en-US"/>
          </a:p>
        </p:txBody>
      </p:sp>
    </p:spTree>
    <p:extLst>
      <p:ext uri="{BB962C8B-B14F-4D97-AF65-F5344CB8AC3E}">
        <p14:creationId xmlns:p14="http://schemas.microsoft.com/office/powerpoint/2010/main" val="4232766546"/>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3BD87EEE-B9F5-401C-BBB9-2C7DA62B543F}" type="slidenum">
              <a:rPr lang="en-US"/>
              <a:pPr>
                <a:defRPr/>
              </a:pPr>
              <a:t>‹#›</a:t>
            </a:fld>
            <a:endParaRPr lang="en-US"/>
          </a:p>
        </p:txBody>
      </p:sp>
    </p:spTree>
    <p:extLst>
      <p:ext uri="{BB962C8B-B14F-4D97-AF65-F5344CB8AC3E}">
        <p14:creationId xmlns:p14="http://schemas.microsoft.com/office/powerpoint/2010/main" val="4162660058"/>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7B331E2-7EDA-47CA-9A64-46846A86DE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927968045"/>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D1C1063-565B-4440-9655-25BC50167EC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22738874"/>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3032970-0F84-4DDE-94D6-B8D89B40167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46592434"/>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3A29CD3-F31F-4BD2-9A85-0955E70BBD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19528656"/>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EFE7240-F3C7-425F-992C-D9DA41078AC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005104316"/>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5A1BE18-7E66-4769-856A-BDF930FA38C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81517562"/>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E15A20C-50F4-4396-99F5-8EAF89F00B6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0980859"/>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22B46D-F593-4693-8856-4D84EF5D567E}" type="slidenum">
              <a:rPr lang="en-US"/>
              <a:pPr>
                <a:defRPr/>
              </a:pPr>
              <a:t>‹#›</a:t>
            </a:fld>
            <a:endParaRPr lang="en-US"/>
          </a:p>
        </p:txBody>
      </p:sp>
    </p:spTree>
    <p:extLst>
      <p:ext uri="{BB962C8B-B14F-4D97-AF65-F5344CB8AC3E}">
        <p14:creationId xmlns:p14="http://schemas.microsoft.com/office/powerpoint/2010/main" val="126565098"/>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27BEE37-7A58-450B-A9CB-6148844E5EE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56118255"/>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05EC0DD-09B1-4070-9BE9-CB3FBA3659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34121921"/>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E6CD4BD-6361-4846-B77A-21958FBDFE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65476023"/>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89F4FC4-C3F7-4CB7-B6EC-F8F920DAD7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1563822"/>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87C5285B-A5B5-43BB-9B54-A90448E06F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73976678"/>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7BDB0809-DD56-46B8-82D8-ACA305229BD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19398939"/>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7B331E2-7EDA-47CA-9A64-46846A86DE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991326908"/>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D1C1063-565B-4440-9655-25BC50167EC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46432365"/>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3032970-0F84-4DDE-94D6-B8D89B40167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52891216"/>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3A29CD3-F31F-4BD2-9A85-0955E70BBD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12210966"/>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716680-B87A-4430-A080-B0A8D3461D36}" type="slidenum">
              <a:rPr lang="en-US"/>
              <a:pPr>
                <a:defRPr/>
              </a:pPr>
              <a:t>‹#›</a:t>
            </a:fld>
            <a:endParaRPr lang="en-US"/>
          </a:p>
        </p:txBody>
      </p:sp>
    </p:spTree>
    <p:extLst>
      <p:ext uri="{BB962C8B-B14F-4D97-AF65-F5344CB8AC3E}">
        <p14:creationId xmlns:p14="http://schemas.microsoft.com/office/powerpoint/2010/main" val="370968549"/>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EFE7240-F3C7-425F-992C-D9DA41078AC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107263725"/>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5A1BE18-7E66-4769-856A-BDF930FA38C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77884141"/>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E15A20C-50F4-4396-99F5-8EAF89F00B6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76269998"/>
      </p:ext>
    </p:extLst>
  </p:cSld>
  <p:clrMapOvr>
    <a:masterClrMapping/>
  </p:clrMapOvr>
  <p:transition>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27BEE37-7A58-450B-A9CB-6148844E5EE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70591398"/>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05EC0DD-09B1-4070-9BE9-CB3FBA3659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20271464"/>
      </p:ext>
    </p:extLst>
  </p:cSld>
  <p:clrMapOvr>
    <a:masterClrMapping/>
  </p:clrMapOvr>
  <p:transitio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E6CD4BD-6361-4846-B77A-21958FBDFE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01210833"/>
      </p:ext>
    </p:extLst>
  </p:cSld>
  <p:clrMapOvr>
    <a:masterClrMapping/>
  </p:clrMapOvr>
  <p:transitio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89F4FC4-C3F7-4CB7-B6EC-F8F920DAD7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27264132"/>
      </p:ext>
    </p:extLst>
  </p:cSld>
  <p:clrMapOvr>
    <a:masterClrMapping/>
  </p:clrMapOvr>
  <p:transition>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87C5285B-A5B5-43BB-9B54-A90448E06F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97771143"/>
      </p:ext>
    </p:extLst>
  </p:cSld>
  <p:clrMapOvr>
    <a:masterClrMapping/>
  </p:clrMapOvr>
  <p:transitio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5CFCCAD-5094-472D-9DC9-08A5803A27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39148"/>
      </p:ext>
    </p:extLst>
  </p:cSld>
  <p:clrMapOvr>
    <a:masterClrMapping/>
  </p:clrMapOvr>
  <p:transition>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4CEF110-F5BA-4EC3-BEC3-0811D4C2305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97439741"/>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B8687D-7606-4D91-B473-EE43D4305215}" type="slidenum">
              <a:rPr lang="en-US"/>
              <a:pPr>
                <a:defRPr/>
              </a:pPr>
              <a:t>‹#›</a:t>
            </a:fld>
            <a:endParaRPr lang="en-US"/>
          </a:p>
        </p:txBody>
      </p:sp>
    </p:spTree>
    <p:extLst>
      <p:ext uri="{BB962C8B-B14F-4D97-AF65-F5344CB8AC3E}">
        <p14:creationId xmlns:p14="http://schemas.microsoft.com/office/powerpoint/2010/main" val="3612015650"/>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7BDB0809-DD56-46B8-82D8-ACA305229BD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0313601"/>
      </p:ext>
    </p:extLst>
  </p:cSld>
  <p:clrMapOvr>
    <a:masterClrMapping/>
  </p:clrMapOvr>
  <p:transitio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E178AD5A-1920-44C0-B451-69EC9B4E6986}"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10470820"/>
      </p:ext>
    </p:extLst>
  </p:cSld>
  <p:clrMapOvr>
    <a:masterClrMapping/>
  </p:clrMapOvr>
  <p:transitio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D6B54A6-CEAA-44CE-87A2-76DA1854E9A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13619178"/>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0C6275C0-58E6-46D1-9D03-127C7EF5E8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7537968"/>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B6271FA-8142-4569-8D69-6A8AEA79618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73712890"/>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F5D7BA94-86B0-4388-BED3-B0AF393ABEA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58730625"/>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B7B66CB-1968-46B4-8C91-E8C225790AA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76519630"/>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78F400A1-2CE3-4BAA-B60A-A71FE7551E1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03854550"/>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1A058F3-4D96-4299-A9E1-9749BFF79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46365819"/>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C9182D9-0359-4D31-AEF3-4472CD1AF6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77633387"/>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E9C75E-613C-4A52-9DF2-5CF5FB5BEE0F}" type="slidenum">
              <a:rPr lang="en-US"/>
              <a:pPr>
                <a:defRPr/>
              </a:pPr>
              <a:t>‹#›</a:t>
            </a:fld>
            <a:endParaRPr lang="en-US"/>
          </a:p>
        </p:txBody>
      </p:sp>
    </p:spTree>
    <p:extLst>
      <p:ext uri="{BB962C8B-B14F-4D97-AF65-F5344CB8AC3E}">
        <p14:creationId xmlns:p14="http://schemas.microsoft.com/office/powerpoint/2010/main" val="21364538"/>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8CAC602-C026-4868-8705-DEAD1971A9D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43412117"/>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63FFD3B-C588-42F6-83CE-4A974F5580F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31410159"/>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C5C63047-92B4-4D3C-A053-DF3D6479BCE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70545162"/>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2DD2DB9-38BE-4F64-9C5A-ED92EB1B346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71871434"/>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F9859D30-B159-4461-B5E6-6FB8949291C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8137564"/>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3F80C55B-5CE2-4F0B-92AB-F16D7821D4F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50081254"/>
      </p:ext>
    </p:extLst>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FB03C5-DC8D-4DBC-A1F6-CB6338F0C30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204487945"/>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C7EB04-5489-460B-A421-DFE30C047F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9366096"/>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475D96D-EB25-4DAF-A577-809A1EA70D0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29893541"/>
      </p:ext>
    </p:extLst>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373AA72-4293-49D2-B0ED-9806150EDB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44838414"/>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3FC0AE-40EC-4F25-8B3A-88AE19ED4A4E}" type="slidenum">
              <a:rPr lang="en-US"/>
              <a:pPr>
                <a:defRPr/>
              </a:pPr>
              <a:t>‹#›</a:t>
            </a:fld>
            <a:endParaRPr lang="en-US"/>
          </a:p>
        </p:txBody>
      </p:sp>
    </p:spTree>
    <p:extLst>
      <p:ext uri="{BB962C8B-B14F-4D97-AF65-F5344CB8AC3E}">
        <p14:creationId xmlns:p14="http://schemas.microsoft.com/office/powerpoint/2010/main" val="3393989576"/>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CB51B8F-F394-4771-8471-C76D212E821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55632027"/>
      </p:ext>
    </p:extLst>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B8302E3B-73C8-4E42-B12A-1252A6D7B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315503"/>
      </p:ext>
    </p:extLst>
  </p:cSld>
  <p:clrMapOvr>
    <a:masterClrMapping/>
  </p:clrMapOvr>
  <p:transition>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CC9AEE2F-410B-4B7D-85FF-B9DCDE04D5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22391674"/>
      </p:ext>
    </p:extLst>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9AC9C4B-2D94-422B-9734-DE3D881ECD0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9586568"/>
      </p:ext>
    </p:extLst>
  </p:cSld>
  <p:clrMapOvr>
    <a:masterClrMapping/>
  </p:clrMapOvr>
  <p:transition>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BC5721E-C769-4B98-8434-E24B1F13A3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81712555"/>
      </p:ext>
    </p:extLst>
  </p:cSld>
  <p:clrMapOvr>
    <a:masterClrMapping/>
  </p:clrMapOvr>
  <p:transition>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B26B2E-5613-4783-B3C7-BFEDB908F6E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5687207"/>
      </p:ext>
    </p:extLst>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42BE633-DD70-4A60-AC23-AA1EEAFC92A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40868322"/>
      </p:ext>
    </p:extLst>
  </p:cSld>
  <p:clrMapOvr>
    <a:masterClrMapping/>
  </p:clrMapOvr>
  <p:transitio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9531404-6167-49D6-82A1-9BBF382F0EE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3005769"/>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614BD02-202D-41E5-92A4-A0CC2760CB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5586798"/>
      </p:ext>
    </p:extLst>
  </p:cSld>
  <p:clrMapOvr>
    <a:masterClrMapping/>
  </p:clrMapOvr>
  <p:transitio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FA83CF2C-B8C2-468D-8BA4-498AD9CEF8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57129927"/>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7830B0-3DBC-405F-87CA-27C7342FD9B3}" type="slidenum">
              <a:rPr lang="en-US"/>
              <a:pPr>
                <a:defRPr/>
              </a:pPr>
              <a:t>‹#›</a:t>
            </a:fld>
            <a:endParaRPr lang="en-US"/>
          </a:p>
        </p:txBody>
      </p:sp>
    </p:spTree>
    <p:extLst>
      <p:ext uri="{BB962C8B-B14F-4D97-AF65-F5344CB8AC3E}">
        <p14:creationId xmlns:p14="http://schemas.microsoft.com/office/powerpoint/2010/main" val="2512283139"/>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C69DBE9-710C-4470-B35F-703D774095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98065803"/>
      </p:ext>
    </p:extLst>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239238726"/>
      </p:ext>
    </p:extLst>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33528872"/>
      </p:ext>
    </p:extLst>
  </p:cSld>
  <p:clrMapOvr>
    <a:masterClrMapping/>
  </p:clrMapOvr>
  <p:transition>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77027648"/>
      </p:ext>
    </p:extLst>
  </p:cSld>
  <p:clrMapOvr>
    <a:masterClrMapping/>
  </p:clrMapOvr>
  <p:transition>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24214229"/>
      </p:ext>
    </p:extLst>
  </p:cSld>
  <p:clrMapOvr>
    <a:masterClrMapping/>
  </p:clrMapOvr>
  <p:transition>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599243853"/>
      </p:ext>
    </p:extLst>
  </p:cSld>
  <p:clrMapOvr>
    <a:masterClrMapping/>
  </p:clrMapOvr>
  <p:transition>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33401366"/>
      </p:ext>
    </p:extLst>
  </p:cSld>
  <p:clrMapOvr>
    <a:masterClrMapping/>
  </p:clrMapOvr>
  <p:transition>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35083495"/>
      </p:ext>
    </p:extLst>
  </p:cSld>
  <p:clrMapOvr>
    <a:masterClrMapping/>
  </p:clrMapOvr>
  <p:transition>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63795917"/>
      </p:ext>
    </p:extLst>
  </p:cSld>
  <p:clrMapOvr>
    <a:masterClrMapping/>
  </p:clrMapOvr>
  <p:transition>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54634736"/>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5.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4.jpe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theme" Target="../theme/theme12.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theme" Target="../theme/theme13.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6" Type="http://schemas.openxmlformats.org/officeDocument/2006/relationships/theme" Target="../theme/theme14.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image" Target="../media/image3.jpeg"/><Relationship Id="rId2" Type="http://schemas.openxmlformats.org/officeDocument/2006/relationships/slideLayout" Target="../slideLayouts/slideLayout196.xml"/><Relationship Id="rId16" Type="http://schemas.openxmlformats.org/officeDocument/2006/relationships/theme" Target="../theme/theme15.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image" Target="../media/image3.jpeg"/><Relationship Id="rId2" Type="http://schemas.openxmlformats.org/officeDocument/2006/relationships/slideLayout" Target="../slideLayouts/slideLayout211.xml"/><Relationship Id="rId16" Type="http://schemas.openxmlformats.org/officeDocument/2006/relationships/theme" Target="../theme/theme16.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image" Target="../media/image4.jpeg"/><Relationship Id="rId2" Type="http://schemas.openxmlformats.org/officeDocument/2006/relationships/slideLayout" Target="../slideLayouts/slideLayout226.xml"/><Relationship Id="rId16" Type="http://schemas.openxmlformats.org/officeDocument/2006/relationships/theme" Target="../theme/theme17.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17" Type="http://schemas.openxmlformats.org/officeDocument/2006/relationships/image" Target="../media/image4.jpeg"/><Relationship Id="rId2" Type="http://schemas.openxmlformats.org/officeDocument/2006/relationships/slideLayout" Target="../slideLayouts/slideLayout241.xml"/><Relationship Id="rId16" Type="http://schemas.openxmlformats.org/officeDocument/2006/relationships/theme" Target="../theme/theme18.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image" Target="../media/image4.jpeg"/><Relationship Id="rId2" Type="http://schemas.openxmlformats.org/officeDocument/2006/relationships/slideLayout" Target="../slideLayouts/slideLayout256.xml"/><Relationship Id="rId16" Type="http://schemas.openxmlformats.org/officeDocument/2006/relationships/theme" Target="../theme/theme19.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17" Type="http://schemas.openxmlformats.org/officeDocument/2006/relationships/image" Target="../media/image4.jpeg"/><Relationship Id="rId2" Type="http://schemas.openxmlformats.org/officeDocument/2006/relationships/slideLayout" Target="../slideLayouts/slideLayout271.xml"/><Relationship Id="rId16" Type="http://schemas.openxmlformats.org/officeDocument/2006/relationships/theme" Target="../theme/theme20.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5" Type="http://schemas.openxmlformats.org/officeDocument/2006/relationships/slideLayout" Target="../slideLayouts/slideLayout28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3.jpe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3.jpeg"/><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4.jpeg"/><Relationship Id="rId2"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image" Target="../media/image4.jpeg"/><Relationship Id="rId2" Type="http://schemas.openxmlformats.org/officeDocument/2006/relationships/slideLayout" Target="../slideLayouts/slideLayout77.xml"/><Relationship Id="rId16" Type="http://schemas.openxmlformats.org/officeDocument/2006/relationships/theme" Target="../theme/theme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5.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5.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5.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AB1E70-5B95-4036-8978-AF47690EB0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 id="2147484154" r:id="rId14"/>
    <p:sldLayoutId id="2147484155" r:id="rId15"/>
    <p:sldLayoutId id="2147484156" r:id="rId16"/>
    <p:sldLayoutId id="2147484157" r:id="rId17"/>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50929535"/>
      </p:ext>
    </p:extLst>
  </p:cSld>
  <p:clrMap bg1="dk1" tx1="lt1" bg2="dk2" tx2="lt2" accent1="accent1" accent2="accent2" accent3="accent3" accent4="accent4" accent5="accent5" accent6="accent6" hlink="hlink" folHlink="folHlink"/>
  <p:sldLayoutIdLst>
    <p:sldLayoutId id="2147484859" r:id="rId1"/>
    <p:sldLayoutId id="2147484860" r:id="rId2"/>
    <p:sldLayoutId id="2147484861" r:id="rId3"/>
    <p:sldLayoutId id="2147484862" r:id="rId4"/>
    <p:sldLayoutId id="2147484863" r:id="rId5"/>
    <p:sldLayoutId id="2147484864" r:id="rId6"/>
    <p:sldLayoutId id="2147484865" r:id="rId7"/>
    <p:sldLayoutId id="2147484866" r:id="rId8"/>
    <p:sldLayoutId id="2147484867" r:id="rId9"/>
    <p:sldLayoutId id="2147484868" r:id="rId10"/>
    <p:sldLayoutId id="2147484869"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9B535B9-2A33-4627-8B41-AD9BA7508C3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835985944"/>
      </p:ext>
    </p:extLst>
  </p:cSld>
  <p:clrMap bg1="dk1" tx1="lt1" bg2="dk2" tx2="lt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AB1E70-5B95-4036-8978-AF47690EB0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6309387"/>
      </p:ext>
    </p:extLst>
  </p:cSld>
  <p:clrMap bg1="lt1" tx1="dk1" bg2="lt2" tx2="dk2" accent1="accent1" accent2="accent2" accent3="accent3" accent4="accent4" accent5="accent5" accent6="accent6" hlink="hlink" folHlink="folHlink"/>
  <p:sldLayoutIdLst>
    <p:sldLayoutId id="2147484883" r:id="rId1"/>
    <p:sldLayoutId id="2147484884" r:id="rId2"/>
    <p:sldLayoutId id="2147484885" r:id="rId3"/>
    <p:sldLayoutId id="2147484886" r:id="rId4"/>
    <p:sldLayoutId id="2147484887" r:id="rId5"/>
    <p:sldLayoutId id="2147484888" r:id="rId6"/>
    <p:sldLayoutId id="2147484889" r:id="rId7"/>
    <p:sldLayoutId id="2147484890" r:id="rId8"/>
    <p:sldLayoutId id="2147484891" r:id="rId9"/>
    <p:sldLayoutId id="2147484892" r:id="rId10"/>
    <p:sldLayoutId id="2147484893" r:id="rId11"/>
    <p:sldLayoutId id="2147484894" r:id="rId12"/>
    <p:sldLayoutId id="2147484895" r:id="rId13"/>
    <p:sldLayoutId id="2147484896" r:id="rId14"/>
    <p:sldLayoutId id="2147484897" r:id="rId15"/>
    <p:sldLayoutId id="2147484898" r:id="rId16"/>
    <p:sldLayoutId id="2147484899" r:id="rId17"/>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AB1E70-5B95-4036-8978-AF47690EB0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690018"/>
      </p:ext>
    </p:extLst>
  </p:cSld>
  <p:clrMap bg1="lt1" tx1="dk1" bg2="lt2" tx2="dk2" accent1="accent1" accent2="accent2" accent3="accent3" accent4="accent4" accent5="accent5" accent6="accent6" hlink="hlink" folHlink="folHlink"/>
  <p:sldLayoutIdLst>
    <p:sldLayoutId id="2147484917" r:id="rId1"/>
    <p:sldLayoutId id="2147484918" r:id="rId2"/>
    <p:sldLayoutId id="2147484919" r:id="rId3"/>
    <p:sldLayoutId id="2147484920" r:id="rId4"/>
    <p:sldLayoutId id="2147484921" r:id="rId5"/>
    <p:sldLayoutId id="2147484922" r:id="rId6"/>
    <p:sldLayoutId id="2147484923" r:id="rId7"/>
    <p:sldLayoutId id="2147484924" r:id="rId8"/>
    <p:sldLayoutId id="2147484925" r:id="rId9"/>
    <p:sldLayoutId id="2147484926" r:id="rId10"/>
    <p:sldLayoutId id="2147484927" r:id="rId11"/>
    <p:sldLayoutId id="2147484928" r:id="rId12"/>
    <p:sldLayoutId id="2147484929" r:id="rId13"/>
    <p:sldLayoutId id="2147484930" r:id="rId14"/>
    <p:sldLayoutId id="2147484931" r:id="rId15"/>
    <p:sldLayoutId id="2147484932" r:id="rId16"/>
    <p:sldLayoutId id="2147484933" r:id="rId17"/>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7640779"/>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 id="2147485031" r:id="rId12"/>
    <p:sldLayoutId id="2147485032" r:id="rId13"/>
    <p:sldLayoutId id="2147485033" r:id="rId14"/>
    <p:sldLayoutId id="2147485034" r:id="rId15"/>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019E1DFF-A24B-4D44-B0B2-04B5B849ADFD}"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84465861"/>
      </p:ext>
    </p:extLst>
  </p:cSld>
  <p:clrMap bg1="dk1" tx1="lt1" bg2="dk2" tx2="lt2" accent1="accent1" accent2="accent2" accent3="accent3" accent4="accent4" accent5="accent5" accent6="accent6" hlink="hlink" folHlink="folHlink"/>
  <p:sldLayoutIdLst>
    <p:sldLayoutId id="2147485036"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 id="2147485046" r:id="rId11"/>
    <p:sldLayoutId id="2147485047" r:id="rId12"/>
    <p:sldLayoutId id="2147485048" r:id="rId13"/>
    <p:sldLayoutId id="2147485049" r:id="rId14"/>
    <p:sldLayoutId id="2147485050"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019E1DFF-A24B-4D44-B0B2-04B5B849ADFD}"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782387389"/>
      </p:ext>
    </p:extLst>
  </p:cSld>
  <p:clrMap bg1="dk1" tx1="lt1" bg2="dk2" tx2="lt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 id="2147485060" r:id="rId9"/>
    <p:sldLayoutId id="2147485061" r:id="rId10"/>
    <p:sldLayoutId id="2147485062" r:id="rId11"/>
    <p:sldLayoutId id="2147485063" r:id="rId12"/>
    <p:sldLayoutId id="2147485064" r:id="rId13"/>
    <p:sldLayoutId id="2147485065" r:id="rId14"/>
    <p:sldLayoutId id="2147485066"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5828B98-06B2-4752-AAC4-73FB5223325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883142308"/>
      </p:ext>
    </p:extLst>
  </p:cSld>
  <p:clrMap bg1="dk1" tx1="lt1" bg2="dk2" tx2="lt2" accent1="accent1" accent2="accent2" accent3="accent3" accent4="accent4" accent5="accent5" accent6="accent6" hlink="hlink" folHlink="folHlink"/>
  <p:sldLayoutIdLst>
    <p:sldLayoutId id="2147485068" r:id="rId1"/>
    <p:sldLayoutId id="2147485069" r:id="rId2"/>
    <p:sldLayoutId id="2147485070" r:id="rId3"/>
    <p:sldLayoutId id="2147485071" r:id="rId4"/>
    <p:sldLayoutId id="2147485072" r:id="rId5"/>
    <p:sldLayoutId id="2147485073" r:id="rId6"/>
    <p:sldLayoutId id="2147485074" r:id="rId7"/>
    <p:sldLayoutId id="2147485075" r:id="rId8"/>
    <p:sldLayoutId id="2147485076" r:id="rId9"/>
    <p:sldLayoutId id="2147485077" r:id="rId10"/>
    <p:sldLayoutId id="2147485078" r:id="rId11"/>
    <p:sldLayoutId id="2147485079" r:id="rId12"/>
    <p:sldLayoutId id="2147485080" r:id="rId13"/>
    <p:sldLayoutId id="2147485081" r:id="rId14"/>
    <p:sldLayoutId id="2147485082"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5828B98-06B2-4752-AAC4-73FB5223325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587139966"/>
      </p:ext>
    </p:extLst>
  </p:cSld>
  <p:clrMap bg1="dk1" tx1="lt1" bg2="dk2" tx2="lt2" accent1="accent1" accent2="accent2" accent3="accent3" accent4="accent4" accent5="accent5" accent6="accent6" hlink="hlink" folHlink="folHlink"/>
  <p:sldLayoutIdLst>
    <p:sldLayoutId id="2147485084" r:id="rId1"/>
    <p:sldLayoutId id="2147485085" r:id="rId2"/>
    <p:sldLayoutId id="2147485086" r:id="rId3"/>
    <p:sldLayoutId id="2147485087" r:id="rId4"/>
    <p:sldLayoutId id="2147485088" r:id="rId5"/>
    <p:sldLayoutId id="2147485089" r:id="rId6"/>
    <p:sldLayoutId id="2147485090" r:id="rId7"/>
    <p:sldLayoutId id="2147485091" r:id="rId8"/>
    <p:sldLayoutId id="2147485092" r:id="rId9"/>
    <p:sldLayoutId id="2147485093" r:id="rId10"/>
    <p:sldLayoutId id="2147485094" r:id="rId11"/>
    <p:sldLayoutId id="2147485095" r:id="rId12"/>
    <p:sldLayoutId id="2147485096" r:id="rId13"/>
    <p:sldLayoutId id="2147485097" r:id="rId14"/>
    <p:sldLayoutId id="2147485098"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5828B98-06B2-4752-AAC4-73FB5223325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964860736"/>
      </p:ext>
    </p:extLst>
  </p:cSld>
  <p:clrMap bg1="dk1" tx1="lt1" bg2="dk2" tx2="lt2" accent1="accent1" accent2="accent2" accent3="accent3" accent4="accent4" accent5="accent5" accent6="accent6" hlink="hlink" folHlink="folHlink"/>
  <p:sldLayoutIdLst>
    <p:sldLayoutId id="2147485100" r:id="rId1"/>
    <p:sldLayoutId id="2147485101" r:id="rId2"/>
    <p:sldLayoutId id="2147485102" r:id="rId3"/>
    <p:sldLayoutId id="2147485103" r:id="rId4"/>
    <p:sldLayoutId id="2147485104" r:id="rId5"/>
    <p:sldLayoutId id="2147485105" r:id="rId6"/>
    <p:sldLayoutId id="2147485106" r:id="rId7"/>
    <p:sldLayoutId id="2147485107" r:id="rId8"/>
    <p:sldLayoutId id="2147485108" r:id="rId9"/>
    <p:sldLayoutId id="2147485109" r:id="rId10"/>
    <p:sldLayoutId id="2147485110" r:id="rId11"/>
    <p:sldLayoutId id="2147485111" r:id="rId12"/>
    <p:sldLayoutId id="2147485112" r:id="rId13"/>
    <p:sldLayoutId id="2147485113" r:id="rId14"/>
    <p:sldLayoutId id="2147485114"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rgbClr val="FEFAC9"/>
                </a:solidFill>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rgbClr val="FEFAC9"/>
                </a:solidFill>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rgbClr val="FEFAC9"/>
                </a:solidFill>
              </a:defRPr>
            </a:lvl1pPr>
          </a:lstStyle>
          <a:p>
            <a:pPr>
              <a:defRPr/>
            </a:pPr>
            <a:fld id="{DC04CD9F-4E24-4906-B791-49BF4C49F53A}"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cSld>
  <p:clrMap bg1="dk1" tx1="lt1" bg2="dk2" tx2="lt2" accent1="accent1" accent2="accent2" accent3="accent3" accent4="accent4" accent5="accent5" accent6="accent6" hlink="hlink" folHlink="folHlink"/>
  <p:sldLayoutIdLst>
    <p:sldLayoutId id="2147484332" r:id="rId1"/>
    <p:sldLayoutId id="2147484158" r:id="rId2"/>
    <p:sldLayoutId id="2147484333" r:id="rId3"/>
    <p:sldLayoutId id="2147484159" r:id="rId4"/>
    <p:sldLayoutId id="2147484334"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 id="2147484169"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5828B98-06B2-4752-AAC4-73FB5223325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4259842114"/>
      </p:ext>
    </p:extLst>
  </p:cSld>
  <p:clrMap bg1="dk1" tx1="lt1" bg2="dk2" tx2="lt2" accent1="accent1" accent2="accent2" accent3="accent3" accent4="accent4" accent5="accent5" accent6="accent6" hlink="hlink" folHlink="folHlink"/>
  <p:sldLayoutIdLst>
    <p:sldLayoutId id="2147485116" r:id="rId1"/>
    <p:sldLayoutId id="2147485117" r:id="rId2"/>
    <p:sldLayoutId id="2147485118" r:id="rId3"/>
    <p:sldLayoutId id="2147485119" r:id="rId4"/>
    <p:sldLayoutId id="2147485120" r:id="rId5"/>
    <p:sldLayoutId id="2147485121" r:id="rId6"/>
    <p:sldLayoutId id="2147485122" r:id="rId7"/>
    <p:sldLayoutId id="2147485123" r:id="rId8"/>
    <p:sldLayoutId id="2147485124" r:id="rId9"/>
    <p:sldLayoutId id="2147485125" r:id="rId10"/>
    <p:sldLayoutId id="2147485126" r:id="rId11"/>
    <p:sldLayoutId id="2147485127" r:id="rId12"/>
    <p:sldLayoutId id="2147485128" r:id="rId13"/>
    <p:sldLayoutId id="2147485129" r:id="rId14"/>
    <p:sldLayoutId id="2147485130"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FC6B325-8ECC-41C5-82D8-E24F0B16774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373211361"/>
      </p:ext>
    </p:extLst>
  </p:cSld>
  <p:clrMap bg1="dk1" tx1="lt1" bg2="dk2" tx2="lt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 id="2147484432" r:id="rId12"/>
    <p:sldLayoutId id="2147484435" r:id="rId13"/>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FC6B325-8ECC-41C5-82D8-E24F0B16774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651055577"/>
      </p:ext>
    </p:extLst>
  </p:cSld>
  <p:clrMap bg1="dk1" tx1="lt1" bg2="dk2" tx2="lt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 id="2147484464" r:id="rId12"/>
    <p:sldLayoutId id="2147484465" r:id="rId13"/>
    <p:sldLayoutId id="2147484466" r:id="rId14"/>
    <p:sldLayoutId id="2147484467"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1A4AF556-9371-4D56-B32C-56E1A06DFFCA}"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462446170"/>
      </p:ext>
    </p:extLst>
  </p:cSld>
  <p:clrMap bg1="dk1" tx1="lt1" bg2="dk2" tx2="lt2" accent1="accent1" accent2="accent2" accent3="accent3" accent4="accent4" accent5="accent5" accent6="accent6" hlink="hlink" folHlink="folHlink"/>
  <p:sldLayoutIdLst>
    <p:sldLayoutId id="2147484739" r:id="rId1"/>
    <p:sldLayoutId id="2147484740" r:id="rId2"/>
    <p:sldLayoutId id="2147484741" r:id="rId3"/>
    <p:sldLayoutId id="2147484742" r:id="rId4"/>
    <p:sldLayoutId id="2147484743" r:id="rId5"/>
    <p:sldLayoutId id="2147484744" r:id="rId6"/>
    <p:sldLayoutId id="2147484745" r:id="rId7"/>
    <p:sldLayoutId id="2147484746" r:id="rId8"/>
    <p:sldLayoutId id="2147484747" r:id="rId9"/>
    <p:sldLayoutId id="2147484748" r:id="rId10"/>
    <p:sldLayoutId id="2147484749" r:id="rId11"/>
    <p:sldLayoutId id="2147484750" r:id="rId12"/>
    <p:sldLayoutId id="2147484751" r:id="rId13"/>
    <p:sldLayoutId id="2147484752" r:id="rId14"/>
    <p:sldLayoutId id="2147484753"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C22B642-588B-4BFE-BEC8-3F965230E40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448316229"/>
      </p:ext>
    </p:extLst>
  </p:cSld>
  <p:clrMap bg1="dk1" tx1="lt1" bg2="dk2" tx2="lt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 id="2147484818" r:id="rId12"/>
    <p:sldLayoutId id="2147484819" r:id="rId13"/>
    <p:sldLayoutId id="2147484820" r:id="rId14"/>
    <p:sldLayoutId id="2147484821"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282362015"/>
      </p:ext>
    </p:extLst>
  </p:cSld>
  <p:clrMap bg1="dk1" tx1="lt1" bg2="dk2" tx2="lt2" accent1="accent1" accent2="accent2" accent3="accent3" accent4="accent4" accent5="accent5" accent6="accent6" hlink="hlink" folHlink="folHlink"/>
  <p:sldLayoutIdLst>
    <p:sldLayoutId id="2147484823" r:id="rId1"/>
    <p:sldLayoutId id="2147484824" r:id="rId2"/>
    <p:sldLayoutId id="2147484825" r:id="rId3"/>
    <p:sldLayoutId id="2147484826" r:id="rId4"/>
    <p:sldLayoutId id="2147484827" r:id="rId5"/>
    <p:sldLayoutId id="2147484828" r:id="rId6"/>
    <p:sldLayoutId id="2147484829" r:id="rId7"/>
    <p:sldLayoutId id="2147484830" r:id="rId8"/>
    <p:sldLayoutId id="2147484831" r:id="rId9"/>
    <p:sldLayoutId id="2147484832" r:id="rId10"/>
    <p:sldLayoutId id="2147484833"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41632470"/>
      </p:ext>
    </p:extLst>
  </p:cSld>
  <p:clrMap bg1="dk1" tx1="lt1" bg2="dk2" tx2="lt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349990276"/>
      </p:ext>
    </p:extLst>
  </p:cSld>
  <p:clrMap bg1="dk1" tx1="lt1" bg2="dk2" tx2="lt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10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91.xml"/></Relationships>
</file>

<file path=ppt/slides/_rels/slide10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94.xml"/></Relationships>
</file>

<file path=ppt/slides/_rels/slide10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1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5.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08.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08.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7.xml"/><Relationship Id="rId1" Type="http://schemas.openxmlformats.org/officeDocument/2006/relationships/vmlDrawing" Target="../drawings/vmlDrawing3.vml"/><Relationship Id="rId5" Type="http://schemas.openxmlformats.org/officeDocument/2006/relationships/image" Target="../media/image41.jpg"/><Relationship Id="rId4" Type="http://schemas.openxmlformats.org/officeDocument/2006/relationships/image" Target="../media/image40.wm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4.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0.jp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media/media1.mpeg"/><Relationship Id="rId1" Type="http://schemas.microsoft.com/office/2007/relationships/media" Target="../media/media1.mpe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36.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eg"/><Relationship Id="rId1" Type="http://schemas.openxmlformats.org/officeDocument/2006/relationships/slideLayout" Target="../slideLayouts/slideLayout77.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62.xml"/><Relationship Id="rId1" Type="http://schemas.openxmlformats.org/officeDocument/2006/relationships/vmlDrawing" Target="../drawings/vmlDrawing4.vml"/><Relationship Id="rId6" Type="http://schemas.openxmlformats.org/officeDocument/2006/relationships/image" Target="../media/image61.wmf"/><Relationship Id="rId5" Type="http://schemas.openxmlformats.org/officeDocument/2006/relationships/oleObject" Target="../embeddings/oleObject4.bin"/><Relationship Id="rId4" Type="http://schemas.openxmlformats.org/officeDocument/2006/relationships/image" Target="../media/image60.jp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62.xml"/><Relationship Id="rId1" Type="http://schemas.openxmlformats.org/officeDocument/2006/relationships/vmlDrawing" Target="../drawings/vmlDrawing5.vml"/><Relationship Id="rId5" Type="http://schemas.openxmlformats.org/officeDocument/2006/relationships/image" Target="../media/image62.wmf"/><Relationship Id="rId4" Type="http://schemas.openxmlformats.org/officeDocument/2006/relationships/oleObject" Target="../embeddings/oleObject5.bin"/></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slideLayout" Target="../slideLayouts/slideLayout62.xml"/><Relationship Id="rId1" Type="http://schemas.openxmlformats.org/officeDocument/2006/relationships/vmlDrawing" Target="../drawings/vmlDrawing6.vml"/><Relationship Id="rId5" Type="http://schemas.openxmlformats.org/officeDocument/2006/relationships/image" Target="../media/image64.wmf"/><Relationship Id="rId4" Type="http://schemas.openxmlformats.org/officeDocument/2006/relationships/oleObject" Target="../embeddings/oleObject6.bin"/></Relationships>
</file>

<file path=ppt/slides/_rels/slide4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jpg"/><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jpg"/><Relationship Id="rId1"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8.jpeg"/><Relationship Id="rId1" Type="http://schemas.openxmlformats.org/officeDocument/2006/relationships/slideLayout" Target="../slideLayouts/slideLayout74.xml"/><Relationship Id="rId5" Type="http://schemas.openxmlformats.org/officeDocument/2006/relationships/image" Target="../media/image72.jpg"/><Relationship Id="rId4" Type="http://schemas.openxmlformats.org/officeDocument/2006/relationships/image" Target="../media/image7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8.jpeg"/><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8.jpeg"/><Relationship Id="rId7" Type="http://schemas.openxmlformats.org/officeDocument/2006/relationships/image" Target="../media/image74.wmf"/><Relationship Id="rId2" Type="http://schemas.openxmlformats.org/officeDocument/2006/relationships/slideLayout" Target="../slideLayouts/slideLayout74.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76.jpg"/><Relationship Id="rId4" Type="http://schemas.openxmlformats.org/officeDocument/2006/relationships/image" Target="../media/image9.jpeg"/><Relationship Id="rId9" Type="http://schemas.openxmlformats.org/officeDocument/2006/relationships/image" Target="../media/image75.wmf"/></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74.xml"/><Relationship Id="rId1" Type="http://schemas.openxmlformats.org/officeDocument/2006/relationships/vmlDrawing" Target="../drawings/vmlDrawing8.vml"/><Relationship Id="rId5" Type="http://schemas.openxmlformats.org/officeDocument/2006/relationships/image" Target="../media/image77.wmf"/><Relationship Id="rId4" Type="http://schemas.openxmlformats.org/officeDocument/2006/relationships/oleObject" Target="../embeddings/oleObject9.bin"/></Relationships>
</file>

<file path=ppt/slides/_rels/slide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208.xml"/></Relationships>
</file>

<file path=ppt/slides/_rels/slide54.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jpg"/><Relationship Id="rId1" Type="http://schemas.openxmlformats.org/officeDocument/2006/relationships/slideLayout" Target="../slideLayouts/slideLayout208.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8.xml"/></Relationships>
</file>

<file path=ppt/slides/_rels/slide56.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16.xml"/><Relationship Id="rId1" Type="http://schemas.openxmlformats.org/officeDocument/2006/relationships/vmlDrawing" Target="../drawings/vmlDrawing9.vml"/><Relationship Id="rId5" Type="http://schemas.openxmlformats.org/officeDocument/2006/relationships/image" Target="../media/image84.png"/><Relationship Id="rId4" Type="http://schemas.openxmlformats.org/officeDocument/2006/relationships/image" Target="../media/image83.wmf"/></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5.wmf"/><Relationship Id="rId2" Type="http://schemas.openxmlformats.org/officeDocument/2006/relationships/slideLayout" Target="../slideLayouts/slideLayout34.xml"/><Relationship Id="rId1" Type="http://schemas.openxmlformats.org/officeDocument/2006/relationships/vmlDrawing" Target="../drawings/vmlDrawing10.vml"/><Relationship Id="rId6" Type="http://schemas.openxmlformats.org/officeDocument/2006/relationships/oleObject" Target="../embeddings/oleObject11.bin"/><Relationship Id="rId5" Type="http://schemas.openxmlformats.org/officeDocument/2006/relationships/image" Target="../media/image88.pn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3.wmf"/></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6.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196.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196.xml"/><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6.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196.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196.xml"/><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75.xml"/><Relationship Id="rId1" Type="http://schemas.openxmlformats.org/officeDocument/2006/relationships/vmlDrawing" Target="../drawings/vmlDrawing11.vml"/><Relationship Id="rId4" Type="http://schemas.openxmlformats.org/officeDocument/2006/relationships/image" Target="../media/image90.w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73.xml"/><Relationship Id="rId1" Type="http://schemas.openxmlformats.org/officeDocument/2006/relationships/vmlDrawing" Target="../drawings/vmlDrawing12.vml"/><Relationship Id="rId6" Type="http://schemas.openxmlformats.org/officeDocument/2006/relationships/image" Target="../media/image92.wmf"/><Relationship Id="rId5" Type="http://schemas.openxmlformats.org/officeDocument/2006/relationships/oleObject" Target="../embeddings/oleObject14.bin"/><Relationship Id="rId4" Type="http://schemas.openxmlformats.org/officeDocument/2006/relationships/image" Target="../media/image91.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31.xml"/><Relationship Id="rId4" Type="http://schemas.openxmlformats.org/officeDocument/2006/relationships/image" Target="../media/image9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7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1.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81.xml"/><Relationship Id="rId2" Type="http://schemas.openxmlformats.org/officeDocument/2006/relationships/video" Target="../media/media2.mpeg"/><Relationship Id="rId1" Type="http://schemas.microsoft.com/office/2007/relationships/media" Target="../media/media2.mpeg"/><Relationship Id="rId4" Type="http://schemas.openxmlformats.org/officeDocument/2006/relationships/image" Target="../media/image98.png"/></Relationships>
</file>

<file path=ppt/slides/_rels/slide7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81.xml"/></Relationships>
</file>

<file path=ppt/slides/_rels/slide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81.xml"/></Relationships>
</file>

<file path=ppt/slides/_rels/slide7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81.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181.xml"/></Relationships>
</file>

<file path=ppt/slides/_rels/slide8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1.jpeg"/><Relationship Id="rId1" Type="http://schemas.openxmlformats.org/officeDocument/2006/relationships/slideLayout" Target="../slideLayouts/slideLayout181.xml"/></Relationships>
</file>

<file path=ppt/slides/_rels/slide8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81.xml"/></Relationships>
</file>

<file path=ppt/slides/_rels/slide8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81.xml"/></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181.xml"/><Relationship Id="rId4" Type="http://schemas.openxmlformats.org/officeDocument/2006/relationships/image" Target="../media/image108.jpeg"/></Relationships>
</file>

<file path=ppt/slides/_rels/slide8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181.xml"/><Relationship Id="rId1" Type="http://schemas.openxmlformats.org/officeDocument/2006/relationships/vmlDrawing" Target="../drawings/vmlDrawing13.vml"/><Relationship Id="rId5" Type="http://schemas.openxmlformats.org/officeDocument/2006/relationships/image" Target="../media/image109.wmf"/><Relationship Id="rId4" Type="http://schemas.openxmlformats.org/officeDocument/2006/relationships/oleObject" Target="../embeddings/oleObject15.bin"/></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8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81.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81.xml"/><Relationship Id="rId2" Type="http://schemas.openxmlformats.org/officeDocument/2006/relationships/video" Target="../media/media3.mpg"/><Relationship Id="rId1" Type="http://schemas.microsoft.com/office/2007/relationships/media" Target="../media/media3.mpg"/><Relationship Id="rId4" Type="http://schemas.openxmlformats.org/officeDocument/2006/relationships/image" Target="../media/image112.png"/></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18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9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81.xml"/></Relationships>
</file>

<file path=ppt/slides/_rels/slide9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94.xml"/></Relationships>
</file>

<file path=ppt/slides/_rels/slide9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83.xml"/></Relationships>
</file>

<file path=ppt/slides/_rels/slide9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94.xml"/></Relationships>
</file>

<file path=ppt/slides/_rels/slide9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94.xml"/><Relationship Id="rId4" Type="http://schemas.openxmlformats.org/officeDocument/2006/relationships/image" Target="../media/image121.jpeg"/></Relationships>
</file>

<file path=ppt/slides/_rels/slide9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22.jpeg"/><Relationship Id="rId1" Type="http://schemas.openxmlformats.org/officeDocument/2006/relationships/slideLayout" Target="../slideLayouts/slideLayout191.xml"/></Relationships>
</file>

<file path=ppt/slides/_rels/slide9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xml"/><Relationship Id="rId1" Type="http://schemas.openxmlformats.org/officeDocument/2006/relationships/slideLayout" Target="../slideLayouts/slideLayout185.xml"/></Relationships>
</file>

<file path=ppt/slides/_rels/slide9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9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2770" name="Rectangle 4"/>
          <p:cNvSpPr>
            <a:spLocks noChangeArrowheads="1"/>
          </p:cNvSpPr>
          <p:nvPr/>
        </p:nvSpPr>
        <p:spPr bwMode="auto">
          <a:xfrm>
            <a:off x="331788" y="570781"/>
            <a:ext cx="8526462" cy="5587131"/>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dirty="0">
              <a:solidFill>
                <a:srgbClr val="FFFFFF"/>
              </a:solidFill>
              <a:latin typeface="Arial" charset="0"/>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2" y="1628800"/>
            <a:ext cx="9540875" cy="5663089"/>
          </a:xfrm>
          <a:prstGeom prst="rect">
            <a:avLst/>
          </a:prstGeom>
        </p:spPr>
        <p:txBody>
          <a:bodyPr>
            <a:spAutoFit/>
          </a:bodyPr>
          <a:lstStyle/>
          <a:p>
            <a:pPr algn="ctr">
              <a:defRPr/>
            </a:pPr>
            <a:r>
              <a:rPr lang="en-US" sz="6000" b="1" dirty="0">
                <a:solidFill>
                  <a:prstClr val="white"/>
                </a:solidFill>
                <a:effectLst>
                  <a:outerShdw blurRad="38100" dist="38100" dir="2700000" algn="tl">
                    <a:srgbClr val="000000"/>
                  </a:outerShdw>
                </a:effectLst>
                <a:latin typeface="Constantia"/>
              </a:rPr>
              <a:t>the </a:t>
            </a:r>
          </a:p>
          <a:p>
            <a:pPr algn="ctr">
              <a:defRPr/>
            </a:pPr>
            <a:endParaRPr lang="en-US" sz="6000" b="1" dirty="0">
              <a:solidFill>
                <a:prstClr val="white"/>
              </a:solidFill>
              <a:effectLst>
                <a:outerShdw blurRad="38100" dist="38100" dir="2700000" algn="tl">
                  <a:srgbClr val="000000"/>
                </a:outerShdw>
              </a:effectLst>
              <a:latin typeface="Constantia"/>
            </a:endParaRPr>
          </a:p>
          <a:p>
            <a:pPr algn="ctr">
              <a:defRPr/>
            </a:pPr>
            <a:r>
              <a:rPr lang="en-US" sz="6000" b="1" dirty="0">
                <a:solidFill>
                  <a:prstClr val="white"/>
                </a:solidFill>
                <a:effectLst>
                  <a:outerShdw blurRad="38100" dist="38100" dir="2700000" algn="tl">
                    <a:srgbClr val="000000"/>
                  </a:outerShdw>
                </a:effectLst>
                <a:latin typeface="Constantia"/>
              </a:rPr>
              <a:t>Expanding Universe</a:t>
            </a:r>
          </a:p>
          <a:p>
            <a:pPr algn="ctr">
              <a:defRPr/>
            </a:pPr>
            <a:endParaRPr lang="en-US" sz="7000" b="1" dirty="0">
              <a:solidFill>
                <a:prstClr val="white"/>
              </a:solidFill>
              <a:effectLst>
                <a:outerShdw blurRad="38100" dist="38100" dir="2700000" algn="tl">
                  <a:srgbClr val="000000"/>
                </a:outerShdw>
              </a:effectLst>
              <a:latin typeface="Constantia"/>
            </a:endParaRPr>
          </a:p>
          <a:p>
            <a:pPr algn="ctr">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4200" b="1" dirty="0">
                <a:solidFill>
                  <a:prstClr val="black">
                    <a:lumMod val="85000"/>
                    <a:lumOff val="15000"/>
                  </a:prstClr>
                </a:solidFill>
                <a:effectLst>
                  <a:outerShdw blurRad="38100" dist="38100" dir="2700000" algn="tl">
                    <a:srgbClr val="000000"/>
                  </a:outerShdw>
                </a:effectLst>
                <a:latin typeface="Papyrus" pitchFamily="66" charset="0"/>
              </a:rPr>
              <a:t> </a:t>
            </a:r>
          </a:p>
        </p:txBody>
      </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7139" name="Text Box 3"/>
          <p:cNvSpPr txBox="1">
            <a:spLocks noChangeArrowheads="1"/>
          </p:cNvSpPr>
          <p:nvPr/>
        </p:nvSpPr>
        <p:spPr bwMode="auto">
          <a:xfrm>
            <a:off x="-464046" y="404664"/>
            <a:ext cx="9720263" cy="1246495"/>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200" b="1" dirty="0">
                <a:solidFill>
                  <a:prstClr val="black">
                    <a:lumMod val="85000"/>
                    <a:lumOff val="15000"/>
                  </a:prstClr>
                </a:solidFill>
                <a:effectLst>
                  <a:outerShdw blurRad="38100" dist="38100" dir="2700000" algn="tl">
                    <a:srgbClr val="000000"/>
                  </a:outerShdw>
                </a:effectLst>
                <a:latin typeface="Constantia"/>
              </a:rPr>
              <a:t>to the depths of our Universe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111" y="332656"/>
            <a:ext cx="8842485" cy="6192688"/>
          </a:xfrm>
          <a:prstGeom prst="rect">
            <a:avLst/>
          </a:prstGeom>
        </p:spPr>
      </p:pic>
    </p:spTree>
    <p:extLst>
      <p:ext uri="{BB962C8B-B14F-4D97-AF65-F5344CB8AC3E}">
        <p14:creationId xmlns:p14="http://schemas.microsoft.com/office/powerpoint/2010/main" val="2717699314"/>
      </p:ext>
    </p:extLst>
  </p:cSld>
  <p:clrMapOvr>
    <a:masterClrMapping/>
  </p:clrMapOvr>
  <p:transition>
    <p:zoom/>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6803" name="Rectangle 9"/>
          <p:cNvSpPr>
            <a:spLocks noChangeArrowheads="1"/>
          </p:cNvSpPr>
          <p:nvPr/>
        </p:nvSpPr>
        <p:spPr bwMode="auto">
          <a:xfrm>
            <a:off x="-757238" y="188913"/>
            <a:ext cx="10404476" cy="1371600"/>
          </a:xfrm>
          <a:prstGeom prst="rect">
            <a:avLst/>
          </a:prstGeom>
          <a:noFill/>
          <a:ln w="9525">
            <a:noFill/>
            <a:miter lim="800000"/>
            <a:headEnd/>
            <a:tailEnd/>
          </a:ln>
        </p:spPr>
        <p:txBody>
          <a:bodyPr anchor="ctr"/>
          <a:lstStyle/>
          <a:p>
            <a:pPr algn="ctr">
              <a:defRPr/>
            </a:pPr>
            <a:r>
              <a:rPr lang="en-US" sz="5400" b="1" dirty="0">
                <a:solidFill>
                  <a:srgbClr val="CC0000"/>
                </a:solidFill>
                <a:latin typeface="Papyrus" pitchFamily="66" charset="0"/>
              </a:rPr>
              <a:t> </a:t>
            </a:r>
            <a:r>
              <a:rPr lang="en-US" sz="5400" b="1" dirty="0">
                <a:solidFill>
                  <a:srgbClr val="FFFFE9"/>
                </a:solidFill>
                <a:latin typeface="Arial"/>
              </a:rPr>
              <a:t>Beyond Acceleration: </a:t>
            </a:r>
            <a:br>
              <a:rPr lang="en-US" sz="5400" b="1" dirty="0">
                <a:solidFill>
                  <a:srgbClr val="FFFFE9"/>
                </a:solidFill>
                <a:latin typeface="Arial"/>
              </a:rPr>
            </a:br>
            <a:r>
              <a:rPr lang="en-US" sz="5400" b="1" dirty="0" err="1">
                <a:solidFill>
                  <a:srgbClr val="FFFFE9"/>
                </a:solidFill>
                <a:latin typeface="Arial"/>
              </a:rPr>
              <a:t>SNe</a:t>
            </a:r>
            <a:r>
              <a:rPr lang="en-US" sz="5400" b="1" dirty="0">
                <a:solidFill>
                  <a:srgbClr val="FFFFE9"/>
                </a:solidFill>
                <a:latin typeface="Arial"/>
              </a:rPr>
              <a:t> </a:t>
            </a:r>
            <a:r>
              <a:rPr lang="en-US" sz="5400" b="1" dirty="0" err="1">
                <a:solidFill>
                  <a:srgbClr val="FFFFE9"/>
                </a:solidFill>
                <a:latin typeface="Arial"/>
              </a:rPr>
              <a:t>Ia</a:t>
            </a:r>
            <a:r>
              <a:rPr lang="en-US" sz="5400" b="1" dirty="0">
                <a:solidFill>
                  <a:srgbClr val="FFFFE9"/>
                </a:solidFill>
                <a:latin typeface="Arial"/>
              </a:rPr>
              <a:t>  at  z &gt; 0.7  </a:t>
            </a:r>
          </a:p>
        </p:txBody>
      </p:sp>
      <p:pic>
        <p:nvPicPr>
          <p:cNvPr id="67587" name="Picture 10" descr="h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1773238"/>
            <a:ext cx="8856663"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11"/>
          <p:cNvSpPr txBox="1">
            <a:spLocks noChangeArrowheads="1"/>
          </p:cNvSpPr>
          <p:nvPr/>
        </p:nvSpPr>
        <p:spPr bwMode="auto">
          <a:xfrm>
            <a:off x="179388" y="5805488"/>
            <a:ext cx="8713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solidFill>
                <a:srgbClr val="000000"/>
              </a:solidFill>
            </a:endParaRPr>
          </a:p>
        </p:txBody>
      </p:sp>
      <p:sp>
        <p:nvSpPr>
          <p:cNvPr id="76806" name="Text Box 12"/>
          <p:cNvSpPr txBox="1">
            <a:spLocks noChangeArrowheads="1"/>
          </p:cNvSpPr>
          <p:nvPr/>
        </p:nvSpPr>
        <p:spPr bwMode="auto">
          <a:xfrm>
            <a:off x="179388" y="5516563"/>
            <a:ext cx="8713787" cy="1201737"/>
          </a:xfrm>
          <a:prstGeom prst="rect">
            <a:avLst/>
          </a:prstGeom>
          <a:noFill/>
          <a:ln w="9525">
            <a:noFill/>
            <a:miter lim="800000"/>
            <a:headEnd/>
            <a:tailEnd/>
          </a:ln>
        </p:spPr>
        <p:txBody>
          <a:bodyPr>
            <a:spAutoFit/>
          </a:bodyPr>
          <a:lstStyle/>
          <a:p>
            <a:pPr>
              <a:spcBef>
                <a:spcPct val="50000"/>
              </a:spcBef>
              <a:defRPr/>
            </a:pPr>
            <a:r>
              <a:rPr lang="en-US" b="1" dirty="0">
                <a:solidFill>
                  <a:srgbClr val="FFFFE9"/>
                </a:solidFill>
                <a:latin typeface="Arial"/>
              </a:rPr>
              <a:t>Five high-z </a:t>
            </a:r>
            <a:r>
              <a:rPr lang="en-US" b="1" dirty="0" err="1">
                <a:solidFill>
                  <a:srgbClr val="FFFFE9"/>
                </a:solidFill>
                <a:latin typeface="Arial"/>
              </a:rPr>
              <a:t>SNIa</a:t>
            </a:r>
            <a:r>
              <a:rPr lang="en-US" b="1" dirty="0">
                <a:solidFill>
                  <a:srgbClr val="FFFFE9"/>
                </a:solidFill>
                <a:latin typeface="Arial"/>
              </a:rPr>
              <a:t>,  images HST-ACS camera</a:t>
            </a:r>
          </a:p>
          <a:p>
            <a:pPr>
              <a:spcBef>
                <a:spcPct val="50000"/>
              </a:spcBef>
              <a:defRPr/>
            </a:pPr>
            <a:r>
              <a:rPr lang="en-US" b="1" dirty="0" err="1">
                <a:solidFill>
                  <a:srgbClr val="FFFFE9"/>
                </a:solidFill>
                <a:latin typeface="Arial"/>
              </a:rPr>
              <a:t>SNIa</a:t>
            </a:r>
            <a:r>
              <a:rPr lang="en-US" b="1" dirty="0">
                <a:solidFill>
                  <a:srgbClr val="FFFFE9"/>
                </a:solidFill>
                <a:latin typeface="Arial"/>
              </a:rPr>
              <a:t> and host galaxies          lower panel:   before</a:t>
            </a:r>
          </a:p>
          <a:p>
            <a:pPr>
              <a:spcBef>
                <a:spcPct val="50000"/>
              </a:spcBef>
              <a:defRPr/>
            </a:pPr>
            <a:r>
              <a:rPr lang="en-US" b="1" dirty="0">
                <a:solidFill>
                  <a:srgbClr val="FFFFE9"/>
                </a:solidFill>
                <a:latin typeface="Arial"/>
              </a:rPr>
              <a:t>                                                 top panel:       after explosion)</a:t>
            </a:r>
            <a:r>
              <a:rPr lang="en-US" b="1" dirty="0">
                <a:solidFill>
                  <a:srgbClr val="FFFFF7"/>
                </a:solidFill>
                <a:latin typeface="Papyrus" pitchFamily="66" charset="0"/>
              </a:rPr>
              <a:t>        </a:t>
            </a:r>
          </a:p>
        </p:txBody>
      </p:sp>
    </p:spTree>
    <p:extLst>
      <p:ext uri="{BB962C8B-B14F-4D97-AF65-F5344CB8AC3E}">
        <p14:creationId xmlns:p14="http://schemas.microsoft.com/office/powerpoint/2010/main" val="3343319527"/>
      </p:ext>
    </p:extLst>
  </p:cSld>
  <p:clrMapOvr>
    <a:masterClrMapping/>
  </p:clrMapOvr>
  <p:transition>
    <p:zoom/>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329156" name="Rectangle 4"/>
          <p:cNvSpPr>
            <a:spLocks noGrp="1" noChangeArrowheads="1"/>
          </p:cNvSpPr>
          <p:nvPr>
            <p:ph type="title" sz="quarter"/>
          </p:nvPr>
        </p:nvSpPr>
        <p:spPr>
          <a:xfrm>
            <a:off x="395288" y="0"/>
            <a:ext cx="8229600" cy="1371600"/>
          </a:xfrm>
        </p:spPr>
        <p:txBody>
          <a:bodyPr/>
          <a:lstStyle/>
          <a:p>
            <a:pPr eaLnBrk="1" hangingPunct="1">
              <a:defRPr/>
            </a:pPr>
            <a:r>
              <a:rPr lang="en-US" sz="6000" b="1" dirty="0">
                <a:solidFill>
                  <a:schemeClr val="tx1">
                    <a:lumMod val="75000"/>
                    <a:lumOff val="25000"/>
                  </a:schemeClr>
                </a:solidFill>
                <a:effectLst>
                  <a:outerShdw blurRad="38100" dist="38100" dir="2700000" algn="tl">
                    <a:srgbClr val="000000"/>
                  </a:outerShdw>
                </a:effectLst>
              </a:rPr>
              <a:t>Cosmic Deceleration</a:t>
            </a:r>
          </a:p>
        </p:txBody>
      </p:sp>
      <p:sp>
        <p:nvSpPr>
          <p:cNvPr id="68611" name="Text Box 5"/>
          <p:cNvSpPr txBox="1">
            <a:spLocks noChangeArrowheads="1"/>
          </p:cNvSpPr>
          <p:nvPr/>
        </p:nvSpPr>
        <p:spPr bwMode="auto">
          <a:xfrm>
            <a:off x="4643438" y="155733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solidFill>
                  <a:srgbClr val="000099"/>
                </a:solidFill>
                <a:latin typeface="Papyrus" pitchFamily="66" charset="0"/>
              </a:rPr>
              <a:t>   </a:t>
            </a:r>
          </a:p>
        </p:txBody>
      </p:sp>
      <p:sp>
        <p:nvSpPr>
          <p:cNvPr id="68612" name="Rectangle 6"/>
          <p:cNvSpPr>
            <a:spLocks noChangeArrowheads="1"/>
          </p:cNvSpPr>
          <p:nvPr/>
        </p:nvSpPr>
        <p:spPr bwMode="auto">
          <a:xfrm>
            <a:off x="4356100" y="1557338"/>
            <a:ext cx="4608513" cy="4751387"/>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75782" name="Text Box 8"/>
          <p:cNvSpPr txBox="1">
            <a:spLocks noChangeArrowheads="1"/>
          </p:cNvSpPr>
          <p:nvPr/>
        </p:nvSpPr>
        <p:spPr bwMode="auto">
          <a:xfrm>
            <a:off x="4572000" y="1557338"/>
            <a:ext cx="4176713" cy="3140075"/>
          </a:xfrm>
          <a:prstGeom prst="rect">
            <a:avLst/>
          </a:prstGeom>
          <a:noFill/>
          <a:ln w="9525" algn="ctr">
            <a:noFill/>
            <a:miter lim="800000"/>
            <a:headEnd/>
            <a:tailEnd/>
          </a:ln>
        </p:spPr>
        <p:txBody>
          <a:bodyPr>
            <a:spAutoFit/>
          </a:bodyPr>
          <a:lstStyle/>
          <a:p>
            <a:pPr eaLnBrk="0" hangingPunct="0">
              <a:defRPr/>
            </a:pPr>
            <a:r>
              <a:rPr lang="en-US" b="1" dirty="0">
                <a:solidFill>
                  <a:srgbClr val="000000">
                    <a:lumMod val="75000"/>
                    <a:lumOff val="25000"/>
                  </a:srgbClr>
                </a:solidFill>
                <a:latin typeface="Arial"/>
              </a:rPr>
              <a:t>Before current  Dark  Energy  epoch</a:t>
            </a:r>
          </a:p>
          <a:p>
            <a:pPr eaLnBrk="0" hangingPunct="0">
              <a:defRPr/>
            </a:pP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sym typeface="Mathematica1" pitchFamily="2" charset="2"/>
              </a:rPr>
              <a:t>•  </a:t>
            </a:r>
            <a:r>
              <a:rPr lang="en-US" b="1" dirty="0">
                <a:solidFill>
                  <a:srgbClr val="000000">
                    <a:lumMod val="75000"/>
                    <a:lumOff val="25000"/>
                  </a:srgbClr>
                </a:solidFill>
                <a:latin typeface="Arial"/>
              </a:rPr>
              <a:t>Universe dominated by matter:</a:t>
            </a: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rPr>
              <a:t>              Decelerating Expansion</a:t>
            </a: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sym typeface="Mathematica1" pitchFamily="2" charset="2"/>
              </a:rPr>
              <a:t>•  Observable in </a:t>
            </a:r>
            <a:r>
              <a:rPr lang="en-US" b="1" dirty="0" err="1">
                <a:solidFill>
                  <a:srgbClr val="000000">
                    <a:lumMod val="75000"/>
                    <a:lumOff val="25000"/>
                  </a:srgbClr>
                </a:solidFill>
                <a:latin typeface="Arial"/>
                <a:sym typeface="Mathematica1" pitchFamily="2" charset="2"/>
              </a:rPr>
              <a:t>SNIa</a:t>
            </a:r>
            <a:r>
              <a:rPr lang="en-US" b="1" dirty="0">
                <a:solidFill>
                  <a:srgbClr val="000000">
                    <a:lumMod val="75000"/>
                    <a:lumOff val="25000"/>
                  </a:srgbClr>
                </a:solidFill>
                <a:latin typeface="Arial"/>
                <a:sym typeface="Mathematica1" pitchFamily="2" charset="2"/>
              </a:rPr>
              <a:t> at very high z:</a:t>
            </a:r>
          </a:p>
          <a:p>
            <a:pPr eaLnBrk="0" hangingPunct="0">
              <a:buFont typeface="Mathematica1" pitchFamily="2" charset="2"/>
              <a:buNone/>
              <a:defRPr/>
            </a:pPr>
            <a:endParaRPr lang="en-US" b="1" dirty="0">
              <a:solidFill>
                <a:srgbClr val="000000">
                  <a:lumMod val="75000"/>
                  <a:lumOff val="25000"/>
                </a:srgbClr>
              </a:solidFill>
              <a:latin typeface="Arial"/>
              <a:sym typeface="Mathematica1" pitchFamily="2" charset="2"/>
            </a:endParaRPr>
          </a:p>
          <a:p>
            <a:pPr eaLnBrk="0" hangingPunct="0">
              <a:buFont typeface="Mathematica1" pitchFamily="2" charset="2"/>
              <a:buNone/>
              <a:defRPr/>
            </a:pPr>
            <a:r>
              <a:rPr lang="en-US" b="1" dirty="0">
                <a:solidFill>
                  <a:srgbClr val="000000">
                    <a:lumMod val="75000"/>
                    <a:lumOff val="25000"/>
                  </a:srgbClr>
                </a:solidFill>
                <a:latin typeface="Arial"/>
                <a:sym typeface="Mathematica1" pitchFamily="2" charset="2"/>
              </a:rPr>
              <a:t>               z  &gt;  0.73</a:t>
            </a:r>
          </a:p>
          <a:p>
            <a:pPr eaLnBrk="0" hangingPunct="0">
              <a:defRPr/>
            </a:pPr>
            <a:r>
              <a:rPr lang="en-US" b="1" dirty="0">
                <a:solidFill>
                  <a:srgbClr val="000000">
                    <a:lumMod val="75000"/>
                    <a:lumOff val="25000"/>
                  </a:srgbClr>
                </a:solidFill>
                <a:latin typeface="Arial"/>
              </a:rPr>
              <a:t>   </a:t>
            </a:r>
          </a:p>
        </p:txBody>
      </p:sp>
      <p:pic>
        <p:nvPicPr>
          <p:cNvPr id="68614" name="Picture 10" descr="dDM-vs-SNLS3-201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484313"/>
            <a:ext cx="4176713"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11" descr="dDM-vs-z-29Dec06.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76700"/>
            <a:ext cx="4284663"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812981"/>
      </p:ext>
    </p:extLst>
  </p:cSld>
  <p:clrMapOvr>
    <a:masterClrMapping/>
  </p:clrMapOvr>
  <p:transition>
    <p:zoom/>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11" descr="Nobel_medal_dsc0617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549275"/>
            <a:ext cx="4103688"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2" descr="05nobelspan-article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636838"/>
            <a:ext cx="70231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2"/>
          <p:cNvSpPr>
            <a:spLocks noChangeArrowheads="1"/>
          </p:cNvSpPr>
          <p:nvPr/>
        </p:nvSpPr>
        <p:spPr bwMode="auto">
          <a:xfrm>
            <a:off x="0" y="0"/>
            <a:ext cx="9144000" cy="1196975"/>
          </a:xfrm>
          <a:prstGeom prst="rect">
            <a:avLst/>
          </a:prstGeom>
          <a:solidFill>
            <a:srgbClr val="C0C0C0">
              <a:alpha val="50195"/>
            </a:srgbClr>
          </a:solidFill>
          <a:ln w="38100">
            <a:solidFill>
              <a:schemeClr val="bg1"/>
            </a:solidFill>
            <a:miter lim="800000"/>
            <a:headEnd/>
            <a:tailEnd/>
          </a:ln>
        </p:spPr>
        <p:txBody>
          <a:bodyPr wrap="none" anchor="ctr"/>
          <a:lstStyle/>
          <a:p>
            <a:endParaRPr lang="en-US">
              <a:solidFill>
                <a:srgbClr val="000000"/>
              </a:solidFill>
            </a:endParaRPr>
          </a:p>
        </p:txBody>
      </p:sp>
      <p:sp>
        <p:nvSpPr>
          <p:cNvPr id="1389572" name="Rectangle 4"/>
          <p:cNvSpPr>
            <a:spLocks noGrp="1" noChangeArrowheads="1"/>
          </p:cNvSpPr>
          <p:nvPr>
            <p:ph type="title"/>
          </p:nvPr>
        </p:nvSpPr>
        <p:spPr>
          <a:xfrm>
            <a:off x="142875" y="0"/>
            <a:ext cx="9001125" cy="1143000"/>
          </a:xfrm>
        </p:spPr>
        <p:txBody>
          <a:bodyPr/>
          <a:lstStyle/>
          <a:p>
            <a:pPr eaLnBrk="1" hangingPunct="1">
              <a:defRPr/>
            </a:pPr>
            <a:r>
              <a:rPr lang="en-US" sz="6600" b="1" dirty="0">
                <a:solidFill>
                  <a:schemeClr val="accent1"/>
                </a:solidFill>
                <a:effectLst>
                  <a:outerShdw blurRad="38100" dist="38100" dir="2700000" algn="tl">
                    <a:srgbClr val="FFFFFF"/>
                  </a:outerShdw>
                </a:effectLst>
              </a:rPr>
              <a:t>Nobel Prize Laureates </a:t>
            </a:r>
          </a:p>
        </p:txBody>
      </p:sp>
      <p:sp>
        <p:nvSpPr>
          <p:cNvPr id="3078"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2800">
              <a:solidFill>
                <a:srgbClr val="000000"/>
              </a:solidFill>
            </a:endParaRPr>
          </a:p>
        </p:txBody>
      </p:sp>
      <p:sp>
        <p:nvSpPr>
          <p:cNvPr id="8" name="Rectangle 7"/>
          <p:cNvSpPr/>
          <p:nvPr/>
        </p:nvSpPr>
        <p:spPr>
          <a:xfrm>
            <a:off x="1692275" y="2636838"/>
            <a:ext cx="6983413" cy="3887787"/>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D9"/>
              </a:solidFill>
            </a:endParaRPr>
          </a:p>
        </p:txBody>
      </p:sp>
      <p:sp>
        <p:nvSpPr>
          <p:cNvPr id="3080" name="TextBox 8"/>
          <p:cNvSpPr txBox="1">
            <a:spLocks noChangeArrowheads="1"/>
          </p:cNvSpPr>
          <p:nvPr/>
        </p:nvSpPr>
        <p:spPr bwMode="auto">
          <a:xfrm>
            <a:off x="4067175" y="6165850"/>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000000"/>
                </a:solidFill>
              </a:rPr>
              <a:t>Saul Perlmutter</a:t>
            </a:r>
          </a:p>
        </p:txBody>
      </p:sp>
      <p:sp>
        <p:nvSpPr>
          <p:cNvPr id="3081" name="TextBox 9"/>
          <p:cNvSpPr txBox="1">
            <a:spLocks noChangeArrowheads="1"/>
          </p:cNvSpPr>
          <p:nvPr/>
        </p:nvSpPr>
        <p:spPr bwMode="auto">
          <a:xfrm>
            <a:off x="1763713" y="6165850"/>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Adam Riess</a:t>
            </a:r>
          </a:p>
        </p:txBody>
      </p:sp>
      <p:sp>
        <p:nvSpPr>
          <p:cNvPr id="3082" name="TextBox 10"/>
          <p:cNvSpPr txBox="1">
            <a:spLocks noChangeArrowheads="1"/>
          </p:cNvSpPr>
          <p:nvPr/>
        </p:nvSpPr>
        <p:spPr bwMode="auto">
          <a:xfrm>
            <a:off x="7019925" y="6165850"/>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Brian Schmidt</a:t>
            </a:r>
          </a:p>
        </p:txBody>
      </p:sp>
    </p:spTree>
    <p:extLst>
      <p:ext uri="{BB962C8B-B14F-4D97-AF65-F5344CB8AC3E}">
        <p14:creationId xmlns:p14="http://schemas.microsoft.com/office/powerpoint/2010/main" val="2622304589"/>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505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0638"/>
            <a:ext cx="10040938" cy="6978651"/>
          </a:xfrm>
        </p:spPr>
      </p:pic>
      <p:sp>
        <p:nvSpPr>
          <p:cNvPr id="6" name="Rectangle 6"/>
          <p:cNvSpPr>
            <a:spLocks noGrp="1" noChangeArrowheads="1"/>
          </p:cNvSpPr>
          <p:nvPr>
            <p:ph type="title"/>
          </p:nvPr>
        </p:nvSpPr>
        <p:spPr>
          <a:xfrm>
            <a:off x="539552" y="2420888"/>
            <a:ext cx="8229600" cy="1143000"/>
          </a:xfrm>
          <a:ln>
            <a:miter lim="800000"/>
            <a:headEnd/>
            <a:tailEnd/>
          </a:ln>
        </p:spPr>
        <p:txBody>
          <a:bodyPr/>
          <a:lstStyle/>
          <a:p>
            <a:pPr>
              <a:defRPr/>
            </a:pPr>
            <a:br>
              <a:rPr lang="en-US" sz="6000" b="1" dirty="0">
                <a:solidFill>
                  <a:schemeClr val="tx1"/>
                </a:solidFill>
                <a:effectLst>
                  <a:outerShdw blurRad="38100" dist="38100" dir="2700000" algn="tl">
                    <a:srgbClr val="000000"/>
                  </a:outerShdw>
                </a:effectLst>
                <a:latin typeface="Papyrus" pitchFamily="66" charset="0"/>
              </a:rPr>
            </a:br>
            <a:r>
              <a:rPr lang="en-US" sz="6000" b="1" dirty="0">
                <a:solidFill>
                  <a:schemeClr val="tx1"/>
                </a:solidFill>
                <a:effectLst>
                  <a:outerShdw blurRad="38100" dist="38100" dir="2700000" algn="tl">
                    <a:srgbClr val="000000"/>
                  </a:outerShdw>
                </a:effectLst>
                <a:latin typeface="Constantia" panose="02030602050306030303" pitchFamily="18" charset="0"/>
              </a:rPr>
              <a:t>… to the edge of the visible Universe…</a:t>
            </a:r>
            <a:br>
              <a:rPr lang="en-US" sz="6000" b="1" dirty="0">
                <a:solidFill>
                  <a:schemeClr val="tx1"/>
                </a:solidFill>
                <a:effectLst>
                  <a:outerShdw blurRad="38100" dist="38100" dir="2700000" algn="tl">
                    <a:srgbClr val="000000"/>
                  </a:outerShdw>
                </a:effectLst>
                <a:latin typeface="Constantia" panose="02030602050306030303" pitchFamily="18" charset="0"/>
              </a:rPr>
            </a:br>
            <a:br>
              <a:rPr lang="en-US" sz="6000" b="1" dirty="0">
                <a:solidFill>
                  <a:schemeClr val="tx1"/>
                </a:solidFill>
                <a:effectLst>
                  <a:outerShdw blurRad="38100" dist="38100" dir="2700000" algn="tl">
                    <a:srgbClr val="000000"/>
                  </a:outerShdw>
                </a:effectLst>
                <a:latin typeface="Papyrus" pitchFamily="66" charset="0"/>
              </a:rPr>
            </a:br>
            <a:br>
              <a:rPr lang="en-US" sz="6000" b="1" dirty="0">
                <a:solidFill>
                  <a:schemeClr val="tx1"/>
                </a:solidFill>
                <a:effectLst>
                  <a:outerShdw blurRad="38100" dist="38100" dir="2700000" algn="tl">
                    <a:srgbClr val="000000"/>
                  </a:outerShdw>
                </a:effectLst>
                <a:latin typeface="Papyrus" pitchFamily="66" charset="0"/>
              </a:rPr>
            </a:br>
            <a:r>
              <a:rPr lang="en-US" sz="6000" b="1" dirty="0">
                <a:solidFill>
                  <a:schemeClr val="tx1"/>
                </a:solidFill>
                <a:effectLst>
                  <a:outerShdw blurRad="38100" dist="38100" dir="2700000" algn="tl">
                    <a:srgbClr val="000000"/>
                  </a:outerShdw>
                </a:effectLst>
                <a:latin typeface="Constantia" panose="02030602050306030303" pitchFamily="18" charset="0"/>
              </a:rPr>
              <a:t>~ 42  Giga </a:t>
            </a:r>
            <a:r>
              <a:rPr lang="en-US" sz="6000" b="1" dirty="0" err="1">
                <a:solidFill>
                  <a:schemeClr val="tx1"/>
                </a:solidFill>
                <a:effectLst>
                  <a:outerShdw blurRad="38100" dist="38100" dir="2700000" algn="tl">
                    <a:srgbClr val="000000"/>
                  </a:outerShdw>
                </a:effectLst>
                <a:latin typeface="Constantia" panose="02030602050306030303" pitchFamily="18" charset="0"/>
              </a:rPr>
              <a:t>lightyears</a:t>
            </a:r>
            <a:endParaRPr lang="en-US" sz="6000" b="1" dirty="0">
              <a:solidFill>
                <a:schemeClr val="tx1"/>
              </a:solidFill>
              <a:effectLst>
                <a:outerShdw blurRad="38100" dist="38100" dir="2700000" algn="tl">
                  <a:srgbClr val="000000"/>
                </a:outerShdw>
              </a:effectLst>
              <a:latin typeface="Constantia" panose="02030602050306030303" pitchFamily="18" charset="0"/>
            </a:endParaRPr>
          </a:p>
        </p:txBody>
      </p:sp>
    </p:spTree>
    <p:extLst>
      <p:ext uri="{BB962C8B-B14F-4D97-AF65-F5344CB8AC3E}">
        <p14:creationId xmlns:p14="http://schemas.microsoft.com/office/powerpoint/2010/main" val="2532019087"/>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Universe </a:t>
            </a: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of </a:t>
            </a: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Galaxies </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859857199"/>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79512" y="467280"/>
            <a:ext cx="9144000" cy="1384300"/>
          </a:xfrm>
          <a:prstGeom prst="rect">
            <a:avLst/>
          </a:prstGeom>
          <a:ln w="6350" cap="rnd">
            <a:noFill/>
          </a:ln>
        </p:spPr>
        <p:txBody>
          <a:bodyPr anchor="b"/>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eaLnBrk="1" hangingPunct="1">
              <a:defRPr/>
            </a:pPr>
            <a:r>
              <a:rPr lang="en-GB" sz="5500" b="1" dirty="0">
                <a:ln w="3200">
                  <a:solidFill>
                    <a:srgbClr val="444D26">
                      <a:shade val="75000"/>
                      <a:alpha val="25000"/>
                    </a:srgbClr>
                  </a:solidFill>
                  <a:prstDash val="solid"/>
                  <a:round/>
                </a:ln>
                <a:solidFill>
                  <a:prstClr val="black"/>
                </a:solidFill>
                <a:effectLst>
                  <a:outerShdw blurRad="38100" dist="38100" dir="2700000" algn="tl">
                    <a:srgbClr val="FFFFFF"/>
                  </a:outerShdw>
                </a:effectLst>
              </a:rPr>
              <a:t>      </a:t>
            </a:r>
            <a:r>
              <a:rPr lang="en-GB" sz="5500" b="1" dirty="0">
                <a:ln w="3200">
                  <a:solidFill>
                    <a:srgbClr val="444D26">
                      <a:shade val="75000"/>
                      <a:alpha val="25000"/>
                    </a:srgbClr>
                  </a:solidFill>
                  <a:prstDash val="solid"/>
                  <a:round/>
                </a:ln>
                <a:solidFill>
                  <a:prstClr val="white"/>
                </a:solidFill>
                <a:effectLst>
                  <a:outerShdw blurRad="38100" dist="38100" dir="2700000" algn="tl">
                    <a:srgbClr val="FFFFFF"/>
                  </a:outerShdw>
                </a:effectLst>
              </a:rPr>
              <a:t>a Universe of Galaxies</a:t>
            </a:r>
            <a:endParaRPr lang="en-GB" sz="6000" b="1" dirty="0">
              <a:ln w="3200">
                <a:solidFill>
                  <a:srgbClr val="444D26">
                    <a:shade val="75000"/>
                    <a:alpha val="25000"/>
                  </a:srgbClr>
                </a:solidFill>
                <a:prstDash val="solid"/>
                <a:round/>
              </a:ln>
              <a:solidFill>
                <a:prstClr val="white"/>
              </a:solidFill>
              <a:effectLst>
                <a:outerShdw blurRad="38100" dist="38100" dir="2700000" algn="tl">
                  <a:srgbClr val="FFFFFF"/>
                </a:outerShdw>
              </a:effectLst>
            </a:endParaRPr>
          </a:p>
          <a:p>
            <a:pPr eaLnBrk="1" hangingPunct="1">
              <a:defRPr/>
            </a:pPr>
            <a:endParaRPr lang="nl-NL" sz="5500" b="1" dirty="0">
              <a:ln w="3200">
                <a:solidFill>
                  <a:srgbClr val="444D26">
                    <a:shade val="75000"/>
                    <a:alpha val="25000"/>
                  </a:srgbClr>
                </a:solidFill>
                <a:prstDash val="solid"/>
                <a:round/>
              </a:ln>
              <a:solidFill>
                <a:prstClr val="white"/>
              </a:solidFill>
              <a:effectLst>
                <a:outerShdw blurRad="38100" dist="38100" dir="2700000" algn="tl">
                  <a:srgbClr val="FFFFFF"/>
                </a:outerShdw>
              </a:effectLst>
            </a:endParaRPr>
          </a:p>
        </p:txBody>
      </p:sp>
      <p:sp>
        <p:nvSpPr>
          <p:cNvPr id="2" name="TextBox 1"/>
          <p:cNvSpPr txBox="1"/>
          <p:nvPr/>
        </p:nvSpPr>
        <p:spPr>
          <a:xfrm>
            <a:off x="395536" y="1874809"/>
            <a:ext cx="8748464" cy="3647152"/>
          </a:xfrm>
          <a:prstGeom prst="rect">
            <a:avLst/>
          </a:prstGeom>
          <a:noFill/>
        </p:spPr>
        <p:txBody>
          <a:bodyPr wrap="square" rtlCol="0">
            <a:spAutoFit/>
          </a:bodyPr>
          <a:lstStyle/>
          <a:p>
            <a:endParaRPr lang="nl-NL" sz="1500" dirty="0">
              <a:solidFill>
                <a:prstClr val="white"/>
              </a:solidFill>
            </a:endParaRPr>
          </a:p>
          <a:p>
            <a:r>
              <a:rPr lang="nl-NL" b="1" dirty="0">
                <a:solidFill>
                  <a:prstClr val="white"/>
                </a:solidFill>
                <a:latin typeface="Constantia" panose="02030602050306030303" pitchFamily="18" charset="0"/>
              </a:rPr>
              <a:t>How to probe </a:t>
            </a:r>
          </a:p>
          <a:p>
            <a:r>
              <a:rPr lang="nl-NL" b="1" dirty="0">
                <a:solidFill>
                  <a:prstClr val="white"/>
                </a:solidFill>
                <a:latin typeface="Constantia" panose="02030602050306030303" pitchFamily="18" charset="0"/>
              </a:rPr>
              <a:t>the structure and dynamics </a:t>
            </a:r>
          </a:p>
          <a:p>
            <a:r>
              <a:rPr lang="nl-NL" b="1" dirty="0">
                <a:solidFill>
                  <a:prstClr val="white"/>
                </a:solidFill>
                <a:latin typeface="Constantia" panose="02030602050306030303" pitchFamily="18" charset="0"/>
              </a:rPr>
              <a:t>of the Universe ?</a:t>
            </a:r>
          </a:p>
          <a:p>
            <a:endParaRPr lang="nl-NL" b="1" dirty="0">
              <a:solidFill>
                <a:prstClr val="white"/>
              </a:solidFill>
              <a:latin typeface="Constantia" panose="02030602050306030303" pitchFamily="18" charset="0"/>
            </a:endParaRPr>
          </a:p>
          <a:p>
            <a:endParaRPr lang="nl-NL" b="1" dirty="0">
              <a:solidFill>
                <a:prstClr val="white"/>
              </a:solidFill>
              <a:latin typeface="Constantia" panose="02030602050306030303" pitchFamily="18" charset="0"/>
            </a:endParaRPr>
          </a:p>
          <a:p>
            <a:pPr marL="285750" indent="-285750">
              <a:buFont typeface="Arial" panose="020B0604020202020204" pitchFamily="34" charset="0"/>
              <a:buChar char="•"/>
            </a:pPr>
            <a:r>
              <a:rPr lang="nl-NL" b="1" dirty="0">
                <a:solidFill>
                  <a:prstClr val="white"/>
                </a:solidFill>
                <a:latin typeface="Constantia" panose="02030602050306030303" pitchFamily="18" charset="0"/>
              </a:rPr>
              <a:t>Most mass not visible </a:t>
            </a:r>
          </a:p>
          <a:p>
            <a:pPr marL="285750" indent="-285750">
              <a:buFont typeface="Arial" panose="020B0604020202020204" pitchFamily="34" charset="0"/>
              <a:buChar char="•"/>
            </a:pPr>
            <a:endParaRPr lang="nl-NL" b="1" dirty="0">
              <a:solidFill>
                <a:prstClr val="white"/>
              </a:solidFill>
              <a:latin typeface="Constantia" panose="02030602050306030303" pitchFamily="18" charset="0"/>
            </a:endParaRPr>
          </a:p>
          <a:p>
            <a:pPr marL="285750" indent="-285750">
              <a:buFont typeface="Arial" panose="020B0604020202020204" pitchFamily="34" charset="0"/>
              <a:buChar char="•"/>
            </a:pPr>
            <a:r>
              <a:rPr lang="nl-NL" b="1" dirty="0">
                <a:solidFill>
                  <a:prstClr val="white"/>
                </a:solidFill>
                <a:latin typeface="Constantia" panose="02030602050306030303" pitchFamily="18" charset="0"/>
              </a:rPr>
              <a:t>Galaxies as light beacons</a:t>
            </a:r>
          </a:p>
          <a:p>
            <a:endParaRPr lang="nl-NL" b="1" dirty="0">
              <a:solidFill>
                <a:prstClr val="white"/>
              </a:solidFill>
              <a:latin typeface="Constantia" panose="02030602050306030303" pitchFamily="18" charset="0"/>
            </a:endParaRPr>
          </a:p>
          <a:p>
            <a:pPr marL="285750" indent="-285750">
              <a:buFont typeface="Arial" panose="020B0604020202020204" pitchFamily="34" charset="0"/>
              <a:buChar char="•"/>
            </a:pPr>
            <a:r>
              <a:rPr lang="nl-NL" b="1" dirty="0">
                <a:solidFill>
                  <a:prstClr val="white"/>
                </a:solidFill>
                <a:latin typeface="Constantia" panose="02030602050306030303" pitchFamily="18" charset="0"/>
              </a:rPr>
              <a:t>Use galaxies to map positions </a:t>
            </a:r>
          </a:p>
          <a:p>
            <a:r>
              <a:rPr lang="nl-NL" b="1" dirty="0">
                <a:solidFill>
                  <a:prstClr val="white"/>
                </a:solidFill>
                <a:latin typeface="Constantia" panose="02030602050306030303" pitchFamily="18" charset="0"/>
              </a:rPr>
              <a:t>     and motions of the galaxies </a:t>
            </a:r>
          </a:p>
          <a:p>
            <a:r>
              <a:rPr lang="nl-NL" dirty="0">
                <a:solidFill>
                  <a:prstClr val="white"/>
                </a:solidFill>
              </a:rPr>
              <a:t>      </a:t>
            </a:r>
            <a:endParaRPr lang="en-GB" dirty="0">
              <a:solidFill>
                <a:prstClr val="white"/>
              </a:solidFill>
            </a:endParaRPr>
          </a:p>
        </p:txBody>
      </p:sp>
      <p:sp>
        <p:nvSpPr>
          <p:cNvPr id="4" name="Rectangle 3"/>
          <p:cNvSpPr/>
          <p:nvPr/>
        </p:nvSpPr>
        <p:spPr>
          <a:xfrm>
            <a:off x="179512" y="1877270"/>
            <a:ext cx="3960440" cy="3554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59" y="1877270"/>
            <a:ext cx="4707341" cy="3554042"/>
          </a:xfrm>
          <a:prstGeom prst="rect">
            <a:avLst/>
          </a:prstGeom>
        </p:spPr>
      </p:pic>
      <p:sp>
        <p:nvSpPr>
          <p:cNvPr id="7" name="Rectangle 6"/>
          <p:cNvSpPr/>
          <p:nvPr/>
        </p:nvSpPr>
        <p:spPr>
          <a:xfrm>
            <a:off x="4211958" y="1877270"/>
            <a:ext cx="4707341" cy="3554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019024925"/>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644008" y="116632"/>
            <a:ext cx="4392488" cy="663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99392"/>
            <a:ext cx="5056845" cy="8365273"/>
          </a:xfrm>
        </p:spPr>
      </p:pic>
      <p:sp>
        <p:nvSpPr>
          <p:cNvPr id="9" name="Title 1"/>
          <p:cNvSpPr txBox="1">
            <a:spLocks/>
          </p:cNvSpPr>
          <p:nvPr/>
        </p:nvSpPr>
        <p:spPr bwMode="auto">
          <a:xfrm>
            <a:off x="5085903" y="-171400"/>
            <a:ext cx="41868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br>
              <a:rPr lang="nl-NL" b="1" kern="0" dirty="0">
                <a:latin typeface="Constantia" panose="02030602050306030303" pitchFamily="18" charset="0"/>
              </a:rPr>
            </a:br>
            <a:r>
              <a:rPr lang="nl-NL" b="1" kern="0" dirty="0">
                <a:solidFill>
                  <a:schemeClr val="accent5"/>
                </a:solidFill>
                <a:latin typeface="Constantia" panose="02030602050306030303" pitchFamily="18" charset="0"/>
              </a:rPr>
              <a:t>the  Galaxy</a:t>
            </a:r>
            <a:endParaRPr lang="en-GB" b="1" kern="0" dirty="0">
              <a:solidFill>
                <a:schemeClr val="accent5"/>
              </a:solidFill>
              <a:latin typeface="Constantia" panose="02030602050306030303" pitchFamily="18" charset="0"/>
            </a:endParaRPr>
          </a:p>
        </p:txBody>
      </p:sp>
    </p:spTree>
    <p:extLst>
      <p:ext uri="{BB962C8B-B14F-4D97-AF65-F5344CB8AC3E}">
        <p14:creationId xmlns:p14="http://schemas.microsoft.com/office/powerpoint/2010/main" val="3755280935"/>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8" descr="ESO_Brunier_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0"/>
            <a:ext cx="11930063" cy="74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pic>
        <p:nvPicPr>
          <p:cNvPr id="24581" name="Picture 4" descr="MWart_spitzer_f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2860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43438" y="2286000"/>
            <a:ext cx="4143375" cy="4143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1"/>
          <p:cNvSpPr>
            <a:spLocks noChangeArrowheads="1"/>
          </p:cNvSpPr>
          <p:nvPr/>
        </p:nvSpPr>
        <p:spPr bwMode="auto">
          <a:xfrm>
            <a:off x="1143000" y="5715000"/>
            <a:ext cx="3500438" cy="1077913"/>
          </a:xfrm>
          <a:prstGeom prst="rect">
            <a:avLst/>
          </a:prstGeom>
          <a:noFill/>
          <a:ln w="9525">
            <a:noFill/>
            <a:miter lim="800000"/>
            <a:headEnd/>
            <a:tailEnd/>
          </a:ln>
          <a:effectLst/>
        </p:spPr>
        <p:txBody>
          <a:bodyPr anchor="ctr">
            <a:spAutoFit/>
          </a:bodyPr>
          <a:lstStyle/>
          <a:p>
            <a:pPr eaLnBrk="0" hangingPunct="0">
              <a:defRPr/>
            </a:pPr>
            <a:r>
              <a:rPr lang="en-US" sz="1200" dirty="0">
                <a:solidFill>
                  <a:prstClr val="white"/>
                </a:solidFill>
                <a:latin typeface="Constantia"/>
              </a:rPr>
              <a:t>the Milky Way Galaxy:</a:t>
            </a:r>
            <a:br>
              <a:rPr lang="en-US" sz="1200" dirty="0">
                <a:solidFill>
                  <a:prstClr val="white"/>
                </a:solidFill>
                <a:latin typeface="Constantia"/>
              </a:rPr>
            </a:br>
            <a:r>
              <a:rPr lang="en-US" sz="1200" dirty="0">
                <a:solidFill>
                  <a:prstClr val="white"/>
                </a:solidFill>
                <a:latin typeface="Constantia"/>
              </a:rPr>
              <a:t>as it would appear from a distant vista point, </a:t>
            </a:r>
          </a:p>
          <a:p>
            <a:pPr eaLnBrk="0" hangingPunct="0">
              <a:defRPr/>
            </a:pPr>
            <a:r>
              <a:rPr lang="en-US" sz="1200" dirty="0">
                <a:solidFill>
                  <a:prstClr val="white"/>
                </a:solidFill>
                <a:latin typeface="Constantia"/>
              </a:rPr>
              <a:t>outside its plane (face-on view)</a:t>
            </a:r>
            <a:br>
              <a:rPr lang="en-US" sz="1400" dirty="0">
                <a:solidFill>
                  <a:srgbClr val="0000FF"/>
                </a:solidFill>
              </a:rPr>
            </a:br>
            <a:endParaRPr lang="en-US" dirty="0">
              <a:solidFill>
                <a:prstClr val="white"/>
              </a:solidFill>
            </a:endParaRPr>
          </a:p>
          <a:p>
            <a:pPr algn="just" eaLnBrk="0" hangingPunct="0">
              <a:defRPr/>
            </a:pPr>
            <a:r>
              <a:rPr lang="en-US" sz="1000" dirty="0">
                <a:solidFill>
                  <a:prstClr val="white"/>
                </a:solidFill>
                <a:latin typeface="Constantia"/>
              </a:rPr>
              <a:t>.</a:t>
            </a:r>
          </a:p>
        </p:txBody>
      </p:sp>
    </p:spTree>
    <p:extLst>
      <p:ext uri="{BB962C8B-B14F-4D97-AF65-F5344CB8AC3E}">
        <p14:creationId xmlns:p14="http://schemas.microsoft.com/office/powerpoint/2010/main" val="4248370217"/>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8" descr="ESO_Brunier_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0"/>
            <a:ext cx="11930063" cy="74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pic>
        <p:nvPicPr>
          <p:cNvPr id="24581" name="Picture 4" descr="MWart_spitzer_f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2860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43438" y="2286000"/>
            <a:ext cx="4143375" cy="4143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1"/>
          <p:cNvSpPr>
            <a:spLocks noChangeArrowheads="1"/>
          </p:cNvSpPr>
          <p:nvPr/>
        </p:nvSpPr>
        <p:spPr bwMode="auto">
          <a:xfrm>
            <a:off x="1143000" y="5715000"/>
            <a:ext cx="3500438" cy="1077913"/>
          </a:xfrm>
          <a:prstGeom prst="rect">
            <a:avLst/>
          </a:prstGeom>
          <a:noFill/>
          <a:ln w="9525">
            <a:noFill/>
            <a:miter lim="800000"/>
            <a:headEnd/>
            <a:tailEnd/>
          </a:ln>
          <a:effectLst/>
        </p:spPr>
        <p:txBody>
          <a:bodyPr anchor="ctr">
            <a:spAutoFit/>
          </a:bodyPr>
          <a:lstStyle/>
          <a:p>
            <a:pPr eaLnBrk="0" hangingPunct="0">
              <a:defRPr/>
            </a:pPr>
            <a:r>
              <a:rPr lang="en-US" sz="1200" dirty="0">
                <a:solidFill>
                  <a:prstClr val="white"/>
                </a:solidFill>
                <a:latin typeface="Constantia"/>
              </a:rPr>
              <a:t>the Milky Way Galaxy:</a:t>
            </a:r>
            <a:br>
              <a:rPr lang="en-US" sz="1200" dirty="0">
                <a:solidFill>
                  <a:prstClr val="white"/>
                </a:solidFill>
                <a:latin typeface="Constantia"/>
              </a:rPr>
            </a:br>
            <a:r>
              <a:rPr lang="en-US" sz="1200" dirty="0">
                <a:solidFill>
                  <a:prstClr val="white"/>
                </a:solidFill>
                <a:latin typeface="Constantia"/>
              </a:rPr>
              <a:t>as it would appear from a distant vista point, </a:t>
            </a:r>
          </a:p>
          <a:p>
            <a:pPr eaLnBrk="0" hangingPunct="0">
              <a:defRPr/>
            </a:pPr>
            <a:r>
              <a:rPr lang="en-US" sz="1200" dirty="0">
                <a:solidFill>
                  <a:prstClr val="white"/>
                </a:solidFill>
                <a:latin typeface="Constantia"/>
              </a:rPr>
              <a:t>outside its plane (face-on view)</a:t>
            </a:r>
            <a:br>
              <a:rPr lang="en-US" sz="1400" dirty="0">
                <a:solidFill>
                  <a:srgbClr val="0000FF"/>
                </a:solidFill>
              </a:rPr>
            </a:br>
            <a:endParaRPr lang="en-US" dirty="0">
              <a:solidFill>
                <a:prstClr val="white"/>
              </a:solidFill>
            </a:endParaRPr>
          </a:p>
          <a:p>
            <a:pPr algn="just" eaLnBrk="0" hangingPunct="0">
              <a:defRPr/>
            </a:pPr>
            <a:r>
              <a:rPr lang="en-US" sz="1000" dirty="0">
                <a:solidFill>
                  <a:prstClr val="white"/>
                </a:solidFill>
                <a:latin typeface="Constantia"/>
              </a:rPr>
              <a:t>.</a:t>
            </a:r>
          </a:p>
        </p:txBody>
      </p:sp>
      <p:sp>
        <p:nvSpPr>
          <p:cNvPr id="8" name="Rectangle 1"/>
          <p:cNvSpPr>
            <a:spLocks noChangeArrowheads="1"/>
          </p:cNvSpPr>
          <p:nvPr/>
        </p:nvSpPr>
        <p:spPr bwMode="auto">
          <a:xfrm>
            <a:off x="956370" y="404664"/>
            <a:ext cx="4968552" cy="2031325"/>
          </a:xfrm>
          <a:prstGeom prst="rect">
            <a:avLst/>
          </a:prstGeom>
          <a:noFill/>
          <a:ln w="9525">
            <a:noFill/>
            <a:miter lim="800000"/>
            <a:headEnd/>
            <a:tailEnd/>
          </a:ln>
          <a:effectLst/>
        </p:spPr>
        <p:txBody>
          <a:bodyPr wrap="square" anchor="ctr">
            <a:spAutoFit/>
          </a:bodyPr>
          <a:lstStyle/>
          <a:p>
            <a:pPr eaLnBrk="0" hangingPunct="0">
              <a:defRPr/>
            </a:pPr>
            <a:r>
              <a:rPr lang="en-US" sz="1200" dirty="0">
                <a:solidFill>
                  <a:prstClr val="white"/>
                </a:solidFill>
                <a:latin typeface="Constantia"/>
              </a:rPr>
              <a:t>We live in a galaxy, the Milky Way:</a:t>
            </a:r>
          </a:p>
          <a:p>
            <a:pPr eaLnBrk="0" hangingPunct="0">
              <a:defRPr/>
            </a:pPr>
            <a:endParaRPr lang="en-US" sz="1200" dirty="0">
              <a:solidFill>
                <a:prstClr val="white"/>
              </a:solidFill>
              <a:latin typeface="Constantia"/>
            </a:endParaRPr>
          </a:p>
          <a:p>
            <a:pPr marL="171450" indent="-171450" eaLnBrk="0" hangingPunct="0">
              <a:buFont typeface="Arial" panose="020B0604020202020204" pitchFamily="34" charset="0"/>
              <a:buChar char="•"/>
              <a:defRPr/>
            </a:pPr>
            <a:r>
              <a:rPr lang="en-US" sz="1200" dirty="0">
                <a:solidFill>
                  <a:prstClr val="white"/>
                </a:solidFill>
                <a:latin typeface="Constantia"/>
              </a:rPr>
              <a:t>200 billion stars </a:t>
            </a:r>
          </a:p>
          <a:p>
            <a:pPr marL="171450" indent="-171450" eaLnBrk="0" hangingPunct="0">
              <a:buFont typeface="Arial" panose="020B0604020202020204" pitchFamily="34" charset="0"/>
              <a:buChar char="•"/>
              <a:defRPr/>
            </a:pPr>
            <a:r>
              <a:rPr lang="en-US" sz="1200" dirty="0">
                <a:solidFill>
                  <a:prstClr val="white"/>
                </a:solidFill>
                <a:latin typeface="Constantia"/>
              </a:rPr>
              <a:t>most concentrated in a thin disk of ~100.000 </a:t>
            </a:r>
            <a:r>
              <a:rPr lang="en-US" sz="1200" dirty="0" err="1">
                <a:solidFill>
                  <a:prstClr val="white"/>
                </a:solidFill>
                <a:latin typeface="Constantia"/>
              </a:rPr>
              <a:t>lightyears</a:t>
            </a:r>
            <a:r>
              <a:rPr lang="en-US" sz="1200" dirty="0">
                <a:solidFill>
                  <a:prstClr val="white"/>
                </a:solidFill>
                <a:latin typeface="Constantia"/>
              </a:rPr>
              <a:t> diameter</a:t>
            </a:r>
          </a:p>
          <a:p>
            <a:pPr marL="171450" indent="-171450" eaLnBrk="0" hangingPunct="0">
              <a:buFont typeface="Arial" panose="020B0604020202020204" pitchFamily="34" charset="0"/>
              <a:buChar char="•"/>
              <a:defRPr/>
            </a:pPr>
            <a:r>
              <a:rPr lang="en-US" sz="1200" dirty="0">
                <a:solidFill>
                  <a:prstClr val="white"/>
                </a:solidFill>
                <a:latin typeface="Constantia"/>
              </a:rPr>
              <a:t>central bulge of mostly redder/older stars around </a:t>
            </a:r>
            <a:r>
              <a:rPr lang="en-US" sz="1200" dirty="0" err="1">
                <a:solidFill>
                  <a:prstClr val="white"/>
                </a:solidFill>
                <a:latin typeface="Constantia"/>
              </a:rPr>
              <a:t>centre</a:t>
            </a:r>
            <a:r>
              <a:rPr lang="en-US" sz="1200" dirty="0">
                <a:solidFill>
                  <a:prstClr val="white"/>
                </a:solidFill>
                <a:latin typeface="Constantia"/>
              </a:rPr>
              <a:t> Galaxy</a:t>
            </a:r>
          </a:p>
          <a:p>
            <a:pPr marL="171450" indent="-171450" eaLnBrk="0" hangingPunct="0">
              <a:buFont typeface="Arial" panose="020B0604020202020204" pitchFamily="34" charset="0"/>
              <a:buChar char="•"/>
              <a:defRPr/>
            </a:pPr>
            <a:r>
              <a:rPr lang="en-US" sz="1200" dirty="0">
                <a:solidFill>
                  <a:prstClr val="white"/>
                </a:solidFill>
                <a:latin typeface="Constantia"/>
              </a:rPr>
              <a:t>Black hole of ~ 1 million solar </a:t>
            </a:r>
            <a:r>
              <a:rPr lang="en-US" sz="1200" dirty="0" err="1">
                <a:solidFill>
                  <a:prstClr val="white"/>
                </a:solidFill>
                <a:latin typeface="Constantia"/>
              </a:rPr>
              <a:t>massses</a:t>
            </a:r>
            <a:r>
              <a:rPr lang="en-US" sz="1200" dirty="0">
                <a:solidFill>
                  <a:prstClr val="white"/>
                </a:solidFill>
                <a:latin typeface="Constantia"/>
              </a:rPr>
              <a:t> in </a:t>
            </a:r>
            <a:r>
              <a:rPr lang="en-US" sz="1200" dirty="0" err="1">
                <a:solidFill>
                  <a:prstClr val="white"/>
                </a:solidFill>
                <a:latin typeface="Constantia"/>
              </a:rPr>
              <a:t>centre</a:t>
            </a:r>
            <a:endParaRPr lang="en-US" sz="1200" dirty="0">
              <a:solidFill>
                <a:prstClr val="white"/>
              </a:solidFill>
              <a:latin typeface="Constantia"/>
            </a:endParaRPr>
          </a:p>
          <a:p>
            <a:pPr marL="171450" indent="-171450" eaLnBrk="0" hangingPunct="0">
              <a:buFont typeface="Arial" panose="020B0604020202020204" pitchFamily="34" charset="0"/>
              <a:buChar char="•"/>
              <a:defRPr/>
            </a:pPr>
            <a:r>
              <a:rPr lang="en-US" sz="1200" dirty="0">
                <a:solidFill>
                  <a:prstClr val="white"/>
                </a:solidFill>
                <a:latin typeface="Constantia"/>
              </a:rPr>
              <a:t>Sun ~ 30000 </a:t>
            </a:r>
            <a:r>
              <a:rPr lang="en-US" sz="1200" dirty="0" err="1">
                <a:solidFill>
                  <a:prstClr val="white"/>
                </a:solidFill>
                <a:latin typeface="Constantia"/>
              </a:rPr>
              <a:t>lightyears</a:t>
            </a:r>
            <a:r>
              <a:rPr lang="en-US" sz="1200" dirty="0">
                <a:solidFill>
                  <a:prstClr val="white"/>
                </a:solidFill>
                <a:latin typeface="Constantia"/>
              </a:rPr>
              <a:t> from Centre Galaxy</a:t>
            </a:r>
          </a:p>
          <a:p>
            <a:pPr marL="171450" indent="-171450" eaLnBrk="0" hangingPunct="0">
              <a:buFont typeface="Arial" panose="020B0604020202020204" pitchFamily="34" charset="0"/>
              <a:buChar char="•"/>
              <a:defRPr/>
            </a:pPr>
            <a:r>
              <a:rPr lang="en-US" sz="1200" dirty="0">
                <a:solidFill>
                  <a:prstClr val="white"/>
                </a:solidFill>
                <a:latin typeface="Constantia"/>
              </a:rPr>
              <a:t>moves in circular orbit around with period  of 220 million years</a:t>
            </a:r>
            <a:br>
              <a:rPr lang="en-US" sz="1400" dirty="0">
                <a:solidFill>
                  <a:srgbClr val="0000FF"/>
                </a:solidFill>
              </a:rPr>
            </a:br>
            <a:endParaRPr lang="en-US" dirty="0">
              <a:solidFill>
                <a:prstClr val="white"/>
              </a:solidFill>
            </a:endParaRPr>
          </a:p>
          <a:p>
            <a:pPr algn="just" eaLnBrk="0" hangingPunct="0">
              <a:defRPr/>
            </a:pPr>
            <a:r>
              <a:rPr lang="en-US" sz="1000" dirty="0">
                <a:solidFill>
                  <a:prstClr val="white"/>
                </a:solidFill>
                <a:latin typeface="Constantia"/>
              </a:rPr>
              <a:t>.</a:t>
            </a:r>
          </a:p>
        </p:txBody>
      </p:sp>
      <p:sp>
        <p:nvSpPr>
          <p:cNvPr id="2" name="Rectangle 1"/>
          <p:cNvSpPr/>
          <p:nvPr/>
        </p:nvSpPr>
        <p:spPr>
          <a:xfrm>
            <a:off x="956370" y="404664"/>
            <a:ext cx="4968552" cy="17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9048828"/>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85720" y="-428652"/>
            <a:ext cx="7286676" cy="1219200"/>
          </a:xfrm>
        </p:spPr>
        <p:txBody>
          <a:bodyPr/>
          <a:lstStyle/>
          <a:p>
            <a:pPr>
              <a:defRPr/>
            </a:pPr>
            <a:r>
              <a:t>Milky Way Satellites</a:t>
            </a:r>
          </a:p>
        </p:txBody>
      </p:sp>
      <p:sp>
        <p:nvSpPr>
          <p:cNvPr id="88067" name="TextBox 4"/>
          <p:cNvSpPr txBox="1">
            <a:spLocks noChangeArrowheads="1"/>
          </p:cNvSpPr>
          <p:nvPr/>
        </p:nvSpPr>
        <p:spPr bwMode="auto">
          <a:xfrm>
            <a:off x="611560" y="5085184"/>
            <a:ext cx="47863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200" b="1" dirty="0">
                <a:solidFill>
                  <a:prstClr val="white"/>
                </a:solidFill>
              </a:rPr>
              <a:t>The Milky Way has at least ~14 satellite galaxies.</a:t>
            </a:r>
          </a:p>
          <a:p>
            <a:pPr eaLnBrk="1" hangingPunct="1">
              <a:spcBef>
                <a:spcPct val="0"/>
              </a:spcBef>
              <a:buClrTx/>
              <a:buSzTx/>
              <a:buFontTx/>
              <a:buNone/>
            </a:pPr>
            <a:endParaRPr lang="en-US" altLang="en-US" sz="1200" b="1" dirty="0">
              <a:solidFill>
                <a:prstClr val="white"/>
              </a:solidFill>
            </a:endParaRPr>
          </a:p>
          <a:p>
            <a:pPr eaLnBrk="1" hangingPunct="1">
              <a:spcBef>
                <a:spcPct val="0"/>
              </a:spcBef>
              <a:buClrTx/>
              <a:buSzTx/>
              <a:buFontTx/>
              <a:buNone/>
            </a:pPr>
            <a:r>
              <a:rPr lang="en-US" altLang="en-US" sz="1200" b="1" dirty="0">
                <a:solidFill>
                  <a:prstClr val="white"/>
                </a:solidFill>
              </a:rPr>
              <a:t>Large  &amp; Small </a:t>
            </a:r>
            <a:r>
              <a:rPr lang="en-US" altLang="en-US" sz="1200" b="1" dirty="0" err="1">
                <a:solidFill>
                  <a:prstClr val="white"/>
                </a:solidFill>
              </a:rPr>
              <a:t>Magellanic</a:t>
            </a:r>
            <a:r>
              <a:rPr lang="en-US" altLang="en-US" sz="1200" b="1" dirty="0">
                <a:solidFill>
                  <a:prstClr val="white"/>
                </a:solidFill>
              </a:rPr>
              <a:t> Clouds:     Irregular galaxies</a:t>
            </a:r>
          </a:p>
          <a:p>
            <a:pPr eaLnBrk="1" hangingPunct="1">
              <a:spcBef>
                <a:spcPct val="0"/>
              </a:spcBef>
              <a:buClrTx/>
              <a:buSzTx/>
              <a:buFontTx/>
              <a:buNone/>
            </a:pPr>
            <a:endParaRPr lang="en-US" altLang="en-US" sz="1200" b="1" dirty="0">
              <a:solidFill>
                <a:prstClr val="white"/>
              </a:solidFill>
            </a:endParaRPr>
          </a:p>
          <a:p>
            <a:pPr eaLnBrk="1" hangingPunct="1">
              <a:spcBef>
                <a:spcPct val="0"/>
              </a:spcBef>
              <a:buClrTx/>
              <a:buSzTx/>
              <a:buFontTx/>
              <a:buNone/>
            </a:pPr>
            <a:r>
              <a:rPr lang="en-US" altLang="en-US" sz="1200" b="1" dirty="0">
                <a:solidFill>
                  <a:prstClr val="white"/>
                </a:solidFill>
              </a:rPr>
              <a:t>all other satellite galaxies:                   Dwarf Spheroidal </a:t>
            </a:r>
          </a:p>
          <a:p>
            <a:pPr eaLnBrk="1" hangingPunct="1">
              <a:spcBef>
                <a:spcPct val="0"/>
              </a:spcBef>
              <a:buClrTx/>
              <a:buSzTx/>
              <a:buFontTx/>
              <a:buNone/>
            </a:pPr>
            <a:endParaRPr lang="en-US" altLang="en-US" sz="1200" dirty="0">
              <a:solidFill>
                <a:prstClr val="white"/>
              </a:solidFill>
            </a:endParaRPr>
          </a:p>
          <a:p>
            <a:pPr eaLnBrk="1" hangingPunct="1">
              <a:spcBef>
                <a:spcPct val="0"/>
              </a:spcBef>
              <a:buClrTx/>
              <a:buSzTx/>
              <a:buFontTx/>
              <a:buNone/>
            </a:pPr>
            <a:endParaRPr lang="en-US" altLang="en-US" sz="1200" dirty="0">
              <a:solidFill>
                <a:prstClr val="white"/>
              </a:solidFill>
              <a:latin typeface="Arial" charset="0"/>
            </a:endParaRPr>
          </a:p>
        </p:txBody>
      </p:sp>
      <p:sp>
        <p:nvSpPr>
          <p:cNvPr id="6" name="Rectangle 5"/>
          <p:cNvSpPr/>
          <p:nvPr/>
        </p:nvSpPr>
        <p:spPr>
          <a:xfrm>
            <a:off x="357188" y="4786313"/>
            <a:ext cx="4714875" cy="1857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88069" name="Picture 7" descr="LMCmosaicM_gendl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188" y="785813"/>
            <a:ext cx="471487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214938" y="2357438"/>
            <a:ext cx="3786187" cy="4286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785813"/>
            <a:ext cx="4714875" cy="3857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8072" name="TextBox 11"/>
          <p:cNvSpPr txBox="1">
            <a:spLocks noChangeArrowheads="1"/>
          </p:cNvSpPr>
          <p:nvPr/>
        </p:nvSpPr>
        <p:spPr bwMode="auto">
          <a:xfrm>
            <a:off x="4429125" y="928688"/>
            <a:ext cx="785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200">
                <a:solidFill>
                  <a:prstClr val="white"/>
                </a:solidFill>
                <a:latin typeface="Arial" charset="0"/>
              </a:rPr>
              <a:t>LMC</a:t>
            </a:r>
          </a:p>
        </p:txBody>
      </p:sp>
      <p:pic>
        <p:nvPicPr>
          <p:cNvPr id="88073" name="Picture 12" descr="Sculptor_Dwarf_Galax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2928938"/>
            <a:ext cx="3643313"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4" name="TextBox 13"/>
          <p:cNvSpPr txBox="1">
            <a:spLocks noChangeArrowheads="1"/>
          </p:cNvSpPr>
          <p:nvPr/>
        </p:nvSpPr>
        <p:spPr bwMode="auto">
          <a:xfrm>
            <a:off x="5357813" y="2500313"/>
            <a:ext cx="2643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200">
                <a:solidFill>
                  <a:prstClr val="white"/>
                </a:solidFill>
                <a:latin typeface="Arial" charset="0"/>
              </a:rPr>
              <a:t>Sculptor Dwarf Galaxy </a:t>
            </a:r>
          </a:p>
        </p:txBody>
      </p:sp>
    </p:spTree>
    <p:extLst>
      <p:ext uri="{BB962C8B-B14F-4D97-AF65-F5344CB8AC3E}">
        <p14:creationId xmlns:p14="http://schemas.microsoft.com/office/powerpoint/2010/main" val="1561826873"/>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3" descr="milkyway_garlick_bi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8938" y="1500188"/>
            <a:ext cx="600075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000500" y="1500188"/>
            <a:ext cx="4929188" cy="40719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3429000" y="714375"/>
            <a:ext cx="5929313" cy="785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2165" name="Content Placeholder 4" descr="m31_gendler_big.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2875" y="285750"/>
            <a:ext cx="4214813" cy="5821363"/>
          </a:xfrm>
        </p:spPr>
      </p:pic>
      <p:sp>
        <p:nvSpPr>
          <p:cNvPr id="3" name="Title 2"/>
          <p:cNvSpPr>
            <a:spLocks noGrp="1"/>
          </p:cNvSpPr>
          <p:nvPr>
            <p:ph type="title"/>
          </p:nvPr>
        </p:nvSpPr>
        <p:spPr>
          <a:xfrm>
            <a:off x="2714612" y="-214338"/>
            <a:ext cx="8229600" cy="1219200"/>
          </a:xfrm>
        </p:spPr>
        <p:txBody>
          <a:bodyPr/>
          <a:lstStyle/>
          <a:p>
            <a:pPr>
              <a:defRPr/>
            </a:pPr>
            <a:r>
              <a:rPr sz="6000"/>
              <a:t>          Local Group</a:t>
            </a:r>
          </a:p>
        </p:txBody>
      </p:sp>
      <p:sp>
        <p:nvSpPr>
          <p:cNvPr id="10" name="Rectangle 9"/>
          <p:cNvSpPr/>
          <p:nvPr/>
        </p:nvSpPr>
        <p:spPr>
          <a:xfrm>
            <a:off x="142875" y="285750"/>
            <a:ext cx="4214813" cy="5857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2168" name="Picture 6" descr="M33_crawford_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3714750"/>
            <a:ext cx="3571875"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286125" y="3714750"/>
            <a:ext cx="3571875" cy="3000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2170" name="TextBox 12"/>
          <p:cNvSpPr txBox="1">
            <a:spLocks noChangeArrowheads="1"/>
          </p:cNvSpPr>
          <p:nvPr/>
        </p:nvSpPr>
        <p:spPr bwMode="auto">
          <a:xfrm>
            <a:off x="4500563" y="928688"/>
            <a:ext cx="37861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a:solidFill>
                  <a:prstClr val="white"/>
                </a:solidFill>
                <a:latin typeface="Arial" charset="0"/>
              </a:rPr>
              <a:t>              </a:t>
            </a:r>
            <a:r>
              <a:rPr lang="en-US" altLang="en-US" sz="3000">
                <a:solidFill>
                  <a:prstClr val="white"/>
                </a:solidFill>
                <a:latin typeface="Arial" charset="0"/>
              </a:rPr>
              <a:t>Group Portrait</a:t>
            </a:r>
          </a:p>
        </p:txBody>
      </p:sp>
      <p:sp>
        <p:nvSpPr>
          <p:cNvPr id="92171" name="TextBox 13"/>
          <p:cNvSpPr txBox="1">
            <a:spLocks noChangeArrowheads="1"/>
          </p:cNvSpPr>
          <p:nvPr/>
        </p:nvSpPr>
        <p:spPr bwMode="auto">
          <a:xfrm>
            <a:off x="2928938" y="357188"/>
            <a:ext cx="1377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a:solidFill>
                  <a:prstClr val="white"/>
                </a:solidFill>
                <a:latin typeface="Arial" charset="0"/>
              </a:rPr>
              <a:t>M31</a:t>
            </a:r>
          </a:p>
          <a:p>
            <a:pPr eaLnBrk="1" hangingPunct="1">
              <a:spcBef>
                <a:spcPct val="0"/>
              </a:spcBef>
              <a:buClrTx/>
              <a:buSzTx/>
              <a:buFontTx/>
              <a:buNone/>
            </a:pPr>
            <a:r>
              <a:rPr lang="en-US" altLang="en-US" sz="1800">
                <a:solidFill>
                  <a:prstClr val="white"/>
                </a:solidFill>
                <a:latin typeface="Arial" charset="0"/>
              </a:rPr>
              <a:t>NGC 224</a:t>
            </a:r>
          </a:p>
          <a:p>
            <a:pPr eaLnBrk="1" hangingPunct="1">
              <a:spcBef>
                <a:spcPct val="0"/>
              </a:spcBef>
              <a:buClrTx/>
              <a:buSzTx/>
              <a:buFontTx/>
              <a:buNone/>
            </a:pPr>
            <a:r>
              <a:rPr lang="en-US" altLang="en-US" sz="1800">
                <a:solidFill>
                  <a:prstClr val="white"/>
                </a:solidFill>
                <a:latin typeface="Arial" charset="0"/>
              </a:rPr>
              <a:t>Andromeda</a:t>
            </a:r>
          </a:p>
        </p:txBody>
      </p:sp>
      <p:sp>
        <p:nvSpPr>
          <p:cNvPr id="92172" name="TextBox 14"/>
          <p:cNvSpPr txBox="1">
            <a:spLocks noChangeArrowheads="1"/>
          </p:cNvSpPr>
          <p:nvPr/>
        </p:nvSpPr>
        <p:spPr bwMode="auto">
          <a:xfrm>
            <a:off x="7500938" y="4857750"/>
            <a:ext cx="1365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a:solidFill>
                  <a:prstClr val="white"/>
                </a:solidFill>
                <a:latin typeface="Arial" charset="0"/>
              </a:rPr>
              <a:t>The Galaxy</a:t>
            </a:r>
          </a:p>
          <a:p>
            <a:pPr eaLnBrk="1" hangingPunct="1">
              <a:spcBef>
                <a:spcPct val="0"/>
              </a:spcBef>
              <a:buClrTx/>
              <a:buSzTx/>
              <a:buFontTx/>
              <a:buNone/>
            </a:pPr>
            <a:r>
              <a:rPr lang="en-US" altLang="en-US" sz="1800">
                <a:solidFill>
                  <a:prstClr val="white"/>
                </a:solidFill>
                <a:latin typeface="Arial" charset="0"/>
              </a:rPr>
              <a:t>Milky Way</a:t>
            </a:r>
          </a:p>
        </p:txBody>
      </p:sp>
      <p:sp>
        <p:nvSpPr>
          <p:cNvPr id="92173" name="TextBox 15"/>
          <p:cNvSpPr txBox="1">
            <a:spLocks noChangeArrowheads="1"/>
          </p:cNvSpPr>
          <p:nvPr/>
        </p:nvSpPr>
        <p:spPr bwMode="auto">
          <a:xfrm>
            <a:off x="5500688" y="5786438"/>
            <a:ext cx="1330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a:solidFill>
                  <a:prstClr val="white"/>
                </a:solidFill>
                <a:latin typeface="Arial" charset="0"/>
              </a:rPr>
              <a:t>M33</a:t>
            </a:r>
          </a:p>
          <a:p>
            <a:pPr eaLnBrk="1" hangingPunct="1">
              <a:spcBef>
                <a:spcPct val="0"/>
              </a:spcBef>
              <a:buClrTx/>
              <a:buSzTx/>
              <a:buFontTx/>
              <a:buNone/>
            </a:pPr>
            <a:r>
              <a:rPr lang="en-US" altLang="en-US" sz="1800">
                <a:solidFill>
                  <a:prstClr val="white"/>
                </a:solidFill>
                <a:latin typeface="Arial" charset="0"/>
              </a:rPr>
              <a:t>NGC 598</a:t>
            </a:r>
          </a:p>
          <a:p>
            <a:pPr eaLnBrk="1" hangingPunct="1">
              <a:spcBef>
                <a:spcPct val="0"/>
              </a:spcBef>
              <a:buClrTx/>
              <a:buSzTx/>
              <a:buFontTx/>
              <a:buNone/>
            </a:pPr>
            <a:r>
              <a:rPr lang="en-US" altLang="en-US" sz="1800">
                <a:solidFill>
                  <a:prstClr val="white"/>
                </a:solidFill>
                <a:latin typeface="Arial" charset="0"/>
              </a:rPr>
              <a:t>Triangulum</a:t>
            </a:r>
          </a:p>
        </p:txBody>
      </p:sp>
    </p:spTree>
    <p:extLst>
      <p:ext uri="{BB962C8B-B14F-4D97-AF65-F5344CB8AC3E}">
        <p14:creationId xmlns:p14="http://schemas.microsoft.com/office/powerpoint/2010/main" val="1046007439"/>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GB" altLang="en-US"/>
          </a:p>
        </p:txBody>
      </p:sp>
      <p:pic>
        <p:nvPicPr>
          <p:cNvPr id="4198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113" y="0"/>
            <a:ext cx="9906001" cy="6858000"/>
          </a:xfrm>
        </p:spPr>
      </p:pic>
      <p:sp>
        <p:nvSpPr>
          <p:cNvPr id="4" name="Text Box 4"/>
          <p:cNvSpPr txBox="1">
            <a:spLocks noChangeArrowheads="1"/>
          </p:cNvSpPr>
          <p:nvPr/>
        </p:nvSpPr>
        <p:spPr bwMode="auto">
          <a:xfrm>
            <a:off x="431800" y="3286125"/>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6000" b="1" dirty="0">
                <a:solidFill>
                  <a:schemeClr val="accent1"/>
                </a:solidFill>
                <a:effectLst>
                  <a:outerShdw blurRad="38100" dist="38100" dir="2700000" algn="tl">
                    <a:srgbClr val="C0C0C0"/>
                  </a:outerShdw>
                </a:effectLst>
                <a:latin typeface="Constantia"/>
              </a:rPr>
              <a:t>… Galaxies …</a:t>
            </a:r>
          </a:p>
        </p:txBody>
      </p:sp>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5" name="Rectangle 3"/>
          <p:cNvSpPr>
            <a:spLocks noGrp="1" noChangeArrowheads="1"/>
          </p:cNvSpPr>
          <p:nvPr>
            <p:ph type="title"/>
          </p:nvPr>
        </p:nvSpPr>
        <p:spPr>
          <a:xfrm>
            <a:off x="611560" y="-214312"/>
            <a:ext cx="8229600" cy="1143000"/>
          </a:xfrm>
        </p:spPr>
        <p:txBody>
          <a:bodyPr>
            <a:normAutofit fontScale="90000"/>
          </a:bodyPr>
          <a:lstStyle/>
          <a:p>
            <a:pPr eaLnBrk="1" fontAlgn="auto" hangingPunct="1">
              <a:spcAft>
                <a:spcPts val="0"/>
              </a:spcAft>
              <a:defRPr/>
            </a:pPr>
            <a:r>
              <a:rPr sz="6000" b="1" dirty="0">
                <a:solidFill>
                  <a:schemeClr val="tx1"/>
                </a:solidFill>
              </a:rPr>
              <a:t>      Albert Einstein - 1915</a:t>
            </a:r>
          </a:p>
        </p:txBody>
      </p:sp>
      <p:sp>
        <p:nvSpPr>
          <p:cNvPr id="34819" name="Rectangle 4"/>
          <p:cNvSpPr>
            <a:spLocks noGrp="1" noChangeArrowheads="1"/>
          </p:cNvSpPr>
          <p:nvPr>
            <p:ph type="body" idx="4294967295"/>
          </p:nvPr>
        </p:nvSpPr>
        <p:spPr>
          <a:xfrm>
            <a:off x="428625" y="1000125"/>
            <a:ext cx="9396413" cy="6237288"/>
          </a:xfrm>
        </p:spPr>
        <p:txBody>
          <a:bodyPr/>
          <a:lstStyle/>
          <a:p>
            <a:pPr eaLnBrk="1" hangingPunct="1">
              <a:lnSpc>
                <a:spcPct val="80000"/>
              </a:lnSpc>
              <a:buFontTx/>
              <a:buNone/>
            </a:pPr>
            <a:r>
              <a:rPr lang="en-US" altLang="en-US" b="1" dirty="0">
                <a:solidFill>
                  <a:srgbClr val="000099"/>
                </a:solidFill>
                <a:latin typeface="Papyrus" pitchFamily="66" charset="0"/>
              </a:rPr>
              <a:t>  </a:t>
            </a:r>
            <a:r>
              <a:rPr lang="en-US" altLang="en-US" sz="1900" b="1" dirty="0"/>
              <a:t>Albert Einstein  </a:t>
            </a:r>
          </a:p>
          <a:p>
            <a:pPr eaLnBrk="1" hangingPunct="1">
              <a:lnSpc>
                <a:spcPct val="80000"/>
              </a:lnSpc>
              <a:buFontTx/>
              <a:buNone/>
            </a:pPr>
            <a:r>
              <a:rPr lang="en-US" altLang="en-US" sz="1900" b="1" dirty="0"/>
              <a:t>   (1879-1955;  Ulm-Princeton)</a:t>
            </a:r>
          </a:p>
          <a:p>
            <a:pPr eaLnBrk="1" hangingPunct="1">
              <a:lnSpc>
                <a:spcPct val="80000"/>
              </a:lnSpc>
              <a:buFontTx/>
              <a:buNone/>
            </a:pPr>
            <a:endParaRPr lang="en-US" altLang="en-US" sz="1900" b="1" dirty="0"/>
          </a:p>
          <a:p>
            <a:pPr eaLnBrk="1" hangingPunct="1">
              <a:lnSpc>
                <a:spcPct val="80000"/>
              </a:lnSpc>
              <a:buFontTx/>
              <a:buNone/>
            </a:pPr>
            <a:endParaRPr lang="en-US" altLang="en-US" sz="1900" b="1" dirty="0"/>
          </a:p>
          <a:p>
            <a:pPr eaLnBrk="1" hangingPunct="1">
              <a:lnSpc>
                <a:spcPct val="80000"/>
              </a:lnSpc>
              <a:buFontTx/>
              <a:buNone/>
            </a:pPr>
            <a:r>
              <a:rPr lang="en-US" altLang="en-US" sz="1900" b="1" dirty="0"/>
              <a:t>   father of theory of </a:t>
            </a:r>
          </a:p>
          <a:p>
            <a:pPr eaLnBrk="1" hangingPunct="1">
              <a:lnSpc>
                <a:spcPct val="80000"/>
              </a:lnSpc>
              <a:buFontTx/>
              <a:buNone/>
            </a:pPr>
            <a:r>
              <a:rPr lang="en-US" altLang="en-US" sz="1900" b="1" dirty="0"/>
              <a:t>   General Relativity (1915)</a:t>
            </a:r>
          </a:p>
          <a:p>
            <a:pPr eaLnBrk="1" hangingPunct="1">
              <a:lnSpc>
                <a:spcPct val="80000"/>
              </a:lnSpc>
              <a:buFontTx/>
              <a:buNone/>
            </a:pPr>
            <a:endParaRPr lang="en-US" altLang="en-US" sz="1900" b="1" dirty="0"/>
          </a:p>
          <a:p>
            <a:pPr eaLnBrk="1" hangingPunct="1">
              <a:lnSpc>
                <a:spcPct val="80000"/>
              </a:lnSpc>
              <a:buFontTx/>
              <a:buNone/>
            </a:pPr>
            <a:r>
              <a:rPr lang="en-US" altLang="en-US" sz="1900" b="1" dirty="0"/>
              <a:t>   new theory of gravity</a:t>
            </a:r>
          </a:p>
          <a:p>
            <a:pPr eaLnBrk="1" hangingPunct="1">
              <a:lnSpc>
                <a:spcPct val="80000"/>
              </a:lnSpc>
              <a:buFontTx/>
              <a:buNone/>
            </a:pPr>
            <a:r>
              <a:rPr lang="en-US" altLang="en-US" sz="1900" b="1" dirty="0"/>
              <a:t>   opens road to Cosmology      </a:t>
            </a:r>
            <a:r>
              <a:rPr lang="en-US" altLang="en-US" b="1" dirty="0">
                <a:latin typeface="Papyrus" pitchFamily="66" charset="0"/>
              </a:rPr>
              <a:t>          </a:t>
            </a:r>
            <a:r>
              <a:rPr lang="en-US" altLang="en-US" dirty="0"/>
              <a:t> </a:t>
            </a:r>
          </a:p>
        </p:txBody>
      </p:sp>
      <p:sp>
        <p:nvSpPr>
          <p:cNvPr id="6" name="Rectangle 5"/>
          <p:cNvSpPr/>
          <p:nvPr/>
        </p:nvSpPr>
        <p:spPr>
          <a:xfrm>
            <a:off x="428625" y="928688"/>
            <a:ext cx="3500438" cy="3143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4821" name="Picture 8" descr="einstein.haleman.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1938" y="928688"/>
            <a:ext cx="4945062"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8715375" y="785813"/>
            <a:ext cx="1000125" cy="6143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Box 10"/>
          <p:cNvSpPr txBox="1"/>
          <p:nvPr/>
        </p:nvSpPr>
        <p:spPr>
          <a:xfrm>
            <a:off x="500063" y="4429125"/>
            <a:ext cx="3429000" cy="1816100"/>
          </a:xfrm>
          <a:prstGeom prst="rect">
            <a:avLst/>
          </a:prstGeom>
          <a:noFill/>
        </p:spPr>
        <p:txBody>
          <a:bodyPr>
            <a:spAutoFit/>
          </a:bodyPr>
          <a:lstStyle/>
          <a:p>
            <a:pPr>
              <a:defRPr/>
            </a:pPr>
            <a:r>
              <a:rPr lang="en-US" sz="1600" dirty="0">
                <a:solidFill>
                  <a:prstClr val="white"/>
                </a:solidFill>
                <a:latin typeface="Constantia"/>
              </a:rPr>
              <a:t>The supreme task of the physicist is to arrive at those universal elementary laws from which the cosmos can be built up by pure deduction. </a:t>
            </a:r>
          </a:p>
          <a:p>
            <a:pPr>
              <a:defRPr/>
            </a:pPr>
            <a:endParaRPr lang="en-US" sz="1600" dirty="0">
              <a:solidFill>
                <a:prstClr val="white"/>
              </a:solidFill>
              <a:latin typeface="Constantia"/>
            </a:endParaRPr>
          </a:p>
          <a:p>
            <a:pPr>
              <a:defRPr/>
            </a:pPr>
            <a:r>
              <a:rPr lang="en-US" sz="1600" dirty="0">
                <a:solidFill>
                  <a:prstClr val="white"/>
                </a:solidFill>
                <a:latin typeface="Constantia"/>
              </a:rPr>
              <a:t>(Albert Einstein, 1954)</a:t>
            </a:r>
          </a:p>
        </p:txBody>
      </p:sp>
      <p:sp>
        <p:nvSpPr>
          <p:cNvPr id="12" name="Rectangle 11"/>
          <p:cNvSpPr/>
          <p:nvPr/>
        </p:nvSpPr>
        <p:spPr>
          <a:xfrm>
            <a:off x="428625" y="4214813"/>
            <a:ext cx="3500438" cy="228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41602667"/>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802" name="Picture 7" descr="ssc2009-03a1_Lr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3500438"/>
            <a:ext cx="14358938" cy="143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9252" name="Text Box 4"/>
          <p:cNvSpPr txBox="1">
            <a:spLocks noChangeArrowheads="1"/>
          </p:cNvSpPr>
          <p:nvPr/>
        </p:nvSpPr>
        <p:spPr bwMode="auto">
          <a:xfrm>
            <a:off x="431800" y="3286125"/>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6000" b="1" dirty="0">
                <a:solidFill>
                  <a:prstClr val="black">
                    <a:lumMod val="85000"/>
                    <a:lumOff val="15000"/>
                  </a:prstClr>
                </a:solidFill>
                <a:effectLst>
                  <a:outerShdw blurRad="38100" dist="38100" dir="2700000" algn="tl">
                    <a:srgbClr val="C0C0C0"/>
                  </a:outerShdw>
                </a:effectLst>
                <a:latin typeface="Constantia"/>
              </a:rPr>
              <a:t>… Galaxies …</a:t>
            </a:r>
          </a:p>
        </p:txBody>
      </p:sp>
      <p:sp>
        <p:nvSpPr>
          <p:cNvPr id="4" name="Rectangle 1"/>
          <p:cNvSpPr>
            <a:spLocks noChangeArrowheads="1"/>
          </p:cNvSpPr>
          <p:nvPr/>
        </p:nvSpPr>
        <p:spPr bwMode="auto">
          <a:xfrm>
            <a:off x="5107781" y="620688"/>
            <a:ext cx="4968552" cy="1015663"/>
          </a:xfrm>
          <a:prstGeom prst="rect">
            <a:avLst/>
          </a:prstGeom>
          <a:noFill/>
          <a:ln w="9525">
            <a:noFill/>
            <a:miter lim="800000"/>
            <a:headEnd/>
            <a:tailEnd/>
          </a:ln>
          <a:effectLst/>
        </p:spPr>
        <p:txBody>
          <a:bodyPr wrap="square" anchor="ctr">
            <a:spAutoFit/>
          </a:bodyPr>
          <a:lstStyle/>
          <a:p>
            <a:pPr algn="just" eaLnBrk="0" hangingPunct="0">
              <a:defRPr/>
            </a:pPr>
            <a:r>
              <a:rPr lang="en-US" sz="2000" b="1" dirty="0">
                <a:solidFill>
                  <a:prstClr val="white"/>
                </a:solidFill>
                <a:latin typeface="Constantia"/>
              </a:rPr>
              <a:t>Within the visible Universe:</a:t>
            </a:r>
          </a:p>
          <a:p>
            <a:pPr algn="just" eaLnBrk="0" hangingPunct="0">
              <a:defRPr/>
            </a:pPr>
            <a:endParaRPr lang="en-US" sz="2000" b="1" dirty="0">
              <a:solidFill>
                <a:prstClr val="white"/>
              </a:solidFill>
              <a:latin typeface="Constantia"/>
            </a:endParaRPr>
          </a:p>
          <a:p>
            <a:pPr algn="just" eaLnBrk="0" hangingPunct="0">
              <a:defRPr/>
            </a:pPr>
            <a:r>
              <a:rPr lang="en-US" sz="2000" b="1" dirty="0">
                <a:solidFill>
                  <a:prstClr val="white"/>
                </a:solidFill>
                <a:latin typeface="Constantia"/>
              </a:rPr>
              <a:t>~  100 billion galaxies .</a:t>
            </a:r>
          </a:p>
        </p:txBody>
      </p:sp>
    </p:spTree>
    <p:extLst>
      <p:ext uri="{BB962C8B-B14F-4D97-AF65-F5344CB8AC3E}">
        <p14:creationId xmlns:p14="http://schemas.microsoft.com/office/powerpoint/2010/main" val="2814138021"/>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6" name="Picture 2" descr="ngc3370_hst_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04813"/>
            <a:ext cx="5891212"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6"/>
          <p:cNvSpPr>
            <a:spLocks noChangeArrowheads="1"/>
          </p:cNvSpPr>
          <p:nvPr/>
        </p:nvSpPr>
        <p:spPr bwMode="auto">
          <a:xfrm>
            <a:off x="395288" y="404813"/>
            <a:ext cx="5891212" cy="4953000"/>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pic>
        <p:nvPicPr>
          <p:cNvPr id="77828" name="Picture 8" descr="ngc6946e_gendler_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3000375"/>
            <a:ext cx="4535488"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9"/>
          <p:cNvSpPr>
            <a:spLocks noChangeArrowheads="1"/>
          </p:cNvSpPr>
          <p:nvPr/>
        </p:nvSpPr>
        <p:spPr bwMode="auto">
          <a:xfrm>
            <a:off x="4143375" y="2997200"/>
            <a:ext cx="4532313" cy="3455988"/>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
        <p:nvSpPr>
          <p:cNvPr id="949252" name="Text Box 4"/>
          <p:cNvSpPr txBox="1">
            <a:spLocks noChangeArrowheads="1"/>
          </p:cNvSpPr>
          <p:nvPr/>
        </p:nvSpPr>
        <p:spPr bwMode="auto">
          <a:xfrm>
            <a:off x="-1428750" y="5143500"/>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500" b="1" dirty="0">
                <a:solidFill>
                  <a:prstClr val="black">
                    <a:lumMod val="50000"/>
                    <a:lumOff val="50000"/>
                  </a:prstClr>
                </a:solidFill>
                <a:effectLst>
                  <a:outerShdw blurRad="38100" dist="38100" dir="2700000" algn="tl">
                    <a:srgbClr val="C0C0C0"/>
                  </a:outerShdw>
                </a:effectLst>
                <a:latin typeface="Constantia"/>
              </a:rPr>
              <a:t>Galaxies …</a:t>
            </a:r>
          </a:p>
        </p:txBody>
      </p:sp>
      <p:sp>
        <p:nvSpPr>
          <p:cNvPr id="7" name="Text Box 4"/>
          <p:cNvSpPr txBox="1">
            <a:spLocks noChangeArrowheads="1"/>
          </p:cNvSpPr>
          <p:nvPr/>
        </p:nvSpPr>
        <p:spPr bwMode="auto">
          <a:xfrm>
            <a:off x="4500563" y="1857375"/>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500" b="1" dirty="0">
                <a:solidFill>
                  <a:prstClr val="black">
                    <a:lumMod val="50000"/>
                    <a:lumOff val="50000"/>
                  </a:prstClr>
                </a:solidFill>
                <a:effectLst>
                  <a:outerShdw blurRad="38100" dist="38100" dir="2700000" algn="tl">
                    <a:srgbClr val="C0C0C0"/>
                  </a:outerShdw>
                </a:effectLst>
                <a:latin typeface="Constantia"/>
              </a:rPr>
              <a:t>…  Spiral</a:t>
            </a:r>
          </a:p>
        </p:txBody>
      </p:sp>
    </p:spTree>
    <p:extLst>
      <p:ext uri="{BB962C8B-B14F-4D97-AF65-F5344CB8AC3E}">
        <p14:creationId xmlns:p14="http://schemas.microsoft.com/office/powerpoint/2010/main" val="853855916"/>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pic>
        <p:nvPicPr>
          <p:cNvPr id="78850" name="Content Placeholder 3" descr="ngc1300_hst_f.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71500" y="2000250"/>
            <a:ext cx="8089900" cy="4572000"/>
          </a:xfrm>
        </p:spPr>
      </p:pic>
      <p:sp>
        <p:nvSpPr>
          <p:cNvPr id="3" name="Title 2"/>
          <p:cNvSpPr>
            <a:spLocks noGrp="1"/>
          </p:cNvSpPr>
          <p:nvPr>
            <p:ph type="title"/>
          </p:nvPr>
        </p:nvSpPr>
        <p:spPr>
          <a:xfrm>
            <a:off x="642910" y="642918"/>
            <a:ext cx="8658196" cy="1219200"/>
          </a:xfrm>
        </p:spPr>
        <p:txBody>
          <a:bodyPr>
            <a:normAutofit fontScale="90000"/>
          </a:bodyPr>
          <a:lstStyle/>
          <a:p>
            <a:pPr>
              <a:defRPr/>
            </a:pPr>
            <a:r>
              <a:t>                       </a:t>
            </a:r>
            <a:r>
              <a:rPr sz="6200"/>
              <a:t>NGC 1300:  </a:t>
            </a:r>
            <a:br>
              <a:rPr sz="6200"/>
            </a:br>
            <a:r>
              <a:rPr sz="6200"/>
              <a:t>a   Milky Way  look-alike ?</a:t>
            </a:r>
          </a:p>
        </p:txBody>
      </p:sp>
      <p:sp>
        <p:nvSpPr>
          <p:cNvPr id="4" name="Rectangle 6"/>
          <p:cNvSpPr>
            <a:spLocks noChangeArrowheads="1"/>
          </p:cNvSpPr>
          <p:nvPr/>
        </p:nvSpPr>
        <p:spPr bwMode="auto">
          <a:xfrm>
            <a:off x="500063" y="2006600"/>
            <a:ext cx="8215312" cy="4537075"/>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3264750678"/>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874" name="Picture 7" descr="Abell_S740,_cropped_to_ESO_325-G0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25" y="428625"/>
            <a:ext cx="4600575"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6"/>
          <p:cNvSpPr>
            <a:spLocks noChangeArrowheads="1"/>
          </p:cNvSpPr>
          <p:nvPr/>
        </p:nvSpPr>
        <p:spPr bwMode="auto">
          <a:xfrm>
            <a:off x="395288" y="404813"/>
            <a:ext cx="4676775" cy="4953000"/>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pic>
        <p:nvPicPr>
          <p:cNvPr id="79876" name="Picture 9" descr="sombrero_spitzer_bi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7625" y="3786188"/>
            <a:ext cx="4795838"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9"/>
          <p:cNvSpPr>
            <a:spLocks noChangeArrowheads="1"/>
          </p:cNvSpPr>
          <p:nvPr/>
        </p:nvSpPr>
        <p:spPr bwMode="auto">
          <a:xfrm>
            <a:off x="3857625" y="3786188"/>
            <a:ext cx="4818063" cy="2667000"/>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
        <p:nvSpPr>
          <p:cNvPr id="7" name="Text Box 4"/>
          <p:cNvSpPr txBox="1">
            <a:spLocks noChangeArrowheads="1"/>
          </p:cNvSpPr>
          <p:nvPr/>
        </p:nvSpPr>
        <p:spPr bwMode="auto">
          <a:xfrm>
            <a:off x="3929063" y="2571750"/>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000" b="1" dirty="0">
                <a:solidFill>
                  <a:prstClr val="black">
                    <a:lumMod val="50000"/>
                    <a:lumOff val="50000"/>
                  </a:prstClr>
                </a:solidFill>
                <a:effectLst>
                  <a:outerShdw blurRad="38100" dist="38100" dir="2700000" algn="tl">
                    <a:srgbClr val="C0C0C0"/>
                  </a:outerShdw>
                </a:effectLst>
                <a:latin typeface="Constantia"/>
              </a:rPr>
              <a:t>…  Elliptical</a:t>
            </a:r>
          </a:p>
        </p:txBody>
      </p:sp>
      <p:sp>
        <p:nvSpPr>
          <p:cNvPr id="9" name="Text Box 4"/>
          <p:cNvSpPr txBox="1">
            <a:spLocks noChangeArrowheads="1"/>
          </p:cNvSpPr>
          <p:nvPr/>
        </p:nvSpPr>
        <p:spPr bwMode="auto">
          <a:xfrm>
            <a:off x="-1428750" y="5357813"/>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000" b="1" dirty="0">
                <a:solidFill>
                  <a:prstClr val="black">
                    <a:lumMod val="50000"/>
                    <a:lumOff val="50000"/>
                  </a:prstClr>
                </a:solidFill>
                <a:effectLst>
                  <a:outerShdw blurRad="38100" dist="38100" dir="2700000" algn="tl">
                    <a:srgbClr val="C0C0C0"/>
                  </a:outerShdw>
                </a:effectLst>
                <a:latin typeface="Constantia"/>
              </a:rPr>
              <a:t>…  </a:t>
            </a:r>
            <a:r>
              <a:rPr lang="en-US" sz="4000" b="1" dirty="0" err="1">
                <a:solidFill>
                  <a:prstClr val="black">
                    <a:lumMod val="50000"/>
                    <a:lumOff val="50000"/>
                  </a:prstClr>
                </a:solidFill>
                <a:effectLst>
                  <a:outerShdw blurRad="38100" dist="38100" dir="2700000" algn="tl">
                    <a:srgbClr val="C0C0C0"/>
                  </a:outerShdw>
                </a:effectLst>
                <a:latin typeface="Constantia"/>
              </a:rPr>
              <a:t>Lenticular</a:t>
            </a:r>
            <a:endParaRPr lang="en-US" sz="4000" b="1" dirty="0">
              <a:solidFill>
                <a:prstClr val="black">
                  <a:lumMod val="50000"/>
                  <a:lumOff val="50000"/>
                </a:prstClr>
              </a:solidFill>
              <a:effectLst>
                <a:outerShdw blurRad="38100" dist="38100" dir="2700000" algn="tl">
                  <a:srgbClr val="C0C0C0"/>
                </a:outerShdw>
              </a:effectLst>
              <a:latin typeface="Constantia"/>
            </a:endParaRPr>
          </a:p>
        </p:txBody>
      </p:sp>
    </p:spTree>
    <p:extLst>
      <p:ext uri="{BB962C8B-B14F-4D97-AF65-F5344CB8AC3E}">
        <p14:creationId xmlns:p14="http://schemas.microsoft.com/office/powerpoint/2010/main" val="677647029"/>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0898" name="Picture 7" descr="Izw18_hst_fu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7625" y="1709738"/>
            <a:ext cx="4818063"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9"/>
          <p:cNvSpPr>
            <a:spLocks noChangeArrowheads="1"/>
          </p:cNvSpPr>
          <p:nvPr/>
        </p:nvSpPr>
        <p:spPr bwMode="auto">
          <a:xfrm>
            <a:off x="3857625" y="1714500"/>
            <a:ext cx="4818063" cy="4738688"/>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
        <p:nvSpPr>
          <p:cNvPr id="7" name="Text Box 4"/>
          <p:cNvSpPr txBox="1">
            <a:spLocks noChangeArrowheads="1"/>
          </p:cNvSpPr>
          <p:nvPr/>
        </p:nvSpPr>
        <p:spPr bwMode="auto">
          <a:xfrm>
            <a:off x="4000500" y="571500"/>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000" b="1" dirty="0">
                <a:solidFill>
                  <a:prstClr val="black">
                    <a:lumMod val="50000"/>
                    <a:lumOff val="50000"/>
                  </a:prstClr>
                </a:solidFill>
                <a:effectLst>
                  <a:outerShdw blurRad="38100" dist="38100" dir="2700000" algn="tl">
                    <a:srgbClr val="C0C0C0"/>
                  </a:outerShdw>
                </a:effectLst>
                <a:latin typeface="Constantia"/>
              </a:rPr>
              <a:t>…  Irregular</a:t>
            </a:r>
          </a:p>
        </p:txBody>
      </p:sp>
      <p:sp>
        <p:nvSpPr>
          <p:cNvPr id="9" name="Text Box 4"/>
          <p:cNvSpPr txBox="1">
            <a:spLocks noChangeArrowheads="1"/>
          </p:cNvSpPr>
          <p:nvPr/>
        </p:nvSpPr>
        <p:spPr bwMode="auto">
          <a:xfrm>
            <a:off x="-285750" y="5546725"/>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000" b="1" dirty="0">
                <a:solidFill>
                  <a:prstClr val="black">
                    <a:lumMod val="50000"/>
                    <a:lumOff val="50000"/>
                  </a:prstClr>
                </a:solidFill>
                <a:effectLst>
                  <a:outerShdw blurRad="38100" dist="38100" dir="2700000" algn="tl">
                    <a:srgbClr val="C0C0C0"/>
                  </a:outerShdw>
                </a:effectLst>
                <a:latin typeface="Constantia"/>
              </a:rPr>
              <a:t>…  Dwarf</a:t>
            </a:r>
          </a:p>
        </p:txBody>
      </p:sp>
      <p:pic>
        <p:nvPicPr>
          <p:cNvPr id="80902" name="Picture 10" descr="GalaxyNGC1427A_Hubble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428625"/>
            <a:ext cx="43688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6"/>
          <p:cNvSpPr>
            <a:spLocks noChangeArrowheads="1"/>
          </p:cNvSpPr>
          <p:nvPr/>
        </p:nvSpPr>
        <p:spPr bwMode="auto">
          <a:xfrm>
            <a:off x="285750" y="428625"/>
            <a:ext cx="4391025" cy="4953000"/>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2678763571"/>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GB" altLang="en-US"/>
          </a:p>
        </p:txBody>
      </p:sp>
      <p:pic>
        <p:nvPicPr>
          <p:cNvPr id="43011"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171450"/>
            <a:ext cx="9432925" cy="8281988"/>
          </a:xfrm>
        </p:spPr>
      </p:pic>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Galaxies &amp; the Cosmos:</a:t>
            </a:r>
          </a:p>
          <a:p>
            <a:pPr algn="ctr">
              <a:defRPr/>
            </a:pPr>
            <a:endParaRPr lang="en-US" sz="5500" b="1" dirty="0">
              <a:solidFill>
                <a:prstClr val="white"/>
              </a:solidFill>
              <a:effectLst>
                <a:outerShdw blurRad="38100" dist="38100" dir="2700000" algn="tl">
                  <a:srgbClr val="000000"/>
                </a:outerShdw>
              </a:effectLst>
              <a:latin typeface="Constantia" panose="02030602050306030303" pitchFamily="18" charset="0"/>
            </a:endParaRP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Distances &amp; Motions</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3248937169"/>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124744"/>
            <a:ext cx="8229600" cy="4572000"/>
          </a:xfrm>
        </p:spPr>
        <p:txBody>
          <a:bodyPr/>
          <a:lstStyle/>
          <a:p>
            <a:r>
              <a:rPr lang="nl-NL" sz="1800" dirty="0"/>
              <a:t>Given the vast distances in the Universe, it is impossible to measure distances directly. </a:t>
            </a:r>
          </a:p>
          <a:p>
            <a:endParaRPr lang="nl-NL" sz="1800" dirty="0"/>
          </a:p>
          <a:p>
            <a:r>
              <a:rPr lang="nl-NL" sz="1800" dirty="0"/>
              <a:t>Hence, we need to develop indirect methods that allow us to infer </a:t>
            </a:r>
          </a:p>
          <a:p>
            <a:pPr marL="0" indent="0">
              <a:buNone/>
            </a:pPr>
            <a:r>
              <a:rPr lang="nl-NL" sz="1800" dirty="0"/>
              <a:t>     reliable estimates of the distances of objects.</a:t>
            </a:r>
          </a:p>
          <a:p>
            <a:pPr marL="0" indent="0">
              <a:buNone/>
            </a:pPr>
            <a:endParaRPr lang="nl-NL" sz="1800" dirty="0"/>
          </a:p>
          <a:p>
            <a:pPr>
              <a:buFont typeface="Arial" panose="020B0604020202020204" pitchFamily="34" charset="0"/>
              <a:buChar char="•"/>
            </a:pPr>
            <a:r>
              <a:rPr lang="nl-NL" sz="1800" dirty="0"/>
              <a:t>One of the most practical means is based on the comparison between </a:t>
            </a:r>
          </a:p>
          <a:p>
            <a:pPr marL="0" indent="0">
              <a:buNone/>
            </a:pPr>
            <a:endParaRPr lang="nl-NL" sz="1800" dirty="0"/>
          </a:p>
          <a:p>
            <a:pPr marL="0" indent="0">
              <a:buNone/>
            </a:pPr>
            <a:r>
              <a:rPr lang="nl-NL" sz="1800" dirty="0"/>
              <a:t>     -  observed brightness of an object    </a:t>
            </a:r>
          </a:p>
          <a:p>
            <a:pPr marL="0" indent="0">
              <a:buNone/>
            </a:pPr>
            <a:r>
              <a:rPr lang="nl-NL" sz="1800" dirty="0"/>
              <a:t>                         </a:t>
            </a:r>
            <a:r>
              <a:rPr lang="nl-NL" sz="1800" b="1" i="1" dirty="0"/>
              <a:t>(apparent brightness)</a:t>
            </a:r>
          </a:p>
          <a:p>
            <a:pPr marL="0" indent="0">
              <a:buNone/>
            </a:pPr>
            <a:r>
              <a:rPr lang="nl-NL" sz="1800" dirty="0"/>
              <a:t>     -   intrinsic brightness of an object</a:t>
            </a:r>
          </a:p>
          <a:p>
            <a:pPr marL="0" indent="0">
              <a:buNone/>
            </a:pPr>
            <a:r>
              <a:rPr lang="nl-NL" sz="1800" dirty="0"/>
              <a:t>                         </a:t>
            </a:r>
            <a:r>
              <a:rPr lang="nl-NL" sz="1800" b="1" i="1" dirty="0"/>
              <a:t>(absolute brightness)</a:t>
            </a:r>
          </a:p>
          <a:p>
            <a:pPr marL="0" indent="0">
              <a:buNone/>
            </a:pPr>
            <a:endParaRPr lang="nl-NL" sz="1800" dirty="0"/>
          </a:p>
          <a:p>
            <a:pPr marL="0" indent="0">
              <a:buNone/>
            </a:pPr>
            <a:r>
              <a:rPr lang="nl-NL" sz="1800" dirty="0"/>
              <a:t>    Compare this with distance of streetlights : </a:t>
            </a:r>
          </a:p>
        </p:txBody>
      </p:sp>
      <p:sp>
        <p:nvSpPr>
          <p:cNvPr id="3" name="Title 2"/>
          <p:cNvSpPr>
            <a:spLocks noGrp="1"/>
          </p:cNvSpPr>
          <p:nvPr>
            <p:ph type="title"/>
          </p:nvPr>
        </p:nvSpPr>
        <p:spPr>
          <a:xfrm>
            <a:off x="1249288" y="-243408"/>
            <a:ext cx="8229600" cy="1219200"/>
          </a:xfrm>
        </p:spPr>
        <p:txBody>
          <a:bodyPr>
            <a:normAutofit/>
          </a:bodyPr>
          <a:lstStyle/>
          <a:p>
            <a:r>
              <a:rPr lang="nl-NL" sz="5000" b="1" dirty="0"/>
              <a:t>Distance Measurement</a:t>
            </a:r>
            <a:endParaRPr lang="en-GB" sz="5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3717032"/>
            <a:ext cx="3076153" cy="2324999"/>
          </a:xfrm>
          <a:prstGeom prst="rect">
            <a:avLst/>
          </a:prstGeom>
        </p:spPr>
      </p:pic>
      <p:sp>
        <p:nvSpPr>
          <p:cNvPr id="5" name="Rectangle 4"/>
          <p:cNvSpPr/>
          <p:nvPr/>
        </p:nvSpPr>
        <p:spPr>
          <a:xfrm>
            <a:off x="251520" y="3068960"/>
            <a:ext cx="8640960" cy="33843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6182274"/>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483" y="1785557"/>
            <a:ext cx="8674868" cy="4871062"/>
          </a:xfrm>
          <a:prstGeom prst="rect">
            <a:avLst/>
          </a:prstGeom>
        </p:spPr>
      </p:pic>
      <p:sp>
        <p:nvSpPr>
          <p:cNvPr id="2" name="Content Placeholder 1"/>
          <p:cNvSpPr>
            <a:spLocks noGrp="1"/>
          </p:cNvSpPr>
          <p:nvPr>
            <p:ph idx="1"/>
          </p:nvPr>
        </p:nvSpPr>
        <p:spPr>
          <a:xfrm>
            <a:off x="395536" y="836712"/>
            <a:ext cx="8229600" cy="4572000"/>
          </a:xfrm>
        </p:spPr>
        <p:txBody>
          <a:bodyPr/>
          <a:lstStyle/>
          <a:p>
            <a:r>
              <a:rPr lang="nl-NL" sz="1800" dirty="0"/>
              <a:t>To determine distances in the Universe, astronomers identify objects </a:t>
            </a:r>
          </a:p>
          <a:p>
            <a:pPr marL="0" indent="0">
              <a:buNone/>
            </a:pPr>
            <a:r>
              <a:rPr lang="nl-NL" sz="1800" dirty="0"/>
              <a:t>     of which they know the intrinsic brightness:    </a:t>
            </a:r>
            <a:r>
              <a:rPr lang="nl-NL" sz="1800" b="1" i="1" dirty="0"/>
              <a:t>standard candles.</a:t>
            </a:r>
          </a:p>
          <a:p>
            <a:pPr marL="0" indent="0">
              <a:buNone/>
            </a:pPr>
            <a:endParaRPr lang="nl-NL" sz="1800" dirty="0"/>
          </a:p>
          <a:p>
            <a:pPr marL="0" indent="0">
              <a:buNone/>
            </a:pPr>
            <a:r>
              <a:rPr lang="nl-NL" sz="2500" b="1" i="1" dirty="0"/>
              <a:t>                                       </a:t>
            </a:r>
          </a:p>
          <a:p>
            <a:endParaRPr lang="nl-NL" sz="1800" dirty="0"/>
          </a:p>
          <a:p>
            <a:pPr marL="0" indent="0">
              <a:buNone/>
            </a:pPr>
            <a:endParaRPr lang="nl-NL" sz="1800" baseline="-25000" dirty="0"/>
          </a:p>
          <a:p>
            <a:pPr marL="0" indent="0">
              <a:buNone/>
            </a:pPr>
            <a:r>
              <a:rPr lang="nl-NL" sz="1800" baseline="-25000" dirty="0"/>
              <a:t>  </a:t>
            </a:r>
            <a:r>
              <a:rPr lang="nl-NL" sz="1800" dirty="0"/>
              <a:t> </a:t>
            </a:r>
          </a:p>
          <a:p>
            <a:pPr marL="0" indent="0">
              <a:buNone/>
            </a:pPr>
            <a:endParaRPr lang="nl-NL" sz="1800" baseline="-25000" dirty="0"/>
          </a:p>
          <a:p>
            <a:pPr marL="0" indent="0">
              <a:buNone/>
            </a:pPr>
            <a:endParaRPr lang="nl-NL" sz="1800" baseline="-25000" dirty="0"/>
          </a:p>
          <a:p>
            <a:pPr marL="0" indent="0">
              <a:buNone/>
            </a:pPr>
            <a:endParaRPr lang="nl-NL" sz="1800" baseline="-25000" dirty="0"/>
          </a:p>
          <a:p>
            <a:pPr marL="0" indent="0">
              <a:buNone/>
            </a:pPr>
            <a:endParaRPr lang="nl-NL" sz="1800" baseline="-25000" dirty="0"/>
          </a:p>
          <a:p>
            <a:pPr marL="0" indent="0">
              <a:buNone/>
            </a:pPr>
            <a:r>
              <a:rPr lang="nl-NL" sz="1800" dirty="0"/>
              <a:t>     </a:t>
            </a:r>
          </a:p>
        </p:txBody>
      </p:sp>
      <p:sp>
        <p:nvSpPr>
          <p:cNvPr id="3" name="Title 2"/>
          <p:cNvSpPr>
            <a:spLocks noGrp="1"/>
          </p:cNvSpPr>
          <p:nvPr>
            <p:ph type="title"/>
          </p:nvPr>
        </p:nvSpPr>
        <p:spPr>
          <a:xfrm>
            <a:off x="1475656" y="-387424"/>
            <a:ext cx="8229600" cy="1219200"/>
          </a:xfrm>
        </p:spPr>
        <p:txBody>
          <a:bodyPr>
            <a:normAutofit/>
          </a:bodyPr>
          <a:lstStyle/>
          <a:p>
            <a:r>
              <a:rPr lang="nl-NL" sz="5000" b="1" dirty="0"/>
              <a:t>  Standard Candles</a:t>
            </a:r>
            <a:endParaRPr lang="en-GB" sz="5000" b="1" dirty="0"/>
          </a:p>
        </p:txBody>
      </p:sp>
      <p:sp>
        <p:nvSpPr>
          <p:cNvPr id="8" name="Rectangle 7"/>
          <p:cNvSpPr/>
          <p:nvPr/>
        </p:nvSpPr>
        <p:spPr>
          <a:xfrm>
            <a:off x="251520" y="1743182"/>
            <a:ext cx="8674869" cy="49558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147212250"/>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836712"/>
            <a:ext cx="8229600" cy="4572000"/>
          </a:xfrm>
        </p:spPr>
        <p:txBody>
          <a:bodyPr/>
          <a:lstStyle/>
          <a:p>
            <a:r>
              <a:rPr lang="nl-NL" sz="1800" dirty="0"/>
              <a:t>To determine distances in the Universe, astronomers identify objects </a:t>
            </a:r>
          </a:p>
          <a:p>
            <a:pPr marL="0" indent="0">
              <a:buNone/>
            </a:pPr>
            <a:r>
              <a:rPr lang="nl-NL" sz="1800" dirty="0"/>
              <a:t>     of which they know the intrinsic brightness:</a:t>
            </a:r>
          </a:p>
          <a:p>
            <a:pPr marL="0" indent="0">
              <a:buNone/>
            </a:pPr>
            <a:endParaRPr lang="nl-NL" sz="1800" dirty="0"/>
          </a:p>
          <a:p>
            <a:pPr marL="0" indent="0">
              <a:buNone/>
            </a:pPr>
            <a:r>
              <a:rPr lang="nl-NL" sz="2500" b="1" i="1" dirty="0"/>
              <a:t>                                        Standard  Candles </a:t>
            </a:r>
          </a:p>
          <a:p>
            <a:endParaRPr lang="nl-NL" sz="1800" dirty="0"/>
          </a:p>
          <a:p>
            <a:pPr>
              <a:buFont typeface="Arial" panose="020B0604020202020204" pitchFamily="34" charset="0"/>
              <a:buChar char="•"/>
            </a:pPr>
            <a:r>
              <a:rPr lang="nl-NL" sz="1800" dirty="0"/>
              <a:t>Knowing the intrinsic luminosity/brightness L</a:t>
            </a:r>
            <a:r>
              <a:rPr lang="nl-NL" sz="1800" baseline="-25000" dirty="0"/>
              <a:t>abs</a:t>
            </a:r>
            <a:r>
              <a:rPr lang="nl-NL" sz="1800" dirty="0"/>
              <a:t> of a star/object, </a:t>
            </a:r>
          </a:p>
          <a:p>
            <a:pPr marL="0" indent="0">
              <a:buNone/>
            </a:pPr>
            <a:r>
              <a:rPr lang="nl-NL" sz="1800" dirty="0"/>
              <a:t>     and measuring its apparent brightness, or flux S (light through per unit area),</a:t>
            </a:r>
          </a:p>
          <a:p>
            <a:pPr marL="0" indent="0">
              <a:buNone/>
            </a:pPr>
            <a:endParaRPr lang="nl-NL" sz="1800" dirty="0"/>
          </a:p>
          <a:p>
            <a:pPr marL="0" indent="0">
              <a:buNone/>
            </a:pPr>
            <a:r>
              <a:rPr lang="nl-NL" sz="1800" dirty="0"/>
              <a:t>      the distance D</a:t>
            </a:r>
            <a:r>
              <a:rPr lang="nl-NL" sz="1800" baseline="-25000" dirty="0"/>
              <a:t>L</a:t>
            </a:r>
            <a:r>
              <a:rPr lang="nl-NL" sz="1800" dirty="0"/>
              <a:t> may simply be inferred from </a:t>
            </a:r>
          </a:p>
          <a:p>
            <a:pPr marL="0" indent="0">
              <a:buNone/>
            </a:pPr>
            <a:endParaRPr lang="nl-NL" sz="1800" baseline="-25000" dirty="0"/>
          </a:p>
          <a:p>
            <a:pPr marL="0" indent="0">
              <a:buNone/>
            </a:pPr>
            <a:endParaRPr lang="nl-NL" sz="1800" baseline="-25000" dirty="0"/>
          </a:p>
          <a:p>
            <a:pPr marL="0" indent="0">
              <a:buNone/>
            </a:pPr>
            <a:r>
              <a:rPr lang="nl-NL" sz="1800" baseline="-25000" dirty="0"/>
              <a:t>  </a:t>
            </a:r>
            <a:r>
              <a:rPr lang="nl-NL" sz="1800" dirty="0"/>
              <a:t> </a:t>
            </a:r>
          </a:p>
          <a:p>
            <a:pPr marL="0" indent="0">
              <a:buNone/>
            </a:pPr>
            <a:endParaRPr lang="nl-NL" sz="1800" baseline="-25000" dirty="0"/>
          </a:p>
          <a:p>
            <a:pPr marL="0" indent="0">
              <a:buNone/>
            </a:pPr>
            <a:endParaRPr lang="nl-NL" sz="1800" baseline="-25000" dirty="0"/>
          </a:p>
          <a:p>
            <a:pPr marL="0" indent="0">
              <a:buNone/>
            </a:pPr>
            <a:endParaRPr lang="nl-NL" sz="1800" baseline="-25000" dirty="0"/>
          </a:p>
          <a:p>
            <a:pPr marL="0" indent="0">
              <a:buNone/>
            </a:pPr>
            <a:endParaRPr lang="nl-NL" sz="1800" baseline="-25000" dirty="0"/>
          </a:p>
          <a:p>
            <a:pPr marL="0" indent="0">
              <a:buNone/>
            </a:pPr>
            <a:r>
              <a:rPr lang="nl-NL" sz="1800" dirty="0"/>
              <a:t>     </a:t>
            </a:r>
          </a:p>
        </p:txBody>
      </p:sp>
      <p:sp>
        <p:nvSpPr>
          <p:cNvPr id="3" name="Title 2"/>
          <p:cNvSpPr>
            <a:spLocks noGrp="1"/>
          </p:cNvSpPr>
          <p:nvPr>
            <p:ph type="title"/>
          </p:nvPr>
        </p:nvSpPr>
        <p:spPr>
          <a:xfrm>
            <a:off x="1475656" y="-387424"/>
            <a:ext cx="8229600" cy="1219200"/>
          </a:xfrm>
        </p:spPr>
        <p:txBody>
          <a:bodyPr>
            <a:normAutofit/>
          </a:bodyPr>
          <a:lstStyle/>
          <a:p>
            <a:r>
              <a:rPr lang="nl-NL" sz="5000" b="1" dirty="0"/>
              <a:t>  Standard Candles</a:t>
            </a:r>
            <a:endParaRPr lang="en-GB" sz="5000" b="1" dirty="0"/>
          </a:p>
        </p:txBody>
      </p:sp>
      <p:graphicFrame>
        <p:nvGraphicFramePr>
          <p:cNvPr id="6" name="Object 5"/>
          <p:cNvGraphicFramePr>
            <a:graphicFrameLocks noChangeAspect="1"/>
          </p:cNvGraphicFramePr>
          <p:nvPr>
            <p:extLst>
              <p:ext uri="{D42A27DB-BD31-4B8C-83A1-F6EECF244321}">
                <p14:modId xmlns:p14="http://schemas.microsoft.com/office/powerpoint/2010/main" val="3540000856"/>
              </p:ext>
            </p:extLst>
          </p:nvPr>
        </p:nvGraphicFramePr>
        <p:xfrm>
          <a:off x="1907704" y="4797152"/>
          <a:ext cx="2131751" cy="1272852"/>
        </p:xfrm>
        <a:graphic>
          <a:graphicData uri="http://schemas.openxmlformats.org/presentationml/2006/ole">
            <mc:AlternateContent xmlns:mc="http://schemas.openxmlformats.org/markup-compatibility/2006">
              <mc:Choice xmlns:v="urn:schemas-microsoft-com:vml" Requires="v">
                <p:oleObj spid="_x0000_s78932" name="Equation" r:id="rId3" imgW="723600" imgH="431640" progId="Equation.DSMT4">
                  <p:embed/>
                </p:oleObj>
              </mc:Choice>
              <mc:Fallback>
                <p:oleObj name="Equation" r:id="rId3" imgW="723600" imgH="431640" progId="Equation.DSMT4">
                  <p:embed/>
                  <p:pic>
                    <p:nvPicPr>
                      <p:cNvPr id="0" name="Object 3"/>
                      <p:cNvPicPr>
                        <a:picLocks noChangeAspect="1" noChangeArrowheads="1"/>
                      </p:cNvPicPr>
                      <p:nvPr/>
                    </p:nvPicPr>
                    <p:blipFill>
                      <a:blip r:embed="rId4"/>
                      <a:srcRect/>
                      <a:stretch>
                        <a:fillRect/>
                      </a:stretch>
                    </p:blipFill>
                    <p:spPr bwMode="auto">
                      <a:xfrm>
                        <a:off x="1907704" y="4797152"/>
                        <a:ext cx="2131751" cy="1272852"/>
                      </a:xfrm>
                      <a:prstGeom prst="rect">
                        <a:avLst/>
                      </a:prstGeom>
                      <a:noFill/>
                      <a:ln>
                        <a:noFill/>
                      </a:ln>
                    </p:spPr>
                  </p:pic>
                </p:oleObj>
              </mc:Fallback>
            </mc:AlternateContent>
          </a:graphicData>
        </a:graphic>
      </p:graphicFrame>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088" y="4437111"/>
            <a:ext cx="3481855" cy="2186605"/>
          </a:xfrm>
          <a:prstGeom prst="rect">
            <a:avLst/>
          </a:prstGeom>
        </p:spPr>
      </p:pic>
      <p:sp>
        <p:nvSpPr>
          <p:cNvPr id="8" name="Rectangle 7"/>
          <p:cNvSpPr/>
          <p:nvPr/>
        </p:nvSpPr>
        <p:spPr>
          <a:xfrm>
            <a:off x="323528" y="4293096"/>
            <a:ext cx="8640960" cy="2448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359460"/>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13" descr="Hubble-expans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16424471" cy="1006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06" name="Rectangle 6"/>
          <p:cNvSpPr>
            <a:spLocks noGrp="1" noChangeArrowheads="1"/>
          </p:cNvSpPr>
          <p:nvPr>
            <p:ph type="title"/>
          </p:nvPr>
        </p:nvSpPr>
        <p:spPr>
          <a:xfrm>
            <a:off x="971600" y="-171400"/>
            <a:ext cx="8229600" cy="1143000"/>
          </a:xfrm>
        </p:spPr>
        <p:txBody>
          <a:bodyPr/>
          <a:lstStyle/>
          <a:p>
            <a:pPr eaLnBrk="1" fontAlgn="auto" hangingPunct="1">
              <a:spcAft>
                <a:spcPts val="0"/>
              </a:spcAft>
              <a:defRPr/>
            </a:pPr>
            <a:r>
              <a:rPr sz="5400" b="1" i="1" dirty="0">
                <a:solidFill>
                  <a:srgbClr val="CC0000"/>
                </a:solidFill>
                <a:latin typeface="Batang" pitchFamily="18" charset="-127"/>
              </a:rPr>
              <a:t> </a:t>
            </a:r>
            <a:r>
              <a:rPr sz="6000" b="1" dirty="0">
                <a:solidFill>
                  <a:schemeClr val="bg1">
                    <a:lumMod val="85000"/>
                    <a:lumOff val="15000"/>
                  </a:schemeClr>
                </a:solidFill>
                <a:effectLst>
                  <a:outerShdw blurRad="38100" dist="38100" dir="2700000" algn="tl">
                    <a:srgbClr val="000000"/>
                  </a:outerShdw>
                </a:effectLst>
              </a:rPr>
              <a:t>  </a:t>
            </a:r>
            <a:r>
              <a:rPr sz="5200" b="1" dirty="0">
                <a:solidFill>
                  <a:schemeClr val="bg1">
                    <a:lumMod val="85000"/>
                    <a:lumOff val="15000"/>
                  </a:schemeClr>
                </a:solidFill>
                <a:effectLst>
                  <a:outerShdw blurRad="38100" dist="38100" dir="2700000" algn="tl">
                    <a:srgbClr val="000000"/>
                  </a:outerShdw>
                </a:effectLst>
              </a:rPr>
              <a:t>Edwin Hubble - 1929</a:t>
            </a:r>
          </a:p>
        </p:txBody>
      </p:sp>
      <p:pic>
        <p:nvPicPr>
          <p:cNvPr id="26629" name="Picture 3" descr="hubblediagra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9512" y="3429000"/>
            <a:ext cx="5034980" cy="3135312"/>
          </a:xfrm>
          <a:noFill/>
        </p:spPr>
      </p:pic>
      <p:sp>
        <p:nvSpPr>
          <p:cNvPr id="166917" name="Rectangle 4"/>
          <p:cNvSpPr>
            <a:spLocks noChangeArrowheads="1"/>
          </p:cNvSpPr>
          <p:nvPr/>
        </p:nvSpPr>
        <p:spPr bwMode="auto">
          <a:xfrm>
            <a:off x="107504" y="3429000"/>
            <a:ext cx="5106988" cy="315118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6631"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a:solidFill>
                <a:prstClr val="white"/>
              </a:solidFill>
              <a:latin typeface="Arial" charset="0"/>
            </a:endParaRPr>
          </a:p>
        </p:txBody>
      </p:sp>
      <p:pic>
        <p:nvPicPr>
          <p:cNvPr id="13" name="Picture 7" descr="hubble"/>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5364088" y="1741628"/>
            <a:ext cx="3902477" cy="4826008"/>
          </a:xfrm>
          <a:noFill/>
        </p:spPr>
      </p:pic>
      <p:sp>
        <p:nvSpPr>
          <p:cNvPr id="9" name="Rectangle 4"/>
          <p:cNvSpPr txBox="1">
            <a:spLocks noChangeArrowheads="1"/>
          </p:cNvSpPr>
          <p:nvPr/>
        </p:nvSpPr>
        <p:spPr bwMode="auto">
          <a:xfrm>
            <a:off x="428625" y="1000125"/>
            <a:ext cx="9396413"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eaLnBrk="1" hangingPunct="1">
              <a:lnSpc>
                <a:spcPct val="80000"/>
              </a:lnSpc>
              <a:buFontTx/>
              <a:buNone/>
            </a:pPr>
            <a:r>
              <a:rPr lang="en-US" altLang="en-US" b="1" dirty="0">
                <a:solidFill>
                  <a:srgbClr val="000099"/>
                </a:solidFill>
                <a:latin typeface="Papyrus" pitchFamily="66" charset="0"/>
              </a:rPr>
              <a:t>  </a:t>
            </a:r>
            <a:r>
              <a:rPr lang="en-US" altLang="en-US" sz="1900" b="1" dirty="0">
                <a:solidFill>
                  <a:schemeClr val="bg1"/>
                </a:solidFill>
              </a:rPr>
              <a:t>Discovery of the </a:t>
            </a:r>
          </a:p>
          <a:p>
            <a:pPr eaLnBrk="1" hangingPunct="1">
              <a:lnSpc>
                <a:spcPct val="80000"/>
              </a:lnSpc>
              <a:buFontTx/>
              <a:buNone/>
            </a:pPr>
            <a:r>
              <a:rPr lang="en-US" altLang="en-US" sz="1900" b="1" dirty="0">
                <a:solidFill>
                  <a:schemeClr val="bg1"/>
                </a:solidFill>
              </a:rPr>
              <a:t>   Expanding Universe</a:t>
            </a:r>
          </a:p>
          <a:p>
            <a:pPr eaLnBrk="1" hangingPunct="1">
              <a:lnSpc>
                <a:spcPct val="80000"/>
              </a:lnSpc>
              <a:buFontTx/>
              <a:buNone/>
            </a:pPr>
            <a:endParaRPr lang="en-US" altLang="en-US" sz="1900" b="1" dirty="0">
              <a:solidFill>
                <a:schemeClr val="bg1"/>
              </a:solidFill>
            </a:endParaRPr>
          </a:p>
          <a:p>
            <a:pPr eaLnBrk="1" hangingPunct="1">
              <a:lnSpc>
                <a:spcPct val="80000"/>
              </a:lnSpc>
              <a:buFontTx/>
              <a:buNone/>
            </a:pPr>
            <a:endParaRPr lang="en-US" altLang="en-US" sz="1900" b="1" dirty="0">
              <a:solidFill>
                <a:schemeClr val="bg1"/>
              </a:solidFill>
            </a:endParaRPr>
          </a:p>
          <a:p>
            <a:pPr eaLnBrk="1" hangingPunct="1">
              <a:lnSpc>
                <a:spcPct val="80000"/>
              </a:lnSpc>
              <a:buFontTx/>
              <a:buNone/>
            </a:pPr>
            <a:r>
              <a:rPr lang="en-US" altLang="en-US" sz="1900" b="1" dirty="0">
                <a:solidFill>
                  <a:schemeClr val="bg1"/>
                </a:solidFill>
              </a:rPr>
              <a:t>   </a:t>
            </a:r>
            <a:endParaRPr lang="en-US" altLang="en-US" dirty="0"/>
          </a:p>
        </p:txBody>
      </p:sp>
    </p:spTree>
    <p:extLst>
      <p:ext uri="{BB962C8B-B14F-4D97-AF65-F5344CB8AC3E}">
        <p14:creationId xmlns:p14="http://schemas.microsoft.com/office/powerpoint/2010/main" val="672427574"/>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908720"/>
            <a:ext cx="8229600" cy="4572000"/>
          </a:xfrm>
        </p:spPr>
        <p:txBody>
          <a:bodyPr/>
          <a:lstStyle/>
          <a:p>
            <a:pPr>
              <a:lnSpc>
                <a:spcPct val="80000"/>
              </a:lnSpc>
            </a:pPr>
            <a:r>
              <a:rPr lang="nl-NL" sz="1400" dirty="0"/>
              <a:t>To be able to determine cosmological distances, the reference  Standard  Candles </a:t>
            </a:r>
          </a:p>
          <a:p>
            <a:pPr>
              <a:lnSpc>
                <a:spcPct val="80000"/>
              </a:lnSpc>
            </a:pPr>
            <a:endParaRPr lang="nl-NL" sz="1400" dirty="0"/>
          </a:p>
          <a:p>
            <a:pPr>
              <a:lnSpc>
                <a:spcPct val="80000"/>
              </a:lnSpc>
              <a:buFont typeface="Arial" panose="020B0604020202020204" pitchFamily="34" charset="0"/>
              <a:buChar char="•"/>
            </a:pPr>
            <a:r>
              <a:rPr lang="nl-NL" sz="1400" dirty="0"/>
              <a:t>need to be very bright objects/stars,  whose intrinsic luminosity has been </a:t>
            </a:r>
          </a:p>
          <a:p>
            <a:pPr marL="0" indent="0">
              <a:lnSpc>
                <a:spcPct val="80000"/>
              </a:lnSpc>
              <a:buNone/>
            </a:pPr>
            <a:r>
              <a:rPr lang="nl-NL" sz="1400" dirty="0"/>
              <a:t>     determined to high precision.</a:t>
            </a:r>
          </a:p>
          <a:p>
            <a:pPr marL="0" indent="0">
              <a:lnSpc>
                <a:spcPct val="80000"/>
              </a:lnSpc>
              <a:buNone/>
            </a:pPr>
            <a:endParaRPr lang="nl-NL" sz="1400" dirty="0"/>
          </a:p>
          <a:p>
            <a:pPr>
              <a:lnSpc>
                <a:spcPct val="80000"/>
              </a:lnSpc>
              <a:buFont typeface="Arial" panose="020B0604020202020204" pitchFamily="34" charset="0"/>
              <a:buChar char="•"/>
            </a:pPr>
            <a:r>
              <a:rPr lang="nl-NL" sz="1400" dirty="0"/>
              <a:t>It was </a:t>
            </a:r>
            <a:r>
              <a:rPr lang="nl-NL" sz="1400" b="1" dirty="0"/>
              <a:t>Henrietta Swan Leavitt (1868-1921)</a:t>
            </a:r>
            <a:r>
              <a:rPr lang="nl-NL" sz="1400" dirty="0"/>
              <a:t> who </a:t>
            </a:r>
          </a:p>
          <a:p>
            <a:pPr marL="0" indent="0">
              <a:lnSpc>
                <a:spcPct val="80000"/>
              </a:lnSpc>
              <a:buNone/>
            </a:pPr>
            <a:r>
              <a:rPr lang="nl-NL" sz="1400" dirty="0"/>
              <a:t>      discovered that  a particular  type of variable stars, </a:t>
            </a:r>
          </a:p>
          <a:p>
            <a:pPr marL="0" indent="0">
              <a:lnSpc>
                <a:spcPct val="80000"/>
              </a:lnSpc>
              <a:buNone/>
            </a:pPr>
            <a:r>
              <a:rPr lang="nl-NL" sz="1400" dirty="0"/>
              <a:t>      the Cepheid stars, </a:t>
            </a:r>
          </a:p>
          <a:p>
            <a:pPr marL="0" indent="0">
              <a:lnSpc>
                <a:spcPct val="80000"/>
              </a:lnSpc>
              <a:buNone/>
            </a:pPr>
            <a:r>
              <a:rPr lang="nl-NL" sz="1400" dirty="0"/>
              <a:t>      - whose brightness varies as a result of their </a:t>
            </a:r>
          </a:p>
          <a:p>
            <a:pPr marL="0" indent="0">
              <a:lnSpc>
                <a:spcPct val="80000"/>
              </a:lnSpc>
              <a:buNone/>
            </a:pPr>
            <a:r>
              <a:rPr lang="nl-NL" sz="1400" dirty="0"/>
              <a:t>        weeks long rhythmic pulsations –</a:t>
            </a:r>
          </a:p>
          <a:p>
            <a:pPr marL="0" indent="0">
              <a:lnSpc>
                <a:spcPct val="80000"/>
              </a:lnSpc>
              <a:buNone/>
            </a:pPr>
            <a:endParaRPr lang="nl-NL" sz="1400" dirty="0"/>
          </a:p>
          <a:p>
            <a:pPr marL="0" indent="0">
              <a:lnSpc>
                <a:spcPct val="80000"/>
              </a:lnSpc>
              <a:buNone/>
            </a:pPr>
            <a:r>
              <a:rPr lang="nl-NL" sz="1400" dirty="0"/>
              <a:t>       have a characteristic  relation  between</a:t>
            </a:r>
          </a:p>
          <a:p>
            <a:pPr marL="0" indent="0">
              <a:lnSpc>
                <a:spcPct val="80000"/>
              </a:lnSpc>
              <a:buNone/>
            </a:pPr>
            <a:endParaRPr lang="nl-NL" sz="1400" dirty="0"/>
          </a:p>
          <a:p>
            <a:pPr marL="0" indent="0">
              <a:lnSpc>
                <a:spcPct val="80000"/>
              </a:lnSpc>
              <a:buNone/>
            </a:pPr>
            <a:r>
              <a:rPr lang="nl-NL" sz="1400" dirty="0"/>
              <a:t>     -  the period of their variation/pulsation</a:t>
            </a:r>
          </a:p>
          <a:p>
            <a:pPr marL="0" indent="0">
              <a:lnSpc>
                <a:spcPct val="80000"/>
              </a:lnSpc>
              <a:buNone/>
            </a:pPr>
            <a:r>
              <a:rPr lang="nl-NL" sz="1400" dirty="0"/>
              <a:t>     -  their intrinsic brightness</a:t>
            </a:r>
          </a:p>
          <a:p>
            <a:pPr marL="0" indent="0">
              <a:lnSpc>
                <a:spcPct val="80000"/>
              </a:lnSpc>
              <a:buNone/>
            </a:pPr>
            <a:r>
              <a:rPr lang="nl-NL" sz="1400" dirty="0"/>
              <a:t>     -  the socalled   </a:t>
            </a:r>
            <a:r>
              <a:rPr lang="nl-NL" sz="1400" b="1" i="1" dirty="0"/>
              <a:t>Period-Luminosity relation </a:t>
            </a:r>
          </a:p>
          <a:p>
            <a:pPr marL="0" indent="0">
              <a:lnSpc>
                <a:spcPct val="80000"/>
              </a:lnSpc>
              <a:buNone/>
            </a:pPr>
            <a:endParaRPr lang="nl-NL" sz="1400" dirty="0"/>
          </a:p>
          <a:p>
            <a:pPr>
              <a:lnSpc>
                <a:spcPct val="80000"/>
              </a:lnSpc>
              <a:buFont typeface="Arial" panose="020B0604020202020204" pitchFamily="34" charset="0"/>
              <a:buChar char="•"/>
            </a:pPr>
            <a:r>
              <a:rPr lang="nl-NL" sz="1400" dirty="0"/>
              <a:t> As individual Cepheid stars are very bright </a:t>
            </a:r>
          </a:p>
          <a:p>
            <a:pPr marL="0" indent="0">
              <a:lnSpc>
                <a:spcPct val="80000"/>
              </a:lnSpc>
              <a:buNone/>
            </a:pPr>
            <a:r>
              <a:rPr lang="nl-NL" sz="1400" dirty="0"/>
              <a:t>      - up to 100,000 times the Sun’s luminosity,</a:t>
            </a:r>
          </a:p>
          <a:p>
            <a:pPr marL="0" indent="0">
              <a:lnSpc>
                <a:spcPct val="80000"/>
              </a:lnSpc>
              <a:buNone/>
            </a:pPr>
            <a:r>
              <a:rPr lang="nl-NL" sz="1400" dirty="0"/>
              <a:t>         with masses in the order of 4-20 M</a:t>
            </a:r>
            <a:r>
              <a:rPr lang="nl-NL" sz="1400" dirty="0">
                <a:sym typeface="Mathematica3"/>
              </a:rPr>
              <a:t></a:t>
            </a:r>
            <a:r>
              <a:rPr lang="nl-NL" sz="1400" dirty="0"/>
              <a:t> -</a:t>
            </a:r>
          </a:p>
          <a:p>
            <a:pPr marL="0" indent="0">
              <a:lnSpc>
                <a:spcPct val="80000"/>
              </a:lnSpc>
              <a:buNone/>
            </a:pPr>
            <a:r>
              <a:rPr lang="nl-NL" sz="1400" dirty="0"/>
              <a:t>        they can be identified in other galaxies</a:t>
            </a:r>
          </a:p>
          <a:p>
            <a:pPr marL="0" indent="0">
              <a:lnSpc>
                <a:spcPct val="80000"/>
              </a:lnSpc>
              <a:buNone/>
            </a:pPr>
            <a:endParaRPr lang="nl-NL" sz="1400" dirty="0"/>
          </a:p>
          <a:p>
            <a:pPr>
              <a:lnSpc>
                <a:spcPct val="80000"/>
              </a:lnSpc>
              <a:buFont typeface="Arial" panose="020B0604020202020204" pitchFamily="34" charset="0"/>
              <a:buChar char="•"/>
            </a:pPr>
            <a:r>
              <a:rPr lang="nl-NL" sz="1400" dirty="0"/>
              <a:t> and the distance to those galaxies determined. </a:t>
            </a:r>
          </a:p>
          <a:p>
            <a:pPr marL="0" indent="0">
              <a:lnSpc>
                <a:spcPct val="80000"/>
              </a:lnSpc>
              <a:buNone/>
            </a:pPr>
            <a:endParaRPr lang="nl-NL" sz="1400" dirty="0"/>
          </a:p>
          <a:p>
            <a:pPr marL="0" indent="0">
              <a:lnSpc>
                <a:spcPct val="80000"/>
              </a:lnSpc>
              <a:buNone/>
            </a:pPr>
            <a:endParaRPr lang="nl-NL" sz="1400" dirty="0"/>
          </a:p>
          <a:p>
            <a:pPr marL="0" indent="0">
              <a:buNone/>
            </a:pPr>
            <a:endParaRPr lang="nl-NL" sz="1600" dirty="0"/>
          </a:p>
          <a:p>
            <a:pPr marL="0" indent="0">
              <a:buNone/>
            </a:pPr>
            <a:endParaRPr lang="nl-NL" sz="1600" dirty="0"/>
          </a:p>
          <a:p>
            <a:pPr marL="0" indent="0">
              <a:buNone/>
            </a:pPr>
            <a:endParaRPr lang="nl-NL" sz="1800" dirty="0"/>
          </a:p>
          <a:p>
            <a:pPr marL="0" indent="0">
              <a:buNone/>
            </a:pPr>
            <a:endParaRPr lang="nl-NL" sz="1800" baseline="-25000" dirty="0"/>
          </a:p>
          <a:p>
            <a:pPr marL="0" indent="0">
              <a:buNone/>
            </a:pPr>
            <a:endParaRPr lang="nl-NL" sz="1800" baseline="-25000" dirty="0"/>
          </a:p>
          <a:p>
            <a:pPr marL="0" indent="0">
              <a:buNone/>
            </a:pPr>
            <a:endParaRPr lang="nl-NL" sz="1800" baseline="-25000" dirty="0"/>
          </a:p>
          <a:p>
            <a:pPr marL="0" indent="0">
              <a:buNone/>
            </a:pPr>
            <a:r>
              <a:rPr lang="nl-NL" sz="1800" dirty="0"/>
              <a:t>     </a:t>
            </a:r>
          </a:p>
        </p:txBody>
      </p:sp>
      <p:sp>
        <p:nvSpPr>
          <p:cNvPr id="3" name="Title 2"/>
          <p:cNvSpPr>
            <a:spLocks noGrp="1"/>
          </p:cNvSpPr>
          <p:nvPr>
            <p:ph type="title"/>
          </p:nvPr>
        </p:nvSpPr>
        <p:spPr>
          <a:xfrm>
            <a:off x="529208" y="-387424"/>
            <a:ext cx="8229600" cy="1219200"/>
          </a:xfrm>
        </p:spPr>
        <p:txBody>
          <a:bodyPr>
            <a:normAutofit fontScale="90000"/>
          </a:bodyPr>
          <a:lstStyle/>
          <a:p>
            <a:r>
              <a:rPr lang="nl-NL" sz="5000" b="1" dirty="0"/>
              <a:t> Cepheids:    Period-Luminosity</a:t>
            </a:r>
            <a:endParaRPr lang="en-GB" sz="50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2276872"/>
            <a:ext cx="4251192" cy="4176464"/>
          </a:xfrm>
          <a:prstGeom prst="rect">
            <a:avLst/>
          </a:prstGeom>
        </p:spPr>
      </p:pic>
      <p:sp>
        <p:nvSpPr>
          <p:cNvPr id="9" name="Rectangle 8"/>
          <p:cNvSpPr/>
          <p:nvPr/>
        </p:nvSpPr>
        <p:spPr>
          <a:xfrm>
            <a:off x="107504" y="836712"/>
            <a:ext cx="8928992" cy="58326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6921029"/>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84784"/>
            <a:ext cx="8229600" cy="4572000"/>
          </a:xfrm>
        </p:spPr>
        <p:txBody>
          <a:bodyPr/>
          <a:lstStyle/>
          <a:p>
            <a:pPr>
              <a:lnSpc>
                <a:spcPct val="80000"/>
              </a:lnSpc>
            </a:pPr>
            <a:r>
              <a:rPr lang="nl-NL" sz="1400" dirty="0">
                <a:solidFill>
                  <a:schemeClr val="bg1"/>
                </a:solidFill>
              </a:rPr>
              <a:t>Henrietta Swan-Leavitt started working in 1893 at </a:t>
            </a:r>
          </a:p>
          <a:p>
            <a:pPr marL="0" indent="0">
              <a:lnSpc>
                <a:spcPct val="80000"/>
              </a:lnSpc>
              <a:buNone/>
            </a:pPr>
            <a:r>
              <a:rPr lang="nl-NL" sz="1400" dirty="0">
                <a:solidFill>
                  <a:schemeClr val="bg1"/>
                </a:solidFill>
              </a:rPr>
              <a:t>       Harvard College Observatory as one of the women human computers</a:t>
            </a:r>
          </a:p>
          <a:p>
            <a:pPr marL="0" indent="0">
              <a:lnSpc>
                <a:spcPct val="80000"/>
              </a:lnSpc>
              <a:buNone/>
            </a:pPr>
            <a:r>
              <a:rPr lang="nl-NL" sz="1400" dirty="0">
                <a:solidFill>
                  <a:schemeClr val="bg1"/>
                </a:solidFill>
              </a:rPr>
              <a:t>       hired by Edward Pickering to measure and catalog brightness of  </a:t>
            </a:r>
          </a:p>
          <a:p>
            <a:pPr marL="0" indent="0">
              <a:lnSpc>
                <a:spcPct val="80000"/>
              </a:lnSpc>
              <a:buNone/>
            </a:pPr>
            <a:r>
              <a:rPr lang="nl-NL" sz="1400" dirty="0">
                <a:solidFill>
                  <a:schemeClr val="bg1"/>
                </a:solidFill>
              </a:rPr>
              <a:t>       stars on photographic plates.</a:t>
            </a:r>
          </a:p>
          <a:p>
            <a:pPr>
              <a:lnSpc>
                <a:spcPct val="80000"/>
              </a:lnSpc>
              <a:buFont typeface="Arial" panose="020B0604020202020204" pitchFamily="34" charset="0"/>
              <a:buChar char="•"/>
            </a:pPr>
            <a:r>
              <a:rPr lang="nl-NL" sz="1400" dirty="0">
                <a:solidFill>
                  <a:schemeClr val="bg1"/>
                </a:solidFill>
              </a:rPr>
              <a:t>In this time, she made the fundamental discovery of the </a:t>
            </a:r>
          </a:p>
          <a:p>
            <a:pPr marL="0" indent="0">
              <a:lnSpc>
                <a:spcPct val="80000"/>
              </a:lnSpc>
              <a:buNone/>
            </a:pPr>
            <a:r>
              <a:rPr lang="nl-NL" sz="1400" dirty="0">
                <a:solidFill>
                  <a:schemeClr val="bg1"/>
                </a:solidFill>
              </a:rPr>
              <a:t>       period-luminosity relation of Cepheid stars. </a:t>
            </a:r>
          </a:p>
          <a:p>
            <a:pPr>
              <a:lnSpc>
                <a:spcPct val="80000"/>
              </a:lnSpc>
              <a:buFont typeface="Arial" panose="020B0604020202020204" pitchFamily="34" charset="0"/>
              <a:buChar char="•"/>
            </a:pPr>
            <a:r>
              <a:rPr lang="nl-NL" sz="1400" dirty="0">
                <a:solidFill>
                  <a:schemeClr val="bg1"/>
                </a:solidFill>
              </a:rPr>
              <a:t>During her lifetime she hardly got recognition for this discovery, </a:t>
            </a:r>
          </a:p>
          <a:p>
            <a:pPr marL="0" indent="0">
              <a:lnSpc>
                <a:spcPct val="80000"/>
              </a:lnSpc>
              <a:buNone/>
            </a:pPr>
            <a:r>
              <a:rPr lang="nl-NL" sz="1400" dirty="0">
                <a:solidFill>
                  <a:schemeClr val="bg1"/>
                </a:solidFill>
              </a:rPr>
              <a:t>       which is one of astronomy’s most significant ones as it allowed </a:t>
            </a:r>
          </a:p>
          <a:p>
            <a:pPr marL="0" indent="0">
              <a:lnSpc>
                <a:spcPct val="80000"/>
              </a:lnSpc>
              <a:buNone/>
            </a:pPr>
            <a:r>
              <a:rPr lang="nl-NL" sz="1400" dirty="0">
                <a:solidFill>
                  <a:schemeClr val="bg1"/>
                </a:solidFill>
              </a:rPr>
              <a:t>       the measurement of extragalactic distances.</a:t>
            </a:r>
          </a:p>
          <a:p>
            <a:pPr>
              <a:lnSpc>
                <a:spcPct val="80000"/>
              </a:lnSpc>
              <a:buFont typeface="Arial" panose="020B0604020202020204" pitchFamily="34" charset="0"/>
              <a:buChar char="•"/>
            </a:pPr>
            <a:r>
              <a:rPr lang="nl-NL" sz="1400" dirty="0">
                <a:solidFill>
                  <a:schemeClr val="bg1"/>
                </a:solidFill>
              </a:rPr>
              <a:t>Edwin Hubble used this relation to establish the distances to </a:t>
            </a:r>
          </a:p>
          <a:p>
            <a:pPr marL="0" indent="0">
              <a:lnSpc>
                <a:spcPct val="80000"/>
              </a:lnSpc>
              <a:buNone/>
            </a:pPr>
            <a:r>
              <a:rPr lang="nl-NL" sz="1400" dirty="0">
                <a:solidFill>
                  <a:schemeClr val="bg1"/>
                </a:solidFill>
              </a:rPr>
              <a:t>       nearby galaxies and discover the expansion of the Universe. </a:t>
            </a:r>
          </a:p>
          <a:p>
            <a:pPr marL="0" indent="0">
              <a:lnSpc>
                <a:spcPct val="80000"/>
              </a:lnSpc>
              <a:buNone/>
            </a:pPr>
            <a:endParaRPr lang="nl-NL" sz="1400" dirty="0">
              <a:solidFill>
                <a:schemeClr val="bg1"/>
              </a:solidFill>
            </a:endParaRPr>
          </a:p>
          <a:p>
            <a:pPr marL="0" indent="0">
              <a:buNone/>
            </a:pPr>
            <a:endParaRPr lang="nl-NL" sz="1600" dirty="0"/>
          </a:p>
          <a:p>
            <a:pPr marL="0" indent="0">
              <a:buNone/>
            </a:pPr>
            <a:endParaRPr lang="nl-NL" sz="1600" dirty="0"/>
          </a:p>
          <a:p>
            <a:pPr marL="0" indent="0">
              <a:buNone/>
            </a:pPr>
            <a:endParaRPr lang="nl-NL" sz="1800" dirty="0"/>
          </a:p>
          <a:p>
            <a:pPr marL="0" indent="0">
              <a:buNone/>
            </a:pPr>
            <a:endParaRPr lang="nl-NL" sz="1800" baseline="-25000" dirty="0"/>
          </a:p>
          <a:p>
            <a:pPr marL="0" indent="0">
              <a:buNone/>
            </a:pPr>
            <a:endParaRPr lang="nl-NL" sz="1800" baseline="-25000" dirty="0"/>
          </a:p>
          <a:p>
            <a:pPr marL="0" indent="0">
              <a:buNone/>
            </a:pPr>
            <a:endParaRPr lang="nl-NL" sz="1800" baseline="-25000" dirty="0"/>
          </a:p>
          <a:p>
            <a:pPr marL="0" indent="0">
              <a:buNone/>
            </a:pPr>
            <a:r>
              <a:rPr lang="nl-NL" sz="1800" dirty="0"/>
              <a:t>     </a:t>
            </a:r>
          </a:p>
        </p:txBody>
      </p:sp>
      <p:sp>
        <p:nvSpPr>
          <p:cNvPr id="3" name="Title 2"/>
          <p:cNvSpPr>
            <a:spLocks noGrp="1"/>
          </p:cNvSpPr>
          <p:nvPr>
            <p:ph type="title"/>
          </p:nvPr>
        </p:nvSpPr>
        <p:spPr>
          <a:xfrm>
            <a:off x="-540568" y="188640"/>
            <a:ext cx="8229600" cy="1219200"/>
          </a:xfrm>
        </p:spPr>
        <p:txBody>
          <a:bodyPr>
            <a:normAutofit fontScale="90000"/>
          </a:bodyPr>
          <a:lstStyle/>
          <a:p>
            <a:r>
              <a:rPr lang="nl-NL" sz="5000" b="1" dirty="0"/>
              <a:t>         </a:t>
            </a:r>
            <a:r>
              <a:rPr lang="nl-NL" sz="5000" b="1" dirty="0">
                <a:solidFill>
                  <a:schemeClr val="bg1"/>
                </a:solidFill>
              </a:rPr>
              <a:t>Henrietta Leavitt </a:t>
            </a:r>
            <a:br>
              <a:rPr lang="nl-NL" sz="5000" b="1" dirty="0">
                <a:solidFill>
                  <a:schemeClr val="bg1"/>
                </a:solidFill>
              </a:rPr>
            </a:br>
            <a:r>
              <a:rPr lang="nl-NL" sz="5000" b="1" dirty="0">
                <a:solidFill>
                  <a:schemeClr val="bg1"/>
                </a:solidFill>
              </a:rPr>
              <a:t>              (1868-1921)</a:t>
            </a:r>
            <a:endParaRPr lang="en-GB" sz="5000"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3616" y="260648"/>
            <a:ext cx="2810827" cy="367240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4277073"/>
            <a:ext cx="4490579" cy="237626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4077072"/>
            <a:ext cx="4067944" cy="2710904"/>
          </a:xfrm>
          <a:prstGeom prst="rect">
            <a:avLst/>
          </a:prstGeom>
        </p:spPr>
      </p:pic>
    </p:spTree>
    <p:extLst>
      <p:ext uri="{BB962C8B-B14F-4D97-AF65-F5344CB8AC3E}">
        <p14:creationId xmlns:p14="http://schemas.microsoft.com/office/powerpoint/2010/main" val="1460053125"/>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980728"/>
            <a:ext cx="7128792" cy="5703034"/>
          </a:xfrm>
        </p:spPr>
      </p:pic>
      <p:sp>
        <p:nvSpPr>
          <p:cNvPr id="3" name="Title 2"/>
          <p:cNvSpPr>
            <a:spLocks noGrp="1"/>
          </p:cNvSpPr>
          <p:nvPr>
            <p:ph type="title"/>
          </p:nvPr>
        </p:nvSpPr>
        <p:spPr>
          <a:xfrm>
            <a:off x="2339752" y="-315416"/>
            <a:ext cx="8229600" cy="1219200"/>
          </a:xfrm>
        </p:spPr>
        <p:txBody>
          <a:bodyPr>
            <a:normAutofit/>
          </a:bodyPr>
          <a:lstStyle/>
          <a:p>
            <a:r>
              <a:rPr lang="nl-NL" sz="5000" b="1" dirty="0"/>
              <a:t>Andromeda-V1</a:t>
            </a:r>
            <a:endParaRPr lang="en-GB" sz="50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448399" cy="6861900"/>
          </a:xfrm>
          <a:prstGeom prst="rect">
            <a:avLst/>
          </a:prstGeom>
        </p:spPr>
      </p:pic>
    </p:spTree>
    <p:extLst>
      <p:ext uri="{BB962C8B-B14F-4D97-AF65-F5344CB8AC3E}">
        <p14:creationId xmlns:p14="http://schemas.microsoft.com/office/powerpoint/2010/main" val="2214107598"/>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1696" y="188640"/>
            <a:ext cx="8229600" cy="1219200"/>
          </a:xfrm>
        </p:spPr>
        <p:txBody>
          <a:bodyPr>
            <a:normAutofit fontScale="90000"/>
          </a:bodyPr>
          <a:lstStyle/>
          <a:p>
            <a:r>
              <a:rPr lang="nl-NL" sz="5000" b="1" dirty="0"/>
              <a:t>     Andromeda-V1:      </a:t>
            </a:r>
            <a:br>
              <a:rPr lang="nl-NL" sz="5000" b="1" dirty="0"/>
            </a:br>
            <a:r>
              <a:rPr lang="nl-NL" sz="5000" b="1" dirty="0"/>
              <a:t> </a:t>
            </a:r>
            <a:r>
              <a:rPr lang="nl-NL" sz="2800" b="1" dirty="0"/>
              <a:t>the object that changed the Universe</a:t>
            </a:r>
            <a:endParaRPr lang="en-GB" sz="2800" b="1" dirty="0"/>
          </a:p>
        </p:txBody>
      </p:sp>
      <p:sp>
        <p:nvSpPr>
          <p:cNvPr id="4" name="Content Placeholder 3"/>
          <p:cNvSpPr>
            <a:spLocks noGrp="1"/>
          </p:cNvSpPr>
          <p:nvPr>
            <p:ph idx="1"/>
          </p:nvPr>
        </p:nvSpPr>
        <p:spPr>
          <a:xfrm>
            <a:off x="467544" y="1628800"/>
            <a:ext cx="8229600" cy="4572000"/>
          </a:xfrm>
        </p:spPr>
        <p:txBody>
          <a:bodyPr/>
          <a:lstStyle/>
          <a:p>
            <a:pPr>
              <a:lnSpc>
                <a:spcPct val="80000"/>
              </a:lnSpc>
            </a:pPr>
            <a:r>
              <a:rPr lang="nl-NL" sz="1500" dirty="0"/>
              <a:t>October 6, 1923:</a:t>
            </a:r>
          </a:p>
          <a:p>
            <a:pPr marL="0" indent="0">
              <a:lnSpc>
                <a:spcPct val="80000"/>
              </a:lnSpc>
              <a:buNone/>
            </a:pPr>
            <a:r>
              <a:rPr lang="nl-NL" sz="1500" dirty="0"/>
              <a:t>      Edwin Hubble 45 minute exposure of </a:t>
            </a:r>
          </a:p>
          <a:p>
            <a:pPr marL="0" indent="0">
              <a:lnSpc>
                <a:spcPct val="80000"/>
              </a:lnSpc>
              <a:buNone/>
            </a:pPr>
            <a:r>
              <a:rPr lang="nl-NL" sz="1500" dirty="0"/>
              <a:t>      the Andromeda galaxy M31  with the </a:t>
            </a:r>
          </a:p>
          <a:p>
            <a:pPr marL="0" indent="0">
              <a:lnSpc>
                <a:spcPct val="80000"/>
              </a:lnSpc>
              <a:buNone/>
            </a:pPr>
            <a:r>
              <a:rPr lang="nl-NL" sz="1500" dirty="0"/>
              <a:t>      100 inch Hooker telescope at Mount Wilson</a:t>
            </a:r>
          </a:p>
          <a:p>
            <a:pPr marL="0" indent="0">
              <a:lnSpc>
                <a:spcPct val="80000"/>
              </a:lnSpc>
              <a:buNone/>
            </a:pPr>
            <a:endParaRPr lang="nl-NL" sz="1500" dirty="0"/>
          </a:p>
          <a:p>
            <a:pPr>
              <a:lnSpc>
                <a:spcPct val="80000"/>
              </a:lnSpc>
              <a:buFont typeface="Arial" panose="020B0604020202020204" pitchFamily="34" charset="0"/>
              <a:buChar char="•"/>
            </a:pPr>
            <a:r>
              <a:rPr lang="nl-NL" sz="1500" dirty="0"/>
              <a:t>Identifies 3 stars as N, thinking they are Novae </a:t>
            </a:r>
          </a:p>
          <a:p>
            <a:pPr>
              <a:lnSpc>
                <a:spcPct val="80000"/>
              </a:lnSpc>
              <a:buFont typeface="Arial" panose="020B0604020202020204" pitchFamily="34" charset="0"/>
              <a:buChar char="•"/>
            </a:pPr>
            <a:endParaRPr lang="nl-NL" sz="1500" dirty="0"/>
          </a:p>
          <a:p>
            <a:pPr>
              <a:lnSpc>
                <a:spcPct val="80000"/>
              </a:lnSpc>
              <a:buFont typeface="Arial" panose="020B0604020202020204" pitchFamily="34" charset="0"/>
              <a:buChar char="•"/>
            </a:pPr>
            <a:r>
              <a:rPr lang="nl-NL" sz="1500" dirty="0"/>
              <a:t>Comparison with earlier plates of same region, </a:t>
            </a:r>
          </a:p>
          <a:p>
            <a:pPr marL="0" indent="0">
              <a:lnSpc>
                <a:spcPct val="80000"/>
              </a:lnSpc>
              <a:buNone/>
            </a:pPr>
            <a:r>
              <a:rPr lang="nl-NL" sz="1500" dirty="0"/>
              <a:t>       he realizes one is a variable:  VAR ! </a:t>
            </a:r>
          </a:p>
          <a:p>
            <a:pPr marL="0" indent="0">
              <a:lnSpc>
                <a:spcPct val="80000"/>
              </a:lnSpc>
              <a:buNone/>
            </a:pPr>
            <a:endParaRPr lang="nl-NL" sz="1500" dirty="0"/>
          </a:p>
          <a:p>
            <a:pPr>
              <a:lnSpc>
                <a:spcPct val="80000"/>
              </a:lnSpc>
              <a:buFont typeface="Arial" panose="020B0604020202020204" pitchFamily="34" charset="0"/>
              <a:buChar char="•"/>
            </a:pPr>
            <a:r>
              <a:rPr lang="nl-NL" sz="1500" dirty="0"/>
              <a:t>And that it is a Cepheid variable, enabling the </a:t>
            </a:r>
          </a:p>
          <a:p>
            <a:pPr marL="0" indent="0">
              <a:lnSpc>
                <a:spcPct val="80000"/>
              </a:lnSpc>
              <a:buNone/>
            </a:pPr>
            <a:r>
              <a:rPr lang="nl-NL" sz="1500" dirty="0"/>
              <a:t>      determination of the distance to M31</a:t>
            </a:r>
          </a:p>
          <a:p>
            <a:pPr marL="0" indent="0">
              <a:lnSpc>
                <a:spcPct val="80000"/>
              </a:lnSpc>
              <a:buNone/>
            </a:pPr>
            <a:endParaRPr lang="nl-NL" sz="1500" dirty="0"/>
          </a:p>
          <a:p>
            <a:pPr>
              <a:lnSpc>
                <a:spcPct val="80000"/>
              </a:lnSpc>
              <a:buFont typeface="Arial" panose="020B0604020202020204" pitchFamily="34" charset="0"/>
              <a:buChar char="•"/>
            </a:pPr>
            <a:r>
              <a:rPr lang="nl-NL" sz="1500" dirty="0"/>
              <a:t>finding  it is  ~ 1 million lightyears</a:t>
            </a:r>
          </a:p>
          <a:p>
            <a:pPr>
              <a:lnSpc>
                <a:spcPct val="80000"/>
              </a:lnSpc>
              <a:buFont typeface="Arial" panose="020B0604020202020204" pitchFamily="34" charset="0"/>
              <a:buChar char="•"/>
            </a:pPr>
            <a:endParaRPr lang="nl-NL" sz="1500" dirty="0"/>
          </a:p>
          <a:p>
            <a:pPr>
              <a:lnSpc>
                <a:spcPct val="80000"/>
              </a:lnSpc>
              <a:buFont typeface="Arial" panose="020B0604020202020204" pitchFamily="34" charset="0"/>
              <a:buChar char="•"/>
            </a:pPr>
            <a:r>
              <a:rPr lang="nl-NL" sz="1500" dirty="0"/>
              <a:t>Virtually overnight, </a:t>
            </a:r>
          </a:p>
          <a:p>
            <a:pPr marL="0" indent="0">
              <a:lnSpc>
                <a:spcPct val="80000"/>
              </a:lnSpc>
              <a:buNone/>
            </a:pPr>
            <a:r>
              <a:rPr lang="nl-NL" sz="1500" dirty="0"/>
              <a:t>      our perception of the Universe, and cosmic distances, </a:t>
            </a:r>
          </a:p>
          <a:p>
            <a:pPr marL="0" indent="0">
              <a:lnSpc>
                <a:spcPct val="80000"/>
              </a:lnSpc>
              <a:buNone/>
            </a:pPr>
            <a:r>
              <a:rPr lang="nl-NL" sz="1500" dirty="0"/>
              <a:t>      changed radically ! </a:t>
            </a:r>
          </a:p>
          <a:p>
            <a:pPr marL="0" indent="0">
              <a:buNone/>
            </a:pPr>
            <a:endParaRPr lang="nl-NL" sz="1500" dirty="0"/>
          </a:p>
          <a:p>
            <a:pPr marL="0" indent="0">
              <a:buNone/>
            </a:pP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3566" y="4398431"/>
            <a:ext cx="3494705" cy="232747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54285"/>
            <a:ext cx="3530167" cy="4312716"/>
          </a:xfrm>
          <a:prstGeom prst="rect">
            <a:avLst/>
          </a:prstGeom>
        </p:spPr>
      </p:pic>
      <p:sp>
        <p:nvSpPr>
          <p:cNvPr id="5" name="Rectangle 4"/>
          <p:cNvSpPr/>
          <p:nvPr/>
        </p:nvSpPr>
        <p:spPr>
          <a:xfrm>
            <a:off x="5508104" y="54285"/>
            <a:ext cx="3530167" cy="431271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508103" y="4398431"/>
            <a:ext cx="3530167" cy="22823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51520" y="1484784"/>
            <a:ext cx="5112568" cy="5196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7141285"/>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5" y="4356799"/>
            <a:ext cx="3530166" cy="2324026"/>
          </a:xfrm>
          <a:prstGeom prst="rect">
            <a:avLst/>
          </a:prstGeom>
        </p:spPr>
      </p:pic>
      <p:sp>
        <p:nvSpPr>
          <p:cNvPr id="3" name="Title 2"/>
          <p:cNvSpPr>
            <a:spLocks noGrp="1"/>
          </p:cNvSpPr>
          <p:nvPr>
            <p:ph type="title"/>
          </p:nvPr>
        </p:nvSpPr>
        <p:spPr>
          <a:xfrm>
            <a:off x="31696" y="188640"/>
            <a:ext cx="8229600" cy="1219200"/>
          </a:xfrm>
        </p:spPr>
        <p:txBody>
          <a:bodyPr>
            <a:normAutofit fontScale="90000"/>
          </a:bodyPr>
          <a:lstStyle/>
          <a:p>
            <a:r>
              <a:rPr lang="nl-NL" sz="5000" b="1" dirty="0"/>
              <a:t>     Andromeda-V1:      </a:t>
            </a:r>
            <a:br>
              <a:rPr lang="nl-NL" sz="5000" b="1" dirty="0"/>
            </a:br>
            <a:r>
              <a:rPr lang="nl-NL" sz="5000" b="1" dirty="0"/>
              <a:t> </a:t>
            </a:r>
            <a:r>
              <a:rPr lang="nl-NL" sz="2800" b="1" dirty="0"/>
              <a:t>the object that changed the Universe</a:t>
            </a:r>
            <a:endParaRPr lang="en-GB" sz="2800" b="1" dirty="0"/>
          </a:p>
        </p:txBody>
      </p:sp>
      <p:sp>
        <p:nvSpPr>
          <p:cNvPr id="4" name="Content Placeholder 3"/>
          <p:cNvSpPr>
            <a:spLocks noGrp="1"/>
          </p:cNvSpPr>
          <p:nvPr>
            <p:ph idx="1"/>
          </p:nvPr>
        </p:nvSpPr>
        <p:spPr>
          <a:xfrm>
            <a:off x="467544" y="1628800"/>
            <a:ext cx="8229600" cy="4572000"/>
          </a:xfrm>
        </p:spPr>
        <p:txBody>
          <a:bodyPr/>
          <a:lstStyle/>
          <a:p>
            <a:pPr>
              <a:lnSpc>
                <a:spcPct val="80000"/>
              </a:lnSpc>
            </a:pPr>
            <a:r>
              <a:rPr lang="nl-NL" sz="1500" dirty="0"/>
              <a:t>October 6, 1923:</a:t>
            </a:r>
          </a:p>
          <a:p>
            <a:pPr marL="0" indent="0">
              <a:lnSpc>
                <a:spcPct val="80000"/>
              </a:lnSpc>
              <a:buNone/>
            </a:pPr>
            <a:r>
              <a:rPr lang="nl-NL" sz="1500" dirty="0"/>
              <a:t>      Edwin Hubble 45 minute exposure of </a:t>
            </a:r>
          </a:p>
          <a:p>
            <a:pPr marL="0" indent="0">
              <a:lnSpc>
                <a:spcPct val="80000"/>
              </a:lnSpc>
              <a:buNone/>
            </a:pPr>
            <a:r>
              <a:rPr lang="nl-NL" sz="1500" dirty="0"/>
              <a:t>      the Andromeda galaxy M31  with the </a:t>
            </a:r>
          </a:p>
          <a:p>
            <a:pPr marL="0" indent="0">
              <a:lnSpc>
                <a:spcPct val="80000"/>
              </a:lnSpc>
              <a:buNone/>
            </a:pPr>
            <a:r>
              <a:rPr lang="nl-NL" sz="1500" dirty="0"/>
              <a:t>      100 inch Hooker telescope at Mount Wilson</a:t>
            </a:r>
          </a:p>
          <a:p>
            <a:pPr marL="0" indent="0">
              <a:lnSpc>
                <a:spcPct val="80000"/>
              </a:lnSpc>
              <a:buNone/>
            </a:pPr>
            <a:endParaRPr lang="nl-NL" sz="1500" dirty="0"/>
          </a:p>
          <a:p>
            <a:pPr>
              <a:lnSpc>
                <a:spcPct val="80000"/>
              </a:lnSpc>
              <a:buFont typeface="Arial" panose="020B0604020202020204" pitchFamily="34" charset="0"/>
              <a:buChar char="•"/>
            </a:pPr>
            <a:r>
              <a:rPr lang="nl-NL" sz="1500" dirty="0"/>
              <a:t>Identifies 3 stars as N, thinking they are Novae </a:t>
            </a:r>
          </a:p>
          <a:p>
            <a:pPr>
              <a:lnSpc>
                <a:spcPct val="80000"/>
              </a:lnSpc>
              <a:buFont typeface="Arial" panose="020B0604020202020204" pitchFamily="34" charset="0"/>
              <a:buChar char="•"/>
            </a:pPr>
            <a:endParaRPr lang="nl-NL" sz="1500" dirty="0"/>
          </a:p>
          <a:p>
            <a:pPr>
              <a:lnSpc>
                <a:spcPct val="80000"/>
              </a:lnSpc>
              <a:buFont typeface="Arial" panose="020B0604020202020204" pitchFamily="34" charset="0"/>
              <a:buChar char="•"/>
            </a:pPr>
            <a:r>
              <a:rPr lang="nl-NL" sz="1500" dirty="0"/>
              <a:t>Comparison with earlier plates of same region, </a:t>
            </a:r>
          </a:p>
          <a:p>
            <a:pPr marL="0" indent="0">
              <a:lnSpc>
                <a:spcPct val="80000"/>
              </a:lnSpc>
              <a:buNone/>
            </a:pPr>
            <a:r>
              <a:rPr lang="nl-NL" sz="1500" dirty="0"/>
              <a:t>       he realizes one is a variable:  VAR ! </a:t>
            </a:r>
          </a:p>
          <a:p>
            <a:pPr marL="0" indent="0">
              <a:lnSpc>
                <a:spcPct val="80000"/>
              </a:lnSpc>
              <a:buNone/>
            </a:pPr>
            <a:endParaRPr lang="nl-NL" sz="1500" dirty="0"/>
          </a:p>
          <a:p>
            <a:pPr>
              <a:lnSpc>
                <a:spcPct val="80000"/>
              </a:lnSpc>
              <a:buFont typeface="Arial" panose="020B0604020202020204" pitchFamily="34" charset="0"/>
              <a:buChar char="•"/>
            </a:pPr>
            <a:r>
              <a:rPr lang="nl-NL" sz="1500" dirty="0"/>
              <a:t>And that it is a Cepheid variable, enabling the </a:t>
            </a:r>
          </a:p>
          <a:p>
            <a:pPr marL="0" indent="0">
              <a:lnSpc>
                <a:spcPct val="80000"/>
              </a:lnSpc>
              <a:buNone/>
            </a:pPr>
            <a:r>
              <a:rPr lang="nl-NL" sz="1500" dirty="0"/>
              <a:t>      determination of the distance to M31</a:t>
            </a:r>
          </a:p>
          <a:p>
            <a:pPr marL="0" indent="0">
              <a:lnSpc>
                <a:spcPct val="80000"/>
              </a:lnSpc>
              <a:buNone/>
            </a:pPr>
            <a:endParaRPr lang="nl-NL" sz="1500" dirty="0"/>
          </a:p>
          <a:p>
            <a:pPr>
              <a:lnSpc>
                <a:spcPct val="80000"/>
              </a:lnSpc>
              <a:buFont typeface="Arial" panose="020B0604020202020204" pitchFamily="34" charset="0"/>
              <a:buChar char="•"/>
            </a:pPr>
            <a:r>
              <a:rPr lang="nl-NL" sz="1500" dirty="0"/>
              <a:t>finding  it is  ~ 1 million lightyears</a:t>
            </a:r>
          </a:p>
          <a:p>
            <a:pPr>
              <a:lnSpc>
                <a:spcPct val="80000"/>
              </a:lnSpc>
              <a:buFont typeface="Arial" panose="020B0604020202020204" pitchFamily="34" charset="0"/>
              <a:buChar char="•"/>
            </a:pPr>
            <a:endParaRPr lang="nl-NL" sz="1500" dirty="0"/>
          </a:p>
          <a:p>
            <a:pPr>
              <a:lnSpc>
                <a:spcPct val="80000"/>
              </a:lnSpc>
              <a:buFont typeface="Arial" panose="020B0604020202020204" pitchFamily="34" charset="0"/>
              <a:buChar char="•"/>
            </a:pPr>
            <a:r>
              <a:rPr lang="nl-NL" sz="1500" dirty="0"/>
              <a:t>Virtually overnight, </a:t>
            </a:r>
          </a:p>
          <a:p>
            <a:pPr marL="0" indent="0">
              <a:lnSpc>
                <a:spcPct val="80000"/>
              </a:lnSpc>
              <a:buNone/>
            </a:pPr>
            <a:r>
              <a:rPr lang="nl-NL" sz="1500" dirty="0"/>
              <a:t>      our perception of the Universe, </a:t>
            </a:r>
          </a:p>
          <a:p>
            <a:pPr marL="0" indent="0">
              <a:lnSpc>
                <a:spcPct val="80000"/>
              </a:lnSpc>
              <a:buNone/>
            </a:pPr>
            <a:r>
              <a:rPr lang="nl-NL" sz="1500" dirty="0"/>
              <a:t>      - of cosmic scales and distances -  </a:t>
            </a:r>
          </a:p>
          <a:p>
            <a:pPr marL="0" indent="0">
              <a:lnSpc>
                <a:spcPct val="80000"/>
              </a:lnSpc>
              <a:buNone/>
            </a:pPr>
            <a:r>
              <a:rPr lang="nl-NL" sz="1500" dirty="0"/>
              <a:t>      changed in a radical and revolutionary way ! </a:t>
            </a:r>
          </a:p>
          <a:p>
            <a:pPr marL="0" indent="0">
              <a:buNone/>
            </a:pPr>
            <a:endParaRPr lang="nl-NL" sz="1500" dirty="0"/>
          </a:p>
          <a:p>
            <a:pPr marL="0" indent="0">
              <a:buNone/>
            </a:pP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54285"/>
            <a:ext cx="3530167" cy="4312716"/>
          </a:xfrm>
          <a:prstGeom prst="rect">
            <a:avLst/>
          </a:prstGeom>
        </p:spPr>
      </p:pic>
      <p:sp>
        <p:nvSpPr>
          <p:cNvPr id="5" name="Rectangle 4"/>
          <p:cNvSpPr/>
          <p:nvPr/>
        </p:nvSpPr>
        <p:spPr>
          <a:xfrm>
            <a:off x="5508104" y="54285"/>
            <a:ext cx="3530167" cy="431271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5508103" y="4398431"/>
            <a:ext cx="3530167" cy="22823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251520" y="1484784"/>
            <a:ext cx="5112568" cy="5196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58763375"/>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858" y="-689018"/>
            <a:ext cx="9449417" cy="7559534"/>
          </a:xfrm>
        </p:spPr>
      </p:pic>
      <p:sp>
        <p:nvSpPr>
          <p:cNvPr id="3" name="Title 2"/>
          <p:cNvSpPr>
            <a:spLocks noGrp="1"/>
          </p:cNvSpPr>
          <p:nvPr>
            <p:ph type="title"/>
          </p:nvPr>
        </p:nvSpPr>
        <p:spPr>
          <a:xfrm>
            <a:off x="2339752" y="-315416"/>
            <a:ext cx="8229600" cy="1219200"/>
          </a:xfrm>
        </p:spPr>
        <p:txBody>
          <a:bodyPr>
            <a:normAutofit/>
          </a:bodyPr>
          <a:lstStyle/>
          <a:p>
            <a:r>
              <a:rPr lang="nl-NL" sz="5000" b="1" dirty="0"/>
              <a:t>Andromeda-V1</a:t>
            </a:r>
            <a:endParaRPr lang="en-GB" sz="5000" b="1" dirty="0"/>
          </a:p>
        </p:txBody>
      </p:sp>
    </p:spTree>
    <p:extLst>
      <p:ext uri="{BB962C8B-B14F-4D97-AF65-F5344CB8AC3E}">
        <p14:creationId xmlns:p14="http://schemas.microsoft.com/office/powerpoint/2010/main" val="1098288183"/>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339752" y="-315416"/>
            <a:ext cx="8229600" cy="1219200"/>
          </a:xfrm>
        </p:spPr>
        <p:txBody>
          <a:bodyPr>
            <a:normAutofit/>
          </a:bodyPr>
          <a:lstStyle/>
          <a:p>
            <a:r>
              <a:rPr lang="nl-NL" sz="5000" b="1" dirty="0"/>
              <a:t>Andromeda-V1</a:t>
            </a:r>
            <a:endParaRPr lang="en-GB" sz="5000"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20" y="116632"/>
            <a:ext cx="9179088" cy="6719093"/>
          </a:xfrm>
        </p:spPr>
      </p:pic>
      <p:sp>
        <p:nvSpPr>
          <p:cNvPr id="6" name="TextBox 5"/>
          <p:cNvSpPr txBox="1"/>
          <p:nvPr/>
        </p:nvSpPr>
        <p:spPr>
          <a:xfrm>
            <a:off x="6588224" y="5445224"/>
            <a:ext cx="2376264" cy="784830"/>
          </a:xfrm>
          <a:prstGeom prst="rect">
            <a:avLst/>
          </a:prstGeom>
          <a:noFill/>
        </p:spPr>
        <p:txBody>
          <a:bodyPr wrap="square" rtlCol="0">
            <a:spAutoFit/>
          </a:bodyPr>
          <a:lstStyle/>
          <a:p>
            <a:r>
              <a:rPr lang="nl-NL" sz="1500" b="1" dirty="0">
                <a:latin typeface="Constantia" panose="02030602050306030303" pitchFamily="18" charset="0"/>
              </a:rPr>
              <a:t>In 2010, the </a:t>
            </a:r>
          </a:p>
          <a:p>
            <a:r>
              <a:rPr lang="nl-NL" sz="1500" b="1" dirty="0">
                <a:latin typeface="Constantia" panose="02030602050306030303" pitchFamily="18" charset="0"/>
              </a:rPr>
              <a:t>Hubble Space Telescope</a:t>
            </a:r>
          </a:p>
          <a:p>
            <a:r>
              <a:rPr lang="nl-NL" sz="1500" b="1" dirty="0">
                <a:latin typeface="Constantia" panose="02030602050306030303" pitchFamily="18" charset="0"/>
              </a:rPr>
              <a:t>followed M31-V1 again.   </a:t>
            </a:r>
            <a:endParaRPr lang="en-GB" sz="1500" b="1" dirty="0">
              <a:latin typeface="Constantia" panose="02030602050306030303" pitchFamily="18" charset="0"/>
            </a:endParaRPr>
          </a:p>
        </p:txBody>
      </p:sp>
    </p:spTree>
    <p:extLst>
      <p:ext uri="{BB962C8B-B14F-4D97-AF65-F5344CB8AC3E}">
        <p14:creationId xmlns:p14="http://schemas.microsoft.com/office/powerpoint/2010/main" val="110649550"/>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4847968" y="2414078"/>
            <a:ext cx="4188528" cy="39766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p:cNvSpPr>
            <a:spLocks noGrp="1"/>
          </p:cNvSpPr>
          <p:nvPr>
            <p:ph idx="1"/>
          </p:nvPr>
        </p:nvSpPr>
        <p:spPr>
          <a:xfrm>
            <a:off x="179512" y="1124744"/>
            <a:ext cx="8229600" cy="4572000"/>
          </a:xfrm>
        </p:spPr>
        <p:txBody>
          <a:bodyPr/>
          <a:lstStyle/>
          <a:p>
            <a:r>
              <a:rPr lang="nl-NL" sz="1800" dirty="0"/>
              <a:t>Velocity measurement:</a:t>
            </a:r>
          </a:p>
          <a:p>
            <a:endParaRPr lang="nl-NL" sz="1800" dirty="0"/>
          </a:p>
          <a:p>
            <a:pPr marL="0" indent="0">
              <a:buNone/>
            </a:pPr>
            <a:r>
              <a:rPr lang="nl-NL" sz="1800" dirty="0"/>
              <a:t>     redshift/blueshift of radiation emitted by a source (galaxy, star) </a:t>
            </a:r>
          </a:p>
          <a:p>
            <a:pPr marL="0" indent="0">
              <a:buNone/>
            </a:pPr>
            <a:endParaRPr lang="nl-NL" sz="1800" dirty="0"/>
          </a:p>
          <a:p>
            <a:pPr>
              <a:buFont typeface="Arial" panose="020B0604020202020204" pitchFamily="34" charset="0"/>
              <a:buChar char="•"/>
            </a:pPr>
            <a:r>
              <a:rPr lang="nl-NL" sz="1800" dirty="0"/>
              <a:t>Comparable to Doppler shift: </a:t>
            </a:r>
          </a:p>
          <a:p>
            <a:pPr>
              <a:buFont typeface="Arial" panose="020B0604020202020204" pitchFamily="34" charset="0"/>
              <a:buChar char="•"/>
            </a:pPr>
            <a:endParaRPr lang="nl-NL" sz="1800" dirty="0"/>
          </a:p>
          <a:p>
            <a:pPr marL="0" indent="0">
              <a:buNone/>
            </a:pPr>
            <a:r>
              <a:rPr lang="nl-NL" sz="1800" dirty="0"/>
              <a:t>     </a:t>
            </a:r>
            <a:r>
              <a:rPr lang="nl-NL" sz="1400" dirty="0"/>
              <a:t>the wavelength of radiation emitted by a source </a:t>
            </a:r>
          </a:p>
          <a:p>
            <a:pPr marL="0" indent="0">
              <a:buNone/>
            </a:pPr>
            <a:r>
              <a:rPr lang="nl-NL" sz="1400" dirty="0"/>
              <a:t>     changes as it has a  velocity towards or away from us:</a:t>
            </a:r>
          </a:p>
          <a:p>
            <a:pPr marL="0" indent="0">
              <a:buNone/>
            </a:pPr>
            <a:endParaRPr lang="nl-NL" sz="1400" dirty="0"/>
          </a:p>
          <a:p>
            <a:pPr marL="0" indent="0">
              <a:buNone/>
            </a:pPr>
            <a:r>
              <a:rPr lang="nl-NL" sz="1400" dirty="0"/>
              <a:t>     towards us:         </a:t>
            </a:r>
          </a:p>
          <a:p>
            <a:pPr marL="0" indent="0">
              <a:buNone/>
            </a:pPr>
            <a:r>
              <a:rPr lang="nl-NL" sz="1400" dirty="0"/>
              <a:t>     - towards shorter wavelength/higher frequency  </a:t>
            </a:r>
          </a:p>
          <a:p>
            <a:pPr marL="0" indent="0">
              <a:buNone/>
            </a:pPr>
            <a:r>
              <a:rPr lang="nl-NL" sz="1400" dirty="0"/>
              <a:t>    -  towards blue</a:t>
            </a:r>
          </a:p>
          <a:p>
            <a:pPr marL="0" indent="0">
              <a:buNone/>
            </a:pPr>
            <a:endParaRPr lang="nl-NL" sz="1400" dirty="0"/>
          </a:p>
          <a:p>
            <a:pPr marL="0" indent="0">
              <a:buNone/>
            </a:pPr>
            <a:r>
              <a:rPr lang="nl-NL" sz="1400" dirty="0"/>
              <a:t>     away from us:     </a:t>
            </a:r>
          </a:p>
          <a:p>
            <a:pPr marL="0" indent="0">
              <a:buNone/>
            </a:pPr>
            <a:r>
              <a:rPr lang="nl-NL" sz="1400" dirty="0"/>
              <a:t>     - towards larger wavelength/lower frequence      </a:t>
            </a:r>
          </a:p>
          <a:p>
            <a:pPr marL="0" indent="0">
              <a:buNone/>
            </a:pPr>
            <a:r>
              <a:rPr lang="nl-NL" sz="1400" dirty="0"/>
              <a:t>     - towards red</a:t>
            </a:r>
          </a:p>
          <a:p>
            <a:pPr marL="0" indent="0">
              <a:buNone/>
            </a:pPr>
            <a:endParaRPr lang="nl-NL" sz="1800" dirty="0"/>
          </a:p>
          <a:p>
            <a:pPr marL="0" indent="0">
              <a:buNone/>
            </a:pPr>
            <a:endParaRPr lang="nl-NL" sz="1800" dirty="0"/>
          </a:p>
          <a:p>
            <a:pPr>
              <a:buFont typeface="Arial" panose="020B0604020202020204" pitchFamily="34" charset="0"/>
              <a:buChar char="•"/>
            </a:pPr>
            <a:endParaRPr lang="nl-NL" sz="1800" dirty="0"/>
          </a:p>
        </p:txBody>
      </p:sp>
      <p:sp>
        <p:nvSpPr>
          <p:cNvPr id="3" name="Title 2"/>
          <p:cNvSpPr>
            <a:spLocks noGrp="1"/>
          </p:cNvSpPr>
          <p:nvPr>
            <p:ph type="title"/>
          </p:nvPr>
        </p:nvSpPr>
        <p:spPr>
          <a:xfrm>
            <a:off x="323528" y="-243408"/>
            <a:ext cx="8229600" cy="1219200"/>
          </a:xfrm>
        </p:spPr>
        <p:txBody>
          <a:bodyPr>
            <a:normAutofit/>
          </a:bodyPr>
          <a:lstStyle/>
          <a:p>
            <a:r>
              <a:rPr lang="nl-NL" sz="5000" b="1" dirty="0"/>
              <a:t>Galaxy Velocities:    Redshift</a:t>
            </a:r>
            <a:endParaRPr lang="en-GB" sz="5000" b="1" dirty="0"/>
          </a:p>
        </p:txBody>
      </p:sp>
      <p:sp>
        <p:nvSpPr>
          <p:cNvPr id="5" name="Rectangle 4"/>
          <p:cNvSpPr/>
          <p:nvPr/>
        </p:nvSpPr>
        <p:spPr>
          <a:xfrm>
            <a:off x="107504" y="2404718"/>
            <a:ext cx="4608512" cy="39766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3037942"/>
            <a:ext cx="4320480" cy="2700300"/>
          </a:xfrm>
          <a:prstGeom prst="rect">
            <a:avLst/>
          </a:prstGeom>
        </p:spPr>
      </p:pic>
    </p:spTree>
    <p:extLst>
      <p:ext uri="{BB962C8B-B14F-4D97-AF65-F5344CB8AC3E}">
        <p14:creationId xmlns:p14="http://schemas.microsoft.com/office/powerpoint/2010/main" val="4082228388"/>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ubblecast43f.mpe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6012" y="836712"/>
            <a:ext cx="8128000" cy="4554252"/>
          </a:xfrm>
        </p:spPr>
      </p:pic>
      <p:sp>
        <p:nvSpPr>
          <p:cNvPr id="3" name="Title 2"/>
          <p:cNvSpPr>
            <a:spLocks noGrp="1"/>
          </p:cNvSpPr>
          <p:nvPr>
            <p:ph type="title"/>
          </p:nvPr>
        </p:nvSpPr>
        <p:spPr>
          <a:xfrm>
            <a:off x="2339752" y="-459432"/>
            <a:ext cx="8229600" cy="1219200"/>
          </a:xfrm>
        </p:spPr>
        <p:txBody>
          <a:bodyPr>
            <a:normAutofit/>
          </a:bodyPr>
          <a:lstStyle/>
          <a:p>
            <a:r>
              <a:rPr lang="nl-NL" sz="5000" b="1" dirty="0"/>
              <a:t>Doppler Effect</a:t>
            </a:r>
            <a:endParaRPr lang="en-GB" sz="5000" b="1" dirty="0"/>
          </a:p>
        </p:txBody>
      </p:sp>
      <p:sp>
        <p:nvSpPr>
          <p:cNvPr id="5" name="Rectangle 4"/>
          <p:cNvSpPr/>
          <p:nvPr/>
        </p:nvSpPr>
        <p:spPr>
          <a:xfrm>
            <a:off x="539552" y="5445224"/>
            <a:ext cx="8280920" cy="1938992"/>
          </a:xfrm>
          <a:prstGeom prst="rect">
            <a:avLst/>
          </a:prstGeom>
        </p:spPr>
        <p:txBody>
          <a:bodyPr wrap="square">
            <a:spAutoFit/>
          </a:bodyPr>
          <a:lstStyle/>
          <a:p>
            <a:r>
              <a:rPr lang="en-GB" sz="1200" dirty="0">
                <a:latin typeface="Constantia" panose="02030602050306030303" pitchFamily="18" charset="0"/>
              </a:rPr>
              <a:t>The Doppler effect explains why objects moving towards us or away from us at high speed appear to have their colours shifted either towards blue or red respectively.</a:t>
            </a:r>
          </a:p>
          <a:p>
            <a:endParaRPr lang="en-GB" sz="1200" dirty="0">
              <a:latin typeface="Constantia" panose="02030602050306030303" pitchFamily="18" charset="0"/>
            </a:endParaRPr>
          </a:p>
          <a:p>
            <a:r>
              <a:rPr lang="en-GB" sz="1200" dirty="0">
                <a:latin typeface="Constantia" panose="02030602050306030303" pitchFamily="18" charset="0"/>
              </a:rPr>
              <a:t>When an object moves towards us, the crests of the light waves we see from it are compressed together, making the wavelength of the light shorter (and hence bluer), while for an object moving away the separation between crests is stretched, making the light's wavelength longer (and hence redder). In this simulation, the monochromatic source of light, as it moves right, would appear blue to an observer on the right-hand side, and red to an observer on the left.</a:t>
            </a:r>
          </a:p>
          <a:p>
            <a:pPr marL="0" indent="0">
              <a:buNone/>
            </a:pPr>
            <a:endParaRPr lang="nl-NL" dirty="0">
              <a:latin typeface="Constantia" panose="02030602050306030303" pitchFamily="18" charset="0"/>
            </a:endParaRPr>
          </a:p>
          <a:p>
            <a:pPr>
              <a:buFont typeface="Arial" panose="020B0604020202020204" pitchFamily="34" charset="0"/>
              <a:buChar char="•"/>
            </a:pPr>
            <a:endParaRPr lang="nl-NL" dirty="0"/>
          </a:p>
        </p:txBody>
      </p:sp>
      <p:sp>
        <p:nvSpPr>
          <p:cNvPr id="6" name="Rectangle 5"/>
          <p:cNvSpPr/>
          <p:nvPr/>
        </p:nvSpPr>
        <p:spPr>
          <a:xfrm>
            <a:off x="611560" y="764704"/>
            <a:ext cx="8136904" cy="46085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8430423"/>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Title 2"/>
          <p:cNvSpPr>
            <a:spLocks noGrp="1"/>
          </p:cNvSpPr>
          <p:nvPr>
            <p:ph type="title"/>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84" y="171857"/>
            <a:ext cx="8546032" cy="6514286"/>
          </a:xfrm>
          <a:prstGeom prst="rect">
            <a:avLst/>
          </a:prstGeom>
        </p:spPr>
      </p:pic>
    </p:spTree>
    <p:extLst>
      <p:ext uri="{BB962C8B-B14F-4D97-AF65-F5344CB8AC3E}">
        <p14:creationId xmlns:p14="http://schemas.microsoft.com/office/powerpoint/2010/main" val="251847028"/>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7" descr="Horn_Antenna-in_Holmdel,_New_Jers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142875"/>
            <a:ext cx="9371013" cy="736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791" name="Text Box 7"/>
          <p:cNvSpPr txBox="1">
            <a:spLocks noChangeArrowheads="1"/>
          </p:cNvSpPr>
          <p:nvPr/>
        </p:nvSpPr>
        <p:spPr bwMode="auto">
          <a:xfrm>
            <a:off x="-1410159" y="-7203"/>
            <a:ext cx="11737304" cy="830997"/>
          </a:xfrm>
          <a:prstGeom prst="rect">
            <a:avLst/>
          </a:prstGeom>
          <a:noFill/>
          <a:ln w="9525">
            <a:noFill/>
            <a:miter lim="800000"/>
            <a:headEnd/>
            <a:tailEnd/>
          </a:ln>
          <a:effectLst/>
        </p:spPr>
        <p:txBody>
          <a:bodyPr wrap="square">
            <a:spAutoFit/>
          </a:bodyPr>
          <a:lstStyle/>
          <a:p>
            <a:pPr marL="371475" indent="-371475">
              <a:spcBef>
                <a:spcPct val="50000"/>
              </a:spcBef>
              <a:defRPr/>
            </a:pPr>
            <a:r>
              <a:rPr lang="en-US" sz="4800" b="1" dirty="0">
                <a:solidFill>
                  <a:srgbClr val="000099"/>
                </a:solidFill>
                <a:latin typeface="Papyrus" pitchFamily="66" charset="0"/>
              </a:rPr>
              <a:t>  </a:t>
            </a:r>
            <a:r>
              <a:rPr lang="en-US" sz="3200" b="1" dirty="0">
                <a:solidFill>
                  <a:prstClr val="black">
                    <a:lumMod val="85000"/>
                    <a:lumOff val="15000"/>
                  </a:prstClr>
                </a:solidFill>
                <a:effectLst>
                  <a:outerShdw blurRad="38100" dist="38100" dir="2700000" algn="tl">
                    <a:srgbClr val="000000"/>
                  </a:outerShdw>
                </a:effectLst>
                <a:latin typeface="Constantia"/>
              </a:rPr>
              <a:t>                       </a:t>
            </a:r>
            <a:r>
              <a:rPr lang="en-US" sz="4500" b="1" dirty="0">
                <a:solidFill>
                  <a:prstClr val="black">
                    <a:lumMod val="85000"/>
                    <a:lumOff val="15000"/>
                  </a:prstClr>
                </a:solidFill>
                <a:effectLst>
                  <a:outerShdw blurRad="38100" dist="38100" dir="2700000" algn="tl">
                    <a:srgbClr val="000000"/>
                  </a:outerShdw>
                </a:effectLst>
                <a:latin typeface="Constantia"/>
              </a:rPr>
              <a:t>Penzias &amp; Wilson  -  1965</a:t>
            </a:r>
          </a:p>
        </p:txBody>
      </p:sp>
      <p:graphicFrame>
        <p:nvGraphicFramePr>
          <p:cNvPr id="22532" name="Object 8"/>
          <p:cNvGraphicFramePr>
            <a:graphicFrameLocks noGrp="1" noChangeAspect="1"/>
          </p:cNvGraphicFramePr>
          <p:nvPr>
            <p:ph sz="half" idx="1"/>
          </p:nvPr>
        </p:nvGraphicFramePr>
        <p:xfrm>
          <a:off x="2430463" y="3702050"/>
          <a:ext cx="114300" cy="215900"/>
        </p:xfrm>
        <a:graphic>
          <a:graphicData uri="http://schemas.openxmlformats.org/presentationml/2006/ole">
            <mc:AlternateContent xmlns:mc="http://schemas.openxmlformats.org/markup-compatibility/2006">
              <mc:Choice xmlns:v="urn:schemas-microsoft-com:vml" Requires="v">
                <p:oleObj spid="_x0000_s71787"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0463" y="3702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Rectangle 4"/>
          <p:cNvSpPr txBox="1">
            <a:spLocks noChangeArrowheads="1"/>
          </p:cNvSpPr>
          <p:nvPr/>
        </p:nvSpPr>
        <p:spPr bwMode="auto">
          <a:xfrm>
            <a:off x="1488" y="5877272"/>
            <a:ext cx="9396413"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eaLnBrk="1" hangingPunct="1">
              <a:lnSpc>
                <a:spcPct val="80000"/>
              </a:lnSpc>
              <a:buFontTx/>
              <a:buNone/>
            </a:pPr>
            <a:r>
              <a:rPr lang="en-US" altLang="en-US" b="1" dirty="0">
                <a:solidFill>
                  <a:srgbClr val="000099"/>
                </a:solidFill>
                <a:latin typeface="Papyrus" pitchFamily="66" charset="0"/>
              </a:rPr>
              <a:t>  </a:t>
            </a:r>
            <a:r>
              <a:rPr lang="en-US" altLang="en-US" sz="1900" b="1" dirty="0"/>
              <a:t>Discovery of the Cosmic Microwave Background</a:t>
            </a:r>
          </a:p>
          <a:p>
            <a:pPr eaLnBrk="1" hangingPunct="1">
              <a:lnSpc>
                <a:spcPct val="80000"/>
              </a:lnSpc>
              <a:buFontTx/>
              <a:buNone/>
            </a:pPr>
            <a:r>
              <a:rPr lang="en-US" altLang="en-US" sz="1900" b="1" dirty="0"/>
              <a:t>   </a:t>
            </a:r>
            <a:r>
              <a:rPr lang="en-US" altLang="en-US" sz="1900" b="1" dirty="0" err="1"/>
              <a:t>utlimate</a:t>
            </a:r>
            <a:r>
              <a:rPr lang="en-US" altLang="en-US" sz="1900" b="1" dirty="0"/>
              <a:t> proof of the Hot Big Bang </a:t>
            </a:r>
          </a:p>
          <a:p>
            <a:pPr eaLnBrk="1" hangingPunct="1">
              <a:lnSpc>
                <a:spcPct val="80000"/>
              </a:lnSpc>
              <a:buFontTx/>
              <a:buNone/>
            </a:pPr>
            <a:endParaRPr lang="en-US" altLang="en-US" sz="1900" b="1" dirty="0">
              <a:solidFill>
                <a:schemeClr val="bg1"/>
              </a:solidFill>
            </a:endParaRPr>
          </a:p>
          <a:p>
            <a:pPr eaLnBrk="1" hangingPunct="1">
              <a:lnSpc>
                <a:spcPct val="80000"/>
              </a:lnSpc>
              <a:buFontTx/>
              <a:buNone/>
            </a:pPr>
            <a:endParaRPr lang="en-US" altLang="en-US" sz="1900" b="1" dirty="0">
              <a:solidFill>
                <a:schemeClr val="bg1"/>
              </a:solidFill>
            </a:endParaRPr>
          </a:p>
          <a:p>
            <a:pPr eaLnBrk="1" hangingPunct="1">
              <a:lnSpc>
                <a:spcPct val="80000"/>
              </a:lnSpc>
              <a:buFontTx/>
              <a:buNone/>
            </a:pPr>
            <a:r>
              <a:rPr lang="en-US" altLang="en-US" sz="1900" b="1" dirty="0">
                <a:solidFill>
                  <a:schemeClr val="bg1"/>
                </a:solidFill>
              </a:rPr>
              <a:t>   </a:t>
            </a:r>
            <a:endParaRPr lang="en-US" altLang="en-US" dirty="0"/>
          </a:p>
        </p:txBody>
      </p:sp>
    </p:spTree>
    <p:extLst>
      <p:ext uri="{BB962C8B-B14F-4D97-AF65-F5344CB8AC3E}">
        <p14:creationId xmlns:p14="http://schemas.microsoft.com/office/powerpoint/2010/main" val="2494421970"/>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323528" y="4290419"/>
            <a:ext cx="5703230" cy="23822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4321151"/>
            <a:ext cx="2390862" cy="2390862"/>
          </a:xfrm>
          <a:prstGeom prst="rect">
            <a:avLst/>
          </a:prstGeom>
        </p:spPr>
      </p:pic>
      <p:sp>
        <p:nvSpPr>
          <p:cNvPr id="2" name="Content Placeholder 1"/>
          <p:cNvSpPr>
            <a:spLocks noGrp="1"/>
          </p:cNvSpPr>
          <p:nvPr>
            <p:ph idx="1"/>
          </p:nvPr>
        </p:nvSpPr>
        <p:spPr>
          <a:xfrm>
            <a:off x="356614" y="1036193"/>
            <a:ext cx="8229600" cy="4572000"/>
          </a:xfrm>
        </p:spPr>
        <p:txBody>
          <a:bodyPr/>
          <a:lstStyle/>
          <a:p>
            <a:pPr>
              <a:lnSpc>
                <a:spcPct val="80000"/>
              </a:lnSpc>
            </a:pPr>
            <a:r>
              <a:rPr lang="nl-NL" sz="1200" dirty="0"/>
              <a:t>Look at the spectrum of the light emitted by a galaxy:</a:t>
            </a:r>
          </a:p>
          <a:p>
            <a:pPr>
              <a:lnSpc>
                <a:spcPct val="80000"/>
              </a:lnSpc>
            </a:pPr>
            <a:endParaRPr lang="nl-NL" sz="1200" dirty="0"/>
          </a:p>
          <a:p>
            <a:pPr>
              <a:lnSpc>
                <a:spcPct val="80000"/>
              </a:lnSpc>
              <a:buFont typeface="Arial" panose="020B0604020202020204" pitchFamily="34" charset="0"/>
              <a:buChar char="•"/>
            </a:pPr>
            <a:r>
              <a:rPr lang="nl-NL" sz="1200" dirty="0"/>
              <a:t>Spectrum:    energy distribution of light</a:t>
            </a:r>
          </a:p>
          <a:p>
            <a:pPr marL="0" indent="0">
              <a:lnSpc>
                <a:spcPct val="80000"/>
              </a:lnSpc>
              <a:buNone/>
            </a:pPr>
            <a:r>
              <a:rPr lang="nl-NL" sz="1200" dirty="0"/>
              <a:t>                             red:    lower energy</a:t>
            </a:r>
          </a:p>
          <a:p>
            <a:pPr marL="0" indent="0">
              <a:lnSpc>
                <a:spcPct val="80000"/>
              </a:lnSpc>
              <a:buNone/>
            </a:pPr>
            <a:r>
              <a:rPr lang="nl-NL" sz="1200" dirty="0"/>
              <a:t>                             blue:  higher energy</a:t>
            </a:r>
          </a:p>
          <a:p>
            <a:pPr marL="0" indent="0">
              <a:lnSpc>
                <a:spcPct val="80000"/>
              </a:lnSpc>
              <a:buNone/>
            </a:pPr>
            <a:r>
              <a:rPr lang="nl-NL" sz="1200" dirty="0"/>
              <a:t>        Example:     use prism to dissect light </a:t>
            </a:r>
          </a:p>
          <a:p>
            <a:pPr>
              <a:lnSpc>
                <a:spcPct val="80000"/>
              </a:lnSpc>
            </a:pPr>
            <a:endParaRPr lang="nl-NL" sz="1200" dirty="0"/>
          </a:p>
          <a:p>
            <a:pPr>
              <a:lnSpc>
                <a:spcPct val="80000"/>
              </a:lnSpc>
            </a:pPr>
            <a:r>
              <a:rPr lang="nl-NL" sz="1200" dirty="0"/>
              <a:t> In the spectrum of stars, you see a large number of lines:</a:t>
            </a:r>
          </a:p>
          <a:p>
            <a:pPr marL="0" indent="0">
              <a:lnSpc>
                <a:spcPct val="80000"/>
              </a:lnSpc>
              <a:buNone/>
            </a:pPr>
            <a:endParaRPr lang="nl-NL" sz="1200" dirty="0"/>
          </a:p>
          <a:p>
            <a:pPr marL="0" indent="0">
              <a:lnSpc>
                <a:spcPct val="80000"/>
              </a:lnSpc>
              <a:buNone/>
            </a:pPr>
            <a:r>
              <a:rPr lang="nl-NL" sz="1200" dirty="0"/>
              <a:t>       -  light/photons of specific energy/frequencies absorbed </a:t>
            </a:r>
          </a:p>
          <a:p>
            <a:pPr marL="0" indent="0">
              <a:lnSpc>
                <a:spcPct val="80000"/>
              </a:lnSpc>
              <a:buNone/>
            </a:pPr>
            <a:r>
              <a:rPr lang="nl-NL" sz="1200" dirty="0"/>
              <a:t>          by atoms &amp; molecules in the atmospheres of  stars</a:t>
            </a:r>
          </a:p>
          <a:p>
            <a:pPr marL="0" indent="0">
              <a:lnSpc>
                <a:spcPct val="80000"/>
              </a:lnSpc>
              <a:buNone/>
            </a:pPr>
            <a:r>
              <a:rPr lang="nl-NL" sz="1200" dirty="0"/>
              <a:t>       - the frequencies of these spectral lines are fixed, </a:t>
            </a:r>
          </a:p>
          <a:p>
            <a:pPr marL="0" indent="0">
              <a:lnSpc>
                <a:spcPct val="80000"/>
              </a:lnSpc>
              <a:buNone/>
            </a:pPr>
            <a:r>
              <a:rPr lang="nl-NL" sz="1200" dirty="0"/>
              <a:t>          by the </a:t>
            </a:r>
            <a:r>
              <a:rPr lang="nl-NL" sz="1200" i="1" dirty="0"/>
              <a:t>quantum laws </a:t>
            </a:r>
          </a:p>
          <a:p>
            <a:pPr marL="0" indent="0">
              <a:lnSpc>
                <a:spcPct val="80000"/>
              </a:lnSpc>
              <a:buNone/>
            </a:pPr>
            <a:r>
              <a:rPr lang="nl-NL" sz="1200" dirty="0"/>
              <a:t>          governing the structure and dynamics of atoms</a:t>
            </a:r>
          </a:p>
          <a:p>
            <a:pPr marL="0" indent="0">
              <a:buNone/>
            </a:pPr>
            <a:endParaRPr lang="nl-NL" sz="1800" dirty="0"/>
          </a:p>
          <a:p>
            <a:pPr marL="0" indent="0">
              <a:buNone/>
            </a:pPr>
            <a:endParaRPr lang="nl-NL" sz="1800" dirty="0"/>
          </a:p>
          <a:p>
            <a:pPr marL="0" indent="0">
              <a:buNone/>
            </a:pPr>
            <a:endParaRPr lang="nl-NL" sz="1800" dirty="0"/>
          </a:p>
          <a:p>
            <a:pPr>
              <a:buFont typeface="Arial" panose="020B0604020202020204" pitchFamily="34" charset="0"/>
              <a:buChar char="•"/>
            </a:pPr>
            <a:endParaRPr lang="nl-NL" sz="1800" dirty="0"/>
          </a:p>
        </p:txBody>
      </p:sp>
      <p:sp>
        <p:nvSpPr>
          <p:cNvPr id="3" name="Title 2"/>
          <p:cNvSpPr>
            <a:spLocks noGrp="1"/>
          </p:cNvSpPr>
          <p:nvPr>
            <p:ph type="title"/>
          </p:nvPr>
        </p:nvSpPr>
        <p:spPr>
          <a:xfrm>
            <a:off x="-770058" y="-387424"/>
            <a:ext cx="9937104" cy="1219200"/>
          </a:xfrm>
        </p:spPr>
        <p:txBody>
          <a:bodyPr>
            <a:normAutofit fontScale="90000"/>
          </a:bodyPr>
          <a:lstStyle/>
          <a:p>
            <a:r>
              <a:rPr lang="nl-NL" sz="5000" b="1" dirty="0"/>
              <a:t>           Stellar Spectra &amp; Spectral Lines</a:t>
            </a:r>
            <a:endParaRPr lang="en-GB" sz="5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036193"/>
            <a:ext cx="3542990" cy="3079773"/>
          </a:xfrm>
          <a:prstGeom prst="rect">
            <a:avLst/>
          </a:prstGeom>
        </p:spPr>
      </p:pic>
      <p:sp>
        <p:nvSpPr>
          <p:cNvPr id="7" name="Rectangle 6"/>
          <p:cNvSpPr/>
          <p:nvPr/>
        </p:nvSpPr>
        <p:spPr>
          <a:xfrm>
            <a:off x="5004048" y="980728"/>
            <a:ext cx="3687006" cy="3240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156176" y="4309585"/>
            <a:ext cx="2534878" cy="23822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656" y="4306629"/>
            <a:ext cx="3560609" cy="2401146"/>
          </a:xfrm>
          <a:prstGeom prst="rect">
            <a:avLst/>
          </a:prstGeom>
        </p:spPr>
      </p:pic>
      <p:sp>
        <p:nvSpPr>
          <p:cNvPr id="15" name="Rectangle 14"/>
          <p:cNvSpPr/>
          <p:nvPr/>
        </p:nvSpPr>
        <p:spPr>
          <a:xfrm>
            <a:off x="323528" y="955899"/>
            <a:ext cx="4551102" cy="3240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1804060"/>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052736"/>
            <a:ext cx="8064896" cy="5378349"/>
          </a:xfrm>
        </p:spPr>
      </p:pic>
      <p:sp>
        <p:nvSpPr>
          <p:cNvPr id="3" name="Title 2"/>
          <p:cNvSpPr>
            <a:spLocks noGrp="1"/>
          </p:cNvSpPr>
          <p:nvPr>
            <p:ph type="title"/>
          </p:nvPr>
        </p:nvSpPr>
        <p:spPr>
          <a:xfrm>
            <a:off x="1619672" y="-171400"/>
            <a:ext cx="8229600" cy="1219200"/>
          </a:xfrm>
        </p:spPr>
        <p:txBody>
          <a:bodyPr>
            <a:normAutofit/>
          </a:bodyPr>
          <a:lstStyle/>
          <a:p>
            <a:r>
              <a:rPr lang="nl-NL" sz="6000" b="1" dirty="0"/>
              <a:t>Solar  Spectrum </a:t>
            </a:r>
            <a:endParaRPr lang="en-GB" sz="6000" b="1" dirty="0"/>
          </a:p>
        </p:txBody>
      </p:sp>
      <p:sp>
        <p:nvSpPr>
          <p:cNvPr id="5" name="TextBox 4"/>
          <p:cNvSpPr txBox="1"/>
          <p:nvPr/>
        </p:nvSpPr>
        <p:spPr>
          <a:xfrm>
            <a:off x="755576" y="6413787"/>
            <a:ext cx="7848872" cy="276999"/>
          </a:xfrm>
          <a:prstGeom prst="rect">
            <a:avLst/>
          </a:prstGeom>
          <a:noFill/>
        </p:spPr>
        <p:txBody>
          <a:bodyPr wrap="square" rtlCol="0">
            <a:spAutoFit/>
          </a:bodyPr>
          <a:lstStyle/>
          <a:p>
            <a:r>
              <a:rPr lang="nl-NL" sz="1200" b="1" dirty="0">
                <a:latin typeface="Constantia" panose="02030602050306030303" pitchFamily="18" charset="0"/>
              </a:rPr>
              <a:t>Notice the signatures/absorption lines of atoms (and molecules) in the atmosphere of the Sun</a:t>
            </a:r>
            <a:endParaRPr lang="en-GB" sz="1200" b="1" dirty="0">
              <a:latin typeface="Constantia" panose="02030602050306030303" pitchFamily="18" charset="0"/>
            </a:endParaRPr>
          </a:p>
        </p:txBody>
      </p:sp>
    </p:spTree>
    <p:extLst>
      <p:ext uri="{BB962C8B-B14F-4D97-AF65-F5344CB8AC3E}">
        <p14:creationId xmlns:p14="http://schemas.microsoft.com/office/powerpoint/2010/main" val="696482770"/>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6276712" y="955898"/>
            <a:ext cx="2741929" cy="30491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Content Placeholder 1"/>
          <p:cNvSpPr>
            <a:spLocks noGrp="1"/>
          </p:cNvSpPr>
          <p:nvPr>
            <p:ph idx="1"/>
          </p:nvPr>
        </p:nvSpPr>
        <p:spPr>
          <a:xfrm>
            <a:off x="323528" y="1052736"/>
            <a:ext cx="8229600" cy="4572000"/>
          </a:xfrm>
        </p:spPr>
        <p:txBody>
          <a:bodyPr/>
          <a:lstStyle/>
          <a:p>
            <a:pPr>
              <a:lnSpc>
                <a:spcPct val="70000"/>
              </a:lnSpc>
            </a:pPr>
            <a:r>
              <a:rPr lang="nl-NL" sz="1200" dirty="0">
                <a:latin typeface="Constantia" panose="02030602050306030303" pitchFamily="18" charset="0"/>
              </a:rPr>
              <a:t>Atoms   (and molecules and other fundamental particles) are highly structured:</a:t>
            </a:r>
          </a:p>
          <a:p>
            <a:pPr>
              <a:lnSpc>
                <a:spcPct val="70000"/>
              </a:lnSpc>
            </a:pPr>
            <a:endParaRPr lang="nl-NL" sz="1200" dirty="0">
              <a:latin typeface="Constantia" panose="02030602050306030303" pitchFamily="18" charset="0"/>
            </a:endParaRPr>
          </a:p>
          <a:p>
            <a:pPr marL="0" indent="0">
              <a:lnSpc>
                <a:spcPct val="70000"/>
              </a:lnSpc>
              <a:buNone/>
            </a:pPr>
            <a:r>
              <a:rPr lang="nl-NL" sz="1200" dirty="0">
                <a:latin typeface="Constantia" panose="02030602050306030303" pitchFamily="18" charset="0"/>
              </a:rPr>
              <a:t>       -  nucleus    (consisting of protons and neutrons)</a:t>
            </a:r>
          </a:p>
          <a:p>
            <a:pPr marL="0" indent="0">
              <a:lnSpc>
                <a:spcPct val="70000"/>
              </a:lnSpc>
              <a:buNone/>
            </a:pPr>
            <a:r>
              <a:rPr lang="nl-NL" sz="1200" dirty="0">
                <a:latin typeface="Constantia" panose="02030602050306030303" pitchFamily="18" charset="0"/>
              </a:rPr>
              <a:t>       -  electron clouds,    with electrons encircling the nucleus</a:t>
            </a:r>
          </a:p>
          <a:p>
            <a:pPr marL="0" indent="0">
              <a:lnSpc>
                <a:spcPct val="70000"/>
              </a:lnSpc>
              <a:buNone/>
            </a:pPr>
            <a:endParaRPr lang="nl-NL" sz="1200" dirty="0">
              <a:latin typeface="Constantia" panose="02030602050306030303" pitchFamily="18" charset="0"/>
            </a:endParaRPr>
          </a:p>
          <a:p>
            <a:pPr>
              <a:lnSpc>
                <a:spcPct val="70000"/>
              </a:lnSpc>
              <a:buFont typeface="Arial" panose="020B0604020202020204" pitchFamily="34" charset="0"/>
              <a:buChar char="•"/>
            </a:pPr>
            <a:r>
              <a:rPr lang="nl-NL" sz="1200" dirty="0">
                <a:latin typeface="Constantia" panose="02030602050306030303" pitchFamily="18" charset="0"/>
              </a:rPr>
              <a:t> The precise structure is hard to imagine, and dictated by quantum physics  </a:t>
            </a:r>
          </a:p>
          <a:p>
            <a:pPr marL="0" indent="0">
              <a:lnSpc>
                <a:spcPct val="70000"/>
              </a:lnSpc>
              <a:buNone/>
            </a:pPr>
            <a:r>
              <a:rPr lang="nl-NL" sz="1200" dirty="0">
                <a:latin typeface="Constantia" panose="02030602050306030303" pitchFamily="18" charset="0"/>
              </a:rPr>
              <a:t>        (a world our  visual imagination cannot fully grasp)  </a:t>
            </a:r>
          </a:p>
          <a:p>
            <a:pPr marL="0" indent="0">
              <a:lnSpc>
                <a:spcPct val="70000"/>
              </a:lnSpc>
              <a:buNone/>
            </a:pPr>
            <a:endParaRPr lang="nl-NL" sz="1200" dirty="0">
              <a:latin typeface="Constantia" panose="02030602050306030303" pitchFamily="18" charset="0"/>
            </a:endParaRPr>
          </a:p>
          <a:p>
            <a:pPr>
              <a:lnSpc>
                <a:spcPct val="70000"/>
              </a:lnSpc>
            </a:pPr>
            <a:r>
              <a:rPr lang="nl-NL" sz="1200" dirty="0">
                <a:latin typeface="Constantia" panose="02030602050306030303" pitchFamily="18" charset="0"/>
              </a:rPr>
              <a:t>From quantum physics we know that the electrons occupy a discrete set of  orbits,  </a:t>
            </a:r>
          </a:p>
          <a:p>
            <a:pPr marL="0" indent="0">
              <a:lnSpc>
                <a:spcPct val="70000"/>
              </a:lnSpc>
              <a:buNone/>
            </a:pPr>
            <a:r>
              <a:rPr lang="nl-NL" sz="1200" dirty="0">
                <a:latin typeface="Constantia" panose="02030602050306030303" pitchFamily="18" charset="0"/>
              </a:rPr>
              <a:t>       with specific discrete energy levels    (unlike the macroscopic world) , </a:t>
            </a:r>
          </a:p>
          <a:p>
            <a:pPr marL="0" indent="0">
              <a:lnSpc>
                <a:spcPct val="70000"/>
              </a:lnSpc>
              <a:buNone/>
            </a:pPr>
            <a:r>
              <a:rPr lang="nl-NL" sz="1200" dirty="0">
                <a:latin typeface="Constantia" panose="02030602050306030303" pitchFamily="18" charset="0"/>
              </a:rPr>
              <a:t>       entirely determined by the structure and dynamics of the atom.</a:t>
            </a:r>
          </a:p>
          <a:p>
            <a:pPr marL="0" indent="0">
              <a:lnSpc>
                <a:spcPct val="70000"/>
              </a:lnSpc>
              <a:buNone/>
            </a:pPr>
            <a:endParaRPr lang="nl-NL" sz="1200" dirty="0">
              <a:latin typeface="Constantia" panose="02030602050306030303" pitchFamily="18" charset="0"/>
            </a:endParaRPr>
          </a:p>
          <a:p>
            <a:pPr>
              <a:lnSpc>
                <a:spcPct val="70000"/>
              </a:lnSpc>
              <a:buFont typeface="Arial" panose="020B0604020202020204" pitchFamily="34" charset="0"/>
              <a:buChar char="•"/>
            </a:pPr>
            <a:r>
              <a:rPr lang="nl-NL" sz="1200" dirty="0">
                <a:latin typeface="Constantia" panose="02030602050306030303" pitchFamily="18" charset="0"/>
              </a:rPr>
              <a:t>Energy transitions:        </a:t>
            </a:r>
          </a:p>
          <a:p>
            <a:pPr marL="0" indent="0">
              <a:lnSpc>
                <a:spcPct val="70000"/>
              </a:lnSpc>
              <a:buNone/>
            </a:pPr>
            <a:r>
              <a:rPr lang="nl-NL" sz="1200" dirty="0">
                <a:latin typeface="Constantia" panose="02030602050306030303" pitchFamily="18" charset="0"/>
              </a:rPr>
              <a:t>       discrete jumps between discrete atomic energy levels</a:t>
            </a:r>
          </a:p>
          <a:p>
            <a:pPr>
              <a:lnSpc>
                <a:spcPct val="70000"/>
              </a:lnSpc>
            </a:pPr>
            <a:endParaRPr lang="nl-NL" sz="1200" dirty="0"/>
          </a:p>
          <a:p>
            <a:pPr marL="0" indent="0">
              <a:buNone/>
            </a:pPr>
            <a:endParaRPr lang="nl-NL" sz="1800" dirty="0"/>
          </a:p>
          <a:p>
            <a:pPr marL="0" indent="0">
              <a:buNone/>
            </a:pPr>
            <a:endParaRPr lang="nl-NL" sz="1800" dirty="0"/>
          </a:p>
          <a:p>
            <a:pPr marL="0" indent="0">
              <a:buNone/>
            </a:pPr>
            <a:endParaRPr lang="nl-NL" sz="1800" dirty="0"/>
          </a:p>
          <a:p>
            <a:pPr>
              <a:buFont typeface="Arial" panose="020B0604020202020204" pitchFamily="34" charset="0"/>
              <a:buChar char="•"/>
            </a:pPr>
            <a:endParaRPr lang="nl-NL" sz="1800" dirty="0"/>
          </a:p>
        </p:txBody>
      </p:sp>
      <p:sp>
        <p:nvSpPr>
          <p:cNvPr id="3" name="Title 2"/>
          <p:cNvSpPr>
            <a:spLocks noGrp="1"/>
          </p:cNvSpPr>
          <p:nvPr>
            <p:ph type="title"/>
          </p:nvPr>
        </p:nvSpPr>
        <p:spPr>
          <a:xfrm>
            <a:off x="-770058" y="-387424"/>
            <a:ext cx="9937104" cy="1219200"/>
          </a:xfrm>
        </p:spPr>
        <p:txBody>
          <a:bodyPr>
            <a:normAutofit/>
          </a:bodyPr>
          <a:lstStyle/>
          <a:p>
            <a:r>
              <a:rPr lang="nl-NL" sz="5000" b="1" dirty="0"/>
              <a:t>              Atoms &amp; Spectral Lines</a:t>
            </a:r>
            <a:endParaRPr lang="en-GB" sz="5000" b="1" dirty="0"/>
          </a:p>
        </p:txBody>
      </p:sp>
      <p:sp>
        <p:nvSpPr>
          <p:cNvPr id="15" name="Rectangle 14"/>
          <p:cNvSpPr/>
          <p:nvPr/>
        </p:nvSpPr>
        <p:spPr>
          <a:xfrm>
            <a:off x="323528" y="955899"/>
            <a:ext cx="5832648" cy="3049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6713" y="1185081"/>
            <a:ext cx="2741929" cy="2590799"/>
          </a:xfrm>
          <a:prstGeom prst="rect">
            <a:avLst/>
          </a:prstGeom>
          <a:solidFill>
            <a:schemeClr val="tx1"/>
          </a:solidFill>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542" y="4077071"/>
            <a:ext cx="5832649" cy="2543035"/>
          </a:xfrm>
          <a:prstGeom prst="rect">
            <a:avLst/>
          </a:prstGeom>
        </p:spPr>
      </p:pic>
      <p:sp>
        <p:nvSpPr>
          <p:cNvPr id="14" name="Rectangle 13"/>
          <p:cNvSpPr/>
          <p:nvPr/>
        </p:nvSpPr>
        <p:spPr>
          <a:xfrm>
            <a:off x="338542" y="4077072"/>
            <a:ext cx="5832648" cy="2545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p:cNvSpPr/>
          <p:nvPr/>
        </p:nvSpPr>
        <p:spPr>
          <a:xfrm>
            <a:off x="6264295" y="4077072"/>
            <a:ext cx="2752971" cy="2545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Content Placeholder 1"/>
          <p:cNvSpPr txBox="1">
            <a:spLocks/>
          </p:cNvSpPr>
          <p:nvPr/>
        </p:nvSpPr>
        <p:spPr bwMode="auto">
          <a:xfrm>
            <a:off x="6276713" y="4149080"/>
            <a:ext cx="307304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nSpc>
                <a:spcPct val="70000"/>
              </a:lnSpc>
              <a:buNone/>
            </a:pPr>
            <a:r>
              <a:rPr lang="nl-NL" sz="1200" dirty="0">
                <a:latin typeface="Constantia" panose="02030602050306030303" pitchFamily="18" charset="0"/>
              </a:rPr>
              <a:t>The energy transitions go along with</a:t>
            </a:r>
          </a:p>
          <a:p>
            <a:pPr marL="0" indent="0">
              <a:lnSpc>
                <a:spcPct val="70000"/>
              </a:lnSpc>
              <a:buNone/>
            </a:pPr>
            <a:endParaRPr lang="nl-NL" sz="1200" dirty="0">
              <a:latin typeface="Constantia" panose="02030602050306030303" pitchFamily="18" charset="0"/>
            </a:endParaRPr>
          </a:p>
          <a:p>
            <a:pPr>
              <a:lnSpc>
                <a:spcPct val="70000"/>
              </a:lnSpc>
              <a:buFont typeface="Arial" panose="020B0604020202020204" pitchFamily="34" charset="0"/>
              <a:buChar char="•"/>
            </a:pPr>
            <a:r>
              <a:rPr lang="nl-NL" sz="1200" dirty="0">
                <a:latin typeface="Constantia" panose="02030602050306030303" pitchFamily="18" charset="0"/>
              </a:rPr>
              <a:t>towards </a:t>
            </a:r>
            <a:r>
              <a:rPr lang="nl-NL" sz="1200" i="1" dirty="0">
                <a:latin typeface="Constantia" panose="02030602050306030303" pitchFamily="18" charset="0"/>
              </a:rPr>
              <a:t>higher level</a:t>
            </a:r>
            <a:r>
              <a:rPr lang="nl-NL" sz="1200" dirty="0">
                <a:latin typeface="Constantia" panose="02030602050306030303" pitchFamily="18" charset="0"/>
              </a:rPr>
              <a:t>: </a:t>
            </a:r>
          </a:p>
          <a:p>
            <a:pPr marL="0" indent="0">
              <a:lnSpc>
                <a:spcPct val="70000"/>
              </a:lnSpc>
              <a:buNone/>
            </a:pPr>
            <a:r>
              <a:rPr lang="nl-NL" sz="1200" dirty="0">
                <a:latin typeface="Constantia" panose="02030602050306030303" pitchFamily="18" charset="0"/>
              </a:rPr>
              <a:t>       </a:t>
            </a:r>
            <a:r>
              <a:rPr lang="nl-NL" sz="1200" i="1" dirty="0">
                <a:latin typeface="Constantia" panose="02030602050306030303" pitchFamily="18" charset="0"/>
              </a:rPr>
              <a:t>absorption</a:t>
            </a:r>
            <a:r>
              <a:rPr lang="nl-NL" sz="1200" dirty="0">
                <a:latin typeface="Constantia" panose="02030602050306030303" pitchFamily="18" charset="0"/>
              </a:rPr>
              <a:t> of  photon with </a:t>
            </a:r>
          </a:p>
          <a:p>
            <a:pPr marL="0" indent="0">
              <a:lnSpc>
                <a:spcPct val="70000"/>
              </a:lnSpc>
              <a:buNone/>
            </a:pPr>
            <a:r>
              <a:rPr lang="nl-NL" sz="1200" dirty="0">
                <a:latin typeface="Constantia" panose="02030602050306030303" pitchFamily="18" charset="0"/>
              </a:rPr>
              <a:t>       that specific energy</a:t>
            </a:r>
          </a:p>
          <a:p>
            <a:pPr marL="0" indent="0">
              <a:lnSpc>
                <a:spcPct val="70000"/>
              </a:lnSpc>
              <a:buNone/>
            </a:pPr>
            <a:endParaRPr lang="nl-NL" sz="1200" dirty="0">
              <a:latin typeface="Constantia" panose="02030602050306030303" pitchFamily="18" charset="0"/>
            </a:endParaRPr>
          </a:p>
          <a:p>
            <a:pPr>
              <a:lnSpc>
                <a:spcPct val="70000"/>
              </a:lnSpc>
              <a:buFont typeface="Arial" panose="020B0604020202020204" pitchFamily="34" charset="0"/>
              <a:buChar char="•"/>
            </a:pPr>
            <a:r>
              <a:rPr lang="nl-NL" sz="1200" dirty="0">
                <a:latin typeface="Constantia" panose="02030602050306030303" pitchFamily="18" charset="0"/>
              </a:rPr>
              <a:t>towards </a:t>
            </a:r>
            <a:r>
              <a:rPr lang="nl-NL" sz="1200" i="1" dirty="0">
                <a:latin typeface="Constantia" panose="02030602050306030303" pitchFamily="18" charset="0"/>
              </a:rPr>
              <a:t>lower </a:t>
            </a:r>
            <a:r>
              <a:rPr lang="nl-NL" sz="1200" dirty="0">
                <a:latin typeface="Constantia" panose="02030602050306030303" pitchFamily="18" charset="0"/>
              </a:rPr>
              <a:t>level:</a:t>
            </a:r>
          </a:p>
          <a:p>
            <a:pPr marL="0" indent="0">
              <a:lnSpc>
                <a:spcPct val="70000"/>
              </a:lnSpc>
              <a:buNone/>
            </a:pPr>
            <a:r>
              <a:rPr lang="nl-NL" sz="1200" dirty="0">
                <a:latin typeface="Constantia" panose="02030602050306030303" pitchFamily="18" charset="0"/>
              </a:rPr>
              <a:t>       </a:t>
            </a:r>
            <a:r>
              <a:rPr lang="nl-NL" sz="1200" i="1" dirty="0">
                <a:latin typeface="Constantia" panose="02030602050306030303" pitchFamily="18" charset="0"/>
              </a:rPr>
              <a:t>emission</a:t>
            </a:r>
            <a:r>
              <a:rPr lang="nl-NL" sz="1200" dirty="0">
                <a:latin typeface="Constantia" panose="02030602050306030303" pitchFamily="18" charset="0"/>
              </a:rPr>
              <a:t> of photon with </a:t>
            </a:r>
          </a:p>
          <a:p>
            <a:pPr marL="0" indent="0">
              <a:lnSpc>
                <a:spcPct val="70000"/>
              </a:lnSpc>
              <a:buNone/>
            </a:pPr>
            <a:r>
              <a:rPr lang="nl-NL" sz="1200" dirty="0">
                <a:latin typeface="Constantia" panose="02030602050306030303" pitchFamily="18" charset="0"/>
              </a:rPr>
              <a:t>       that specific energy</a:t>
            </a:r>
          </a:p>
          <a:p>
            <a:pPr marL="0" indent="0">
              <a:lnSpc>
                <a:spcPct val="70000"/>
              </a:lnSpc>
              <a:buNone/>
            </a:pPr>
            <a:endParaRPr lang="nl-NL" sz="1200" dirty="0">
              <a:latin typeface="Constantia" panose="02030602050306030303" pitchFamily="18" charset="0"/>
            </a:endParaRPr>
          </a:p>
          <a:p>
            <a:pPr marL="0" indent="0">
              <a:lnSpc>
                <a:spcPct val="70000"/>
              </a:lnSpc>
              <a:buNone/>
            </a:pPr>
            <a:r>
              <a:rPr lang="nl-NL" sz="1200" dirty="0">
                <a:latin typeface="Constantia" panose="02030602050306030303" pitchFamily="18" charset="0"/>
              </a:rPr>
              <a:t>Energy of photon = frequency light </a:t>
            </a:r>
          </a:p>
          <a:p>
            <a:pPr marL="0" indent="0">
              <a:lnSpc>
                <a:spcPct val="70000"/>
              </a:lnSpc>
              <a:buFont typeface="Wingdings 2" pitchFamily="18" charset="2"/>
              <a:buNone/>
            </a:pPr>
            <a:endParaRPr lang="nl-NL" sz="1200" dirty="0">
              <a:latin typeface="Constantia" panose="02030602050306030303" pitchFamily="18" charset="0"/>
            </a:endParaRPr>
          </a:p>
          <a:p>
            <a:pPr>
              <a:lnSpc>
                <a:spcPct val="70000"/>
              </a:lnSpc>
            </a:pPr>
            <a:endParaRPr lang="nl-NL" sz="1200" dirty="0"/>
          </a:p>
          <a:p>
            <a:pPr marL="0" indent="0">
              <a:buFont typeface="Wingdings 2" pitchFamily="18" charset="2"/>
              <a:buNone/>
            </a:pPr>
            <a:endParaRPr lang="nl-NL" sz="1800" dirty="0"/>
          </a:p>
          <a:p>
            <a:pPr marL="0" indent="0">
              <a:buFont typeface="Wingdings 2" pitchFamily="18" charset="2"/>
              <a:buNone/>
            </a:pPr>
            <a:endParaRPr lang="nl-NL" sz="1800" dirty="0"/>
          </a:p>
          <a:p>
            <a:pPr marL="0" indent="0">
              <a:buFont typeface="Wingdings 2" pitchFamily="18" charset="2"/>
              <a:buNone/>
            </a:pPr>
            <a:endParaRPr lang="nl-NL" sz="1800" dirty="0"/>
          </a:p>
          <a:p>
            <a:pPr>
              <a:buFont typeface="Arial" panose="020B0604020202020204" pitchFamily="34" charset="0"/>
              <a:buChar char="•"/>
            </a:pPr>
            <a:endParaRPr lang="nl-NL" sz="1800" dirty="0"/>
          </a:p>
        </p:txBody>
      </p:sp>
    </p:spTree>
    <p:extLst>
      <p:ext uri="{BB962C8B-B14F-4D97-AF65-F5344CB8AC3E}">
        <p14:creationId xmlns:p14="http://schemas.microsoft.com/office/powerpoint/2010/main" val="1683958884"/>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6276712" y="955898"/>
            <a:ext cx="2741929" cy="30491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Content Placeholder 1"/>
          <p:cNvSpPr>
            <a:spLocks noGrp="1"/>
          </p:cNvSpPr>
          <p:nvPr>
            <p:ph idx="1"/>
          </p:nvPr>
        </p:nvSpPr>
        <p:spPr>
          <a:xfrm>
            <a:off x="323528" y="1052736"/>
            <a:ext cx="8229600" cy="4572000"/>
          </a:xfrm>
        </p:spPr>
        <p:txBody>
          <a:bodyPr/>
          <a:lstStyle/>
          <a:p>
            <a:pPr>
              <a:lnSpc>
                <a:spcPct val="70000"/>
              </a:lnSpc>
            </a:pPr>
            <a:endParaRPr lang="nl-NL" sz="1200" dirty="0"/>
          </a:p>
          <a:p>
            <a:pPr marL="0" indent="0">
              <a:buNone/>
            </a:pPr>
            <a:endParaRPr lang="nl-NL" sz="1800" dirty="0"/>
          </a:p>
          <a:p>
            <a:pPr marL="0" indent="0">
              <a:buNone/>
            </a:pPr>
            <a:endParaRPr lang="nl-NL" sz="1800" dirty="0"/>
          </a:p>
          <a:p>
            <a:pPr marL="0" indent="0">
              <a:buNone/>
            </a:pPr>
            <a:endParaRPr lang="nl-NL" sz="1800" dirty="0"/>
          </a:p>
          <a:p>
            <a:pPr>
              <a:buFont typeface="Arial" panose="020B0604020202020204" pitchFamily="34" charset="0"/>
              <a:buChar char="•"/>
            </a:pPr>
            <a:endParaRPr lang="nl-NL" sz="1800" dirty="0"/>
          </a:p>
        </p:txBody>
      </p:sp>
      <p:sp>
        <p:nvSpPr>
          <p:cNvPr id="3" name="Title 2"/>
          <p:cNvSpPr>
            <a:spLocks noGrp="1"/>
          </p:cNvSpPr>
          <p:nvPr>
            <p:ph type="title"/>
          </p:nvPr>
        </p:nvSpPr>
        <p:spPr>
          <a:xfrm>
            <a:off x="-770058" y="-387424"/>
            <a:ext cx="9937104" cy="1219200"/>
          </a:xfrm>
        </p:spPr>
        <p:txBody>
          <a:bodyPr>
            <a:normAutofit/>
          </a:bodyPr>
          <a:lstStyle/>
          <a:p>
            <a:r>
              <a:rPr lang="nl-NL" sz="5000" b="1" dirty="0"/>
              <a:t>              Atoms &amp; Spectral Lines</a:t>
            </a:r>
            <a:endParaRPr lang="en-GB" sz="5000" b="1" dirty="0"/>
          </a:p>
        </p:txBody>
      </p:sp>
      <p:sp>
        <p:nvSpPr>
          <p:cNvPr id="15" name="Rectangle 14"/>
          <p:cNvSpPr/>
          <p:nvPr/>
        </p:nvSpPr>
        <p:spPr>
          <a:xfrm>
            <a:off x="323528" y="955899"/>
            <a:ext cx="5832648" cy="3049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713" y="1185081"/>
            <a:ext cx="2741929" cy="2590799"/>
          </a:xfrm>
          <a:prstGeom prst="rect">
            <a:avLst/>
          </a:prstGeom>
          <a:solidFill>
            <a:schemeClr val="tx1"/>
          </a:solidFill>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542" y="4077071"/>
            <a:ext cx="5832649" cy="2543035"/>
          </a:xfrm>
          <a:prstGeom prst="rect">
            <a:avLst/>
          </a:prstGeom>
        </p:spPr>
      </p:pic>
      <p:sp>
        <p:nvSpPr>
          <p:cNvPr id="14" name="Rectangle 13"/>
          <p:cNvSpPr/>
          <p:nvPr/>
        </p:nvSpPr>
        <p:spPr>
          <a:xfrm>
            <a:off x="338542" y="4077072"/>
            <a:ext cx="5832648" cy="2545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p:cNvSpPr/>
          <p:nvPr/>
        </p:nvSpPr>
        <p:spPr>
          <a:xfrm>
            <a:off x="6264295" y="4077072"/>
            <a:ext cx="2752971" cy="2545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Content Placeholder 1"/>
          <p:cNvSpPr txBox="1">
            <a:spLocks/>
          </p:cNvSpPr>
          <p:nvPr/>
        </p:nvSpPr>
        <p:spPr bwMode="auto">
          <a:xfrm>
            <a:off x="6276713" y="4149080"/>
            <a:ext cx="307304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nSpc>
                <a:spcPct val="70000"/>
              </a:lnSpc>
              <a:buClr>
                <a:srgbClr val="F3A447"/>
              </a:buClr>
              <a:buFont typeface="Wingdings 2" pitchFamily="18" charset="2"/>
              <a:buNone/>
            </a:pPr>
            <a:r>
              <a:rPr lang="nl-NL" sz="1200" dirty="0">
                <a:solidFill>
                  <a:prstClr val="white"/>
                </a:solidFill>
              </a:rPr>
              <a:t>The energy transitions go along with</a:t>
            </a:r>
          </a:p>
          <a:p>
            <a:pPr marL="0" indent="0">
              <a:lnSpc>
                <a:spcPct val="70000"/>
              </a:lnSpc>
              <a:buClr>
                <a:srgbClr val="F3A447"/>
              </a:buClr>
              <a:buFont typeface="Wingdings 2" pitchFamily="18" charset="2"/>
              <a:buNone/>
            </a:pPr>
            <a:endParaRPr lang="nl-NL" sz="1200" dirty="0">
              <a:solidFill>
                <a:prstClr val="white"/>
              </a:solidFill>
            </a:endParaRPr>
          </a:p>
          <a:p>
            <a:pPr>
              <a:lnSpc>
                <a:spcPct val="70000"/>
              </a:lnSpc>
              <a:buClr>
                <a:srgbClr val="F3A447"/>
              </a:buClr>
              <a:buFont typeface="Arial" panose="020B0604020202020204" pitchFamily="34" charset="0"/>
              <a:buChar char="•"/>
            </a:pPr>
            <a:r>
              <a:rPr lang="nl-NL" sz="1200" dirty="0">
                <a:solidFill>
                  <a:prstClr val="white"/>
                </a:solidFill>
              </a:rPr>
              <a:t>towards </a:t>
            </a:r>
            <a:r>
              <a:rPr lang="nl-NL" sz="1200" i="1" dirty="0">
                <a:solidFill>
                  <a:prstClr val="white"/>
                </a:solidFill>
              </a:rPr>
              <a:t>higher level</a:t>
            </a:r>
            <a:r>
              <a:rPr lang="nl-NL" sz="1200" dirty="0">
                <a:solidFill>
                  <a:prstClr val="white"/>
                </a:solidFill>
              </a:rPr>
              <a:t>: </a:t>
            </a:r>
          </a:p>
          <a:p>
            <a:pPr marL="0" indent="0">
              <a:lnSpc>
                <a:spcPct val="70000"/>
              </a:lnSpc>
              <a:buClr>
                <a:srgbClr val="F3A447"/>
              </a:buClr>
              <a:buFont typeface="Wingdings 2" pitchFamily="18" charset="2"/>
              <a:buNone/>
            </a:pPr>
            <a:r>
              <a:rPr lang="nl-NL" sz="1200" dirty="0">
                <a:solidFill>
                  <a:prstClr val="white"/>
                </a:solidFill>
              </a:rPr>
              <a:t>       </a:t>
            </a:r>
            <a:r>
              <a:rPr lang="nl-NL" sz="1200" i="1" dirty="0">
                <a:solidFill>
                  <a:prstClr val="white"/>
                </a:solidFill>
              </a:rPr>
              <a:t>absorption</a:t>
            </a:r>
            <a:r>
              <a:rPr lang="nl-NL" sz="1200" dirty="0">
                <a:solidFill>
                  <a:prstClr val="white"/>
                </a:solidFill>
              </a:rPr>
              <a:t> of  photon with </a:t>
            </a:r>
          </a:p>
          <a:p>
            <a:pPr marL="0" indent="0">
              <a:lnSpc>
                <a:spcPct val="70000"/>
              </a:lnSpc>
              <a:buClr>
                <a:srgbClr val="F3A447"/>
              </a:buClr>
              <a:buFont typeface="Wingdings 2" pitchFamily="18" charset="2"/>
              <a:buNone/>
            </a:pPr>
            <a:r>
              <a:rPr lang="nl-NL" sz="1200" dirty="0">
                <a:solidFill>
                  <a:prstClr val="white"/>
                </a:solidFill>
              </a:rPr>
              <a:t>       that specific energy</a:t>
            </a:r>
          </a:p>
          <a:p>
            <a:pPr marL="0" indent="0">
              <a:lnSpc>
                <a:spcPct val="70000"/>
              </a:lnSpc>
              <a:buClr>
                <a:srgbClr val="F3A447"/>
              </a:buClr>
              <a:buFont typeface="Wingdings 2" pitchFamily="18" charset="2"/>
              <a:buNone/>
            </a:pPr>
            <a:endParaRPr lang="nl-NL" sz="1200" dirty="0">
              <a:solidFill>
                <a:prstClr val="white"/>
              </a:solidFill>
            </a:endParaRPr>
          </a:p>
          <a:p>
            <a:pPr>
              <a:lnSpc>
                <a:spcPct val="70000"/>
              </a:lnSpc>
              <a:buClr>
                <a:srgbClr val="F3A447"/>
              </a:buClr>
              <a:buFont typeface="Arial" panose="020B0604020202020204" pitchFamily="34" charset="0"/>
              <a:buChar char="•"/>
            </a:pPr>
            <a:r>
              <a:rPr lang="nl-NL" sz="1200" dirty="0">
                <a:solidFill>
                  <a:prstClr val="white"/>
                </a:solidFill>
              </a:rPr>
              <a:t>towards </a:t>
            </a:r>
            <a:r>
              <a:rPr lang="nl-NL" sz="1200" i="1" dirty="0">
                <a:solidFill>
                  <a:prstClr val="white"/>
                </a:solidFill>
              </a:rPr>
              <a:t>lower </a:t>
            </a:r>
            <a:r>
              <a:rPr lang="nl-NL" sz="1200" dirty="0">
                <a:solidFill>
                  <a:prstClr val="white"/>
                </a:solidFill>
              </a:rPr>
              <a:t>level:</a:t>
            </a:r>
          </a:p>
          <a:p>
            <a:pPr marL="0" indent="0">
              <a:lnSpc>
                <a:spcPct val="70000"/>
              </a:lnSpc>
              <a:buClr>
                <a:srgbClr val="F3A447"/>
              </a:buClr>
              <a:buFont typeface="Wingdings 2" pitchFamily="18" charset="2"/>
              <a:buNone/>
            </a:pPr>
            <a:r>
              <a:rPr lang="nl-NL" sz="1200" dirty="0">
                <a:solidFill>
                  <a:prstClr val="white"/>
                </a:solidFill>
              </a:rPr>
              <a:t>       </a:t>
            </a:r>
            <a:r>
              <a:rPr lang="nl-NL" sz="1200" i="1" dirty="0">
                <a:solidFill>
                  <a:prstClr val="white"/>
                </a:solidFill>
              </a:rPr>
              <a:t>emission</a:t>
            </a:r>
            <a:r>
              <a:rPr lang="nl-NL" sz="1200" dirty="0">
                <a:solidFill>
                  <a:prstClr val="white"/>
                </a:solidFill>
              </a:rPr>
              <a:t> of photon with </a:t>
            </a:r>
          </a:p>
          <a:p>
            <a:pPr marL="0" indent="0">
              <a:lnSpc>
                <a:spcPct val="70000"/>
              </a:lnSpc>
              <a:buClr>
                <a:srgbClr val="F3A447"/>
              </a:buClr>
              <a:buFont typeface="Wingdings 2" pitchFamily="18" charset="2"/>
              <a:buNone/>
            </a:pPr>
            <a:r>
              <a:rPr lang="nl-NL" sz="1200" dirty="0">
                <a:solidFill>
                  <a:prstClr val="white"/>
                </a:solidFill>
              </a:rPr>
              <a:t>       that specific energy</a:t>
            </a:r>
          </a:p>
          <a:p>
            <a:pPr marL="0" indent="0">
              <a:lnSpc>
                <a:spcPct val="70000"/>
              </a:lnSpc>
              <a:buClr>
                <a:srgbClr val="F3A447"/>
              </a:buClr>
              <a:buFont typeface="Wingdings 2" pitchFamily="18" charset="2"/>
              <a:buNone/>
            </a:pPr>
            <a:endParaRPr lang="nl-NL" sz="1200" dirty="0">
              <a:solidFill>
                <a:prstClr val="white"/>
              </a:solidFill>
            </a:endParaRPr>
          </a:p>
          <a:p>
            <a:pPr marL="0" indent="0">
              <a:lnSpc>
                <a:spcPct val="70000"/>
              </a:lnSpc>
              <a:buClr>
                <a:srgbClr val="F3A447"/>
              </a:buClr>
              <a:buFont typeface="Wingdings 2" pitchFamily="18" charset="2"/>
              <a:buNone/>
            </a:pPr>
            <a:r>
              <a:rPr lang="nl-NL" sz="1200" dirty="0">
                <a:solidFill>
                  <a:prstClr val="white"/>
                </a:solidFill>
              </a:rPr>
              <a:t>Energy of photon = frequency light </a:t>
            </a:r>
          </a:p>
          <a:p>
            <a:pPr marL="0" indent="0">
              <a:lnSpc>
                <a:spcPct val="70000"/>
              </a:lnSpc>
              <a:buClr>
                <a:srgbClr val="F3A447"/>
              </a:buClr>
              <a:buFont typeface="Wingdings 2" pitchFamily="18" charset="2"/>
              <a:buNone/>
            </a:pPr>
            <a:endParaRPr lang="nl-NL" sz="1200" dirty="0">
              <a:solidFill>
                <a:prstClr val="white"/>
              </a:solidFill>
            </a:endParaRPr>
          </a:p>
          <a:p>
            <a:pPr>
              <a:lnSpc>
                <a:spcPct val="70000"/>
              </a:lnSpc>
              <a:buClr>
                <a:srgbClr val="F3A447"/>
              </a:buClr>
            </a:pPr>
            <a:endParaRPr lang="nl-NL" sz="1200" dirty="0">
              <a:solidFill>
                <a:prstClr val="white"/>
              </a:solidFill>
            </a:endParaRPr>
          </a:p>
          <a:p>
            <a:pPr marL="0" indent="0">
              <a:buClr>
                <a:srgbClr val="F3A447"/>
              </a:buClr>
              <a:buFont typeface="Wingdings 2" pitchFamily="18" charset="2"/>
              <a:buNone/>
            </a:pPr>
            <a:endParaRPr lang="nl-NL" sz="1800" dirty="0">
              <a:solidFill>
                <a:prstClr val="white"/>
              </a:solidFill>
            </a:endParaRPr>
          </a:p>
          <a:p>
            <a:pPr marL="0" indent="0">
              <a:buClr>
                <a:srgbClr val="F3A447"/>
              </a:buClr>
              <a:buFont typeface="Wingdings 2" pitchFamily="18" charset="2"/>
              <a:buNone/>
            </a:pPr>
            <a:endParaRPr lang="nl-NL" sz="1800" dirty="0">
              <a:solidFill>
                <a:prstClr val="white"/>
              </a:solidFill>
            </a:endParaRPr>
          </a:p>
          <a:p>
            <a:pPr marL="0" indent="0">
              <a:buClr>
                <a:srgbClr val="F3A447"/>
              </a:buClr>
              <a:buFont typeface="Wingdings 2" pitchFamily="18" charset="2"/>
              <a:buNone/>
            </a:pPr>
            <a:endParaRPr lang="nl-NL" sz="1800" dirty="0">
              <a:solidFill>
                <a:prstClr val="white"/>
              </a:solidFill>
            </a:endParaRPr>
          </a:p>
          <a:p>
            <a:pPr>
              <a:buClr>
                <a:srgbClr val="F3A447"/>
              </a:buClr>
              <a:buFont typeface="Arial" panose="020B0604020202020204" pitchFamily="34" charset="0"/>
              <a:buChar char="•"/>
            </a:pPr>
            <a:endParaRPr lang="nl-NL" sz="1800" dirty="0">
              <a:solidFill>
                <a:prstClr val="white"/>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714849124"/>
              </p:ext>
            </p:extLst>
          </p:nvPr>
        </p:nvGraphicFramePr>
        <p:xfrm>
          <a:off x="1441214" y="1052736"/>
          <a:ext cx="3597275" cy="1800225"/>
        </p:xfrm>
        <a:graphic>
          <a:graphicData uri="http://schemas.openxmlformats.org/presentationml/2006/ole">
            <mc:AlternateContent xmlns:mc="http://schemas.openxmlformats.org/markup-compatibility/2006">
              <mc:Choice xmlns:v="urn:schemas-microsoft-com:vml" Requires="v">
                <p:oleObj spid="_x0000_s92205" name="Equation" r:id="rId5" imgW="787320" imgH="393480" progId="Equation.DSMT4">
                  <p:embed/>
                </p:oleObj>
              </mc:Choice>
              <mc:Fallback>
                <p:oleObj name="Equation" r:id="rId5" imgW="787320" imgH="393480" progId="Equation.DSMT4">
                  <p:embed/>
                  <p:pic>
                    <p:nvPicPr>
                      <p:cNvPr id="0" name=""/>
                      <p:cNvPicPr>
                        <a:picLocks noChangeAspect="1" noChangeArrowheads="1"/>
                      </p:cNvPicPr>
                      <p:nvPr/>
                    </p:nvPicPr>
                    <p:blipFill>
                      <a:blip r:embed="rId6"/>
                      <a:srcRect/>
                      <a:stretch>
                        <a:fillRect/>
                      </a:stretch>
                    </p:blipFill>
                    <p:spPr bwMode="auto">
                      <a:xfrm>
                        <a:off x="1441214" y="1052736"/>
                        <a:ext cx="35972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Content Placeholder 1"/>
          <p:cNvSpPr txBox="1">
            <a:spLocks/>
          </p:cNvSpPr>
          <p:nvPr/>
        </p:nvSpPr>
        <p:spPr bwMode="auto">
          <a:xfrm>
            <a:off x="539552" y="3062588"/>
            <a:ext cx="554461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nSpc>
                <a:spcPct val="70000"/>
              </a:lnSpc>
              <a:buClr>
                <a:srgbClr val="F3A447"/>
              </a:buClr>
              <a:buFont typeface="Wingdings 2" pitchFamily="18" charset="2"/>
              <a:buNone/>
            </a:pPr>
            <a:r>
              <a:rPr lang="nl-NL" sz="1200" b="1" dirty="0">
                <a:latin typeface="Constantia" panose="02030602050306030303" pitchFamily="18" charset="0"/>
              </a:rPr>
              <a:t>The energy of a photon is directly proportional to </a:t>
            </a:r>
          </a:p>
          <a:p>
            <a:pPr marL="0" indent="0">
              <a:lnSpc>
                <a:spcPct val="70000"/>
              </a:lnSpc>
              <a:buClr>
                <a:srgbClr val="F3A447"/>
              </a:buClr>
              <a:buNone/>
            </a:pPr>
            <a:r>
              <a:rPr lang="nl-NL" sz="1200" b="1" dirty="0">
                <a:latin typeface="Constantia" panose="02030602050306030303" pitchFamily="18" charset="0"/>
              </a:rPr>
              <a:t>-   directly proporotional to  its frequency  (ie. colour)       </a:t>
            </a:r>
            <a:r>
              <a:rPr lang="nl-NL" sz="1200" b="1" dirty="0">
                <a:latin typeface="Constantia" panose="02030602050306030303" pitchFamily="18" charset="0"/>
                <a:sym typeface="Mathematica1"/>
              </a:rPr>
              <a:t></a:t>
            </a:r>
          </a:p>
          <a:p>
            <a:pPr marL="0" indent="0">
              <a:lnSpc>
                <a:spcPct val="70000"/>
              </a:lnSpc>
              <a:buClr>
                <a:srgbClr val="F3A447"/>
              </a:buClr>
              <a:buNone/>
            </a:pPr>
            <a:r>
              <a:rPr lang="nl-NL" sz="1200" b="1" dirty="0">
                <a:latin typeface="Constantia" panose="02030602050306030303" pitchFamily="18" charset="0"/>
                <a:sym typeface="Mathematica1"/>
              </a:rPr>
              <a:t>-   inversely proportional to its wavelength                             </a:t>
            </a:r>
          </a:p>
          <a:p>
            <a:pPr marL="0" indent="0">
              <a:lnSpc>
                <a:spcPct val="70000"/>
              </a:lnSpc>
              <a:buClr>
                <a:srgbClr val="F3A447"/>
              </a:buClr>
              <a:buNone/>
            </a:pPr>
            <a:r>
              <a:rPr lang="nl-NL" sz="1200" b="1" dirty="0">
                <a:latin typeface="Constantia" panose="02030602050306030303" pitchFamily="18" charset="0"/>
                <a:sym typeface="Mathematica1"/>
              </a:rPr>
              <a:t>in this:   c  - velocity of light;     h – Planck constant    </a:t>
            </a:r>
            <a:endParaRPr lang="nl-NL" sz="1200" b="1" dirty="0">
              <a:latin typeface="Constantia" panose="02030602050306030303" pitchFamily="18" charset="0"/>
            </a:endParaRPr>
          </a:p>
          <a:p>
            <a:pPr marL="0" indent="0">
              <a:lnSpc>
                <a:spcPct val="70000"/>
              </a:lnSpc>
              <a:buClr>
                <a:srgbClr val="F3A447"/>
              </a:buClr>
              <a:buFont typeface="Wingdings 2" pitchFamily="18" charset="2"/>
              <a:buNone/>
            </a:pPr>
            <a:endParaRPr lang="nl-NL" sz="1200" dirty="0">
              <a:solidFill>
                <a:prstClr val="white"/>
              </a:solidFill>
            </a:endParaRPr>
          </a:p>
          <a:p>
            <a:pPr>
              <a:lnSpc>
                <a:spcPct val="70000"/>
              </a:lnSpc>
              <a:buClr>
                <a:srgbClr val="F3A447"/>
              </a:buClr>
            </a:pPr>
            <a:endParaRPr lang="nl-NL" sz="1200" dirty="0">
              <a:solidFill>
                <a:prstClr val="white"/>
              </a:solidFill>
            </a:endParaRPr>
          </a:p>
          <a:p>
            <a:pPr marL="0" indent="0">
              <a:buClr>
                <a:srgbClr val="F3A447"/>
              </a:buClr>
              <a:buFont typeface="Wingdings 2" pitchFamily="18" charset="2"/>
              <a:buNone/>
            </a:pPr>
            <a:endParaRPr lang="nl-NL" sz="1800" dirty="0">
              <a:solidFill>
                <a:prstClr val="white"/>
              </a:solidFill>
            </a:endParaRPr>
          </a:p>
          <a:p>
            <a:pPr marL="0" indent="0">
              <a:buClr>
                <a:srgbClr val="F3A447"/>
              </a:buClr>
              <a:buFont typeface="Wingdings 2" pitchFamily="18" charset="2"/>
              <a:buNone/>
            </a:pPr>
            <a:endParaRPr lang="nl-NL" sz="1800" dirty="0">
              <a:solidFill>
                <a:prstClr val="white"/>
              </a:solidFill>
            </a:endParaRPr>
          </a:p>
          <a:p>
            <a:pPr marL="0" indent="0">
              <a:buClr>
                <a:srgbClr val="F3A447"/>
              </a:buClr>
              <a:buFont typeface="Wingdings 2" pitchFamily="18" charset="2"/>
              <a:buNone/>
            </a:pPr>
            <a:endParaRPr lang="nl-NL" sz="1800" dirty="0">
              <a:solidFill>
                <a:prstClr val="white"/>
              </a:solidFill>
            </a:endParaRPr>
          </a:p>
          <a:p>
            <a:pPr>
              <a:buClr>
                <a:srgbClr val="F3A447"/>
              </a:buClr>
              <a:buFont typeface="Arial" panose="020B0604020202020204" pitchFamily="34" charset="0"/>
              <a:buChar char="•"/>
            </a:pPr>
            <a:endParaRPr lang="nl-NL" sz="1800" dirty="0">
              <a:solidFill>
                <a:prstClr val="white"/>
              </a:solidFill>
            </a:endParaRPr>
          </a:p>
        </p:txBody>
      </p:sp>
      <p:sp>
        <p:nvSpPr>
          <p:cNvPr id="4" name="Rectangle 3"/>
          <p:cNvSpPr/>
          <p:nvPr/>
        </p:nvSpPr>
        <p:spPr>
          <a:xfrm>
            <a:off x="395536" y="2924945"/>
            <a:ext cx="5688632" cy="1008112"/>
          </a:xfrm>
          <a:prstGeom prst="rect">
            <a:avLst/>
          </a:prstGeom>
          <a:no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289282"/>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508375" y="968428"/>
            <a:ext cx="4032448" cy="41871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Content Placeholder 1"/>
          <p:cNvSpPr>
            <a:spLocks noGrp="1"/>
          </p:cNvSpPr>
          <p:nvPr>
            <p:ph idx="1"/>
          </p:nvPr>
        </p:nvSpPr>
        <p:spPr>
          <a:xfrm>
            <a:off x="323528" y="1268760"/>
            <a:ext cx="8229600" cy="4572000"/>
          </a:xfrm>
        </p:spPr>
        <p:txBody>
          <a:bodyPr/>
          <a:lstStyle/>
          <a:p>
            <a:pPr>
              <a:lnSpc>
                <a:spcPct val="70000"/>
              </a:lnSpc>
            </a:pPr>
            <a:r>
              <a:rPr lang="nl-NL" sz="1200" dirty="0"/>
              <a:t>When a star moves wrt. us, its light gets </a:t>
            </a:r>
          </a:p>
          <a:p>
            <a:pPr marL="0" indent="0">
              <a:lnSpc>
                <a:spcPct val="70000"/>
              </a:lnSpc>
              <a:buNone/>
            </a:pPr>
            <a:r>
              <a:rPr lang="nl-NL" sz="1200" dirty="0"/>
              <a:t>        redshifted (away from us) or blueshifted (towards us)</a:t>
            </a:r>
          </a:p>
          <a:p>
            <a:pPr marL="0" indent="0">
              <a:lnSpc>
                <a:spcPct val="70000"/>
              </a:lnSpc>
              <a:buNone/>
            </a:pPr>
            <a:endParaRPr lang="nl-NL" sz="1200" dirty="0"/>
          </a:p>
          <a:p>
            <a:pPr>
              <a:lnSpc>
                <a:spcPct val="70000"/>
              </a:lnSpc>
              <a:buFont typeface="Arial" panose="020B0604020202020204" pitchFamily="34" charset="0"/>
              <a:buChar char="•"/>
            </a:pPr>
            <a:r>
              <a:rPr lang="nl-NL" sz="1200" dirty="0"/>
              <a:t> Also the spectral lines get shifted, </a:t>
            </a:r>
          </a:p>
          <a:p>
            <a:pPr marL="0" indent="0">
              <a:lnSpc>
                <a:spcPct val="70000"/>
              </a:lnSpc>
              <a:buNone/>
            </a:pPr>
            <a:r>
              <a:rPr lang="nl-NL" sz="1200" dirty="0"/>
              <a:t>        ie. the frequency of the photons that were </a:t>
            </a:r>
          </a:p>
          <a:p>
            <a:pPr marL="0" indent="0">
              <a:lnSpc>
                <a:spcPct val="70000"/>
              </a:lnSpc>
              <a:buNone/>
            </a:pPr>
            <a:r>
              <a:rPr lang="nl-NL" sz="1200" dirty="0"/>
              <a:t>        absorbed or emitted by the atoms in the </a:t>
            </a:r>
          </a:p>
          <a:p>
            <a:pPr marL="0" indent="0">
              <a:lnSpc>
                <a:spcPct val="70000"/>
              </a:lnSpc>
              <a:buNone/>
            </a:pPr>
            <a:r>
              <a:rPr lang="nl-NL" sz="1200" dirty="0"/>
              <a:t>        stellar atmosphere.</a:t>
            </a:r>
          </a:p>
          <a:p>
            <a:pPr marL="0" indent="0">
              <a:lnSpc>
                <a:spcPct val="70000"/>
              </a:lnSpc>
              <a:buNone/>
            </a:pPr>
            <a:endParaRPr lang="nl-NL" sz="1200" dirty="0"/>
          </a:p>
          <a:p>
            <a:pPr>
              <a:lnSpc>
                <a:spcPct val="70000"/>
              </a:lnSpc>
              <a:buFont typeface="Arial" panose="020B0604020202020204" pitchFamily="34" charset="0"/>
              <a:buChar char="•"/>
            </a:pPr>
            <a:r>
              <a:rPr lang="nl-NL" sz="1200" dirty="0"/>
              <a:t>This provides the astronomer with a powerful tool:</a:t>
            </a:r>
          </a:p>
          <a:p>
            <a:pPr>
              <a:lnSpc>
                <a:spcPct val="70000"/>
              </a:lnSpc>
              <a:buFont typeface="Arial" panose="020B0604020202020204" pitchFamily="34" charset="0"/>
              <a:buChar char="•"/>
            </a:pPr>
            <a:endParaRPr lang="nl-NL" sz="1200" dirty="0"/>
          </a:p>
          <a:p>
            <a:pPr marL="0" indent="0">
              <a:lnSpc>
                <a:spcPct val="70000"/>
              </a:lnSpc>
              <a:buNone/>
            </a:pPr>
            <a:r>
              <a:rPr lang="nl-NL" sz="1200" dirty="0"/>
              <a:t>        -  find the spectral lines in a stellar spectrum</a:t>
            </a:r>
          </a:p>
          <a:p>
            <a:pPr marL="0" indent="0">
              <a:lnSpc>
                <a:spcPct val="70000"/>
              </a:lnSpc>
              <a:buNone/>
            </a:pPr>
            <a:r>
              <a:rPr lang="nl-NL" sz="1200" dirty="0"/>
              <a:t>        -  identify which atomic transition they correspond to</a:t>
            </a:r>
          </a:p>
          <a:p>
            <a:pPr marL="0" indent="0">
              <a:lnSpc>
                <a:spcPct val="70000"/>
              </a:lnSpc>
              <a:buNone/>
            </a:pPr>
            <a:r>
              <a:rPr lang="nl-NL" sz="1200" dirty="0"/>
              <a:t> </a:t>
            </a:r>
          </a:p>
          <a:p>
            <a:pPr marL="0" indent="0">
              <a:lnSpc>
                <a:spcPct val="70000"/>
              </a:lnSpc>
              <a:buNone/>
            </a:pPr>
            <a:r>
              <a:rPr lang="nl-NL" sz="1200" dirty="0"/>
              <a:t>        -  this always corresponds to very specific </a:t>
            </a:r>
          </a:p>
          <a:p>
            <a:pPr marL="0" indent="0">
              <a:lnSpc>
                <a:spcPct val="70000"/>
              </a:lnSpc>
              <a:buNone/>
            </a:pPr>
            <a:r>
              <a:rPr lang="nl-NL" sz="1200" dirty="0"/>
              <a:t>            frequency / wavelength: </a:t>
            </a:r>
          </a:p>
          <a:p>
            <a:pPr marL="0" indent="0">
              <a:lnSpc>
                <a:spcPct val="70000"/>
              </a:lnSpc>
              <a:buNone/>
            </a:pPr>
            <a:r>
              <a:rPr lang="nl-NL" sz="1200" dirty="0"/>
              <a:t>   </a:t>
            </a:r>
          </a:p>
          <a:p>
            <a:pPr marL="0" indent="0">
              <a:lnSpc>
                <a:spcPct val="70000"/>
              </a:lnSpc>
              <a:buNone/>
            </a:pPr>
            <a:r>
              <a:rPr lang="nl-NL" sz="1200" dirty="0"/>
              <a:t>                  the rest frequency  </a:t>
            </a:r>
            <a:r>
              <a:rPr lang="nl-NL" sz="1200" dirty="0">
                <a:sym typeface="Mathematica1"/>
              </a:rPr>
              <a:t></a:t>
            </a:r>
            <a:r>
              <a:rPr lang="nl-NL" sz="1200" baseline="-25000" dirty="0">
                <a:sym typeface="Mathematica1"/>
              </a:rPr>
              <a:t>0</a:t>
            </a:r>
            <a:endParaRPr lang="nl-NL" sz="1200" baseline="-25000" dirty="0"/>
          </a:p>
          <a:p>
            <a:pPr marL="0" indent="0">
              <a:lnSpc>
                <a:spcPct val="70000"/>
              </a:lnSpc>
              <a:buNone/>
            </a:pPr>
            <a:r>
              <a:rPr lang="nl-NL" sz="1200" dirty="0"/>
              <a:t>                  rest wavelength </a:t>
            </a:r>
            <a:r>
              <a:rPr lang="nl-NL" sz="1200" dirty="0">
                <a:sym typeface="Mathematica1"/>
              </a:rPr>
              <a:t></a:t>
            </a:r>
            <a:r>
              <a:rPr lang="nl-NL" sz="1200" baseline="-25000" dirty="0">
                <a:sym typeface="Mathematica1"/>
              </a:rPr>
              <a:t>0</a:t>
            </a:r>
            <a:r>
              <a:rPr lang="nl-NL" sz="1200" dirty="0">
                <a:sym typeface="Mathematica1"/>
              </a:rPr>
              <a:t> </a:t>
            </a:r>
          </a:p>
          <a:p>
            <a:pPr marL="0" indent="0">
              <a:lnSpc>
                <a:spcPct val="70000"/>
              </a:lnSpc>
              <a:buNone/>
            </a:pPr>
            <a:endParaRPr lang="nl-NL" sz="1200" dirty="0">
              <a:sym typeface="Mathematica1"/>
            </a:endParaRPr>
          </a:p>
          <a:p>
            <a:pPr marL="0" indent="0">
              <a:lnSpc>
                <a:spcPct val="70000"/>
              </a:lnSpc>
              <a:buNone/>
            </a:pPr>
            <a:r>
              <a:rPr lang="nl-NL" sz="1200" dirty="0">
                <a:sym typeface="Mathematica1"/>
              </a:rPr>
              <a:t>             </a:t>
            </a:r>
            <a:r>
              <a:rPr lang="nl-NL" sz="1200" dirty="0"/>
              <a:t>of the transition</a:t>
            </a:r>
          </a:p>
          <a:p>
            <a:pPr marL="0" indent="0">
              <a:lnSpc>
                <a:spcPct val="70000"/>
              </a:lnSpc>
              <a:buNone/>
            </a:pPr>
            <a:endParaRPr lang="nl-NL" sz="1200" dirty="0"/>
          </a:p>
          <a:p>
            <a:pPr marL="0" indent="0">
              <a:lnSpc>
                <a:spcPct val="70000"/>
              </a:lnSpc>
              <a:buNone/>
            </a:pPr>
            <a:r>
              <a:rPr lang="nl-NL" sz="1200" dirty="0"/>
              <a:t>         - compare this with  the measured </a:t>
            </a:r>
          </a:p>
          <a:p>
            <a:pPr marL="0" indent="0">
              <a:lnSpc>
                <a:spcPct val="70000"/>
              </a:lnSpc>
              <a:buNone/>
            </a:pPr>
            <a:r>
              <a:rPr lang="nl-NL" sz="1200" dirty="0"/>
              <a:t>           (redshifted or blueshifted)  frequency </a:t>
            </a:r>
            <a:r>
              <a:rPr lang="nl-NL" sz="1200" dirty="0">
                <a:sym typeface="Mathematica1"/>
              </a:rPr>
              <a:t>/ </a:t>
            </a:r>
          </a:p>
          <a:p>
            <a:pPr marL="0" indent="0">
              <a:lnSpc>
                <a:spcPct val="70000"/>
              </a:lnSpc>
              <a:buNone/>
            </a:pPr>
            <a:r>
              <a:rPr lang="nl-NL" sz="1200" dirty="0">
                <a:sym typeface="Mathematica1"/>
              </a:rPr>
              <a:t>                                                           wavelength </a:t>
            </a:r>
            <a:endParaRPr lang="nl-NL" sz="1200" dirty="0"/>
          </a:p>
          <a:p>
            <a:pPr marL="0" indent="0">
              <a:buNone/>
            </a:pPr>
            <a:endParaRPr lang="nl-NL" sz="1800" dirty="0"/>
          </a:p>
          <a:p>
            <a:pPr marL="0" indent="0">
              <a:buNone/>
            </a:pPr>
            <a:endParaRPr lang="nl-NL" sz="1800" dirty="0"/>
          </a:p>
          <a:p>
            <a:pPr marL="0" indent="0">
              <a:buNone/>
            </a:pPr>
            <a:endParaRPr lang="nl-NL" sz="1800" dirty="0"/>
          </a:p>
          <a:p>
            <a:pPr>
              <a:buFont typeface="Arial" panose="020B0604020202020204" pitchFamily="34" charset="0"/>
              <a:buChar char="•"/>
            </a:pPr>
            <a:endParaRPr lang="nl-NL" sz="1800" dirty="0"/>
          </a:p>
        </p:txBody>
      </p:sp>
      <p:sp>
        <p:nvSpPr>
          <p:cNvPr id="3" name="Title 2"/>
          <p:cNvSpPr>
            <a:spLocks noGrp="1"/>
          </p:cNvSpPr>
          <p:nvPr>
            <p:ph type="title"/>
          </p:nvPr>
        </p:nvSpPr>
        <p:spPr>
          <a:xfrm>
            <a:off x="-770058" y="-387424"/>
            <a:ext cx="9937104" cy="1219200"/>
          </a:xfrm>
        </p:spPr>
        <p:txBody>
          <a:bodyPr>
            <a:normAutofit fontScale="90000"/>
          </a:bodyPr>
          <a:lstStyle/>
          <a:p>
            <a:r>
              <a:rPr lang="nl-NL" sz="5000" b="1" dirty="0"/>
              <a:t>       </a:t>
            </a:r>
            <a:r>
              <a:rPr lang="nl-NL" b="1" dirty="0"/>
              <a:t>Redshift Measurement &amp; Spectral Lines</a:t>
            </a:r>
            <a:endParaRPr lang="en-GB" b="1" dirty="0"/>
          </a:p>
        </p:txBody>
      </p:sp>
      <p:sp>
        <p:nvSpPr>
          <p:cNvPr id="15" name="Rectangle 14"/>
          <p:cNvSpPr/>
          <p:nvPr/>
        </p:nvSpPr>
        <p:spPr>
          <a:xfrm>
            <a:off x="323528" y="955899"/>
            <a:ext cx="4032448" cy="55694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016" y="996749"/>
            <a:ext cx="4048692" cy="4033509"/>
          </a:xfrm>
          <a:prstGeom prst="rect">
            <a:avLst/>
          </a:prstGeom>
        </p:spPr>
      </p:pic>
      <p:sp>
        <p:nvSpPr>
          <p:cNvPr id="10" name="Rectangle 9"/>
          <p:cNvSpPr/>
          <p:nvPr/>
        </p:nvSpPr>
        <p:spPr>
          <a:xfrm>
            <a:off x="4508376" y="5301208"/>
            <a:ext cx="4032448" cy="12285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637450362"/>
              </p:ext>
            </p:extLst>
          </p:nvPr>
        </p:nvGraphicFramePr>
        <p:xfrm>
          <a:off x="6372200" y="5356293"/>
          <a:ext cx="1710431" cy="1118393"/>
        </p:xfrm>
        <a:graphic>
          <a:graphicData uri="http://schemas.openxmlformats.org/presentationml/2006/ole">
            <mc:AlternateContent xmlns:mc="http://schemas.openxmlformats.org/markup-compatibility/2006">
              <mc:Choice xmlns:v="urn:schemas-microsoft-com:vml" Requires="v">
                <p:oleObj spid="_x0000_s93227" name="Equation" r:id="rId4" imgW="660240" imgH="431640" progId="Equation.DSMT4">
                  <p:embed/>
                </p:oleObj>
              </mc:Choice>
              <mc:Fallback>
                <p:oleObj name="Equation" r:id="rId4" imgW="660240" imgH="431640" progId="Equation.DSMT4">
                  <p:embed/>
                  <p:pic>
                    <p:nvPicPr>
                      <p:cNvPr id="0" name="Object 10"/>
                      <p:cNvPicPr>
                        <a:picLocks noChangeAspect="1" noChangeArrowheads="1"/>
                      </p:cNvPicPr>
                      <p:nvPr/>
                    </p:nvPicPr>
                    <p:blipFill>
                      <a:blip r:embed="rId5"/>
                      <a:srcRect/>
                      <a:stretch>
                        <a:fillRect/>
                      </a:stretch>
                    </p:blipFill>
                    <p:spPr bwMode="auto">
                      <a:xfrm>
                        <a:off x="6372200" y="5356293"/>
                        <a:ext cx="1710431" cy="1118393"/>
                      </a:xfrm>
                      <a:prstGeom prst="rect">
                        <a:avLst/>
                      </a:prstGeom>
                      <a:noFill/>
                      <a:ln>
                        <a:noFill/>
                      </a:ln>
                    </p:spPr>
                  </p:pic>
                </p:oleObj>
              </mc:Fallback>
            </mc:AlternateContent>
          </a:graphicData>
        </a:graphic>
      </p:graphicFrame>
      <p:sp>
        <p:nvSpPr>
          <p:cNvPr id="7" name="TextBox 6"/>
          <p:cNvSpPr txBox="1"/>
          <p:nvPr/>
        </p:nvSpPr>
        <p:spPr>
          <a:xfrm>
            <a:off x="4544131" y="5676963"/>
            <a:ext cx="1728192" cy="477054"/>
          </a:xfrm>
          <a:prstGeom prst="rect">
            <a:avLst/>
          </a:prstGeom>
          <a:noFill/>
        </p:spPr>
        <p:txBody>
          <a:bodyPr wrap="square" rtlCol="0">
            <a:spAutoFit/>
          </a:bodyPr>
          <a:lstStyle/>
          <a:p>
            <a:r>
              <a:rPr lang="nl-NL" sz="2500" b="1" dirty="0">
                <a:latin typeface="Constantia" panose="02030602050306030303" pitchFamily="18" charset="0"/>
              </a:rPr>
              <a:t>Redshift:</a:t>
            </a:r>
            <a:endParaRPr lang="en-GB" sz="2500" b="1" dirty="0">
              <a:latin typeface="Constantia" panose="02030602050306030303" pitchFamily="18" charset="0"/>
            </a:endParaRPr>
          </a:p>
        </p:txBody>
      </p:sp>
    </p:spTree>
    <p:extLst>
      <p:ext uri="{BB962C8B-B14F-4D97-AF65-F5344CB8AC3E}">
        <p14:creationId xmlns:p14="http://schemas.microsoft.com/office/powerpoint/2010/main" val="2291341474"/>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24897" y="775500"/>
            <a:ext cx="8229600" cy="4572000"/>
          </a:xfrm>
        </p:spPr>
        <p:txBody>
          <a:bodyPr/>
          <a:lstStyle/>
          <a:p>
            <a:pPr>
              <a:lnSpc>
                <a:spcPct val="80000"/>
              </a:lnSpc>
            </a:pPr>
            <a:r>
              <a:rPr lang="nl-NL" sz="1200" b="1" dirty="0">
                <a:solidFill>
                  <a:schemeClr val="bg1"/>
                </a:solidFill>
              </a:rPr>
              <a:t>Galaxy spectra:</a:t>
            </a:r>
          </a:p>
          <a:p>
            <a:pPr marL="0" indent="0">
              <a:lnSpc>
                <a:spcPct val="80000"/>
              </a:lnSpc>
              <a:buNone/>
            </a:pPr>
            <a:r>
              <a:rPr lang="nl-NL" sz="1200" b="1" dirty="0">
                <a:solidFill>
                  <a:schemeClr val="bg1"/>
                </a:solidFill>
              </a:rPr>
              <a:t>       -  the combined light of 100s billions of stars</a:t>
            </a:r>
          </a:p>
          <a:p>
            <a:pPr marL="0" indent="0">
              <a:lnSpc>
                <a:spcPct val="80000"/>
              </a:lnSpc>
              <a:buNone/>
            </a:pPr>
            <a:r>
              <a:rPr lang="nl-NL" sz="1200" b="1" dirty="0">
                <a:solidFill>
                  <a:schemeClr val="bg1"/>
                </a:solidFill>
              </a:rPr>
              <a:t>       -  absorption lines mark the frequencies at which the </a:t>
            </a:r>
          </a:p>
          <a:p>
            <a:pPr marL="0" indent="0">
              <a:lnSpc>
                <a:spcPct val="80000"/>
              </a:lnSpc>
              <a:buNone/>
            </a:pPr>
            <a:r>
              <a:rPr lang="nl-NL" sz="1200" b="1" dirty="0">
                <a:solidFill>
                  <a:schemeClr val="bg1"/>
                </a:solidFill>
              </a:rPr>
              <a:t>           atmospheres of the stars in the galaxy have absorbed </a:t>
            </a:r>
          </a:p>
          <a:p>
            <a:pPr marL="0" indent="0">
              <a:lnSpc>
                <a:spcPct val="80000"/>
              </a:lnSpc>
              <a:buNone/>
            </a:pPr>
            <a:r>
              <a:rPr lang="nl-NL" sz="1200" b="1" dirty="0">
                <a:solidFill>
                  <a:schemeClr val="bg1"/>
                </a:solidFill>
              </a:rPr>
              <a:t>           light emitted by the stars</a:t>
            </a:r>
          </a:p>
          <a:p>
            <a:pPr marL="0" indent="0">
              <a:lnSpc>
                <a:spcPct val="80000"/>
              </a:lnSpc>
              <a:buNone/>
            </a:pPr>
            <a:endParaRPr lang="nl-NL" sz="1200" b="1" dirty="0">
              <a:solidFill>
                <a:schemeClr val="bg1"/>
              </a:solidFill>
            </a:endParaRPr>
          </a:p>
          <a:p>
            <a:pPr>
              <a:lnSpc>
                <a:spcPct val="80000"/>
              </a:lnSpc>
              <a:buFont typeface="Arial" panose="020B0604020202020204" pitchFamily="34" charset="0"/>
              <a:buChar char="•"/>
            </a:pPr>
            <a:r>
              <a:rPr lang="nl-NL" sz="1200" b="1" dirty="0">
                <a:solidFill>
                  <a:schemeClr val="bg1"/>
                </a:solidFill>
              </a:rPr>
              <a:t>Galaxy redshift determination:</a:t>
            </a:r>
          </a:p>
          <a:p>
            <a:pPr marL="0" indent="0">
              <a:lnSpc>
                <a:spcPct val="80000"/>
              </a:lnSpc>
              <a:buNone/>
            </a:pPr>
            <a:r>
              <a:rPr lang="nl-NL" sz="1200" b="1" dirty="0">
                <a:solidFill>
                  <a:schemeClr val="bg1"/>
                </a:solidFill>
              </a:rPr>
              <a:t>        - identify (well-known and strong) spectral lines</a:t>
            </a:r>
          </a:p>
          <a:p>
            <a:pPr marL="0" indent="0">
              <a:lnSpc>
                <a:spcPct val="80000"/>
              </a:lnSpc>
              <a:buNone/>
            </a:pPr>
            <a:r>
              <a:rPr lang="nl-NL" sz="1200" b="1" dirty="0">
                <a:solidFill>
                  <a:schemeClr val="bg1"/>
                </a:solidFill>
              </a:rPr>
              <a:t>         - compare to rest wavelength, then determine z</a:t>
            </a:r>
          </a:p>
          <a:p>
            <a:pPr marL="0" indent="0">
              <a:lnSpc>
                <a:spcPct val="80000"/>
              </a:lnSpc>
              <a:buNone/>
            </a:pPr>
            <a:r>
              <a:rPr lang="nl-NL" sz="1200" b="1" dirty="0">
                <a:solidFill>
                  <a:schemeClr val="bg1"/>
                </a:solidFill>
              </a:rPr>
              <a:t>        </a:t>
            </a:r>
          </a:p>
          <a:p>
            <a:pPr marL="0" indent="0">
              <a:lnSpc>
                <a:spcPct val="80000"/>
              </a:lnSpc>
              <a:buNone/>
            </a:pPr>
            <a:endParaRPr lang="nl-NL" sz="1200" dirty="0"/>
          </a:p>
          <a:p>
            <a:pPr marL="0" indent="0">
              <a:lnSpc>
                <a:spcPct val="80000"/>
              </a:lnSpc>
              <a:buNone/>
            </a:pPr>
            <a:r>
              <a:rPr lang="nl-NL" sz="1200" dirty="0"/>
              <a:t>       -  light/photons of specific energy/frequencies absorbed </a:t>
            </a:r>
          </a:p>
          <a:p>
            <a:pPr marL="0" indent="0">
              <a:buNone/>
            </a:pPr>
            <a:endParaRPr lang="nl-NL" sz="1800" dirty="0"/>
          </a:p>
          <a:p>
            <a:pPr marL="0" indent="0">
              <a:buNone/>
            </a:pPr>
            <a:endParaRPr lang="nl-NL" sz="1800" dirty="0"/>
          </a:p>
          <a:p>
            <a:pPr marL="0" indent="0">
              <a:buNone/>
            </a:pPr>
            <a:endParaRPr lang="nl-NL" sz="1800" dirty="0"/>
          </a:p>
          <a:p>
            <a:pPr>
              <a:buFont typeface="Arial" panose="020B0604020202020204" pitchFamily="34" charset="0"/>
              <a:buChar char="•"/>
            </a:pPr>
            <a:endParaRPr lang="nl-NL" sz="1800" dirty="0"/>
          </a:p>
        </p:txBody>
      </p:sp>
      <p:sp>
        <p:nvSpPr>
          <p:cNvPr id="3" name="Title 2"/>
          <p:cNvSpPr>
            <a:spLocks noGrp="1"/>
          </p:cNvSpPr>
          <p:nvPr>
            <p:ph type="title"/>
          </p:nvPr>
        </p:nvSpPr>
        <p:spPr>
          <a:xfrm>
            <a:off x="-770058" y="-387424"/>
            <a:ext cx="9937104" cy="1219200"/>
          </a:xfrm>
        </p:spPr>
        <p:txBody>
          <a:bodyPr>
            <a:normAutofit fontScale="90000"/>
          </a:bodyPr>
          <a:lstStyle/>
          <a:p>
            <a:r>
              <a:rPr lang="nl-NL" sz="5000" b="1" dirty="0"/>
              <a:t>           </a:t>
            </a:r>
            <a:r>
              <a:rPr lang="nl-NL" sz="4700" b="1" dirty="0">
                <a:solidFill>
                  <a:schemeClr val="bg1"/>
                </a:solidFill>
              </a:rPr>
              <a:t>Galaxy Spectra &amp; Cosmic Redshift</a:t>
            </a:r>
            <a:endParaRPr lang="en-GB" sz="4700" b="1" dirty="0">
              <a:solidFill>
                <a:schemeClr val="bg1"/>
              </a:solidFill>
            </a:endParaRPr>
          </a:p>
        </p:txBody>
      </p:sp>
      <p:sp>
        <p:nvSpPr>
          <p:cNvPr id="10" name="Rectangle 9"/>
          <p:cNvSpPr/>
          <p:nvPr/>
        </p:nvSpPr>
        <p:spPr>
          <a:xfrm>
            <a:off x="6156176" y="4309585"/>
            <a:ext cx="2534878" cy="23822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14"/>
          <p:cNvSpPr/>
          <p:nvPr/>
        </p:nvSpPr>
        <p:spPr>
          <a:xfrm>
            <a:off x="155221" y="764704"/>
            <a:ext cx="4704811" cy="20882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49" y="2996952"/>
            <a:ext cx="8405440" cy="3506269"/>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1374647089"/>
              </p:ext>
            </p:extLst>
          </p:nvPr>
        </p:nvGraphicFramePr>
        <p:xfrm>
          <a:off x="5868143" y="908720"/>
          <a:ext cx="2640089" cy="1728192"/>
        </p:xfrm>
        <a:graphic>
          <a:graphicData uri="http://schemas.openxmlformats.org/presentationml/2006/ole">
            <mc:AlternateContent xmlns:mc="http://schemas.openxmlformats.org/markup-compatibility/2006">
              <mc:Choice xmlns:v="urn:schemas-microsoft-com:vml" Requires="v">
                <p:oleObj spid="_x0000_s94251" name="Equation" r:id="rId4" imgW="660240" imgH="431640" progId="Equation.DSMT4">
                  <p:embed/>
                </p:oleObj>
              </mc:Choice>
              <mc:Fallback>
                <p:oleObj name="Equation" r:id="rId4" imgW="660240" imgH="431640" progId="Equation.DSMT4">
                  <p:embed/>
                  <p:pic>
                    <p:nvPicPr>
                      <p:cNvPr id="0" name="Object 5"/>
                      <p:cNvPicPr>
                        <a:picLocks noChangeAspect="1" noChangeArrowheads="1"/>
                      </p:cNvPicPr>
                      <p:nvPr/>
                    </p:nvPicPr>
                    <p:blipFill>
                      <a:blip r:embed="rId5"/>
                      <a:srcRect/>
                      <a:stretch>
                        <a:fillRect/>
                      </a:stretch>
                    </p:blipFill>
                    <p:spPr bwMode="auto">
                      <a:xfrm>
                        <a:off x="5868143" y="908720"/>
                        <a:ext cx="2640089" cy="1728192"/>
                      </a:xfrm>
                      <a:prstGeom prst="rect">
                        <a:avLst/>
                      </a:prstGeom>
                      <a:noFill/>
                      <a:ln>
                        <a:noFill/>
                      </a:ln>
                    </p:spPr>
                  </p:pic>
                </p:oleObj>
              </mc:Fallback>
            </mc:AlternateContent>
          </a:graphicData>
        </a:graphic>
      </p:graphicFrame>
      <p:sp>
        <p:nvSpPr>
          <p:cNvPr id="14" name="Rectangle 13"/>
          <p:cNvSpPr/>
          <p:nvPr/>
        </p:nvSpPr>
        <p:spPr>
          <a:xfrm>
            <a:off x="151248" y="2924944"/>
            <a:ext cx="8813240" cy="3766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p:cNvSpPr/>
          <p:nvPr/>
        </p:nvSpPr>
        <p:spPr>
          <a:xfrm>
            <a:off x="4932040" y="763229"/>
            <a:ext cx="4032448" cy="20882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776875760"/>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2150222"/>
            <a:ext cx="3391208" cy="3496404"/>
          </a:xfrm>
          <a:prstGeom prst="rect">
            <a:avLst/>
          </a:prstGeom>
        </p:spPr>
      </p:pic>
      <p:sp>
        <p:nvSpPr>
          <p:cNvPr id="2" name="Title 1"/>
          <p:cNvSpPr>
            <a:spLocks noGrp="1"/>
          </p:cNvSpPr>
          <p:nvPr>
            <p:ph type="title"/>
          </p:nvPr>
        </p:nvSpPr>
        <p:spPr>
          <a:xfrm>
            <a:off x="930756" y="116632"/>
            <a:ext cx="8229600" cy="1143000"/>
          </a:xfrm>
        </p:spPr>
        <p:txBody>
          <a:bodyPr>
            <a:normAutofit/>
          </a:bodyPr>
          <a:lstStyle/>
          <a:p>
            <a:r>
              <a:rPr lang="nl-NL" dirty="0"/>
              <a:t>    </a:t>
            </a:r>
            <a:r>
              <a:rPr lang="nl-NL" sz="6000" b="1" dirty="0">
                <a:solidFill>
                  <a:schemeClr val="tx1"/>
                </a:solidFill>
              </a:rPr>
              <a:t>Redshifted Galaxy</a:t>
            </a:r>
            <a:endParaRPr lang="en-GB" sz="6000" b="1" dirty="0">
              <a:solidFill>
                <a:schemeClr val="tx1"/>
              </a:solidFill>
            </a:endParaRP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9512" y="2131952"/>
            <a:ext cx="5234740" cy="3524638"/>
          </a:xfrm>
        </p:spPr>
      </p:pic>
      <p:sp>
        <p:nvSpPr>
          <p:cNvPr id="8" name="Rectangle 7"/>
          <p:cNvSpPr/>
          <p:nvPr/>
        </p:nvSpPr>
        <p:spPr>
          <a:xfrm>
            <a:off x="5508104" y="2117330"/>
            <a:ext cx="3518058" cy="35292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179512" y="2132856"/>
            <a:ext cx="5256584" cy="35283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314222238"/>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528" y="-162272"/>
            <a:ext cx="9505056" cy="1143000"/>
          </a:xfrm>
        </p:spPr>
        <p:txBody>
          <a:bodyPr>
            <a:normAutofit fontScale="90000"/>
          </a:bodyPr>
          <a:lstStyle/>
          <a:p>
            <a:r>
              <a:rPr lang="nl-NL" dirty="0"/>
              <a:t>    </a:t>
            </a:r>
            <a:r>
              <a:rPr lang="nl-NL" sz="6000" b="1" dirty="0">
                <a:solidFill>
                  <a:schemeClr val="bg1"/>
                </a:solidFill>
              </a:rPr>
              <a:t>Slipher  &amp;   Galaxy Redshifts</a:t>
            </a:r>
            <a:endParaRPr lang="en-GB" sz="6000"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3878" y="1052736"/>
            <a:ext cx="3620231" cy="55172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036994"/>
            <a:ext cx="2095500" cy="3095625"/>
          </a:xfrm>
          <a:prstGeom prst="rect">
            <a:avLst/>
          </a:prstGeom>
        </p:spPr>
      </p:pic>
      <p:sp>
        <p:nvSpPr>
          <p:cNvPr id="7" name="TextBox 6"/>
          <p:cNvSpPr txBox="1"/>
          <p:nvPr/>
        </p:nvSpPr>
        <p:spPr>
          <a:xfrm>
            <a:off x="2487405" y="1115515"/>
            <a:ext cx="2664296" cy="2215991"/>
          </a:xfrm>
          <a:prstGeom prst="rect">
            <a:avLst/>
          </a:prstGeom>
          <a:noFill/>
        </p:spPr>
        <p:txBody>
          <a:bodyPr wrap="square" rtlCol="0">
            <a:spAutoFit/>
          </a:bodyPr>
          <a:lstStyle/>
          <a:p>
            <a:r>
              <a:rPr lang="nl-NL" sz="1400" b="1" dirty="0">
                <a:solidFill>
                  <a:schemeClr val="bg1"/>
                </a:solidFill>
                <a:latin typeface="Constantia" panose="02030602050306030303" pitchFamily="18" charset="0"/>
              </a:rPr>
              <a:t>Vesto Slipher</a:t>
            </a:r>
          </a:p>
          <a:p>
            <a:r>
              <a:rPr lang="nl-NL" sz="1400" b="1" dirty="0">
                <a:solidFill>
                  <a:schemeClr val="bg1"/>
                </a:solidFill>
                <a:latin typeface="Constantia" panose="02030602050306030303" pitchFamily="18" charset="0"/>
              </a:rPr>
              <a:t>(1875-1969)</a:t>
            </a:r>
          </a:p>
          <a:p>
            <a:endParaRPr lang="nl-NL" sz="1400" b="1"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US astronomer who was the first </a:t>
            </a:r>
          </a:p>
          <a:p>
            <a:r>
              <a:rPr lang="nl-NL" sz="1200" dirty="0">
                <a:solidFill>
                  <a:schemeClr val="bg1"/>
                </a:solidFill>
                <a:latin typeface="Constantia" panose="02030602050306030303" pitchFamily="18" charset="0"/>
              </a:rPr>
              <a:t>to measure redshifts of galaxies</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For a major part of his career </a:t>
            </a:r>
          </a:p>
          <a:p>
            <a:r>
              <a:rPr lang="nl-NL" sz="1200" dirty="0">
                <a:solidFill>
                  <a:schemeClr val="bg1"/>
                </a:solidFill>
                <a:latin typeface="Constantia" panose="02030602050306030303" pitchFamily="18" charset="0"/>
              </a:rPr>
              <a:t>he was director of</a:t>
            </a:r>
          </a:p>
          <a:p>
            <a:endParaRPr lang="nl-NL" sz="1200" dirty="0">
              <a:solidFill>
                <a:schemeClr val="bg1"/>
              </a:solidFill>
              <a:latin typeface="Constantia" panose="02030602050306030303" pitchFamily="18" charset="0"/>
            </a:endParaRPr>
          </a:p>
          <a:p>
            <a:r>
              <a:rPr lang="nl-NL" sz="1200" b="1" dirty="0">
                <a:solidFill>
                  <a:schemeClr val="bg1"/>
                </a:solidFill>
                <a:latin typeface="Constantia" panose="02030602050306030303" pitchFamily="18" charset="0"/>
              </a:rPr>
              <a:t>Lowell Observatory,</a:t>
            </a:r>
          </a:p>
          <a:p>
            <a:r>
              <a:rPr lang="nl-NL" sz="1200" b="1" dirty="0">
                <a:solidFill>
                  <a:schemeClr val="bg1"/>
                </a:solidFill>
                <a:latin typeface="Constantia" panose="02030602050306030303" pitchFamily="18" charset="0"/>
              </a:rPr>
              <a:t>Flagstaff, Arizona, USA </a:t>
            </a:r>
            <a:endParaRPr lang="en-GB" sz="1200" b="1" dirty="0">
              <a:solidFill>
                <a:schemeClr val="bg1"/>
              </a:solidFill>
              <a:latin typeface="Constantia" panose="02030602050306030303" pitchFamily="18" charset="0"/>
            </a:endParaRPr>
          </a:p>
        </p:txBody>
      </p:sp>
      <p:sp>
        <p:nvSpPr>
          <p:cNvPr id="10" name="Rectangle 9"/>
          <p:cNvSpPr/>
          <p:nvPr/>
        </p:nvSpPr>
        <p:spPr>
          <a:xfrm>
            <a:off x="179512" y="980728"/>
            <a:ext cx="4680520" cy="32403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5004048" y="980728"/>
            <a:ext cx="3960440" cy="57606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79512" y="4293095"/>
            <a:ext cx="4680520" cy="24227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79512" y="4437112"/>
            <a:ext cx="5034920" cy="2308324"/>
          </a:xfrm>
          <a:prstGeom prst="rect">
            <a:avLst/>
          </a:prstGeom>
          <a:noFill/>
        </p:spPr>
        <p:txBody>
          <a:bodyPr wrap="square" rtlCol="0">
            <a:spAutoFit/>
          </a:bodyPr>
          <a:lstStyle/>
          <a:p>
            <a:r>
              <a:rPr lang="nl-NL" b="1" dirty="0">
                <a:solidFill>
                  <a:schemeClr val="bg1"/>
                </a:solidFill>
                <a:latin typeface="Constantia" panose="02030602050306030303" pitchFamily="18" charset="0"/>
              </a:rPr>
              <a:t>1913:     </a:t>
            </a:r>
            <a:r>
              <a:rPr lang="nl-NL" sz="1200" dirty="0">
                <a:solidFill>
                  <a:schemeClr val="bg1"/>
                </a:solidFill>
                <a:latin typeface="Constantia" panose="02030602050306030303" pitchFamily="18" charset="0"/>
              </a:rPr>
              <a:t>Slipher finds that the spectrum  of M31 is shifted to </a:t>
            </a:r>
          </a:p>
          <a:p>
            <a:r>
              <a:rPr lang="nl-NL" sz="1200" dirty="0">
                <a:solidFill>
                  <a:schemeClr val="bg1"/>
                </a:solidFill>
                <a:latin typeface="Constantia" panose="02030602050306030303" pitchFamily="18" charset="0"/>
              </a:rPr>
              <a:t>                   blue,  corresponding to a velocity of ~ 300 km/s</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                   Note:   and, indeed, M31 is belonging with our Galaxy</a:t>
            </a:r>
          </a:p>
          <a:p>
            <a:r>
              <a:rPr lang="nl-NL" sz="1200" dirty="0">
                <a:solidFill>
                  <a:schemeClr val="bg1"/>
                </a:solidFill>
                <a:latin typeface="Constantia" panose="02030602050306030303" pitchFamily="18" charset="0"/>
              </a:rPr>
              <a:t>                                to a dense group of galaxies, the Local Group, </a:t>
            </a:r>
          </a:p>
          <a:p>
            <a:r>
              <a:rPr lang="nl-NL" sz="1200" dirty="0">
                <a:solidFill>
                  <a:schemeClr val="bg1"/>
                </a:solidFill>
                <a:latin typeface="Constantia" panose="02030602050306030303" pitchFamily="18" charset="0"/>
              </a:rPr>
              <a:t>                                and is moving towards us. </a:t>
            </a:r>
          </a:p>
          <a:p>
            <a:r>
              <a:rPr lang="nl-NL" sz="1200" dirty="0">
                <a:solidFill>
                  <a:schemeClr val="bg1"/>
                </a:solidFill>
                <a:latin typeface="Constantia" panose="02030602050306030303" pitchFamily="18" charset="0"/>
              </a:rPr>
              <a:t>                                M31  and the  Galaxy will collide in 4.5 billion years</a:t>
            </a:r>
          </a:p>
          <a:p>
            <a:endParaRPr lang="nl-NL" sz="1200" dirty="0">
              <a:solidFill>
                <a:schemeClr val="bg1"/>
              </a:solidFill>
              <a:latin typeface="Constantia" panose="02030602050306030303" pitchFamily="18" charset="0"/>
            </a:endParaRPr>
          </a:p>
          <a:p>
            <a:r>
              <a:rPr lang="nl-NL" b="1" dirty="0">
                <a:solidFill>
                  <a:schemeClr val="bg1"/>
                </a:solidFill>
                <a:latin typeface="Constantia" panose="02030602050306030303" pitchFamily="18" charset="0"/>
              </a:rPr>
              <a:t>1914:     </a:t>
            </a:r>
            <a:r>
              <a:rPr lang="nl-NL" sz="1200" dirty="0">
                <a:solidFill>
                  <a:schemeClr val="bg1"/>
                </a:solidFill>
                <a:latin typeface="Constantia" panose="02030602050306030303" pitchFamily="18" charset="0"/>
              </a:rPr>
              <a:t>additional redshifts of 14 spirals, </a:t>
            </a:r>
          </a:p>
          <a:p>
            <a:r>
              <a:rPr lang="nl-NL" sz="1200" dirty="0">
                <a:solidFill>
                  <a:schemeClr val="bg1"/>
                </a:solidFill>
                <a:latin typeface="Constantia" panose="02030602050306030303" pitchFamily="18" charset="0"/>
              </a:rPr>
              <a:t>                                some blueshifted (approaching),</a:t>
            </a:r>
          </a:p>
          <a:p>
            <a:r>
              <a:rPr lang="nl-NL" sz="1200" dirty="0">
                <a:solidFill>
                  <a:schemeClr val="bg1"/>
                </a:solidFill>
                <a:latin typeface="Constantia" panose="02030602050306030303" pitchFamily="18" charset="0"/>
              </a:rPr>
              <a:t>                                some redshifted (moving away)</a:t>
            </a:r>
            <a:endParaRPr lang="en-GB" sz="1200" dirty="0">
              <a:solidFill>
                <a:schemeClr val="bg1"/>
              </a:solidFill>
              <a:latin typeface="Constantia" panose="02030602050306030303" pitchFamily="18" charset="0"/>
            </a:endParaRPr>
          </a:p>
        </p:txBody>
      </p:sp>
    </p:spTree>
    <p:extLst>
      <p:ext uri="{BB962C8B-B14F-4D97-AF65-F5344CB8AC3E}">
        <p14:creationId xmlns:p14="http://schemas.microsoft.com/office/powerpoint/2010/main" val="2975856174"/>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528" y="-162272"/>
            <a:ext cx="9505056" cy="1143000"/>
          </a:xfrm>
        </p:spPr>
        <p:txBody>
          <a:bodyPr>
            <a:normAutofit fontScale="90000"/>
          </a:bodyPr>
          <a:lstStyle/>
          <a:p>
            <a:r>
              <a:rPr lang="nl-NL" dirty="0"/>
              <a:t>    </a:t>
            </a:r>
            <a:r>
              <a:rPr lang="nl-NL" sz="6000" b="1" dirty="0">
                <a:solidFill>
                  <a:schemeClr val="bg1"/>
                </a:solidFill>
              </a:rPr>
              <a:t>Slipher  &amp;   Galaxy Redshifts</a:t>
            </a:r>
            <a:endParaRPr lang="en-GB" sz="6000"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3878" y="1052736"/>
            <a:ext cx="3620231" cy="55172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036994"/>
            <a:ext cx="2095500" cy="3095625"/>
          </a:xfrm>
          <a:prstGeom prst="rect">
            <a:avLst/>
          </a:prstGeom>
        </p:spPr>
      </p:pic>
      <p:sp>
        <p:nvSpPr>
          <p:cNvPr id="7" name="TextBox 6"/>
          <p:cNvSpPr txBox="1"/>
          <p:nvPr/>
        </p:nvSpPr>
        <p:spPr>
          <a:xfrm>
            <a:off x="2487405" y="1115515"/>
            <a:ext cx="2664296" cy="2215991"/>
          </a:xfrm>
          <a:prstGeom prst="rect">
            <a:avLst/>
          </a:prstGeom>
          <a:noFill/>
        </p:spPr>
        <p:txBody>
          <a:bodyPr wrap="square" rtlCol="0">
            <a:spAutoFit/>
          </a:bodyPr>
          <a:lstStyle/>
          <a:p>
            <a:r>
              <a:rPr lang="nl-NL" sz="1400" b="1" dirty="0">
                <a:solidFill>
                  <a:prstClr val="black"/>
                </a:solidFill>
                <a:latin typeface="Constantia" panose="02030602050306030303" pitchFamily="18" charset="0"/>
              </a:rPr>
              <a:t>Vesto Slipher</a:t>
            </a:r>
          </a:p>
          <a:p>
            <a:r>
              <a:rPr lang="nl-NL" sz="1400" b="1" dirty="0">
                <a:solidFill>
                  <a:prstClr val="black"/>
                </a:solidFill>
                <a:latin typeface="Constantia" panose="02030602050306030303" pitchFamily="18" charset="0"/>
              </a:rPr>
              <a:t>(1875-1969)</a:t>
            </a:r>
          </a:p>
          <a:p>
            <a:endParaRPr lang="nl-NL" sz="1400" b="1" dirty="0">
              <a:solidFill>
                <a:prstClr val="black"/>
              </a:solidFill>
              <a:latin typeface="Constantia" panose="02030602050306030303" pitchFamily="18" charset="0"/>
            </a:endParaRPr>
          </a:p>
          <a:p>
            <a:r>
              <a:rPr lang="nl-NL" sz="1200" dirty="0">
                <a:solidFill>
                  <a:prstClr val="black"/>
                </a:solidFill>
                <a:latin typeface="Constantia" panose="02030602050306030303" pitchFamily="18" charset="0"/>
              </a:rPr>
              <a:t>US astronomer who was the first </a:t>
            </a:r>
          </a:p>
          <a:p>
            <a:r>
              <a:rPr lang="nl-NL" sz="1200" dirty="0">
                <a:solidFill>
                  <a:prstClr val="black"/>
                </a:solidFill>
                <a:latin typeface="Constantia" panose="02030602050306030303" pitchFamily="18" charset="0"/>
              </a:rPr>
              <a:t>to measure redshifts of galaxies</a:t>
            </a:r>
          </a:p>
          <a:p>
            <a:endParaRPr lang="nl-NL" sz="1200" dirty="0">
              <a:solidFill>
                <a:prstClr val="black"/>
              </a:solidFill>
              <a:latin typeface="Constantia" panose="02030602050306030303" pitchFamily="18" charset="0"/>
            </a:endParaRPr>
          </a:p>
          <a:p>
            <a:r>
              <a:rPr lang="nl-NL" sz="1200" dirty="0">
                <a:solidFill>
                  <a:prstClr val="black"/>
                </a:solidFill>
                <a:latin typeface="Constantia" panose="02030602050306030303" pitchFamily="18" charset="0"/>
              </a:rPr>
              <a:t>For a major part of his career </a:t>
            </a:r>
          </a:p>
          <a:p>
            <a:r>
              <a:rPr lang="nl-NL" sz="1200" dirty="0">
                <a:solidFill>
                  <a:prstClr val="black"/>
                </a:solidFill>
                <a:latin typeface="Constantia" panose="02030602050306030303" pitchFamily="18" charset="0"/>
              </a:rPr>
              <a:t>he was director of</a:t>
            </a:r>
          </a:p>
          <a:p>
            <a:endParaRPr lang="nl-NL" sz="1200" dirty="0">
              <a:solidFill>
                <a:prstClr val="black"/>
              </a:solidFill>
              <a:latin typeface="Constantia" panose="02030602050306030303" pitchFamily="18" charset="0"/>
            </a:endParaRPr>
          </a:p>
          <a:p>
            <a:r>
              <a:rPr lang="nl-NL" sz="1200" b="1" dirty="0">
                <a:solidFill>
                  <a:prstClr val="black"/>
                </a:solidFill>
                <a:latin typeface="Constantia" panose="02030602050306030303" pitchFamily="18" charset="0"/>
              </a:rPr>
              <a:t>Lowell Observatory,</a:t>
            </a:r>
          </a:p>
          <a:p>
            <a:r>
              <a:rPr lang="nl-NL" sz="1200" b="1" dirty="0">
                <a:solidFill>
                  <a:prstClr val="black"/>
                </a:solidFill>
                <a:latin typeface="Constantia" panose="02030602050306030303" pitchFamily="18" charset="0"/>
              </a:rPr>
              <a:t>Flagstaff, Arizona, USA </a:t>
            </a:r>
            <a:endParaRPr lang="en-GB" sz="1200" b="1" dirty="0">
              <a:solidFill>
                <a:prstClr val="black"/>
              </a:solidFill>
              <a:latin typeface="Constantia" panose="02030602050306030303" pitchFamily="18" charset="0"/>
            </a:endParaRPr>
          </a:p>
        </p:txBody>
      </p:sp>
      <p:sp>
        <p:nvSpPr>
          <p:cNvPr id="10" name="Rectangle 9"/>
          <p:cNvSpPr/>
          <p:nvPr/>
        </p:nvSpPr>
        <p:spPr>
          <a:xfrm>
            <a:off x="179512" y="980728"/>
            <a:ext cx="4680520" cy="32403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p:cNvSpPr/>
          <p:nvPr/>
        </p:nvSpPr>
        <p:spPr>
          <a:xfrm>
            <a:off x="5004048" y="980728"/>
            <a:ext cx="3960440" cy="57606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12"/>
          <p:cNvSpPr/>
          <p:nvPr/>
        </p:nvSpPr>
        <p:spPr>
          <a:xfrm>
            <a:off x="179512" y="4293095"/>
            <a:ext cx="4680520" cy="24227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extBox 13"/>
          <p:cNvSpPr txBox="1"/>
          <p:nvPr/>
        </p:nvSpPr>
        <p:spPr>
          <a:xfrm>
            <a:off x="146929" y="4331791"/>
            <a:ext cx="5034920" cy="2382191"/>
          </a:xfrm>
          <a:prstGeom prst="rect">
            <a:avLst/>
          </a:prstGeom>
          <a:noFill/>
        </p:spPr>
        <p:txBody>
          <a:bodyPr wrap="square" rtlCol="0">
            <a:spAutoFit/>
          </a:bodyPr>
          <a:lstStyle/>
          <a:p>
            <a:pPr>
              <a:lnSpc>
                <a:spcPct val="80000"/>
              </a:lnSpc>
            </a:pPr>
            <a:r>
              <a:rPr lang="nl-NL" b="1" dirty="0">
                <a:solidFill>
                  <a:prstClr val="black"/>
                </a:solidFill>
                <a:latin typeface="Constantia" panose="02030602050306030303" pitchFamily="18" charset="0"/>
              </a:rPr>
              <a:t>1917:     </a:t>
            </a:r>
            <a:r>
              <a:rPr lang="nl-NL" sz="1200" dirty="0">
                <a:solidFill>
                  <a:prstClr val="black"/>
                </a:solidFill>
                <a:latin typeface="Constantia" panose="02030602050306030303" pitchFamily="18" charset="0"/>
              </a:rPr>
              <a:t>Slipher measures more galaxy redshifts: </a:t>
            </a:r>
          </a:p>
          <a:p>
            <a:pPr>
              <a:lnSpc>
                <a:spcPct val="80000"/>
              </a:lnSpc>
            </a:pPr>
            <a:endParaRPr lang="nl-NL" sz="1200" dirty="0">
              <a:solidFill>
                <a:prstClr val="black"/>
              </a:solidFill>
              <a:latin typeface="Constantia" panose="02030602050306030303" pitchFamily="18" charset="0"/>
            </a:endParaRPr>
          </a:p>
          <a:p>
            <a:pPr>
              <a:lnSpc>
                <a:spcPct val="80000"/>
              </a:lnSpc>
            </a:pPr>
            <a:r>
              <a:rPr lang="nl-NL" sz="1200" dirty="0">
                <a:solidFill>
                  <a:prstClr val="black"/>
                </a:solidFill>
                <a:latin typeface="Constantia" panose="02030602050306030303" pitchFamily="18" charset="0"/>
              </a:rPr>
              <a:t>                    -   more and more galaxies are redshifted </a:t>
            </a:r>
          </a:p>
          <a:p>
            <a:pPr>
              <a:lnSpc>
                <a:spcPct val="80000"/>
              </a:lnSpc>
            </a:pPr>
            <a:r>
              <a:rPr lang="nl-NL" sz="1200" dirty="0">
                <a:solidFill>
                  <a:prstClr val="black"/>
                </a:solidFill>
                <a:latin typeface="Constantia" panose="02030602050306030303" pitchFamily="18" charset="0"/>
              </a:rPr>
              <a:t>                    -   proportion of redshifted galaxies such that it is no </a:t>
            </a:r>
          </a:p>
          <a:p>
            <a:pPr>
              <a:lnSpc>
                <a:spcPct val="80000"/>
              </a:lnSpc>
            </a:pPr>
            <a:r>
              <a:rPr lang="nl-NL" sz="1200" dirty="0">
                <a:solidFill>
                  <a:prstClr val="black"/>
                </a:solidFill>
                <a:latin typeface="Constantia" panose="02030602050306030303" pitchFamily="18" charset="0"/>
              </a:rPr>
              <a:t>                         longer in accordance with random galaxy motions</a:t>
            </a:r>
          </a:p>
          <a:p>
            <a:pPr>
              <a:lnSpc>
                <a:spcPct val="80000"/>
              </a:lnSpc>
            </a:pPr>
            <a:endParaRPr lang="nl-NL" sz="1200" dirty="0">
              <a:solidFill>
                <a:prstClr val="black"/>
              </a:solidFill>
              <a:latin typeface="Constantia" panose="02030602050306030303" pitchFamily="18" charset="0"/>
            </a:endParaRPr>
          </a:p>
          <a:p>
            <a:pPr>
              <a:lnSpc>
                <a:spcPct val="80000"/>
              </a:lnSpc>
            </a:pPr>
            <a:r>
              <a:rPr lang="nl-NL" sz="1200" dirty="0">
                <a:solidFill>
                  <a:prstClr val="black"/>
                </a:solidFill>
                <a:latin typeface="Constantia" panose="02030602050306030303" pitchFamily="18" charset="0"/>
              </a:rPr>
              <a:t>                   </a:t>
            </a:r>
            <a:r>
              <a:rPr lang="nl-NL" sz="1200" b="1" dirty="0">
                <a:solidFill>
                  <a:prstClr val="black"/>
                </a:solidFill>
                <a:latin typeface="Constantia" panose="02030602050306030303" pitchFamily="18" charset="0"/>
              </a:rPr>
              <a:t>AND</a:t>
            </a:r>
          </a:p>
          <a:p>
            <a:pPr>
              <a:lnSpc>
                <a:spcPct val="80000"/>
              </a:lnSpc>
            </a:pPr>
            <a:endParaRPr lang="nl-NL" sz="1200" dirty="0">
              <a:solidFill>
                <a:prstClr val="black"/>
              </a:solidFill>
              <a:latin typeface="Constantia" panose="02030602050306030303" pitchFamily="18" charset="0"/>
            </a:endParaRPr>
          </a:p>
          <a:p>
            <a:pPr>
              <a:lnSpc>
                <a:spcPct val="80000"/>
              </a:lnSpc>
            </a:pPr>
            <a:r>
              <a:rPr lang="nl-NL" sz="1200" dirty="0">
                <a:solidFill>
                  <a:prstClr val="black"/>
                </a:solidFill>
                <a:latin typeface="Constantia" panose="02030602050306030303" pitchFamily="18" charset="0"/>
              </a:rPr>
              <a:t>                    -   redshift on average larger as </a:t>
            </a:r>
          </a:p>
          <a:p>
            <a:pPr>
              <a:lnSpc>
                <a:spcPct val="80000"/>
              </a:lnSpc>
            </a:pPr>
            <a:r>
              <a:rPr lang="nl-NL" sz="1200" dirty="0">
                <a:solidFill>
                  <a:prstClr val="black"/>
                </a:solidFill>
                <a:latin typeface="Constantia" panose="02030602050306030303" pitchFamily="18" charset="0"/>
              </a:rPr>
              <a:t>                         galaxy is smaller   (ie. seems further away)     !!!!!</a:t>
            </a:r>
          </a:p>
          <a:p>
            <a:pPr>
              <a:lnSpc>
                <a:spcPct val="80000"/>
              </a:lnSpc>
            </a:pPr>
            <a:endParaRPr lang="nl-NL" sz="1200" dirty="0">
              <a:solidFill>
                <a:prstClr val="black"/>
              </a:solidFill>
              <a:latin typeface="Constantia" panose="02030602050306030303" pitchFamily="18" charset="0"/>
            </a:endParaRPr>
          </a:p>
          <a:p>
            <a:pPr>
              <a:lnSpc>
                <a:spcPct val="80000"/>
              </a:lnSpc>
            </a:pPr>
            <a:endParaRPr lang="nl-NL" sz="1200" b="1" i="1" dirty="0">
              <a:solidFill>
                <a:prstClr val="black"/>
              </a:solidFill>
              <a:latin typeface="Constantia" panose="02030602050306030303" pitchFamily="18" charset="0"/>
            </a:endParaRPr>
          </a:p>
          <a:p>
            <a:pPr>
              <a:lnSpc>
                <a:spcPct val="80000"/>
              </a:lnSpc>
            </a:pPr>
            <a:r>
              <a:rPr lang="nl-NL" sz="1200" b="1" i="1" dirty="0">
                <a:solidFill>
                  <a:prstClr val="black"/>
                </a:solidFill>
                <a:latin typeface="Constantia" panose="02030602050306030303" pitchFamily="18" charset="0"/>
              </a:rPr>
              <a:t>                   Is there a physical relationship between </a:t>
            </a:r>
          </a:p>
          <a:p>
            <a:pPr>
              <a:lnSpc>
                <a:spcPct val="80000"/>
              </a:lnSpc>
            </a:pPr>
            <a:r>
              <a:rPr lang="nl-NL" sz="1200" b="1" i="1" dirty="0">
                <a:solidFill>
                  <a:prstClr val="black"/>
                </a:solidFill>
                <a:latin typeface="Constantia" panose="02030602050306030303" pitchFamily="18" charset="0"/>
              </a:rPr>
              <a:t>                   Radial Velocity and Distance of  a  galaxy    ???</a:t>
            </a:r>
          </a:p>
          <a:p>
            <a:pPr>
              <a:lnSpc>
                <a:spcPct val="80000"/>
              </a:lnSpc>
            </a:pPr>
            <a:r>
              <a:rPr lang="nl-NL" sz="1200" dirty="0">
                <a:solidFill>
                  <a:prstClr val="black"/>
                </a:solidFill>
                <a:latin typeface="Constantia" panose="02030602050306030303" pitchFamily="18" charset="0"/>
              </a:rPr>
              <a:t>                    </a:t>
            </a:r>
            <a:endParaRPr lang="en-GB" sz="1200" dirty="0">
              <a:solidFill>
                <a:prstClr val="black"/>
              </a:solidFill>
              <a:latin typeface="Constantia" panose="02030602050306030303" pitchFamily="18" charset="0"/>
            </a:endParaRPr>
          </a:p>
        </p:txBody>
      </p:sp>
      <p:sp>
        <p:nvSpPr>
          <p:cNvPr id="6" name="Rectangle 5"/>
          <p:cNvSpPr/>
          <p:nvPr/>
        </p:nvSpPr>
        <p:spPr>
          <a:xfrm>
            <a:off x="251520" y="6021288"/>
            <a:ext cx="4536504" cy="64807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06497705"/>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13" descr="Hubble-expans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16424471" cy="1006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06" name="Rectangle 6"/>
          <p:cNvSpPr>
            <a:spLocks noGrp="1" noChangeArrowheads="1"/>
          </p:cNvSpPr>
          <p:nvPr>
            <p:ph type="title"/>
          </p:nvPr>
        </p:nvSpPr>
        <p:spPr>
          <a:xfrm>
            <a:off x="-436748" y="0"/>
            <a:ext cx="9865096" cy="1143000"/>
          </a:xfrm>
        </p:spPr>
        <p:txBody>
          <a:bodyPr>
            <a:normAutofit fontScale="90000"/>
          </a:bodyPr>
          <a:lstStyle/>
          <a:p>
            <a:pPr eaLnBrk="1" fontAlgn="auto" hangingPunct="1">
              <a:spcAft>
                <a:spcPts val="0"/>
              </a:spcAft>
              <a:defRPr/>
            </a:pPr>
            <a:r>
              <a:rPr sz="5400" b="1" i="1" dirty="0">
                <a:solidFill>
                  <a:srgbClr val="CC0000"/>
                </a:solidFill>
                <a:latin typeface="Batang" pitchFamily="18" charset="-127"/>
              </a:rPr>
              <a:t> </a:t>
            </a:r>
            <a:r>
              <a:rPr sz="6000" b="1" dirty="0">
                <a:solidFill>
                  <a:schemeClr val="bg1">
                    <a:lumMod val="85000"/>
                    <a:lumOff val="15000"/>
                  </a:schemeClr>
                </a:solidFill>
                <a:effectLst>
                  <a:outerShdw blurRad="38100" dist="38100" dir="2700000" algn="tl">
                    <a:srgbClr val="000000"/>
                  </a:outerShdw>
                </a:effectLst>
              </a:rPr>
              <a:t>  </a:t>
            </a:r>
            <a:r>
              <a:rPr sz="4800" b="1" dirty="0">
                <a:solidFill>
                  <a:schemeClr val="bg1">
                    <a:lumMod val="85000"/>
                    <a:lumOff val="15000"/>
                  </a:schemeClr>
                </a:solidFill>
                <a:effectLst>
                  <a:outerShdw blurRad="38100" dist="38100" dir="2700000" algn="tl">
                    <a:srgbClr val="000000"/>
                  </a:outerShdw>
                </a:effectLst>
              </a:rPr>
              <a:t>Cosmic Expansion:  first indications </a:t>
            </a:r>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77366" y="1412775"/>
            <a:ext cx="3790577" cy="3085881"/>
          </a:xfrm>
        </p:spPr>
      </p:pic>
      <p:sp>
        <p:nvSpPr>
          <p:cNvPr id="166917" name="Rectangle 4"/>
          <p:cNvSpPr>
            <a:spLocks noChangeArrowheads="1"/>
          </p:cNvSpPr>
          <p:nvPr/>
        </p:nvSpPr>
        <p:spPr bwMode="auto">
          <a:xfrm>
            <a:off x="250825" y="1357313"/>
            <a:ext cx="3817119" cy="315180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6631"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a:solidFill>
                <a:prstClr val="white"/>
              </a:solidFill>
              <a:latin typeface="Arial" charset="0"/>
            </a:endParaRPr>
          </a:p>
        </p:txBody>
      </p:sp>
      <p:sp>
        <p:nvSpPr>
          <p:cNvPr id="5" name="Rectangle 4"/>
          <p:cNvSpPr/>
          <p:nvPr/>
        </p:nvSpPr>
        <p:spPr>
          <a:xfrm>
            <a:off x="4211960" y="1357313"/>
            <a:ext cx="4779922" cy="2431727"/>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522490" y="1480716"/>
            <a:ext cx="4464496" cy="2308324"/>
          </a:xfrm>
          <a:prstGeom prst="rect">
            <a:avLst/>
          </a:prstGeom>
          <a:noFill/>
        </p:spPr>
        <p:txBody>
          <a:bodyPr wrap="square" rtlCol="0">
            <a:spAutoFit/>
          </a:bodyPr>
          <a:lstStyle/>
          <a:p>
            <a:r>
              <a:rPr lang="nl-NL" sz="1200" b="1" dirty="0">
                <a:solidFill>
                  <a:schemeClr val="bg1"/>
                </a:solidFill>
                <a:latin typeface="Constantia" panose="02030602050306030303" pitchFamily="18" charset="0"/>
              </a:rPr>
              <a:t>1925</a:t>
            </a:r>
            <a:r>
              <a:rPr lang="nl-NL" sz="1200" dirty="0">
                <a:solidFill>
                  <a:schemeClr val="bg1"/>
                </a:solidFill>
                <a:latin typeface="Constantia" panose="02030602050306030303" pitchFamily="18" charset="0"/>
              </a:rPr>
              <a:t>:  Lundmark,  Swedish astronomer (1889-1958)</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           -  radial velocity 44 galaxies</a:t>
            </a:r>
          </a:p>
          <a:p>
            <a:r>
              <a:rPr lang="nl-NL" sz="1200" dirty="0">
                <a:solidFill>
                  <a:schemeClr val="bg1"/>
                </a:solidFill>
                <a:latin typeface="Constantia" panose="02030602050306030303" pitchFamily="18" charset="0"/>
              </a:rPr>
              <a:t>           -  rough distance estimates, </a:t>
            </a:r>
          </a:p>
          <a:p>
            <a:r>
              <a:rPr lang="nl-NL" sz="1200" dirty="0">
                <a:solidFill>
                  <a:schemeClr val="bg1"/>
                </a:solidFill>
                <a:latin typeface="Constantia" panose="02030602050306030303" pitchFamily="18" charset="0"/>
              </a:rPr>
              <a:t>              comparing distances and brightnesses</a:t>
            </a:r>
          </a:p>
          <a:p>
            <a:r>
              <a:rPr lang="nl-NL" sz="1200" dirty="0">
                <a:solidFill>
                  <a:schemeClr val="bg1"/>
                </a:solidFill>
                <a:latin typeface="Constantia" panose="02030602050306030303" pitchFamily="18" charset="0"/>
              </a:rPr>
              <a:t>           - comparing to M31, estimated to be at 650,000 ly </a:t>
            </a:r>
          </a:p>
          <a:p>
            <a:r>
              <a:rPr lang="nl-NL" sz="1200" dirty="0">
                <a:solidFill>
                  <a:schemeClr val="bg1"/>
                </a:solidFill>
                <a:latin typeface="Constantia" panose="02030602050306030303" pitchFamily="18" charset="0"/>
              </a:rPr>
              <a:t>              (in fact ~2,000,000 ly).</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           Lundmark concluded that there may be a relationship </a:t>
            </a:r>
          </a:p>
          <a:p>
            <a:r>
              <a:rPr lang="nl-NL" sz="1200" dirty="0">
                <a:solidFill>
                  <a:schemeClr val="bg1"/>
                </a:solidFill>
                <a:latin typeface="Constantia" panose="02030602050306030303" pitchFamily="18" charset="0"/>
              </a:rPr>
              <a:t>            between galactic redshift and distance, </a:t>
            </a:r>
          </a:p>
          <a:p>
            <a:r>
              <a:rPr lang="nl-NL" sz="1200" dirty="0">
                <a:solidFill>
                  <a:schemeClr val="bg1"/>
                </a:solidFill>
                <a:latin typeface="Constantia" panose="02030602050306030303" pitchFamily="18" charset="0"/>
              </a:rPr>
              <a:t>           but “not a very definitive one”</a:t>
            </a:r>
          </a:p>
          <a:p>
            <a:endParaRPr lang="en-GB" sz="1200" dirty="0">
              <a:solidFill>
                <a:schemeClr val="bg1"/>
              </a:solidFill>
            </a:endParaRPr>
          </a:p>
        </p:txBody>
      </p:sp>
      <p:sp>
        <p:nvSpPr>
          <p:cNvPr id="14" name="Rectangle 13"/>
          <p:cNvSpPr/>
          <p:nvPr/>
        </p:nvSpPr>
        <p:spPr>
          <a:xfrm>
            <a:off x="4211960" y="3865560"/>
            <a:ext cx="4779922" cy="299243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3933963"/>
            <a:ext cx="3168352" cy="2855632"/>
          </a:xfrm>
          <a:prstGeom prst="rect">
            <a:avLst/>
          </a:prstGeom>
        </p:spPr>
      </p:pic>
      <p:sp>
        <p:nvSpPr>
          <p:cNvPr id="16" name="Rectangle 15"/>
          <p:cNvSpPr/>
          <p:nvPr/>
        </p:nvSpPr>
        <p:spPr>
          <a:xfrm>
            <a:off x="237713" y="4549616"/>
            <a:ext cx="3830231" cy="230838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184" y="4583817"/>
            <a:ext cx="3376047" cy="2239980"/>
          </a:xfrm>
          <a:prstGeom prst="rect">
            <a:avLst/>
          </a:prstGeom>
        </p:spPr>
      </p:pic>
      <p:sp>
        <p:nvSpPr>
          <p:cNvPr id="17" name="TextBox 16"/>
          <p:cNvSpPr txBox="1"/>
          <p:nvPr/>
        </p:nvSpPr>
        <p:spPr>
          <a:xfrm>
            <a:off x="4283968" y="3950763"/>
            <a:ext cx="4464496" cy="3046988"/>
          </a:xfrm>
          <a:prstGeom prst="rect">
            <a:avLst/>
          </a:prstGeom>
          <a:noFill/>
        </p:spPr>
        <p:txBody>
          <a:bodyPr wrap="square" rtlCol="0">
            <a:spAutoFit/>
          </a:bodyPr>
          <a:lstStyle/>
          <a:p>
            <a:r>
              <a:rPr lang="nl-NL" sz="1200" b="1" dirty="0">
                <a:solidFill>
                  <a:schemeClr val="bg1"/>
                </a:solidFill>
                <a:latin typeface="Constantia" panose="02030602050306030303" pitchFamily="18" charset="0"/>
              </a:rPr>
              <a:t>1927</a:t>
            </a:r>
            <a:r>
              <a:rPr lang="nl-NL" sz="1200" dirty="0">
                <a:solidFill>
                  <a:schemeClr val="bg1"/>
                </a:solidFill>
                <a:latin typeface="Constantia" panose="02030602050306030303" pitchFamily="18" charset="0"/>
              </a:rPr>
              <a:t>:  </a:t>
            </a:r>
          </a:p>
          <a:p>
            <a:r>
              <a:rPr lang="nl-NL" sz="1200" dirty="0">
                <a:solidFill>
                  <a:schemeClr val="bg1"/>
                </a:solidFill>
                <a:latin typeface="Constantia" panose="02030602050306030303" pitchFamily="18" charset="0"/>
              </a:rPr>
              <a:t>Georges Lemaitre</a:t>
            </a:r>
          </a:p>
          <a:p>
            <a:r>
              <a:rPr lang="nl-NL" sz="1200" dirty="0">
                <a:solidFill>
                  <a:schemeClr val="bg1"/>
                </a:solidFill>
                <a:latin typeface="Constantia" panose="02030602050306030303" pitchFamily="18" charset="0"/>
              </a:rPr>
              <a:t>(1894-1966)</a:t>
            </a:r>
          </a:p>
          <a:p>
            <a:r>
              <a:rPr lang="nl-NL" sz="1200" dirty="0">
                <a:solidFill>
                  <a:schemeClr val="bg1"/>
                </a:solidFill>
                <a:latin typeface="Constantia" panose="02030602050306030303" pitchFamily="18" charset="0"/>
              </a:rPr>
              <a:t>           </a:t>
            </a:r>
          </a:p>
          <a:p>
            <a:r>
              <a:rPr lang="nl-NL" sz="1200" dirty="0">
                <a:solidFill>
                  <a:schemeClr val="bg1"/>
                </a:solidFill>
                <a:latin typeface="Constantia" panose="02030602050306030303" pitchFamily="18" charset="0"/>
              </a:rPr>
              <a:t>Belgian priest </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One of few who by </a:t>
            </a:r>
          </a:p>
          <a:p>
            <a:r>
              <a:rPr lang="nl-NL" sz="1200" dirty="0">
                <a:solidFill>
                  <a:schemeClr val="bg1"/>
                </a:solidFill>
                <a:latin typeface="Constantia" panose="02030602050306030303" pitchFamily="18" charset="0"/>
              </a:rPr>
              <a:t>1920s understood </a:t>
            </a:r>
          </a:p>
          <a:p>
            <a:r>
              <a:rPr lang="nl-NL" sz="1200" dirty="0">
                <a:solidFill>
                  <a:schemeClr val="bg1"/>
                </a:solidFill>
                <a:latin typeface="Constantia" panose="02030602050306030303" pitchFamily="18" charset="0"/>
              </a:rPr>
              <a:t>General Relativity,</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Predicted linear </a:t>
            </a:r>
          </a:p>
          <a:p>
            <a:r>
              <a:rPr lang="nl-NL" sz="1200" dirty="0">
                <a:solidFill>
                  <a:schemeClr val="bg1"/>
                </a:solidFill>
                <a:latin typeface="Constantia" panose="02030602050306030303" pitchFamily="18" charset="0"/>
              </a:rPr>
              <a:t>relationship </a:t>
            </a:r>
          </a:p>
          <a:p>
            <a:r>
              <a:rPr lang="nl-NL" sz="1200" dirty="0">
                <a:solidFill>
                  <a:schemeClr val="bg1"/>
                </a:solidFill>
                <a:latin typeface="Constantia" panose="02030602050306030303" pitchFamily="18" charset="0"/>
              </a:rPr>
              <a:t>redshift – distance  </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and ... inferred it from data </a:t>
            </a:r>
          </a:p>
          <a:p>
            <a:endParaRPr lang="nl-NL" sz="1200" dirty="0">
              <a:solidFill>
                <a:schemeClr val="bg1"/>
              </a:solidFill>
            </a:endParaRPr>
          </a:p>
        </p:txBody>
      </p:sp>
      <p:sp>
        <p:nvSpPr>
          <p:cNvPr id="9" name="TextBox 8"/>
          <p:cNvSpPr txBox="1"/>
          <p:nvPr/>
        </p:nvSpPr>
        <p:spPr>
          <a:xfrm>
            <a:off x="8028384" y="4116181"/>
            <a:ext cx="963498" cy="246221"/>
          </a:xfrm>
          <a:prstGeom prst="rect">
            <a:avLst/>
          </a:prstGeom>
          <a:noFill/>
        </p:spPr>
        <p:txBody>
          <a:bodyPr wrap="square" rtlCol="0">
            <a:spAutoFit/>
          </a:bodyPr>
          <a:lstStyle/>
          <a:p>
            <a:r>
              <a:rPr lang="nl-NL" sz="1000" b="1" dirty="0">
                <a:solidFill>
                  <a:schemeClr val="bg1"/>
                </a:solidFill>
                <a:latin typeface="Constantia" panose="02030602050306030303" pitchFamily="18" charset="0"/>
              </a:rPr>
              <a:t>Block 2011</a:t>
            </a:r>
            <a:endParaRPr lang="en-GB" sz="1000" b="1" dirty="0">
              <a:solidFill>
                <a:schemeClr val="bg1"/>
              </a:solidFill>
              <a:latin typeface="Constantia" panose="02030602050306030303" pitchFamily="18" charset="0"/>
            </a:endParaRPr>
          </a:p>
        </p:txBody>
      </p:sp>
    </p:spTree>
    <p:extLst>
      <p:ext uri="{BB962C8B-B14F-4D97-AF65-F5344CB8AC3E}">
        <p14:creationId xmlns:p14="http://schemas.microsoft.com/office/powerpoint/2010/main" val="1353008240"/>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Cosmology:</a:t>
            </a:r>
          </a:p>
          <a:p>
            <a:pPr algn="ctr">
              <a:defRPr/>
            </a:pPr>
            <a:endParaRPr lang="en-US" sz="5500" b="1" dirty="0">
              <a:solidFill>
                <a:prstClr val="white"/>
              </a:solidFill>
              <a:effectLst>
                <a:outerShdw blurRad="38100" dist="38100" dir="2700000" algn="tl">
                  <a:srgbClr val="000000"/>
                </a:outerShdw>
              </a:effectLst>
              <a:latin typeface="Constantia" panose="02030602050306030303" pitchFamily="18" charset="0"/>
            </a:endParaRP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Journey in Space &amp; Time </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4162541689"/>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13" descr="Hubble-expans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48484"/>
            <a:ext cx="16424471" cy="1006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06" name="Rectangle 6"/>
          <p:cNvSpPr>
            <a:spLocks noGrp="1" noChangeArrowheads="1"/>
          </p:cNvSpPr>
          <p:nvPr>
            <p:ph type="title"/>
          </p:nvPr>
        </p:nvSpPr>
        <p:spPr>
          <a:xfrm>
            <a:off x="-436748" y="-99392"/>
            <a:ext cx="9865096" cy="1143000"/>
          </a:xfrm>
        </p:spPr>
        <p:txBody>
          <a:bodyPr>
            <a:normAutofit/>
          </a:bodyPr>
          <a:lstStyle/>
          <a:p>
            <a:pPr eaLnBrk="1" fontAlgn="auto" hangingPunct="1">
              <a:spcAft>
                <a:spcPts val="0"/>
              </a:spcAft>
              <a:defRPr/>
            </a:pPr>
            <a:r>
              <a:rPr sz="5400" b="1" i="1" dirty="0">
                <a:solidFill>
                  <a:srgbClr val="CC0000"/>
                </a:solidFill>
                <a:latin typeface="Batang" pitchFamily="18" charset="-127"/>
              </a:rPr>
              <a:t> </a:t>
            </a:r>
            <a:r>
              <a:rPr sz="6000" b="1" dirty="0">
                <a:solidFill>
                  <a:schemeClr val="bg1">
                    <a:lumMod val="85000"/>
                    <a:lumOff val="15000"/>
                  </a:schemeClr>
                </a:solidFill>
                <a:effectLst>
                  <a:outerShdw blurRad="38100" dist="38100" dir="2700000" algn="tl">
                    <a:srgbClr val="000000"/>
                  </a:outerShdw>
                </a:effectLst>
              </a:rPr>
              <a:t>  </a:t>
            </a:r>
            <a:r>
              <a:rPr sz="4800" b="1" dirty="0">
                <a:solidFill>
                  <a:schemeClr val="bg1">
                    <a:lumMod val="85000"/>
                    <a:lumOff val="15000"/>
                  </a:schemeClr>
                </a:solidFill>
                <a:effectLst>
                  <a:outerShdw blurRad="38100" dist="38100" dir="2700000" algn="tl">
                    <a:srgbClr val="000000"/>
                  </a:outerShdw>
                </a:effectLst>
              </a:rPr>
              <a:t>           Lemaitre Expansion ?  </a:t>
            </a:r>
          </a:p>
        </p:txBody>
      </p:sp>
      <p:pic>
        <p:nvPicPr>
          <p:cNvPr id="3" name="Content Placeholder 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1275" y="1124745"/>
            <a:ext cx="3966669" cy="5616624"/>
          </a:xfrm>
        </p:spPr>
      </p:pic>
      <p:sp>
        <p:nvSpPr>
          <p:cNvPr id="166917" name="Rectangle 4"/>
          <p:cNvSpPr>
            <a:spLocks noChangeArrowheads="1"/>
          </p:cNvSpPr>
          <p:nvPr/>
        </p:nvSpPr>
        <p:spPr bwMode="auto">
          <a:xfrm>
            <a:off x="107505" y="1124745"/>
            <a:ext cx="3960440" cy="5616624"/>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6631"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a:solidFill>
                <a:prstClr val="white"/>
              </a:solidFill>
              <a:latin typeface="Arial" charset="0"/>
            </a:endParaRPr>
          </a:p>
        </p:txBody>
      </p:sp>
      <p:sp>
        <p:nvSpPr>
          <p:cNvPr id="5" name="Rectangle 4"/>
          <p:cNvSpPr/>
          <p:nvPr/>
        </p:nvSpPr>
        <p:spPr>
          <a:xfrm>
            <a:off x="4211960" y="1124745"/>
            <a:ext cx="4779922" cy="561662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TextBox 16"/>
          <p:cNvSpPr txBox="1"/>
          <p:nvPr/>
        </p:nvSpPr>
        <p:spPr>
          <a:xfrm>
            <a:off x="4342533" y="1196752"/>
            <a:ext cx="4882847" cy="6112443"/>
          </a:xfrm>
          <a:prstGeom prst="rect">
            <a:avLst/>
          </a:prstGeom>
          <a:noFill/>
        </p:spPr>
        <p:txBody>
          <a:bodyPr wrap="square" rtlCol="0">
            <a:spAutoFit/>
          </a:bodyPr>
          <a:lstStyle/>
          <a:p>
            <a:pPr>
              <a:lnSpc>
                <a:spcPct val="85000"/>
              </a:lnSpc>
            </a:pPr>
            <a:r>
              <a:rPr lang="nl-NL" sz="1200" b="1" dirty="0">
                <a:solidFill>
                  <a:prstClr val="black"/>
                </a:solidFill>
                <a:latin typeface="Constantia" panose="02030602050306030303" pitchFamily="18" charset="0"/>
              </a:rPr>
              <a:t>Georges Lemaitre   (1894-1966)</a:t>
            </a:r>
          </a:p>
          <a:p>
            <a:pPr>
              <a:lnSpc>
                <a:spcPct val="85000"/>
              </a:lnSpc>
            </a:pPr>
            <a:r>
              <a:rPr lang="nl-NL" sz="1200" dirty="0">
                <a:solidFill>
                  <a:prstClr val="black"/>
                </a:solidFill>
                <a:latin typeface="Constantia" panose="02030602050306030303" pitchFamily="18" charset="0"/>
              </a:rPr>
              <a:t>           </a:t>
            </a: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On the basis of the General Theory of Relativity, </a:t>
            </a:r>
          </a:p>
          <a:p>
            <a:pPr>
              <a:lnSpc>
                <a:spcPct val="85000"/>
              </a:lnSpc>
            </a:pPr>
            <a:r>
              <a:rPr lang="nl-NL" sz="1200" dirty="0">
                <a:solidFill>
                  <a:prstClr val="black"/>
                </a:solidFill>
                <a:latin typeface="Constantia" panose="02030602050306030303" pitchFamily="18" charset="0"/>
              </a:rPr>
              <a:t>Lemaitre derived the equations describing the expansion of the </a:t>
            </a:r>
          </a:p>
          <a:p>
            <a:pPr>
              <a:lnSpc>
                <a:spcPct val="85000"/>
              </a:lnSpc>
            </a:pPr>
            <a:r>
              <a:rPr lang="nl-NL" sz="1200" dirty="0">
                <a:solidFill>
                  <a:prstClr val="black"/>
                </a:solidFill>
                <a:latin typeface="Constantia" panose="02030602050306030303" pitchFamily="18" charset="0"/>
              </a:rPr>
              <a:t>Universe:</a:t>
            </a:r>
          </a:p>
          <a:p>
            <a:pPr>
              <a:lnSpc>
                <a:spcPct val="85000"/>
              </a:lnSpc>
            </a:pPr>
            <a:endParaRPr lang="nl-NL" sz="1200" dirty="0">
              <a:solidFill>
                <a:prstClr val="black"/>
              </a:solidFill>
              <a:latin typeface="Constantia" panose="02030602050306030303" pitchFamily="18" charset="0"/>
            </a:endParaRPr>
          </a:p>
          <a:p>
            <a:pPr>
              <a:lnSpc>
                <a:spcPct val="85000"/>
              </a:lnSpc>
            </a:pPr>
            <a:r>
              <a:rPr lang="nl-NL" sz="1200" dirty="0">
                <a:solidFill>
                  <a:prstClr val="black"/>
                </a:solidFill>
                <a:latin typeface="Constantia" panose="02030602050306030303" pitchFamily="18" charset="0"/>
              </a:rPr>
              <a:t>                Friedmann-Robertson-Walker-Lemaitre equations</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He then went on to show that this predicted a linear </a:t>
            </a:r>
          </a:p>
          <a:p>
            <a:pPr>
              <a:lnSpc>
                <a:spcPct val="85000"/>
              </a:lnSpc>
            </a:pPr>
            <a:r>
              <a:rPr lang="nl-NL" sz="1200" dirty="0">
                <a:solidFill>
                  <a:prstClr val="black"/>
                </a:solidFill>
                <a:latin typeface="Constantia" panose="02030602050306030303" pitchFamily="18" charset="0"/>
              </a:rPr>
              <a:t>     relation between redshift/recession velocity and distance. </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In a remarkable paper, in an “obscure” French-language journal, </a:t>
            </a:r>
          </a:p>
          <a:p>
            <a:pPr marL="171450" indent="-171450">
              <a:lnSpc>
                <a:spcPct val="85000"/>
              </a:lnSpc>
              <a:buFont typeface="Arial" panose="020B0604020202020204" pitchFamily="34" charset="0"/>
              <a:buChar char="•"/>
            </a:pPr>
            <a:endParaRPr lang="nl-NL" sz="1200" dirty="0">
              <a:solidFill>
                <a:prstClr val="black"/>
              </a:solidFill>
              <a:latin typeface="Constantia" panose="02030602050306030303" pitchFamily="18" charset="0"/>
            </a:endParaRPr>
          </a:p>
          <a:p>
            <a:pPr>
              <a:lnSpc>
                <a:spcPct val="85000"/>
              </a:lnSpc>
            </a:pPr>
            <a:r>
              <a:rPr lang="nl-NL" sz="1200" dirty="0">
                <a:solidFill>
                  <a:prstClr val="black"/>
                </a:solidFill>
                <a:latin typeface="Constantia" panose="02030602050306030303" pitchFamily="18" charset="0"/>
              </a:rPr>
              <a:t>     1927, Annales de la Societe Scientifique de Bruxelles, A47, 49</a:t>
            </a:r>
          </a:p>
          <a:p>
            <a:pPr>
              <a:lnSpc>
                <a:spcPct val="85000"/>
              </a:lnSpc>
            </a:pPr>
            <a:endParaRPr lang="nl-NL" sz="1200" dirty="0">
              <a:solidFill>
                <a:prstClr val="black"/>
              </a:solidFill>
              <a:latin typeface="Constantia" panose="02030602050306030303" pitchFamily="18" charset="0"/>
            </a:endParaRPr>
          </a:p>
          <a:p>
            <a:pPr>
              <a:lnSpc>
                <a:spcPct val="85000"/>
              </a:lnSpc>
            </a:pPr>
            <a:r>
              <a:rPr lang="nl-NL" sz="1200" dirty="0">
                <a:solidFill>
                  <a:prstClr val="black"/>
                </a:solidFill>
                <a:latin typeface="Constantia" panose="02030602050306030303" pitchFamily="18" charset="0"/>
              </a:rPr>
              <a:t>     he then used redshifts and distances of 42 galaxies to show </a:t>
            </a:r>
          </a:p>
          <a:p>
            <a:pPr>
              <a:lnSpc>
                <a:spcPct val="85000"/>
              </a:lnSpc>
            </a:pPr>
            <a:r>
              <a:rPr lang="nl-NL" sz="1200" dirty="0">
                <a:solidFill>
                  <a:prstClr val="black"/>
                </a:solidFill>
                <a:latin typeface="Constantia" panose="02030602050306030303" pitchFamily="18" charset="0"/>
              </a:rPr>
              <a:t>     that it seems indeed there is such a relation, and inferred the </a:t>
            </a:r>
          </a:p>
          <a:p>
            <a:pPr>
              <a:lnSpc>
                <a:spcPct val="85000"/>
              </a:lnSpc>
            </a:pPr>
            <a:r>
              <a:rPr lang="nl-NL" sz="1200" dirty="0">
                <a:solidFill>
                  <a:prstClr val="black"/>
                </a:solidFill>
                <a:latin typeface="Constantia" panose="02030602050306030303" pitchFamily="18" charset="0"/>
              </a:rPr>
              <a:t>     slope of the relation, now known as the “”Hubble constant”</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He assumed that the absolute brightness of galaxies can be </a:t>
            </a:r>
          </a:p>
          <a:p>
            <a:pPr>
              <a:lnSpc>
                <a:spcPct val="85000"/>
              </a:lnSpc>
            </a:pPr>
            <a:r>
              <a:rPr lang="nl-NL" sz="1200" dirty="0">
                <a:solidFill>
                  <a:prstClr val="black"/>
                </a:solidFill>
                <a:latin typeface="Constantia" panose="02030602050306030303" pitchFamily="18" charset="0"/>
              </a:rPr>
              <a:t>     used as standard candle, and thus inferred distances on the </a:t>
            </a:r>
          </a:p>
          <a:p>
            <a:pPr>
              <a:lnSpc>
                <a:spcPct val="85000"/>
              </a:lnSpc>
            </a:pPr>
            <a:r>
              <a:rPr lang="nl-NL" sz="1200" dirty="0">
                <a:solidFill>
                  <a:prstClr val="black"/>
                </a:solidFill>
                <a:latin typeface="Constantia" panose="02030602050306030303" pitchFamily="18" charset="0"/>
              </a:rPr>
              <a:t>     basis of galaxy brightnesses. </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 Strangely enough, when the paper got later translated into </a:t>
            </a:r>
          </a:p>
          <a:p>
            <a:pPr>
              <a:lnSpc>
                <a:spcPct val="85000"/>
              </a:lnSpc>
            </a:pPr>
            <a:r>
              <a:rPr lang="nl-NL" sz="1200" dirty="0">
                <a:solidFill>
                  <a:prstClr val="black"/>
                </a:solidFill>
                <a:latin typeface="Constantia" panose="02030602050306030303" pitchFamily="18" charset="0"/>
              </a:rPr>
              <a:t>      English, the passage in which the expansion constant was </a:t>
            </a:r>
          </a:p>
          <a:p>
            <a:pPr>
              <a:lnSpc>
                <a:spcPct val="85000"/>
              </a:lnSpc>
            </a:pPr>
            <a:r>
              <a:rPr lang="nl-NL" sz="1200" dirty="0">
                <a:solidFill>
                  <a:prstClr val="black"/>
                </a:solidFill>
                <a:latin typeface="Constantia" panose="02030602050306030303" pitchFamily="18" charset="0"/>
              </a:rPr>
              <a:t>      determined got omitted. </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 Had Hubble tried to cover up the earlier finding of expansion </a:t>
            </a:r>
          </a:p>
          <a:p>
            <a:pPr>
              <a:lnSpc>
                <a:spcPct val="85000"/>
              </a:lnSpc>
            </a:pPr>
            <a:r>
              <a:rPr lang="nl-NL" sz="1200" dirty="0">
                <a:solidFill>
                  <a:prstClr val="black"/>
                </a:solidFill>
                <a:latin typeface="Constantia" panose="02030602050306030303" pitchFamily="18" charset="0"/>
              </a:rPr>
              <a:t>      by Lemaitre ?  A few years it was found Lemaitre himself who </a:t>
            </a:r>
          </a:p>
          <a:p>
            <a:pPr>
              <a:lnSpc>
                <a:spcPct val="85000"/>
              </a:lnSpc>
            </a:pPr>
            <a:r>
              <a:rPr lang="nl-NL" sz="1200" dirty="0">
                <a:solidFill>
                  <a:prstClr val="black"/>
                </a:solidFill>
                <a:latin typeface="Constantia" panose="02030602050306030303" pitchFamily="18" charset="0"/>
              </a:rPr>
              <a:t>      had tranlated the paper. </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 Note:  the scatter of the distance estimates on the basis</a:t>
            </a:r>
          </a:p>
          <a:p>
            <a:pPr>
              <a:lnSpc>
                <a:spcPct val="85000"/>
              </a:lnSpc>
            </a:pPr>
            <a:r>
              <a:rPr lang="nl-NL" sz="1200" dirty="0">
                <a:solidFill>
                  <a:prstClr val="black"/>
                </a:solidFill>
                <a:latin typeface="Constantia" panose="02030602050306030303" pitchFamily="18" charset="0"/>
              </a:rPr>
              <a:t>      of intrinsic brightness has a large scatter.. Significance of </a:t>
            </a:r>
          </a:p>
          <a:p>
            <a:pPr>
              <a:lnSpc>
                <a:spcPct val="85000"/>
              </a:lnSpc>
            </a:pPr>
            <a:r>
              <a:rPr lang="nl-NL" sz="1200" dirty="0">
                <a:solidFill>
                  <a:prstClr val="black"/>
                </a:solidFill>
                <a:latin typeface="Constantia" panose="02030602050306030303" pitchFamily="18" charset="0"/>
              </a:rPr>
              <a:t>      result was not very strong. </a:t>
            </a:r>
          </a:p>
          <a:p>
            <a:pPr>
              <a:lnSpc>
                <a:spcPct val="85000"/>
              </a:lnSpc>
            </a:pPr>
            <a:r>
              <a:rPr lang="nl-NL" sz="1200" dirty="0">
                <a:solidFill>
                  <a:prstClr val="black"/>
                </a:solidFill>
                <a:latin typeface="Constantia" panose="02030602050306030303" pitchFamily="18" charset="0"/>
              </a:rPr>
              <a:t>           </a:t>
            </a:r>
          </a:p>
          <a:p>
            <a:pPr>
              <a:lnSpc>
                <a:spcPct val="85000"/>
              </a:lnSpc>
            </a:pPr>
            <a:endParaRPr lang="nl-NL" sz="1200" dirty="0">
              <a:solidFill>
                <a:prstClr val="black"/>
              </a:solidFill>
              <a:latin typeface="Constantia" panose="02030602050306030303" pitchFamily="18" charset="0"/>
            </a:endParaRPr>
          </a:p>
          <a:p>
            <a:endParaRPr lang="nl-NL" sz="1200" dirty="0">
              <a:solidFill>
                <a:prstClr val="black"/>
              </a:solidFill>
              <a:latin typeface="Constantia" panose="02030602050306030303" pitchFamily="18" charset="0"/>
            </a:endParaRPr>
          </a:p>
          <a:p>
            <a:endParaRPr lang="nl-NL" sz="1200" dirty="0">
              <a:solidFill>
                <a:prstClr val="black"/>
              </a:solidFill>
            </a:endParaRPr>
          </a:p>
        </p:txBody>
      </p:sp>
    </p:spTree>
    <p:extLst>
      <p:ext uri="{BB962C8B-B14F-4D97-AF65-F5344CB8AC3E}">
        <p14:creationId xmlns:p14="http://schemas.microsoft.com/office/powerpoint/2010/main" val="2727053617"/>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13" descr="Hubble-expans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16424471" cy="1006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06" name="Rectangle 6"/>
          <p:cNvSpPr>
            <a:spLocks noGrp="1" noChangeArrowheads="1"/>
          </p:cNvSpPr>
          <p:nvPr>
            <p:ph type="title"/>
          </p:nvPr>
        </p:nvSpPr>
        <p:spPr>
          <a:xfrm>
            <a:off x="-355683" y="115818"/>
            <a:ext cx="10081120" cy="1143000"/>
          </a:xfrm>
        </p:spPr>
        <p:txBody>
          <a:bodyPr>
            <a:normAutofit/>
          </a:bodyPr>
          <a:lstStyle/>
          <a:p>
            <a:pPr eaLnBrk="1" fontAlgn="auto" hangingPunct="1">
              <a:spcAft>
                <a:spcPts val="0"/>
              </a:spcAft>
              <a:defRPr/>
            </a:pPr>
            <a:r>
              <a:rPr sz="5400" b="1" i="1" dirty="0">
                <a:solidFill>
                  <a:srgbClr val="CC0000"/>
                </a:solidFill>
                <a:latin typeface="Batang" pitchFamily="18" charset="-127"/>
              </a:rPr>
              <a:t> </a:t>
            </a:r>
            <a:r>
              <a:rPr sz="6000" b="1" dirty="0">
                <a:solidFill>
                  <a:schemeClr val="bg1">
                    <a:lumMod val="85000"/>
                    <a:lumOff val="15000"/>
                  </a:schemeClr>
                </a:solidFill>
                <a:effectLst>
                  <a:outerShdw blurRad="38100" dist="38100" dir="2700000" algn="tl">
                    <a:srgbClr val="000000"/>
                  </a:outerShdw>
                </a:effectLst>
              </a:rPr>
              <a:t>  </a:t>
            </a:r>
            <a:r>
              <a:rPr sz="4500" b="1" dirty="0">
                <a:solidFill>
                  <a:schemeClr val="bg1">
                    <a:lumMod val="85000"/>
                    <a:lumOff val="15000"/>
                  </a:schemeClr>
                </a:solidFill>
                <a:effectLst>
                  <a:outerShdw blurRad="38100" dist="38100" dir="2700000" algn="tl">
                    <a:srgbClr val="000000"/>
                  </a:outerShdw>
                </a:effectLst>
              </a:rPr>
              <a:t>Hubble Expansion </a:t>
            </a:r>
            <a:r>
              <a:rPr lang="en-GB" sz="4500" b="1" dirty="0">
                <a:solidFill>
                  <a:schemeClr val="bg1">
                    <a:lumMod val="85000"/>
                    <a:lumOff val="15000"/>
                  </a:schemeClr>
                </a:solidFill>
                <a:effectLst>
                  <a:outerShdw blurRad="38100" dist="38100" dir="2700000" algn="tl">
                    <a:srgbClr val="000000"/>
                  </a:outerShdw>
                </a:effectLst>
              </a:rPr>
              <a:t>–</a:t>
            </a:r>
            <a:r>
              <a:rPr sz="4500" b="1" dirty="0">
                <a:solidFill>
                  <a:schemeClr val="bg1">
                    <a:lumMod val="85000"/>
                    <a:lumOff val="15000"/>
                  </a:schemeClr>
                </a:solidFill>
                <a:effectLst>
                  <a:outerShdw blurRad="38100" dist="38100" dir="2700000" algn="tl">
                    <a:srgbClr val="000000"/>
                  </a:outerShdw>
                </a:effectLst>
              </a:rPr>
              <a:t> Hubble Law</a:t>
            </a:r>
          </a:p>
        </p:txBody>
      </p:sp>
      <p:pic>
        <p:nvPicPr>
          <p:cNvPr id="26629" name="Picture 3" descr="hubblediagram"/>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80988" y="1348510"/>
            <a:ext cx="5076825" cy="3135312"/>
          </a:xfrm>
          <a:noFill/>
        </p:spPr>
      </p:pic>
      <p:sp>
        <p:nvSpPr>
          <p:cNvPr id="166917" name="Rectangle 4"/>
          <p:cNvSpPr>
            <a:spLocks noChangeArrowheads="1"/>
          </p:cNvSpPr>
          <p:nvPr/>
        </p:nvSpPr>
        <p:spPr bwMode="auto">
          <a:xfrm>
            <a:off x="250825" y="1357313"/>
            <a:ext cx="5106988" cy="315118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6631"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a:solidFill>
                <a:prstClr val="white"/>
              </a:solidFill>
              <a:latin typeface="Arial" charset="0"/>
            </a:endParaRPr>
          </a:p>
        </p:txBody>
      </p:sp>
      <p:sp>
        <p:nvSpPr>
          <p:cNvPr id="2" name="Rectangle 1"/>
          <p:cNvSpPr/>
          <p:nvPr/>
        </p:nvSpPr>
        <p:spPr>
          <a:xfrm>
            <a:off x="250826" y="4581128"/>
            <a:ext cx="5106988" cy="20882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225756" y="4653136"/>
            <a:ext cx="8918243" cy="2012859"/>
          </a:xfrm>
          <a:prstGeom prst="rect">
            <a:avLst/>
          </a:prstGeom>
          <a:noFill/>
        </p:spPr>
        <p:txBody>
          <a:bodyPr wrap="square" rtlCol="0">
            <a:spAutoFit/>
          </a:bodyPr>
          <a:lstStyle/>
          <a:p>
            <a:pPr>
              <a:lnSpc>
                <a:spcPct val="80000"/>
              </a:lnSpc>
            </a:pPr>
            <a:r>
              <a:rPr lang="nl-NL" sz="1200" dirty="0">
                <a:solidFill>
                  <a:schemeClr val="bg1"/>
                </a:solidFill>
                <a:latin typeface="Constantia" panose="02030602050306030303" pitchFamily="18" charset="0"/>
              </a:rPr>
              <a:t>Finally, the ultimate evidence for an expanding Universe follows in 1929, </a:t>
            </a:r>
          </a:p>
          <a:p>
            <a:pPr>
              <a:lnSpc>
                <a:spcPct val="80000"/>
              </a:lnSpc>
            </a:pPr>
            <a:r>
              <a:rPr lang="nl-NL" sz="1200" dirty="0">
                <a:solidFill>
                  <a:schemeClr val="bg1"/>
                </a:solidFill>
                <a:latin typeface="Constantia" panose="02030602050306030303" pitchFamily="18" charset="0"/>
              </a:rPr>
              <a:t>when Edwin Hubble (1889-1953) describes his finding of a </a:t>
            </a:r>
          </a:p>
          <a:p>
            <a:pPr>
              <a:lnSpc>
                <a:spcPct val="80000"/>
              </a:lnSpc>
            </a:pPr>
            <a:endParaRPr lang="nl-NL" sz="1200" dirty="0">
              <a:solidFill>
                <a:schemeClr val="bg1"/>
              </a:solidFill>
              <a:latin typeface="Constantia" panose="02030602050306030303" pitchFamily="18" charset="0"/>
            </a:endParaRPr>
          </a:p>
          <a:p>
            <a:pPr>
              <a:lnSpc>
                <a:spcPct val="80000"/>
              </a:lnSpc>
            </a:pPr>
            <a:r>
              <a:rPr lang="nl-NL" sz="1200" dirty="0">
                <a:solidFill>
                  <a:schemeClr val="bg1"/>
                </a:solidFill>
                <a:latin typeface="Constantia" panose="02030602050306030303" pitchFamily="18" charset="0"/>
              </a:rPr>
              <a:t>                                linear recession velocity – distance relation </a:t>
            </a:r>
          </a:p>
          <a:p>
            <a:pPr>
              <a:lnSpc>
                <a:spcPct val="80000"/>
              </a:lnSpc>
            </a:pPr>
            <a:endParaRPr lang="nl-NL" sz="1200" dirty="0">
              <a:solidFill>
                <a:schemeClr val="bg1"/>
              </a:solidFill>
              <a:latin typeface="Constantia" panose="02030602050306030303" pitchFamily="18" charset="0"/>
            </a:endParaRPr>
          </a:p>
          <a:p>
            <a:pPr>
              <a:lnSpc>
                <a:spcPct val="80000"/>
              </a:lnSpc>
            </a:pPr>
            <a:r>
              <a:rPr lang="nl-NL" sz="1200" dirty="0">
                <a:solidFill>
                  <a:schemeClr val="bg1"/>
                </a:solidFill>
                <a:latin typeface="Constantia" panose="02030602050306030303" pitchFamily="18" charset="0"/>
              </a:rPr>
              <a:t>This relation is now known as the </a:t>
            </a:r>
            <a:r>
              <a:rPr lang="nl-NL" sz="1200" b="1" dirty="0">
                <a:solidFill>
                  <a:schemeClr val="bg1"/>
                </a:solidFill>
                <a:latin typeface="Constantia" panose="02030602050306030303" pitchFamily="18" charset="0"/>
              </a:rPr>
              <a:t>Hubble Law.</a:t>
            </a:r>
          </a:p>
          <a:p>
            <a:pPr>
              <a:lnSpc>
                <a:spcPct val="80000"/>
              </a:lnSpc>
            </a:pPr>
            <a:endParaRPr lang="nl-NL" sz="1200" b="1" dirty="0">
              <a:solidFill>
                <a:schemeClr val="bg1"/>
              </a:solidFill>
              <a:latin typeface="Constantia" panose="02030602050306030303" pitchFamily="18" charset="0"/>
            </a:endParaRPr>
          </a:p>
          <a:p>
            <a:pPr>
              <a:lnSpc>
                <a:spcPct val="80000"/>
              </a:lnSpc>
            </a:pPr>
            <a:r>
              <a:rPr lang="nl-NL" sz="1200" i="1" dirty="0">
                <a:solidFill>
                  <a:schemeClr val="bg1"/>
                </a:solidFill>
                <a:latin typeface="Constantia" panose="02030602050306030303" pitchFamily="18" charset="0"/>
              </a:rPr>
              <a:t>A relation between distance and radial velocity among extragalactic nebulae</a:t>
            </a:r>
          </a:p>
          <a:p>
            <a:pPr>
              <a:lnSpc>
                <a:spcPct val="80000"/>
              </a:lnSpc>
            </a:pPr>
            <a:r>
              <a:rPr lang="nl-NL" sz="1200" dirty="0">
                <a:solidFill>
                  <a:schemeClr val="bg1"/>
                </a:solidFill>
                <a:latin typeface="Constantia" panose="02030602050306030303" pitchFamily="18" charset="0"/>
              </a:rPr>
              <a:t>E. Hubble, Proc. Nat. Acad. Sciences,  1929</a:t>
            </a:r>
            <a:r>
              <a:rPr lang="nl-NL" sz="1200" b="1" dirty="0">
                <a:solidFill>
                  <a:schemeClr val="bg1"/>
                </a:solidFill>
                <a:latin typeface="Constantia" panose="02030602050306030303" pitchFamily="18" charset="0"/>
              </a:rPr>
              <a:t>,   15</a:t>
            </a:r>
            <a:r>
              <a:rPr lang="nl-NL" sz="1200" dirty="0">
                <a:solidFill>
                  <a:schemeClr val="bg1"/>
                </a:solidFill>
                <a:latin typeface="Constantia" panose="02030602050306030303" pitchFamily="18" charset="0"/>
              </a:rPr>
              <a:t>,    168-173</a:t>
            </a:r>
          </a:p>
          <a:p>
            <a:pPr>
              <a:lnSpc>
                <a:spcPct val="80000"/>
              </a:lnSpc>
            </a:pPr>
            <a:endParaRPr lang="nl-NL" sz="1200" b="1" dirty="0">
              <a:solidFill>
                <a:schemeClr val="bg1"/>
              </a:solidFill>
              <a:latin typeface="Constantia" panose="02030602050306030303" pitchFamily="18" charset="0"/>
            </a:endParaRPr>
          </a:p>
          <a:p>
            <a:pPr>
              <a:lnSpc>
                <a:spcPct val="80000"/>
              </a:lnSpc>
            </a:pPr>
            <a:r>
              <a:rPr lang="nl-NL" sz="1200" dirty="0">
                <a:solidFill>
                  <a:schemeClr val="bg1"/>
                </a:solidFill>
                <a:latin typeface="Constantia" panose="02030602050306030303" pitchFamily="18" charset="0"/>
              </a:rPr>
              <a:t>Note: Hubble himself never grasped that this was the evidence for an </a:t>
            </a:r>
          </a:p>
          <a:p>
            <a:pPr>
              <a:lnSpc>
                <a:spcPct val="80000"/>
              </a:lnSpc>
            </a:pPr>
            <a:r>
              <a:rPr lang="nl-NL" sz="1200" dirty="0">
                <a:solidFill>
                  <a:schemeClr val="bg1"/>
                </a:solidFill>
                <a:latin typeface="Constantia" panose="02030602050306030303" pitchFamily="18" charset="0"/>
              </a:rPr>
              <a:t>          expanding Universe as described by the Friedmann-Lemaitre equations,</a:t>
            </a:r>
          </a:p>
          <a:p>
            <a:pPr>
              <a:lnSpc>
                <a:spcPct val="80000"/>
              </a:lnSpc>
            </a:pPr>
            <a:r>
              <a:rPr lang="nl-NL" sz="1200" dirty="0">
                <a:solidFill>
                  <a:schemeClr val="bg1"/>
                </a:solidFill>
                <a:latin typeface="Constantia" panose="02030602050306030303" pitchFamily="18" charset="0"/>
              </a:rPr>
              <a:t>           ie. as implied by Einstein’s theory of General Relativity. </a:t>
            </a:r>
            <a:endParaRPr lang="en-GB" sz="1200" dirty="0">
              <a:solidFill>
                <a:schemeClr val="bg1"/>
              </a:solidFill>
              <a:latin typeface="Constantia" panose="02030602050306030303" pitchFamily="18" charset="0"/>
            </a:endParaRPr>
          </a:p>
        </p:txBody>
      </p:sp>
      <p:sp>
        <p:nvSpPr>
          <p:cNvPr id="12" name="Rectangle 11"/>
          <p:cNvSpPr/>
          <p:nvPr/>
        </p:nvSpPr>
        <p:spPr>
          <a:xfrm>
            <a:off x="5436096" y="1412776"/>
            <a:ext cx="3432653" cy="309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5508104" y="1529889"/>
            <a:ext cx="3384376" cy="2806033"/>
          </a:xfrm>
        </p:spPr>
      </p:pic>
      <p:sp>
        <p:nvSpPr>
          <p:cNvPr id="14" name="Rectangle 13"/>
          <p:cNvSpPr/>
          <p:nvPr/>
        </p:nvSpPr>
        <p:spPr>
          <a:xfrm>
            <a:off x="5432722" y="4572949"/>
            <a:ext cx="3432653" cy="20882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Object 5"/>
          <p:cNvGraphicFramePr>
            <a:graphicFrameLocks noChangeAspect="1"/>
          </p:cNvGraphicFramePr>
          <p:nvPr>
            <p:extLst>
              <p:ext uri="{D42A27DB-BD31-4B8C-83A1-F6EECF244321}">
                <p14:modId xmlns:p14="http://schemas.microsoft.com/office/powerpoint/2010/main" val="710127114"/>
              </p:ext>
            </p:extLst>
          </p:nvPr>
        </p:nvGraphicFramePr>
        <p:xfrm>
          <a:off x="5592592" y="4653136"/>
          <a:ext cx="3119659" cy="758836"/>
        </p:xfrm>
        <a:graphic>
          <a:graphicData uri="http://schemas.openxmlformats.org/presentationml/2006/ole">
            <mc:AlternateContent xmlns:mc="http://schemas.openxmlformats.org/markup-compatibility/2006">
              <mc:Choice xmlns:v="urn:schemas-microsoft-com:vml" Requires="v">
                <p:oleObj spid="_x0000_s95286" name="Equation" r:id="rId6" imgW="939600" imgH="228600" progId="Equation.DSMT4">
                  <p:embed/>
                </p:oleObj>
              </mc:Choice>
              <mc:Fallback>
                <p:oleObj name="Equation" r:id="rId6" imgW="939600" imgH="228600" progId="Equation.DSMT4">
                  <p:embed/>
                  <p:pic>
                    <p:nvPicPr>
                      <p:cNvPr id="0" name="Object 7"/>
                      <p:cNvPicPr>
                        <a:picLocks noChangeAspect="1" noChangeArrowheads="1"/>
                      </p:cNvPicPr>
                      <p:nvPr/>
                    </p:nvPicPr>
                    <p:blipFill>
                      <a:blip r:embed="rId7"/>
                      <a:srcRect/>
                      <a:stretch>
                        <a:fillRect/>
                      </a:stretch>
                    </p:blipFill>
                    <p:spPr bwMode="auto">
                      <a:xfrm>
                        <a:off x="5592592" y="4653136"/>
                        <a:ext cx="3119659" cy="758836"/>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03807337"/>
              </p:ext>
            </p:extLst>
          </p:nvPr>
        </p:nvGraphicFramePr>
        <p:xfrm>
          <a:off x="5652120" y="5518543"/>
          <a:ext cx="700158" cy="547750"/>
        </p:xfrm>
        <a:graphic>
          <a:graphicData uri="http://schemas.openxmlformats.org/presentationml/2006/ole">
            <mc:AlternateContent xmlns:mc="http://schemas.openxmlformats.org/markup-compatibility/2006">
              <mc:Choice xmlns:v="urn:schemas-microsoft-com:vml" Requires="v">
                <p:oleObj spid="_x0000_s95287" name="Equation" r:id="rId8" imgW="291960" imgH="228600" progId="Equation.DSMT4">
                  <p:embed/>
                </p:oleObj>
              </mc:Choice>
              <mc:Fallback>
                <p:oleObj name="Equation" r:id="rId8" imgW="291960" imgH="228600" progId="Equation.DSMT4">
                  <p:embed/>
                  <p:pic>
                    <p:nvPicPr>
                      <p:cNvPr id="0" name="Object 5"/>
                      <p:cNvPicPr>
                        <a:picLocks noChangeAspect="1" noChangeArrowheads="1"/>
                      </p:cNvPicPr>
                      <p:nvPr/>
                    </p:nvPicPr>
                    <p:blipFill>
                      <a:blip r:embed="rId9"/>
                      <a:srcRect/>
                      <a:stretch>
                        <a:fillRect/>
                      </a:stretch>
                    </p:blipFill>
                    <p:spPr bwMode="auto">
                      <a:xfrm>
                        <a:off x="5652120" y="5518543"/>
                        <a:ext cx="700158" cy="547750"/>
                      </a:xfrm>
                      <a:prstGeom prst="rect">
                        <a:avLst/>
                      </a:prstGeom>
                      <a:noFill/>
                      <a:ln>
                        <a:noFill/>
                      </a:ln>
                    </p:spPr>
                  </p:pic>
                </p:oleObj>
              </mc:Fallback>
            </mc:AlternateContent>
          </a:graphicData>
        </a:graphic>
      </p:graphicFrame>
      <p:sp>
        <p:nvSpPr>
          <p:cNvPr id="8" name="TextBox 7"/>
          <p:cNvSpPr txBox="1"/>
          <p:nvPr/>
        </p:nvSpPr>
        <p:spPr>
          <a:xfrm>
            <a:off x="6516216" y="5589240"/>
            <a:ext cx="2232248" cy="954107"/>
          </a:xfrm>
          <a:prstGeom prst="rect">
            <a:avLst/>
          </a:prstGeom>
          <a:noFill/>
        </p:spPr>
        <p:txBody>
          <a:bodyPr wrap="square" rtlCol="0">
            <a:spAutoFit/>
          </a:bodyPr>
          <a:lstStyle/>
          <a:p>
            <a:r>
              <a:rPr lang="nl-NL" sz="1400" b="1" dirty="0">
                <a:solidFill>
                  <a:schemeClr val="bg1"/>
                </a:solidFill>
                <a:latin typeface="Constantia" panose="02030602050306030303" pitchFamily="18" charset="0"/>
              </a:rPr>
              <a:t>Hubble constant</a:t>
            </a:r>
          </a:p>
          <a:p>
            <a:endParaRPr lang="nl-NL" sz="1400" dirty="0">
              <a:solidFill>
                <a:schemeClr val="bg1"/>
              </a:solidFill>
              <a:latin typeface="Constantia" panose="02030602050306030303" pitchFamily="18" charset="0"/>
            </a:endParaRPr>
          </a:p>
          <a:p>
            <a:r>
              <a:rPr lang="nl-NL" sz="1400" dirty="0">
                <a:solidFill>
                  <a:schemeClr val="bg1"/>
                </a:solidFill>
                <a:latin typeface="Constantia" panose="02030602050306030303" pitchFamily="18" charset="0"/>
              </a:rPr>
              <a:t>specifies expanssion rate of the Universe</a:t>
            </a:r>
            <a:endParaRPr lang="en-GB" sz="1400" dirty="0">
              <a:solidFill>
                <a:schemeClr val="bg1"/>
              </a:solidFill>
              <a:latin typeface="Constantia" panose="02030602050306030303" pitchFamily="18" charset="0"/>
            </a:endParaRPr>
          </a:p>
        </p:txBody>
      </p:sp>
    </p:spTree>
    <p:extLst>
      <p:ext uri="{BB962C8B-B14F-4D97-AF65-F5344CB8AC3E}">
        <p14:creationId xmlns:p14="http://schemas.microsoft.com/office/powerpoint/2010/main" val="1914417812"/>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52" y="-315416"/>
            <a:ext cx="10801200" cy="1143000"/>
          </a:xfrm>
        </p:spPr>
        <p:txBody>
          <a:bodyPr>
            <a:normAutofit/>
          </a:bodyPr>
          <a:lstStyle/>
          <a:p>
            <a:r>
              <a:rPr lang="nl-NL" dirty="0"/>
              <a:t>    </a:t>
            </a:r>
            <a:r>
              <a:rPr lang="nl-NL" sz="3800" b="1" dirty="0">
                <a:solidFill>
                  <a:schemeClr val="tx1"/>
                </a:solidFill>
              </a:rPr>
              <a:t>Hubble Expansion &amp; Galaxy Redshift </a:t>
            </a:r>
            <a:endParaRPr lang="en-GB" sz="3800" b="1"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836712"/>
            <a:ext cx="8568952" cy="4284476"/>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397042557"/>
              </p:ext>
            </p:extLst>
          </p:nvPr>
        </p:nvGraphicFramePr>
        <p:xfrm>
          <a:off x="3203848" y="5301208"/>
          <a:ext cx="3119437" cy="758825"/>
        </p:xfrm>
        <a:graphic>
          <a:graphicData uri="http://schemas.openxmlformats.org/presentationml/2006/ole">
            <mc:AlternateContent xmlns:mc="http://schemas.openxmlformats.org/markup-compatibility/2006">
              <mc:Choice xmlns:v="urn:schemas-microsoft-com:vml" Requires="v">
                <p:oleObj spid="_x0000_s96282" name="Equation" r:id="rId4" imgW="939600" imgH="228600" progId="Equation.DSMT4">
                  <p:embed/>
                </p:oleObj>
              </mc:Choice>
              <mc:Fallback>
                <p:oleObj name="Equation" r:id="rId4" imgW="939600" imgH="22860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5301208"/>
                        <a:ext cx="311943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467544" y="6093296"/>
            <a:ext cx="8424936" cy="738664"/>
          </a:xfrm>
          <a:prstGeom prst="rect">
            <a:avLst/>
          </a:prstGeom>
          <a:noFill/>
        </p:spPr>
        <p:txBody>
          <a:bodyPr wrap="square" rtlCol="0">
            <a:spAutoFit/>
          </a:bodyPr>
          <a:lstStyle/>
          <a:p>
            <a:r>
              <a:rPr lang="nl-NL" sz="1400" dirty="0">
                <a:solidFill>
                  <a:schemeClr val="bg1"/>
                </a:solidFill>
                <a:latin typeface="Constantia" panose="02030602050306030303" pitchFamily="18" charset="0"/>
              </a:rPr>
              <a:t>The Hubble law tells us that the further a galaxy is, the more redshifted it is. </a:t>
            </a:r>
          </a:p>
          <a:p>
            <a:r>
              <a:rPr lang="nl-NL" sz="1400" dirty="0">
                <a:solidFill>
                  <a:schemeClr val="bg1"/>
                </a:solidFill>
                <a:latin typeface="Constantia" panose="02030602050306030303" pitchFamily="18" charset="0"/>
              </a:rPr>
              <a:t>Moreover, because this a linear relation, we can even estimate distances to galaxies once we know </a:t>
            </a:r>
          </a:p>
          <a:p>
            <a:r>
              <a:rPr lang="nl-NL" sz="1400" dirty="0">
                <a:solidFill>
                  <a:schemeClr val="bg1"/>
                </a:solidFill>
                <a:latin typeface="Constantia" panose="02030602050306030303" pitchFamily="18" charset="0"/>
              </a:rPr>
              <a:t>the value of the Hubble constant !</a:t>
            </a:r>
            <a:endParaRPr lang="en-GB" sz="1400" dirty="0">
              <a:solidFill>
                <a:schemeClr val="bg1"/>
              </a:solidFill>
              <a:latin typeface="Constantia" panose="02030602050306030303" pitchFamily="18" charset="0"/>
            </a:endParaRPr>
          </a:p>
        </p:txBody>
      </p:sp>
      <p:sp>
        <p:nvSpPr>
          <p:cNvPr id="10" name="Rectangle 9"/>
          <p:cNvSpPr/>
          <p:nvPr/>
        </p:nvSpPr>
        <p:spPr>
          <a:xfrm>
            <a:off x="251520" y="5229200"/>
            <a:ext cx="8568952" cy="160276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2362228"/>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4643438" y="5445125"/>
            <a:ext cx="4176712" cy="129698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901124" name="Rectangle 4"/>
          <p:cNvSpPr>
            <a:spLocks noGrp="1" noChangeArrowheads="1"/>
          </p:cNvSpPr>
          <p:nvPr>
            <p:ph type="title"/>
          </p:nvPr>
        </p:nvSpPr>
        <p:spPr>
          <a:xfrm>
            <a:off x="914400" y="142852"/>
            <a:ext cx="8229600" cy="1143000"/>
          </a:xfrm>
        </p:spPr>
        <p:txBody>
          <a:bodyPr/>
          <a:lstStyle/>
          <a:p>
            <a:pPr eaLnBrk="1" fontAlgn="auto" hangingPunct="1">
              <a:spcAft>
                <a:spcPts val="0"/>
              </a:spcAft>
              <a:defRPr/>
            </a:pPr>
            <a:r>
              <a:rPr sz="6600" b="1">
                <a:solidFill>
                  <a:schemeClr val="bg1">
                    <a:lumMod val="85000"/>
                    <a:lumOff val="15000"/>
                  </a:schemeClr>
                </a:solidFill>
                <a:effectLst>
                  <a:outerShdw blurRad="38100" dist="38100" dir="2700000" algn="tl">
                    <a:srgbClr val="FFFFFF"/>
                  </a:outerShdw>
                </a:effectLst>
              </a:rPr>
              <a:t>Hubble Expansion</a:t>
            </a:r>
          </a:p>
        </p:txBody>
      </p:sp>
      <p:pic>
        <p:nvPicPr>
          <p:cNvPr id="47108" name="Picture 7" descr="hubbl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85750" y="1673225"/>
            <a:ext cx="4192588" cy="5184775"/>
          </a:xfrm>
          <a:noFill/>
        </p:spPr>
      </p:pic>
      <p:pic>
        <p:nvPicPr>
          <p:cNvPr id="47109" name="Picture 11" descr="hubblediagram"/>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4643438" y="2857500"/>
            <a:ext cx="4117975" cy="2543175"/>
          </a:xfrm>
          <a:noFill/>
        </p:spPr>
      </p:pic>
      <p:sp>
        <p:nvSpPr>
          <p:cNvPr id="47110"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a:solidFill>
                <a:prstClr val="white"/>
              </a:solidFill>
              <a:latin typeface="Arial" charset="0"/>
            </a:endParaRPr>
          </a:p>
        </p:txBody>
      </p:sp>
      <p:sp>
        <p:nvSpPr>
          <p:cNvPr id="88072" name="Text Box 6"/>
          <p:cNvSpPr txBox="1">
            <a:spLocks noChangeArrowheads="1"/>
          </p:cNvSpPr>
          <p:nvPr/>
        </p:nvSpPr>
        <p:spPr bwMode="auto">
          <a:xfrm>
            <a:off x="4787900" y="5084763"/>
            <a:ext cx="3851275" cy="1649412"/>
          </a:xfrm>
          <a:prstGeom prst="rect">
            <a:avLst/>
          </a:prstGeom>
          <a:noFill/>
          <a:ln w="9525">
            <a:noFill/>
            <a:miter lim="800000"/>
            <a:headEnd/>
            <a:tailEnd/>
          </a:ln>
        </p:spPr>
        <p:txBody>
          <a:bodyPr>
            <a:spAutoFit/>
          </a:bodyPr>
          <a:lstStyle/>
          <a:p>
            <a:pPr eaLnBrk="0" hangingPunct="0">
              <a:spcBef>
                <a:spcPct val="50000"/>
              </a:spcBef>
              <a:defRPr/>
            </a:pPr>
            <a:r>
              <a:rPr lang="en-US" dirty="0">
                <a:solidFill>
                  <a:srgbClr val="000099"/>
                </a:solidFill>
                <a:latin typeface="Garamond" pitchFamily="18" charset="0"/>
              </a:rPr>
              <a:t> </a:t>
            </a:r>
            <a:r>
              <a:rPr lang="en-US" dirty="0">
                <a:solidFill>
                  <a:prstClr val="white"/>
                </a:solidFill>
                <a:latin typeface="Garamond" pitchFamily="18" charset="0"/>
              </a:rPr>
              <a:t>      </a:t>
            </a:r>
          </a:p>
          <a:p>
            <a:pPr eaLnBrk="0" hangingPunct="0">
              <a:spcBef>
                <a:spcPct val="50000"/>
              </a:spcBef>
              <a:defRPr/>
            </a:pPr>
            <a:r>
              <a:rPr lang="en-US" dirty="0">
                <a:solidFill>
                  <a:srgbClr val="FFFF00"/>
                </a:solidFill>
                <a:latin typeface="Garamond" pitchFamily="18" charset="0"/>
              </a:rPr>
              <a:t>                     </a:t>
            </a:r>
            <a:r>
              <a:rPr lang="en-US" sz="2800" b="1" dirty="0">
                <a:solidFill>
                  <a:prstClr val="black">
                    <a:lumMod val="85000"/>
                    <a:lumOff val="15000"/>
                  </a:prstClr>
                </a:solidFill>
                <a:latin typeface="Constantia"/>
              </a:rPr>
              <a:t>v = H  r</a:t>
            </a:r>
            <a:endParaRPr lang="en-US" b="1" dirty="0">
              <a:solidFill>
                <a:prstClr val="black">
                  <a:lumMod val="85000"/>
                  <a:lumOff val="15000"/>
                </a:prstClr>
              </a:solidFill>
              <a:latin typeface="Constantia"/>
            </a:endParaRPr>
          </a:p>
          <a:p>
            <a:pPr eaLnBrk="0" hangingPunct="0">
              <a:spcBef>
                <a:spcPct val="50000"/>
              </a:spcBef>
              <a:defRPr/>
            </a:pPr>
            <a:r>
              <a:rPr lang="en-US" dirty="0">
                <a:solidFill>
                  <a:prstClr val="black">
                    <a:lumMod val="85000"/>
                    <a:lumOff val="15000"/>
                  </a:prstClr>
                </a:solidFill>
                <a:latin typeface="Constantia"/>
              </a:rPr>
              <a:t>        </a:t>
            </a:r>
            <a:r>
              <a:rPr lang="en-US" sz="2800" b="1" dirty="0">
                <a:solidFill>
                  <a:prstClr val="black">
                    <a:lumMod val="85000"/>
                    <a:lumOff val="15000"/>
                  </a:prstClr>
                </a:solidFill>
                <a:latin typeface="Constantia"/>
              </a:rPr>
              <a:t>Hubble Expansion</a:t>
            </a:r>
            <a:r>
              <a:rPr lang="en-US" dirty="0">
                <a:solidFill>
                  <a:prstClr val="black">
                    <a:lumMod val="85000"/>
                    <a:lumOff val="15000"/>
                  </a:prstClr>
                </a:solidFill>
                <a:latin typeface="Constantia"/>
              </a:rPr>
              <a:t>        </a:t>
            </a:r>
          </a:p>
        </p:txBody>
      </p:sp>
      <p:sp>
        <p:nvSpPr>
          <p:cNvPr id="88073" name="Rectangle 8"/>
          <p:cNvSpPr>
            <a:spLocks noChangeArrowheads="1"/>
          </p:cNvSpPr>
          <p:nvPr/>
        </p:nvSpPr>
        <p:spPr bwMode="auto">
          <a:xfrm>
            <a:off x="4643438" y="1557338"/>
            <a:ext cx="4176712" cy="122396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88074" name="Text Box 9"/>
          <p:cNvSpPr txBox="1">
            <a:spLocks noChangeArrowheads="1"/>
          </p:cNvSpPr>
          <p:nvPr/>
        </p:nvSpPr>
        <p:spPr bwMode="auto">
          <a:xfrm>
            <a:off x="4859338" y="1628775"/>
            <a:ext cx="3816350" cy="1160463"/>
          </a:xfrm>
          <a:prstGeom prst="rect">
            <a:avLst/>
          </a:prstGeom>
          <a:noFill/>
          <a:ln w="9525">
            <a:noFill/>
            <a:miter lim="800000"/>
            <a:headEnd/>
            <a:tailEnd/>
          </a:ln>
        </p:spPr>
        <p:txBody>
          <a:bodyPr>
            <a:spAutoFit/>
          </a:bodyPr>
          <a:lstStyle/>
          <a:p>
            <a:pPr>
              <a:spcBef>
                <a:spcPct val="50000"/>
              </a:spcBef>
              <a:defRPr/>
            </a:pPr>
            <a:r>
              <a:rPr lang="en-US" sz="2800" b="1" i="1" dirty="0">
                <a:solidFill>
                  <a:prstClr val="black">
                    <a:lumMod val="85000"/>
                    <a:lumOff val="15000"/>
                  </a:prstClr>
                </a:solidFill>
                <a:latin typeface="Constantia"/>
              </a:rPr>
              <a:t>Edwin Hubble   </a:t>
            </a:r>
          </a:p>
          <a:p>
            <a:pPr>
              <a:spcBef>
                <a:spcPct val="50000"/>
              </a:spcBef>
              <a:defRPr/>
            </a:pPr>
            <a:r>
              <a:rPr lang="en-US" sz="2800" b="1" i="1" dirty="0">
                <a:solidFill>
                  <a:prstClr val="black">
                    <a:lumMod val="85000"/>
                    <a:lumOff val="15000"/>
                  </a:prstClr>
                </a:solidFill>
                <a:latin typeface="Constantia"/>
              </a:rPr>
              <a:t>                   (1889-1953)</a:t>
            </a:r>
            <a:endParaRPr lang="en-US" dirty="0">
              <a:solidFill>
                <a:prstClr val="black">
                  <a:lumMod val="85000"/>
                  <a:lumOff val="15000"/>
                </a:prstClr>
              </a:solidFill>
              <a:latin typeface="Constantia"/>
            </a:endParaRPr>
          </a:p>
        </p:txBody>
      </p:sp>
      <p:sp>
        <p:nvSpPr>
          <p:cNvPr id="88075" name="Rectangle 10"/>
          <p:cNvSpPr>
            <a:spLocks noChangeArrowheads="1"/>
          </p:cNvSpPr>
          <p:nvPr/>
        </p:nvSpPr>
        <p:spPr bwMode="auto">
          <a:xfrm>
            <a:off x="250825" y="1557338"/>
            <a:ext cx="4176713" cy="5184775"/>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2379266804"/>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754" y="-138992"/>
            <a:ext cx="4439765" cy="3495983"/>
          </a:xfrm>
          <a:prstGeom prst="rect">
            <a:avLst/>
          </a:prstGeom>
        </p:spPr>
      </p:pic>
      <p:sp>
        <p:nvSpPr>
          <p:cNvPr id="901124" name="Rectangle 4"/>
          <p:cNvSpPr>
            <a:spLocks noGrp="1" noChangeArrowheads="1"/>
          </p:cNvSpPr>
          <p:nvPr>
            <p:ph type="title"/>
          </p:nvPr>
        </p:nvSpPr>
        <p:spPr>
          <a:xfrm>
            <a:off x="125111" y="-424879"/>
            <a:ext cx="8229600" cy="1143000"/>
          </a:xfrm>
        </p:spPr>
        <p:txBody>
          <a:bodyPr>
            <a:normAutofit/>
          </a:bodyPr>
          <a:lstStyle/>
          <a:p>
            <a:pPr eaLnBrk="1" fontAlgn="auto" hangingPunct="1">
              <a:spcAft>
                <a:spcPts val="0"/>
              </a:spcAft>
              <a:defRPr/>
            </a:pPr>
            <a:r>
              <a:rPr sz="3500" b="1" dirty="0">
                <a:solidFill>
                  <a:schemeClr val="bg1">
                    <a:lumMod val="85000"/>
                    <a:lumOff val="15000"/>
                  </a:schemeClr>
                </a:solidFill>
                <a:effectLst>
                  <a:outerShdw blurRad="38100" dist="38100" dir="2700000" algn="tl">
                    <a:srgbClr val="FFFFFF"/>
                  </a:outerShdw>
                </a:effectLst>
              </a:rPr>
              <a:t>Hubble </a:t>
            </a:r>
            <a:r>
              <a:rPr lang="en-GB" sz="3500" b="1" dirty="0">
                <a:solidFill>
                  <a:schemeClr val="bg1">
                    <a:lumMod val="85000"/>
                    <a:lumOff val="15000"/>
                  </a:schemeClr>
                </a:solidFill>
                <a:effectLst>
                  <a:outerShdw blurRad="38100" dist="38100" dir="2700000" algn="tl">
                    <a:srgbClr val="FFFFFF"/>
                  </a:outerShdw>
                </a:effectLst>
              </a:rPr>
              <a:t>–</a:t>
            </a:r>
            <a:r>
              <a:rPr sz="3500" b="1" dirty="0">
                <a:solidFill>
                  <a:schemeClr val="bg1">
                    <a:lumMod val="85000"/>
                    <a:lumOff val="15000"/>
                  </a:schemeClr>
                </a:solidFill>
                <a:effectLst>
                  <a:outerShdw blurRad="38100" dist="38100" dir="2700000" algn="tl">
                    <a:srgbClr val="FFFFFF"/>
                  </a:outerShdw>
                </a:effectLst>
              </a:rPr>
              <a:t> </a:t>
            </a:r>
            <a:r>
              <a:rPr sz="3500" b="1" dirty="0" err="1">
                <a:solidFill>
                  <a:schemeClr val="bg1">
                    <a:lumMod val="85000"/>
                    <a:lumOff val="15000"/>
                  </a:schemeClr>
                </a:solidFill>
                <a:effectLst>
                  <a:outerShdw blurRad="38100" dist="38100" dir="2700000" algn="tl">
                    <a:srgbClr val="FFFFFF"/>
                  </a:outerShdw>
                </a:effectLst>
              </a:rPr>
              <a:t>Humason</a:t>
            </a:r>
            <a:r>
              <a:rPr sz="3500" b="1" dirty="0">
                <a:solidFill>
                  <a:schemeClr val="bg1">
                    <a:lumMod val="85000"/>
                    <a:lumOff val="15000"/>
                  </a:schemeClr>
                </a:solidFill>
                <a:effectLst>
                  <a:outerShdw blurRad="38100" dist="38100" dir="2700000" algn="tl">
                    <a:srgbClr val="FFFFFF"/>
                  </a:outerShdw>
                </a:effectLst>
              </a:rPr>
              <a:t> (1931)</a:t>
            </a:r>
          </a:p>
        </p:txBody>
      </p:sp>
      <p:sp>
        <p:nvSpPr>
          <p:cNvPr id="47110"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a:solidFill>
                <a:prstClr val="white"/>
              </a:solidFill>
              <a:latin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677" y="3404022"/>
            <a:ext cx="8064624" cy="3445082"/>
          </a:xfrm>
          <a:prstGeom prst="rect">
            <a:avLst/>
          </a:prstGeom>
        </p:spPr>
      </p:pic>
      <p:sp>
        <p:nvSpPr>
          <p:cNvPr id="6" name="TextBox 5"/>
          <p:cNvSpPr txBox="1"/>
          <p:nvPr/>
        </p:nvSpPr>
        <p:spPr>
          <a:xfrm>
            <a:off x="107504" y="908720"/>
            <a:ext cx="4973867" cy="2862322"/>
          </a:xfrm>
          <a:prstGeom prst="rect">
            <a:avLst/>
          </a:prstGeom>
          <a:noFill/>
        </p:spPr>
        <p:txBody>
          <a:bodyPr wrap="square" rtlCol="0">
            <a:spAutoFit/>
          </a:bodyPr>
          <a:lstStyle/>
          <a:p>
            <a:r>
              <a:rPr lang="nl-NL" sz="1200" dirty="0">
                <a:solidFill>
                  <a:schemeClr val="bg1"/>
                </a:solidFill>
                <a:latin typeface="Constantia" panose="02030602050306030303" pitchFamily="18" charset="0"/>
              </a:rPr>
              <a:t>It was in the additional publication by Hubble &amp; Humason (1931) that the linear Hubble relation was firmly established  to far larger depths into the Universe:</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              Hubble, Humason, 1931, Astrophys. J., </a:t>
            </a:r>
            <a:r>
              <a:rPr lang="nl-NL" sz="1200" b="1" dirty="0">
                <a:solidFill>
                  <a:schemeClr val="bg1"/>
                </a:solidFill>
                <a:latin typeface="Constantia" panose="02030602050306030303" pitchFamily="18" charset="0"/>
              </a:rPr>
              <a:t>74</a:t>
            </a:r>
            <a:r>
              <a:rPr lang="nl-NL" sz="1200" dirty="0">
                <a:solidFill>
                  <a:schemeClr val="bg1"/>
                </a:solidFill>
                <a:latin typeface="Constantia" panose="02030602050306030303" pitchFamily="18" charset="0"/>
              </a:rPr>
              <a:t>, 43</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Humason (1891-1972) assisted Hubble, and did most of the work on </a:t>
            </a:r>
          </a:p>
          <a:p>
            <a:r>
              <a:rPr lang="nl-NL" sz="1200" dirty="0">
                <a:solidFill>
                  <a:schemeClr val="bg1"/>
                </a:solidFill>
                <a:latin typeface="Constantia" panose="02030602050306030303" pitchFamily="18" charset="0"/>
              </a:rPr>
              <a:t>world’s most powerful telescope at the time, the 100 inch Mt. Wilson telescope.  </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Humason did not have a PhD, left school at 14, and was hired as janitor at Mt. Wilson Observatory. </a:t>
            </a:r>
          </a:p>
          <a:p>
            <a:r>
              <a:rPr lang="nl-NL" sz="1200" dirty="0">
                <a:solidFill>
                  <a:schemeClr val="bg1"/>
                </a:solidFill>
                <a:latin typeface="Constantia" panose="02030602050306030303" pitchFamily="18" charset="0"/>
              </a:rPr>
              <a:t>His role in the discovery  of the expansion of the Universe was seminal. </a:t>
            </a:r>
          </a:p>
          <a:p>
            <a:endParaRPr lang="nl-NL" sz="1200" dirty="0">
              <a:solidFill>
                <a:schemeClr val="bg1"/>
              </a:solidFill>
              <a:latin typeface="Constantia" panose="02030602050306030303" pitchFamily="18" charset="0"/>
            </a:endParaRPr>
          </a:p>
          <a:p>
            <a:endParaRPr lang="en-GB" sz="1200" dirty="0">
              <a:solidFill>
                <a:schemeClr val="bg1"/>
              </a:solidFill>
              <a:latin typeface="Constantia" panose="02030602050306030303" pitchFamily="18" charset="0"/>
            </a:endParaRPr>
          </a:p>
        </p:txBody>
      </p:sp>
      <p:sp>
        <p:nvSpPr>
          <p:cNvPr id="7" name="Rectangle 6"/>
          <p:cNvSpPr/>
          <p:nvPr/>
        </p:nvSpPr>
        <p:spPr>
          <a:xfrm>
            <a:off x="5448459" y="146621"/>
            <a:ext cx="3283841"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07505" y="836712"/>
            <a:ext cx="4896544" cy="252027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9085177"/>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dirty="0"/>
          </a:p>
        </p:txBody>
      </p:sp>
      <p:pic>
        <p:nvPicPr>
          <p:cNvPr id="49155" name="Content Placeholder 5" descr="hubbleDiagwReshift.gif"/>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71257" y="-1395536"/>
            <a:ext cx="8429625" cy="9820276"/>
          </a:xfrm>
        </p:spPr>
      </p:pic>
      <p:sp>
        <p:nvSpPr>
          <p:cNvPr id="49156" name="Content Placeholder 3"/>
          <p:cNvSpPr>
            <a:spLocks noGrp="1"/>
          </p:cNvSpPr>
          <p:nvPr>
            <p:ph sz="quarter" idx="2"/>
          </p:nvPr>
        </p:nvSpPr>
        <p:spPr/>
        <p:txBody>
          <a:bodyPr/>
          <a:lstStyle/>
          <a:p>
            <a:pPr eaLnBrk="1" hangingPunct="1"/>
            <a:endParaRPr lang="en-US" altLang="en-US" dirty="0"/>
          </a:p>
        </p:txBody>
      </p:sp>
      <p:sp>
        <p:nvSpPr>
          <p:cNvPr id="49157" name="Content Placeholder 4"/>
          <p:cNvSpPr>
            <a:spLocks noGrp="1"/>
          </p:cNvSpPr>
          <p:nvPr>
            <p:ph sz="quarter" idx="3"/>
          </p:nvPr>
        </p:nvSpPr>
        <p:spPr/>
        <p:txBody>
          <a:bodyPr/>
          <a:lstStyle/>
          <a:p>
            <a:pPr eaLnBrk="1" hangingPunct="1"/>
            <a:endParaRPr lang="en-US" altLang="en-US" dirty="0"/>
          </a:p>
        </p:txBody>
      </p:sp>
      <p:sp>
        <p:nvSpPr>
          <p:cNvPr id="7" name="Rectangle 6"/>
          <p:cNvSpPr/>
          <p:nvPr/>
        </p:nvSpPr>
        <p:spPr>
          <a:xfrm>
            <a:off x="5214938" y="6215063"/>
            <a:ext cx="3929062" cy="9286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892727" y="6872931"/>
            <a:ext cx="7786687" cy="142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351873" y="-243408"/>
            <a:ext cx="3929062" cy="930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 name="TextBox 3"/>
          <p:cNvSpPr txBox="1"/>
          <p:nvPr/>
        </p:nvSpPr>
        <p:spPr>
          <a:xfrm>
            <a:off x="171345" y="116632"/>
            <a:ext cx="8972655" cy="707886"/>
          </a:xfrm>
          <a:prstGeom prst="rect">
            <a:avLst/>
          </a:prstGeom>
          <a:noFill/>
        </p:spPr>
        <p:txBody>
          <a:bodyPr wrap="square" rtlCol="0">
            <a:spAutoFit/>
          </a:bodyPr>
          <a:lstStyle/>
          <a:p>
            <a:r>
              <a:rPr lang="nl-NL" sz="4000" b="1" dirty="0">
                <a:solidFill>
                  <a:schemeClr val="bg1"/>
                </a:solidFill>
                <a:latin typeface="+mj-lt"/>
              </a:rPr>
              <a:t>Hubble Diagram:     end 20</a:t>
            </a:r>
            <a:r>
              <a:rPr lang="nl-NL" sz="4000" b="1" baseline="30000" dirty="0">
                <a:solidFill>
                  <a:schemeClr val="bg1"/>
                </a:solidFill>
                <a:latin typeface="+mj-lt"/>
              </a:rPr>
              <a:t>th</a:t>
            </a:r>
            <a:r>
              <a:rPr lang="nl-NL" sz="4000" b="1" dirty="0">
                <a:solidFill>
                  <a:schemeClr val="bg1"/>
                </a:solidFill>
                <a:latin typeface="+mj-lt"/>
              </a:rPr>
              <a:t> Century</a:t>
            </a:r>
            <a:endParaRPr lang="en-GB" sz="4000" b="1" dirty="0">
              <a:solidFill>
                <a:schemeClr val="bg1"/>
              </a:solidFill>
              <a:latin typeface="+mj-lt"/>
            </a:endParaRPr>
          </a:p>
        </p:txBody>
      </p:sp>
    </p:spTree>
    <p:extLst>
      <p:ext uri="{BB962C8B-B14F-4D97-AF65-F5344CB8AC3E}">
        <p14:creationId xmlns:p14="http://schemas.microsoft.com/office/powerpoint/2010/main" val="2928854430"/>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552" y="-5827"/>
            <a:ext cx="11247040" cy="7029400"/>
          </a:xfrm>
        </p:spPr>
      </p:pic>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2653539763"/>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642910" y="571480"/>
            <a:ext cx="8229600" cy="1143000"/>
          </a:xfrm>
        </p:spPr>
        <p:txBody>
          <a:bodyPr>
            <a:normAutofit fontScale="90000"/>
          </a:bodyPr>
          <a:lstStyle/>
          <a:p>
            <a:pPr eaLnBrk="1" fontAlgn="auto" hangingPunct="1">
              <a:spcAft>
                <a:spcPts val="0"/>
              </a:spcAft>
              <a:defRPr/>
            </a:pPr>
            <a:r>
              <a:rPr sz="6000" b="1">
                <a:solidFill>
                  <a:schemeClr val="tx1"/>
                </a:solidFill>
              </a:rPr>
              <a:t>            Interpreting</a:t>
            </a:r>
            <a:br>
              <a:rPr sz="6000" b="1">
                <a:solidFill>
                  <a:schemeClr val="tx1"/>
                </a:solidFill>
              </a:rPr>
            </a:br>
            <a:r>
              <a:rPr sz="6000" b="1">
                <a:solidFill>
                  <a:schemeClr val="tx1"/>
                </a:solidFill>
              </a:rPr>
              <a:t>     Hubble  Expansion </a:t>
            </a:r>
          </a:p>
        </p:txBody>
      </p:sp>
      <p:sp>
        <p:nvSpPr>
          <p:cNvPr id="75779" name="Rectangle 4"/>
          <p:cNvSpPr>
            <a:spLocks noGrp="1" noChangeArrowheads="1"/>
          </p:cNvSpPr>
          <p:nvPr>
            <p:ph type="body" idx="4294967295"/>
          </p:nvPr>
        </p:nvSpPr>
        <p:spPr>
          <a:xfrm>
            <a:off x="500063" y="2857500"/>
            <a:ext cx="9144000" cy="5084763"/>
          </a:xfrm>
        </p:spPr>
        <p:txBody>
          <a:bodyPr/>
          <a:lstStyle/>
          <a:p>
            <a:pPr eaLnBrk="1" hangingPunct="1">
              <a:buClr>
                <a:schemeClr val="tx1"/>
              </a:buClr>
              <a:buFont typeface="Arial" panose="020B0604020202020204" pitchFamily="34" charset="0"/>
              <a:buChar char="•"/>
            </a:pPr>
            <a:r>
              <a:rPr lang="en-US" altLang="en-US" sz="2000" b="1" dirty="0">
                <a:sym typeface="Mathematica1" pitchFamily="2" charset="2"/>
              </a:rPr>
              <a:t>Cosmic  Expansion  manifests itself  in the </a:t>
            </a:r>
          </a:p>
          <a:p>
            <a:pPr eaLnBrk="1" hangingPunct="1">
              <a:buClr>
                <a:schemeClr val="tx1"/>
              </a:buClr>
              <a:buFont typeface="Wingdings 2" pitchFamily="18" charset="2"/>
              <a:buNone/>
            </a:pPr>
            <a:r>
              <a:rPr lang="en-US" altLang="en-US" sz="2000" b="1" dirty="0">
                <a:sym typeface="Mathematica1" pitchFamily="2" charset="2"/>
              </a:rPr>
              <a:t>     in a recession velocity which linearly increases with distance</a:t>
            </a:r>
          </a:p>
          <a:p>
            <a:pPr eaLnBrk="1" hangingPunct="1">
              <a:buClr>
                <a:schemeClr val="tx1"/>
              </a:buClr>
              <a:buFont typeface="Wingdings 2" pitchFamily="18" charset="2"/>
              <a:buNone/>
            </a:pPr>
            <a:endParaRPr lang="en-US" altLang="en-US" sz="2000" b="1" dirty="0">
              <a:sym typeface="Mathematica1" pitchFamily="2" charset="2"/>
            </a:endParaRPr>
          </a:p>
          <a:p>
            <a:pPr eaLnBrk="1" hangingPunct="1">
              <a:buClr>
                <a:schemeClr val="tx1"/>
              </a:buClr>
              <a:buFont typeface="Arial" panose="020B0604020202020204" pitchFamily="34" charset="0"/>
              <a:buChar char="•"/>
            </a:pPr>
            <a:r>
              <a:rPr lang="en-US" altLang="en-US" sz="2000" b="1" dirty="0">
                <a:sym typeface="Mathematica1" pitchFamily="2" charset="2"/>
              </a:rPr>
              <a:t>this is the same for  any galaxy within the Universe !</a:t>
            </a:r>
          </a:p>
          <a:p>
            <a:pPr eaLnBrk="1" hangingPunct="1">
              <a:buClr>
                <a:schemeClr val="tx1"/>
              </a:buClr>
              <a:buFont typeface="Mathematica1" pitchFamily="2" charset="2"/>
              <a:buChar char="·"/>
            </a:pPr>
            <a:endParaRPr lang="en-US" altLang="en-US" sz="2000" b="1" dirty="0">
              <a:sym typeface="Mathematica1" pitchFamily="2" charset="2"/>
            </a:endParaRPr>
          </a:p>
          <a:p>
            <a:pPr eaLnBrk="1" hangingPunct="1">
              <a:buClr>
                <a:schemeClr val="tx1"/>
              </a:buClr>
              <a:buFont typeface="Arial" panose="020B0604020202020204" pitchFamily="34" charset="0"/>
              <a:buChar char="•"/>
            </a:pPr>
            <a:r>
              <a:rPr lang="en-US" altLang="en-US" sz="2000" b="1" dirty="0">
                <a:sym typeface="Mathematica1" pitchFamily="2" charset="2"/>
              </a:rPr>
              <a:t>There is no </a:t>
            </a:r>
            <a:r>
              <a:rPr lang="en-US" altLang="en-US" sz="2000" b="1" dirty="0" err="1">
                <a:sym typeface="Mathematica1" pitchFamily="2" charset="2"/>
              </a:rPr>
              <a:t>centre</a:t>
            </a:r>
            <a:r>
              <a:rPr lang="en-US" altLang="en-US" sz="2000" b="1" dirty="0">
                <a:sym typeface="Mathematica1" pitchFamily="2" charset="2"/>
              </a:rPr>
              <a:t> of the Universe:</a:t>
            </a:r>
          </a:p>
          <a:p>
            <a:pPr eaLnBrk="1" hangingPunct="1">
              <a:buClr>
                <a:schemeClr val="tx1"/>
              </a:buClr>
              <a:buFont typeface="Wingdings 2" pitchFamily="18" charset="2"/>
              <a:buNone/>
            </a:pPr>
            <a:r>
              <a:rPr lang="en-US" altLang="en-US" sz="2000" b="1" dirty="0">
                <a:sym typeface="Mathematica1" pitchFamily="2" charset="2"/>
              </a:rPr>
              <a:t>     would be in conflict with the Cosmological Principle </a:t>
            </a:r>
          </a:p>
          <a:p>
            <a:pPr eaLnBrk="1" hangingPunct="1">
              <a:buClr>
                <a:schemeClr val="tx1"/>
              </a:buClr>
              <a:buFont typeface="Wingdings 2" pitchFamily="18" charset="2"/>
              <a:buNone/>
            </a:pPr>
            <a:r>
              <a:rPr lang="en-US" altLang="en-US" sz="2000" b="1" dirty="0">
                <a:sym typeface="Mathematica1" pitchFamily="2" charset="2"/>
              </a:rPr>
              <a:t> </a:t>
            </a:r>
            <a:endParaRPr lang="en-US" altLang="en-US" sz="2000" b="1" dirty="0"/>
          </a:p>
        </p:txBody>
      </p:sp>
      <p:sp>
        <p:nvSpPr>
          <p:cNvPr id="5" name="Rectangle 4"/>
          <p:cNvSpPr/>
          <p:nvPr/>
        </p:nvSpPr>
        <p:spPr>
          <a:xfrm>
            <a:off x="428625" y="2571750"/>
            <a:ext cx="8358188" cy="33575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810366120"/>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5643563" y="2500313"/>
            <a:ext cx="3143250" cy="4143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3"/>
          <p:cNvSpPr>
            <a:spLocks noChangeArrowheads="1"/>
          </p:cNvSpPr>
          <p:nvPr/>
        </p:nvSpPr>
        <p:spPr bwMode="auto">
          <a:xfrm>
            <a:off x="357188" y="4572000"/>
            <a:ext cx="5214937" cy="92868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38916" name="Rectangle 3"/>
          <p:cNvSpPr>
            <a:spLocks noChangeArrowheads="1"/>
          </p:cNvSpPr>
          <p:nvPr/>
        </p:nvSpPr>
        <p:spPr bwMode="auto">
          <a:xfrm>
            <a:off x="357188" y="1357313"/>
            <a:ext cx="8429625" cy="10715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75781" name="Rectangle 5"/>
          <p:cNvSpPr>
            <a:spLocks noGrp="1" noChangeArrowheads="1"/>
          </p:cNvSpPr>
          <p:nvPr>
            <p:ph type="title" idx="4294967295"/>
          </p:nvPr>
        </p:nvSpPr>
        <p:spPr>
          <a:xfrm>
            <a:off x="142844" y="-285776"/>
            <a:ext cx="10117138" cy="1371600"/>
          </a:xfrm>
        </p:spPr>
        <p:txBody>
          <a:bodyPr/>
          <a:lstStyle/>
          <a:p>
            <a:pPr eaLnBrk="1" fontAlgn="auto" hangingPunct="1">
              <a:spcAft>
                <a:spcPts val="0"/>
              </a:spcAft>
              <a:defRPr/>
            </a:pPr>
            <a:r>
              <a:rPr sz="3600" b="1">
                <a:solidFill>
                  <a:schemeClr val="tx1"/>
                </a:solidFill>
              </a:rPr>
              <a:t>             </a:t>
            </a:r>
            <a:r>
              <a:rPr sz="5000" b="1">
                <a:solidFill>
                  <a:schemeClr val="tx1"/>
                </a:solidFill>
              </a:rPr>
              <a:t>Expanding  Universe</a:t>
            </a:r>
          </a:p>
        </p:txBody>
      </p:sp>
      <p:sp>
        <p:nvSpPr>
          <p:cNvPr id="5" name="TextBox 4"/>
          <p:cNvSpPr txBox="1"/>
          <p:nvPr/>
        </p:nvSpPr>
        <p:spPr>
          <a:xfrm>
            <a:off x="571500" y="1500188"/>
            <a:ext cx="8572500" cy="4357687"/>
          </a:xfrm>
          <a:prstGeom prst="rect">
            <a:avLst/>
          </a:prstGeom>
          <a:noFill/>
        </p:spPr>
        <p:txBody>
          <a:bodyPr>
            <a:spAutoFit/>
          </a:bodyPr>
          <a:lstStyle/>
          <a:p>
            <a:pPr>
              <a:lnSpc>
                <a:spcPct val="80000"/>
              </a:lnSpc>
              <a:buFont typeface="Arial" pitchFamily="34" charset="0"/>
              <a:buChar char="•"/>
              <a:defRPr/>
            </a:pPr>
            <a:r>
              <a:rPr lang="en-US" dirty="0">
                <a:solidFill>
                  <a:prstClr val="white"/>
                </a:solidFill>
                <a:latin typeface="Constantia"/>
              </a:rPr>
              <a:t>  </a:t>
            </a:r>
            <a:r>
              <a:rPr lang="en-US" sz="1600" dirty="0">
                <a:solidFill>
                  <a:prstClr val="white"/>
                </a:solidFill>
                <a:latin typeface="Constantia"/>
              </a:rPr>
              <a:t>Einstein, de Sitter, Friedmann and Lemaitre all realized that in </a:t>
            </a:r>
          </a:p>
          <a:p>
            <a:pPr>
              <a:lnSpc>
                <a:spcPct val="80000"/>
              </a:lnSpc>
              <a:defRPr/>
            </a:pPr>
            <a:r>
              <a:rPr lang="en-US" sz="1600" dirty="0">
                <a:solidFill>
                  <a:prstClr val="white"/>
                </a:solidFill>
                <a:latin typeface="Constantia"/>
              </a:rPr>
              <a:t>    General Relativity, there cannot be a stable and static Universe:</a:t>
            </a:r>
          </a:p>
          <a:p>
            <a:pPr>
              <a:lnSpc>
                <a:spcPct val="80000"/>
              </a:lnSpc>
              <a:defRPr/>
            </a:pPr>
            <a:endParaRPr lang="en-US" sz="1600" dirty="0">
              <a:solidFill>
                <a:prstClr val="white"/>
              </a:solidFill>
              <a:latin typeface="Constantia"/>
            </a:endParaRPr>
          </a:p>
          <a:p>
            <a:pPr>
              <a:lnSpc>
                <a:spcPct val="80000"/>
              </a:lnSpc>
              <a:buFont typeface="Arial" pitchFamily="34" charset="0"/>
              <a:buChar char="•"/>
              <a:defRPr/>
            </a:pPr>
            <a:r>
              <a:rPr lang="en-US" sz="1600" dirty="0">
                <a:solidFill>
                  <a:prstClr val="white"/>
                </a:solidFill>
                <a:latin typeface="Constantia"/>
              </a:rPr>
              <a:t>  The Universe either expands, or it contracts … </a:t>
            </a:r>
          </a:p>
          <a:p>
            <a:pPr>
              <a:lnSpc>
                <a:spcPct val="80000"/>
              </a:lnSpc>
              <a:defRPr/>
            </a:pPr>
            <a:endParaRPr lang="en-US" dirty="0">
              <a:solidFill>
                <a:prstClr val="white"/>
              </a:solidFill>
              <a:latin typeface="Constantia"/>
            </a:endParaRPr>
          </a:p>
          <a:p>
            <a:pPr>
              <a:lnSpc>
                <a:spcPct val="80000"/>
              </a:lnSpc>
              <a:buFont typeface="Arial" pitchFamily="34" charset="0"/>
              <a:buChar char="•"/>
              <a:defRPr/>
            </a:pPr>
            <a:r>
              <a:rPr lang="en-US" dirty="0">
                <a:solidFill>
                  <a:prstClr val="white"/>
                </a:solidFill>
                <a:latin typeface="Constantia"/>
              </a:rPr>
              <a:t>  </a:t>
            </a:r>
            <a:r>
              <a:rPr lang="en-US" sz="1600" dirty="0">
                <a:solidFill>
                  <a:prstClr val="white"/>
                </a:solidFill>
                <a:latin typeface="Constantia"/>
              </a:rPr>
              <a:t>Expansion Universe encapsulated in a </a:t>
            </a:r>
          </a:p>
          <a:p>
            <a:pPr>
              <a:lnSpc>
                <a:spcPct val="80000"/>
              </a:lnSpc>
              <a:buFont typeface="Arial" pitchFamily="34" charset="0"/>
              <a:buChar char="•"/>
              <a:defRPr/>
            </a:pPr>
            <a:endParaRPr lang="en-US" sz="1600" dirty="0">
              <a:solidFill>
                <a:prstClr val="white"/>
              </a:solidFill>
            </a:endParaRPr>
          </a:p>
          <a:p>
            <a:pPr>
              <a:lnSpc>
                <a:spcPct val="80000"/>
              </a:lnSpc>
              <a:defRPr/>
            </a:pPr>
            <a:r>
              <a:rPr lang="en-US" sz="1600" dirty="0">
                <a:solidFill>
                  <a:prstClr val="white"/>
                </a:solidFill>
              </a:rPr>
              <a:t>   </a:t>
            </a:r>
            <a:r>
              <a:rPr lang="en-US" sz="2000" b="1" dirty="0">
                <a:solidFill>
                  <a:srgbClr val="FEFAC9">
                    <a:lumMod val="50000"/>
                  </a:srgbClr>
                </a:solidFill>
                <a:latin typeface="Constantia"/>
              </a:rPr>
              <a:t>GLOBAL expansion factor a(t)</a:t>
            </a:r>
          </a:p>
          <a:p>
            <a:pPr>
              <a:lnSpc>
                <a:spcPct val="80000"/>
              </a:lnSpc>
              <a:defRPr/>
            </a:pPr>
            <a:endParaRPr lang="en-US" sz="1600" dirty="0">
              <a:solidFill>
                <a:prstClr val="white"/>
              </a:solidFill>
            </a:endParaRPr>
          </a:p>
          <a:p>
            <a:pPr>
              <a:lnSpc>
                <a:spcPct val="80000"/>
              </a:lnSpc>
              <a:buFont typeface="Arial" pitchFamily="34" charset="0"/>
              <a:buChar char="•"/>
              <a:defRPr/>
            </a:pPr>
            <a:r>
              <a:rPr lang="en-US" sz="1600" dirty="0">
                <a:solidFill>
                  <a:prstClr val="white"/>
                </a:solidFill>
              </a:rPr>
              <a:t>  </a:t>
            </a:r>
            <a:r>
              <a:rPr lang="en-US" sz="1600" dirty="0">
                <a:solidFill>
                  <a:prstClr val="white"/>
                </a:solidFill>
                <a:latin typeface="Constantia"/>
              </a:rPr>
              <a:t>All distances/dimensions of objects </a:t>
            </a:r>
          </a:p>
          <a:p>
            <a:pPr>
              <a:lnSpc>
                <a:spcPct val="80000"/>
              </a:lnSpc>
              <a:defRPr/>
            </a:pPr>
            <a:r>
              <a:rPr lang="en-US" sz="1600" dirty="0">
                <a:solidFill>
                  <a:prstClr val="white"/>
                </a:solidFill>
                <a:latin typeface="Constantia"/>
              </a:rPr>
              <a:t>    uniformly increase by a(t): </a:t>
            </a:r>
          </a:p>
          <a:p>
            <a:pPr>
              <a:lnSpc>
                <a:spcPct val="80000"/>
              </a:lnSpc>
              <a:defRPr/>
            </a:pPr>
            <a:r>
              <a:rPr lang="en-US" sz="1600" dirty="0">
                <a:solidFill>
                  <a:prstClr val="white"/>
                </a:solidFill>
                <a:latin typeface="Constantia"/>
              </a:rPr>
              <a:t>    </a:t>
            </a:r>
          </a:p>
          <a:p>
            <a:pPr>
              <a:lnSpc>
                <a:spcPct val="80000"/>
              </a:lnSpc>
              <a:defRPr/>
            </a:pPr>
            <a:r>
              <a:rPr lang="en-US" sz="1600" dirty="0">
                <a:solidFill>
                  <a:prstClr val="white"/>
                </a:solidFill>
                <a:latin typeface="Constantia"/>
              </a:rPr>
              <a:t>    at time t, the distance between </a:t>
            </a:r>
          </a:p>
          <a:p>
            <a:pPr>
              <a:lnSpc>
                <a:spcPct val="80000"/>
              </a:lnSpc>
              <a:defRPr/>
            </a:pPr>
            <a:r>
              <a:rPr lang="en-US" sz="1600" dirty="0">
                <a:solidFill>
                  <a:prstClr val="white"/>
                </a:solidFill>
                <a:latin typeface="Constantia"/>
              </a:rPr>
              <a:t>    two objects </a:t>
            </a:r>
            <a:r>
              <a:rPr lang="en-US" sz="1600" dirty="0" err="1">
                <a:solidFill>
                  <a:prstClr val="white"/>
                </a:solidFill>
                <a:latin typeface="Constantia"/>
              </a:rPr>
              <a:t>i</a:t>
            </a:r>
            <a:r>
              <a:rPr lang="en-US" sz="1600" dirty="0">
                <a:solidFill>
                  <a:prstClr val="white"/>
                </a:solidFill>
                <a:latin typeface="Constantia"/>
              </a:rPr>
              <a:t> and j has increased to</a:t>
            </a:r>
          </a:p>
          <a:p>
            <a:pPr>
              <a:defRPr/>
            </a:pPr>
            <a:endParaRPr lang="en-US" dirty="0">
              <a:solidFill>
                <a:prstClr val="white"/>
              </a:solidFill>
            </a:endParaRPr>
          </a:p>
          <a:p>
            <a:pPr>
              <a:defRPr/>
            </a:pPr>
            <a:endParaRPr lang="en-US" dirty="0">
              <a:solidFill>
                <a:prstClr val="white"/>
              </a:solidFill>
            </a:endParaRPr>
          </a:p>
          <a:p>
            <a:pPr>
              <a:defRPr/>
            </a:pPr>
            <a:r>
              <a:rPr lang="en-US" dirty="0">
                <a:solidFill>
                  <a:prstClr val="white"/>
                </a:solidFill>
              </a:rPr>
              <a:t>                                  </a:t>
            </a:r>
          </a:p>
          <a:p>
            <a:pPr>
              <a:defRPr/>
            </a:pPr>
            <a:endParaRPr lang="en-US" dirty="0">
              <a:solidFill>
                <a:prstClr val="white"/>
              </a:solidFill>
            </a:endParaRPr>
          </a:p>
          <a:p>
            <a:pPr>
              <a:defRPr/>
            </a:pPr>
            <a:r>
              <a:rPr lang="en-US" dirty="0">
                <a:solidFill>
                  <a:prstClr val="white"/>
                </a:solidFill>
              </a:rPr>
              <a:t>  </a:t>
            </a:r>
          </a:p>
        </p:txBody>
      </p:sp>
      <p:graphicFrame>
        <p:nvGraphicFramePr>
          <p:cNvPr id="38919" name="Object 2"/>
          <p:cNvGraphicFramePr>
            <a:graphicFrameLocks noChangeAspect="1"/>
          </p:cNvGraphicFramePr>
          <p:nvPr/>
        </p:nvGraphicFramePr>
        <p:xfrm>
          <a:off x="1143000" y="4643438"/>
          <a:ext cx="3638550" cy="742950"/>
        </p:xfrm>
        <a:graphic>
          <a:graphicData uri="http://schemas.openxmlformats.org/presentationml/2006/ole">
            <mc:AlternateContent xmlns:mc="http://schemas.openxmlformats.org/markup-compatibility/2006">
              <mc:Choice xmlns:v="urn:schemas-microsoft-com:vml" Requires="v">
                <p:oleObj spid="_x0000_s97300" name="Equation" r:id="rId3" imgW="1371600" imgH="279400" progId="Equation.DSMT4">
                  <p:embed/>
                </p:oleObj>
              </mc:Choice>
              <mc:Fallback>
                <p:oleObj name="Equation" r:id="rId3" imgW="1371600" imgH="279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643438"/>
                        <a:ext cx="363855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20" name="Rectangle 3"/>
          <p:cNvSpPr>
            <a:spLocks noChangeArrowheads="1"/>
          </p:cNvSpPr>
          <p:nvPr/>
        </p:nvSpPr>
        <p:spPr bwMode="auto">
          <a:xfrm>
            <a:off x="357188" y="5572125"/>
            <a:ext cx="5214937" cy="10715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9" name="TextBox 8"/>
          <p:cNvSpPr txBox="1"/>
          <p:nvPr/>
        </p:nvSpPr>
        <p:spPr>
          <a:xfrm>
            <a:off x="571500" y="5786438"/>
            <a:ext cx="8286750" cy="615950"/>
          </a:xfrm>
          <a:prstGeom prst="rect">
            <a:avLst/>
          </a:prstGeom>
          <a:noFill/>
        </p:spPr>
        <p:txBody>
          <a:bodyPr>
            <a:spAutoFit/>
          </a:bodyPr>
          <a:lstStyle/>
          <a:p>
            <a:pPr>
              <a:buFont typeface="Arial" pitchFamily="34" charset="0"/>
              <a:buChar char="•"/>
              <a:defRPr/>
            </a:pPr>
            <a:r>
              <a:rPr lang="en-US" dirty="0">
                <a:solidFill>
                  <a:prstClr val="white"/>
                </a:solidFill>
              </a:rPr>
              <a:t>  </a:t>
            </a:r>
            <a:r>
              <a:rPr lang="en-US" sz="1600" dirty="0">
                <a:solidFill>
                  <a:prstClr val="white"/>
                </a:solidFill>
                <a:latin typeface="Constantia"/>
              </a:rPr>
              <a:t>Note:   by definition we chose a(t</a:t>
            </a:r>
            <a:r>
              <a:rPr lang="en-US" sz="1600" baseline="-25000" dirty="0">
                <a:solidFill>
                  <a:prstClr val="white"/>
                </a:solidFill>
                <a:latin typeface="Constantia"/>
              </a:rPr>
              <a:t>0</a:t>
            </a:r>
            <a:r>
              <a:rPr lang="en-US" sz="1600" dirty="0">
                <a:solidFill>
                  <a:prstClr val="white"/>
                </a:solidFill>
                <a:latin typeface="Constantia"/>
              </a:rPr>
              <a:t>)=1,   </a:t>
            </a:r>
          </a:p>
          <a:p>
            <a:pPr>
              <a:defRPr/>
            </a:pPr>
            <a:r>
              <a:rPr lang="en-US" sz="1600" dirty="0">
                <a:solidFill>
                  <a:prstClr val="white"/>
                </a:solidFill>
                <a:latin typeface="Constantia"/>
              </a:rPr>
              <a:t>    i.e. the present-day expansion factor </a:t>
            </a:r>
          </a:p>
        </p:txBody>
      </p:sp>
      <p:sp>
        <p:nvSpPr>
          <p:cNvPr id="38922" name="Rectangle 3"/>
          <p:cNvSpPr>
            <a:spLocks noChangeArrowheads="1"/>
          </p:cNvSpPr>
          <p:nvPr/>
        </p:nvSpPr>
        <p:spPr bwMode="auto">
          <a:xfrm>
            <a:off x="357188" y="2500313"/>
            <a:ext cx="5214937" cy="20002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pic>
        <p:nvPicPr>
          <p:cNvPr id="38923" name="Picture 12" descr="Universe_expansio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43563" y="2928938"/>
            <a:ext cx="3071812"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454902"/>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2050" name="Picture 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551" y="2985975"/>
            <a:ext cx="3262313"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hubble_expansion.part_3.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66486" y="2745388"/>
            <a:ext cx="3707203" cy="370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ubble_expansion.part_2.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89316" y="2968218"/>
            <a:ext cx="3261544" cy="326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3923928" y="4418969"/>
            <a:ext cx="720080" cy="360040"/>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1547664" y="125503"/>
            <a:ext cx="6552728" cy="938719"/>
          </a:xfrm>
          <a:prstGeom prst="rect">
            <a:avLst/>
          </a:prstGeom>
          <a:noFill/>
        </p:spPr>
        <p:txBody>
          <a:bodyPr wrap="square" rtlCol="0">
            <a:spAutoFit/>
          </a:bodyPr>
          <a:lstStyle/>
          <a:p>
            <a:r>
              <a:rPr lang="nl-NL" sz="5500" b="1" dirty="0">
                <a:solidFill>
                  <a:prstClr val="black"/>
                </a:solidFill>
                <a:latin typeface="Constantia"/>
              </a:rPr>
              <a:t>Hubble  Expansion</a:t>
            </a:r>
            <a:endParaRPr lang="en-GB" sz="5500" b="1" dirty="0">
              <a:solidFill>
                <a:prstClr val="black"/>
              </a:solidFill>
              <a:latin typeface="Constantia"/>
            </a:endParaRPr>
          </a:p>
        </p:txBody>
      </p:sp>
      <p:sp>
        <p:nvSpPr>
          <p:cNvPr id="8" name="TextBox 7"/>
          <p:cNvSpPr txBox="1"/>
          <p:nvPr/>
        </p:nvSpPr>
        <p:spPr>
          <a:xfrm>
            <a:off x="755576" y="1397313"/>
            <a:ext cx="8388424" cy="784830"/>
          </a:xfrm>
          <a:prstGeom prst="rect">
            <a:avLst/>
          </a:prstGeom>
          <a:noFill/>
        </p:spPr>
        <p:txBody>
          <a:bodyPr wrap="square" rtlCol="0">
            <a:spAutoFit/>
          </a:bodyPr>
          <a:lstStyle/>
          <a:p>
            <a:r>
              <a:rPr lang="nl-NL" sz="1500" b="1" dirty="0">
                <a:solidFill>
                  <a:prstClr val="black"/>
                </a:solidFill>
              </a:rPr>
              <a:t>Space expands:</a:t>
            </a:r>
          </a:p>
          <a:p>
            <a:endParaRPr lang="nl-NL" sz="1500" b="1" dirty="0">
              <a:solidFill>
                <a:prstClr val="black"/>
              </a:solidFill>
            </a:endParaRPr>
          </a:p>
          <a:p>
            <a:r>
              <a:rPr lang="nl-NL" sz="1500" b="1" dirty="0">
                <a:solidFill>
                  <a:prstClr val="black"/>
                </a:solidFill>
              </a:rPr>
              <a:t>displacement  </a:t>
            </a:r>
            <a:r>
              <a:rPr lang="nl-NL" sz="1500" b="1" dirty="0">
                <a:solidFill>
                  <a:prstClr val="black"/>
                </a:solidFill>
                <a:sym typeface="Mathematica1"/>
              </a:rPr>
              <a:t>-  distance                                               Hubble law:  velocity - distance           </a:t>
            </a:r>
            <a:r>
              <a:rPr lang="nl-NL" sz="1500" b="1" dirty="0">
                <a:solidFill>
                  <a:prstClr val="black"/>
                </a:solidFill>
              </a:rPr>
              <a:t> </a:t>
            </a:r>
            <a:endParaRPr lang="en-GB" sz="1500" b="1" dirty="0">
              <a:solidFill>
                <a:prstClr val="black"/>
              </a:solidFill>
            </a:endParaRPr>
          </a:p>
        </p:txBody>
      </p:sp>
      <p:sp>
        <p:nvSpPr>
          <p:cNvPr id="9" name="Right Arrow 8"/>
          <p:cNvSpPr/>
          <p:nvPr/>
        </p:nvSpPr>
        <p:spPr>
          <a:xfrm>
            <a:off x="3563888" y="1685082"/>
            <a:ext cx="720080" cy="20929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3907382304"/>
              </p:ext>
            </p:extLst>
          </p:nvPr>
        </p:nvGraphicFramePr>
        <p:xfrm>
          <a:off x="6084168" y="1294428"/>
          <a:ext cx="1387475" cy="495300"/>
        </p:xfrm>
        <a:graphic>
          <a:graphicData uri="http://schemas.openxmlformats.org/presentationml/2006/ole">
            <mc:AlternateContent xmlns:mc="http://schemas.openxmlformats.org/markup-compatibility/2006">
              <mc:Choice xmlns:v="urn:schemas-microsoft-com:vml" Requires="v">
                <p:oleObj spid="_x0000_s68718" name="Equation" r:id="rId6" imgW="583920" imgH="203040" progId="Equation.DSMT4">
                  <p:embed/>
                </p:oleObj>
              </mc:Choice>
              <mc:Fallback>
                <p:oleObj name="Equation" r:id="rId6" imgW="583920" imgH="203040" progId="Equation.DSMT4">
                  <p:embed/>
                  <p:pic>
                    <p:nvPicPr>
                      <p:cNvPr id="0" name=""/>
                      <p:cNvPicPr>
                        <a:picLocks noChangeAspect="1" noChangeArrowheads="1"/>
                      </p:cNvPicPr>
                      <p:nvPr/>
                    </p:nvPicPr>
                    <p:blipFill>
                      <a:blip r:embed="rId7"/>
                      <a:srcRect/>
                      <a:stretch>
                        <a:fillRect/>
                      </a:stretch>
                    </p:blipFill>
                    <p:spPr bwMode="auto">
                      <a:xfrm>
                        <a:off x="6084168" y="1294428"/>
                        <a:ext cx="138747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Rectangle 15"/>
          <p:cNvSpPr/>
          <p:nvPr/>
        </p:nvSpPr>
        <p:spPr>
          <a:xfrm>
            <a:off x="312551" y="2968218"/>
            <a:ext cx="3323345" cy="3341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18"/>
          <p:cNvSpPr/>
          <p:nvPr/>
        </p:nvSpPr>
        <p:spPr>
          <a:xfrm>
            <a:off x="5076056" y="2636912"/>
            <a:ext cx="3888432" cy="396044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Rectangle 17"/>
          <p:cNvSpPr/>
          <p:nvPr/>
        </p:nvSpPr>
        <p:spPr>
          <a:xfrm>
            <a:off x="467544" y="1124745"/>
            <a:ext cx="8496944" cy="12961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105525567"/>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a:solidFill>
                  <a:schemeClr val="accent1"/>
                </a:solidFill>
              </a:rPr>
              <a:t>Velocity of Light</a:t>
            </a:r>
            <a:endParaRPr lang="en-GB" b="1" dirty="0">
              <a:solidFill>
                <a:schemeClr val="accent1"/>
              </a:solidFill>
            </a:endParaRPr>
          </a:p>
        </p:txBody>
      </p:sp>
      <p:sp>
        <p:nvSpPr>
          <p:cNvPr id="3" name="Content Placeholder 2"/>
          <p:cNvSpPr>
            <a:spLocks noGrp="1"/>
          </p:cNvSpPr>
          <p:nvPr>
            <p:ph idx="1"/>
          </p:nvPr>
        </p:nvSpPr>
        <p:spPr/>
        <p:txBody>
          <a:bodyPr/>
          <a:lstStyle/>
          <a:p>
            <a:r>
              <a:rPr lang="nl-NL" sz="1600" dirty="0">
                <a:solidFill>
                  <a:schemeClr val="accent5"/>
                </a:solidFill>
                <a:latin typeface="Constantia" panose="02030602050306030303" pitchFamily="18" charset="0"/>
              </a:rPr>
              <a:t>The fastest way of communication in nature is by means of light. </a:t>
            </a:r>
          </a:p>
          <a:p>
            <a:endParaRPr lang="nl-NL" sz="1600" dirty="0">
              <a:solidFill>
                <a:schemeClr val="accent5"/>
              </a:solidFill>
              <a:latin typeface="Constantia" panose="02030602050306030303" pitchFamily="18" charset="0"/>
            </a:endParaRPr>
          </a:p>
          <a:p>
            <a:r>
              <a:rPr lang="nl-NL" sz="1600" dirty="0">
                <a:solidFill>
                  <a:schemeClr val="accent5"/>
                </a:solidFill>
                <a:latin typeface="Constantia" panose="02030602050306030303" pitchFamily="18" charset="0"/>
              </a:rPr>
              <a:t>Light is an electromagnetic wave </a:t>
            </a:r>
          </a:p>
          <a:p>
            <a:pPr marL="0" indent="0">
              <a:buNone/>
            </a:pPr>
            <a:r>
              <a:rPr lang="nl-NL" sz="1600" dirty="0">
                <a:solidFill>
                  <a:schemeClr val="accent5"/>
                </a:solidFill>
                <a:latin typeface="Constantia" panose="02030602050306030303" pitchFamily="18" charset="0"/>
              </a:rPr>
              <a:t>                  - and as quantum phenomenon:    both a wave and particle nature: </a:t>
            </a:r>
          </a:p>
          <a:p>
            <a:pPr marL="0" indent="0">
              <a:buNone/>
            </a:pPr>
            <a:r>
              <a:rPr lang="nl-NL" sz="1600" dirty="0">
                <a:solidFill>
                  <a:schemeClr val="accent5"/>
                </a:solidFill>
                <a:latin typeface="Constantia" panose="02030602050306030303" pitchFamily="18" charset="0"/>
              </a:rPr>
              <a:t>                   - light is the propagation of photons – light particles – which have a wave nature</a:t>
            </a:r>
          </a:p>
          <a:p>
            <a:pPr marL="0" indent="0">
              <a:buNone/>
            </a:pPr>
            <a:endParaRPr lang="nl-NL" sz="1600" dirty="0">
              <a:solidFill>
                <a:schemeClr val="accent5"/>
              </a:solidFill>
              <a:latin typeface="Constantia" panose="02030602050306030303" pitchFamily="18" charset="0"/>
            </a:endParaRPr>
          </a:p>
          <a:p>
            <a:pPr>
              <a:buFont typeface="Arial" panose="020B0604020202020204" pitchFamily="34" charset="0"/>
              <a:buChar char="•"/>
            </a:pPr>
            <a:r>
              <a:rPr lang="nl-NL" sz="1600" dirty="0">
                <a:solidFill>
                  <a:schemeClr val="accent5"/>
                </a:solidFill>
                <a:latin typeface="Constantia" panose="02030602050306030303" pitchFamily="18" charset="0"/>
              </a:rPr>
              <a:t>Einstein (1905):</a:t>
            </a:r>
          </a:p>
          <a:p>
            <a:pPr marL="0" indent="0">
              <a:buNone/>
            </a:pPr>
            <a:r>
              <a:rPr lang="nl-NL" sz="1600" dirty="0">
                <a:solidFill>
                  <a:schemeClr val="accent5"/>
                </a:solidFill>
                <a:latin typeface="Constantia" panose="02030602050306030303" pitchFamily="18" charset="0"/>
              </a:rPr>
              <a:t>       -  the velocity of light propagation is CONSTANT, always, </a:t>
            </a:r>
          </a:p>
          <a:p>
            <a:pPr marL="0" indent="0">
              <a:buNone/>
            </a:pPr>
            <a:r>
              <a:rPr lang="nl-NL" sz="1600" dirty="0">
                <a:solidFill>
                  <a:schemeClr val="accent5"/>
                </a:solidFill>
                <a:latin typeface="Constantia" panose="02030602050306030303" pitchFamily="18" charset="0"/>
              </a:rPr>
              <a:t>           independent of from which system you look at it. </a:t>
            </a:r>
          </a:p>
          <a:p>
            <a:pPr marL="0" indent="0">
              <a:buNone/>
            </a:pPr>
            <a:r>
              <a:rPr lang="nl-NL" sz="1600" dirty="0">
                <a:solidFill>
                  <a:schemeClr val="accent5"/>
                </a:solidFill>
                <a:latin typeface="Constantia" panose="02030602050306030303" pitchFamily="18" charset="0"/>
              </a:rPr>
              <a:t>       -   the velocity of light is the maximum velocity attainable in nature</a:t>
            </a:r>
          </a:p>
          <a:p>
            <a:pPr marL="0" indent="0">
              <a:buNone/>
            </a:pPr>
            <a:endParaRPr lang="nl-NL" sz="1600" dirty="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pPr marL="0" indent="0">
              <a:buNone/>
            </a:pPr>
            <a:endParaRPr lang="en-GB" sz="1600" dirty="0">
              <a:solidFill>
                <a:schemeClr val="accent5"/>
              </a:solidFill>
              <a:latin typeface="Constantia" panose="02030602050306030303"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559871898"/>
              </p:ext>
            </p:extLst>
          </p:nvPr>
        </p:nvGraphicFramePr>
        <p:xfrm>
          <a:off x="2267744" y="5013176"/>
          <a:ext cx="4036988" cy="1393172"/>
        </p:xfrm>
        <a:graphic>
          <a:graphicData uri="http://schemas.openxmlformats.org/presentationml/2006/ole">
            <mc:AlternateContent xmlns:mc="http://schemas.openxmlformats.org/markup-compatibility/2006">
              <mc:Choice xmlns:v="urn:schemas-microsoft-com:vml" Requires="v">
                <p:oleObj spid="_x0000_s72806" name="Equation" r:id="rId3" imgW="1396800" imgH="482400" progId="Equation.DSMT4">
                  <p:embed/>
                </p:oleObj>
              </mc:Choice>
              <mc:Fallback>
                <p:oleObj name="Equation" r:id="rId3" imgW="1396800" imgH="482400" progId="Equation.DSMT4">
                  <p:embed/>
                  <p:pic>
                    <p:nvPicPr>
                      <p:cNvPr id="0" name="Object 2"/>
                      <p:cNvPicPr>
                        <a:picLocks noChangeAspect="1" noChangeArrowheads="1"/>
                      </p:cNvPicPr>
                      <p:nvPr/>
                    </p:nvPicPr>
                    <p:blipFill>
                      <a:blip r:embed="rId4"/>
                      <a:srcRect/>
                      <a:stretch>
                        <a:fillRect/>
                      </a:stretch>
                    </p:blipFill>
                    <p:spPr bwMode="auto">
                      <a:xfrm>
                        <a:off x="2267744" y="5013176"/>
                        <a:ext cx="4036988" cy="1393172"/>
                      </a:xfrm>
                      <a:prstGeom prst="rect">
                        <a:avLst/>
                      </a:prstGeom>
                      <a:noFill/>
                      <a:ln>
                        <a:noFill/>
                      </a:ln>
                      <a:effectLst/>
                    </p:spPr>
                  </p:pic>
                </p:oleObj>
              </mc:Fallback>
            </mc:AlternateContent>
          </a:graphicData>
        </a:graphic>
      </p:graphicFrame>
      <p:sp>
        <p:nvSpPr>
          <p:cNvPr id="5" name="Rectangle 4"/>
          <p:cNvSpPr/>
          <p:nvPr/>
        </p:nvSpPr>
        <p:spPr>
          <a:xfrm>
            <a:off x="1979712" y="5013176"/>
            <a:ext cx="4752528" cy="136815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23528" y="1484784"/>
            <a:ext cx="8496944" cy="331236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7764789"/>
      </p:ext>
    </p:extLst>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876592"/>
      </p:ext>
    </p:extLst>
  </p:cSld>
  <p:clrMapOvr>
    <a:masterClrMapping/>
  </p:clrMapOvr>
  <p:transition>
    <p:zoom/>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2" descr="hubble_expansion.part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4513" y="671513"/>
            <a:ext cx="55149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643713"/>
      </p:ext>
    </p:extLst>
  </p:cSld>
  <p:clrMapOvr>
    <a:masterClrMapping/>
  </p:clrMapOvr>
  <p:transition>
    <p:zoom/>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2" descr="hubble_expansion.part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4513" y="671513"/>
            <a:ext cx="55149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3" descr="hubble_expansion.part_3.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428625"/>
            <a:ext cx="6019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626261"/>
      </p:ext>
    </p:extLst>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522271"/>
      </p:ext>
    </p:extLst>
  </p:cSld>
  <p:clrMapOvr>
    <a:masterClrMapping/>
  </p:clrMapOvr>
  <p:transition>
    <p:zoom/>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2" descr="hubble_expansion.part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500063"/>
            <a:ext cx="55149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526536"/>
      </p:ext>
    </p:extLst>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2" descr="hubble_expansion.part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500063"/>
            <a:ext cx="55149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3" descr="hubble_expansion.part_3.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3063" y="71438"/>
            <a:ext cx="6019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926362"/>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642910" y="0"/>
            <a:ext cx="8229600" cy="1143000"/>
          </a:xfrm>
        </p:spPr>
        <p:txBody>
          <a:bodyPr/>
          <a:lstStyle/>
          <a:p>
            <a:pPr eaLnBrk="1" fontAlgn="auto" hangingPunct="1">
              <a:spcAft>
                <a:spcPts val="0"/>
              </a:spcAft>
              <a:defRPr/>
            </a:pPr>
            <a:r>
              <a:rPr sz="6000" b="1">
                <a:solidFill>
                  <a:schemeClr val="tx1"/>
                </a:solidFill>
              </a:rPr>
              <a:t>   Hubble  Parameter </a:t>
            </a:r>
          </a:p>
        </p:txBody>
      </p:sp>
      <p:sp>
        <p:nvSpPr>
          <p:cNvPr id="74756" name="Rectangle 4"/>
          <p:cNvSpPr>
            <a:spLocks noGrp="1" noChangeArrowheads="1"/>
          </p:cNvSpPr>
          <p:nvPr>
            <p:ph type="body" idx="4294967295"/>
          </p:nvPr>
        </p:nvSpPr>
        <p:spPr>
          <a:xfrm>
            <a:off x="500063" y="1500188"/>
            <a:ext cx="9144000" cy="5084762"/>
          </a:xfrm>
        </p:spPr>
        <p:txBody>
          <a:bodyPr>
            <a:normAutofit lnSpcReduction="10000"/>
          </a:bodyPr>
          <a:lstStyle/>
          <a:p>
            <a:pPr marL="274320" indent="-274320" eaLnBrk="1" fontAlgn="auto" hangingPunct="1">
              <a:spcAft>
                <a:spcPts val="0"/>
              </a:spcAft>
              <a:buClr>
                <a:schemeClr val="tx1"/>
              </a:buClr>
              <a:buFont typeface="Mathematica1" pitchFamily="2" charset="2"/>
              <a:buChar char="·"/>
              <a:defRPr/>
            </a:pPr>
            <a:r>
              <a:rPr lang="en-US" sz="2000" b="1" dirty="0">
                <a:sym typeface="Mathematica1" pitchFamily="2" charset="2"/>
              </a:rPr>
              <a:t>For a long time, the correct value of the Hubble constant H</a:t>
            </a:r>
            <a:r>
              <a:rPr lang="en-US" sz="2000" b="1" baseline="-25000" dirty="0">
                <a:sym typeface="Mathematica1" pitchFamily="2" charset="2"/>
              </a:rPr>
              <a:t>0</a:t>
            </a:r>
            <a:endParaRPr lang="en-US" sz="2000" b="1" dirty="0">
              <a:sym typeface="Mathematica1" pitchFamily="2" charset="2"/>
            </a:endParaRPr>
          </a:p>
          <a:p>
            <a:pPr marL="274320" indent="-274320" eaLnBrk="1" fontAlgn="auto" hangingPunct="1">
              <a:spcAft>
                <a:spcPts val="0"/>
              </a:spcAft>
              <a:buClr>
                <a:schemeClr val="tx1"/>
              </a:buClr>
              <a:buFont typeface="Wingdings 2"/>
              <a:buNone/>
              <a:defRPr/>
            </a:pPr>
            <a:r>
              <a:rPr lang="en-US" sz="2000" b="1" dirty="0">
                <a:sym typeface="Mathematica1" pitchFamily="2" charset="2"/>
              </a:rPr>
              <a:t>     was a major unsettled issue:</a:t>
            </a:r>
          </a:p>
          <a:p>
            <a:pPr marL="274320" indent="-274320" eaLnBrk="1" fontAlgn="auto" hangingPunct="1">
              <a:spcAft>
                <a:spcPts val="0"/>
              </a:spcAft>
              <a:buClr>
                <a:schemeClr val="tx1"/>
              </a:buClr>
              <a:buFont typeface="Wingdings 2"/>
              <a:buNone/>
              <a:defRPr/>
            </a:pPr>
            <a:endParaRPr lang="en-US" sz="2000" b="1" baseline="-25000" dirty="0">
              <a:sym typeface="Mathematica1" pitchFamily="2" charset="2"/>
            </a:endParaRPr>
          </a:p>
          <a:p>
            <a:pPr marL="274320" indent="-274320" eaLnBrk="1" fontAlgn="auto" hangingPunct="1">
              <a:spcAft>
                <a:spcPts val="0"/>
              </a:spcAft>
              <a:buClr>
                <a:schemeClr val="tx1"/>
              </a:buClr>
              <a:buFont typeface="Wingdings 2"/>
              <a:buNone/>
              <a:defRPr/>
            </a:pPr>
            <a:r>
              <a:rPr lang="en-US" sz="2000" b="1" baseline="-25000" dirty="0">
                <a:sym typeface="Mathematica1" pitchFamily="2" charset="2"/>
              </a:rPr>
              <a:t> </a:t>
            </a:r>
            <a:r>
              <a:rPr lang="en-US" sz="2000" b="1" dirty="0">
                <a:sym typeface="Mathematica1" pitchFamily="2" charset="2"/>
              </a:rPr>
              <a:t>              H</a:t>
            </a:r>
            <a:r>
              <a:rPr lang="en-US" sz="2000" b="1" baseline="-25000" dirty="0">
                <a:sym typeface="Mathematica1" pitchFamily="2" charset="2"/>
              </a:rPr>
              <a:t>0</a:t>
            </a:r>
            <a:r>
              <a:rPr lang="en-US" sz="2000" b="1" dirty="0">
                <a:sym typeface="Mathematica1" pitchFamily="2" charset="2"/>
              </a:rPr>
              <a:t> = 50  km s</a:t>
            </a:r>
            <a:r>
              <a:rPr lang="en-US" sz="2000" b="1" baseline="30000" dirty="0">
                <a:sym typeface="Mathematica1" pitchFamily="2" charset="2"/>
              </a:rPr>
              <a:t>-1</a:t>
            </a:r>
            <a:r>
              <a:rPr lang="en-US" sz="2000" b="1" dirty="0">
                <a:sym typeface="Mathematica1" pitchFamily="2" charset="2"/>
              </a:rPr>
              <a:t> Mpc</a:t>
            </a:r>
            <a:r>
              <a:rPr lang="en-US" sz="2000" b="1" baseline="30000" dirty="0">
                <a:sym typeface="Mathematica1" pitchFamily="2" charset="2"/>
              </a:rPr>
              <a:t>-1</a:t>
            </a:r>
            <a:r>
              <a:rPr lang="en-US" sz="2000" b="1" dirty="0">
                <a:sym typeface="Mathematica1" pitchFamily="2" charset="2"/>
              </a:rPr>
              <a:t>                      H</a:t>
            </a:r>
            <a:r>
              <a:rPr lang="en-US" sz="2000" b="1" baseline="-25000" dirty="0">
                <a:sym typeface="Mathematica1" pitchFamily="2" charset="2"/>
              </a:rPr>
              <a:t>0</a:t>
            </a:r>
            <a:r>
              <a:rPr lang="en-US" sz="2000" b="1" dirty="0">
                <a:sym typeface="Mathematica1" pitchFamily="2" charset="2"/>
              </a:rPr>
              <a:t> = 100  km s</a:t>
            </a:r>
            <a:r>
              <a:rPr lang="en-US" sz="2000" b="1" baseline="30000" dirty="0">
                <a:sym typeface="Mathematica1" pitchFamily="2" charset="2"/>
              </a:rPr>
              <a:t>-1</a:t>
            </a:r>
            <a:r>
              <a:rPr lang="en-US" sz="2000" b="1" dirty="0">
                <a:sym typeface="Mathematica1" pitchFamily="2" charset="2"/>
              </a:rPr>
              <a:t> Mpc</a:t>
            </a:r>
            <a:r>
              <a:rPr lang="en-US" sz="2000" b="1" baseline="30000" dirty="0">
                <a:sym typeface="Mathematica1" pitchFamily="2" charset="2"/>
              </a:rPr>
              <a:t>-1</a:t>
            </a:r>
            <a:r>
              <a:rPr lang="en-US" sz="2000" b="1" dirty="0">
                <a:sym typeface="Mathematica1" pitchFamily="2" charset="2"/>
              </a:rPr>
              <a:t> </a:t>
            </a:r>
          </a:p>
          <a:p>
            <a:pPr marL="274320" indent="-274320" eaLnBrk="1" fontAlgn="auto" hangingPunct="1">
              <a:spcAft>
                <a:spcPts val="0"/>
              </a:spcAft>
              <a:buClr>
                <a:schemeClr val="tx1"/>
              </a:buClr>
              <a:buFont typeface="Wingdings 2"/>
              <a:buNone/>
              <a:defRPr/>
            </a:pPr>
            <a:endParaRPr lang="en-US" sz="2000" b="1" dirty="0">
              <a:sym typeface="Mathematica1" pitchFamily="2" charset="2"/>
            </a:endParaRPr>
          </a:p>
          <a:p>
            <a:pPr marL="274320" indent="-274320" eaLnBrk="1" fontAlgn="auto" hangingPunct="1">
              <a:spcAft>
                <a:spcPts val="0"/>
              </a:spcAft>
              <a:buClr>
                <a:schemeClr val="tx1"/>
              </a:buClr>
              <a:buFont typeface="Mathematica1" pitchFamily="2" charset="2"/>
              <a:buChar char="·"/>
              <a:defRPr/>
            </a:pPr>
            <a:r>
              <a:rPr lang="en-US" sz="2000" b="1" dirty="0">
                <a:sym typeface="Mathematica1" pitchFamily="2" charset="2"/>
              </a:rPr>
              <a:t>This meant distances and timescales in the Universe had to </a:t>
            </a:r>
          </a:p>
          <a:p>
            <a:pPr marL="274320" indent="-274320" eaLnBrk="1" fontAlgn="auto" hangingPunct="1">
              <a:spcAft>
                <a:spcPts val="0"/>
              </a:spcAft>
              <a:buClr>
                <a:schemeClr val="tx1"/>
              </a:buClr>
              <a:buFont typeface="Wingdings 2"/>
              <a:buNone/>
              <a:defRPr/>
            </a:pPr>
            <a:r>
              <a:rPr lang="en-US" sz="2000" b="1" dirty="0">
                <a:sym typeface="Mathematica1" pitchFamily="2" charset="2"/>
              </a:rPr>
              <a:t>     deal with uncertainties of a factor 2 !!!</a:t>
            </a:r>
          </a:p>
          <a:p>
            <a:pPr marL="274320" indent="-274320" eaLnBrk="1" fontAlgn="auto" hangingPunct="1">
              <a:spcAft>
                <a:spcPts val="0"/>
              </a:spcAft>
              <a:buClr>
                <a:schemeClr val="tx1"/>
              </a:buClr>
              <a:buFont typeface="Wingdings 2"/>
              <a:buNone/>
              <a:defRPr/>
            </a:pPr>
            <a:endParaRPr lang="en-US" sz="2000" b="1" dirty="0">
              <a:sym typeface="Mathematica1" pitchFamily="2" charset="2"/>
            </a:endParaRPr>
          </a:p>
          <a:p>
            <a:pPr marL="274320" indent="-274320" eaLnBrk="1" fontAlgn="auto" hangingPunct="1">
              <a:spcAft>
                <a:spcPts val="0"/>
              </a:spcAft>
              <a:buClr>
                <a:schemeClr val="tx1"/>
              </a:buClr>
              <a:buFont typeface="Mathematica1" pitchFamily="2" charset="2"/>
              <a:buChar char="·"/>
              <a:defRPr/>
            </a:pPr>
            <a:r>
              <a:rPr lang="en-US" sz="2000" b="1" dirty="0">
                <a:sym typeface="Mathematica1" pitchFamily="2" charset="2"/>
              </a:rPr>
              <a:t>Following major programs,  such as Hubble Key Project,  the </a:t>
            </a:r>
          </a:p>
          <a:p>
            <a:pPr marL="274320" indent="-274320" eaLnBrk="1" fontAlgn="auto" hangingPunct="1">
              <a:spcAft>
                <a:spcPts val="0"/>
              </a:spcAft>
              <a:buClr>
                <a:schemeClr val="tx1"/>
              </a:buClr>
              <a:buFont typeface="Wingdings 2"/>
              <a:buNone/>
              <a:defRPr/>
            </a:pPr>
            <a:r>
              <a:rPr lang="en-US" sz="2000" b="1" dirty="0">
                <a:sym typeface="Mathematica1" pitchFamily="2" charset="2"/>
              </a:rPr>
              <a:t>     Supernova key projects  and  the WMAP  CMB  measurements,</a:t>
            </a:r>
          </a:p>
          <a:p>
            <a:pPr marL="274320" indent="-274320" eaLnBrk="1" fontAlgn="auto" hangingPunct="1">
              <a:spcAft>
                <a:spcPts val="0"/>
              </a:spcAft>
              <a:buClr>
                <a:schemeClr val="tx1"/>
              </a:buClr>
              <a:buFont typeface="Wingdings 2"/>
              <a:buNone/>
              <a:defRPr/>
            </a:pPr>
            <a:endParaRPr lang="en-US" sz="2000" b="1" dirty="0">
              <a:sym typeface="Mathematica1" pitchFamily="2" charset="2"/>
            </a:endParaRPr>
          </a:p>
          <a:p>
            <a:pPr marL="274320" indent="-274320" eaLnBrk="1" fontAlgn="auto" hangingPunct="1">
              <a:spcAft>
                <a:spcPts val="0"/>
              </a:spcAft>
              <a:buClr>
                <a:schemeClr val="tx1"/>
              </a:buClr>
              <a:buFont typeface="Wingdings 2"/>
              <a:buNone/>
              <a:defRPr/>
            </a:pPr>
            <a:r>
              <a:rPr lang="en-US" sz="2000" b="1" dirty="0">
                <a:sym typeface="Mathematica1" pitchFamily="2" charset="2"/>
              </a:rPr>
              <a:t>        </a:t>
            </a:r>
            <a:endParaRPr lang="en-US" sz="2000" b="1" baseline="-25000" dirty="0">
              <a:sym typeface="Mathematica1" pitchFamily="2" charset="2"/>
            </a:endParaRPr>
          </a:p>
          <a:p>
            <a:pPr marL="274320" indent="-274320" eaLnBrk="1" fontAlgn="auto" hangingPunct="1">
              <a:spcAft>
                <a:spcPts val="0"/>
              </a:spcAft>
              <a:buClr>
                <a:schemeClr val="tx1"/>
              </a:buClr>
              <a:buFont typeface="Wingdings 2"/>
              <a:buNone/>
              <a:defRPr/>
            </a:pPr>
            <a:endParaRPr lang="en-US" sz="2000" b="1" dirty="0">
              <a:sym typeface="Mathematica1" pitchFamily="2" charset="2"/>
            </a:endParaRPr>
          </a:p>
          <a:p>
            <a:pPr marL="274320" indent="-274320" eaLnBrk="1" fontAlgn="auto" hangingPunct="1">
              <a:spcAft>
                <a:spcPts val="0"/>
              </a:spcAft>
              <a:buClr>
                <a:schemeClr val="tx1"/>
              </a:buClr>
              <a:buFont typeface="Wingdings 2"/>
              <a:buNone/>
              <a:defRPr/>
            </a:pPr>
            <a:r>
              <a:rPr lang="en-US" sz="2000" b="1" dirty="0">
                <a:sym typeface="Mathematica1" pitchFamily="2" charset="2"/>
              </a:rPr>
              <a:t> </a:t>
            </a:r>
            <a:endParaRPr lang="en-US" sz="2000" b="1" dirty="0"/>
          </a:p>
        </p:txBody>
      </p:sp>
      <p:sp>
        <p:nvSpPr>
          <p:cNvPr id="5" name="Rectangle 4"/>
          <p:cNvSpPr/>
          <p:nvPr/>
        </p:nvSpPr>
        <p:spPr>
          <a:xfrm>
            <a:off x="428625" y="1357313"/>
            <a:ext cx="8358188" cy="3857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Left-Right Arrow 5"/>
          <p:cNvSpPr/>
          <p:nvPr/>
        </p:nvSpPr>
        <p:spPr>
          <a:xfrm>
            <a:off x="4143375" y="2643188"/>
            <a:ext cx="714375" cy="71437"/>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428625" y="5286375"/>
            <a:ext cx="8358188" cy="1285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79879" name="Object 2"/>
          <p:cNvGraphicFramePr>
            <a:graphicFrameLocks noChangeAspect="1"/>
          </p:cNvGraphicFramePr>
          <p:nvPr/>
        </p:nvGraphicFramePr>
        <p:xfrm>
          <a:off x="1500188" y="5500688"/>
          <a:ext cx="5624512" cy="862012"/>
        </p:xfrm>
        <a:graphic>
          <a:graphicData uri="http://schemas.openxmlformats.org/presentationml/2006/ole">
            <mc:AlternateContent xmlns:mc="http://schemas.openxmlformats.org/markup-compatibility/2006">
              <mc:Choice xmlns:v="urn:schemas-microsoft-com:vml" Requires="v">
                <p:oleObj spid="_x0000_s98317" name="Equation" r:id="rId3" imgW="1574800" imgH="241300" progId="Equation.DSMT4">
                  <p:embed/>
                </p:oleObj>
              </mc:Choice>
              <mc:Fallback>
                <p:oleObj name="Equation" r:id="rId3" imgW="1574800" imgH="2413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88" y="5500688"/>
                        <a:ext cx="5624512" cy="862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22103309"/>
      </p:ext>
    </p:extLst>
  </p:cSld>
  <p:clrMapOvr>
    <a:masterClrMapping/>
  </p:clrMapOvr>
  <p:transition>
    <p:zoom/>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2" name="Rectangle 3"/>
          <p:cNvSpPr>
            <a:spLocks noChangeArrowheads="1"/>
          </p:cNvSpPr>
          <p:nvPr/>
        </p:nvSpPr>
        <p:spPr bwMode="auto">
          <a:xfrm>
            <a:off x="4786313" y="3429000"/>
            <a:ext cx="4071937" cy="15716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2293" name="Rectangle 4"/>
          <p:cNvSpPr>
            <a:spLocks noChangeArrowheads="1"/>
          </p:cNvSpPr>
          <p:nvPr/>
        </p:nvSpPr>
        <p:spPr bwMode="auto">
          <a:xfrm>
            <a:off x="285750" y="3429000"/>
            <a:ext cx="3600450" cy="15716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8853" name="Rectangle 5"/>
          <p:cNvSpPr>
            <a:spLocks noGrp="1" noChangeArrowheads="1"/>
          </p:cNvSpPr>
          <p:nvPr>
            <p:ph type="title"/>
          </p:nvPr>
        </p:nvSpPr>
        <p:spPr>
          <a:xfrm>
            <a:off x="357158" y="0"/>
            <a:ext cx="8229600" cy="1143000"/>
          </a:xfrm>
        </p:spPr>
        <p:txBody>
          <a:bodyPr/>
          <a:lstStyle/>
          <a:p>
            <a:pPr eaLnBrk="1" fontAlgn="auto" hangingPunct="1">
              <a:spcAft>
                <a:spcPts val="0"/>
              </a:spcAft>
              <a:defRPr/>
            </a:pPr>
            <a:r>
              <a:rPr sz="6000" b="1" i="1">
                <a:solidFill>
                  <a:srgbClr val="CC0000"/>
                </a:solidFill>
                <a:latin typeface="Batang" pitchFamily="18" charset="-127"/>
              </a:rPr>
              <a:t>        </a:t>
            </a:r>
            <a:r>
              <a:rPr sz="6600" b="1">
                <a:solidFill>
                  <a:schemeClr val="tx1"/>
                </a:solidFill>
              </a:rPr>
              <a:t>Hubble Time</a:t>
            </a:r>
          </a:p>
        </p:txBody>
      </p:sp>
      <p:sp>
        <p:nvSpPr>
          <p:cNvPr id="80901"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a:solidFill>
                <a:prstClr val="white"/>
              </a:solidFill>
              <a:latin typeface="Arial" charset="0"/>
            </a:endParaRPr>
          </a:p>
        </p:txBody>
      </p:sp>
      <p:sp>
        <p:nvSpPr>
          <p:cNvPr id="89097" name="Text Box 8"/>
          <p:cNvSpPr txBox="1">
            <a:spLocks noChangeArrowheads="1"/>
          </p:cNvSpPr>
          <p:nvPr/>
        </p:nvSpPr>
        <p:spPr bwMode="auto">
          <a:xfrm>
            <a:off x="0" y="1143000"/>
            <a:ext cx="9144000" cy="3022600"/>
          </a:xfrm>
          <a:prstGeom prst="rect">
            <a:avLst/>
          </a:prstGeom>
          <a:noFill/>
          <a:ln w="9525">
            <a:noFill/>
            <a:miter lim="800000"/>
            <a:headEnd/>
            <a:tailEnd/>
          </a:ln>
        </p:spPr>
        <p:txBody>
          <a:bodyPr>
            <a:spAutoFit/>
          </a:bodyPr>
          <a:lstStyle/>
          <a:p>
            <a:pPr>
              <a:spcBef>
                <a:spcPct val="50000"/>
              </a:spcBef>
              <a:defRPr/>
            </a:pPr>
            <a:r>
              <a:rPr lang="en-US" sz="1600" b="1" dirty="0">
                <a:solidFill>
                  <a:prstClr val="white"/>
                </a:solidFill>
                <a:latin typeface="Constantia"/>
              </a:rPr>
              <a:t>      </a:t>
            </a:r>
            <a:r>
              <a:rPr lang="en-US" sz="1600" b="1" dirty="0">
                <a:solidFill>
                  <a:prstClr val="white"/>
                </a:solidFill>
                <a:latin typeface="Constantia"/>
                <a:sym typeface="Mathematica1"/>
              </a:rPr>
              <a:t> </a:t>
            </a:r>
            <a:r>
              <a:rPr lang="en-US" sz="1400" b="1" dirty="0">
                <a:solidFill>
                  <a:prstClr val="white"/>
                </a:solidFill>
                <a:latin typeface="Constantia"/>
              </a:rPr>
              <a:t>The repercussions of Hubble’s discovery are truly tremendous:</a:t>
            </a:r>
          </a:p>
          <a:p>
            <a:pPr>
              <a:spcBef>
                <a:spcPct val="50000"/>
              </a:spcBef>
              <a:defRPr/>
            </a:pPr>
            <a:r>
              <a:rPr lang="en-US" sz="1400" b="1" dirty="0">
                <a:solidFill>
                  <a:prstClr val="white"/>
                </a:solidFill>
                <a:latin typeface="Constantia"/>
              </a:rPr>
              <a:t>          the inescapable conclusion is that the universe has a finite age ! </a:t>
            </a:r>
          </a:p>
          <a:p>
            <a:pPr>
              <a:spcBef>
                <a:spcPct val="50000"/>
              </a:spcBef>
              <a:defRPr/>
            </a:pPr>
            <a:endParaRPr lang="en-US" sz="1600" b="1" dirty="0">
              <a:solidFill>
                <a:prstClr val="white"/>
              </a:solidFill>
              <a:latin typeface="Constantia"/>
            </a:endParaRPr>
          </a:p>
          <a:p>
            <a:pPr>
              <a:lnSpc>
                <a:spcPct val="80000"/>
              </a:lnSpc>
              <a:spcBef>
                <a:spcPct val="50000"/>
              </a:spcBef>
              <a:defRPr/>
            </a:pPr>
            <a:r>
              <a:rPr lang="en-US" sz="1600" b="1" dirty="0">
                <a:solidFill>
                  <a:prstClr val="white"/>
                </a:solidFill>
                <a:latin typeface="Constantia"/>
              </a:rPr>
              <a:t>      </a:t>
            </a:r>
            <a:r>
              <a:rPr lang="en-US" sz="1600" b="1" dirty="0">
                <a:solidFill>
                  <a:prstClr val="white"/>
                </a:solidFill>
                <a:latin typeface="Constantia"/>
                <a:sym typeface="Mathematica1"/>
              </a:rPr>
              <a:t> </a:t>
            </a:r>
            <a:r>
              <a:rPr lang="en-US" sz="1400" b="1" dirty="0">
                <a:solidFill>
                  <a:prstClr val="white"/>
                </a:solidFill>
                <a:latin typeface="Constantia"/>
              </a:rPr>
              <a:t>Just by simple extrapolation back in time we find that at some instant the objects will</a:t>
            </a:r>
          </a:p>
          <a:p>
            <a:pPr>
              <a:lnSpc>
                <a:spcPct val="80000"/>
              </a:lnSpc>
              <a:spcBef>
                <a:spcPct val="50000"/>
              </a:spcBef>
              <a:defRPr/>
            </a:pPr>
            <a:r>
              <a:rPr lang="en-US" sz="1400" b="1" dirty="0">
                <a:solidFill>
                  <a:prstClr val="white"/>
                </a:solidFill>
                <a:latin typeface="Constantia"/>
              </a:rPr>
              <a:t>         have touched upon each other, i.e. r(</a:t>
            </a:r>
            <a:r>
              <a:rPr lang="en-US" sz="1400" b="1" dirty="0" err="1">
                <a:solidFill>
                  <a:prstClr val="white"/>
                </a:solidFill>
                <a:latin typeface="Constantia"/>
              </a:rPr>
              <a:t>t</a:t>
            </a:r>
            <a:r>
              <a:rPr lang="en-US" sz="1400" b="1" baseline="-25000" dirty="0" err="1">
                <a:solidFill>
                  <a:prstClr val="white"/>
                </a:solidFill>
                <a:latin typeface="Constantia"/>
              </a:rPr>
              <a:t>H</a:t>
            </a:r>
            <a:r>
              <a:rPr lang="en-US" sz="1400" b="1" dirty="0">
                <a:solidFill>
                  <a:prstClr val="white"/>
                </a:solidFill>
                <a:latin typeface="Constantia"/>
              </a:rPr>
              <a:t>)=0.  If we assume for simplicity that the </a:t>
            </a:r>
          </a:p>
          <a:p>
            <a:pPr>
              <a:lnSpc>
                <a:spcPct val="80000"/>
              </a:lnSpc>
              <a:spcBef>
                <a:spcPct val="50000"/>
              </a:spcBef>
              <a:defRPr/>
            </a:pPr>
            <a:r>
              <a:rPr lang="en-US" sz="1400" b="1" dirty="0">
                <a:solidFill>
                  <a:prstClr val="white"/>
                </a:solidFill>
                <a:latin typeface="Constantia"/>
              </a:rPr>
              <a:t>         expansion  rate did remain constant (which it did not !), we find a direct measure for </a:t>
            </a:r>
          </a:p>
          <a:p>
            <a:pPr>
              <a:lnSpc>
                <a:spcPct val="80000"/>
              </a:lnSpc>
              <a:spcBef>
                <a:spcPct val="50000"/>
              </a:spcBef>
              <a:defRPr/>
            </a:pPr>
            <a:r>
              <a:rPr lang="en-US" sz="1400" b="1" dirty="0">
                <a:solidFill>
                  <a:prstClr val="white"/>
                </a:solidFill>
                <a:latin typeface="Constantia"/>
              </a:rPr>
              <a:t>         the age of the universe,   the </a:t>
            </a:r>
          </a:p>
          <a:p>
            <a:pPr>
              <a:spcBef>
                <a:spcPct val="50000"/>
              </a:spcBef>
              <a:defRPr/>
            </a:pPr>
            <a:r>
              <a:rPr lang="en-US" sz="3600" b="1" dirty="0">
                <a:solidFill>
                  <a:srgbClr val="8E58B6"/>
                </a:solidFill>
                <a:latin typeface="Papyrus" pitchFamily="66" charset="0"/>
              </a:rPr>
              <a:t>     </a:t>
            </a:r>
            <a:r>
              <a:rPr lang="en-US" sz="3600" b="1" dirty="0">
                <a:solidFill>
                  <a:prstClr val="black">
                    <a:lumMod val="85000"/>
                    <a:lumOff val="15000"/>
                  </a:prstClr>
                </a:solidFill>
                <a:latin typeface="Constantia"/>
              </a:rPr>
              <a:t>Hubble Time:</a:t>
            </a:r>
          </a:p>
        </p:txBody>
      </p:sp>
      <p:sp>
        <p:nvSpPr>
          <p:cNvPr id="89098" name="Text Box 9"/>
          <p:cNvSpPr txBox="1">
            <a:spLocks noChangeArrowheads="1"/>
          </p:cNvSpPr>
          <p:nvPr/>
        </p:nvSpPr>
        <p:spPr bwMode="auto">
          <a:xfrm>
            <a:off x="357188" y="5286375"/>
            <a:ext cx="9324975" cy="1277938"/>
          </a:xfrm>
          <a:prstGeom prst="rect">
            <a:avLst/>
          </a:prstGeom>
          <a:noFill/>
          <a:ln w="9525">
            <a:noFill/>
            <a:miter lim="800000"/>
            <a:headEnd/>
            <a:tailEnd/>
          </a:ln>
        </p:spPr>
        <p:txBody>
          <a:bodyPr>
            <a:spAutoFit/>
          </a:bodyPr>
          <a:lstStyle/>
          <a:p>
            <a:pPr>
              <a:spcBef>
                <a:spcPct val="50000"/>
              </a:spcBef>
              <a:defRPr/>
            </a:pPr>
            <a:r>
              <a:rPr lang="en-US" sz="1400" b="1" dirty="0">
                <a:solidFill>
                  <a:prstClr val="white"/>
                </a:solidFill>
                <a:latin typeface="Constantia"/>
              </a:rPr>
              <a:t>The Hubble parameter is usually stated in units of km/s/</a:t>
            </a:r>
            <a:r>
              <a:rPr lang="en-US" sz="1400" b="1" dirty="0" err="1">
                <a:solidFill>
                  <a:prstClr val="white"/>
                </a:solidFill>
                <a:latin typeface="Constantia"/>
              </a:rPr>
              <a:t>Mpc</a:t>
            </a:r>
            <a:r>
              <a:rPr lang="en-US" sz="1400" b="1" dirty="0">
                <a:solidFill>
                  <a:prstClr val="white"/>
                </a:solidFill>
                <a:latin typeface="Constantia"/>
              </a:rPr>
              <a:t>. </a:t>
            </a:r>
          </a:p>
          <a:p>
            <a:pPr>
              <a:spcBef>
                <a:spcPct val="50000"/>
              </a:spcBef>
              <a:defRPr/>
            </a:pPr>
            <a:r>
              <a:rPr lang="en-US" sz="1400" b="1" dirty="0">
                <a:solidFill>
                  <a:prstClr val="white"/>
                </a:solidFill>
                <a:latin typeface="Constantia"/>
              </a:rPr>
              <a:t>It’s customary to express it in units of 100 km/s/</a:t>
            </a:r>
            <a:r>
              <a:rPr lang="en-US" sz="1400" b="1" dirty="0" err="1">
                <a:solidFill>
                  <a:prstClr val="white"/>
                </a:solidFill>
                <a:latin typeface="Constantia"/>
              </a:rPr>
              <a:t>Mpc</a:t>
            </a:r>
            <a:r>
              <a:rPr lang="en-US" sz="1400" b="1" dirty="0">
                <a:solidFill>
                  <a:prstClr val="white"/>
                </a:solidFill>
                <a:latin typeface="Constantia"/>
              </a:rPr>
              <a:t>,  expressing the real value in terms of </a:t>
            </a:r>
          </a:p>
          <a:p>
            <a:pPr>
              <a:spcBef>
                <a:spcPct val="50000"/>
              </a:spcBef>
              <a:defRPr/>
            </a:pPr>
            <a:r>
              <a:rPr lang="en-US" sz="1400" b="1" dirty="0">
                <a:solidFill>
                  <a:prstClr val="white"/>
                </a:solidFill>
                <a:latin typeface="Constantia"/>
              </a:rPr>
              <a:t>the dimensionless value  h=H</a:t>
            </a:r>
            <a:r>
              <a:rPr lang="en-US" sz="1400" b="1" baseline="-25000" dirty="0">
                <a:solidFill>
                  <a:prstClr val="white"/>
                </a:solidFill>
                <a:latin typeface="Constantia"/>
              </a:rPr>
              <a:t>0</a:t>
            </a:r>
            <a:r>
              <a:rPr lang="en-US" sz="1400" b="1" dirty="0">
                <a:solidFill>
                  <a:prstClr val="white"/>
                </a:solidFill>
                <a:latin typeface="Constantia"/>
              </a:rPr>
              <a:t>/[100 km/s/</a:t>
            </a:r>
            <a:r>
              <a:rPr lang="en-US" sz="1400" b="1" dirty="0" err="1">
                <a:solidFill>
                  <a:prstClr val="white"/>
                </a:solidFill>
                <a:latin typeface="Constantia"/>
              </a:rPr>
              <a:t>Mpc</a:t>
            </a:r>
            <a:r>
              <a:rPr lang="en-US" sz="1400" b="1" dirty="0">
                <a:solidFill>
                  <a:prstClr val="white"/>
                </a:solidFill>
                <a:latin typeface="Constantia"/>
              </a:rPr>
              <a:t>].  </a:t>
            </a:r>
          </a:p>
          <a:p>
            <a:pPr>
              <a:spcBef>
                <a:spcPct val="50000"/>
              </a:spcBef>
              <a:defRPr/>
            </a:pPr>
            <a:r>
              <a:rPr lang="en-US" sz="1400" b="1" dirty="0">
                <a:solidFill>
                  <a:prstClr val="white"/>
                </a:solidFill>
                <a:latin typeface="Constantia"/>
              </a:rPr>
              <a:t>The best current estimate is H</a:t>
            </a:r>
            <a:r>
              <a:rPr lang="en-US" sz="1400" b="1" baseline="-25000" dirty="0">
                <a:solidFill>
                  <a:prstClr val="white"/>
                </a:solidFill>
                <a:latin typeface="Constantia"/>
              </a:rPr>
              <a:t>0</a:t>
            </a:r>
            <a:r>
              <a:rPr lang="en-US" sz="1400" b="1" dirty="0">
                <a:solidFill>
                  <a:prstClr val="white"/>
                </a:solidFill>
                <a:latin typeface="Constantia"/>
              </a:rPr>
              <a:t>=72 km/s/</a:t>
            </a:r>
            <a:r>
              <a:rPr lang="en-US" sz="1400" b="1" dirty="0" err="1">
                <a:solidFill>
                  <a:prstClr val="white"/>
                </a:solidFill>
                <a:latin typeface="Constantia"/>
              </a:rPr>
              <a:t>Mpc</a:t>
            </a:r>
            <a:r>
              <a:rPr lang="en-US" sz="1400" b="1" dirty="0">
                <a:solidFill>
                  <a:prstClr val="white"/>
                </a:solidFill>
                <a:latin typeface="Constantia"/>
              </a:rPr>
              <a:t>. This sets t</a:t>
            </a:r>
            <a:r>
              <a:rPr lang="en-US" sz="1400" b="1" baseline="-25000" dirty="0">
                <a:solidFill>
                  <a:prstClr val="white"/>
                </a:solidFill>
                <a:latin typeface="Constantia"/>
              </a:rPr>
              <a:t>0</a:t>
            </a:r>
            <a:r>
              <a:rPr lang="en-US" sz="1400" b="1" dirty="0">
                <a:solidFill>
                  <a:prstClr val="white"/>
                </a:solidFill>
                <a:latin typeface="Constantia"/>
              </a:rPr>
              <a:t>~10 </a:t>
            </a:r>
            <a:r>
              <a:rPr lang="en-US" sz="1400" b="1" dirty="0" err="1">
                <a:solidFill>
                  <a:prstClr val="white"/>
                </a:solidFill>
                <a:latin typeface="Constantia"/>
              </a:rPr>
              <a:t>Gyr</a:t>
            </a:r>
            <a:r>
              <a:rPr lang="en-US" sz="1400" b="1" dirty="0">
                <a:solidFill>
                  <a:prstClr val="white"/>
                </a:solidFill>
                <a:latin typeface="Constantia"/>
              </a:rPr>
              <a:t>.</a:t>
            </a:r>
          </a:p>
        </p:txBody>
      </p:sp>
      <p:sp>
        <p:nvSpPr>
          <p:cNvPr id="80904" name="AutoShape 11"/>
          <p:cNvSpPr>
            <a:spLocks noChangeArrowheads="1"/>
          </p:cNvSpPr>
          <p:nvPr/>
        </p:nvSpPr>
        <p:spPr bwMode="auto">
          <a:xfrm>
            <a:off x="3995738" y="3860800"/>
            <a:ext cx="647700" cy="647700"/>
          </a:xfrm>
          <a:prstGeom prst="rightArrow">
            <a:avLst>
              <a:gd name="adj1" fmla="val 50000"/>
              <a:gd name="adj2" fmla="val 25000"/>
            </a:avLst>
          </a:prstGeom>
          <a:solidFill>
            <a:srgbClr val="00008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 name="Rectangle 13"/>
          <p:cNvSpPr/>
          <p:nvPr/>
        </p:nvSpPr>
        <p:spPr>
          <a:xfrm>
            <a:off x="285750" y="1143000"/>
            <a:ext cx="8572500" cy="22145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p:nvSpPr>
        <p:spPr>
          <a:xfrm>
            <a:off x="285750" y="5072063"/>
            <a:ext cx="8572500" cy="1643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80907" name="Object 4"/>
          <p:cNvGraphicFramePr>
            <a:graphicFrameLocks noChangeAspect="1"/>
          </p:cNvGraphicFramePr>
          <p:nvPr/>
        </p:nvGraphicFramePr>
        <p:xfrm>
          <a:off x="1428750" y="4000500"/>
          <a:ext cx="1176338" cy="960438"/>
        </p:xfrm>
        <a:graphic>
          <a:graphicData uri="http://schemas.openxmlformats.org/presentationml/2006/ole">
            <mc:AlternateContent xmlns:mc="http://schemas.openxmlformats.org/markup-compatibility/2006">
              <mc:Choice xmlns:v="urn:schemas-microsoft-com:vml" Requires="v">
                <p:oleObj spid="_x0000_s99352" name="Equation" r:id="rId3" imgW="495085" imgH="393529" progId="Equation.DSMT4">
                  <p:embed/>
                </p:oleObj>
              </mc:Choice>
              <mc:Fallback>
                <p:oleObj name="Equation" r:id="rId3" imgW="495085" imgH="393529"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0" y="4000500"/>
                        <a:ext cx="1176338" cy="96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0908" name="Object 15"/>
          <p:cNvGraphicFramePr>
            <a:graphicFrameLocks noChangeAspect="1"/>
          </p:cNvGraphicFramePr>
          <p:nvPr/>
        </p:nvGraphicFramePr>
        <p:xfrm>
          <a:off x="5418138" y="3429000"/>
          <a:ext cx="2809875" cy="1581150"/>
        </p:xfrm>
        <a:graphic>
          <a:graphicData uri="http://schemas.openxmlformats.org/presentationml/2006/ole">
            <mc:AlternateContent xmlns:mc="http://schemas.openxmlformats.org/markup-compatibility/2006">
              <mc:Choice xmlns:v="urn:schemas-microsoft-com:vml" Requires="v">
                <p:oleObj spid="_x0000_s99353" name="Equation" r:id="rId5" imgW="1473200" imgH="736600" progId="Equation.DSMT4">
                  <p:embed/>
                </p:oleObj>
              </mc:Choice>
              <mc:Fallback>
                <p:oleObj name="Equation" r:id="rId5" imgW="1473200" imgH="736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8138" y="3429000"/>
                        <a:ext cx="2809875" cy="158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583026398"/>
      </p:ext>
    </p:extLst>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500" b="1" dirty="0">
                <a:solidFill>
                  <a:prstClr val="white"/>
                </a:solidFill>
                <a:effectLst>
                  <a:outerShdw blurRad="38100" dist="38100" dir="2700000" algn="tl">
                    <a:srgbClr val="000000"/>
                  </a:outerShdw>
                </a:effectLst>
                <a:latin typeface="Constantia" panose="02030602050306030303" pitchFamily="18" charset="0"/>
              </a:rPr>
              <a:t>Cosmic</a:t>
            </a:r>
            <a:endPar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500" b="1" dirty="0">
                <a:solidFill>
                  <a:prstClr val="white"/>
                </a:solidFill>
                <a:effectLst>
                  <a:outerShdw blurRad="38100" dist="38100" dir="2700000" algn="tl">
                    <a:srgbClr val="000000"/>
                  </a:outerShdw>
                </a:effectLst>
                <a:latin typeface="Constantia" panose="02030602050306030303" pitchFamily="18" charset="0"/>
              </a:rPr>
              <a:t>Redshift</a:t>
            </a:r>
            <a:r>
              <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t> </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b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br>
            <a:endPar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Tree>
    <p:extLst>
      <p:ext uri="{BB962C8B-B14F-4D97-AF65-F5344CB8AC3E}">
        <p14:creationId xmlns:p14="http://schemas.microsoft.com/office/powerpoint/2010/main" val="3853414730"/>
      </p:ext>
    </p:extLst>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71500" y="1500188"/>
            <a:ext cx="8229600" cy="5048250"/>
          </a:xfrm>
        </p:spPr>
        <p:txBody>
          <a:bodyPr>
            <a:normAutofit fontScale="85000" lnSpcReduction="20000"/>
          </a:bodyPr>
          <a:lstStyle/>
          <a:p>
            <a:pPr marL="274320" indent="-274320" eaLnBrk="1" fontAlgn="auto" hangingPunct="1">
              <a:spcAft>
                <a:spcPts val="0"/>
              </a:spcAft>
              <a:buFont typeface="Wingdings 2"/>
              <a:buChar char=""/>
              <a:defRPr/>
            </a:pPr>
            <a:r>
              <a:rPr lang="en-US" dirty="0"/>
              <a:t>As a result of the expansion of the Universe, </a:t>
            </a:r>
          </a:p>
          <a:p>
            <a:pPr marL="274320" indent="-274320" eaLnBrk="1" fontAlgn="auto" hangingPunct="1">
              <a:spcAft>
                <a:spcPts val="0"/>
              </a:spcAft>
              <a:buFont typeface="Wingdings 2"/>
              <a:buNone/>
              <a:defRPr/>
            </a:pPr>
            <a:r>
              <a:rPr lang="en-US" dirty="0"/>
              <a:t>   not only distances get stretched:</a:t>
            </a:r>
          </a:p>
          <a:p>
            <a:pPr marL="274320" indent="-274320" eaLnBrk="1" fontAlgn="auto" hangingPunct="1">
              <a:spcAft>
                <a:spcPts val="0"/>
              </a:spcAft>
              <a:buFont typeface="Wingdings 2"/>
              <a:buNone/>
              <a:defRPr/>
            </a:pPr>
            <a:endParaRPr lang="en-US" dirty="0"/>
          </a:p>
          <a:p>
            <a:pPr eaLnBrk="1" fontAlgn="auto" hangingPunct="1">
              <a:spcAft>
                <a:spcPts val="0"/>
              </a:spcAft>
              <a:buFont typeface="Arial" panose="020B0604020202020204" pitchFamily="34" charset="0"/>
              <a:buChar char="•"/>
              <a:defRPr/>
            </a:pPr>
            <a:r>
              <a:rPr lang="en-US" dirty="0">
                <a:sym typeface="Mathematica1"/>
              </a:rPr>
              <a:t>  </a:t>
            </a:r>
            <a:r>
              <a:rPr lang="en-US" dirty="0"/>
              <a:t>also the wavelength of light stretches along </a:t>
            </a:r>
          </a:p>
          <a:p>
            <a:pPr marL="274320" indent="-274320" eaLnBrk="1" fontAlgn="auto" hangingPunct="1">
              <a:spcAft>
                <a:spcPts val="0"/>
              </a:spcAft>
              <a:buFont typeface="Wingdings 2"/>
              <a:buNone/>
              <a:defRPr/>
            </a:pPr>
            <a:r>
              <a:rPr lang="en-US" dirty="0"/>
              <a:t>   with the cosmic expansion</a:t>
            </a:r>
          </a:p>
          <a:p>
            <a:pPr marL="274320" indent="-274320" eaLnBrk="1" fontAlgn="auto" hangingPunct="1">
              <a:spcAft>
                <a:spcPts val="0"/>
              </a:spcAft>
              <a:buFont typeface="Wingdings 2"/>
              <a:buNone/>
              <a:defRPr/>
            </a:pPr>
            <a:endParaRPr lang="en-US" dirty="0"/>
          </a:p>
          <a:p>
            <a:pPr eaLnBrk="1" fontAlgn="auto" hangingPunct="1">
              <a:spcAft>
                <a:spcPts val="0"/>
              </a:spcAft>
              <a:buFont typeface="Arial" panose="020B0604020202020204" pitchFamily="34" charset="0"/>
              <a:buChar char="•"/>
              <a:defRPr/>
            </a:pPr>
            <a:r>
              <a:rPr lang="en-US" dirty="0"/>
              <a:t>Cosmic Redshift  z:</a:t>
            </a:r>
          </a:p>
          <a:p>
            <a:pPr marL="274320" indent="-274320" eaLnBrk="1" fontAlgn="auto" hangingPunct="1">
              <a:spcAft>
                <a:spcPts val="0"/>
              </a:spcAft>
              <a:buFont typeface="Wingdings 2"/>
              <a:buNone/>
              <a:defRPr/>
            </a:pPr>
            <a:r>
              <a:rPr lang="en-US" dirty="0"/>
              <a:t>    directly related to the expansion factor a(t) at which </a:t>
            </a:r>
          </a:p>
          <a:p>
            <a:pPr marL="274320" indent="-274320" eaLnBrk="1" fontAlgn="auto" hangingPunct="1">
              <a:spcAft>
                <a:spcPts val="0"/>
              </a:spcAft>
              <a:buFont typeface="Wingdings 2"/>
              <a:buNone/>
              <a:defRPr/>
            </a:pPr>
            <a:r>
              <a:rPr lang="en-US" dirty="0"/>
              <a:t>    light gets emitted</a:t>
            </a:r>
          </a:p>
          <a:p>
            <a:pPr marL="0" indent="0" eaLnBrk="1" fontAlgn="auto" hangingPunct="1">
              <a:spcAft>
                <a:spcPts val="0"/>
              </a:spcAft>
              <a:buNone/>
              <a:defRPr/>
            </a:pPr>
            <a:endParaRPr lang="en-US" dirty="0"/>
          </a:p>
          <a:p>
            <a:pPr eaLnBrk="1" fontAlgn="auto" hangingPunct="1">
              <a:spcAft>
                <a:spcPts val="0"/>
              </a:spcAft>
              <a:buFont typeface="Arial" panose="020B0604020202020204" pitchFamily="34" charset="0"/>
              <a:buChar char="•"/>
              <a:defRPr/>
            </a:pPr>
            <a:r>
              <a:rPr lang="en-US" dirty="0"/>
              <a:t>As  a result,  redshift z  can be directly translated into: </a:t>
            </a:r>
          </a:p>
          <a:p>
            <a:pPr marL="0" indent="0" eaLnBrk="1" fontAlgn="auto" hangingPunct="1">
              <a:spcAft>
                <a:spcPts val="0"/>
              </a:spcAft>
              <a:buNone/>
              <a:defRPr/>
            </a:pPr>
            <a:r>
              <a:rPr lang="en-US" dirty="0">
                <a:sym typeface="Mathematica1"/>
              </a:rPr>
              <a:t>          • </a:t>
            </a:r>
            <a:r>
              <a:rPr lang="en-US" dirty="0"/>
              <a:t>distance of observed object</a:t>
            </a:r>
          </a:p>
          <a:p>
            <a:pPr marL="274320" indent="-274320" eaLnBrk="1" fontAlgn="auto" hangingPunct="1">
              <a:spcAft>
                <a:spcPts val="0"/>
              </a:spcAft>
              <a:buFont typeface="Wingdings 2"/>
              <a:buNone/>
              <a:defRPr/>
            </a:pPr>
            <a:r>
              <a:rPr lang="en-US" dirty="0"/>
              <a:t>          •</a:t>
            </a:r>
            <a:r>
              <a:rPr lang="en-US" dirty="0">
                <a:sym typeface="Mathematica1"/>
              </a:rPr>
              <a:t>  </a:t>
            </a:r>
            <a:r>
              <a:rPr lang="en-US" dirty="0"/>
              <a:t>via its 1-1 relation with expansion factor a(t), </a:t>
            </a:r>
          </a:p>
          <a:p>
            <a:pPr marL="274320" indent="-274320" eaLnBrk="1" fontAlgn="auto" hangingPunct="1">
              <a:spcAft>
                <a:spcPts val="0"/>
              </a:spcAft>
              <a:buFont typeface="Wingdings 2"/>
              <a:buNone/>
              <a:defRPr/>
            </a:pPr>
            <a:r>
              <a:rPr lang="en-US" dirty="0"/>
              <a:t>              alternative indication cosmic time t</a:t>
            </a:r>
          </a:p>
        </p:txBody>
      </p:sp>
      <p:sp>
        <p:nvSpPr>
          <p:cNvPr id="3" name="Title 2"/>
          <p:cNvSpPr>
            <a:spLocks noGrp="1"/>
          </p:cNvSpPr>
          <p:nvPr>
            <p:ph type="title"/>
          </p:nvPr>
        </p:nvSpPr>
        <p:spPr>
          <a:xfrm>
            <a:off x="-1801216" y="-290512"/>
            <a:ext cx="10945216" cy="1219200"/>
          </a:xfrm>
        </p:spPr>
        <p:txBody>
          <a:bodyPr>
            <a:normAutofit fontScale="90000"/>
          </a:bodyPr>
          <a:lstStyle/>
          <a:p>
            <a:pPr eaLnBrk="1" fontAlgn="auto" hangingPunct="1">
              <a:spcAft>
                <a:spcPts val="0"/>
              </a:spcAft>
              <a:defRPr/>
            </a:pPr>
            <a:r>
              <a:rPr dirty="0"/>
              <a:t>    </a:t>
            </a:r>
            <a:r>
              <a:rPr sz="5200" b="1" dirty="0">
                <a:solidFill>
                  <a:schemeClr val="tx1"/>
                </a:solidFill>
              </a:rPr>
              <a:t>               Cosmic Redshift &amp; Expansion</a:t>
            </a:r>
          </a:p>
        </p:txBody>
      </p:sp>
      <p:sp>
        <p:nvSpPr>
          <p:cNvPr id="4" name="Rectangle 3"/>
          <p:cNvSpPr/>
          <p:nvPr/>
        </p:nvSpPr>
        <p:spPr>
          <a:xfrm>
            <a:off x="428625" y="928688"/>
            <a:ext cx="8358188" cy="56435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519757032"/>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a:solidFill>
                  <a:schemeClr val="accent1"/>
                </a:solidFill>
              </a:rPr>
              <a:t>Cosmic Archaeology</a:t>
            </a:r>
            <a:endParaRPr lang="en-GB" b="1" dirty="0">
              <a:solidFill>
                <a:schemeClr val="accent1"/>
              </a:solidFill>
            </a:endParaRPr>
          </a:p>
        </p:txBody>
      </p:sp>
      <p:sp>
        <p:nvSpPr>
          <p:cNvPr id="3" name="Content Placeholder 2"/>
          <p:cNvSpPr>
            <a:spLocks noGrp="1"/>
          </p:cNvSpPr>
          <p:nvPr>
            <p:ph idx="1"/>
          </p:nvPr>
        </p:nvSpPr>
        <p:spPr/>
        <p:txBody>
          <a:bodyPr/>
          <a:lstStyle/>
          <a:p>
            <a:r>
              <a:rPr lang="nl-NL" sz="1600" dirty="0">
                <a:solidFill>
                  <a:schemeClr val="accent5"/>
                </a:solidFill>
                <a:latin typeface="Constantia" panose="02030602050306030303" pitchFamily="18" charset="0"/>
              </a:rPr>
              <a:t>The finite velocity of light has highly interesting implications for the study of </a:t>
            </a:r>
          </a:p>
          <a:p>
            <a:pPr marL="0" indent="0">
              <a:buNone/>
            </a:pPr>
            <a:r>
              <a:rPr lang="nl-NL" sz="1600" dirty="0">
                <a:solidFill>
                  <a:schemeClr val="accent5"/>
                </a:solidFill>
                <a:latin typeface="Constantia" panose="02030602050306030303" pitchFamily="18" charset="0"/>
              </a:rPr>
              <a:t>       cosmology. </a:t>
            </a:r>
          </a:p>
          <a:p>
            <a:pPr marL="0" indent="0">
              <a:buNone/>
            </a:pPr>
            <a:endParaRPr lang="nl-NL" sz="1600" dirty="0">
              <a:solidFill>
                <a:schemeClr val="accent5"/>
              </a:solidFill>
              <a:latin typeface="Constantia" panose="02030602050306030303" pitchFamily="18" charset="0"/>
            </a:endParaRPr>
          </a:p>
          <a:p>
            <a:pPr>
              <a:buFont typeface="Arial" panose="020B0604020202020204" pitchFamily="34" charset="0"/>
              <a:buChar char="•"/>
            </a:pPr>
            <a:r>
              <a:rPr lang="nl-NL" sz="1600" dirty="0">
                <a:solidFill>
                  <a:schemeClr val="accent5"/>
                </a:solidFill>
                <a:latin typeface="Constantia" panose="02030602050306030303" pitchFamily="18" charset="0"/>
              </a:rPr>
              <a:t>Distances in the Universe are so vast – out to billions of lightyears - that the </a:t>
            </a:r>
          </a:p>
          <a:p>
            <a:pPr marL="0" indent="0">
              <a:buNone/>
            </a:pPr>
            <a:r>
              <a:rPr lang="nl-NL" sz="1600" dirty="0">
                <a:solidFill>
                  <a:schemeClr val="accent5"/>
                </a:solidFill>
                <a:latin typeface="Constantia" panose="02030602050306030303" pitchFamily="18" charset="0"/>
              </a:rPr>
              <a:t>       corresponding light travel time is in the order of billions of years:</a:t>
            </a:r>
          </a:p>
          <a:p>
            <a:pPr marL="0" indent="0">
              <a:buNone/>
            </a:pPr>
            <a:r>
              <a:rPr lang="nl-NL" sz="1600" dirty="0">
                <a:solidFill>
                  <a:schemeClr val="accent5"/>
                </a:solidFill>
                <a:latin typeface="Constantia" panose="02030602050306030303" pitchFamily="18" charset="0"/>
              </a:rPr>
              <a:t>       - this means that when receiving light from cosmological probes (galaxies at </a:t>
            </a:r>
          </a:p>
          <a:p>
            <a:pPr marL="0" indent="0">
              <a:buNone/>
            </a:pPr>
            <a:r>
              <a:rPr lang="nl-NL" sz="1600" dirty="0">
                <a:solidFill>
                  <a:schemeClr val="accent5"/>
                </a:solidFill>
                <a:latin typeface="Constantia" panose="02030602050306030303" pitchFamily="18" charset="0"/>
              </a:rPr>
              <a:t>          cosmological distances), the light was emitted billions of years ago. </a:t>
            </a:r>
          </a:p>
          <a:p>
            <a:pPr marL="0" indent="0">
              <a:buNone/>
            </a:pPr>
            <a:r>
              <a:rPr lang="nl-NL" sz="1600" dirty="0">
                <a:solidFill>
                  <a:schemeClr val="accent5"/>
                </a:solidFill>
                <a:latin typeface="Constantia" panose="02030602050306030303" pitchFamily="18" charset="0"/>
              </a:rPr>
              <a:t>       -  hence, as we look deeper into space, we are looking back earlier and earlier </a:t>
            </a:r>
          </a:p>
          <a:p>
            <a:pPr marL="0" indent="0">
              <a:buNone/>
            </a:pPr>
            <a:r>
              <a:rPr lang="nl-NL" sz="1600" dirty="0">
                <a:solidFill>
                  <a:schemeClr val="accent5"/>
                </a:solidFill>
                <a:latin typeface="Constantia" panose="02030602050306030303" pitchFamily="18" charset="0"/>
              </a:rPr>
              <a:t>          in time </a:t>
            </a:r>
          </a:p>
          <a:p>
            <a:pPr marL="0" indent="0">
              <a:buNone/>
            </a:pPr>
            <a:r>
              <a:rPr lang="nl-NL" sz="1600" dirty="0">
                <a:solidFill>
                  <a:schemeClr val="accent5"/>
                </a:solidFill>
                <a:latin typeface="Constantia" panose="02030602050306030303" pitchFamily="18" charset="0"/>
              </a:rPr>
              <a:t>       -  in other words, Cosmology is Archaeology !</a:t>
            </a:r>
          </a:p>
          <a:p>
            <a:pPr marL="0" indent="0">
              <a:buNone/>
            </a:pPr>
            <a:endParaRPr lang="nl-NL" sz="1600" dirty="0">
              <a:solidFill>
                <a:schemeClr val="accent5"/>
              </a:solidFill>
              <a:latin typeface="Constantia" panose="02030602050306030303" pitchFamily="18" charset="0"/>
            </a:endParaRPr>
          </a:p>
          <a:p>
            <a:pPr>
              <a:buFont typeface="Arial" panose="020B0604020202020204" pitchFamily="34" charset="0"/>
              <a:buChar char="•"/>
            </a:pPr>
            <a:r>
              <a:rPr lang="nl-NL" sz="1600" dirty="0">
                <a:solidFill>
                  <a:schemeClr val="accent5"/>
                </a:solidFill>
                <a:latin typeface="Constantia" panose="02030602050306030303" pitchFamily="18" charset="0"/>
              </a:rPr>
              <a:t>An additional consequence is that as cosmological timescales are in the order of </a:t>
            </a:r>
          </a:p>
          <a:p>
            <a:pPr marL="0" indent="0">
              <a:buNone/>
            </a:pPr>
            <a:r>
              <a:rPr lang="nl-NL" sz="1600" dirty="0">
                <a:solidFill>
                  <a:schemeClr val="accent5"/>
                </a:solidFill>
                <a:latin typeface="Constantia" panose="02030602050306030303" pitchFamily="18" charset="0"/>
              </a:rPr>
              <a:t>       billions of years, we see the universe change as we look further out into the Universe. </a:t>
            </a:r>
          </a:p>
          <a:p>
            <a:pPr marL="0" indent="0">
              <a:buNone/>
            </a:pPr>
            <a:endParaRPr lang="nl-NL" sz="1600" dirty="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endParaRPr lang="nl-NL" sz="1600" dirty="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pPr marL="0" indent="0">
              <a:buNone/>
            </a:pPr>
            <a:endParaRPr lang="en-GB" sz="1600" dirty="0">
              <a:solidFill>
                <a:schemeClr val="accent5"/>
              </a:solidFill>
              <a:latin typeface="Constantia" panose="02030602050306030303" pitchFamily="18" charset="0"/>
            </a:endParaRPr>
          </a:p>
        </p:txBody>
      </p:sp>
      <p:sp>
        <p:nvSpPr>
          <p:cNvPr id="6" name="Rectangle 5"/>
          <p:cNvSpPr/>
          <p:nvPr/>
        </p:nvSpPr>
        <p:spPr>
          <a:xfrm>
            <a:off x="323528" y="1484784"/>
            <a:ext cx="8496944" cy="432048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667383"/>
      </p:ext>
    </p:extLst>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07950" y="4292600"/>
            <a:ext cx="2951163" cy="1728788"/>
          </a:xfrm>
          <a:prstGeom prst="rect">
            <a:avLst/>
          </a:prstGeom>
          <a:solidFill>
            <a:srgbClr val="FFFF00"/>
          </a:solidFill>
          <a:ln w="38100">
            <a:solidFill>
              <a:srgbClr val="00008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88068" name="Rectangle 4"/>
          <p:cNvSpPr>
            <a:spLocks noGrp="1" noChangeArrowheads="1"/>
          </p:cNvSpPr>
          <p:nvPr>
            <p:ph type="title" idx="4294967295"/>
          </p:nvPr>
        </p:nvSpPr>
        <p:spPr>
          <a:xfrm>
            <a:off x="0" y="0"/>
            <a:ext cx="9036050" cy="1268413"/>
          </a:xfrm>
        </p:spPr>
        <p:txBody>
          <a:bodyPr/>
          <a:lstStyle/>
          <a:p>
            <a:pPr eaLnBrk="1" fontAlgn="auto" hangingPunct="1">
              <a:spcAft>
                <a:spcPts val="0"/>
              </a:spcAft>
              <a:defRPr/>
            </a:pPr>
            <a:r>
              <a:rPr sz="7200" b="1">
                <a:solidFill>
                  <a:srgbClr val="CC0000"/>
                </a:solidFill>
                <a:latin typeface="Papyrus" pitchFamily="66" charset="0"/>
              </a:rPr>
              <a:t>     </a:t>
            </a:r>
            <a:r>
              <a:rPr sz="7200" b="1">
                <a:solidFill>
                  <a:srgbClr val="CC0000"/>
                </a:solidFill>
              </a:rPr>
              <a:t>Cosmic Redshift</a:t>
            </a:r>
          </a:p>
        </p:txBody>
      </p:sp>
      <p:pic>
        <p:nvPicPr>
          <p:cNvPr id="64516" name="Picture 6" descr="rece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4292600"/>
            <a:ext cx="58674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7" descr="redshiftd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516438"/>
            <a:ext cx="2951163"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Line 8"/>
          <p:cNvSpPr>
            <a:spLocks noChangeShapeType="1"/>
          </p:cNvSpPr>
          <p:nvPr/>
        </p:nvSpPr>
        <p:spPr bwMode="auto">
          <a:xfrm>
            <a:off x="5076825" y="3357563"/>
            <a:ext cx="358775"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white"/>
              </a:solidFill>
            </a:endParaRPr>
          </a:p>
        </p:txBody>
      </p:sp>
      <p:sp>
        <p:nvSpPr>
          <p:cNvPr id="64519" name="Rectangle 12"/>
          <p:cNvSpPr>
            <a:spLocks noChangeArrowheads="1"/>
          </p:cNvSpPr>
          <p:nvPr/>
        </p:nvSpPr>
        <p:spPr bwMode="auto">
          <a:xfrm>
            <a:off x="107950" y="1557338"/>
            <a:ext cx="8928100" cy="2592387"/>
          </a:xfrm>
          <a:prstGeom prst="rect">
            <a:avLst/>
          </a:prstGeom>
          <a:solidFill>
            <a:srgbClr val="FFFF00"/>
          </a:solidFill>
          <a:ln w="38100">
            <a:solidFill>
              <a:srgbClr val="00008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pic>
        <p:nvPicPr>
          <p:cNvPr id="64520" name="Picture 10" descr="redshiftaex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557338"/>
            <a:ext cx="84201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52743"/>
      </p:ext>
    </p:extLst>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Expansion</a:t>
            </a:r>
          </a:p>
          <a:p>
            <a:pPr algn="ctr">
              <a:defRPr/>
            </a:pPr>
            <a:endParaRPr lang="en-US" sz="5500" b="1" dirty="0">
              <a:solidFill>
                <a:prstClr val="white"/>
              </a:solidFill>
              <a:effectLst>
                <a:outerShdw blurRad="38100" dist="38100" dir="2700000" algn="tl">
                  <a:srgbClr val="000000"/>
                </a:outerShdw>
              </a:effectLst>
              <a:latin typeface="Constantia" panose="02030602050306030303" pitchFamily="18" charset="0"/>
            </a:endParaRP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Accelerates ! </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146990348"/>
      </p:ext>
    </p:extLst>
  </p:cSld>
  <p:clrMapOvr>
    <a:masterClrMapping/>
  </p:clrMapOvr>
  <p:transition>
    <p:zoom/>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solidFill>
                <a:srgbClr val="000000"/>
              </a:solidFill>
            </a:endParaRPr>
          </a:p>
        </p:txBody>
      </p:sp>
      <p:sp>
        <p:nvSpPr>
          <p:cNvPr id="1389572" name="Rectangle 4"/>
          <p:cNvSpPr>
            <a:spLocks noGrp="1" noChangeArrowheads="1"/>
          </p:cNvSpPr>
          <p:nvPr>
            <p:ph type="title"/>
          </p:nvPr>
        </p:nvSpPr>
        <p:spPr>
          <a:xfrm>
            <a:off x="0" y="0"/>
            <a:ext cx="9001125" cy="1143000"/>
          </a:xfrm>
        </p:spPr>
        <p:txBody>
          <a:bodyPr/>
          <a:lstStyle/>
          <a:p>
            <a:pPr eaLnBrk="1" hangingPunct="1">
              <a:defRPr/>
            </a:pPr>
            <a:r>
              <a:rPr lang="en-US" sz="5600" b="1" dirty="0">
                <a:solidFill>
                  <a:schemeClr val="tx1">
                    <a:lumMod val="75000"/>
                    <a:lumOff val="25000"/>
                  </a:schemeClr>
                </a:solidFill>
                <a:effectLst>
                  <a:outerShdw blurRad="38100" dist="38100" dir="2700000" algn="tl">
                    <a:srgbClr val="FFFFFF"/>
                  </a:outerShdw>
                </a:effectLst>
              </a:rPr>
              <a:t>Science Magazine 1998 </a:t>
            </a:r>
          </a:p>
        </p:txBody>
      </p:sp>
      <p:sp>
        <p:nvSpPr>
          <p:cNvPr id="12292"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2800">
              <a:solidFill>
                <a:srgbClr val="000000"/>
              </a:solidFill>
            </a:endParaRPr>
          </a:p>
        </p:txBody>
      </p:sp>
      <p:pic>
        <p:nvPicPr>
          <p:cNvPr id="12293" name="Picture 9" descr="covermed.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12875"/>
            <a:ext cx="3889375"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50825" y="1196975"/>
            <a:ext cx="3889375" cy="5327650"/>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2295" name="TextBox 11"/>
          <p:cNvSpPr txBox="1">
            <a:spLocks noChangeArrowheads="1"/>
          </p:cNvSpPr>
          <p:nvPr/>
        </p:nvSpPr>
        <p:spPr bwMode="auto">
          <a:xfrm>
            <a:off x="4284663" y="5300663"/>
            <a:ext cx="410368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500" b="1">
                <a:solidFill>
                  <a:srgbClr val="000000"/>
                </a:solidFill>
              </a:rPr>
              <a:t>Science</a:t>
            </a:r>
          </a:p>
          <a:p>
            <a:pPr eaLnBrk="1" hangingPunct="1"/>
            <a:r>
              <a:rPr lang="en-US" sz="2500" b="1">
                <a:solidFill>
                  <a:srgbClr val="000000"/>
                </a:solidFill>
              </a:rPr>
              <a:t>Breakthrough of the Year </a:t>
            </a:r>
          </a:p>
          <a:p>
            <a:pPr eaLnBrk="1" hangingPunct="1"/>
            <a:r>
              <a:rPr lang="en-US" sz="2500" b="1">
                <a:solidFill>
                  <a:srgbClr val="000000"/>
                </a:solidFill>
              </a:rPr>
              <a:t>1998</a:t>
            </a:r>
          </a:p>
        </p:txBody>
      </p:sp>
      <p:sp>
        <p:nvSpPr>
          <p:cNvPr id="13" name="Rectangle 12"/>
          <p:cNvSpPr/>
          <p:nvPr/>
        </p:nvSpPr>
        <p:spPr>
          <a:xfrm>
            <a:off x="4284663" y="5229225"/>
            <a:ext cx="4464050" cy="1295400"/>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258221403"/>
      </p:ext>
    </p:extLst>
  </p:cSld>
  <p:clrMapOvr>
    <a:masterClrMapping/>
  </p:clrMapOvr>
  <p:transition>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ins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4275138"/>
            <a:ext cx="12076113" cy="136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0825" y="-458788"/>
            <a:ext cx="9793288" cy="7016751"/>
          </a:xfrm>
          <a:prstGeom prst="rect">
            <a:avLst/>
          </a:prstGeom>
          <a:noFill/>
        </p:spPr>
        <p:txBody>
          <a:bodyPr>
            <a:spAutoFit/>
          </a:bodyPr>
          <a:lstStyle/>
          <a:p>
            <a:pPr>
              <a:defRPr/>
            </a:pPr>
            <a:r>
              <a:rPr lang="en-US" sz="20000" b="1" dirty="0">
                <a:solidFill>
                  <a:srgbClr val="FFFFE9"/>
                </a:solidFill>
                <a:latin typeface="Arial"/>
                <a:sym typeface="Mathematica1"/>
              </a:rPr>
              <a:t>     </a:t>
            </a:r>
            <a:endParaRPr lang="en-US" sz="20000" b="1" dirty="0">
              <a:solidFill>
                <a:srgbClr val="FFFFE9"/>
              </a:solidFill>
              <a:latin typeface="Arial"/>
            </a:endParaRPr>
          </a:p>
          <a:p>
            <a:pPr>
              <a:defRPr/>
            </a:pPr>
            <a:endParaRPr lang="en-US" sz="5000" b="1" dirty="0">
              <a:solidFill>
                <a:srgbClr val="FFFFE9"/>
              </a:solidFill>
              <a:latin typeface="Arial"/>
            </a:endParaRPr>
          </a:p>
          <a:p>
            <a:pPr>
              <a:defRPr/>
            </a:pPr>
            <a:endParaRPr lang="en-US" sz="5000" b="1" dirty="0">
              <a:solidFill>
                <a:srgbClr val="FFFFE9"/>
              </a:solidFill>
              <a:latin typeface="Arial"/>
            </a:endParaRPr>
          </a:p>
          <a:p>
            <a:pPr>
              <a:defRPr/>
            </a:pPr>
            <a:endParaRPr lang="en-US" sz="5000" b="1" dirty="0">
              <a:solidFill>
                <a:srgbClr val="FFFFE9"/>
              </a:solidFill>
              <a:latin typeface="Arial"/>
            </a:endParaRPr>
          </a:p>
          <a:p>
            <a:pPr>
              <a:defRPr/>
            </a:pPr>
            <a:endParaRPr lang="en-US" sz="5000" b="1" dirty="0">
              <a:solidFill>
                <a:srgbClr val="FFFFE9"/>
              </a:solidFill>
              <a:latin typeface="Arial"/>
            </a:endParaRPr>
          </a:p>
          <a:p>
            <a:pPr>
              <a:defRPr/>
            </a:pPr>
            <a:r>
              <a:rPr lang="en-US" sz="5000" b="1" dirty="0">
                <a:solidFill>
                  <a:srgbClr val="FFFFE9"/>
                </a:solidFill>
                <a:latin typeface="Arial"/>
              </a:rPr>
              <a:t>Einstein’s  Biggest  Blunder</a:t>
            </a:r>
          </a:p>
        </p:txBody>
      </p:sp>
    </p:spTree>
    <p:extLst>
      <p:ext uri="{BB962C8B-B14F-4D97-AF65-F5344CB8AC3E}">
        <p14:creationId xmlns:p14="http://schemas.microsoft.com/office/powerpoint/2010/main" val="2474479265"/>
      </p:ext>
    </p:extLst>
  </p:cSld>
  <p:clrMapOvr>
    <a:masterClrMapping/>
  </p:clrMapOvr>
  <p:transition>
    <p:zoom/>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AutoShape 2"/>
          <p:cNvSpPr>
            <a:spLocks noChangeArrowheads="1"/>
          </p:cNvSpPr>
          <p:nvPr/>
        </p:nvSpPr>
        <p:spPr bwMode="auto">
          <a:xfrm>
            <a:off x="250825"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875" y="2060575"/>
            <a:ext cx="9720263" cy="1828800"/>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a:solidFill>
                  <a:srgbClr val="FFFFD9"/>
                </a:solidFill>
                <a:effectLst>
                  <a:outerShdw blurRad="38100" dist="38100" dir="2700000" algn="tl">
                    <a:srgbClr val="000000"/>
                  </a:outerShdw>
                </a:effectLst>
                <a:latin typeface="Arial"/>
              </a:rPr>
              <a:t>Type </a:t>
            </a:r>
            <a:r>
              <a:rPr lang="en-US" sz="6000" b="1" dirty="0" err="1">
                <a:solidFill>
                  <a:srgbClr val="FFFFD9"/>
                </a:solidFill>
                <a:effectLst>
                  <a:outerShdw blurRad="38100" dist="38100" dir="2700000" algn="tl">
                    <a:srgbClr val="000000"/>
                  </a:outerShdw>
                </a:effectLst>
                <a:latin typeface="Arial"/>
              </a:rPr>
              <a:t>Ia</a:t>
            </a:r>
            <a:r>
              <a:rPr lang="en-US" sz="6000" b="1" dirty="0">
                <a:solidFill>
                  <a:srgbClr val="FFFFD9"/>
                </a:solidFill>
                <a:effectLst>
                  <a:outerShdw blurRad="38100" dist="38100" dir="2700000" algn="tl">
                    <a:srgbClr val="000000"/>
                  </a:outerShdw>
                </a:effectLst>
                <a:latin typeface="Arial"/>
              </a:rPr>
              <a:t> Supernovae</a:t>
            </a:r>
          </a:p>
        </p:txBody>
      </p:sp>
    </p:spTree>
    <p:extLst>
      <p:ext uri="{BB962C8B-B14F-4D97-AF65-F5344CB8AC3E}">
        <p14:creationId xmlns:p14="http://schemas.microsoft.com/office/powerpoint/2010/main" val="3906287137"/>
      </p:ext>
    </p:extLst>
  </p:cSld>
  <p:clrMapOvr>
    <a:masterClrMapping/>
  </p:clrMapOvr>
  <p:transition>
    <p:zoom/>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395288" y="620713"/>
            <a:ext cx="8229600" cy="1143000"/>
          </a:xfrm>
        </p:spPr>
        <p:txBody>
          <a:bodyPr/>
          <a:lstStyle/>
          <a:p>
            <a:endParaRPr lang="en-US"/>
          </a:p>
        </p:txBody>
      </p:sp>
      <p:sp>
        <p:nvSpPr>
          <p:cNvPr id="8" name="TextBox 7"/>
          <p:cNvSpPr txBox="1"/>
          <p:nvPr/>
        </p:nvSpPr>
        <p:spPr>
          <a:xfrm>
            <a:off x="0" y="260350"/>
            <a:ext cx="9324975" cy="784225"/>
          </a:xfrm>
          <a:prstGeom prst="rect">
            <a:avLst/>
          </a:prstGeom>
          <a:noFill/>
        </p:spPr>
        <p:txBody>
          <a:bodyPr>
            <a:spAutoFit/>
          </a:bodyPr>
          <a:lstStyle/>
          <a:p>
            <a:pPr>
              <a:defRPr/>
            </a:pPr>
            <a:r>
              <a:rPr lang="en-US" sz="4500" b="1" dirty="0">
                <a:solidFill>
                  <a:srgbClr val="FFFFF7"/>
                </a:solidFill>
                <a:latin typeface="Arial"/>
              </a:rPr>
              <a:t> </a:t>
            </a:r>
            <a:r>
              <a:rPr lang="en-US" sz="4000" b="1" dirty="0">
                <a:solidFill>
                  <a:srgbClr val="FFFFF7"/>
                </a:solidFill>
                <a:latin typeface="Arial"/>
              </a:rPr>
              <a:t>Supernova Explosion &amp; Host Galaxy </a:t>
            </a:r>
          </a:p>
        </p:txBody>
      </p:sp>
      <p:pic>
        <p:nvPicPr>
          <p:cNvPr id="41988" name="Picture 5" descr="M51SNe_3panel_gabany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16113"/>
            <a:ext cx="91440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659563" y="5949950"/>
            <a:ext cx="2233612" cy="322263"/>
          </a:xfrm>
          <a:prstGeom prst="rect">
            <a:avLst/>
          </a:prstGeom>
          <a:noFill/>
        </p:spPr>
        <p:txBody>
          <a:bodyPr>
            <a:spAutoFit/>
          </a:bodyPr>
          <a:lstStyle/>
          <a:p>
            <a:pPr>
              <a:defRPr/>
            </a:pPr>
            <a:r>
              <a:rPr lang="en-US" sz="1500" b="1" dirty="0">
                <a:solidFill>
                  <a:srgbClr val="FFFFE9"/>
                </a:solidFill>
              </a:rPr>
              <a:t>M51 supernovae</a:t>
            </a:r>
          </a:p>
        </p:txBody>
      </p:sp>
    </p:spTree>
    <p:extLst>
      <p:ext uri="{BB962C8B-B14F-4D97-AF65-F5344CB8AC3E}">
        <p14:creationId xmlns:p14="http://schemas.microsoft.com/office/powerpoint/2010/main" val="4087338991"/>
      </p:ext>
    </p:extLst>
  </p:cSld>
  <p:clrMapOvr>
    <a:masterClrMapping/>
  </p:clrMapOvr>
  <p:transition>
    <p:zoom/>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ype IA Supernovae.animation.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288" y="1700213"/>
            <a:ext cx="8280400" cy="4657724"/>
          </a:xfrm>
          <a:prstGeom prst="rect">
            <a:avLst/>
          </a:prstGeom>
        </p:spPr>
      </p:pic>
      <p:sp>
        <p:nvSpPr>
          <p:cNvPr id="38914" name="Title 1"/>
          <p:cNvSpPr>
            <a:spLocks noGrp="1"/>
          </p:cNvSpPr>
          <p:nvPr>
            <p:ph type="title"/>
          </p:nvPr>
        </p:nvSpPr>
        <p:spPr/>
        <p:txBody>
          <a:bodyPr/>
          <a:lstStyle/>
          <a:p>
            <a:endParaRPr lang="en-US"/>
          </a:p>
        </p:txBody>
      </p:sp>
      <p:sp>
        <p:nvSpPr>
          <p:cNvPr id="8" name="TextBox 7"/>
          <p:cNvSpPr txBox="1"/>
          <p:nvPr/>
        </p:nvSpPr>
        <p:spPr>
          <a:xfrm>
            <a:off x="358775" y="404813"/>
            <a:ext cx="8785225" cy="784225"/>
          </a:xfrm>
          <a:prstGeom prst="rect">
            <a:avLst/>
          </a:prstGeom>
          <a:noFill/>
        </p:spPr>
        <p:txBody>
          <a:bodyPr>
            <a:spAutoFit/>
          </a:bodyPr>
          <a:lstStyle/>
          <a:p>
            <a:pPr>
              <a:defRPr/>
            </a:pPr>
            <a:r>
              <a:rPr lang="en-US" sz="4500" b="1" dirty="0">
                <a:solidFill>
                  <a:srgbClr val="FFFFF7"/>
                </a:solidFill>
                <a:latin typeface="Arial"/>
              </a:rPr>
              <a:t>Type </a:t>
            </a:r>
            <a:r>
              <a:rPr lang="en-US" sz="4500" b="1" dirty="0" err="1">
                <a:solidFill>
                  <a:srgbClr val="FFFFF7"/>
                </a:solidFill>
                <a:latin typeface="Arial"/>
              </a:rPr>
              <a:t>Ia</a:t>
            </a:r>
            <a:r>
              <a:rPr lang="en-US" sz="4500" b="1" dirty="0">
                <a:solidFill>
                  <a:srgbClr val="FFFFF7"/>
                </a:solidFill>
                <a:latin typeface="Arial"/>
              </a:rPr>
              <a:t>  Supernova Explosion </a:t>
            </a:r>
          </a:p>
        </p:txBody>
      </p:sp>
      <p:sp>
        <p:nvSpPr>
          <p:cNvPr id="9" name="Rectangle 8"/>
          <p:cNvSpPr/>
          <p:nvPr/>
        </p:nvSpPr>
        <p:spPr>
          <a:xfrm>
            <a:off x="395288" y="1700213"/>
            <a:ext cx="8280400" cy="468153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740394283"/>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p>
        </p:txBody>
      </p:sp>
      <p:sp>
        <p:nvSpPr>
          <p:cNvPr id="39939" name="Content Placeholder 2"/>
          <p:cNvSpPr>
            <a:spLocks noGrp="1"/>
          </p:cNvSpPr>
          <p:nvPr>
            <p:ph idx="1"/>
          </p:nvPr>
        </p:nvSpPr>
        <p:spPr/>
        <p:txBody>
          <a:bodyPr/>
          <a:lstStyle/>
          <a:p>
            <a:endParaRPr lang="en-US"/>
          </a:p>
        </p:txBody>
      </p:sp>
      <p:pic>
        <p:nvPicPr>
          <p:cNvPr id="39940" name="Picture 3" descr="Iaprogenito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260350"/>
            <a:ext cx="6264275"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359171"/>
      </p:ext>
    </p:extLst>
  </p:cSld>
  <p:clrMapOvr>
    <a:masterClrMapping/>
  </p:clrMapOvr>
  <p:transition>
    <p:zoom/>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2" descr="Accretion_Disk_Binary_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0"/>
            <a:ext cx="10271125"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p:txBody>
          <a:bodyPr/>
          <a:lstStyle/>
          <a:p>
            <a:endParaRPr lang="en-US"/>
          </a:p>
        </p:txBody>
      </p:sp>
      <p:sp>
        <p:nvSpPr>
          <p:cNvPr id="8" name="TextBox 7"/>
          <p:cNvSpPr txBox="1"/>
          <p:nvPr/>
        </p:nvSpPr>
        <p:spPr>
          <a:xfrm>
            <a:off x="1547813" y="404813"/>
            <a:ext cx="8785225" cy="784225"/>
          </a:xfrm>
          <a:prstGeom prst="rect">
            <a:avLst/>
          </a:prstGeom>
          <a:noFill/>
        </p:spPr>
        <p:txBody>
          <a:bodyPr>
            <a:spAutoFit/>
          </a:bodyPr>
          <a:lstStyle/>
          <a:p>
            <a:pPr>
              <a:defRPr/>
            </a:pPr>
            <a:r>
              <a:rPr lang="en-US" sz="4500" b="1" dirty="0">
                <a:solidFill>
                  <a:srgbClr val="FFFFF7"/>
                </a:solidFill>
                <a:latin typeface="Arial"/>
              </a:rPr>
              <a:t>Type </a:t>
            </a:r>
            <a:r>
              <a:rPr lang="en-US" sz="4500" b="1" dirty="0" err="1">
                <a:solidFill>
                  <a:srgbClr val="FFFFF7"/>
                </a:solidFill>
                <a:latin typeface="Arial"/>
              </a:rPr>
              <a:t>Ia</a:t>
            </a:r>
            <a:r>
              <a:rPr lang="en-US" sz="4500" b="1" dirty="0">
                <a:solidFill>
                  <a:srgbClr val="FFFFF7"/>
                </a:solidFill>
                <a:latin typeface="Arial"/>
              </a:rPr>
              <a:t>  Supernova </a:t>
            </a:r>
          </a:p>
        </p:txBody>
      </p:sp>
      <p:sp>
        <p:nvSpPr>
          <p:cNvPr id="9" name="Rectangle 8"/>
          <p:cNvSpPr/>
          <p:nvPr/>
        </p:nvSpPr>
        <p:spPr>
          <a:xfrm>
            <a:off x="395288" y="5661025"/>
            <a:ext cx="8280400" cy="9366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0966" name="Content Placeholder 5"/>
          <p:cNvSpPr>
            <a:spLocks noGrp="1"/>
          </p:cNvSpPr>
          <p:nvPr>
            <p:ph idx="1"/>
          </p:nvPr>
        </p:nvSpPr>
        <p:spPr>
          <a:xfrm>
            <a:off x="395288" y="1628775"/>
            <a:ext cx="8229600" cy="4525963"/>
          </a:xfrm>
        </p:spPr>
        <p:txBody>
          <a:bodyPr/>
          <a:lstStyle/>
          <a:p>
            <a:pPr>
              <a:lnSpc>
                <a:spcPct val="80000"/>
              </a:lnSpc>
              <a:spcBef>
                <a:spcPct val="50000"/>
              </a:spcBef>
              <a:buFontTx/>
              <a:buNone/>
            </a:pPr>
            <a:endParaRPr lang="en-US" sz="1400" b="1" dirty="0">
              <a:solidFill>
                <a:schemeClr val="accent1"/>
              </a:solidFill>
            </a:endParaRPr>
          </a:p>
          <a:p>
            <a:pPr>
              <a:lnSpc>
                <a:spcPct val="80000"/>
              </a:lnSpc>
              <a:spcBef>
                <a:spcPct val="50000"/>
              </a:spcBef>
              <a:buFont typeface="Arial" panose="020B0604020202020204" pitchFamily="34" charset="0"/>
              <a:buChar char="•"/>
            </a:pPr>
            <a:r>
              <a:rPr lang="en-US" sz="1400" b="1" dirty="0">
                <a:solidFill>
                  <a:schemeClr val="accent1"/>
                </a:solidFill>
              </a:rPr>
              <a:t> Amongst the most energetic explosions in our Universe:</a:t>
            </a:r>
          </a:p>
          <a:p>
            <a:pPr>
              <a:lnSpc>
                <a:spcPct val="80000"/>
              </a:lnSpc>
              <a:spcBef>
                <a:spcPct val="50000"/>
              </a:spcBef>
              <a:buFont typeface="Mathematica1" pitchFamily="2" charset="2"/>
              <a:buNone/>
            </a:pPr>
            <a:r>
              <a:rPr lang="en-US" sz="1400" b="1" dirty="0">
                <a:solidFill>
                  <a:schemeClr val="accent1"/>
                </a:solidFill>
              </a:rPr>
              <a:t>                                               E ~ 10</a:t>
            </a:r>
            <a:r>
              <a:rPr lang="en-US" sz="1400" b="1" baseline="30000" dirty="0">
                <a:solidFill>
                  <a:schemeClr val="accent1"/>
                </a:solidFill>
              </a:rPr>
              <a:t>54 </a:t>
            </a:r>
            <a:r>
              <a:rPr lang="en-US" sz="1400" b="1" dirty="0">
                <a:solidFill>
                  <a:schemeClr val="accent1"/>
                </a:solidFill>
              </a:rPr>
              <a:t>ergs</a:t>
            </a:r>
          </a:p>
          <a:p>
            <a:pPr>
              <a:lnSpc>
                <a:spcPct val="80000"/>
              </a:lnSpc>
              <a:spcBef>
                <a:spcPct val="50000"/>
              </a:spcBef>
              <a:buFont typeface="Arial" panose="020B0604020202020204" pitchFamily="34" charset="0"/>
              <a:buChar char="•"/>
            </a:pPr>
            <a:r>
              <a:rPr lang="en-US" sz="1400" b="1" dirty="0">
                <a:solidFill>
                  <a:schemeClr val="accent1"/>
                </a:solidFill>
                <a:sym typeface="Mathematica1" pitchFamily="2" charset="2"/>
              </a:rPr>
              <a:t> During explosion the star is as bright as entire galaxy !  (</a:t>
            </a:r>
            <a:r>
              <a:rPr lang="en-US" sz="1400" b="1" dirty="0" err="1">
                <a:solidFill>
                  <a:schemeClr val="accent1"/>
                </a:solidFill>
                <a:sym typeface="Mathematica1" pitchFamily="2" charset="2"/>
              </a:rPr>
              <a:t>ie</a:t>
            </a:r>
            <a:r>
              <a:rPr lang="en-US" sz="1400" b="1" dirty="0">
                <a:solidFill>
                  <a:schemeClr val="accent1"/>
                </a:solidFill>
                <a:sym typeface="Mathematica1" pitchFamily="2" charset="2"/>
              </a:rPr>
              <a:t>. 10</a:t>
            </a:r>
            <a:r>
              <a:rPr lang="en-US" sz="1400" b="1" baseline="30000" dirty="0">
                <a:solidFill>
                  <a:schemeClr val="accent1"/>
                </a:solidFill>
                <a:sym typeface="Mathematica1" pitchFamily="2" charset="2"/>
              </a:rPr>
              <a:t>11</a:t>
            </a:r>
            <a:r>
              <a:rPr lang="en-US" sz="1400" b="1" dirty="0">
                <a:solidFill>
                  <a:schemeClr val="accent1"/>
                </a:solidFill>
                <a:sym typeface="Mathematica1" pitchFamily="2" charset="2"/>
              </a:rPr>
              <a:t> stars)</a:t>
            </a:r>
          </a:p>
          <a:p>
            <a:pPr>
              <a:lnSpc>
                <a:spcPct val="80000"/>
              </a:lnSpc>
              <a:spcBef>
                <a:spcPct val="50000"/>
              </a:spcBef>
              <a:buFontTx/>
              <a:buNone/>
            </a:pPr>
            <a:endParaRPr lang="en-US" sz="1400" b="1" dirty="0">
              <a:solidFill>
                <a:schemeClr val="accent1"/>
              </a:solidFill>
              <a:sym typeface="Mathematica1" pitchFamily="2" charset="2"/>
            </a:endParaRPr>
          </a:p>
          <a:p>
            <a:pPr>
              <a:lnSpc>
                <a:spcPct val="80000"/>
              </a:lnSpc>
              <a:spcBef>
                <a:spcPct val="50000"/>
              </a:spcBef>
              <a:buFontTx/>
              <a:buNone/>
            </a:pPr>
            <a:endParaRPr lang="en-US" sz="1400" b="1" dirty="0">
              <a:solidFill>
                <a:schemeClr val="accent1"/>
              </a:solidFill>
              <a:sym typeface="Mathematica1" pitchFamily="2" charset="2"/>
            </a:endParaRPr>
          </a:p>
          <a:p>
            <a:pPr marL="0" indent="0">
              <a:lnSpc>
                <a:spcPct val="80000"/>
              </a:lnSpc>
              <a:spcBef>
                <a:spcPct val="50000"/>
              </a:spcBef>
              <a:buNone/>
            </a:pPr>
            <a:r>
              <a:rPr lang="en-US" sz="1400" b="1" dirty="0">
                <a:solidFill>
                  <a:schemeClr val="accent1"/>
                </a:solidFill>
              </a:rPr>
              <a:t>•      Violent explosion Carbon-Oxygen white dwarfs:</a:t>
            </a:r>
          </a:p>
          <a:p>
            <a:pPr marL="0" indent="0">
              <a:lnSpc>
                <a:spcPct val="80000"/>
              </a:lnSpc>
              <a:spcBef>
                <a:spcPct val="50000"/>
              </a:spcBef>
              <a:buNone/>
            </a:pPr>
            <a:r>
              <a:rPr lang="en-US" sz="1400" b="1" dirty="0">
                <a:solidFill>
                  <a:schemeClr val="accent1"/>
                </a:solidFill>
              </a:rPr>
              <a:t>•      Embedded in binary, mass accretion from companion star</a:t>
            </a:r>
          </a:p>
          <a:p>
            <a:pPr marL="0" indent="0">
              <a:lnSpc>
                <a:spcPct val="80000"/>
              </a:lnSpc>
              <a:spcBef>
                <a:spcPct val="50000"/>
              </a:spcBef>
              <a:buNone/>
            </a:pPr>
            <a:r>
              <a:rPr lang="en-US" sz="1400" b="1" dirty="0">
                <a:solidFill>
                  <a:schemeClr val="accent1"/>
                </a:solidFill>
                <a:sym typeface="Mathematica1" pitchFamily="2" charset="2"/>
              </a:rPr>
              <a:t>•      When nearing</a:t>
            </a:r>
            <a:r>
              <a:rPr lang="en-US" sz="1400" b="1" dirty="0">
                <a:solidFill>
                  <a:schemeClr val="accent1"/>
                </a:solidFill>
              </a:rPr>
              <a:t> Chandrasekhar Limit   (1.38 M</a:t>
            </a:r>
            <a:r>
              <a:rPr lang="en-US" sz="1400" b="1" baseline="-25000" dirty="0">
                <a:solidFill>
                  <a:schemeClr val="accent1"/>
                </a:solidFill>
                <a:sym typeface="Mathematica3" pitchFamily="2" charset="2"/>
              </a:rPr>
              <a:t></a:t>
            </a:r>
            <a:r>
              <a:rPr lang="en-US" sz="1400" b="1" dirty="0">
                <a:solidFill>
                  <a:schemeClr val="accent1"/>
                </a:solidFill>
              </a:rPr>
              <a:t>), electron degeneracy pressure </a:t>
            </a:r>
          </a:p>
          <a:p>
            <a:pPr marL="0" indent="0">
              <a:lnSpc>
                <a:spcPct val="80000"/>
              </a:lnSpc>
              <a:spcBef>
                <a:spcPct val="50000"/>
              </a:spcBef>
              <a:buNone/>
            </a:pPr>
            <a:r>
              <a:rPr lang="en-US" sz="1400" b="1" dirty="0">
                <a:solidFill>
                  <a:schemeClr val="accent1"/>
                </a:solidFill>
              </a:rPr>
              <a:t>        can no longer sustain star.</a:t>
            </a:r>
            <a:r>
              <a:rPr lang="en-US" sz="1400" b="1" dirty="0">
                <a:solidFill>
                  <a:srgbClr val="FFFF00"/>
                </a:solidFill>
                <a:latin typeface="Papyrus" pitchFamily="66" charset="0"/>
              </a:rPr>
              <a:t> </a:t>
            </a:r>
          </a:p>
          <a:p>
            <a:pPr marL="0" indent="0">
              <a:lnSpc>
                <a:spcPct val="80000"/>
              </a:lnSpc>
              <a:spcBef>
                <a:spcPct val="50000"/>
              </a:spcBef>
              <a:buNone/>
            </a:pPr>
            <a:r>
              <a:rPr lang="en-US" sz="1400" b="1" dirty="0">
                <a:solidFill>
                  <a:schemeClr val="accent1"/>
                </a:solidFill>
              </a:rPr>
              <a:t>•      while contracting under its weight, </a:t>
            </a:r>
            <a:r>
              <a:rPr lang="en-US" sz="1400" b="1" dirty="0">
                <a:solidFill>
                  <a:schemeClr val="accent1"/>
                </a:solidFill>
                <a:sym typeface="Mathematica1" pitchFamily="2" charset="2"/>
              </a:rPr>
              <a:t>carbon fusion sets in,  powering  </a:t>
            </a:r>
            <a:r>
              <a:rPr lang="en-US" sz="1400" b="1" dirty="0">
                <a:solidFill>
                  <a:schemeClr val="accent1"/>
                </a:solidFill>
              </a:rPr>
              <a:t>a </a:t>
            </a:r>
          </a:p>
          <a:p>
            <a:pPr>
              <a:lnSpc>
                <a:spcPct val="80000"/>
              </a:lnSpc>
              <a:spcBef>
                <a:spcPct val="50000"/>
              </a:spcBef>
            </a:pPr>
            <a:r>
              <a:rPr lang="en-US" sz="1400" b="1" dirty="0">
                <a:solidFill>
                  <a:schemeClr val="accent1"/>
                </a:solidFill>
              </a:rPr>
              <a:t>catastrophic deflagration  or detonation wave, </a:t>
            </a:r>
          </a:p>
          <a:p>
            <a:pPr marL="0" indent="0">
              <a:lnSpc>
                <a:spcPct val="80000"/>
              </a:lnSpc>
              <a:spcBef>
                <a:spcPct val="50000"/>
              </a:spcBef>
              <a:buNone/>
            </a:pPr>
            <a:r>
              <a:rPr lang="en-US" sz="1400" b="1" dirty="0">
                <a:solidFill>
                  <a:schemeClr val="accent1"/>
                </a:solidFill>
              </a:rPr>
              <a:t>•      leading to a violent explosion, ripping apart entire star   </a:t>
            </a:r>
          </a:p>
          <a:p>
            <a:pPr>
              <a:lnSpc>
                <a:spcPct val="80000"/>
              </a:lnSpc>
              <a:spcBef>
                <a:spcPct val="50000"/>
              </a:spcBef>
              <a:buFontTx/>
              <a:buNone/>
            </a:pPr>
            <a:endParaRPr lang="en-US" sz="1400" b="1" dirty="0">
              <a:solidFill>
                <a:schemeClr val="accent1"/>
              </a:solidFill>
            </a:endParaRPr>
          </a:p>
          <a:p>
            <a:pPr>
              <a:lnSpc>
                <a:spcPct val="80000"/>
              </a:lnSpc>
              <a:spcBef>
                <a:spcPct val="50000"/>
              </a:spcBef>
              <a:buFontTx/>
              <a:buNone/>
            </a:pPr>
            <a:endParaRPr lang="en-US" sz="1400" b="1" dirty="0">
              <a:solidFill>
                <a:schemeClr val="accent1"/>
              </a:solidFill>
              <a:sym typeface="Mathematica1" pitchFamily="2" charset="2"/>
            </a:endParaRPr>
          </a:p>
          <a:p>
            <a:pPr marL="0" indent="0">
              <a:lnSpc>
                <a:spcPct val="80000"/>
              </a:lnSpc>
              <a:spcBef>
                <a:spcPct val="50000"/>
              </a:spcBef>
              <a:buNone/>
            </a:pPr>
            <a:r>
              <a:rPr lang="en-US" sz="1400" b="1" dirty="0">
                <a:solidFill>
                  <a:schemeClr val="accent1"/>
                </a:solidFill>
              </a:rPr>
              <a:t>•     Because exploding stars have nearly uniform  progenitor (~1.38 M</a:t>
            </a:r>
            <a:r>
              <a:rPr lang="en-US" sz="1400" b="1" baseline="-25000" dirty="0">
                <a:solidFill>
                  <a:schemeClr val="accent1"/>
                </a:solidFill>
                <a:sym typeface="Mathematica3" pitchFamily="2" charset="2"/>
              </a:rPr>
              <a:t></a:t>
            </a:r>
            <a:r>
              <a:rPr lang="en-US" sz="1400" b="1" dirty="0">
                <a:solidFill>
                  <a:schemeClr val="accent1"/>
                </a:solidFill>
              </a:rPr>
              <a:t> white dwarf), </a:t>
            </a:r>
          </a:p>
          <a:p>
            <a:pPr>
              <a:lnSpc>
                <a:spcPct val="80000"/>
              </a:lnSpc>
              <a:spcBef>
                <a:spcPct val="50000"/>
              </a:spcBef>
              <a:buFontTx/>
              <a:buNone/>
            </a:pPr>
            <a:r>
              <a:rPr lang="en-US" sz="1400" b="1" dirty="0">
                <a:solidFill>
                  <a:schemeClr val="accent1"/>
                </a:solidFill>
              </a:rPr>
              <a:t>       their luminosity is almost the same:                 M ~ -19.3</a:t>
            </a:r>
          </a:p>
          <a:p>
            <a:pPr>
              <a:lnSpc>
                <a:spcPct val="80000"/>
              </a:lnSpc>
              <a:spcBef>
                <a:spcPct val="50000"/>
              </a:spcBef>
              <a:buFontTx/>
              <a:buNone/>
            </a:pPr>
            <a:r>
              <a:rPr lang="en-US" sz="1400" b="1" dirty="0">
                <a:solidFill>
                  <a:schemeClr val="accent1"/>
                </a:solidFill>
              </a:rPr>
              <a:t>                                                                                     Standard Candle</a:t>
            </a:r>
            <a:endParaRPr lang="en-US" sz="1400" b="1" dirty="0">
              <a:solidFill>
                <a:schemeClr val="accent1"/>
              </a:solidFill>
              <a:sym typeface="Mathematica1" pitchFamily="2" charset="2"/>
            </a:endParaRPr>
          </a:p>
          <a:p>
            <a:endParaRPr lang="en-US" dirty="0"/>
          </a:p>
        </p:txBody>
      </p:sp>
      <p:sp>
        <p:nvSpPr>
          <p:cNvPr id="10" name="Rectangle 9"/>
          <p:cNvSpPr/>
          <p:nvPr/>
        </p:nvSpPr>
        <p:spPr>
          <a:xfrm>
            <a:off x="395288" y="2997200"/>
            <a:ext cx="8280400" cy="23034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 name="Rectangle 10"/>
          <p:cNvSpPr/>
          <p:nvPr/>
        </p:nvSpPr>
        <p:spPr>
          <a:xfrm>
            <a:off x="395288" y="1628775"/>
            <a:ext cx="8280400" cy="12239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512752535"/>
      </p:ext>
    </p:extLst>
  </p:cSld>
  <p:clrMapOvr>
    <a:masterClrMapping/>
  </p:clrMapOvr>
  <p:transition>
    <p:zo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US"/>
          </a:p>
        </p:txBody>
      </p:sp>
      <p:pic>
        <p:nvPicPr>
          <p:cNvPr id="43011" name="Content Placeholder 5" descr="sn1006_tezel_full.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7223125"/>
          </a:xfrm>
        </p:spPr>
      </p:pic>
      <p:sp>
        <p:nvSpPr>
          <p:cNvPr id="43012" name="TextBox 3"/>
          <p:cNvSpPr txBox="1">
            <a:spLocks noChangeArrowheads="1"/>
          </p:cNvSpPr>
          <p:nvPr/>
        </p:nvSpPr>
        <p:spPr bwMode="auto">
          <a:xfrm>
            <a:off x="250825" y="6308725"/>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r>
              <a:rPr lang="en-US" sz="1200" b="1">
                <a:solidFill>
                  <a:srgbClr val="FFFFD9"/>
                </a:solidFill>
              </a:rPr>
              <a:t>brightest stellar event recorded in history </a:t>
            </a:r>
          </a:p>
        </p:txBody>
      </p:sp>
      <p:sp>
        <p:nvSpPr>
          <p:cNvPr id="6" name="TextBox 5"/>
          <p:cNvSpPr txBox="1"/>
          <p:nvPr/>
        </p:nvSpPr>
        <p:spPr>
          <a:xfrm>
            <a:off x="2555875" y="-100013"/>
            <a:ext cx="4752975" cy="1323976"/>
          </a:xfrm>
          <a:prstGeom prst="rect">
            <a:avLst/>
          </a:prstGeom>
          <a:noFill/>
        </p:spPr>
        <p:txBody>
          <a:bodyPr>
            <a:spAutoFit/>
          </a:bodyPr>
          <a:lstStyle/>
          <a:p>
            <a:pPr>
              <a:defRPr/>
            </a:pPr>
            <a:r>
              <a:rPr lang="en-US" sz="8000" b="1" dirty="0">
                <a:solidFill>
                  <a:srgbClr val="FFFFD9"/>
                </a:solidFill>
                <a:latin typeface="Arial"/>
              </a:rPr>
              <a:t>SN1006</a:t>
            </a:r>
          </a:p>
        </p:txBody>
      </p:sp>
    </p:spTree>
    <p:extLst>
      <p:ext uri="{BB962C8B-B14F-4D97-AF65-F5344CB8AC3E}">
        <p14:creationId xmlns:p14="http://schemas.microsoft.com/office/powerpoint/2010/main" val="1548052376"/>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536" y="260648"/>
            <a:ext cx="9803432" cy="1143000"/>
          </a:xfrm>
        </p:spPr>
        <p:txBody>
          <a:bodyPr/>
          <a:lstStyle/>
          <a:p>
            <a:r>
              <a:rPr lang="nl-NL" sz="5500" b="1" dirty="0">
                <a:solidFill>
                  <a:schemeClr val="accent3"/>
                </a:solidFill>
              </a:rPr>
              <a:t>Cosmic Depths &amp; Time</a:t>
            </a:r>
            <a:endParaRPr lang="en-GB" sz="5500" b="1" dirty="0">
              <a:solidFill>
                <a:schemeClr val="accent3"/>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844824"/>
            <a:ext cx="8932799" cy="4752528"/>
          </a:xfrm>
        </p:spPr>
      </p:pic>
    </p:spTree>
    <p:extLst>
      <p:ext uri="{BB962C8B-B14F-4D97-AF65-F5344CB8AC3E}">
        <p14:creationId xmlns:p14="http://schemas.microsoft.com/office/powerpoint/2010/main" val="2551044144"/>
      </p:ext>
    </p:extLst>
  </p:cSld>
  <p:clrMapOvr>
    <a:masterClrMapping/>
  </p:clrMapOvr>
  <p:transition>
    <p:zo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US"/>
          </a:p>
        </p:txBody>
      </p:sp>
      <p:pic>
        <p:nvPicPr>
          <p:cNvPr id="44035" name="Content Placeholder 5" descr="sn1006_tezel_full.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7223125"/>
          </a:xfrm>
        </p:spPr>
      </p:pic>
      <p:sp>
        <p:nvSpPr>
          <p:cNvPr id="44036" name="TextBox 3"/>
          <p:cNvSpPr txBox="1">
            <a:spLocks noChangeArrowheads="1"/>
          </p:cNvSpPr>
          <p:nvPr/>
        </p:nvSpPr>
        <p:spPr bwMode="auto">
          <a:xfrm>
            <a:off x="250825" y="6308725"/>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r>
              <a:rPr lang="en-US" sz="1200" b="1">
                <a:solidFill>
                  <a:srgbClr val="FFFFD9"/>
                </a:solidFill>
              </a:rPr>
              <a:t>brightest stellar event recorded in history </a:t>
            </a:r>
          </a:p>
        </p:txBody>
      </p:sp>
      <p:pic>
        <p:nvPicPr>
          <p:cNvPr id="44037" name="Picture 4" descr="sidebar_07.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12875"/>
            <a:ext cx="463391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23850" y="1412875"/>
            <a:ext cx="4608513" cy="4824413"/>
          </a:xfrm>
          <a:prstGeom prst="rect">
            <a:avLst/>
          </a:prstGeom>
          <a:noFill/>
          <a:ln w="412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4039" name="TextBox 6"/>
          <p:cNvSpPr txBox="1">
            <a:spLocks noChangeArrowheads="1"/>
          </p:cNvSpPr>
          <p:nvPr/>
        </p:nvSpPr>
        <p:spPr bwMode="auto">
          <a:xfrm>
            <a:off x="5003800" y="4941888"/>
            <a:ext cx="3960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endParaRPr lang="en-US" sz="1200" b="1">
              <a:solidFill>
                <a:srgbClr val="FFFFD9"/>
              </a:solidFill>
            </a:endParaRPr>
          </a:p>
          <a:p>
            <a:pPr eaLnBrk="1" hangingPunct="1"/>
            <a:r>
              <a:rPr lang="en-US" sz="1200" b="1">
                <a:solidFill>
                  <a:srgbClr val="FFFFD9"/>
                </a:solidFill>
              </a:rPr>
              <a:t>-    brightness:                m = -7.5 </a:t>
            </a:r>
          </a:p>
          <a:p>
            <a:pPr eaLnBrk="1" hangingPunct="1">
              <a:buFontTx/>
              <a:buChar char="-"/>
            </a:pPr>
            <a:r>
              <a:rPr lang="en-US" sz="1200" b="1">
                <a:solidFill>
                  <a:srgbClr val="FFFFD9"/>
                </a:solidFill>
              </a:rPr>
              <a:t>    distance:                    d=2.2 kpc</a:t>
            </a:r>
          </a:p>
          <a:p>
            <a:pPr eaLnBrk="1" hangingPunct="1">
              <a:buFontTx/>
              <a:buChar char="-"/>
            </a:pPr>
            <a:r>
              <a:rPr lang="en-US" sz="1200" b="1">
                <a:solidFill>
                  <a:srgbClr val="FFFFD9"/>
                </a:solidFill>
              </a:rPr>
              <a:t>    recorded:                   China, Egypt, Iraq, Japan, </a:t>
            </a:r>
          </a:p>
          <a:p>
            <a:pPr eaLnBrk="1" hangingPunct="1"/>
            <a:r>
              <a:rPr lang="en-US" sz="1200" b="1">
                <a:solidFill>
                  <a:srgbClr val="FFFFD9"/>
                </a:solidFill>
              </a:rPr>
              <a:t>                                         Switzerland, North America</a:t>
            </a:r>
          </a:p>
        </p:txBody>
      </p:sp>
      <p:sp>
        <p:nvSpPr>
          <p:cNvPr id="8" name="TextBox 7"/>
          <p:cNvSpPr txBox="1"/>
          <p:nvPr/>
        </p:nvSpPr>
        <p:spPr>
          <a:xfrm>
            <a:off x="2555875" y="-100013"/>
            <a:ext cx="4752975" cy="1323976"/>
          </a:xfrm>
          <a:prstGeom prst="rect">
            <a:avLst/>
          </a:prstGeom>
          <a:noFill/>
        </p:spPr>
        <p:txBody>
          <a:bodyPr>
            <a:spAutoFit/>
          </a:bodyPr>
          <a:lstStyle/>
          <a:p>
            <a:pPr>
              <a:defRPr/>
            </a:pPr>
            <a:r>
              <a:rPr lang="en-US" sz="8000" b="1" dirty="0">
                <a:solidFill>
                  <a:srgbClr val="FFFFD9"/>
                </a:solidFill>
                <a:latin typeface="Arial"/>
              </a:rPr>
              <a:t>SN1006</a:t>
            </a:r>
          </a:p>
        </p:txBody>
      </p:sp>
      <p:sp>
        <p:nvSpPr>
          <p:cNvPr id="9" name="Rectangle 8"/>
          <p:cNvSpPr/>
          <p:nvPr/>
        </p:nvSpPr>
        <p:spPr>
          <a:xfrm>
            <a:off x="5003800" y="4941888"/>
            <a:ext cx="3960813" cy="129540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005940099"/>
      </p:ext>
    </p:extLst>
  </p:cSld>
  <p:clrMapOvr>
    <a:masterClrMapping/>
  </p:clrMapOvr>
  <p:transition>
    <p:zo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Content Placeholder 5" descr="sn1006_tezel_full.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7223125"/>
          </a:xfrm>
        </p:spPr>
      </p:pic>
      <p:pic>
        <p:nvPicPr>
          <p:cNvPr id="45059" name="Picture 9" descr="sn1006c_sca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28775"/>
            <a:ext cx="4608513"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itle 1"/>
          <p:cNvSpPr>
            <a:spLocks noGrp="1"/>
          </p:cNvSpPr>
          <p:nvPr>
            <p:ph type="title"/>
          </p:nvPr>
        </p:nvSpPr>
        <p:spPr/>
        <p:txBody>
          <a:bodyPr/>
          <a:lstStyle/>
          <a:p>
            <a:endParaRPr lang="en-US"/>
          </a:p>
        </p:txBody>
      </p:sp>
      <p:sp>
        <p:nvSpPr>
          <p:cNvPr id="45061" name="TextBox 3"/>
          <p:cNvSpPr txBox="1">
            <a:spLocks noChangeArrowheads="1"/>
          </p:cNvSpPr>
          <p:nvPr/>
        </p:nvSpPr>
        <p:spPr bwMode="auto">
          <a:xfrm>
            <a:off x="250825" y="6308725"/>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r>
              <a:rPr lang="en-US" sz="1200" b="1">
                <a:solidFill>
                  <a:srgbClr val="FFFFD9"/>
                </a:solidFill>
              </a:rPr>
              <a:t>brightest stellar event recorded in history </a:t>
            </a:r>
          </a:p>
        </p:txBody>
      </p:sp>
      <p:sp>
        <p:nvSpPr>
          <p:cNvPr id="6" name="Rectangle 5"/>
          <p:cNvSpPr/>
          <p:nvPr/>
        </p:nvSpPr>
        <p:spPr>
          <a:xfrm>
            <a:off x="323850" y="1628775"/>
            <a:ext cx="4608513" cy="4608513"/>
          </a:xfrm>
          <a:prstGeom prst="rect">
            <a:avLst/>
          </a:prstGeom>
          <a:noFill/>
          <a:ln w="412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5063" name="TextBox 6"/>
          <p:cNvSpPr txBox="1">
            <a:spLocks noChangeArrowheads="1"/>
          </p:cNvSpPr>
          <p:nvPr/>
        </p:nvSpPr>
        <p:spPr bwMode="auto">
          <a:xfrm>
            <a:off x="5003800" y="4941888"/>
            <a:ext cx="3960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endParaRPr lang="en-US" sz="1200" b="1">
              <a:solidFill>
                <a:srgbClr val="FFFFD9"/>
              </a:solidFill>
            </a:endParaRPr>
          </a:p>
          <a:p>
            <a:pPr eaLnBrk="1" hangingPunct="1"/>
            <a:r>
              <a:rPr lang="en-US" sz="1200" b="1">
                <a:solidFill>
                  <a:srgbClr val="FFFFD9"/>
                </a:solidFill>
              </a:rPr>
              <a:t>-    brightness:                m = -7.5 </a:t>
            </a:r>
          </a:p>
          <a:p>
            <a:pPr eaLnBrk="1" hangingPunct="1">
              <a:buFontTx/>
              <a:buChar char="-"/>
            </a:pPr>
            <a:r>
              <a:rPr lang="en-US" sz="1200" b="1">
                <a:solidFill>
                  <a:srgbClr val="FFFFD9"/>
                </a:solidFill>
              </a:rPr>
              <a:t>    distance:                    d=2.2 kpc</a:t>
            </a:r>
          </a:p>
          <a:p>
            <a:pPr eaLnBrk="1" hangingPunct="1">
              <a:buFontTx/>
              <a:buChar char="-"/>
            </a:pPr>
            <a:r>
              <a:rPr lang="en-US" sz="1200" b="1">
                <a:solidFill>
                  <a:srgbClr val="FFFFD9"/>
                </a:solidFill>
              </a:rPr>
              <a:t>    recorded:                   China, Egypt, Iraq, Japan, </a:t>
            </a:r>
          </a:p>
          <a:p>
            <a:pPr eaLnBrk="1" hangingPunct="1"/>
            <a:r>
              <a:rPr lang="en-US" sz="1200" b="1">
                <a:solidFill>
                  <a:srgbClr val="FFFFD9"/>
                </a:solidFill>
              </a:rPr>
              <a:t>                                         Switzerland, North America</a:t>
            </a:r>
          </a:p>
        </p:txBody>
      </p:sp>
      <p:sp>
        <p:nvSpPr>
          <p:cNvPr id="8" name="TextBox 7"/>
          <p:cNvSpPr txBox="1"/>
          <p:nvPr/>
        </p:nvSpPr>
        <p:spPr>
          <a:xfrm>
            <a:off x="2555875" y="-100013"/>
            <a:ext cx="4752975" cy="1323976"/>
          </a:xfrm>
          <a:prstGeom prst="rect">
            <a:avLst/>
          </a:prstGeom>
          <a:noFill/>
        </p:spPr>
        <p:txBody>
          <a:bodyPr>
            <a:spAutoFit/>
          </a:bodyPr>
          <a:lstStyle/>
          <a:p>
            <a:pPr>
              <a:defRPr/>
            </a:pPr>
            <a:r>
              <a:rPr lang="en-US" sz="8000" b="1" dirty="0">
                <a:solidFill>
                  <a:srgbClr val="FFFFD9"/>
                </a:solidFill>
                <a:latin typeface="Arial"/>
              </a:rPr>
              <a:t>SN1006</a:t>
            </a:r>
          </a:p>
        </p:txBody>
      </p:sp>
      <p:sp>
        <p:nvSpPr>
          <p:cNvPr id="9" name="Rectangle 8"/>
          <p:cNvSpPr/>
          <p:nvPr/>
        </p:nvSpPr>
        <p:spPr>
          <a:xfrm>
            <a:off x="5003800" y="4941888"/>
            <a:ext cx="3960813" cy="129540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5066" name="TextBox 10"/>
          <p:cNvSpPr txBox="1">
            <a:spLocks noChangeArrowheads="1"/>
          </p:cNvSpPr>
          <p:nvPr/>
        </p:nvSpPr>
        <p:spPr bwMode="auto">
          <a:xfrm>
            <a:off x="2987675" y="5661025"/>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present-day </a:t>
            </a:r>
          </a:p>
          <a:p>
            <a:pPr eaLnBrk="1" hangingPunct="1"/>
            <a:r>
              <a:rPr lang="en-US" sz="1200" b="1">
                <a:solidFill>
                  <a:srgbClr val="FFFFD9"/>
                </a:solidFill>
              </a:rPr>
              <a:t>Supernova Remnant </a:t>
            </a:r>
          </a:p>
        </p:txBody>
      </p:sp>
    </p:spTree>
    <p:extLst>
      <p:ext uri="{BB962C8B-B14F-4D97-AF65-F5344CB8AC3E}">
        <p14:creationId xmlns:p14="http://schemas.microsoft.com/office/powerpoint/2010/main" val="2485785871"/>
      </p:ext>
    </p:extLst>
  </p:cSld>
  <p:clrMapOvr>
    <a:masterClrMapping/>
  </p:clrMapOvr>
  <p:transition>
    <p:zoom/>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6082" name="Picture 3" descr="the-white-dwarf-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98788" y="357188"/>
            <a:ext cx="5573712" cy="635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p:cNvSpPr>
            <a:spLocks noGrp="1" noChangeArrowheads="1"/>
          </p:cNvSpPr>
          <p:nvPr>
            <p:ph type="title"/>
          </p:nvPr>
        </p:nvSpPr>
        <p:spPr>
          <a:xfrm>
            <a:off x="357188" y="500063"/>
            <a:ext cx="3143250" cy="3500437"/>
          </a:xfrm>
        </p:spPr>
        <p:txBody>
          <a:bodyPr/>
          <a:lstStyle/>
          <a:p>
            <a:r>
              <a:rPr lang="en-US" sz="6000" b="1">
                <a:solidFill>
                  <a:schemeClr val="tx1"/>
                </a:solidFill>
              </a:rPr>
              <a:t>White  Dwarfs  </a:t>
            </a:r>
          </a:p>
        </p:txBody>
      </p:sp>
    </p:spTree>
    <p:extLst>
      <p:ext uri="{BB962C8B-B14F-4D97-AF65-F5344CB8AC3E}">
        <p14:creationId xmlns:p14="http://schemas.microsoft.com/office/powerpoint/2010/main" val="1900355446"/>
      </p:ext>
    </p:extLst>
  </p:cSld>
  <p:clrMapOvr>
    <a:masterClrMapping/>
  </p:clrMapOvr>
  <p:transition>
    <p:zoom/>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a:xfrm>
            <a:off x="714375" y="2928938"/>
            <a:ext cx="7772400" cy="361950"/>
          </a:xfrm>
        </p:spPr>
        <p:txBody>
          <a:bodyPr/>
          <a:lstStyle/>
          <a:p>
            <a:pPr>
              <a:defRPr/>
            </a:pPr>
            <a:r>
              <a:rPr lang="en-US" sz="6000" b="1" dirty="0">
                <a:solidFill>
                  <a:schemeClr val="accent3"/>
                </a:solidFill>
              </a:rPr>
              <a:t>Low  Mass  Stars </a:t>
            </a:r>
          </a:p>
        </p:txBody>
      </p:sp>
      <p:pic>
        <p:nvPicPr>
          <p:cNvPr id="47107" name="Picture 3" descr="1e7m_comparison_Uranus_Neptune_Sirius_B_Earth_Venu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rot="9855897">
            <a:off x="5057775" y="4025900"/>
            <a:ext cx="28575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7109" name="TextBox 5"/>
          <p:cNvSpPr txBox="1">
            <a:spLocks noChangeArrowheads="1"/>
          </p:cNvSpPr>
          <p:nvPr/>
        </p:nvSpPr>
        <p:spPr bwMode="auto">
          <a:xfrm rot="-968145">
            <a:off x="6108700" y="3359150"/>
            <a:ext cx="17859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a:solidFill>
                  <a:srgbClr val="FFFFF7"/>
                </a:solidFill>
              </a:rPr>
              <a:t>Sirius  B</a:t>
            </a:r>
          </a:p>
        </p:txBody>
      </p:sp>
    </p:spTree>
    <p:extLst>
      <p:ext uri="{BB962C8B-B14F-4D97-AF65-F5344CB8AC3E}">
        <p14:creationId xmlns:p14="http://schemas.microsoft.com/office/powerpoint/2010/main" val="37171218"/>
      </p:ext>
    </p:extLst>
  </p:cSld>
  <p:clrMapOvr>
    <a:masterClrMapping/>
  </p:clrMapOvr>
  <p:transition>
    <p:zo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a:p>
        </p:txBody>
      </p:sp>
      <p:pic>
        <p:nvPicPr>
          <p:cNvPr id="48131" name="Content Placeholder 3" descr="an-artists-concept-of-the-surface-of-the-white-dwarf-star-h150465-released-to-reuters_9.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1438" y="100013"/>
            <a:ext cx="4743450" cy="6686550"/>
          </a:xfrm>
        </p:spPr>
      </p:pic>
      <p:pic>
        <p:nvPicPr>
          <p:cNvPr id="48132" name="Picture 4" descr="degergy.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3500438"/>
            <a:ext cx="4071937"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whitedwarf.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214313"/>
            <a:ext cx="4075112"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929188" y="142875"/>
            <a:ext cx="4071937" cy="664368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3712200240"/>
      </p:ext>
    </p:extLst>
  </p:cSld>
  <p:clrMapOvr>
    <a:masterClrMapping/>
  </p:clrMapOvr>
  <p:transition>
    <p:zoom/>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154" name="Picture 6" descr="SdFDN614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857375"/>
            <a:ext cx="901382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2"/>
          <p:cNvSpPr>
            <a:spLocks noChangeArrowheads="1"/>
          </p:cNvSpPr>
          <p:nvPr/>
        </p:nvSpPr>
        <p:spPr bwMode="auto">
          <a:xfrm>
            <a:off x="6858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spcBef>
                <a:spcPct val="20000"/>
              </a:spcBef>
              <a:buFontTx/>
              <a:buChar char="•"/>
            </a:pPr>
            <a:endParaRPr lang="en-US" sz="3200">
              <a:solidFill>
                <a:srgbClr val="000000"/>
              </a:solidFill>
            </a:endParaRPr>
          </a:p>
        </p:txBody>
      </p:sp>
      <p:sp>
        <p:nvSpPr>
          <p:cNvPr id="49156" name="Rectangle 3"/>
          <p:cNvSpPr>
            <a:spLocks noGrp="1" noChangeArrowheads="1"/>
          </p:cNvSpPr>
          <p:nvPr>
            <p:ph type="body" idx="1"/>
          </p:nvPr>
        </p:nvSpPr>
        <p:spPr>
          <a:xfrm>
            <a:off x="0" y="855663"/>
            <a:ext cx="8836025" cy="4859337"/>
          </a:xfrm>
        </p:spPr>
        <p:txBody>
          <a:bodyPr/>
          <a:lstStyle/>
          <a:p>
            <a:pPr>
              <a:buFontTx/>
              <a:buNone/>
            </a:pPr>
            <a:r>
              <a:rPr lang="en-US" sz="2200">
                <a:latin typeface="Book Antiqua" pitchFamily="18" charset="0"/>
              </a:rPr>
              <a:t>                     What is the maximum mass that can be supported by </a:t>
            </a:r>
          </a:p>
          <a:p>
            <a:pPr>
              <a:buFontTx/>
              <a:buNone/>
            </a:pPr>
            <a:r>
              <a:rPr lang="en-US" sz="2200">
                <a:latin typeface="Book Antiqua" pitchFamily="18" charset="0"/>
              </a:rPr>
              <a:t>                     the dense compact material of a white dwarf star?</a:t>
            </a:r>
          </a:p>
        </p:txBody>
      </p:sp>
      <p:sp>
        <p:nvSpPr>
          <p:cNvPr id="49157" name="Rectangle 4"/>
          <p:cNvSpPr>
            <a:spLocks noGrp="1" noChangeArrowheads="1"/>
          </p:cNvSpPr>
          <p:nvPr>
            <p:ph type="title"/>
          </p:nvPr>
        </p:nvSpPr>
        <p:spPr>
          <a:xfrm>
            <a:off x="457200" y="0"/>
            <a:ext cx="8229600" cy="762000"/>
          </a:xfrm>
          <a:noFill/>
        </p:spPr>
        <p:txBody>
          <a:bodyPr/>
          <a:lstStyle/>
          <a:p>
            <a:r>
              <a:rPr lang="en-US" b="1">
                <a:solidFill>
                  <a:schemeClr val="tx1"/>
                </a:solidFill>
                <a:latin typeface="Book Antiqua" pitchFamily="18" charset="0"/>
              </a:rPr>
              <a:t>Chandrasekhar Mass Limit</a:t>
            </a:r>
          </a:p>
        </p:txBody>
      </p:sp>
      <p:graphicFrame>
        <p:nvGraphicFramePr>
          <p:cNvPr id="49158" name="Object 2"/>
          <p:cNvGraphicFramePr>
            <a:graphicFrameLocks noChangeAspect="1"/>
          </p:cNvGraphicFramePr>
          <p:nvPr/>
        </p:nvGraphicFramePr>
        <p:xfrm>
          <a:off x="3286125" y="2714625"/>
          <a:ext cx="3095625" cy="944563"/>
        </p:xfrm>
        <a:graphic>
          <a:graphicData uri="http://schemas.openxmlformats.org/presentationml/2006/ole">
            <mc:AlternateContent xmlns:mc="http://schemas.openxmlformats.org/markup-compatibility/2006">
              <mc:Choice xmlns:v="urn:schemas-microsoft-com:vml" Requires="v">
                <p:oleObj spid="_x0000_s90159" name="Equation" r:id="rId4" imgW="749300" imgH="228600" progId="Equation.DSMT4">
                  <p:embed/>
                </p:oleObj>
              </mc:Choice>
              <mc:Fallback>
                <p:oleObj name="Equation" r:id="rId4" imgW="7493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125" y="2714625"/>
                        <a:ext cx="3095625" cy="94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71709432"/>
      </p:ext>
    </p:extLst>
  </p:cSld>
  <p:clrMapOvr>
    <a:masterClrMapping/>
  </p:clrMapOvr>
  <p:transition>
    <p:zoom/>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AutoShape 2"/>
          <p:cNvSpPr>
            <a:spLocks noChangeArrowheads="1"/>
          </p:cNvSpPr>
          <p:nvPr/>
        </p:nvSpPr>
        <p:spPr bwMode="auto">
          <a:xfrm>
            <a:off x="107950" y="1989138"/>
            <a:ext cx="88915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pPr>
              <a:defRPr/>
            </a:pPr>
            <a:r>
              <a:rPr lang="en-US" sz="5500" b="1" dirty="0">
                <a:solidFill>
                  <a:srgbClr val="FFFFF7"/>
                </a:solidFill>
                <a:latin typeface="Arial"/>
              </a:rPr>
              <a:t> Supernova </a:t>
            </a:r>
            <a:r>
              <a:rPr lang="en-US" sz="5500" b="1" dirty="0" err="1">
                <a:solidFill>
                  <a:srgbClr val="FFFFF7"/>
                </a:solidFill>
                <a:latin typeface="Arial"/>
              </a:rPr>
              <a:t>Lightcurves</a:t>
            </a:r>
            <a:endParaRPr lang="en-US" sz="5500" b="1" dirty="0">
              <a:solidFill>
                <a:srgbClr val="FFFFF7"/>
              </a:solidFill>
              <a:latin typeface="Arial"/>
            </a:endParaRPr>
          </a:p>
        </p:txBody>
      </p:sp>
    </p:spTree>
    <p:extLst>
      <p:ext uri="{BB962C8B-B14F-4D97-AF65-F5344CB8AC3E}">
        <p14:creationId xmlns:p14="http://schemas.microsoft.com/office/powerpoint/2010/main" val="3055264633"/>
      </p:ext>
    </p:extLst>
  </p:cSld>
  <p:clrMapOvr>
    <a:masterClrMapping/>
  </p:clrMapOvr>
  <p:transition>
    <p:zoom/>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solidFill>
                  <a:schemeClr val="accent3"/>
                </a:solidFill>
              </a:rPr>
              <a:t>SN 2007uy  </a:t>
            </a:r>
            <a:endParaRPr lang="en-US" dirty="0">
              <a:solidFill>
                <a:schemeClr val="accent3"/>
              </a:solidFill>
            </a:endParaRPr>
          </a:p>
        </p:txBody>
      </p:sp>
      <p:pic>
        <p:nvPicPr>
          <p:cNvPr id="51203" name="Content Placeholder 3" descr="eso0823b.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1438" y="1484313"/>
            <a:ext cx="9072562" cy="4537075"/>
          </a:xfrm>
        </p:spPr>
      </p:pic>
      <p:sp>
        <p:nvSpPr>
          <p:cNvPr id="5" name="TextBox 4"/>
          <p:cNvSpPr txBox="1"/>
          <p:nvPr/>
        </p:nvSpPr>
        <p:spPr>
          <a:xfrm>
            <a:off x="611188" y="5876925"/>
            <a:ext cx="8137525" cy="831850"/>
          </a:xfrm>
          <a:prstGeom prst="rect">
            <a:avLst/>
          </a:prstGeom>
          <a:noFill/>
        </p:spPr>
        <p:txBody>
          <a:bodyPr>
            <a:spAutoFit/>
          </a:bodyPr>
          <a:lstStyle/>
          <a:p>
            <a:pPr>
              <a:defRPr/>
            </a:pPr>
            <a:r>
              <a:rPr lang="en-US" sz="1600" b="1" dirty="0">
                <a:solidFill>
                  <a:srgbClr val="FFFFE9"/>
                </a:solidFill>
              </a:rPr>
              <a:t>Supernova SN 2007uy in  NGC2770</a:t>
            </a:r>
          </a:p>
          <a:p>
            <a:pPr>
              <a:defRPr/>
            </a:pPr>
            <a:endParaRPr lang="en-US" sz="1600" b="1" dirty="0">
              <a:solidFill>
                <a:srgbClr val="FFFFE9"/>
              </a:solidFill>
            </a:endParaRPr>
          </a:p>
          <a:p>
            <a:pPr>
              <a:defRPr/>
            </a:pPr>
            <a:r>
              <a:rPr lang="en-US" sz="1600" b="1" dirty="0">
                <a:solidFill>
                  <a:srgbClr val="FFFFE9"/>
                </a:solidFill>
              </a:rPr>
              <a:t>while fading,  another supernova, SN2008D, went off in same galaxy </a:t>
            </a:r>
          </a:p>
        </p:txBody>
      </p:sp>
      <p:sp>
        <p:nvSpPr>
          <p:cNvPr id="6" name="Rectangle 5"/>
          <p:cNvSpPr/>
          <p:nvPr/>
        </p:nvSpPr>
        <p:spPr>
          <a:xfrm>
            <a:off x="611188" y="5805488"/>
            <a:ext cx="7993062" cy="93662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736684730"/>
      </p:ext>
    </p:extLst>
  </p:cSld>
  <p:clrMapOvr>
    <a:masterClrMapping/>
  </p:clrMapOvr>
  <p:transition>
    <p:zoom/>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aul_sm.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2987" y="1057376"/>
            <a:ext cx="7194415" cy="5395811"/>
          </a:xfrm>
          <a:prstGeom prst="rect">
            <a:avLst/>
          </a:prstGeom>
        </p:spPr>
      </p:pic>
      <p:sp>
        <p:nvSpPr>
          <p:cNvPr id="52227" name="Title 1"/>
          <p:cNvSpPr>
            <a:spLocks noGrp="1"/>
          </p:cNvSpPr>
          <p:nvPr>
            <p:ph type="title"/>
          </p:nvPr>
        </p:nvSpPr>
        <p:spPr/>
        <p:txBody>
          <a:bodyPr/>
          <a:lstStyle/>
          <a:p>
            <a:endParaRPr lang="en-US"/>
          </a:p>
        </p:txBody>
      </p:sp>
      <p:sp>
        <p:nvSpPr>
          <p:cNvPr id="8" name="TextBox 7"/>
          <p:cNvSpPr txBox="1"/>
          <p:nvPr/>
        </p:nvSpPr>
        <p:spPr>
          <a:xfrm>
            <a:off x="0" y="0"/>
            <a:ext cx="9324975" cy="784225"/>
          </a:xfrm>
          <a:prstGeom prst="rect">
            <a:avLst/>
          </a:prstGeom>
          <a:noFill/>
        </p:spPr>
        <p:txBody>
          <a:bodyPr>
            <a:spAutoFit/>
          </a:bodyPr>
          <a:lstStyle/>
          <a:p>
            <a:pPr>
              <a:defRPr/>
            </a:pPr>
            <a:r>
              <a:rPr lang="en-US" sz="4500" b="1" dirty="0">
                <a:solidFill>
                  <a:srgbClr val="FFFFF7"/>
                </a:solidFill>
                <a:latin typeface="Arial"/>
              </a:rPr>
              <a:t> </a:t>
            </a:r>
            <a:r>
              <a:rPr lang="en-US" sz="4000" b="1" dirty="0">
                <a:solidFill>
                  <a:srgbClr val="FFFFF7"/>
                </a:solidFill>
                <a:latin typeface="Arial"/>
              </a:rPr>
              <a:t>Supernova </a:t>
            </a:r>
            <a:r>
              <a:rPr lang="en-US" sz="4000" b="1" dirty="0" err="1">
                <a:solidFill>
                  <a:srgbClr val="FFFFF7"/>
                </a:solidFill>
                <a:latin typeface="Arial"/>
              </a:rPr>
              <a:t>Lightcurve</a:t>
            </a:r>
            <a:r>
              <a:rPr lang="en-US" sz="4000" b="1" dirty="0">
                <a:solidFill>
                  <a:srgbClr val="FFFFF7"/>
                </a:solidFill>
                <a:latin typeface="Arial"/>
              </a:rPr>
              <a:t> &amp; Spectrum </a:t>
            </a:r>
          </a:p>
        </p:txBody>
      </p:sp>
      <p:sp>
        <p:nvSpPr>
          <p:cNvPr id="9" name="Rectangle 8"/>
          <p:cNvSpPr/>
          <p:nvPr/>
        </p:nvSpPr>
        <p:spPr>
          <a:xfrm>
            <a:off x="1042988" y="1052513"/>
            <a:ext cx="7200900" cy="540067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052158676"/>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TextBox 7"/>
          <p:cNvSpPr txBox="1"/>
          <p:nvPr/>
        </p:nvSpPr>
        <p:spPr>
          <a:xfrm>
            <a:off x="-252413" y="115888"/>
            <a:ext cx="9324976" cy="784225"/>
          </a:xfrm>
          <a:prstGeom prst="rect">
            <a:avLst/>
          </a:prstGeom>
          <a:noFill/>
        </p:spPr>
        <p:txBody>
          <a:bodyPr>
            <a:spAutoFit/>
          </a:bodyPr>
          <a:lstStyle/>
          <a:p>
            <a:pPr>
              <a:defRPr/>
            </a:pPr>
            <a:r>
              <a:rPr lang="en-US" sz="4500" b="1" dirty="0">
                <a:solidFill>
                  <a:srgbClr val="FFFFF7"/>
                </a:solidFill>
                <a:latin typeface="Arial"/>
              </a:rPr>
              <a:t> </a:t>
            </a:r>
            <a:r>
              <a:rPr lang="en-US" sz="4000" b="1" dirty="0">
                <a:solidFill>
                  <a:srgbClr val="FFFFF7"/>
                </a:solidFill>
                <a:latin typeface="Arial"/>
              </a:rPr>
              <a:t>              </a:t>
            </a:r>
            <a:r>
              <a:rPr lang="en-US" sz="4000" b="1" dirty="0">
                <a:solidFill>
                  <a:srgbClr val="000000">
                    <a:lumMod val="75000"/>
                    <a:lumOff val="25000"/>
                  </a:srgbClr>
                </a:solidFill>
                <a:latin typeface="Arial"/>
              </a:rPr>
              <a:t>the  Phillips Relation </a:t>
            </a:r>
          </a:p>
        </p:txBody>
      </p:sp>
      <p:pic>
        <p:nvPicPr>
          <p:cNvPr id="54275" name="Picture 12" descr="alex5"/>
          <p:cNvPicPr>
            <a:picLocks noChangeAspect="1" noChangeArrowheads="1"/>
          </p:cNvPicPr>
          <p:nvPr/>
        </p:nvPicPr>
        <p:blipFill>
          <a:blip r:embed="rId2" cstate="print">
            <a:extLst>
              <a:ext uri="{28A0092B-C50C-407E-A947-70E740481C1C}">
                <a14:useLocalDpi xmlns:a14="http://schemas.microsoft.com/office/drawing/2010/main" val="0"/>
              </a:ext>
            </a:extLst>
          </a:blip>
          <a:srcRect b="51144"/>
          <a:stretch>
            <a:fillRect/>
          </a:stretch>
        </p:blipFill>
        <p:spPr bwMode="auto">
          <a:xfrm>
            <a:off x="179388" y="1196975"/>
            <a:ext cx="39243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13" descr="alex5"/>
          <p:cNvPicPr>
            <a:picLocks noChangeAspect="1" noChangeArrowheads="1"/>
          </p:cNvPicPr>
          <p:nvPr/>
        </p:nvPicPr>
        <p:blipFill>
          <a:blip r:embed="rId2" cstate="print">
            <a:extLst>
              <a:ext uri="{28A0092B-C50C-407E-A947-70E740481C1C}">
                <a14:useLocalDpi xmlns:a14="http://schemas.microsoft.com/office/drawing/2010/main" val="0"/>
              </a:ext>
            </a:extLst>
          </a:blip>
          <a:srcRect t="50481"/>
          <a:stretch>
            <a:fillRect/>
          </a:stretch>
        </p:blipFill>
        <p:spPr bwMode="auto">
          <a:xfrm>
            <a:off x="179388" y="4032250"/>
            <a:ext cx="39243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987675" y="6669088"/>
            <a:ext cx="1152525" cy="188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7" name="Rectangle 6"/>
          <p:cNvSpPr/>
          <p:nvPr/>
        </p:nvSpPr>
        <p:spPr>
          <a:xfrm>
            <a:off x="107950" y="1125538"/>
            <a:ext cx="4032250" cy="5616575"/>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54279" name="Rectangle 10"/>
          <p:cNvSpPr>
            <a:spLocks noChangeArrowheads="1"/>
          </p:cNvSpPr>
          <p:nvPr/>
        </p:nvSpPr>
        <p:spPr bwMode="auto">
          <a:xfrm>
            <a:off x="4211638" y="1125538"/>
            <a:ext cx="5184775" cy="544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solidFill>
                  <a:srgbClr val="000000"/>
                </a:solidFill>
              </a:rPr>
              <a:t>Relationship between </a:t>
            </a:r>
          </a:p>
          <a:p>
            <a:endParaRPr lang="en-US" sz="1200" b="1">
              <a:solidFill>
                <a:srgbClr val="000000"/>
              </a:solidFill>
            </a:endParaRPr>
          </a:p>
          <a:p>
            <a:pPr>
              <a:buFont typeface="Arial" charset="0"/>
              <a:buChar char="•"/>
            </a:pPr>
            <a:r>
              <a:rPr lang="en-US" sz="1200" b="1">
                <a:solidFill>
                  <a:srgbClr val="000000"/>
                </a:solidFill>
              </a:rPr>
              <a:t>     peak luminosity of a Type Ia supernova </a:t>
            </a:r>
          </a:p>
          <a:p>
            <a:endParaRPr lang="en-US" sz="1200" b="1">
              <a:solidFill>
                <a:srgbClr val="000000"/>
              </a:solidFill>
            </a:endParaRPr>
          </a:p>
          <a:p>
            <a:pPr>
              <a:buFont typeface="Arial" charset="0"/>
              <a:buChar char="•"/>
            </a:pPr>
            <a:r>
              <a:rPr lang="en-US" sz="1200" b="1">
                <a:solidFill>
                  <a:srgbClr val="000000"/>
                </a:solidFill>
              </a:rPr>
              <a:t>     speed of luminosity evolution after maximum light.</a:t>
            </a: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endParaRPr lang="en-US" sz="1400" b="1">
              <a:solidFill>
                <a:srgbClr val="000000"/>
              </a:solidFill>
            </a:endParaRPr>
          </a:p>
          <a:p>
            <a:r>
              <a:rPr lang="en-US" sz="1200" b="1">
                <a:solidFill>
                  <a:srgbClr val="000000"/>
                </a:solidFill>
              </a:rPr>
              <a:t>Mark Phillips (1993):</a:t>
            </a:r>
          </a:p>
          <a:p>
            <a:pPr>
              <a:buFont typeface="Arial" charset="0"/>
              <a:buChar char="•"/>
            </a:pPr>
            <a:r>
              <a:rPr lang="en-US" sz="1200" b="1">
                <a:solidFill>
                  <a:srgbClr val="000000"/>
                </a:solidFill>
              </a:rPr>
              <a:t>   on the basis of Calan/Tololo Supernova Survey</a:t>
            </a:r>
          </a:p>
          <a:p>
            <a:endParaRPr lang="en-US" sz="1200" b="1">
              <a:solidFill>
                <a:srgbClr val="000000"/>
              </a:solidFill>
            </a:endParaRPr>
          </a:p>
          <a:p>
            <a:pPr>
              <a:buFont typeface="Arial" charset="0"/>
              <a:buChar char="•"/>
            </a:pPr>
            <a:r>
              <a:rPr lang="en-US" sz="1200" b="1">
                <a:solidFill>
                  <a:srgbClr val="000000"/>
                </a:solidFill>
              </a:rPr>
              <a:t>   the faster a supernova fades after peak,</a:t>
            </a:r>
          </a:p>
          <a:p>
            <a:pPr>
              <a:buFont typeface="Arial" charset="0"/>
              <a:buChar char="•"/>
            </a:pPr>
            <a:r>
              <a:rPr lang="en-US" sz="1200" b="1">
                <a:solidFill>
                  <a:srgbClr val="000000"/>
                </a:solidFill>
              </a:rPr>
              <a:t>   the fainter its intrinsic peak luminosity</a:t>
            </a:r>
          </a:p>
          <a:p>
            <a:pPr>
              <a:buFont typeface="Arial" charset="0"/>
              <a:buChar char="•"/>
            </a:pPr>
            <a:endParaRPr lang="en-US" sz="1200" b="1">
              <a:solidFill>
                <a:srgbClr val="000000"/>
              </a:solidFill>
            </a:endParaRPr>
          </a:p>
          <a:p>
            <a:pPr>
              <a:buFont typeface="Arial" charset="0"/>
              <a:buChar char="•"/>
            </a:pPr>
            <a:r>
              <a:rPr lang="en-US" sz="1200" b="1">
                <a:solidFill>
                  <a:srgbClr val="000000"/>
                </a:solidFill>
              </a:rPr>
              <a:t>   reduces scatter in Hubble diagram to </a:t>
            </a:r>
            <a:r>
              <a:rPr lang="en-US" sz="1200" b="1">
                <a:solidFill>
                  <a:srgbClr val="000000"/>
                </a:solidFill>
                <a:sym typeface="Mathematica1" pitchFamily="2" charset="2"/>
              </a:rPr>
              <a:t>&lt;0.2 mag</a:t>
            </a:r>
          </a:p>
          <a:p>
            <a:pPr>
              <a:buFont typeface="Arial" charset="0"/>
              <a:buChar char="•"/>
            </a:pPr>
            <a:r>
              <a:rPr lang="en-US" sz="1200" b="1">
                <a:solidFill>
                  <a:srgbClr val="000000"/>
                </a:solidFill>
                <a:sym typeface="Mathematica1" pitchFamily="2" charset="2"/>
              </a:rPr>
              <a:t>   heuristic relationship, as yet not theoretically “understood”</a:t>
            </a:r>
            <a:r>
              <a:rPr lang="en-US" sz="1200" b="1">
                <a:solidFill>
                  <a:srgbClr val="000000"/>
                </a:solidFill>
              </a:rPr>
              <a:t>  </a:t>
            </a:r>
          </a:p>
        </p:txBody>
      </p:sp>
      <p:pic>
        <p:nvPicPr>
          <p:cNvPr id="54280" name="Picture 11" descr="Dm15_definition_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133600"/>
            <a:ext cx="3240087"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211638" y="1125538"/>
            <a:ext cx="4824412" cy="5616575"/>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4083153923"/>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2875" y="714375"/>
            <a:ext cx="8858250" cy="1214438"/>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87139" name="Text Box 3"/>
          <p:cNvSpPr txBox="1">
            <a:spLocks noChangeArrowheads="1"/>
          </p:cNvSpPr>
          <p:nvPr/>
        </p:nvSpPr>
        <p:spPr bwMode="auto">
          <a:xfrm>
            <a:off x="-464046" y="404664"/>
            <a:ext cx="9720263" cy="1246495"/>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200" b="1" dirty="0">
                <a:solidFill>
                  <a:prstClr val="black">
                    <a:lumMod val="85000"/>
                    <a:lumOff val="15000"/>
                  </a:prstClr>
                </a:solidFill>
                <a:effectLst>
                  <a:outerShdw blurRad="38100" dist="38100" dir="2700000" algn="tl">
                    <a:srgbClr val="000000"/>
                  </a:outerShdw>
                </a:effectLst>
                <a:latin typeface="Constantia"/>
              </a:rPr>
              <a:t>to the depths of our Universe</a:t>
            </a:r>
          </a:p>
        </p:txBody>
      </p:sp>
      <p:sp>
        <p:nvSpPr>
          <p:cNvPr id="15364" name="TextBox 4"/>
          <p:cNvSpPr txBox="1">
            <a:spLocks noChangeArrowheads="1"/>
          </p:cNvSpPr>
          <p:nvPr/>
        </p:nvSpPr>
        <p:spPr bwMode="auto">
          <a:xfrm>
            <a:off x="6143625" y="5072063"/>
            <a:ext cx="27146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dirty="0">
                <a:solidFill>
                  <a:prstClr val="white"/>
                </a:solidFill>
                <a:latin typeface="Arial" charset="0"/>
              </a:rPr>
              <a:t>Hubble Ultra Deep Field:</a:t>
            </a:r>
          </a:p>
          <a:p>
            <a:pPr eaLnBrk="1" hangingPunct="1">
              <a:spcBef>
                <a:spcPct val="0"/>
              </a:spcBef>
              <a:buClrTx/>
              <a:buSzTx/>
              <a:buFontTx/>
              <a:buNone/>
            </a:pPr>
            <a:endParaRPr lang="en-US" altLang="en-US" sz="1800" dirty="0">
              <a:solidFill>
                <a:prstClr val="white"/>
              </a:solidFill>
              <a:latin typeface="Arial" charset="0"/>
            </a:endParaRPr>
          </a:p>
          <a:p>
            <a:pPr eaLnBrk="1" hangingPunct="1">
              <a:spcBef>
                <a:spcPct val="0"/>
              </a:spcBef>
              <a:buClrTx/>
              <a:buSzTx/>
              <a:buFontTx/>
              <a:buNone/>
            </a:pPr>
            <a:r>
              <a:rPr lang="en-US" altLang="en-US" sz="1400" dirty="0">
                <a:solidFill>
                  <a:prstClr val="white"/>
                </a:solidFill>
                <a:latin typeface="Arial" charset="0"/>
              </a:rPr>
              <a:t>weakest, reddest galaxies</a:t>
            </a:r>
          </a:p>
          <a:p>
            <a:pPr eaLnBrk="1" hangingPunct="1">
              <a:spcBef>
                <a:spcPct val="0"/>
              </a:spcBef>
              <a:buClrTx/>
              <a:buSzTx/>
              <a:buFontTx/>
              <a:buNone/>
            </a:pPr>
            <a:r>
              <a:rPr lang="en-US" altLang="en-US" sz="1400" dirty="0">
                <a:solidFill>
                  <a:prstClr val="white"/>
                </a:solidFill>
                <a:latin typeface="Arial" charset="0"/>
              </a:rPr>
              <a:t>~ 300-400 million years </a:t>
            </a:r>
          </a:p>
          <a:p>
            <a:pPr eaLnBrk="1" hangingPunct="1">
              <a:spcBef>
                <a:spcPct val="0"/>
              </a:spcBef>
              <a:buClrTx/>
              <a:buSzTx/>
              <a:buFontTx/>
              <a:buNone/>
            </a:pPr>
            <a:r>
              <a:rPr lang="en-US" altLang="en-US" sz="1400" dirty="0">
                <a:solidFill>
                  <a:prstClr val="white"/>
                </a:solidFill>
                <a:latin typeface="Arial" charset="0"/>
              </a:rPr>
              <a:t>after Big Bang  (&gt; 13 </a:t>
            </a:r>
            <a:r>
              <a:rPr lang="en-US" altLang="en-US" sz="1400" dirty="0" err="1">
                <a:solidFill>
                  <a:prstClr val="white"/>
                </a:solidFill>
                <a:latin typeface="Arial" charset="0"/>
              </a:rPr>
              <a:t>Gyr</a:t>
            </a:r>
            <a:r>
              <a:rPr lang="en-US" altLang="en-US" sz="1400" dirty="0">
                <a:solidFill>
                  <a:prstClr val="white"/>
                </a:solidFill>
                <a:latin typeface="Arial" charset="0"/>
              </a:rPr>
              <a:t> old)</a:t>
            </a:r>
          </a:p>
        </p:txBody>
      </p:sp>
    </p:spTree>
    <p:extLst>
      <p:ext uri="{BB962C8B-B14F-4D97-AF65-F5344CB8AC3E}">
        <p14:creationId xmlns:p14="http://schemas.microsoft.com/office/powerpoint/2010/main" val="594214156"/>
      </p:ext>
    </p:extLst>
  </p:cSld>
  <p:clrMapOvr>
    <a:masterClrMapping/>
  </p:clrMapOvr>
  <p:transition>
    <p:zoom/>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AutoShape 2"/>
          <p:cNvSpPr>
            <a:spLocks noChangeArrowheads="1"/>
          </p:cNvSpPr>
          <p:nvPr/>
        </p:nvSpPr>
        <p:spPr bwMode="auto">
          <a:xfrm>
            <a:off x="250825"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pPr>
              <a:defRPr/>
            </a:pPr>
            <a:r>
              <a:rPr lang="en-US" sz="6500" b="1" dirty="0">
                <a:solidFill>
                  <a:srgbClr val="FFFFF7"/>
                </a:solidFill>
                <a:latin typeface="Arial"/>
              </a:rPr>
              <a:t>Cosmic Acceleration</a:t>
            </a:r>
          </a:p>
        </p:txBody>
      </p:sp>
      <p:sp>
        <p:nvSpPr>
          <p:cNvPr id="858115" name="Text Box 3"/>
          <p:cNvSpPr txBox="1">
            <a:spLocks noChangeArrowheads="1"/>
          </p:cNvSpPr>
          <p:nvPr/>
        </p:nvSpPr>
        <p:spPr bwMode="auto">
          <a:xfrm>
            <a:off x="-396875" y="2060575"/>
            <a:ext cx="9720263" cy="1643063"/>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endParaRPr lang="en-US" sz="60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1019337694"/>
      </p:ext>
    </p:extLst>
  </p:cSld>
  <p:clrMapOvr>
    <a:masterClrMapping/>
  </p:clrMapOvr>
  <p:transition>
    <p:zoom/>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0013"/>
            <a:ext cx="9155113" cy="1143001"/>
          </a:xfrm>
        </p:spPr>
        <p:txBody>
          <a:bodyPr/>
          <a:lstStyle/>
          <a:p>
            <a:pPr>
              <a:defRPr/>
            </a:pPr>
            <a:r>
              <a:rPr lang="en-US" b="1" dirty="0">
                <a:solidFill>
                  <a:schemeClr val="accent3"/>
                </a:solidFill>
              </a:rPr>
              <a:t>Supernova Cosmology Project</a:t>
            </a:r>
          </a:p>
        </p:txBody>
      </p:sp>
      <p:pic>
        <p:nvPicPr>
          <p:cNvPr id="6147" name="Content Placeholder 3" descr="briansaul.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42988" y="981075"/>
            <a:ext cx="7058025" cy="4751388"/>
          </a:xfrm>
        </p:spPr>
      </p:pic>
      <p:sp>
        <p:nvSpPr>
          <p:cNvPr id="5" name="Title 1"/>
          <p:cNvSpPr txBox="1">
            <a:spLocks/>
          </p:cNvSpPr>
          <p:nvPr/>
        </p:nvSpPr>
        <p:spPr bwMode="auto">
          <a:xfrm>
            <a:off x="0" y="5715000"/>
            <a:ext cx="9155113" cy="1143000"/>
          </a:xfrm>
          <a:prstGeom prst="rect">
            <a:avLst/>
          </a:prstGeom>
          <a:noFill/>
          <a:ln w="9525">
            <a:noFill/>
            <a:miter lim="800000"/>
            <a:headEnd/>
            <a:tailEnd/>
          </a:ln>
        </p:spPr>
        <p:txBody>
          <a:bodyPr anchor="ctr"/>
          <a:lstStyle/>
          <a:p>
            <a:pPr algn="ctr" eaLnBrk="0" hangingPunct="0">
              <a:defRPr/>
            </a:pPr>
            <a:r>
              <a:rPr lang="en-US" sz="4400" b="1" kern="0" dirty="0">
                <a:solidFill>
                  <a:srgbClr val="FFFFE9"/>
                </a:solidFill>
                <a:latin typeface="Arial"/>
              </a:rPr>
              <a:t>High-z Supernova Search Team</a:t>
            </a:r>
          </a:p>
        </p:txBody>
      </p:sp>
      <p:sp>
        <p:nvSpPr>
          <p:cNvPr id="6" name="Rectangle 5"/>
          <p:cNvSpPr/>
          <p:nvPr/>
        </p:nvSpPr>
        <p:spPr>
          <a:xfrm>
            <a:off x="1042988" y="981075"/>
            <a:ext cx="7058025" cy="475138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545080462"/>
      </p:ext>
    </p:extLst>
  </p:cSld>
  <p:clrMapOvr>
    <a:masterClrMapping/>
  </p:clrMapOvr>
  <p:transition>
    <p:zoom/>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endParaRPr lang="en-US"/>
          </a:p>
        </p:txBody>
      </p:sp>
      <p:pic>
        <p:nvPicPr>
          <p:cNvPr id="57347" name="Content Placeholder 3" descr="2339767447_624fbbde53_z.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908050"/>
            <a:ext cx="4983162" cy="4968875"/>
          </a:xfrm>
        </p:spPr>
      </p:pic>
      <p:sp>
        <p:nvSpPr>
          <p:cNvPr id="5" name="Title 1"/>
          <p:cNvSpPr txBox="1">
            <a:spLocks/>
          </p:cNvSpPr>
          <p:nvPr/>
        </p:nvSpPr>
        <p:spPr bwMode="auto">
          <a:xfrm>
            <a:off x="0" y="-100013"/>
            <a:ext cx="9155113" cy="1143001"/>
          </a:xfrm>
          <a:prstGeom prst="rect">
            <a:avLst/>
          </a:prstGeom>
          <a:noFill/>
          <a:ln w="9525">
            <a:noFill/>
            <a:miter lim="800000"/>
            <a:headEnd/>
            <a:tailEnd/>
          </a:ln>
        </p:spPr>
        <p:txBody>
          <a:bodyPr anchor="ctr"/>
          <a:lstStyle/>
          <a:p>
            <a:pPr algn="ctr" eaLnBrk="0" hangingPunct="0">
              <a:defRPr/>
            </a:pPr>
            <a:r>
              <a:rPr lang="en-US" sz="4400" b="1" kern="0">
                <a:solidFill>
                  <a:srgbClr val="FFFFE9"/>
                </a:solidFill>
                <a:latin typeface="Arial"/>
              </a:rPr>
              <a:t>Supernova Cosmology Project</a:t>
            </a:r>
            <a:endParaRPr lang="en-US" sz="4400" b="1" kern="0" dirty="0">
              <a:solidFill>
                <a:srgbClr val="FFFFE9"/>
              </a:solidFill>
              <a:latin typeface="Arial"/>
            </a:endParaRPr>
          </a:p>
        </p:txBody>
      </p:sp>
      <p:sp>
        <p:nvSpPr>
          <p:cNvPr id="6" name="Title 1"/>
          <p:cNvSpPr txBox="1">
            <a:spLocks/>
          </p:cNvSpPr>
          <p:nvPr/>
        </p:nvSpPr>
        <p:spPr bwMode="auto">
          <a:xfrm>
            <a:off x="0" y="5715000"/>
            <a:ext cx="9155113" cy="1143000"/>
          </a:xfrm>
          <a:prstGeom prst="rect">
            <a:avLst/>
          </a:prstGeom>
          <a:noFill/>
          <a:ln w="9525">
            <a:noFill/>
            <a:miter lim="800000"/>
            <a:headEnd/>
            <a:tailEnd/>
          </a:ln>
        </p:spPr>
        <p:txBody>
          <a:bodyPr anchor="ctr"/>
          <a:lstStyle/>
          <a:p>
            <a:pPr algn="ctr" eaLnBrk="0" hangingPunct="0">
              <a:defRPr/>
            </a:pPr>
            <a:r>
              <a:rPr lang="en-US" sz="4400" b="1" kern="0" dirty="0">
                <a:solidFill>
                  <a:srgbClr val="FFFFE9"/>
                </a:solidFill>
                <a:latin typeface="Arial"/>
              </a:rPr>
              <a:t>High-z Supernova Search Team</a:t>
            </a:r>
          </a:p>
        </p:txBody>
      </p:sp>
      <p:sp>
        <p:nvSpPr>
          <p:cNvPr id="7" name="Rectangle 6"/>
          <p:cNvSpPr/>
          <p:nvPr/>
        </p:nvSpPr>
        <p:spPr>
          <a:xfrm>
            <a:off x="468313" y="908050"/>
            <a:ext cx="4967287" cy="496887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8" name="TextBox 7"/>
          <p:cNvSpPr txBox="1"/>
          <p:nvPr/>
        </p:nvSpPr>
        <p:spPr>
          <a:xfrm>
            <a:off x="5580063" y="5084763"/>
            <a:ext cx="3240087" cy="739775"/>
          </a:xfrm>
          <a:prstGeom prst="rect">
            <a:avLst/>
          </a:prstGeom>
          <a:noFill/>
        </p:spPr>
        <p:txBody>
          <a:bodyPr>
            <a:spAutoFit/>
          </a:bodyPr>
          <a:lstStyle/>
          <a:p>
            <a:pPr>
              <a:defRPr/>
            </a:pPr>
            <a:r>
              <a:rPr lang="en-US" sz="1400" b="1" dirty="0">
                <a:solidFill>
                  <a:srgbClr val="FFFFE9"/>
                </a:solidFill>
                <a:latin typeface="Arial"/>
              </a:rPr>
              <a:t>diligently monitoring millions</a:t>
            </a:r>
          </a:p>
          <a:p>
            <a:pPr>
              <a:defRPr/>
            </a:pPr>
            <a:r>
              <a:rPr lang="en-US" sz="1400" b="1" dirty="0">
                <a:solidFill>
                  <a:srgbClr val="FFFFE9"/>
                </a:solidFill>
                <a:latin typeface="Arial"/>
              </a:rPr>
              <a:t>of galaxies, in search for that </a:t>
            </a:r>
          </a:p>
          <a:p>
            <a:pPr>
              <a:defRPr/>
            </a:pPr>
            <a:r>
              <a:rPr lang="en-US" sz="1400" b="1" dirty="0">
                <a:solidFill>
                  <a:srgbClr val="FFFFE9"/>
                </a:solidFill>
                <a:latin typeface="Arial"/>
              </a:rPr>
              <a:t>one explosion  …</a:t>
            </a:r>
          </a:p>
        </p:txBody>
      </p:sp>
    </p:spTree>
    <p:extLst>
      <p:ext uri="{BB962C8B-B14F-4D97-AF65-F5344CB8AC3E}">
        <p14:creationId xmlns:p14="http://schemas.microsoft.com/office/powerpoint/2010/main" val="811849395"/>
      </p:ext>
    </p:extLst>
  </p:cSld>
  <p:clrMapOvr>
    <a:masterClrMapping/>
  </p:clrMapOvr>
  <p:transition>
    <p:zoom/>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120258" name="Rectangle 2"/>
          <p:cNvSpPr>
            <a:spLocks noGrp="1" noChangeArrowheads="1"/>
          </p:cNvSpPr>
          <p:nvPr>
            <p:ph type="title" sz="quarter"/>
          </p:nvPr>
        </p:nvSpPr>
        <p:spPr>
          <a:xfrm>
            <a:off x="395288" y="0"/>
            <a:ext cx="8229600" cy="1371600"/>
          </a:xfrm>
        </p:spPr>
        <p:txBody>
          <a:bodyPr/>
          <a:lstStyle/>
          <a:p>
            <a:pPr eaLnBrk="1" hangingPunct="1">
              <a:defRPr/>
            </a:pPr>
            <a:r>
              <a:rPr lang="en-US" sz="6000" b="1" dirty="0">
                <a:solidFill>
                  <a:schemeClr val="tx1">
                    <a:lumMod val="75000"/>
                    <a:lumOff val="25000"/>
                  </a:schemeClr>
                </a:solidFill>
                <a:effectLst>
                  <a:outerShdw blurRad="38100" dist="38100" dir="2700000" algn="tl">
                    <a:srgbClr val="C0C0C0"/>
                  </a:outerShdw>
                </a:effectLst>
              </a:rPr>
              <a:t>Cosmic  Acceleration</a:t>
            </a:r>
          </a:p>
        </p:txBody>
      </p:sp>
      <p:sp>
        <p:nvSpPr>
          <p:cNvPr id="1120261" name="Text Box 5"/>
          <p:cNvSpPr txBox="1">
            <a:spLocks noChangeArrowheads="1"/>
          </p:cNvSpPr>
          <p:nvPr/>
        </p:nvSpPr>
        <p:spPr bwMode="auto">
          <a:xfrm>
            <a:off x="4572000" y="1773238"/>
            <a:ext cx="4176713" cy="4092575"/>
          </a:xfrm>
          <a:prstGeom prst="rect">
            <a:avLst/>
          </a:prstGeom>
          <a:noFill/>
          <a:ln w="9525" algn="ctr">
            <a:noFill/>
            <a:miter lim="800000"/>
            <a:headEnd/>
            <a:tailEnd/>
          </a:ln>
          <a:effectLst/>
        </p:spPr>
        <p:txBody>
          <a:bodyPr>
            <a:spAutoFit/>
          </a:bodyPr>
          <a:lstStyle/>
          <a:p>
            <a:pPr eaLnBrk="0" hangingPunct="0">
              <a:defRPr/>
            </a:pPr>
            <a:r>
              <a:rPr lang="en-US" sz="2000" b="1" dirty="0">
                <a:solidFill>
                  <a:srgbClr val="002060"/>
                </a:solidFill>
                <a:effectLst>
                  <a:outerShdw blurRad="38100" dist="38100" dir="2700000" algn="tl">
                    <a:srgbClr val="C0C0C0"/>
                  </a:outerShdw>
                </a:effectLst>
                <a:latin typeface="Arial"/>
              </a:rPr>
              <a:t>Hubble Diagram high-z  </a:t>
            </a:r>
            <a:r>
              <a:rPr lang="en-US" sz="2000" b="1" dirty="0" err="1">
                <a:solidFill>
                  <a:srgbClr val="002060"/>
                </a:solidFill>
                <a:effectLst>
                  <a:outerShdw blurRad="38100" dist="38100" dir="2700000" algn="tl">
                    <a:srgbClr val="C0C0C0"/>
                  </a:outerShdw>
                </a:effectLst>
                <a:latin typeface="Arial"/>
              </a:rPr>
              <a:t>SNIa</a:t>
            </a:r>
            <a:r>
              <a:rPr lang="en-US" sz="2000" b="1" dirty="0">
                <a:solidFill>
                  <a:srgbClr val="002060"/>
                </a:solidFill>
                <a:effectLst>
                  <a:outerShdw blurRad="38100" dist="38100" dir="2700000" algn="tl">
                    <a:srgbClr val="C0C0C0"/>
                  </a:outerShdw>
                </a:effectLst>
                <a:latin typeface="Arial"/>
              </a:rPr>
              <a:t> </a:t>
            </a:r>
          </a:p>
          <a:p>
            <a:pPr eaLnBrk="0" hangingPunct="0">
              <a:defRPr/>
            </a:pPr>
            <a:endParaRPr lang="en-US" sz="1600" b="1" dirty="0">
              <a:solidFill>
                <a:srgbClr val="000000">
                  <a:lumMod val="75000"/>
                  <a:lumOff val="25000"/>
                </a:srgbClr>
              </a:solidFill>
              <a:effectLst>
                <a:outerShdw blurRad="38100" dist="38100" dir="2700000" algn="tl">
                  <a:srgbClr val="C0C0C0"/>
                </a:outerShdw>
              </a:effectLst>
              <a:latin typeface="Arial"/>
            </a:endParaRPr>
          </a:p>
          <a:p>
            <a:pPr eaLnBrk="0" hangingPunct="0">
              <a:defRPr/>
            </a:pPr>
            <a:r>
              <a:rPr lang="en-US" sz="1600" b="1" dirty="0">
                <a:solidFill>
                  <a:srgbClr val="000000">
                    <a:lumMod val="75000"/>
                    <a:lumOff val="25000"/>
                  </a:srgbClr>
                </a:solidFill>
                <a:effectLst>
                  <a:outerShdw blurRad="38100" dist="38100" dir="2700000" algn="tl">
                    <a:srgbClr val="C0C0C0"/>
                  </a:outerShdw>
                </a:effectLst>
                <a:latin typeface="Arial"/>
                <a:sym typeface="Mathematica1" pitchFamily="2" charset="2"/>
              </a:rPr>
              <a:t>  </a:t>
            </a:r>
            <a:r>
              <a:rPr lang="en-US" sz="1600" b="1" dirty="0">
                <a:solidFill>
                  <a:srgbClr val="000000">
                    <a:lumMod val="75000"/>
                    <a:lumOff val="25000"/>
                  </a:srgbClr>
                </a:solidFill>
                <a:effectLst>
                  <a:outerShdw blurRad="38100" dist="38100" dir="2700000" algn="tl">
                    <a:srgbClr val="C0C0C0"/>
                  </a:outerShdw>
                </a:effectLst>
                <a:latin typeface="Arial"/>
              </a:rPr>
              <a:t>distance    vs.    redshift z </a:t>
            </a:r>
          </a:p>
          <a:p>
            <a:pPr eaLnBrk="0" hangingPunct="0">
              <a:defRPr/>
            </a:pPr>
            <a:r>
              <a:rPr lang="en-US" sz="1600" b="1" dirty="0">
                <a:solidFill>
                  <a:srgbClr val="000000">
                    <a:lumMod val="75000"/>
                    <a:lumOff val="25000"/>
                  </a:srgbClr>
                </a:solidFill>
                <a:latin typeface="Arial"/>
              </a:rPr>
              <a:t>    m-M          vs.    </a:t>
            </a:r>
            <a:r>
              <a:rPr lang="en-US" sz="1600" b="1" dirty="0" err="1">
                <a:solidFill>
                  <a:srgbClr val="000000">
                    <a:lumMod val="75000"/>
                    <a:lumOff val="25000"/>
                  </a:srgbClr>
                </a:solidFill>
                <a:latin typeface="Arial"/>
              </a:rPr>
              <a:t>redshift</a:t>
            </a:r>
            <a:r>
              <a:rPr lang="en-US" sz="1600" b="1" dirty="0">
                <a:solidFill>
                  <a:srgbClr val="000000">
                    <a:lumMod val="75000"/>
                    <a:lumOff val="25000"/>
                  </a:srgbClr>
                </a:solidFill>
                <a:latin typeface="Arial"/>
              </a:rPr>
              <a:t> z</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sym typeface="Mathematica1" pitchFamily="2" charset="2"/>
              </a:rPr>
              <a:t>  </a:t>
            </a:r>
            <a:r>
              <a:rPr lang="en-US" sz="1600" b="1" dirty="0">
                <a:solidFill>
                  <a:srgbClr val="000000">
                    <a:lumMod val="75000"/>
                    <a:lumOff val="25000"/>
                  </a:srgbClr>
                </a:solidFill>
                <a:latin typeface="Arial"/>
              </a:rPr>
              <a:t>determine:</a:t>
            </a:r>
          </a:p>
          <a:p>
            <a:pPr eaLnBrk="0" hangingPunct="0">
              <a:defRPr/>
            </a:pPr>
            <a:r>
              <a:rPr lang="en-US" sz="1600" b="1" dirty="0">
                <a:solidFill>
                  <a:srgbClr val="000000">
                    <a:lumMod val="75000"/>
                    <a:lumOff val="25000"/>
                  </a:srgbClr>
                </a:solidFill>
                <a:latin typeface="Arial"/>
              </a:rPr>
              <a:t>    - absolute brightness of  supernova </a:t>
            </a:r>
            <a:r>
              <a:rPr lang="en-US" sz="1600" b="1" dirty="0" err="1">
                <a:solidFill>
                  <a:srgbClr val="000000">
                    <a:lumMod val="75000"/>
                    <a:lumOff val="25000"/>
                  </a:srgbClr>
                </a:solidFill>
                <a:latin typeface="Arial"/>
              </a:rPr>
              <a:t>Ia</a:t>
            </a:r>
            <a:r>
              <a:rPr lang="en-US" sz="1600" b="1" dirty="0">
                <a:solidFill>
                  <a:srgbClr val="000000">
                    <a:lumMod val="75000"/>
                    <a:lumOff val="25000"/>
                  </a:srgbClr>
                </a:solidFill>
                <a:latin typeface="Arial"/>
              </a:rPr>
              <a:t> </a:t>
            </a:r>
          </a:p>
          <a:p>
            <a:pPr eaLnBrk="0" hangingPunct="0">
              <a:defRPr/>
            </a:pPr>
            <a:r>
              <a:rPr lang="en-US" sz="1600" b="1" dirty="0">
                <a:solidFill>
                  <a:srgbClr val="000000">
                    <a:lumMod val="75000"/>
                    <a:lumOff val="25000"/>
                  </a:srgbClr>
                </a:solidFill>
                <a:latin typeface="Arial"/>
              </a:rPr>
              <a:t>    - from dimming rate (Phillips relation)</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 </a:t>
            </a:r>
            <a:r>
              <a:rPr lang="en-US" sz="1600" b="1" dirty="0">
                <a:solidFill>
                  <a:srgbClr val="000000">
                    <a:lumMod val="75000"/>
                    <a:lumOff val="25000"/>
                  </a:srgbClr>
                </a:solidFill>
                <a:latin typeface="Arial"/>
                <a:sym typeface="Mathematica1" pitchFamily="2" charset="2"/>
              </a:rPr>
              <a:t> m</a:t>
            </a:r>
            <a:r>
              <a:rPr lang="en-US" sz="1600" b="1" dirty="0">
                <a:solidFill>
                  <a:srgbClr val="000000">
                    <a:lumMod val="75000"/>
                    <a:lumOff val="25000"/>
                  </a:srgbClr>
                </a:solidFill>
                <a:latin typeface="Arial"/>
              </a:rPr>
              <a:t>easure:</a:t>
            </a:r>
          </a:p>
          <a:p>
            <a:pPr eaLnBrk="0" hangingPunct="0">
              <a:defRPr/>
            </a:pPr>
            <a:r>
              <a:rPr lang="en-US" sz="1600" b="1" dirty="0">
                <a:solidFill>
                  <a:srgbClr val="000000">
                    <a:lumMod val="75000"/>
                    <a:lumOff val="25000"/>
                  </a:srgbClr>
                </a:solidFill>
                <a:latin typeface="Arial"/>
              </a:rPr>
              <a:t>    - apparent brightness of explosion</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 </a:t>
            </a:r>
            <a:r>
              <a:rPr lang="en-US" sz="1600" b="1" dirty="0">
                <a:solidFill>
                  <a:srgbClr val="000000">
                    <a:lumMod val="75000"/>
                    <a:lumOff val="25000"/>
                  </a:srgbClr>
                </a:solidFill>
                <a:latin typeface="Arial"/>
                <a:sym typeface="Mathematica1" pitchFamily="2" charset="2"/>
              </a:rPr>
              <a:t> t</a:t>
            </a:r>
            <a:r>
              <a:rPr lang="en-US" sz="1600" b="1" dirty="0">
                <a:solidFill>
                  <a:srgbClr val="000000">
                    <a:lumMod val="75000"/>
                    <a:lumOff val="25000"/>
                  </a:srgbClr>
                </a:solidFill>
                <a:latin typeface="Arial"/>
              </a:rPr>
              <a:t>ranslates into:</a:t>
            </a:r>
          </a:p>
          <a:p>
            <a:pPr eaLnBrk="0" hangingPunct="0">
              <a:defRPr/>
            </a:pPr>
            <a:r>
              <a:rPr lang="en-US" sz="1600" b="1" dirty="0">
                <a:solidFill>
                  <a:srgbClr val="000000">
                    <a:lumMod val="75000"/>
                    <a:lumOff val="25000"/>
                  </a:srgbClr>
                </a:solidFill>
                <a:latin typeface="Arial"/>
              </a:rPr>
              <a:t>   -  luminosity distance of supernova</a:t>
            </a:r>
          </a:p>
          <a:p>
            <a:pPr eaLnBrk="0" hangingPunct="0">
              <a:defRPr/>
            </a:pPr>
            <a:r>
              <a:rPr lang="en-US" sz="1600" b="1" dirty="0">
                <a:solidFill>
                  <a:srgbClr val="000000">
                    <a:lumMod val="75000"/>
                    <a:lumOff val="25000"/>
                  </a:srgbClr>
                </a:solidFill>
                <a:latin typeface="Arial"/>
              </a:rPr>
              <a:t>   -  dependent on acceleration </a:t>
            </a:r>
            <a:r>
              <a:rPr lang="en-US" sz="1600" b="1" dirty="0" err="1">
                <a:solidFill>
                  <a:srgbClr val="000000">
                    <a:lumMod val="75000"/>
                    <a:lumOff val="25000"/>
                  </a:srgbClr>
                </a:solidFill>
                <a:latin typeface="Arial"/>
              </a:rPr>
              <a:t>parm</a:t>
            </a:r>
            <a:r>
              <a:rPr lang="en-US" sz="1600" b="1" dirty="0">
                <a:solidFill>
                  <a:srgbClr val="000000">
                    <a:lumMod val="75000"/>
                    <a:lumOff val="25000"/>
                  </a:srgbClr>
                </a:solidFill>
                <a:latin typeface="Arial"/>
              </a:rPr>
              <a:t>. q</a:t>
            </a:r>
          </a:p>
          <a:p>
            <a:pPr eaLnBrk="0" hangingPunct="0">
              <a:defRPr/>
            </a:pPr>
            <a:r>
              <a:rPr lang="en-US" sz="1600" b="1" dirty="0">
                <a:solidFill>
                  <a:srgbClr val="000000">
                    <a:lumMod val="75000"/>
                    <a:lumOff val="25000"/>
                  </a:srgbClr>
                </a:solidFill>
                <a:latin typeface="Arial"/>
              </a:rPr>
              <a:t>   </a:t>
            </a:r>
          </a:p>
        </p:txBody>
      </p:sp>
      <p:sp>
        <p:nvSpPr>
          <p:cNvPr id="72710" name="Rectangle 9"/>
          <p:cNvSpPr>
            <a:spLocks noChangeArrowheads="1"/>
          </p:cNvSpPr>
          <p:nvPr/>
        </p:nvSpPr>
        <p:spPr bwMode="auto">
          <a:xfrm>
            <a:off x="4356100" y="1484313"/>
            <a:ext cx="4608513" cy="4897437"/>
          </a:xfrm>
          <a:prstGeom prst="rect">
            <a:avLst/>
          </a:prstGeom>
          <a:no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pic>
        <p:nvPicPr>
          <p:cNvPr id="60421" name="Content Placeholder 9" descr="sni.hubblediagram.cosmo.jpg"/>
          <p:cNvPicPr>
            <a:picLocks noGrp="1" noChangeAspect="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0" y="1412875"/>
            <a:ext cx="4108450" cy="5243513"/>
          </a:xfrm>
        </p:spPr>
      </p:pic>
    </p:spTree>
    <p:extLst>
      <p:ext uri="{BB962C8B-B14F-4D97-AF65-F5344CB8AC3E}">
        <p14:creationId xmlns:p14="http://schemas.microsoft.com/office/powerpoint/2010/main" val="27534542"/>
      </p:ext>
    </p:extLst>
  </p:cSld>
  <p:clrMapOvr>
    <a:masterClrMapping/>
  </p:clrMapOvr>
  <p:transition>
    <p:zoom/>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1442" name="Picture 8" descr="h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628775"/>
            <a:ext cx="8482013"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11"/>
          <p:cNvSpPr>
            <a:spLocks noChangeArrowheads="1"/>
          </p:cNvSpPr>
          <p:nvPr/>
        </p:nvSpPr>
        <p:spPr bwMode="auto">
          <a:xfrm>
            <a:off x="-828675" y="188913"/>
            <a:ext cx="10404475" cy="1371600"/>
          </a:xfrm>
          <a:prstGeom prst="rect">
            <a:avLst/>
          </a:prstGeom>
          <a:noFill/>
          <a:ln w="9525">
            <a:noFill/>
            <a:miter lim="800000"/>
            <a:headEnd/>
            <a:tailEnd/>
          </a:ln>
        </p:spPr>
        <p:txBody>
          <a:bodyPr anchor="ctr"/>
          <a:lstStyle/>
          <a:p>
            <a:pPr algn="ctr">
              <a:defRPr/>
            </a:pPr>
            <a:r>
              <a:rPr lang="en-US" sz="5400" b="1" dirty="0">
                <a:solidFill>
                  <a:srgbClr val="CC0000"/>
                </a:solidFill>
                <a:latin typeface="Papyrus" pitchFamily="66" charset="0"/>
              </a:rPr>
              <a:t> </a:t>
            </a:r>
            <a:r>
              <a:rPr lang="en-US" sz="6500" b="1" dirty="0">
                <a:solidFill>
                  <a:srgbClr val="FFFFF7"/>
                </a:solidFill>
                <a:latin typeface="Arial"/>
              </a:rPr>
              <a:t>High-z </a:t>
            </a:r>
            <a:r>
              <a:rPr lang="en-US" sz="6500" b="1" dirty="0" err="1">
                <a:solidFill>
                  <a:srgbClr val="FFFFF7"/>
                </a:solidFill>
                <a:latin typeface="Arial"/>
              </a:rPr>
              <a:t>SNIa</a:t>
            </a:r>
            <a:r>
              <a:rPr lang="en-US" sz="6500" b="1" dirty="0">
                <a:solidFill>
                  <a:srgbClr val="FFFFF7"/>
                </a:solidFill>
                <a:latin typeface="Arial"/>
              </a:rPr>
              <a:t>:  sample </a:t>
            </a:r>
          </a:p>
        </p:txBody>
      </p:sp>
    </p:spTree>
    <p:extLst>
      <p:ext uri="{BB962C8B-B14F-4D97-AF65-F5344CB8AC3E}">
        <p14:creationId xmlns:p14="http://schemas.microsoft.com/office/powerpoint/2010/main" val="3009192274"/>
      </p:ext>
    </p:extLst>
  </p:cSld>
  <p:clrMapOvr>
    <a:masterClrMapping/>
  </p:clrMapOvr>
  <p:transition>
    <p:zoom/>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2466" name="Picture 4" descr="hz_highzhub_col_bothbig"/>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80975" y="1125538"/>
            <a:ext cx="4670425" cy="6048375"/>
          </a:xfrm>
          <a:noFill/>
        </p:spPr>
      </p:pic>
      <p:sp>
        <p:nvSpPr>
          <p:cNvPr id="1120258" name="Rectangle 2"/>
          <p:cNvSpPr>
            <a:spLocks noGrp="1" noChangeArrowheads="1"/>
          </p:cNvSpPr>
          <p:nvPr>
            <p:ph type="title" sz="quarter"/>
          </p:nvPr>
        </p:nvSpPr>
        <p:spPr>
          <a:xfrm>
            <a:off x="395288" y="0"/>
            <a:ext cx="8229600" cy="1371600"/>
          </a:xfrm>
        </p:spPr>
        <p:txBody>
          <a:bodyPr/>
          <a:lstStyle/>
          <a:p>
            <a:pPr eaLnBrk="1" hangingPunct="1">
              <a:defRPr/>
            </a:pPr>
            <a:r>
              <a:rPr lang="en-US" sz="6000" b="1" dirty="0">
                <a:solidFill>
                  <a:schemeClr val="tx1">
                    <a:lumMod val="75000"/>
                    <a:lumOff val="25000"/>
                  </a:schemeClr>
                </a:solidFill>
                <a:effectLst>
                  <a:outerShdw blurRad="38100" dist="38100" dir="2700000" algn="tl">
                    <a:srgbClr val="C0C0C0"/>
                  </a:outerShdw>
                </a:effectLst>
              </a:rPr>
              <a:t>Cosmic  Acceleration</a:t>
            </a:r>
          </a:p>
        </p:txBody>
      </p:sp>
      <p:sp>
        <p:nvSpPr>
          <p:cNvPr id="1120261" name="Text Box 5"/>
          <p:cNvSpPr txBox="1">
            <a:spLocks noChangeArrowheads="1"/>
          </p:cNvSpPr>
          <p:nvPr/>
        </p:nvSpPr>
        <p:spPr bwMode="auto">
          <a:xfrm>
            <a:off x="4572000" y="1773238"/>
            <a:ext cx="4176713" cy="4092575"/>
          </a:xfrm>
          <a:prstGeom prst="rect">
            <a:avLst/>
          </a:prstGeom>
          <a:noFill/>
          <a:ln w="9525" algn="ctr">
            <a:noFill/>
            <a:miter lim="800000"/>
            <a:headEnd/>
            <a:tailEnd/>
          </a:ln>
          <a:effectLst/>
        </p:spPr>
        <p:txBody>
          <a:bodyPr>
            <a:spAutoFit/>
          </a:bodyPr>
          <a:lstStyle/>
          <a:p>
            <a:pPr eaLnBrk="0" hangingPunct="0">
              <a:defRPr/>
            </a:pPr>
            <a:r>
              <a:rPr lang="en-US" sz="2000" b="1" dirty="0">
                <a:solidFill>
                  <a:srgbClr val="002060"/>
                </a:solidFill>
                <a:effectLst>
                  <a:outerShdw blurRad="38100" dist="38100" dir="2700000" algn="tl">
                    <a:srgbClr val="C0C0C0"/>
                  </a:outerShdw>
                </a:effectLst>
                <a:latin typeface="Arial"/>
              </a:rPr>
              <a:t>Hubble Diagram high-z  </a:t>
            </a:r>
            <a:r>
              <a:rPr lang="en-US" sz="2000" b="1" dirty="0" err="1">
                <a:solidFill>
                  <a:srgbClr val="002060"/>
                </a:solidFill>
                <a:effectLst>
                  <a:outerShdw blurRad="38100" dist="38100" dir="2700000" algn="tl">
                    <a:srgbClr val="C0C0C0"/>
                  </a:outerShdw>
                </a:effectLst>
                <a:latin typeface="Arial"/>
              </a:rPr>
              <a:t>SNIa</a:t>
            </a:r>
            <a:r>
              <a:rPr lang="en-US" sz="2000" b="1" dirty="0">
                <a:solidFill>
                  <a:srgbClr val="002060"/>
                </a:solidFill>
                <a:effectLst>
                  <a:outerShdw blurRad="38100" dist="38100" dir="2700000" algn="tl">
                    <a:srgbClr val="C0C0C0"/>
                  </a:outerShdw>
                </a:effectLst>
                <a:latin typeface="Arial"/>
              </a:rPr>
              <a:t> </a:t>
            </a:r>
          </a:p>
          <a:p>
            <a:pPr eaLnBrk="0" hangingPunct="0">
              <a:defRPr/>
            </a:pPr>
            <a:endParaRPr lang="en-US" sz="1600" b="1" dirty="0">
              <a:solidFill>
                <a:srgbClr val="000000">
                  <a:lumMod val="75000"/>
                  <a:lumOff val="25000"/>
                </a:srgbClr>
              </a:solidFill>
              <a:effectLst>
                <a:outerShdw blurRad="38100" dist="38100" dir="2700000" algn="tl">
                  <a:srgbClr val="C0C0C0"/>
                </a:outerShdw>
              </a:effectLst>
              <a:latin typeface="Arial"/>
            </a:endParaRPr>
          </a:p>
          <a:p>
            <a:pPr marL="285750" indent="-285750" eaLnBrk="0" hangingPunct="0">
              <a:buFont typeface="Arial" panose="020B0604020202020204" pitchFamily="34" charset="0"/>
              <a:buChar char="•"/>
              <a:defRPr/>
            </a:pPr>
            <a:r>
              <a:rPr lang="en-US" sz="1600" b="1" dirty="0">
                <a:solidFill>
                  <a:srgbClr val="000000">
                    <a:lumMod val="75000"/>
                    <a:lumOff val="25000"/>
                  </a:srgbClr>
                </a:solidFill>
                <a:effectLst>
                  <a:outerShdw blurRad="38100" dist="38100" dir="2700000" algn="tl">
                    <a:srgbClr val="C0C0C0"/>
                  </a:outerShdw>
                </a:effectLst>
                <a:latin typeface="Arial"/>
                <a:sym typeface="Mathematica1" pitchFamily="2" charset="2"/>
              </a:rPr>
              <a:t> </a:t>
            </a:r>
            <a:r>
              <a:rPr lang="en-US" sz="1600" b="1" dirty="0">
                <a:solidFill>
                  <a:srgbClr val="000000">
                    <a:lumMod val="75000"/>
                    <a:lumOff val="25000"/>
                  </a:srgbClr>
                </a:solidFill>
                <a:effectLst>
                  <a:outerShdw blurRad="38100" dist="38100" dir="2700000" algn="tl">
                    <a:srgbClr val="C0C0C0"/>
                  </a:outerShdw>
                </a:effectLst>
                <a:latin typeface="Arial"/>
              </a:rPr>
              <a:t>distance    vs.    </a:t>
            </a:r>
            <a:r>
              <a:rPr lang="en-US" sz="1600" b="1" dirty="0" err="1">
                <a:solidFill>
                  <a:srgbClr val="000000">
                    <a:lumMod val="75000"/>
                    <a:lumOff val="25000"/>
                  </a:srgbClr>
                </a:solidFill>
                <a:effectLst>
                  <a:outerShdw blurRad="38100" dist="38100" dir="2700000" algn="tl">
                    <a:srgbClr val="C0C0C0"/>
                  </a:outerShdw>
                </a:effectLst>
                <a:latin typeface="Arial"/>
              </a:rPr>
              <a:t>redshift</a:t>
            </a:r>
            <a:r>
              <a:rPr lang="en-US" sz="1600" b="1" dirty="0">
                <a:solidFill>
                  <a:srgbClr val="000000">
                    <a:lumMod val="75000"/>
                    <a:lumOff val="25000"/>
                  </a:srgbClr>
                </a:solidFill>
                <a:effectLst>
                  <a:outerShdw blurRad="38100" dist="38100" dir="2700000" algn="tl">
                    <a:srgbClr val="C0C0C0"/>
                  </a:outerShdw>
                </a:effectLst>
                <a:latin typeface="Arial"/>
              </a:rPr>
              <a:t> z</a:t>
            </a:r>
          </a:p>
          <a:p>
            <a:pPr eaLnBrk="0" hangingPunct="0">
              <a:defRPr/>
            </a:pPr>
            <a:r>
              <a:rPr lang="en-US" sz="1600" b="1" dirty="0">
                <a:solidFill>
                  <a:srgbClr val="000000">
                    <a:lumMod val="75000"/>
                    <a:lumOff val="25000"/>
                  </a:srgbClr>
                </a:solidFill>
                <a:latin typeface="Arial"/>
              </a:rPr>
              <a:t>    m-M          vs.    </a:t>
            </a:r>
            <a:r>
              <a:rPr lang="en-US" sz="1600" b="1" dirty="0" err="1">
                <a:solidFill>
                  <a:srgbClr val="000000">
                    <a:lumMod val="75000"/>
                    <a:lumOff val="25000"/>
                  </a:srgbClr>
                </a:solidFill>
                <a:latin typeface="Arial"/>
              </a:rPr>
              <a:t>redshift</a:t>
            </a:r>
            <a:r>
              <a:rPr lang="en-US" sz="1600" b="1" dirty="0">
                <a:solidFill>
                  <a:srgbClr val="000000">
                    <a:lumMod val="75000"/>
                    <a:lumOff val="25000"/>
                  </a:srgbClr>
                </a:solidFill>
                <a:latin typeface="Arial"/>
              </a:rPr>
              <a:t> z</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sym typeface="Mathematica1" pitchFamily="2" charset="2"/>
              </a:rPr>
              <a:t>•  </a:t>
            </a:r>
            <a:r>
              <a:rPr lang="en-US" sz="1600" b="1" dirty="0">
                <a:solidFill>
                  <a:srgbClr val="000000">
                    <a:lumMod val="75000"/>
                    <a:lumOff val="25000"/>
                  </a:srgbClr>
                </a:solidFill>
                <a:latin typeface="Arial"/>
              </a:rPr>
              <a:t>determine:</a:t>
            </a:r>
          </a:p>
          <a:p>
            <a:pPr eaLnBrk="0" hangingPunct="0">
              <a:defRPr/>
            </a:pPr>
            <a:r>
              <a:rPr lang="en-US" sz="1600" b="1" dirty="0">
                <a:solidFill>
                  <a:srgbClr val="000000">
                    <a:lumMod val="75000"/>
                    <a:lumOff val="25000"/>
                  </a:srgbClr>
                </a:solidFill>
                <a:latin typeface="Arial"/>
              </a:rPr>
              <a:t>    - absolute brightness of  supernova </a:t>
            </a:r>
            <a:r>
              <a:rPr lang="en-US" sz="1600" b="1" dirty="0" err="1">
                <a:solidFill>
                  <a:srgbClr val="000000">
                    <a:lumMod val="75000"/>
                    <a:lumOff val="25000"/>
                  </a:srgbClr>
                </a:solidFill>
                <a:latin typeface="Arial"/>
              </a:rPr>
              <a:t>Ia</a:t>
            </a:r>
            <a:r>
              <a:rPr lang="en-US" sz="1600" b="1" dirty="0">
                <a:solidFill>
                  <a:srgbClr val="000000">
                    <a:lumMod val="75000"/>
                    <a:lumOff val="25000"/>
                  </a:srgbClr>
                </a:solidFill>
                <a:latin typeface="Arial"/>
              </a:rPr>
              <a:t> </a:t>
            </a:r>
          </a:p>
          <a:p>
            <a:pPr eaLnBrk="0" hangingPunct="0">
              <a:defRPr/>
            </a:pPr>
            <a:r>
              <a:rPr lang="en-US" sz="1600" b="1" dirty="0">
                <a:solidFill>
                  <a:srgbClr val="000000">
                    <a:lumMod val="75000"/>
                    <a:lumOff val="25000"/>
                  </a:srgbClr>
                </a:solidFill>
                <a:latin typeface="Arial"/>
              </a:rPr>
              <a:t>    - from dimming rate (Phillips relation)</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 </a:t>
            </a:r>
            <a:r>
              <a:rPr lang="en-US" sz="1600" b="1" dirty="0">
                <a:solidFill>
                  <a:srgbClr val="000000">
                    <a:lumMod val="75000"/>
                    <a:lumOff val="25000"/>
                  </a:srgbClr>
                </a:solidFill>
                <a:latin typeface="Arial"/>
                <a:sym typeface="Mathematica1" pitchFamily="2" charset="2"/>
              </a:rPr>
              <a:t>• m</a:t>
            </a:r>
            <a:r>
              <a:rPr lang="en-US" sz="1600" b="1" dirty="0">
                <a:solidFill>
                  <a:srgbClr val="000000">
                    <a:lumMod val="75000"/>
                    <a:lumOff val="25000"/>
                  </a:srgbClr>
                </a:solidFill>
                <a:latin typeface="Arial"/>
              </a:rPr>
              <a:t>easure:</a:t>
            </a:r>
          </a:p>
          <a:p>
            <a:pPr eaLnBrk="0" hangingPunct="0">
              <a:defRPr/>
            </a:pPr>
            <a:r>
              <a:rPr lang="en-US" sz="1600" b="1" dirty="0">
                <a:solidFill>
                  <a:srgbClr val="000000">
                    <a:lumMod val="75000"/>
                    <a:lumOff val="25000"/>
                  </a:srgbClr>
                </a:solidFill>
                <a:latin typeface="Arial"/>
              </a:rPr>
              <a:t>    - apparent brightness of explosion</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 </a:t>
            </a:r>
            <a:r>
              <a:rPr lang="en-US" sz="1600" b="1" dirty="0">
                <a:solidFill>
                  <a:srgbClr val="000000">
                    <a:lumMod val="75000"/>
                    <a:lumOff val="25000"/>
                  </a:srgbClr>
                </a:solidFill>
                <a:latin typeface="Arial"/>
                <a:sym typeface="Mathematica1" pitchFamily="2" charset="2"/>
              </a:rPr>
              <a:t>• t</a:t>
            </a:r>
            <a:r>
              <a:rPr lang="en-US" sz="1600" b="1" dirty="0">
                <a:solidFill>
                  <a:srgbClr val="000000">
                    <a:lumMod val="75000"/>
                    <a:lumOff val="25000"/>
                  </a:srgbClr>
                </a:solidFill>
                <a:latin typeface="Arial"/>
              </a:rPr>
              <a:t>ranslates into:</a:t>
            </a:r>
          </a:p>
          <a:p>
            <a:pPr eaLnBrk="0" hangingPunct="0">
              <a:defRPr/>
            </a:pPr>
            <a:r>
              <a:rPr lang="en-US" sz="1600" b="1" dirty="0">
                <a:solidFill>
                  <a:srgbClr val="000000">
                    <a:lumMod val="75000"/>
                    <a:lumOff val="25000"/>
                  </a:srgbClr>
                </a:solidFill>
                <a:latin typeface="Arial"/>
              </a:rPr>
              <a:t>   -  luminosity distance of supernova</a:t>
            </a:r>
          </a:p>
          <a:p>
            <a:pPr eaLnBrk="0" hangingPunct="0">
              <a:defRPr/>
            </a:pPr>
            <a:r>
              <a:rPr lang="en-US" sz="1600" b="1" dirty="0">
                <a:solidFill>
                  <a:srgbClr val="000000">
                    <a:lumMod val="75000"/>
                    <a:lumOff val="25000"/>
                  </a:srgbClr>
                </a:solidFill>
                <a:latin typeface="Arial"/>
              </a:rPr>
              <a:t>   -  dependent on acceleration </a:t>
            </a:r>
            <a:r>
              <a:rPr lang="en-US" sz="1600" b="1" dirty="0" err="1">
                <a:solidFill>
                  <a:srgbClr val="000000">
                    <a:lumMod val="75000"/>
                    <a:lumOff val="25000"/>
                  </a:srgbClr>
                </a:solidFill>
                <a:latin typeface="Arial"/>
              </a:rPr>
              <a:t>parm</a:t>
            </a:r>
            <a:r>
              <a:rPr lang="en-US" sz="1600" b="1" dirty="0">
                <a:solidFill>
                  <a:srgbClr val="000000">
                    <a:lumMod val="75000"/>
                    <a:lumOff val="25000"/>
                  </a:srgbClr>
                </a:solidFill>
                <a:latin typeface="Arial"/>
              </a:rPr>
              <a:t>. q</a:t>
            </a:r>
          </a:p>
          <a:p>
            <a:pPr eaLnBrk="0" hangingPunct="0">
              <a:defRPr/>
            </a:pPr>
            <a:r>
              <a:rPr lang="en-US" sz="1600" b="1" dirty="0">
                <a:solidFill>
                  <a:srgbClr val="000000">
                    <a:lumMod val="75000"/>
                    <a:lumOff val="25000"/>
                  </a:srgbClr>
                </a:solidFill>
                <a:latin typeface="Arial"/>
              </a:rPr>
              <a:t>   </a:t>
            </a:r>
          </a:p>
        </p:txBody>
      </p:sp>
      <p:sp>
        <p:nvSpPr>
          <p:cNvPr id="72710" name="Rectangle 9"/>
          <p:cNvSpPr>
            <a:spLocks noChangeArrowheads="1"/>
          </p:cNvSpPr>
          <p:nvPr/>
        </p:nvSpPr>
        <p:spPr bwMode="auto">
          <a:xfrm>
            <a:off x="4356100" y="1484313"/>
            <a:ext cx="4608513" cy="4897437"/>
          </a:xfrm>
          <a:prstGeom prst="rect">
            <a:avLst/>
          </a:prstGeom>
          <a:no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Tree>
    <p:extLst>
      <p:ext uri="{BB962C8B-B14F-4D97-AF65-F5344CB8AC3E}">
        <p14:creationId xmlns:p14="http://schemas.microsoft.com/office/powerpoint/2010/main" val="1936143242"/>
      </p:ext>
    </p:extLst>
  </p:cSld>
  <p:clrMapOvr>
    <a:masterClrMapping/>
  </p:clrMapOvr>
  <p:transition>
    <p:zoom/>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3490" name="Picture 12" descr="hz_highzhub_col_bothbig"/>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80975" y="2868613"/>
            <a:ext cx="3081338" cy="3989387"/>
          </a:xfrm>
          <a:noFill/>
        </p:spPr>
      </p:pic>
      <p:sp>
        <p:nvSpPr>
          <p:cNvPr id="1326084" name="Rectangle 4"/>
          <p:cNvSpPr>
            <a:spLocks noGrp="1" noChangeArrowheads="1"/>
          </p:cNvSpPr>
          <p:nvPr>
            <p:ph type="title" sz="quarter"/>
          </p:nvPr>
        </p:nvSpPr>
        <p:spPr>
          <a:xfrm>
            <a:off x="395288" y="0"/>
            <a:ext cx="8229600" cy="1371600"/>
          </a:xfrm>
        </p:spPr>
        <p:txBody>
          <a:bodyPr/>
          <a:lstStyle/>
          <a:p>
            <a:pPr eaLnBrk="1" hangingPunct="1">
              <a:defRPr/>
            </a:pPr>
            <a:r>
              <a:rPr lang="en-US" sz="6000" b="1" dirty="0">
                <a:solidFill>
                  <a:schemeClr val="tx1">
                    <a:lumMod val="75000"/>
                    <a:lumOff val="25000"/>
                  </a:schemeClr>
                </a:solidFill>
                <a:effectLst>
                  <a:outerShdw blurRad="38100" dist="38100" dir="2700000" algn="tl">
                    <a:srgbClr val="C0C0C0"/>
                  </a:outerShdw>
                </a:effectLst>
              </a:rPr>
              <a:t>Cosmic  Acceleration</a:t>
            </a:r>
          </a:p>
        </p:txBody>
      </p:sp>
      <p:sp>
        <p:nvSpPr>
          <p:cNvPr id="63492" name="Text Box 5"/>
          <p:cNvSpPr txBox="1">
            <a:spLocks noChangeArrowheads="1"/>
          </p:cNvSpPr>
          <p:nvPr/>
        </p:nvSpPr>
        <p:spPr bwMode="auto">
          <a:xfrm>
            <a:off x="4643438" y="155733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solidFill>
                  <a:srgbClr val="000099"/>
                </a:solidFill>
                <a:latin typeface="Papyrus" pitchFamily="66" charset="0"/>
              </a:rPr>
              <a:t>   </a:t>
            </a:r>
          </a:p>
        </p:txBody>
      </p:sp>
      <p:sp>
        <p:nvSpPr>
          <p:cNvPr id="74758" name="Rectangle 6"/>
          <p:cNvSpPr>
            <a:spLocks noChangeArrowheads="1"/>
          </p:cNvSpPr>
          <p:nvPr/>
        </p:nvSpPr>
        <p:spPr bwMode="auto">
          <a:xfrm>
            <a:off x="4356100" y="1484313"/>
            <a:ext cx="4608513" cy="4897437"/>
          </a:xfrm>
          <a:prstGeom prst="rect">
            <a:avLst/>
          </a:prstGeom>
          <a:noFill/>
          <a:ln w="38100">
            <a:solidFill>
              <a:schemeClr val="tx1">
                <a:lumMod val="75000"/>
                <a:lumOff val="25000"/>
              </a:schemeClr>
            </a:solidFill>
            <a:miter lim="800000"/>
            <a:headEnd/>
            <a:tailEnd/>
          </a:ln>
        </p:spPr>
        <p:txBody>
          <a:bodyPr wrap="none" anchor="ctr"/>
          <a:lstStyle/>
          <a:p>
            <a:pPr>
              <a:defRPr/>
            </a:pPr>
            <a:endParaRPr lang="en-US">
              <a:solidFill>
                <a:srgbClr val="000000"/>
              </a:solidFill>
            </a:endParaRPr>
          </a:p>
        </p:txBody>
      </p:sp>
      <p:pic>
        <p:nvPicPr>
          <p:cNvPr id="63494" name="Picture 7" descr="q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5013325"/>
            <a:ext cx="3744913"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Text Box 8"/>
          <p:cNvSpPr txBox="1">
            <a:spLocks noChangeArrowheads="1"/>
          </p:cNvSpPr>
          <p:nvPr/>
        </p:nvSpPr>
        <p:spPr bwMode="auto">
          <a:xfrm>
            <a:off x="4572000" y="1557338"/>
            <a:ext cx="4176713" cy="3324225"/>
          </a:xfrm>
          <a:prstGeom prst="rect">
            <a:avLst/>
          </a:prstGeom>
          <a:noFill/>
          <a:ln w="9525" algn="ctr">
            <a:noFill/>
            <a:miter lim="800000"/>
            <a:headEnd/>
            <a:tailEnd/>
          </a:ln>
        </p:spPr>
        <p:txBody>
          <a:bodyPr>
            <a:spAutoFit/>
          </a:bodyPr>
          <a:lstStyle/>
          <a:p>
            <a:pPr eaLnBrk="0" hangingPunct="0">
              <a:defRPr/>
            </a:pPr>
            <a:r>
              <a:rPr lang="en-US" sz="1600" b="1" dirty="0">
                <a:solidFill>
                  <a:srgbClr val="000000">
                    <a:lumMod val="75000"/>
                    <a:lumOff val="25000"/>
                  </a:srgbClr>
                </a:solidFill>
                <a:latin typeface="Arial"/>
              </a:rPr>
              <a:t>Relative Hubble Diagram</a:t>
            </a:r>
          </a:p>
          <a:p>
            <a:pPr eaLnBrk="0" hangingPunct="0">
              <a:defRPr/>
            </a:pPr>
            <a:r>
              <a:rPr lang="en-US" sz="1600" b="1" dirty="0">
                <a:solidFill>
                  <a:srgbClr val="000000">
                    <a:lumMod val="75000"/>
                    <a:lumOff val="25000"/>
                  </a:srgbClr>
                </a:solidFill>
                <a:latin typeface="Arial"/>
              </a:rPr>
              <a:t>                 </a:t>
            </a:r>
          </a:p>
          <a:p>
            <a:pPr eaLnBrk="0" hangingPunct="0">
              <a:defRPr/>
            </a:pPr>
            <a:r>
              <a:rPr lang="en-US" sz="1600" b="1" dirty="0">
                <a:solidFill>
                  <a:srgbClr val="000000">
                    <a:lumMod val="75000"/>
                    <a:lumOff val="25000"/>
                  </a:srgbClr>
                </a:solidFill>
                <a:latin typeface="Arial"/>
              </a:rPr>
              <a:t>                  ∆(m-M)    vs.   </a:t>
            </a:r>
            <a:r>
              <a:rPr lang="en-US" sz="1600" b="1" dirty="0" err="1">
                <a:solidFill>
                  <a:srgbClr val="000000">
                    <a:lumMod val="75000"/>
                    <a:lumOff val="25000"/>
                  </a:srgbClr>
                </a:solidFill>
                <a:latin typeface="Arial"/>
              </a:rPr>
              <a:t>Redshift</a:t>
            </a:r>
            <a:r>
              <a:rPr lang="en-US" sz="1600" b="1" dirty="0">
                <a:solidFill>
                  <a:srgbClr val="000000">
                    <a:lumMod val="75000"/>
                    <a:lumOff val="25000"/>
                  </a:srgbClr>
                </a:solidFill>
                <a:latin typeface="Arial"/>
              </a:rPr>
              <a:t> z</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with Hubble diagram for empty Universe</a:t>
            </a:r>
          </a:p>
          <a:p>
            <a:pPr eaLnBrk="0" hangingPunct="0">
              <a:defRPr/>
            </a:pPr>
            <a:r>
              <a:rPr lang="en-US" sz="1600" b="1" dirty="0">
                <a:solidFill>
                  <a:srgbClr val="000000">
                    <a:lumMod val="75000"/>
                    <a:lumOff val="25000"/>
                  </a:srgbClr>
                </a:solidFill>
                <a:latin typeface="Arial"/>
              </a:rPr>
              <a:t>                  </a:t>
            </a:r>
          </a:p>
          <a:p>
            <a:pPr eaLnBrk="0" hangingPunct="0">
              <a:defRPr/>
            </a:pPr>
            <a:r>
              <a:rPr lang="en-US" sz="1600" b="1" dirty="0">
                <a:solidFill>
                  <a:srgbClr val="000000">
                    <a:lumMod val="75000"/>
                    <a:lumOff val="25000"/>
                  </a:srgbClr>
                </a:solidFill>
                <a:latin typeface="Arial"/>
              </a:rPr>
              <a:t>                 </a:t>
            </a:r>
            <a:r>
              <a:rPr lang="en-US" sz="1600" b="1" dirty="0" err="1">
                <a:solidFill>
                  <a:srgbClr val="000000">
                    <a:lumMod val="75000"/>
                    <a:lumOff val="25000"/>
                  </a:srgbClr>
                </a:solidFill>
                <a:latin typeface="Arial"/>
              </a:rPr>
              <a:t>Ω</a:t>
            </a:r>
            <a:r>
              <a:rPr lang="en-US" sz="1600" b="1" baseline="-25000" dirty="0" err="1">
                <a:solidFill>
                  <a:srgbClr val="000000">
                    <a:lumMod val="75000"/>
                    <a:lumOff val="25000"/>
                  </a:srgbClr>
                </a:solidFill>
                <a:latin typeface="Arial"/>
              </a:rPr>
              <a:t>m</a:t>
            </a:r>
            <a:r>
              <a:rPr lang="en-US" sz="1600" b="1" dirty="0">
                <a:solidFill>
                  <a:srgbClr val="000000">
                    <a:lumMod val="75000"/>
                    <a:lumOff val="25000"/>
                  </a:srgbClr>
                </a:solidFill>
                <a:latin typeface="Arial"/>
              </a:rPr>
              <a:t>=0.0, Ω</a:t>
            </a:r>
            <a:r>
              <a:rPr lang="el-GR" sz="1600" b="1" baseline="-25000" dirty="0">
                <a:solidFill>
                  <a:srgbClr val="000000">
                    <a:lumMod val="75000"/>
                    <a:lumOff val="25000"/>
                  </a:srgbClr>
                </a:solidFill>
                <a:latin typeface="Arial"/>
              </a:rPr>
              <a:t>Λ</a:t>
            </a:r>
            <a:r>
              <a:rPr lang="en-US" sz="1600" b="1" dirty="0">
                <a:solidFill>
                  <a:srgbClr val="000000">
                    <a:lumMod val="75000"/>
                    <a:lumOff val="25000"/>
                  </a:srgbClr>
                </a:solidFill>
                <a:latin typeface="Arial"/>
              </a:rPr>
              <a:t>=0.0</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as reference.  </a:t>
            </a:r>
          </a:p>
          <a:p>
            <a:pPr eaLnBrk="0" hangingPunct="0">
              <a:defRPr/>
            </a:pPr>
            <a:endParaRPr lang="en-US" sz="1600" b="1" dirty="0">
              <a:solidFill>
                <a:srgbClr val="000000">
                  <a:lumMod val="75000"/>
                  <a:lumOff val="25000"/>
                </a:srgbClr>
              </a:solidFill>
              <a:latin typeface="Arial"/>
            </a:endParaRP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Acceleration of the Universe:</a:t>
            </a:r>
          </a:p>
          <a:p>
            <a:pPr eaLnBrk="0" hangingPunct="0">
              <a:defRPr/>
            </a:pPr>
            <a:r>
              <a:rPr lang="en-US" b="1" dirty="0">
                <a:solidFill>
                  <a:srgbClr val="000099"/>
                </a:solidFill>
                <a:latin typeface="Papyrus" pitchFamily="66" charset="0"/>
              </a:rPr>
              <a:t>   </a:t>
            </a:r>
          </a:p>
        </p:txBody>
      </p:sp>
      <p:sp>
        <p:nvSpPr>
          <p:cNvPr id="63496" name="Rectangle 9"/>
          <p:cNvSpPr>
            <a:spLocks noChangeArrowheads="1"/>
          </p:cNvSpPr>
          <p:nvPr/>
        </p:nvSpPr>
        <p:spPr bwMode="auto">
          <a:xfrm>
            <a:off x="4643438" y="5013325"/>
            <a:ext cx="3960812" cy="107950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pic>
        <p:nvPicPr>
          <p:cNvPr id="63497" name="Picture 11" descr="sn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4313"/>
            <a:ext cx="4284663"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013628"/>
      </p:ext>
    </p:extLst>
  </p:cSld>
  <p:clrMapOvr>
    <a:masterClrMapping/>
  </p:clrMapOvr>
  <p:transition>
    <p:zoom/>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7828" name="Text Box 9"/>
          <p:cNvSpPr txBox="1">
            <a:spLocks noChangeArrowheads="1"/>
          </p:cNvSpPr>
          <p:nvPr/>
        </p:nvSpPr>
        <p:spPr bwMode="auto">
          <a:xfrm>
            <a:off x="0" y="1484313"/>
            <a:ext cx="2592388" cy="4110037"/>
          </a:xfrm>
          <a:prstGeom prst="rect">
            <a:avLst/>
          </a:prstGeom>
          <a:noFill/>
          <a:ln w="9525">
            <a:noFill/>
            <a:miter lim="800000"/>
            <a:headEnd/>
            <a:tailEnd/>
          </a:ln>
        </p:spPr>
        <p:txBody>
          <a:bodyPr>
            <a:spAutoFit/>
          </a:bodyPr>
          <a:lstStyle/>
          <a:p>
            <a:pPr>
              <a:spcBef>
                <a:spcPct val="50000"/>
              </a:spcBef>
              <a:defRPr/>
            </a:pPr>
            <a:endParaRPr lang="en-US" b="1" dirty="0">
              <a:solidFill>
                <a:srgbClr val="FFFF00"/>
              </a:solidFill>
              <a:latin typeface="Papyrus" pitchFamily="66" charset="0"/>
            </a:endParaRPr>
          </a:p>
          <a:p>
            <a:pPr>
              <a:spcBef>
                <a:spcPct val="50000"/>
              </a:spcBef>
              <a:defRPr/>
            </a:pPr>
            <a:r>
              <a:rPr lang="en-US" b="1" dirty="0">
                <a:solidFill>
                  <a:srgbClr val="FFFF00"/>
                </a:solidFill>
                <a:latin typeface="Papyrus" pitchFamily="66" charset="0"/>
              </a:rPr>
              <a:t> </a:t>
            </a:r>
          </a:p>
          <a:p>
            <a:pPr>
              <a:spcBef>
                <a:spcPct val="50000"/>
              </a:spcBef>
              <a:defRPr/>
            </a:pPr>
            <a:r>
              <a:rPr lang="en-US" b="1" dirty="0">
                <a:solidFill>
                  <a:srgbClr val="FFFFE9"/>
                </a:solidFill>
                <a:latin typeface="Arial"/>
              </a:rPr>
              <a:t>Present:</a:t>
            </a:r>
          </a:p>
          <a:p>
            <a:pPr>
              <a:spcBef>
                <a:spcPct val="50000"/>
              </a:spcBef>
              <a:defRPr/>
            </a:pPr>
            <a:r>
              <a:rPr lang="en-US" b="1" dirty="0">
                <a:solidFill>
                  <a:srgbClr val="FFFFE9"/>
                </a:solidFill>
                <a:latin typeface="Arial"/>
              </a:rPr>
              <a:t>ACCELERATION</a:t>
            </a:r>
          </a:p>
          <a:p>
            <a:pPr>
              <a:spcBef>
                <a:spcPct val="50000"/>
              </a:spcBef>
              <a:defRPr/>
            </a:pPr>
            <a:endParaRPr lang="en-US" b="1" dirty="0">
              <a:solidFill>
                <a:srgbClr val="FFFFE9"/>
              </a:solidFill>
              <a:latin typeface="Arial"/>
            </a:endParaRPr>
          </a:p>
          <a:p>
            <a:pPr>
              <a:spcBef>
                <a:spcPct val="50000"/>
              </a:spcBef>
              <a:defRPr/>
            </a:pPr>
            <a:endParaRPr lang="en-US" b="1" dirty="0">
              <a:solidFill>
                <a:srgbClr val="FFFFE9"/>
              </a:solidFill>
              <a:latin typeface="Arial"/>
            </a:endParaRPr>
          </a:p>
          <a:p>
            <a:pPr>
              <a:spcBef>
                <a:spcPct val="50000"/>
              </a:spcBef>
              <a:defRPr/>
            </a:pPr>
            <a:endParaRPr lang="en-US" b="1" dirty="0">
              <a:solidFill>
                <a:srgbClr val="FFFFE9"/>
              </a:solidFill>
              <a:latin typeface="Arial"/>
            </a:endParaRPr>
          </a:p>
          <a:p>
            <a:pPr>
              <a:spcBef>
                <a:spcPct val="50000"/>
              </a:spcBef>
              <a:defRPr/>
            </a:pPr>
            <a:endParaRPr lang="en-US" b="1" dirty="0">
              <a:solidFill>
                <a:srgbClr val="FFFFE9"/>
              </a:solidFill>
              <a:latin typeface="Arial"/>
            </a:endParaRPr>
          </a:p>
          <a:p>
            <a:pPr>
              <a:spcBef>
                <a:spcPct val="50000"/>
              </a:spcBef>
              <a:defRPr/>
            </a:pPr>
            <a:r>
              <a:rPr lang="en-US" b="1" dirty="0">
                <a:solidFill>
                  <a:srgbClr val="FFFFE9"/>
                </a:solidFill>
                <a:latin typeface="Arial"/>
              </a:rPr>
              <a:t>Past:</a:t>
            </a:r>
          </a:p>
          <a:p>
            <a:pPr>
              <a:spcBef>
                <a:spcPct val="50000"/>
              </a:spcBef>
              <a:defRPr/>
            </a:pPr>
            <a:r>
              <a:rPr lang="en-US" b="1" dirty="0">
                <a:solidFill>
                  <a:srgbClr val="FFFFE9"/>
                </a:solidFill>
                <a:latin typeface="Arial"/>
              </a:rPr>
              <a:t>DECELERATION   </a:t>
            </a:r>
            <a:endParaRPr lang="el-GR" b="1" dirty="0">
              <a:solidFill>
                <a:srgbClr val="FFFFE9"/>
              </a:solidFill>
              <a:latin typeface="Arial"/>
            </a:endParaRPr>
          </a:p>
        </p:txBody>
      </p:sp>
      <p:pic>
        <p:nvPicPr>
          <p:cNvPr id="64515" name="Picture 11" descr="h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613" y="0"/>
            <a:ext cx="6529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7" descr="q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125538"/>
            <a:ext cx="2879725"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ctangle 12"/>
          <p:cNvSpPr>
            <a:spLocks noChangeArrowheads="1"/>
          </p:cNvSpPr>
          <p:nvPr/>
        </p:nvSpPr>
        <p:spPr bwMode="auto">
          <a:xfrm>
            <a:off x="2627313" y="0"/>
            <a:ext cx="6516687" cy="6858000"/>
          </a:xfrm>
          <a:prstGeom prst="rect">
            <a:avLst/>
          </a:prstGeom>
          <a:noFill/>
          <a:ln w="571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 name="Right Arrow 7"/>
          <p:cNvSpPr/>
          <p:nvPr/>
        </p:nvSpPr>
        <p:spPr>
          <a:xfrm>
            <a:off x="107950" y="3141663"/>
            <a:ext cx="1800225" cy="2159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9" name="Right Arrow 8"/>
          <p:cNvSpPr/>
          <p:nvPr/>
        </p:nvSpPr>
        <p:spPr>
          <a:xfrm>
            <a:off x="107950" y="5589588"/>
            <a:ext cx="1800225" cy="2159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4162881867"/>
      </p:ext>
    </p:extLst>
  </p:cSld>
  <p:clrMapOvr>
    <a:masterClrMapping/>
  </p:clrMapOvr>
  <p:transition>
    <p:zo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p:cNvPicPr>
            <a:picLocks noChangeAspect="1" noChangeArrowheads="1"/>
          </p:cNvPicPr>
          <p:nvPr/>
        </p:nvPicPr>
        <p:blipFill>
          <a:blip r:embed="rId3">
            <a:extLst>
              <a:ext uri="{28A0092B-C50C-407E-A947-70E740481C1C}">
                <a14:useLocalDpi xmlns:a14="http://schemas.microsoft.com/office/drawing/2010/main" val="0"/>
              </a:ext>
            </a:extLst>
          </a:blip>
          <a:srcRect l="4375" t="13124" r="4375" b="36089"/>
          <a:stretch>
            <a:fillRect/>
          </a:stretch>
        </p:blipFill>
        <p:spPr bwMode="auto">
          <a:xfrm>
            <a:off x="-180975" y="0"/>
            <a:ext cx="943292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122268"/>
      </p:ext>
    </p:extLst>
  </p:cSld>
  <p:clrMapOvr>
    <a:masterClrMapping/>
  </p:clrMapOvr>
  <p:transition>
    <p:zoom/>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329156" name="Rectangle 4"/>
          <p:cNvSpPr>
            <a:spLocks noGrp="1" noChangeArrowheads="1"/>
          </p:cNvSpPr>
          <p:nvPr>
            <p:ph type="title" sz="quarter"/>
          </p:nvPr>
        </p:nvSpPr>
        <p:spPr>
          <a:xfrm>
            <a:off x="395288" y="0"/>
            <a:ext cx="8229600" cy="1371600"/>
          </a:xfrm>
        </p:spPr>
        <p:txBody>
          <a:bodyPr/>
          <a:lstStyle/>
          <a:p>
            <a:pPr eaLnBrk="1" hangingPunct="1">
              <a:defRPr/>
            </a:pPr>
            <a:r>
              <a:rPr lang="en-US" sz="6000" b="1" dirty="0">
                <a:solidFill>
                  <a:schemeClr val="tx1">
                    <a:lumMod val="75000"/>
                    <a:lumOff val="25000"/>
                  </a:schemeClr>
                </a:solidFill>
                <a:effectLst>
                  <a:outerShdw blurRad="38100" dist="38100" dir="2700000" algn="tl">
                    <a:srgbClr val="000000"/>
                  </a:outerShdw>
                </a:effectLst>
              </a:rPr>
              <a:t>Cosmic Deceleration</a:t>
            </a:r>
          </a:p>
        </p:txBody>
      </p:sp>
      <p:sp>
        <p:nvSpPr>
          <p:cNvPr id="66563" name="Text Box 5"/>
          <p:cNvSpPr txBox="1">
            <a:spLocks noChangeArrowheads="1"/>
          </p:cNvSpPr>
          <p:nvPr/>
        </p:nvSpPr>
        <p:spPr bwMode="auto">
          <a:xfrm>
            <a:off x="4643438" y="155733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solidFill>
                  <a:srgbClr val="000099"/>
                </a:solidFill>
                <a:latin typeface="Papyrus" pitchFamily="66" charset="0"/>
              </a:rPr>
              <a:t>   </a:t>
            </a:r>
          </a:p>
        </p:txBody>
      </p:sp>
      <p:sp>
        <p:nvSpPr>
          <p:cNvPr id="66564" name="Rectangle 6"/>
          <p:cNvSpPr>
            <a:spLocks noChangeArrowheads="1"/>
          </p:cNvSpPr>
          <p:nvPr/>
        </p:nvSpPr>
        <p:spPr bwMode="auto">
          <a:xfrm>
            <a:off x="4356100" y="1484313"/>
            <a:ext cx="4608513" cy="4897437"/>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75782" name="Text Box 8"/>
          <p:cNvSpPr txBox="1">
            <a:spLocks noChangeArrowheads="1"/>
          </p:cNvSpPr>
          <p:nvPr/>
        </p:nvSpPr>
        <p:spPr bwMode="auto">
          <a:xfrm>
            <a:off x="4572000" y="1557338"/>
            <a:ext cx="4176713" cy="3140075"/>
          </a:xfrm>
          <a:prstGeom prst="rect">
            <a:avLst/>
          </a:prstGeom>
          <a:noFill/>
          <a:ln w="9525" algn="ctr">
            <a:noFill/>
            <a:miter lim="800000"/>
            <a:headEnd/>
            <a:tailEnd/>
          </a:ln>
        </p:spPr>
        <p:txBody>
          <a:bodyPr>
            <a:spAutoFit/>
          </a:bodyPr>
          <a:lstStyle/>
          <a:p>
            <a:pPr eaLnBrk="0" hangingPunct="0">
              <a:defRPr/>
            </a:pPr>
            <a:r>
              <a:rPr lang="en-US" b="1" dirty="0">
                <a:solidFill>
                  <a:srgbClr val="000000">
                    <a:lumMod val="75000"/>
                    <a:lumOff val="25000"/>
                  </a:srgbClr>
                </a:solidFill>
                <a:latin typeface="Arial"/>
              </a:rPr>
              <a:t>Before current  Dark  Energy  epoch</a:t>
            </a:r>
          </a:p>
          <a:p>
            <a:pPr eaLnBrk="0" hangingPunct="0">
              <a:defRPr/>
            </a:pP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sym typeface="Mathematica1" pitchFamily="2" charset="2"/>
              </a:rPr>
              <a:t> </a:t>
            </a:r>
            <a:r>
              <a:rPr lang="en-US" b="1" dirty="0">
                <a:solidFill>
                  <a:srgbClr val="000000">
                    <a:lumMod val="75000"/>
                    <a:lumOff val="25000"/>
                  </a:srgbClr>
                </a:solidFill>
                <a:latin typeface="Arial"/>
              </a:rPr>
              <a:t>Universe dominated by matter:</a:t>
            </a: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rPr>
              <a:t>              Decelerating Expansion</a:t>
            </a:r>
          </a:p>
          <a:p>
            <a:pPr eaLnBrk="0" hangingPunct="0">
              <a:defRPr/>
            </a:pPr>
            <a:endParaRPr lang="en-US" b="1" dirty="0">
              <a:solidFill>
                <a:srgbClr val="000000">
                  <a:lumMod val="75000"/>
                  <a:lumOff val="25000"/>
                </a:srgbClr>
              </a:solidFill>
              <a:latin typeface="Arial"/>
            </a:endParaRPr>
          </a:p>
          <a:p>
            <a:pPr eaLnBrk="0" hangingPunct="0">
              <a:buFont typeface="Mathematica1" pitchFamily="2" charset="2"/>
              <a:buChar char="·"/>
              <a:defRPr/>
            </a:pPr>
            <a:r>
              <a:rPr lang="en-US" b="1" dirty="0">
                <a:solidFill>
                  <a:srgbClr val="000000">
                    <a:lumMod val="75000"/>
                    <a:lumOff val="25000"/>
                  </a:srgbClr>
                </a:solidFill>
                <a:latin typeface="Arial"/>
                <a:sym typeface="Mathematica1" pitchFamily="2" charset="2"/>
              </a:rPr>
              <a:t>Observable in </a:t>
            </a:r>
            <a:r>
              <a:rPr lang="en-US" b="1" dirty="0" err="1">
                <a:solidFill>
                  <a:srgbClr val="000000">
                    <a:lumMod val="75000"/>
                    <a:lumOff val="25000"/>
                  </a:srgbClr>
                </a:solidFill>
                <a:latin typeface="Arial"/>
                <a:sym typeface="Mathematica1" pitchFamily="2" charset="2"/>
              </a:rPr>
              <a:t>SNIa</a:t>
            </a:r>
            <a:r>
              <a:rPr lang="en-US" b="1" dirty="0">
                <a:solidFill>
                  <a:srgbClr val="000000">
                    <a:lumMod val="75000"/>
                    <a:lumOff val="25000"/>
                  </a:srgbClr>
                </a:solidFill>
                <a:latin typeface="Arial"/>
                <a:sym typeface="Mathematica1" pitchFamily="2" charset="2"/>
              </a:rPr>
              <a:t> at very high z:</a:t>
            </a:r>
          </a:p>
          <a:p>
            <a:pPr eaLnBrk="0" hangingPunct="0">
              <a:buFont typeface="Mathematica1" pitchFamily="2" charset="2"/>
              <a:buNone/>
              <a:defRPr/>
            </a:pPr>
            <a:endParaRPr lang="en-US" b="1" dirty="0">
              <a:solidFill>
                <a:srgbClr val="000000">
                  <a:lumMod val="75000"/>
                  <a:lumOff val="25000"/>
                </a:srgbClr>
              </a:solidFill>
              <a:latin typeface="Arial"/>
              <a:sym typeface="Mathematica1" pitchFamily="2" charset="2"/>
            </a:endParaRPr>
          </a:p>
          <a:p>
            <a:pPr eaLnBrk="0" hangingPunct="0">
              <a:buFont typeface="Mathematica1" pitchFamily="2" charset="2"/>
              <a:buNone/>
              <a:defRPr/>
            </a:pPr>
            <a:r>
              <a:rPr lang="en-US" b="1" dirty="0">
                <a:solidFill>
                  <a:srgbClr val="000000">
                    <a:lumMod val="75000"/>
                    <a:lumOff val="25000"/>
                  </a:srgbClr>
                </a:solidFill>
                <a:latin typeface="Arial"/>
                <a:sym typeface="Mathematica1" pitchFamily="2" charset="2"/>
              </a:rPr>
              <a:t>               z  &gt;  0.73</a:t>
            </a:r>
          </a:p>
          <a:p>
            <a:pPr eaLnBrk="0" hangingPunct="0">
              <a:defRPr/>
            </a:pPr>
            <a:r>
              <a:rPr lang="en-US" b="1" dirty="0">
                <a:solidFill>
                  <a:srgbClr val="000000">
                    <a:lumMod val="75000"/>
                    <a:lumOff val="25000"/>
                  </a:srgbClr>
                </a:solidFill>
                <a:latin typeface="Arial"/>
              </a:rPr>
              <a:t>   </a:t>
            </a:r>
          </a:p>
        </p:txBody>
      </p:sp>
      <p:pic>
        <p:nvPicPr>
          <p:cNvPr id="66566" name="Picture 10" descr="s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4284663"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AutoShape 13"/>
          <p:cNvSpPr>
            <a:spLocks noChangeArrowheads="1"/>
          </p:cNvSpPr>
          <p:nvPr/>
        </p:nvSpPr>
        <p:spPr bwMode="auto">
          <a:xfrm>
            <a:off x="1187450" y="2205038"/>
            <a:ext cx="144463" cy="2952750"/>
          </a:xfrm>
          <a:prstGeom prst="upArrow">
            <a:avLst>
              <a:gd name="adj1" fmla="val 50000"/>
              <a:gd name="adj2" fmla="val 510987"/>
            </a:avLst>
          </a:prstGeom>
          <a:solidFill>
            <a:srgbClr val="CC0000"/>
          </a:solidFill>
          <a:ln w="9525">
            <a:solidFill>
              <a:srgbClr val="CC0000"/>
            </a:solidFill>
            <a:miter lim="800000"/>
            <a:headEnd/>
            <a:tailEnd/>
          </a:ln>
        </p:spPr>
        <p:txBody>
          <a:bodyPr vert="eaVert" wrap="none" anchor="ctr"/>
          <a:lstStyle/>
          <a:p>
            <a:endParaRPr lang="en-US">
              <a:solidFill>
                <a:srgbClr val="000000"/>
              </a:solidFill>
            </a:endParaRPr>
          </a:p>
        </p:txBody>
      </p:sp>
      <p:sp>
        <p:nvSpPr>
          <p:cNvPr id="66568" name="AutoShape 14"/>
          <p:cNvSpPr>
            <a:spLocks noChangeArrowheads="1"/>
          </p:cNvSpPr>
          <p:nvPr/>
        </p:nvSpPr>
        <p:spPr bwMode="auto">
          <a:xfrm rot="1140000">
            <a:off x="2484438" y="2349500"/>
            <a:ext cx="144462" cy="2952750"/>
          </a:xfrm>
          <a:prstGeom prst="upArrow">
            <a:avLst>
              <a:gd name="adj1" fmla="val 50000"/>
              <a:gd name="adj2" fmla="val 510991"/>
            </a:avLst>
          </a:prstGeom>
          <a:solidFill>
            <a:srgbClr val="CC0000"/>
          </a:solidFill>
          <a:ln w="9525">
            <a:solidFill>
              <a:srgbClr val="CC0000"/>
            </a:solidFill>
            <a:miter lim="800000"/>
            <a:headEnd/>
            <a:tailEnd/>
          </a:ln>
        </p:spPr>
        <p:txBody>
          <a:bodyPr vert="eaVert" wrap="none" anchor="ctr"/>
          <a:lstStyle/>
          <a:p>
            <a:endParaRPr lang="en-US">
              <a:solidFill>
                <a:srgbClr val="000000"/>
              </a:solidFill>
            </a:endParaRPr>
          </a:p>
        </p:txBody>
      </p:sp>
      <p:sp>
        <p:nvSpPr>
          <p:cNvPr id="75786" name="Text Box 15"/>
          <p:cNvSpPr txBox="1">
            <a:spLocks noChangeArrowheads="1"/>
          </p:cNvSpPr>
          <p:nvPr/>
        </p:nvSpPr>
        <p:spPr bwMode="auto">
          <a:xfrm>
            <a:off x="0" y="5229225"/>
            <a:ext cx="2160588" cy="630238"/>
          </a:xfrm>
          <a:prstGeom prst="rect">
            <a:avLst/>
          </a:prstGeom>
          <a:noFill/>
          <a:ln w="9525">
            <a:noFill/>
            <a:miter lim="800000"/>
            <a:headEnd/>
            <a:tailEnd/>
          </a:ln>
        </p:spPr>
        <p:txBody>
          <a:bodyPr>
            <a:spAutoFit/>
          </a:bodyPr>
          <a:lstStyle/>
          <a:p>
            <a:pPr>
              <a:spcBef>
                <a:spcPct val="50000"/>
              </a:spcBef>
              <a:defRPr/>
            </a:pPr>
            <a:r>
              <a:rPr lang="en-US" sz="1400" b="1" dirty="0">
                <a:solidFill>
                  <a:srgbClr val="CC0000"/>
                </a:solidFill>
                <a:latin typeface="Arial"/>
              </a:rPr>
              <a:t>Cosmic acceleration:</a:t>
            </a:r>
          </a:p>
          <a:p>
            <a:pPr>
              <a:spcBef>
                <a:spcPct val="50000"/>
              </a:spcBef>
              <a:defRPr/>
            </a:pPr>
            <a:r>
              <a:rPr lang="en-US" sz="1400" b="1" dirty="0" err="1">
                <a:solidFill>
                  <a:srgbClr val="CC0000"/>
                </a:solidFill>
                <a:latin typeface="Arial"/>
              </a:rPr>
              <a:t>SNIa</a:t>
            </a:r>
            <a:r>
              <a:rPr lang="en-US" sz="1400" b="1" dirty="0">
                <a:solidFill>
                  <a:srgbClr val="CC0000"/>
                </a:solidFill>
                <a:latin typeface="Arial"/>
              </a:rPr>
              <a:t> fainter</a:t>
            </a:r>
          </a:p>
        </p:txBody>
      </p:sp>
      <p:sp>
        <p:nvSpPr>
          <p:cNvPr id="75787" name="Text Box 16"/>
          <p:cNvSpPr txBox="1">
            <a:spLocks noChangeArrowheads="1"/>
          </p:cNvSpPr>
          <p:nvPr/>
        </p:nvSpPr>
        <p:spPr bwMode="auto">
          <a:xfrm>
            <a:off x="2195513" y="4652963"/>
            <a:ext cx="2160587" cy="631825"/>
          </a:xfrm>
          <a:prstGeom prst="rect">
            <a:avLst/>
          </a:prstGeom>
          <a:noFill/>
          <a:ln w="9525">
            <a:noFill/>
            <a:miter lim="800000"/>
            <a:headEnd/>
            <a:tailEnd/>
          </a:ln>
        </p:spPr>
        <p:txBody>
          <a:bodyPr>
            <a:spAutoFit/>
          </a:bodyPr>
          <a:lstStyle/>
          <a:p>
            <a:pPr>
              <a:spcBef>
                <a:spcPct val="50000"/>
              </a:spcBef>
              <a:defRPr/>
            </a:pPr>
            <a:r>
              <a:rPr lang="en-US" sz="1400" b="1" dirty="0">
                <a:solidFill>
                  <a:srgbClr val="CC0000"/>
                </a:solidFill>
                <a:latin typeface="Arial"/>
              </a:rPr>
              <a:t>Cosmic deceleration:</a:t>
            </a:r>
          </a:p>
          <a:p>
            <a:pPr>
              <a:spcBef>
                <a:spcPct val="50000"/>
              </a:spcBef>
              <a:defRPr/>
            </a:pPr>
            <a:r>
              <a:rPr lang="en-US" sz="1400" b="1" dirty="0" err="1">
                <a:solidFill>
                  <a:srgbClr val="CC0000"/>
                </a:solidFill>
                <a:latin typeface="Arial"/>
              </a:rPr>
              <a:t>SNIa</a:t>
            </a:r>
            <a:r>
              <a:rPr lang="en-US" sz="1400" b="1" dirty="0">
                <a:solidFill>
                  <a:srgbClr val="CC0000"/>
                </a:solidFill>
                <a:latin typeface="Arial"/>
              </a:rPr>
              <a:t> brighter</a:t>
            </a:r>
          </a:p>
        </p:txBody>
      </p:sp>
    </p:spTree>
    <p:extLst>
      <p:ext uri="{BB962C8B-B14F-4D97-AF65-F5344CB8AC3E}">
        <p14:creationId xmlns:p14="http://schemas.microsoft.com/office/powerpoint/2010/main" val="1728238633"/>
      </p:ext>
    </p:extLst>
  </p:cSld>
  <p:clrMapOvr>
    <a:masterClrMapping/>
  </p:clrMapOvr>
  <p:transition>
    <p:zoom/>
  </p:transition>
</p:sld>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1.xml><?xml version="1.0" encoding="utf-8"?>
<a:theme xmlns:a="http://schemas.openxmlformats.org/drawingml/2006/main" name="28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2.xml><?xml version="1.0" encoding="utf-8"?>
<a:theme xmlns:a="http://schemas.openxmlformats.org/drawingml/2006/main" name="14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6.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7.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8.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9.xml><?xml version="1.0" encoding="utf-8"?>
<a:theme xmlns:a="http://schemas.openxmlformats.org/drawingml/2006/main" name="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0.xml><?xml version="1.0" encoding="utf-8"?>
<a:theme xmlns:a="http://schemas.openxmlformats.org/drawingml/2006/main" name="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9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2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2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2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2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2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4093</Words>
  <Application>Microsoft Office PowerPoint</Application>
  <PresentationFormat>On-screen Show (4:3)</PresentationFormat>
  <Paragraphs>882</Paragraphs>
  <Slides>102</Slides>
  <Notes>1</Notes>
  <HiddenSlides>0</HiddenSlides>
  <MMClips>3</MMClips>
  <ScaleCrop>false</ScaleCrop>
  <HeadingPairs>
    <vt:vector size="8" baseType="variant">
      <vt:variant>
        <vt:lpstr>Fonts Used</vt:lpstr>
      </vt:variant>
      <vt:variant>
        <vt:i4>8</vt:i4>
      </vt:variant>
      <vt:variant>
        <vt:lpstr>Theme</vt:lpstr>
      </vt:variant>
      <vt:variant>
        <vt:i4>20</vt:i4>
      </vt:variant>
      <vt:variant>
        <vt:lpstr>Embedded OLE Servers</vt:lpstr>
      </vt:variant>
      <vt:variant>
        <vt:i4>1</vt:i4>
      </vt:variant>
      <vt:variant>
        <vt:lpstr>Slide Titles</vt:lpstr>
      </vt:variant>
      <vt:variant>
        <vt:i4>102</vt:i4>
      </vt:variant>
    </vt:vector>
  </HeadingPairs>
  <TitlesOfParts>
    <vt:vector size="131" baseType="lpstr">
      <vt:lpstr>Batang</vt:lpstr>
      <vt:lpstr>Arial</vt:lpstr>
      <vt:lpstr>Book Antiqua</vt:lpstr>
      <vt:lpstr>Constantia</vt:lpstr>
      <vt:lpstr>Garamond</vt:lpstr>
      <vt:lpstr>Mathematica1</vt:lpstr>
      <vt:lpstr>Papyrus</vt:lpstr>
      <vt:lpstr>Wingdings 2</vt:lpstr>
      <vt:lpstr>Default Design</vt:lpstr>
      <vt:lpstr>Paper</vt:lpstr>
      <vt:lpstr>7_Paper</vt:lpstr>
      <vt:lpstr>9_Paper</vt:lpstr>
      <vt:lpstr>21_Paper</vt:lpstr>
      <vt:lpstr>23_Paper</vt:lpstr>
      <vt:lpstr>24_Paper</vt:lpstr>
      <vt:lpstr>25_Paper</vt:lpstr>
      <vt:lpstr>26_Paper</vt:lpstr>
      <vt:lpstr>27_Paper</vt:lpstr>
      <vt:lpstr>28_Paper</vt:lpstr>
      <vt:lpstr>14_Default Design</vt:lpstr>
      <vt:lpstr>15_Default Design</vt:lpstr>
      <vt:lpstr>1_Default Design</vt:lpstr>
      <vt:lpstr>1_Paper</vt:lpstr>
      <vt:lpstr>2_Paper</vt:lpstr>
      <vt:lpstr>3_Paper</vt:lpstr>
      <vt:lpstr>4_Paper</vt:lpstr>
      <vt:lpstr>5_Paper</vt:lpstr>
      <vt:lpstr>6_Paper</vt:lpstr>
      <vt:lpstr>Equation</vt:lpstr>
      <vt:lpstr>PowerPoint Presentation</vt:lpstr>
      <vt:lpstr>      Albert Einstein - 1915</vt:lpstr>
      <vt:lpstr>   Edwin Hubble - 1929</vt:lpstr>
      <vt:lpstr>PowerPoint Presentation</vt:lpstr>
      <vt:lpstr>PowerPoint Presentation</vt:lpstr>
      <vt:lpstr>Velocity of Light</vt:lpstr>
      <vt:lpstr>Cosmic Archaeology</vt:lpstr>
      <vt:lpstr>Cosmic Depths &amp; Time</vt:lpstr>
      <vt:lpstr>PowerPoint Presentation</vt:lpstr>
      <vt:lpstr>PowerPoint Presentation</vt:lpstr>
      <vt:lpstr> … to the edge of the visible Universe…   ~ 42  Giga lightyears</vt:lpstr>
      <vt:lpstr>PowerPoint Presentation</vt:lpstr>
      <vt:lpstr>PowerPoint Presentation</vt:lpstr>
      <vt:lpstr>PowerPoint Presentation</vt:lpstr>
      <vt:lpstr>PowerPoint Presentation</vt:lpstr>
      <vt:lpstr>PowerPoint Presentation</vt:lpstr>
      <vt:lpstr>Milky Way Satellites</vt:lpstr>
      <vt:lpstr>          Local Group</vt:lpstr>
      <vt:lpstr>PowerPoint Presentation</vt:lpstr>
      <vt:lpstr>PowerPoint Presentation</vt:lpstr>
      <vt:lpstr>PowerPoint Presentation</vt:lpstr>
      <vt:lpstr>                       NGC 1300:   a   Milky Way  look-alike ?</vt:lpstr>
      <vt:lpstr>PowerPoint Presentation</vt:lpstr>
      <vt:lpstr>PowerPoint Presentation</vt:lpstr>
      <vt:lpstr>PowerPoint Presentation</vt:lpstr>
      <vt:lpstr>PowerPoint Presentation</vt:lpstr>
      <vt:lpstr>Distance Measurement</vt:lpstr>
      <vt:lpstr>  Standard Candles</vt:lpstr>
      <vt:lpstr>  Standard Candles</vt:lpstr>
      <vt:lpstr> Cepheids:    Period-Luminosity</vt:lpstr>
      <vt:lpstr>         Henrietta Leavitt                (1868-1921)</vt:lpstr>
      <vt:lpstr>Andromeda-V1</vt:lpstr>
      <vt:lpstr>     Andromeda-V1:        the object that changed the Universe</vt:lpstr>
      <vt:lpstr>     Andromeda-V1:        the object that changed the Universe</vt:lpstr>
      <vt:lpstr>Andromeda-V1</vt:lpstr>
      <vt:lpstr>Andromeda-V1</vt:lpstr>
      <vt:lpstr>Galaxy Velocities:    Redshift</vt:lpstr>
      <vt:lpstr>Doppler Effect</vt:lpstr>
      <vt:lpstr>PowerPoint Presentation</vt:lpstr>
      <vt:lpstr>           Stellar Spectra &amp; Spectral Lines</vt:lpstr>
      <vt:lpstr>Solar  Spectrum </vt:lpstr>
      <vt:lpstr>              Atoms &amp; Spectral Lines</vt:lpstr>
      <vt:lpstr>              Atoms &amp; Spectral Lines</vt:lpstr>
      <vt:lpstr>       Redshift Measurement &amp; Spectral Lines</vt:lpstr>
      <vt:lpstr>           Galaxy Spectra &amp; Cosmic Redshift</vt:lpstr>
      <vt:lpstr>    Redshifted Galaxy</vt:lpstr>
      <vt:lpstr>    Slipher  &amp;   Galaxy Redshifts</vt:lpstr>
      <vt:lpstr>    Slipher  &amp;   Galaxy Redshifts</vt:lpstr>
      <vt:lpstr>   Cosmic Expansion:  first indications </vt:lpstr>
      <vt:lpstr>              Lemaitre Expansion ?  </vt:lpstr>
      <vt:lpstr>   Hubble Expansion – Hubble Law</vt:lpstr>
      <vt:lpstr>    Hubble Expansion &amp; Galaxy Redshift </vt:lpstr>
      <vt:lpstr>Hubble Expansion</vt:lpstr>
      <vt:lpstr>Hubble – Humason (1931)</vt:lpstr>
      <vt:lpstr>PowerPoint Presentation</vt:lpstr>
      <vt:lpstr>PowerPoint Presentation</vt:lpstr>
      <vt:lpstr>            Interpreting      Hubble  Expansion </vt:lpstr>
      <vt:lpstr>             Expanding  Universe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Hubble  Parameter </vt:lpstr>
      <vt:lpstr>        Hubble Time</vt:lpstr>
      <vt:lpstr>PowerPoint Presentation</vt:lpstr>
      <vt:lpstr>                   Cosmic Redshift &amp; Expansion</vt:lpstr>
      <vt:lpstr>     Cosmic Redshift</vt:lpstr>
      <vt:lpstr>PowerPoint Presentation</vt:lpstr>
      <vt:lpstr>Science Magazine 1998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White  Dwarfs  </vt:lpstr>
      <vt:lpstr>Low  Mass  Stars </vt:lpstr>
      <vt:lpstr>PowerPoint Presentation</vt:lpstr>
      <vt:lpstr>Chandrasekhar Mass Limit</vt:lpstr>
      <vt:lpstr>PowerPoint Presentation</vt:lpstr>
      <vt:lpstr>SN 2007uy  </vt:lpstr>
      <vt:lpstr>PowerPoint Presentation</vt:lpstr>
      <vt:lpstr>PowerPoint Presentation</vt:lpstr>
      <vt:lpstr>PowerPoint Presentation</vt:lpstr>
      <vt:lpstr>Supernova Cosmology Project</vt:lpstr>
      <vt:lpstr>PowerPoint Presentation</vt:lpstr>
      <vt:lpstr>Cosmic  Acceleration</vt:lpstr>
      <vt:lpstr>PowerPoint Presentation</vt:lpstr>
      <vt:lpstr>Cosmic  Acceleration</vt:lpstr>
      <vt:lpstr>Cosmic  Acceleration</vt:lpstr>
      <vt:lpstr>PowerPoint Presentation</vt:lpstr>
      <vt:lpstr>PowerPoint Presentation</vt:lpstr>
      <vt:lpstr>Cosmic Deceleration</vt:lpstr>
      <vt:lpstr>PowerPoint Presentation</vt:lpstr>
      <vt:lpstr>Cosmic Deceleration</vt:lpstr>
      <vt:lpstr>Nobel Prize Laureates </vt:lpstr>
    </vt:vector>
  </TitlesOfParts>
  <Company>Kapteyn Astronomical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 van de Weijgaert</cp:lastModifiedBy>
  <cp:revision>643</cp:revision>
  <dcterms:created xsi:type="dcterms:W3CDTF">2003-04-08T08:38:37Z</dcterms:created>
  <dcterms:modified xsi:type="dcterms:W3CDTF">2019-01-14T15:20:01Z</dcterms:modified>
</cp:coreProperties>
</file>