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481" r:id="rId2"/>
    <p:sldMasterId id="2147484493" r:id="rId3"/>
    <p:sldMasterId id="2147484508" r:id="rId4"/>
    <p:sldMasterId id="2147484524" r:id="rId5"/>
  </p:sldMasterIdLst>
  <p:notesMasterIdLst>
    <p:notesMasterId r:id="rId39"/>
  </p:notesMasterIdLst>
  <p:sldIdLst>
    <p:sldId id="1423" r:id="rId6"/>
    <p:sldId id="1424" r:id="rId7"/>
    <p:sldId id="1425" r:id="rId8"/>
    <p:sldId id="1426" r:id="rId9"/>
    <p:sldId id="1486" r:id="rId10"/>
    <p:sldId id="1489" r:id="rId11"/>
    <p:sldId id="1487" r:id="rId12"/>
    <p:sldId id="1427" r:id="rId13"/>
    <p:sldId id="1428" r:id="rId14"/>
    <p:sldId id="1495" r:id="rId15"/>
    <p:sldId id="1493" r:id="rId16"/>
    <p:sldId id="1479" r:id="rId17"/>
    <p:sldId id="1488" r:id="rId18"/>
    <p:sldId id="1494" r:id="rId19"/>
    <p:sldId id="1466" r:id="rId20"/>
    <p:sldId id="1467" r:id="rId21"/>
    <p:sldId id="1469" r:id="rId22"/>
    <p:sldId id="1468" r:id="rId23"/>
    <p:sldId id="1491" r:id="rId24"/>
    <p:sldId id="1492" r:id="rId25"/>
    <p:sldId id="1490" r:id="rId26"/>
    <p:sldId id="1471" r:id="rId27"/>
    <p:sldId id="1472" r:id="rId28"/>
    <p:sldId id="1482" r:id="rId29"/>
    <p:sldId id="1474" r:id="rId30"/>
    <p:sldId id="1483" r:id="rId31"/>
    <p:sldId id="1477" r:id="rId32"/>
    <p:sldId id="1484" r:id="rId33"/>
    <p:sldId id="1478" r:id="rId34"/>
    <p:sldId id="1480" r:id="rId35"/>
    <p:sldId id="1476" r:id="rId36"/>
    <p:sldId id="1485" r:id="rId37"/>
    <p:sldId id="1473" r:id="rId38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F116F"/>
    <a:srgbClr val="000066"/>
    <a:srgbClr val="CC6600"/>
    <a:srgbClr val="CC0000"/>
    <a:srgbClr val="00003E"/>
    <a:srgbClr val="00002E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42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39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ACA93A-C0E0-4E67-9643-018F003E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0FEE-5CA8-4510-BEDA-3699D9FC817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256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ED36-6F41-4347-AD1F-4548061810B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0697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A8C3-D229-492B-81CF-E24AF5CA9AD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44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71E-79AA-42A9-8D34-AF69B767C77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514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5552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138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602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334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1696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478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1076-CD94-484F-A627-708573C1CE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4496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033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6304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6018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6241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1E2D-91FF-45D1-8B11-75AEE001B6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5742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A7C4-8C0A-4D3C-9B48-49F7C2981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253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7A3C-B961-4460-9F93-8CC6DA16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55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4404-9F5B-47EF-BDA7-5C5EAC2D6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1337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5A79-1223-4ACB-9D61-AB0B7EB36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601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D21-A97E-465C-B7C6-9E6747AE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435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218C-745D-4602-A2CF-EFA7D7A5EFF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9023-6DA6-4784-96AC-84E8D6CE0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300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0255-5388-40CD-8A0D-F3D4FF0F2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30908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B73F-CE93-42D4-A931-F8C1B1B24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708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CF60-1F3F-453D-8462-031CE3DD3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3822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F58A-673B-4C83-A2DF-68E6A444F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1270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1EE9-3752-4491-8F68-AD51CE0BE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13355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8ACB-D8FE-4514-B740-DD1BDD332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2950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A0C8-F5A6-4C96-AA0F-DA9CCB010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43357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124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15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203F-91F5-4C9E-AF6E-B8D410E6BE9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8565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9731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6508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7046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1984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863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541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009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1458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0549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556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6B6-FAA4-4031-8F0D-11FB8D0ED0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456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2367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4926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9964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0854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6727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062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7892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796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2574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003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10A5-406A-4922-8469-B2F60347B89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161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53272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44963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7046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690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8846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3527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6824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436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1408-7184-45B7-8924-2C9FE35CA7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417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F3FD-5C37-4887-B293-7044E4BEA44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981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80FB-907A-4675-B6E7-24C959200B7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41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3BE599-AB7C-420B-8A80-BE012F0BD90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7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34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E3F8BCC-4627-4B2C-BD6A-673F50F68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  <p:sldLayoutId id="2147484506" r:id="rId13"/>
    <p:sldLayoutId id="2147484507" r:id="rId14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25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4721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31788" y="938213"/>
            <a:ext cx="8526462" cy="4705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58851" name="Rectangle 3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1358853" name="Rectangle 5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b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</a:b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7950" y="188640"/>
            <a:ext cx="9072563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70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endParaRPr lang="en-US" sz="55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Timeline </a:t>
            </a:r>
          </a:p>
          <a:p>
            <a:pPr algn="ctr">
              <a:defRPr/>
            </a:pPr>
            <a:endParaRPr lang="en-US" sz="55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Cosmology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15B96-8681-43CD-803C-1EBE8253CC39}"/>
              </a:ext>
            </a:extLst>
          </p:cNvPr>
          <p:cNvSpPr txBox="1"/>
          <p:nvPr/>
        </p:nvSpPr>
        <p:spPr>
          <a:xfrm>
            <a:off x="6012160" y="587727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</a:rPr>
              <a:t>                         Rien van de </a:t>
            </a:r>
            <a:r>
              <a:rPr lang="en-US" sz="1400" b="1" i="1" dirty="0" err="1">
                <a:latin typeface="Times New Roman" panose="02020603050405020304" pitchFamily="18" charset="0"/>
              </a:rPr>
              <a:t>Weygaert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endParaRPr lang="en-US" sz="1400" b="1" i="1" dirty="0">
              <a:latin typeface="Times New Roman" panose="02020603050405020304" pitchFamily="18" charset="0"/>
            </a:endParaRPr>
          </a:p>
          <a:p>
            <a:r>
              <a:rPr lang="en-US" sz="1400" b="1" i="1" dirty="0">
                <a:latin typeface="Times New Roman" panose="02020603050405020304" pitchFamily="18" charset="0"/>
              </a:rPr>
              <a:t>    with thanks to Bernard J.T. Jones</a:t>
            </a:r>
          </a:p>
        </p:txBody>
      </p:sp>
    </p:spTree>
    <p:extLst>
      <p:ext uri="{BB962C8B-B14F-4D97-AF65-F5344CB8AC3E}">
        <p14:creationId xmlns:p14="http://schemas.microsoft.com/office/powerpoint/2010/main" val="3597323342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1EE21-1070-424A-BA3B-91399E0B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222"/>
            <a:ext cx="6048672" cy="66501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651979-B01E-4366-92A6-33062668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2E4692-9E10-45FD-9560-B1288ABC31A7}"/>
              </a:ext>
            </a:extLst>
          </p:cNvPr>
          <p:cNvSpPr txBox="1">
            <a:spLocks/>
          </p:cNvSpPr>
          <p:nvPr/>
        </p:nvSpPr>
        <p:spPr>
          <a:xfrm>
            <a:off x="3995936" y="5013176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sz="7800" dirty="0"/>
              <a:t>     </a:t>
            </a:r>
            <a:r>
              <a:rPr lang="en-US" sz="7800" dirty="0">
                <a:solidFill>
                  <a:schemeClr val="bg1"/>
                </a:solidFill>
              </a:rPr>
              <a:t>Johannes Kepler</a:t>
            </a:r>
            <a:br>
              <a:rPr lang="en-US" sz="7800" dirty="0">
                <a:solidFill>
                  <a:schemeClr val="bg1"/>
                </a:solidFill>
              </a:rPr>
            </a:br>
            <a:r>
              <a:rPr lang="en-US" sz="7800" dirty="0">
                <a:solidFill>
                  <a:schemeClr val="bg1"/>
                </a:solidFill>
              </a:rPr>
              <a:t>             </a:t>
            </a:r>
            <a:r>
              <a:rPr lang="en-US" sz="3900" dirty="0">
                <a:solidFill>
                  <a:schemeClr val="bg1"/>
                </a:solidFill>
              </a:rPr>
              <a:t>(1571-1630)</a:t>
            </a: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7800" dirty="0"/>
              <a:t>   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8091387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396295"/>
            <a:ext cx="8604448" cy="6408712"/>
          </a:xfrm>
        </p:spPr>
        <p:txBody>
          <a:bodyPr/>
          <a:lstStyle/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1609/1619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Johannes Kepler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the  3 Kepler laws, describing the elliptical orbits of the planets around the Sun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1687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Isaac Newton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b="1" dirty="0">
                <a:solidFill>
                  <a:prstClr val="black"/>
                </a:solidFill>
              </a:rPr>
              <a:t>Philosophiae Naturalis </a:t>
            </a:r>
            <a:r>
              <a:rPr lang="nl-NL" sz="1200" b="1" dirty="0" err="1">
                <a:solidFill>
                  <a:prstClr val="black"/>
                </a:solidFill>
              </a:rPr>
              <a:t>Principia</a:t>
            </a:r>
            <a:r>
              <a:rPr lang="nl-NL" sz="1200" b="1" dirty="0">
                <a:solidFill>
                  <a:prstClr val="black"/>
                </a:solidFill>
              </a:rPr>
              <a:t> Mathematica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discovers Gravitational Force as agent behind cosmic motions 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publishes his Principia (Philosophiae Naturalis Principia Mathematica), which establishes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the natural laws of motion and gravity  (the latter only to be replaced by Einstein’s theory of GR)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401" y="1628800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454E1-3991-41C3-AD81-73B4EE641581}"/>
              </a:ext>
            </a:extLst>
          </p:cNvPr>
          <p:cNvSpPr txBox="1"/>
          <p:nvPr/>
        </p:nvSpPr>
        <p:spPr>
          <a:xfrm>
            <a:off x="2771800" y="146854"/>
            <a:ext cx="3506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>
                <a:solidFill>
                  <a:prstClr val="black"/>
                </a:solidFill>
              </a:rPr>
              <a:t> 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i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Mechanization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95164-4DB7-4388-A34A-CA24097A9F0E}"/>
              </a:ext>
            </a:extLst>
          </p:cNvPr>
          <p:cNvSpPr/>
          <p:nvPr/>
        </p:nvSpPr>
        <p:spPr>
          <a:xfrm>
            <a:off x="417401" y="3558045"/>
            <a:ext cx="8424936" cy="18151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5286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ewtonsPrinci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" y="188640"/>
            <a:ext cx="91440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60000"/>
              </a:lnSpc>
              <a:defRPr/>
            </a:pPr>
            <a:r>
              <a:rPr lang="en-US" sz="7800" dirty="0"/>
              <a:t>     Isaac  Newton</a:t>
            </a:r>
            <a:br>
              <a:rPr lang="en-US" sz="7800" dirty="0"/>
            </a:br>
            <a:r>
              <a:rPr lang="en-US" sz="7800" dirty="0"/>
              <a:t>             </a:t>
            </a:r>
            <a:r>
              <a:rPr lang="en-US" sz="3900" dirty="0"/>
              <a:t>(1642-1726)</a:t>
            </a:r>
            <a:br>
              <a:rPr lang="en-US" sz="3900" dirty="0"/>
            </a:br>
            <a:r>
              <a:rPr lang="en-US" sz="7800" dirty="0"/>
              <a:t>   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6638075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912" y="160930"/>
            <a:ext cx="8229600" cy="6408712"/>
          </a:xfrm>
        </p:spPr>
        <p:txBody>
          <a:bodyPr/>
          <a:lstStyle/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1576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Thomas </a:t>
            </a:r>
            <a:r>
              <a:rPr lang="nl-NL" sz="1200" b="1" dirty="0" err="1">
                <a:solidFill>
                  <a:schemeClr val="bg1"/>
                </a:solidFill>
              </a:rPr>
              <a:t>Digges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dirty="0" err="1">
                <a:solidFill>
                  <a:schemeClr val="bg1"/>
                </a:solidFill>
              </a:rPr>
              <a:t>Following</a:t>
            </a:r>
            <a:r>
              <a:rPr lang="nl-NL" sz="1200" dirty="0">
                <a:solidFill>
                  <a:schemeClr val="bg1"/>
                </a:solidFill>
              </a:rPr>
              <a:t> his statement of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filled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with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number</a:t>
            </a:r>
            <a:r>
              <a:rPr lang="nl-NL" sz="1200" dirty="0">
                <a:solidFill>
                  <a:schemeClr val="bg1"/>
                </a:solidFill>
              </a:rPr>
              <a:t> of stars, </a:t>
            </a:r>
            <a:r>
              <a:rPr lang="nl-NL" sz="1200" dirty="0" err="1">
                <a:solidFill>
                  <a:schemeClr val="bg1"/>
                </a:solidFill>
              </a:rPr>
              <a:t>Digges</a:t>
            </a:r>
            <a:r>
              <a:rPr lang="nl-NL" sz="1200" dirty="0">
                <a:solidFill>
                  <a:schemeClr val="bg1"/>
                </a:solidFill>
              </a:rPr>
              <a:t> is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first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identiy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i="1" dirty="0">
                <a:solidFill>
                  <a:schemeClr val="bg1"/>
                </a:solidFill>
              </a:rPr>
              <a:t>“</a:t>
            </a:r>
            <a:r>
              <a:rPr lang="nl-NL" sz="1200" b="1" i="1" dirty="0" err="1">
                <a:solidFill>
                  <a:schemeClr val="bg1"/>
                </a:solidFill>
              </a:rPr>
              <a:t>dark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err="1">
                <a:solidFill>
                  <a:schemeClr val="bg1"/>
                </a:solidFill>
              </a:rPr>
              <a:t>night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err="1">
                <a:solidFill>
                  <a:schemeClr val="bg1"/>
                </a:solidFill>
              </a:rPr>
              <a:t>sky</a:t>
            </a:r>
            <a:r>
              <a:rPr lang="nl-NL" sz="1200" b="1" i="1" dirty="0">
                <a:solidFill>
                  <a:schemeClr val="bg1"/>
                </a:solidFill>
              </a:rPr>
              <a:t> paradox”.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1610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Johannes Kepler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Letter </a:t>
            </a:r>
            <a:r>
              <a:rPr lang="nl-NL" sz="1200" b="1" dirty="0" err="1">
                <a:solidFill>
                  <a:prstClr val="black"/>
                </a:solidFill>
              </a:rPr>
              <a:t>to</a:t>
            </a:r>
            <a:r>
              <a:rPr lang="nl-NL" sz="1200" b="1" dirty="0">
                <a:solidFill>
                  <a:prstClr val="black"/>
                </a:solidFill>
              </a:rPr>
              <a:t> Galilei (1610)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Puzzled by the night’s darkness: in 1610 he wrote in a letter to Galileo that in an infinite universe filled with stars,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“the whole celestial vault would be as luminous as the Sun.” Kepler’s proposed solution to the paradox  is that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the universe has to be finite( this fell in line with Kepler’s religious beliefs that the entire universe was “for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man’s sake.”)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1686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Bernard </a:t>
            </a:r>
            <a:r>
              <a:rPr lang="nl-NL" sz="1200" b="1" dirty="0" err="1">
                <a:solidFill>
                  <a:prstClr val="black"/>
                </a:solidFill>
              </a:rPr>
              <a:t>le</a:t>
            </a:r>
            <a:r>
              <a:rPr lang="nl-NL" sz="1200" b="1" dirty="0">
                <a:solidFill>
                  <a:prstClr val="black"/>
                </a:solidFill>
              </a:rPr>
              <a:t> </a:t>
            </a:r>
            <a:r>
              <a:rPr lang="nl-NL" sz="1200" b="1" dirty="0" err="1">
                <a:solidFill>
                  <a:prstClr val="black"/>
                </a:solidFill>
              </a:rPr>
              <a:t>Bovier</a:t>
            </a:r>
            <a:r>
              <a:rPr lang="nl-NL" sz="1200" b="1" dirty="0">
                <a:solidFill>
                  <a:prstClr val="black"/>
                </a:solidFill>
              </a:rPr>
              <a:t> de </a:t>
            </a:r>
            <a:r>
              <a:rPr lang="nl-NL" sz="1200" b="1" dirty="0" err="1">
                <a:solidFill>
                  <a:prstClr val="black"/>
                </a:solidFill>
              </a:rPr>
              <a:t>Fontenelle</a:t>
            </a:r>
            <a:r>
              <a:rPr lang="nl-NL" sz="1200" b="1" dirty="0">
                <a:solidFill>
                  <a:prstClr val="black"/>
                </a:solidFill>
              </a:rPr>
              <a:t> (1657-1757)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Entretiens sur la pluralité des mondes/Conversations on the </a:t>
            </a:r>
            <a:r>
              <a:rPr lang="fr-FR" sz="1200" b="1" i="1" dirty="0" err="1">
                <a:solidFill>
                  <a:schemeClr val="bg1"/>
                </a:solidFill>
              </a:rPr>
              <a:t>Plurality</a:t>
            </a:r>
            <a:r>
              <a:rPr lang="fr-FR" sz="1200" b="1" i="1" dirty="0">
                <a:solidFill>
                  <a:schemeClr val="bg1"/>
                </a:solidFill>
              </a:rPr>
              <a:t> of the Worlds (1686)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Book describes new Copernican cosmology, and speculates on the plurality of worlds.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In a series of conversations between a philosopher and a marquise, who walk in the latter's garden at night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and gaze at stars, the philosopher explains the heliocentric model and also muses on the possibility of extraterrestrial life.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1755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Immanuel Kant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asserts that nebulae are really galaxies separate from and outside from the Milky Way,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calling these Island Universes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1785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William Herschel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proposes theory that our Sun is at or near the center of ou Galaxy (Milky Way)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488" y="692696"/>
            <a:ext cx="8424936" cy="285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88" y="5301208"/>
            <a:ext cx="8424936" cy="13661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217F4-9B8F-471B-8CA2-20322ABB18A2}"/>
              </a:ext>
            </a:extLst>
          </p:cNvPr>
          <p:cNvSpPr txBox="1"/>
          <p:nvPr/>
        </p:nvSpPr>
        <p:spPr>
          <a:xfrm>
            <a:off x="492912" y="116632"/>
            <a:ext cx="847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>
                <a:solidFill>
                  <a:prstClr val="black"/>
                </a:solidFill>
              </a:rPr>
              <a:t> 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Completed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                 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1311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47480-71AA-42F2-B26D-958253C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31227E-B706-48ED-8722-434ED1D6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467544"/>
            <a:ext cx="12097344" cy="9073008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BFC8A4D-1DFE-41AD-8620-3A7BF7B1D628}"/>
              </a:ext>
            </a:extLst>
          </p:cNvPr>
          <p:cNvSpPr txBox="1">
            <a:spLocks noChangeArrowheads="1"/>
          </p:cNvSpPr>
          <p:nvPr/>
        </p:nvSpPr>
        <p:spPr>
          <a:xfrm>
            <a:off x="2627784" y="5157192"/>
            <a:ext cx="9858375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Thomas Digges</a:t>
            </a:r>
            <a:b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</a:t>
            </a:r>
            <a:r>
              <a:rPr lang="en-US" sz="2500" dirty="0">
                <a:solidFill>
                  <a:schemeClr val="tx1"/>
                </a:solidFill>
                <a:latin typeface="Elephant" panose="02020904090505020303" pitchFamily="18" charset="0"/>
              </a:rPr>
              <a:t>(1546-1595)</a:t>
            </a:r>
          </a:p>
        </p:txBody>
      </p:sp>
    </p:spTree>
    <p:extLst>
      <p:ext uri="{BB962C8B-B14F-4D97-AF65-F5344CB8AC3E}">
        <p14:creationId xmlns:p14="http://schemas.microsoft.com/office/powerpoint/2010/main" val="175817665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84685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1826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Heinrich Wilhelm Olbers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Olber’s paradox  (why is the night sky </a:t>
            </a:r>
            <a:r>
              <a:rPr lang="nl-NL" sz="1200" dirty="0" err="1">
                <a:solidFill>
                  <a:schemeClr val="bg1"/>
                </a:solidFill>
              </a:rPr>
              <a:t>dark</a:t>
            </a:r>
            <a:r>
              <a:rPr lang="nl-NL" sz="1200" dirty="0">
                <a:solidFill>
                  <a:schemeClr val="bg1"/>
                </a:solidFill>
              </a:rPr>
              <a:t> ?)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1837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Friedrich Bessel, Thomas Henderson, Otto Struve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measurement parallax of a few nearby stars: the first measurement of any  distances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outside the Solar System.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establishes the vast distances between the stars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1848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Edgar Allan Poe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first correct solution to Olber’s paradox in    </a:t>
            </a:r>
            <a:r>
              <a:rPr lang="nl-NL" sz="1200" i="1" dirty="0">
                <a:solidFill>
                  <a:prstClr val="black"/>
                </a:solidFill>
              </a:rPr>
              <a:t>Eureka: A Prose Poem</a:t>
            </a:r>
            <a:r>
              <a:rPr lang="nl-NL" sz="1200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an essay that also suggests the expansion of the universe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1860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William Huggins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develops astronomical spectroscopy :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Orion nebula is mostly made of gas, the Andromeda nebula  dominated by stars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142931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BD37A-557B-4FC4-B70A-C5DDF3487D20}"/>
              </a:ext>
            </a:extLst>
          </p:cNvPr>
          <p:cNvSpPr/>
          <p:nvPr/>
        </p:nvSpPr>
        <p:spPr>
          <a:xfrm>
            <a:off x="333872" y="3645024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BF4A2-9D5F-43EC-BD63-5D289CB7831F}"/>
              </a:ext>
            </a:extLst>
          </p:cNvPr>
          <p:cNvSpPr/>
          <p:nvPr/>
        </p:nvSpPr>
        <p:spPr>
          <a:xfrm>
            <a:off x="333872" y="692696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BB320-7FA0-4AB7-B692-0EFF04BD5330}"/>
              </a:ext>
            </a:extLst>
          </p:cNvPr>
          <p:cNvSpPr txBox="1"/>
          <p:nvPr/>
        </p:nvSpPr>
        <p:spPr>
          <a:xfrm>
            <a:off x="3563888" y="210315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682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3728"/>
            <a:ext cx="9361040" cy="10459531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4509120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en-GB" sz="4500" dirty="0">
                <a:solidFill>
                  <a:schemeClr val="tx1"/>
                </a:solidFill>
                <a:latin typeface="Elephant" panose="02020904090505020303" pitchFamily="18" charset="0"/>
              </a:rPr>
              <a:t>William Herschel’s</a:t>
            </a:r>
          </a:p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   telescope</a:t>
            </a:r>
            <a:endParaRPr lang="en-GB" sz="4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6968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64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1905</a:t>
            </a:r>
            <a:endParaRPr lang="nl-NL" sz="1200" b="1" dirty="0"/>
          </a:p>
          <a:p>
            <a:pPr marL="0" indent="0">
              <a:lnSpc>
                <a:spcPct val="60000"/>
              </a:lnSpc>
              <a:buNone/>
            </a:pPr>
            <a:r>
              <a:rPr lang="nl-NL" sz="1200" b="1" i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Albert Einstein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Special Theory of Relativity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space and time are not separate  continua, instead they define a 4-dim. spacetime continuum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1915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Albert Einstein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General Theory of Relativity: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</a:t>
            </a:r>
            <a:r>
              <a:rPr lang="nl-NL" sz="1200" i="1" dirty="0">
                <a:solidFill>
                  <a:prstClr val="black"/>
                </a:solidFill>
              </a:rPr>
              <a:t>Einstein field equations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  represents an entirely new theory of gravity, in which gravity is the result of the local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 curvature of space, hence replacing the action-at-a-distance theory of Newton.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spacetime becomes a flexible dynamic medium, warped by energy density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1917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Willem de Sitter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first general relativistic cosmology, de Sitter Universe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empty expanding Universe with </a:t>
            </a:r>
            <a:r>
              <a:rPr lang="nl-NL" sz="1200" dirty="0" err="1">
                <a:solidFill>
                  <a:prstClr val="black"/>
                </a:solidFill>
              </a:rPr>
              <a:t>cosmological</a:t>
            </a:r>
            <a:r>
              <a:rPr lang="nl-NL" sz="1200" dirty="0">
                <a:solidFill>
                  <a:prstClr val="black"/>
                </a:solidFill>
              </a:rPr>
              <a:t> constant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Alexander </a:t>
            </a:r>
            <a:r>
              <a:rPr lang="nl-NL" sz="1200" b="1" i="1" dirty="0" err="1">
                <a:solidFill>
                  <a:prstClr val="black"/>
                </a:solidFill>
              </a:rPr>
              <a:t>Friedmann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Friedmann</a:t>
            </a:r>
            <a:r>
              <a:rPr lang="nl-NL" sz="1200" dirty="0">
                <a:solidFill>
                  <a:prstClr val="black"/>
                </a:solidFill>
              </a:rPr>
              <a:t> solution </a:t>
            </a:r>
            <a:r>
              <a:rPr lang="nl-NL" sz="1200" dirty="0" err="1">
                <a:solidFill>
                  <a:prstClr val="black"/>
                </a:solidFill>
              </a:rPr>
              <a:t>to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Einstein field </a:t>
            </a:r>
            <a:r>
              <a:rPr lang="nl-NL" sz="1200" dirty="0" err="1">
                <a:solidFill>
                  <a:prstClr val="black"/>
                </a:solidFill>
              </a:rPr>
              <a:t>equations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now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known</a:t>
            </a:r>
            <a:r>
              <a:rPr lang="nl-NL" sz="1200" dirty="0">
                <a:solidFill>
                  <a:prstClr val="black"/>
                </a:solidFill>
              </a:rPr>
              <a:t> as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</a:t>
            </a:r>
            <a:r>
              <a:rPr lang="nl-NL" sz="1200" i="1" dirty="0" err="1">
                <a:solidFill>
                  <a:prstClr val="black"/>
                </a:solidFill>
              </a:rPr>
              <a:t>Friedmann</a:t>
            </a:r>
            <a:r>
              <a:rPr lang="nl-NL" sz="1200" i="1" dirty="0">
                <a:solidFill>
                  <a:prstClr val="black"/>
                </a:solidFill>
              </a:rPr>
              <a:t>-Robertson-Walker-</a:t>
            </a:r>
            <a:r>
              <a:rPr lang="nl-NL" sz="1200" i="1" dirty="0" err="1">
                <a:solidFill>
                  <a:prstClr val="black"/>
                </a:solidFill>
              </a:rPr>
              <a:t>Lemaitre</a:t>
            </a:r>
            <a:r>
              <a:rPr lang="nl-NL" sz="1200" i="1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equations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solutions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a </a:t>
            </a:r>
            <a:r>
              <a:rPr lang="nl-NL" sz="1200" dirty="0" err="1">
                <a:solidFill>
                  <a:prstClr val="black"/>
                </a:solidFill>
              </a:rPr>
              <a:t>perfectly</a:t>
            </a:r>
            <a:r>
              <a:rPr lang="nl-NL" sz="1200" dirty="0">
                <a:solidFill>
                  <a:prstClr val="black"/>
                </a:solidFill>
              </a:rPr>
              <a:t> uniform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imply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expansion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1927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solutions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Einstein field </a:t>
            </a:r>
            <a:r>
              <a:rPr lang="nl-NL" sz="1200" dirty="0" err="1">
                <a:solidFill>
                  <a:prstClr val="black"/>
                </a:solidFill>
              </a:rPr>
              <a:t>equations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 a </a:t>
            </a:r>
            <a:r>
              <a:rPr lang="nl-NL" sz="1200" dirty="0" err="1">
                <a:solidFill>
                  <a:prstClr val="black"/>
                </a:solidFill>
              </a:rPr>
              <a:t>perfectly</a:t>
            </a:r>
            <a:r>
              <a:rPr lang="nl-NL" sz="1200" dirty="0">
                <a:solidFill>
                  <a:prstClr val="black"/>
                </a:solidFill>
              </a:rPr>
              <a:t> uniform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confirming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Friedmann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discusses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implications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that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expanding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creation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Edward Milne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formulation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Cosmological</a:t>
            </a:r>
            <a:r>
              <a:rPr lang="nl-NL" sz="1200" i="1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Principle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is </a:t>
            </a:r>
            <a:r>
              <a:rPr lang="nl-NL" sz="1200" i="1" dirty="0" err="1">
                <a:solidFill>
                  <a:prstClr val="black"/>
                </a:solidFill>
              </a:rPr>
              <a:t>Isotropic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Homogeneous</a:t>
            </a:r>
            <a:r>
              <a:rPr lang="nl-NL" sz="1200" i="1" dirty="0">
                <a:solidFill>
                  <a:prstClr val="black"/>
                </a:solidFill>
              </a:rPr>
              <a:t>  </a:t>
            </a:r>
            <a:r>
              <a:rPr lang="nl-NL" sz="1200" dirty="0">
                <a:solidFill>
                  <a:prstClr val="black"/>
                </a:solidFill>
              </a:rPr>
              <a:t>(on </a:t>
            </a:r>
            <a:r>
              <a:rPr lang="nl-NL" sz="1200" dirty="0" err="1">
                <a:solidFill>
                  <a:prstClr val="black"/>
                </a:solidFill>
              </a:rPr>
              <a:t>scales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larger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100 </a:t>
            </a:r>
            <a:r>
              <a:rPr lang="nl-NL" sz="1200" dirty="0" err="1">
                <a:solidFill>
                  <a:prstClr val="black"/>
                </a:solidFill>
              </a:rPr>
              <a:t>million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lightyears</a:t>
            </a:r>
            <a:r>
              <a:rPr lang="nl-NL" sz="12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5000"/>
              </a:lnSpc>
              <a:buClr>
                <a:srgbClr val="F3A447"/>
              </a:buClr>
              <a:buNone/>
            </a:pPr>
            <a:r>
              <a:rPr lang="nl-NL" sz="1400" dirty="0">
                <a:solidFill>
                  <a:prstClr val="black"/>
                </a:solidFill>
              </a:rPr>
              <a:t>       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8424936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56000"/>
              </a:lnSpc>
              <a:buNone/>
            </a:pPr>
            <a:r>
              <a:rPr lang="nl-NL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A7CD6-DBBC-4F1B-B209-A079579A036F}"/>
              </a:ext>
            </a:extLst>
          </p:cNvPr>
          <p:cNvSpPr txBox="1"/>
          <p:nvPr/>
        </p:nvSpPr>
        <p:spPr>
          <a:xfrm>
            <a:off x="2125759" y="116632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20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– </a:t>
            </a:r>
            <a:r>
              <a:rPr lang="nl-NL" b="1" i="1" dirty="0" err="1">
                <a:solidFill>
                  <a:schemeClr val="bg1"/>
                </a:solidFill>
              </a:rPr>
              <a:t>Relativistic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72C80-B55F-4988-9DAD-304064FD6AFF}"/>
              </a:ext>
            </a:extLst>
          </p:cNvPr>
          <p:cNvSpPr/>
          <p:nvPr/>
        </p:nvSpPr>
        <p:spPr>
          <a:xfrm>
            <a:off x="474915" y="3717032"/>
            <a:ext cx="8424936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0972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einstein.haleman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339752"/>
            <a:ext cx="10297144" cy="1160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260648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Albert Einstein</a:t>
            </a:r>
          </a:p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 </a:t>
            </a:r>
            <a:r>
              <a:rPr lang="nl-NL" sz="2500" dirty="0">
                <a:solidFill>
                  <a:schemeClr val="tx1"/>
                </a:solidFill>
                <a:latin typeface="Elephant" panose="02020904090505020303" pitchFamily="18" charset="0"/>
              </a:rPr>
              <a:t>(1879-1955)</a:t>
            </a:r>
            <a:endParaRPr lang="en-GB" sz="2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267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64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1912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Henrietta Leavitt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Cepheid variable stars period-luminosity relation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crucial step in measuring distances to other galaxies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1920-1921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Harlow Shapley &amp; Heber Curtis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>
                <a:solidFill>
                  <a:prstClr val="black"/>
                </a:solidFill>
              </a:rPr>
              <a:t>- Shapley – Curtis debate or “Great Debate”, National Academy of Science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debate on the distances to spiral nebulae: 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are they individual galaxies like the Milky Way or are they part of the Milky Way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1922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 </a:t>
            </a:r>
            <a:r>
              <a:rPr lang="nl-NL" sz="1200" b="1" i="1" dirty="0" err="1">
                <a:solidFill>
                  <a:prstClr val="black"/>
                </a:solidFill>
              </a:rPr>
              <a:t>Vesto</a:t>
            </a:r>
            <a:r>
              <a:rPr lang="nl-NL" sz="1200" b="1" i="1" dirty="0">
                <a:solidFill>
                  <a:prstClr val="black"/>
                </a:solidFill>
              </a:rPr>
              <a:t> </a:t>
            </a:r>
            <a:r>
              <a:rPr lang="nl-NL" sz="1200" b="1" i="1" dirty="0" err="1">
                <a:solidFill>
                  <a:prstClr val="black"/>
                </a:solidFill>
              </a:rPr>
              <a:t>Slipher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</a:t>
            </a:r>
            <a:r>
              <a:rPr lang="nl-NL" sz="1200" dirty="0" err="1">
                <a:solidFill>
                  <a:prstClr val="black"/>
                </a:solidFill>
              </a:rPr>
              <a:t>finds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that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spiral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nebulae</a:t>
            </a:r>
            <a:r>
              <a:rPr lang="nl-NL" sz="1200" dirty="0">
                <a:solidFill>
                  <a:prstClr val="black"/>
                </a:solidFill>
              </a:rPr>
              <a:t> are </a:t>
            </a:r>
            <a:r>
              <a:rPr lang="nl-NL" sz="1200" dirty="0" err="1">
                <a:solidFill>
                  <a:prstClr val="black"/>
                </a:solidFill>
              </a:rPr>
              <a:t>systematically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redshifted</a:t>
            </a:r>
            <a:r>
              <a:rPr lang="nl-NL" sz="1200" dirty="0">
                <a:solidFill>
                  <a:prstClr val="black"/>
                </a:solidFill>
              </a:rPr>
              <a:t>, ie. </a:t>
            </a:r>
            <a:r>
              <a:rPr lang="nl-NL" sz="1200" dirty="0" err="1">
                <a:solidFill>
                  <a:prstClr val="black"/>
                </a:solidFill>
              </a:rPr>
              <a:t>moving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away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from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1923/1925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Edwin Hubble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>
                <a:solidFill>
                  <a:prstClr val="black"/>
                </a:solidFill>
              </a:rPr>
              <a:t>- measures distance to few nearby spiral nebulae (Andromeda Galaxy, Triangulum galaxy, NGC 6822)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distances place them far outside our Milky Way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demonstrates that the spiral nebulae are galaxies outside our own Galaxy, the Milky Way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In other words, </a:t>
            </a:r>
            <a:r>
              <a:rPr lang="nl-NL" sz="1200" dirty="0" err="1">
                <a:solidFill>
                  <a:prstClr val="black"/>
                </a:solidFill>
              </a:rPr>
              <a:t>overnight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Galaxy loses its central unique position and the Universe turns out to be much,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</a:t>
            </a:r>
            <a:r>
              <a:rPr lang="nl-NL" sz="1200" dirty="0" err="1">
                <a:solidFill>
                  <a:prstClr val="black"/>
                </a:solidFill>
              </a:rPr>
              <a:t>much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larger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previously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presumed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293096"/>
            <a:ext cx="842493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9670-2853-4874-85CA-96AAF119ABA2}"/>
              </a:ext>
            </a:extLst>
          </p:cNvPr>
          <p:cNvSpPr txBox="1"/>
          <p:nvPr/>
        </p:nvSpPr>
        <p:spPr>
          <a:xfrm>
            <a:off x="2125759" y="116632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20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–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Universe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Expanding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2665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2nd Millennium BCE</a:t>
            </a:r>
            <a:r>
              <a:rPr lang="nl-NL" sz="1200" b="1" dirty="0"/>
              <a:t>BC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Mesopotamian  cosmology </a:t>
            </a:r>
            <a:r>
              <a:rPr lang="nl-NL" sz="1200" dirty="0">
                <a:solidFill>
                  <a:schemeClr val="bg1"/>
                </a:solidFill>
              </a:rPr>
              <a:t>has a flat,circular Earth enclosed in a cosmic Ocean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12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r>
              <a:rPr lang="nl-NL" sz="1200" b="1" dirty="0"/>
              <a:t>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Rigveda</a:t>
            </a:r>
            <a:r>
              <a:rPr lang="nl-NL" sz="1200" dirty="0">
                <a:solidFill>
                  <a:schemeClr val="bg1"/>
                </a:solidFill>
              </a:rPr>
              <a:t> has some cosmological hymns, most notably the Nasadiya Sukta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6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Anaximander,</a:t>
            </a:r>
            <a:r>
              <a:rPr lang="nl-NL" sz="1200" dirty="0">
                <a:solidFill>
                  <a:schemeClr val="bg1"/>
                </a:solidFill>
              </a:rPr>
              <a:t> the first (true) cosmologist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pre-Socratic philosopher from Miletus, Ionia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Nature ruled by natural laws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Apeiron  (boundless, infinite, indefinite), that out of which the universe originates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5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Plato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Timaeus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dialogue describing the creation of the Universe,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demiurg created the world on the basis of geometric forms (Platonic solids)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4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Aristotle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proposes an Earth-centered universe in which the Earth is stationary and the cosmos,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is finite in extent but infinite in time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219200"/>
          </a:xfrm>
        </p:spPr>
        <p:txBody>
          <a:bodyPr/>
          <a:lstStyle/>
          <a:p>
            <a:r>
              <a:rPr lang="nl-NL" dirty="0"/>
              <a:t>            </a:t>
            </a:r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Timeline Cosmology</a:t>
            </a:r>
            <a:endParaRPr lang="en-GB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244" y="5229200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2492896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73979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>
              <a:lnSpc>
                <a:spcPct val="56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Annales de la Société Scientifique de Bruxelles, </a:t>
            </a:r>
            <a:r>
              <a:rPr lang="en-US" sz="1200" dirty="0"/>
              <a:t>Un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“Univers </a:t>
            </a:r>
            <a:r>
              <a:rPr lang="en-US" sz="1200" b="1" dirty="0" err="1">
                <a:solidFill>
                  <a:schemeClr val="bg1"/>
                </a:solidFill>
              </a:rPr>
              <a:t>homogène</a:t>
            </a:r>
            <a:r>
              <a:rPr lang="en-US" sz="1200" b="1" dirty="0">
                <a:solidFill>
                  <a:schemeClr val="bg1"/>
                </a:solidFill>
              </a:rPr>
              <a:t> de masse </a:t>
            </a:r>
            <a:r>
              <a:rPr lang="en-US" sz="1200" b="1" dirty="0" err="1">
                <a:solidFill>
                  <a:schemeClr val="bg1"/>
                </a:solidFill>
              </a:rPr>
              <a:t>constante</a:t>
            </a:r>
            <a:r>
              <a:rPr lang="en-US" sz="1200" b="1" dirty="0">
                <a:solidFill>
                  <a:schemeClr val="bg1"/>
                </a:solidFill>
              </a:rPr>
              <a:t> et de rayon croissant </a:t>
            </a:r>
            <a:r>
              <a:rPr lang="en-US" sz="1200" b="1" dirty="0" err="1">
                <a:solidFill>
                  <a:schemeClr val="bg1"/>
                </a:solidFill>
              </a:rPr>
              <a:t>rendant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compte</a:t>
            </a:r>
            <a:r>
              <a:rPr lang="en-US" sz="1200" b="1" dirty="0">
                <a:solidFill>
                  <a:schemeClr val="bg1"/>
                </a:solidFill>
              </a:rPr>
              <a:t> de la </a:t>
            </a:r>
            <a:r>
              <a:rPr lang="en-US" sz="1200" b="1" dirty="0" err="1">
                <a:solidFill>
                  <a:schemeClr val="bg1"/>
                </a:solidFill>
              </a:rPr>
              <a:t>vitesse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radiale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 des </a:t>
            </a:r>
            <a:r>
              <a:rPr lang="en-US" sz="1200" b="1" dirty="0" err="1">
                <a:solidFill>
                  <a:schemeClr val="bg1"/>
                </a:solidFill>
              </a:rPr>
              <a:t>nébuleuses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extragalactiques</a:t>
            </a:r>
            <a:r>
              <a:rPr lang="en-US" sz="1200" b="1" dirty="0">
                <a:solidFill>
                  <a:schemeClr val="bg1"/>
                </a:solidFill>
              </a:rPr>
              <a:t>"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 </a:t>
            </a:r>
            <a:r>
              <a:rPr lang="en-US" sz="1200" dirty="0">
                <a:solidFill>
                  <a:schemeClr val="bg1"/>
                </a:solidFill>
              </a:rPr>
              <a:t>("A homogeneous Universe of constant mass and growing radius accounting for the radial velocity of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extragalactic nebulae“)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predicts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distance-redshift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relation</a:t>
            </a:r>
            <a:r>
              <a:rPr lang="nl-NL" sz="1200" dirty="0">
                <a:solidFill>
                  <a:schemeClr val="bg1"/>
                </a:solidFill>
              </a:rPr>
              <a:t> (later </a:t>
            </a:r>
            <a:r>
              <a:rPr lang="nl-NL" sz="1200" dirty="0" err="1">
                <a:solidFill>
                  <a:schemeClr val="bg1"/>
                </a:solidFill>
              </a:rPr>
              <a:t>known</a:t>
            </a:r>
            <a:r>
              <a:rPr lang="nl-NL" sz="1200" dirty="0">
                <a:solidFill>
                  <a:schemeClr val="bg1"/>
                </a:solidFill>
              </a:rPr>
              <a:t> as Hubble </a:t>
            </a:r>
            <a:r>
              <a:rPr lang="nl-NL" sz="1200" dirty="0" err="1">
                <a:solidFill>
                  <a:schemeClr val="bg1"/>
                </a:solidFill>
              </a:rPr>
              <a:t>relation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since</a:t>
            </a:r>
            <a:r>
              <a:rPr lang="nl-NL" sz="1200" dirty="0">
                <a:solidFill>
                  <a:schemeClr val="bg1"/>
                </a:solidFill>
              </a:rPr>
              <a:t> Oct. 2018  </a:t>
            </a:r>
            <a:r>
              <a:rPr lang="nl-NL" sz="1200" b="1" dirty="0">
                <a:solidFill>
                  <a:schemeClr val="bg1"/>
                </a:solidFill>
              </a:rPr>
              <a:t>“Hubble-</a:t>
            </a:r>
            <a:r>
              <a:rPr lang="nl-NL" sz="1200" b="1" dirty="0" err="1">
                <a:solidFill>
                  <a:schemeClr val="bg1"/>
                </a:solidFill>
              </a:rPr>
              <a:t>Lemaitre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relation</a:t>
            </a:r>
            <a:r>
              <a:rPr lang="nl-NL" sz="1200" b="1" dirty="0">
                <a:solidFill>
                  <a:schemeClr val="bg1"/>
                </a:solidFill>
              </a:rPr>
              <a:t>”)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discovered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EXPANSION OF THE UNIVERSE </a:t>
            </a:r>
            <a:r>
              <a:rPr lang="nl-NL" sz="1200" dirty="0" err="1">
                <a:solidFill>
                  <a:prstClr val="black"/>
                </a:solidFill>
              </a:rPr>
              <a:t>from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existing</a:t>
            </a:r>
            <a:r>
              <a:rPr lang="nl-NL" sz="1200" dirty="0">
                <a:solidFill>
                  <a:prstClr val="black"/>
                </a:solidFill>
              </a:rPr>
              <a:t> data (</a:t>
            </a:r>
            <a:r>
              <a:rPr lang="nl-NL" sz="1200" dirty="0" err="1">
                <a:solidFill>
                  <a:prstClr val="black"/>
                </a:solidFill>
              </a:rPr>
              <a:t>formally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recognized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IAU in Oct. 2018)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Edwin Hubble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PNAS,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"A relation between distance and radial velocity among extra-galactic nebulae”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discovery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linear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redshift-distance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 (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Hubble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since</a:t>
            </a:r>
            <a:r>
              <a:rPr lang="nl-NL" sz="1200" dirty="0">
                <a:solidFill>
                  <a:prstClr val="black"/>
                </a:solidFill>
              </a:rPr>
              <a:t> Oct. 2018 “Hubble-</a:t>
            </a:r>
            <a:r>
              <a:rPr lang="nl-NL" sz="1200" dirty="0" err="1">
                <a:solidFill>
                  <a:prstClr val="black"/>
                </a:solidFill>
              </a:rPr>
              <a:t>Lemaitre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”)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ie.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discovery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EXPANDING UNIVERSE</a:t>
            </a:r>
          </a:p>
          <a:p>
            <a:pPr marL="0" lvl="0" indent="0">
              <a:lnSpc>
                <a:spcPct val="6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72816"/>
            <a:ext cx="8424936" cy="36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9670-2853-4874-85CA-96AAF119ABA2}"/>
              </a:ext>
            </a:extLst>
          </p:cNvPr>
          <p:cNvSpPr txBox="1"/>
          <p:nvPr/>
        </p:nvSpPr>
        <p:spPr>
          <a:xfrm>
            <a:off x="2125759" y="116632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  <a:r>
              <a:rPr kumimoji="0" lang="nl-NL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Century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22169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i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1931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proposes Big Bang theory: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the universe expanded from an initial point, called the "Primeval Atom"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Lemaître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himself also described his theory as "the Cosmic Egg exploding at the moment of the creation“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1950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Fred 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coins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term </a:t>
            </a:r>
            <a:r>
              <a:rPr lang="nl-NL" sz="1200" i="1" dirty="0">
                <a:solidFill>
                  <a:schemeClr val="bg1"/>
                </a:solidFill>
              </a:rPr>
              <a:t>Big Bang, </a:t>
            </a:r>
            <a:r>
              <a:rPr lang="nl-NL" sz="1200" dirty="0" err="1">
                <a:solidFill>
                  <a:schemeClr val="bg1"/>
                </a:solidFill>
              </a:rPr>
              <a:t>meant</a:t>
            </a:r>
            <a:r>
              <a:rPr lang="nl-NL" sz="1200" dirty="0">
                <a:solidFill>
                  <a:schemeClr val="bg1"/>
                </a:solidFill>
              </a:rPr>
              <a:t> in a </a:t>
            </a:r>
            <a:r>
              <a:rPr lang="nl-NL" sz="1200" dirty="0" err="1">
                <a:solidFill>
                  <a:schemeClr val="bg1"/>
                </a:solidFill>
              </a:rPr>
              <a:t>derisive</a:t>
            </a:r>
            <a:r>
              <a:rPr lang="nl-NL" sz="1200" dirty="0">
                <a:solidFill>
                  <a:schemeClr val="bg1"/>
                </a:solidFill>
              </a:rPr>
              <a:t> way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1932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Jan Oort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- first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indication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for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existence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dark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matter,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-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from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measurements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motions of stars in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Milky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Way,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implying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mass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Galactic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plane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must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more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mass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stars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that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seen</a:t>
            </a: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Fritz Zwicky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discovery of existence of dark matter, from galaxy velocities in Coma cluster of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i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1934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Georges Lemaitre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Cosmological constant  (free factor in Einstein field equations):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interpretation in terms of  vacuum energy with an unusual perfect equation of state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32" y="1052736"/>
            <a:ext cx="8424936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DB273-F87D-4B4C-A3B5-E3541CF87573}"/>
              </a:ext>
            </a:extLst>
          </p:cNvPr>
          <p:cNvSpPr txBox="1"/>
          <p:nvPr/>
        </p:nvSpPr>
        <p:spPr>
          <a:xfrm>
            <a:off x="-540568" y="188640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                               1930s  -   </a:t>
            </a:r>
            <a:r>
              <a:rPr lang="nl-NL" b="1" i="1" dirty="0" err="1">
                <a:solidFill>
                  <a:schemeClr val="bg1"/>
                </a:solidFill>
              </a:rPr>
              <a:t>early</a:t>
            </a:r>
            <a:r>
              <a:rPr lang="nl-NL" b="1" i="1" dirty="0">
                <a:solidFill>
                  <a:schemeClr val="bg1"/>
                </a:solidFill>
              </a:rPr>
              <a:t> Big Bang </a:t>
            </a:r>
            <a:r>
              <a:rPr lang="nl-NL" b="1" i="1" dirty="0" err="1">
                <a:solidFill>
                  <a:schemeClr val="bg1"/>
                </a:solidFill>
              </a:rPr>
              <a:t>theory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discovery</a:t>
            </a:r>
            <a:r>
              <a:rPr lang="nl-NL" b="1" i="1" dirty="0">
                <a:solidFill>
                  <a:schemeClr val="bg1"/>
                </a:solidFill>
              </a:rPr>
              <a:t> Dark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49981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6551"/>
            <a:ext cx="11295668" cy="68391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472514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the Hot Big Bang</a:t>
            </a:r>
            <a:endParaRPr lang="en-GB" sz="4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8777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" y="476672"/>
            <a:ext cx="8229600" cy="6408712"/>
          </a:xfrm>
        </p:spPr>
        <p:txBody>
          <a:bodyPr/>
          <a:lstStyle/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Evgeni M. Lifschitz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formulation, in a relativistic context, of gravitational instability in an expanding universe,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the prevailing theory for the formation of structure in the Universe</a:t>
            </a: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 Gamow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i="1" dirty="0">
                <a:solidFill>
                  <a:prstClr val="black"/>
                </a:solidFill>
              </a:rPr>
              <a:t>Hot Big Bang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predicts the existence of a cosmic radiation field with a temperature of 50 K (is 2.725K), presuming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all chemical elements were formed in the hot Big Bang.</a:t>
            </a: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Ralph  Alpher , Hans Bethe, George Gamow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the </a:t>
            </a:r>
            <a:r>
              <a:rPr lang="nl-NL" sz="1200" dirty="0">
                <a:solidFill>
                  <a:prstClr val="black"/>
                </a:solidFill>
                <a:sym typeface="Mathematica1"/>
              </a:rPr>
              <a:t>-- paper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describes how the Big bang would by means of nuclear synthesis in the early universe create hydrogen, helium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and heavier elements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Ralph  Alpher  &amp;  Robert Herman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as a consequence of their studies of nucleosynthesis in the early expanding Big Bang universe,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theoretical prediction of the existence of a residual, homogeneous, isotropic blackbody radiation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they </a:t>
            </a:r>
            <a:r>
              <a:rPr lang="en-GB" sz="1200" dirty="0">
                <a:solidFill>
                  <a:schemeClr val="bg1"/>
                </a:solidFill>
              </a:rPr>
              <a:t>estimate "the temperature in the universe" at 5 K. 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in 1965 discovered as the Cosmic Microwave Background Radiation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1948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Hermann Bondi, Thomas Gold, Fred 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proposal  </a:t>
            </a:r>
            <a:r>
              <a:rPr lang="nl-NL" sz="1200" i="1" dirty="0">
                <a:solidFill>
                  <a:schemeClr val="bg1"/>
                </a:solidFill>
              </a:rPr>
              <a:t>Steady State Cosmology</a:t>
            </a:r>
            <a:r>
              <a:rPr lang="nl-NL" sz="1200" dirty="0">
                <a:solidFill>
                  <a:schemeClr val="bg1"/>
                </a:solidFill>
              </a:rPr>
              <a:t>, based on the perfect cosmological principle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1957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Margaret Burbidge, Geoffrey Burbidge, William Fowler &amp; Fred Hoyle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landmark B</a:t>
            </a:r>
            <a:r>
              <a:rPr lang="nl-NL" sz="1200" baseline="30000" dirty="0">
                <a:solidFill>
                  <a:schemeClr val="bg1"/>
                </a:solidFill>
              </a:rPr>
              <a:t>2</a:t>
            </a:r>
            <a:r>
              <a:rPr lang="nl-NL" sz="1200" dirty="0">
                <a:solidFill>
                  <a:schemeClr val="bg1"/>
                </a:solidFill>
              </a:rPr>
              <a:t>FH paper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Synthesis of the Elements in Stars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- describes how all elements, heaver than lithium, are synthesize by nuclear processes in the cores of stars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-  We are stardust !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D35E1-9866-4558-9B0B-4AC8970E0B4D}"/>
              </a:ext>
            </a:extLst>
          </p:cNvPr>
          <p:cNvSpPr/>
          <p:nvPr/>
        </p:nvSpPr>
        <p:spPr>
          <a:xfrm>
            <a:off x="398051" y="1268760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B77A9-939F-4F4E-8187-79F61BF2F2DE}"/>
              </a:ext>
            </a:extLst>
          </p:cNvPr>
          <p:cNvSpPr/>
          <p:nvPr/>
        </p:nvSpPr>
        <p:spPr>
          <a:xfrm>
            <a:off x="372119" y="5301208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19BD-A92F-4801-B524-0281C847C00F}"/>
              </a:ext>
            </a:extLst>
          </p:cNvPr>
          <p:cNvSpPr txBox="1"/>
          <p:nvPr/>
        </p:nvSpPr>
        <p:spPr>
          <a:xfrm>
            <a:off x="179512" y="11663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                                1940s &amp; 1950s  -  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Big Bang </a:t>
            </a:r>
            <a:r>
              <a:rPr lang="nl-NL" b="1" i="1" dirty="0" err="1">
                <a:solidFill>
                  <a:schemeClr val="bg1"/>
                </a:solidFill>
              </a:rPr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505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643438" y="5445125"/>
            <a:ext cx="4176712" cy="12969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Expanding Universe</a:t>
            </a:r>
          </a:p>
        </p:txBody>
      </p:sp>
      <p:pic>
        <p:nvPicPr>
          <p:cNvPr id="47108" name="Picture 7" descr="hub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73225"/>
            <a:ext cx="4192588" cy="5184775"/>
          </a:xfrm>
          <a:noFill/>
        </p:spPr>
      </p:pic>
      <p:pic>
        <p:nvPicPr>
          <p:cNvPr id="47109" name="Picture 11" descr="hubble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857500"/>
            <a:ext cx="4117975" cy="2543175"/>
          </a:xfrm>
          <a:noFill/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2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787900" y="5084763"/>
            <a:ext cx="38512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99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Garamond" pitchFamily="18" charset="0"/>
              </a:rPr>
              <a:t>    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             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v = H  r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Hubble Expansion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</a:p>
        </p:txBody>
      </p:sp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4643438" y="1557338"/>
            <a:ext cx="4176712" cy="122396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8074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3816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Edwin Hubble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           (1889-1953)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</p:txBody>
      </p:sp>
      <p:sp>
        <p:nvSpPr>
          <p:cNvPr id="88075" name="Rectangle 10"/>
          <p:cNvSpPr>
            <a:spLocks noChangeArrowheads="1"/>
          </p:cNvSpPr>
          <p:nvPr/>
        </p:nvSpPr>
        <p:spPr bwMode="auto">
          <a:xfrm>
            <a:off x="250825" y="1557338"/>
            <a:ext cx="4176713" cy="5184775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5956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660" y="548680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1963</a:t>
            </a:r>
            <a:r>
              <a:rPr lang="nl-NL" sz="1200" dirty="0">
                <a:solidFill>
                  <a:schemeClr val="bg1"/>
                </a:solidFill>
              </a:rPr>
              <a:t>    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Maarten Schmidt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first quasar,  active nuclei of galaxies visible out to very high redshifts in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Arno Penzias &amp; Robert Wilson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2.7K </a:t>
            </a:r>
            <a:r>
              <a:rPr lang="nl-NL" sz="1200" i="1" dirty="0">
                <a:solidFill>
                  <a:schemeClr val="bg1"/>
                </a:solidFill>
              </a:rPr>
              <a:t>Microwave Background Radiation  </a:t>
            </a:r>
            <a:r>
              <a:rPr lang="nl-NL" sz="1200" dirty="0">
                <a:solidFill>
                  <a:schemeClr val="bg1"/>
                </a:solidFill>
              </a:rPr>
              <a:t>(CMB)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ultimate proof of the Hot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Nobelprize Physics in 1978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Robert Dicke, Jim Peebles, Peter Roll &amp; David Wilkinson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interpretation of the CMB as the relic radiation from the Big Bang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white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Jim Peebles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predicts the correct helium abundance, produced as a result of early Universe Big Bang nucleosynthesis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 Stephen Hawking &amp; George Ellis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i="1" dirty="0">
                <a:solidFill>
                  <a:prstClr val="black"/>
                </a:solidFill>
              </a:rPr>
              <a:t>Singularity Theorem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they show that any plausible general relativistic cosmology is singular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1978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Albert Bosma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PhD thesis, </a:t>
            </a:r>
            <a:r>
              <a:rPr lang="nl-NL" sz="1200" b="1" dirty="0" err="1">
                <a:solidFill>
                  <a:prstClr val="black"/>
                </a:solidFill>
              </a:rPr>
              <a:t>Univ</a:t>
            </a:r>
            <a:r>
              <a:rPr lang="nl-NL" sz="1200" b="1" dirty="0">
                <a:solidFill>
                  <a:prstClr val="black"/>
                </a:solidFill>
              </a:rPr>
              <a:t>. Groningen  (1978)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</a:t>
            </a:r>
            <a:r>
              <a:rPr lang="nl-NL" sz="1200" dirty="0" err="1">
                <a:solidFill>
                  <a:prstClr val="black"/>
                </a:solidFill>
              </a:rPr>
              <a:t>clinching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evidence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dark</a:t>
            </a:r>
            <a:r>
              <a:rPr lang="nl-NL" sz="1200" dirty="0">
                <a:solidFill>
                  <a:prstClr val="black"/>
                </a:solidFill>
              </a:rPr>
              <a:t> matter </a:t>
            </a:r>
            <a:r>
              <a:rPr lang="nl-NL" sz="1200" dirty="0" err="1">
                <a:solidFill>
                  <a:prstClr val="black"/>
                </a:solidFill>
              </a:rPr>
              <a:t>through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21cm flat </a:t>
            </a:r>
            <a:r>
              <a:rPr lang="nl-NL" sz="1200" dirty="0" err="1">
                <a:solidFill>
                  <a:prstClr val="black"/>
                </a:solidFill>
              </a:rPr>
              <a:t>rotation</a:t>
            </a:r>
            <a:r>
              <a:rPr lang="nl-NL" sz="1200" dirty="0">
                <a:solidFill>
                  <a:prstClr val="black"/>
                </a:solidFill>
              </a:rPr>
              <a:t> curves of disk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1980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 Vera </a:t>
            </a:r>
            <a:r>
              <a:rPr lang="nl-NL" sz="1200" b="1" i="1" dirty="0" err="1">
                <a:solidFill>
                  <a:prstClr val="black"/>
                </a:solidFill>
              </a:rPr>
              <a:t>Rubin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Dark Matter </a:t>
            </a:r>
            <a:r>
              <a:rPr lang="nl-NL" sz="1200" dirty="0" err="1">
                <a:solidFill>
                  <a:prstClr val="black"/>
                </a:solidFill>
              </a:rPr>
              <a:t>confirmed</a:t>
            </a:r>
            <a:r>
              <a:rPr lang="nl-NL" sz="1200" dirty="0">
                <a:solidFill>
                  <a:prstClr val="black"/>
                </a:solidFill>
              </a:rPr>
              <a:t> as making up 5-10 </a:t>
            </a:r>
            <a:r>
              <a:rPr lang="nl-NL" sz="1200" dirty="0" err="1">
                <a:solidFill>
                  <a:prstClr val="black"/>
                </a:solidFill>
              </a:rPr>
              <a:t>times</a:t>
            </a:r>
            <a:r>
              <a:rPr lang="nl-NL" sz="1200" dirty="0">
                <a:solidFill>
                  <a:prstClr val="black"/>
                </a:solidFill>
              </a:rPr>
              <a:t> more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ordinary</a:t>
            </a:r>
            <a:r>
              <a:rPr lang="nl-NL" sz="1200" dirty="0">
                <a:solidFill>
                  <a:prstClr val="black"/>
                </a:solidFill>
              </a:rPr>
              <a:t> matter, </a:t>
            </a:r>
            <a:r>
              <a:rPr lang="nl-NL" sz="1200" dirty="0" err="1">
                <a:solidFill>
                  <a:prstClr val="black"/>
                </a:solidFill>
              </a:rPr>
              <a:t>through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flat </a:t>
            </a:r>
            <a:r>
              <a:rPr lang="nl-NL" sz="1200" dirty="0" err="1">
                <a:solidFill>
                  <a:prstClr val="black"/>
                </a:solidFill>
              </a:rPr>
              <a:t>rotation</a:t>
            </a:r>
            <a:r>
              <a:rPr lang="nl-NL" sz="1200" dirty="0">
                <a:solidFill>
                  <a:prstClr val="black"/>
                </a:solidFill>
              </a:rPr>
              <a:t> curves of </a:t>
            </a:r>
            <a:r>
              <a:rPr lang="nl-NL" sz="1200" dirty="0" err="1">
                <a:solidFill>
                  <a:prstClr val="black"/>
                </a:solidFill>
              </a:rPr>
              <a:t>spiral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40" y="1484784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114B1-9E32-48CC-9616-EE85A4122CD8}"/>
              </a:ext>
            </a:extLst>
          </p:cNvPr>
          <p:cNvSpPr txBox="1"/>
          <p:nvPr/>
        </p:nvSpPr>
        <p:spPr>
          <a:xfrm>
            <a:off x="2123728" y="260648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1960s – Big Bang &amp; </a:t>
            </a:r>
            <a:r>
              <a:rPr lang="nl-NL" b="1" i="1" dirty="0" err="1">
                <a:solidFill>
                  <a:schemeClr val="bg1"/>
                </a:solidFill>
              </a:rPr>
              <a:t>Physical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804B8-0834-4962-8A62-7DB36209A342}"/>
              </a:ext>
            </a:extLst>
          </p:cNvPr>
          <p:cNvSpPr/>
          <p:nvPr/>
        </p:nvSpPr>
        <p:spPr>
          <a:xfrm>
            <a:off x="467544" y="5013175"/>
            <a:ext cx="8349132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85477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orn_Antenna-in_Holmdel,_New_Jer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142875"/>
            <a:ext cx="9371013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91" name="Text Box 7"/>
          <p:cNvSpPr txBox="1">
            <a:spLocks noChangeArrowheads="1"/>
          </p:cNvSpPr>
          <p:nvPr/>
        </p:nvSpPr>
        <p:spPr bwMode="auto">
          <a:xfrm>
            <a:off x="-396552" y="-142875"/>
            <a:ext cx="9323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             </a:t>
            </a:r>
            <a:r>
              <a:rPr 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1965: Penzias &amp; Wilson</a:t>
            </a:r>
          </a:p>
        </p:txBody>
      </p:sp>
      <p:graphicFrame>
        <p:nvGraphicFramePr>
          <p:cNvPr id="2253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0463" y="3702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702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227013" y="4725144"/>
            <a:ext cx="93233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            </a:t>
            </a:r>
            <a:endParaRPr lang="en-US" b="1" dirty="0">
              <a:latin typeface="+mj-lt"/>
            </a:endParaRP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discovery Cosmic Microwave Background Radiation</a:t>
            </a: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                         Echo of the Big Bang</a:t>
            </a:r>
          </a:p>
        </p:txBody>
      </p:sp>
    </p:spTree>
    <p:extLst>
      <p:ext uri="{BB962C8B-B14F-4D97-AF65-F5344CB8AC3E}">
        <p14:creationId xmlns:p14="http://schemas.microsoft.com/office/powerpoint/2010/main" val="428454169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3171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1970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Yakov Zeldovich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b="1" i="1" dirty="0">
                <a:solidFill>
                  <a:schemeClr val="bg1"/>
                </a:solidFill>
              </a:rPr>
              <a:t>Zeldovich formalism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i="1" dirty="0">
                <a:solidFill>
                  <a:schemeClr val="bg1"/>
                </a:solidFill>
              </a:rPr>
              <a:t>theory of anisotropic gravitational collapse for the formation of structure in the Universe</a:t>
            </a: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Alan Guth, Alexei Starobinsky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i="1" dirty="0">
                <a:solidFill>
                  <a:schemeClr val="bg1"/>
                </a:solidFill>
              </a:rPr>
              <a:t>Inflationary Big Bang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possible solution to the socalled horizon and flatness problems of standard Big Bang models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has become a key element of the standard Big Bang model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1982-1984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Jim Peebles, Dick Bond, George Blumenthal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universe dominated by Cold Dark Matter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1983-1987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Klypin &amp; Shandarin 1983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Davis, Efstathiou, Frenk &amp; White 1985-1987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the first large computer simulations of cosmic structure formation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DEFW show that cold dark matter  based simulations produce a reasonable match to observations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de Lapparent, Geller &amp; Huchra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discovery of the </a:t>
            </a:r>
            <a:r>
              <a:rPr lang="nl-NL" sz="1200" b="1" dirty="0">
                <a:solidFill>
                  <a:schemeClr val="bg1"/>
                </a:solidFill>
              </a:rPr>
              <a:t>Cosmic Web </a:t>
            </a:r>
            <a:r>
              <a:rPr lang="nl-NL" sz="1200" dirty="0">
                <a:solidFill>
                  <a:schemeClr val="bg1"/>
                </a:solidFill>
              </a:rPr>
              <a:t>by the </a:t>
            </a:r>
            <a:r>
              <a:rPr lang="nl-NL" sz="1200" b="1" dirty="0">
                <a:solidFill>
                  <a:schemeClr val="bg1"/>
                </a:solidFill>
              </a:rPr>
              <a:t>CfA2 survey </a:t>
            </a:r>
            <a:r>
              <a:rPr lang="nl-NL" sz="1200" dirty="0">
                <a:solidFill>
                  <a:schemeClr val="bg1"/>
                </a:solidFill>
              </a:rPr>
              <a:t>“Slice of the Universe”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final confirmation of earlier suggestions/indictions of a weblike/cellular structure in the Universe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by </a:t>
            </a:r>
            <a:r>
              <a:rPr lang="nl-NL" sz="1200" b="1" dirty="0">
                <a:solidFill>
                  <a:schemeClr val="bg1"/>
                </a:solidFill>
              </a:rPr>
              <a:t>Einasto et al. (1980) </a:t>
            </a:r>
            <a:r>
              <a:rPr lang="nl-NL" sz="1200" dirty="0">
                <a:solidFill>
                  <a:schemeClr val="bg1"/>
                </a:solidFill>
              </a:rPr>
              <a:t>while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later  the reality of the Cosmic Web got confirmed in an unambiguous fashion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 by the maps of the 2dFGRS redshift survey (1997-2002)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George Efstathiou, Steve Maddox &amp; Will Sutherland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APM survey:  </a:t>
            </a:r>
            <a:r>
              <a:rPr lang="nl-NL" sz="1200" dirty="0">
                <a:solidFill>
                  <a:schemeClr val="bg1"/>
                </a:solidFill>
              </a:rPr>
              <a:t>computer processed measurement of the galaxy distribution on the southern sky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first direct detection and claim of the impact of a </a:t>
            </a:r>
            <a:r>
              <a:rPr lang="nl-NL" sz="1200" b="1" dirty="0">
                <a:solidFill>
                  <a:schemeClr val="bg1"/>
                </a:solidFill>
              </a:rPr>
              <a:t>Cosmological Constant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492" y="1340768"/>
            <a:ext cx="8424936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195A2-59EE-4D71-B1DD-B8508130AF29}"/>
              </a:ext>
            </a:extLst>
          </p:cNvPr>
          <p:cNvSpPr/>
          <p:nvPr/>
        </p:nvSpPr>
        <p:spPr>
          <a:xfrm>
            <a:off x="379157" y="5475208"/>
            <a:ext cx="8424936" cy="9460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370F-567A-4349-9411-F2EDFEE82FEB}"/>
              </a:ext>
            </a:extLst>
          </p:cNvPr>
          <p:cNvSpPr txBox="1"/>
          <p:nvPr/>
        </p:nvSpPr>
        <p:spPr>
          <a:xfrm>
            <a:off x="1993890" y="49099"/>
            <a:ext cx="515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1980s – Cosmic </a:t>
            </a:r>
            <a:r>
              <a:rPr lang="nl-NL" b="1" i="1" dirty="0" err="1">
                <a:solidFill>
                  <a:schemeClr val="bg1"/>
                </a:solidFill>
              </a:rPr>
              <a:t>Structure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Cosmic Web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294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721080" cy="9721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11377264" cy="2880320"/>
          </a:xfrm>
        </p:spPr>
        <p:txBody>
          <a:bodyPr>
            <a:normAutofit/>
          </a:bodyPr>
          <a:lstStyle/>
          <a:p>
            <a:r>
              <a:rPr lang="nl-NL" dirty="0"/>
              <a:t>             Yakov Zeldovich </a:t>
            </a:r>
            <a:br>
              <a:rPr lang="nl-NL" dirty="0"/>
            </a:br>
            <a:r>
              <a:rPr lang="nl-NL" dirty="0"/>
              <a:t>                  (1914-1987):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                 Cosmic Web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4349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723" y="44624"/>
            <a:ext cx="8229600" cy="6408712"/>
          </a:xfrm>
        </p:spPr>
        <p:txBody>
          <a:bodyPr/>
          <a:lstStyle/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COBE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  <a:r>
              <a:rPr lang="nl-NL" sz="1200" b="1" i="1" dirty="0">
                <a:solidFill>
                  <a:schemeClr val="bg1"/>
                </a:solidFill>
              </a:rPr>
              <a:t>, John Mather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precise measurement of the blackbody spectrum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confirmation of blackbody nature of CMB, to a precision of 1 in 10</a:t>
            </a:r>
            <a:r>
              <a:rPr lang="nl-NL" sz="1200" baseline="30000" dirty="0">
                <a:solidFill>
                  <a:schemeClr val="bg1"/>
                </a:solidFill>
              </a:rPr>
              <a:t>5</a:t>
            </a:r>
            <a:r>
              <a:rPr lang="nl-NL" sz="1200" dirty="0">
                <a:solidFill>
                  <a:schemeClr val="bg1"/>
                </a:solidFill>
              </a:rPr>
              <a:t>, the strongest and ultimate evidence for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the reality of the Hot Big Bang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T=2.725 K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COBE 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  <a:r>
              <a:rPr lang="nl-NL" sz="1200" b="1" i="1" dirty="0">
                <a:solidFill>
                  <a:schemeClr val="bg1"/>
                </a:solidFill>
              </a:rPr>
              <a:t>, George Smoot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 tiny anisotropies in the CMB,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the seeds of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confirmation of the gravitational instability theory for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provides the baby picture of structure of the Universe “only” 379,000 years after the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1997-2002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2dFGRS galaxy redshift survey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first large scale systematic survey of the spatial galaxy distribution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conducted with the 3.9m Anglo-Australian Telescope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mapped the positions of 232,155 galaxies in 2 narrow slices out to a redshift of 0.2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structure mapped is that of a Cosmic Web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Supernova Cosmology Project, High-Z Supernova Search Team</a:t>
            </a:r>
            <a:r>
              <a:rPr lang="nl-NL" sz="1200" b="1" dirty="0">
                <a:solidFill>
                  <a:schemeClr val="bg1"/>
                </a:solidFill>
              </a:rPr>
              <a:t>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lead by </a:t>
            </a:r>
            <a:r>
              <a:rPr lang="nl-NL" sz="1200" b="1" i="1" dirty="0">
                <a:solidFill>
                  <a:schemeClr val="bg1"/>
                </a:solidFill>
              </a:rPr>
              <a:t>Saul Perlmutter, Adam Riess &amp; Brian Schmidt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i="1" dirty="0">
                <a:solidFill>
                  <a:schemeClr val="bg1"/>
                </a:solidFill>
              </a:rPr>
              <a:t>discovery of the acceleration of cosmic expansion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provides first direct evidence for the existence of a non-zero cosmological constant</a:t>
            </a:r>
            <a:endParaRPr lang="nl-NL" sz="1200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Nobelprize </a:t>
            </a:r>
            <a:r>
              <a:rPr lang="nl-NL" sz="1200" dirty="0" err="1">
                <a:solidFill>
                  <a:schemeClr val="bg1"/>
                </a:solidFill>
              </a:rPr>
              <a:t>Physics</a:t>
            </a:r>
            <a:r>
              <a:rPr lang="nl-NL" sz="1200" dirty="0">
                <a:solidFill>
                  <a:schemeClr val="bg1"/>
                </a:solidFill>
              </a:rPr>
              <a:t> 2012:   </a:t>
            </a:r>
            <a:r>
              <a:rPr lang="nl-NL" sz="1200" dirty="0" err="1">
                <a:solidFill>
                  <a:schemeClr val="bg1"/>
                </a:solidFill>
              </a:rPr>
              <a:t>Perlmutter</a:t>
            </a:r>
            <a:r>
              <a:rPr lang="nl-NL" sz="1200" dirty="0">
                <a:solidFill>
                  <a:schemeClr val="bg1"/>
                </a:solidFill>
              </a:rPr>
              <a:t>, Schmidt, </a:t>
            </a:r>
            <a:r>
              <a:rPr lang="nl-NL" sz="1200" dirty="0" err="1">
                <a:solidFill>
                  <a:schemeClr val="bg1"/>
                </a:solidFill>
              </a:rPr>
              <a:t>Riess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2000-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Sloan Digital Sky Survey (SDSS)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/>
              <a:t>Maj-</a:t>
            </a:r>
            <a:r>
              <a:rPr lang="en-GB" sz="1200" dirty="0">
                <a:solidFill>
                  <a:schemeClr val="bg1"/>
                </a:solidFill>
              </a:rPr>
              <a:t>- multi-filter imaging and spectroscopic redshift survey using a dedicated 2.5-m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>
                <a:solidFill>
                  <a:schemeClr val="bg1"/>
                </a:solidFill>
              </a:rPr>
              <a:t>           wide-angle optical telescope at Apache Point Observatory in New Mexico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systematic mapping of the spatial galaxy distribution  in major regions of the nearby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as yet around 2,000,000 galaxies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clustering consistent with the cold dark matter theory of cosmic structure formation,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 including Cosmological Constant, the socalled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</a:t>
            </a:r>
            <a:r>
              <a:rPr lang="nl-NL" sz="1200" dirty="0">
                <a:solidFill>
                  <a:schemeClr val="bg1"/>
                </a:solidFill>
              </a:rPr>
              <a:t>CDM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39" y="1556792"/>
            <a:ext cx="8424936" cy="1288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6139" y="116632"/>
            <a:ext cx="8424936" cy="13605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2055" y="4077072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2438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179512"/>
            <a:ext cx="8208912" cy="82089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</a:t>
            </a:r>
            <a:r>
              <a:rPr lang="nl-NL" sz="6000" dirty="0"/>
              <a:t>Aristotle’s   Universe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50041633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" y="1412776"/>
            <a:ext cx="9174950" cy="5688632"/>
          </a:xfrm>
        </p:spPr>
      </p:pic>
      <p:sp>
        <p:nvSpPr>
          <p:cNvPr id="6" name="TextBox 5"/>
          <p:cNvSpPr txBox="1"/>
          <p:nvPr/>
        </p:nvSpPr>
        <p:spPr>
          <a:xfrm>
            <a:off x="4355976" y="332656"/>
            <a:ext cx="45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Universe 380.000 yrs after Big Bang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13.8 Gyrs ago       (13.798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0.037 Gyrs)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Temperature         T = 2.725480.00057 K</a:t>
            </a:r>
            <a:endParaRPr lang="nl-NL" sz="14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temperature/density fluctuations  (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T/T&lt;10</a:t>
            </a:r>
            <a:r>
              <a:rPr lang="nl-NL" sz="1400" b="1" baseline="30000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-5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260648"/>
            <a:ext cx="4464496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48680" y="5733256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</a:t>
            </a:r>
            <a:r>
              <a:rPr lang="nl-NL" sz="3000" b="1" dirty="0">
                <a:solidFill>
                  <a:srgbClr val="FFFFFF"/>
                </a:solidFill>
                <a:latin typeface="Arial"/>
                <a:cs typeface="Arial" charset="0"/>
              </a:rPr>
              <a:t>Planck satellite map </a:t>
            </a:r>
          </a:p>
          <a:p>
            <a:r>
              <a:rPr lang="nl-NL" sz="30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     of the primordial Universe</a:t>
            </a:r>
          </a:p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64704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Precision </a:t>
            </a:r>
          </a:p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Cosmology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52599"/>
      </p:ext>
    </p:extLst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123" y="908720"/>
            <a:ext cx="8229600" cy="6408712"/>
          </a:xfrm>
        </p:spPr>
        <p:txBody>
          <a:bodyPr/>
          <a:lstStyle/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Witman et al., Bacon et al., Kaiser et al., van Waerbeke et al.    </a:t>
            </a:r>
            <a:r>
              <a:rPr lang="nl-NL" sz="1200" dirty="0">
                <a:solidFill>
                  <a:schemeClr val="bg1"/>
                </a:solidFill>
              </a:rPr>
              <a:t>(4 independent groups)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discovery/detection</a:t>
            </a:r>
            <a:r>
              <a:rPr lang="nl-NL" sz="1200" b="1" dirty="0">
                <a:solidFill>
                  <a:schemeClr val="bg1"/>
                </a:solidFill>
              </a:rPr>
              <a:t> Cosmic Shear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gravitational lensing by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induced by the dominant dark matter component in the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proviedes a new and competitive probe of cosmological parameters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2003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WMAP 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Wilkinson Microwave Anisotropy Probe,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US satellite mission measuring the CMB to subhorizon scales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mapping of cosmic acoustic waves and measurement angular  fluctuation spectrum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opening era of </a:t>
            </a:r>
            <a:r>
              <a:rPr lang="nl-NL" sz="1200" i="1" dirty="0">
                <a:solidFill>
                  <a:schemeClr val="bg1"/>
                </a:solidFill>
              </a:rPr>
              <a:t>Precision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establishes accurate age determination of the Universe:  13.7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 establishes that the Universe has zero curvature  (flat Universe)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 established reality of Cosmological Constant/Dark Energy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Cole et al. ,  Eisenstein et al.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discovery </a:t>
            </a:r>
            <a:r>
              <a:rPr lang="nl-NL" sz="1200" b="1" dirty="0">
                <a:solidFill>
                  <a:schemeClr val="bg1"/>
                </a:solidFill>
              </a:rPr>
              <a:t>Baryonic Acoustic Oscillations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from the maps of galaxy distribution from the 2dFGRS and SDSS galaxy redshift surveys, the first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detection of the remnant acoustic oscillations:  remnant of the primordial sound waves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new probe that confirms realiyt of Dark Energy/Cosmological Constant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2013-2018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Planck CMB satellite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European satellite mission measuring the CMB to unprecedented detail and accuracy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maps the polarization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detects the gravitational lensing of the CMB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establishes the age of the Universe  to 13.8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988840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4A8A3-D2D3-485A-B808-A3CC60CC0A56}"/>
              </a:ext>
            </a:extLst>
          </p:cNvPr>
          <p:cNvSpPr txBox="1"/>
          <p:nvPr/>
        </p:nvSpPr>
        <p:spPr>
          <a:xfrm>
            <a:off x="1763688" y="11663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21</a:t>
            </a:r>
            <a:r>
              <a:rPr lang="nl-NL" b="1" i="1" baseline="30000" dirty="0">
                <a:solidFill>
                  <a:schemeClr val="bg1"/>
                </a:solidFill>
              </a:rPr>
              <a:t>st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 - 3</a:t>
            </a:r>
            <a:r>
              <a:rPr lang="nl-NL" b="1" i="1" baseline="30000" dirty="0">
                <a:solidFill>
                  <a:schemeClr val="bg1"/>
                </a:solidFill>
              </a:rPr>
              <a:t>rd </a:t>
            </a:r>
            <a:r>
              <a:rPr lang="nl-NL" b="1" i="1" dirty="0">
                <a:solidFill>
                  <a:schemeClr val="bg1"/>
                </a:solidFill>
              </a:rPr>
              <a:t>Millennium:   Precision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8142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545213-4062-44F4-A5E3-7AE28AAAF739}"/>
              </a:ext>
            </a:extLst>
          </p:cNvPr>
          <p:cNvSpPr/>
          <p:nvPr/>
        </p:nvSpPr>
        <p:spPr>
          <a:xfrm>
            <a:off x="359532" y="2204864"/>
            <a:ext cx="8388932" cy="442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-243408"/>
            <a:ext cx="8229600" cy="6408712"/>
          </a:xfrm>
        </p:spPr>
        <p:txBody>
          <a:bodyPr/>
          <a:lstStyle/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2015-2017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LIGO  </a:t>
            </a:r>
            <a:r>
              <a:rPr lang="nl-NL" sz="1200" b="1" dirty="0" err="1">
                <a:solidFill>
                  <a:schemeClr val="bg1"/>
                </a:solidFill>
              </a:rPr>
              <a:t>discovery</a:t>
            </a:r>
            <a:r>
              <a:rPr lang="nl-NL" sz="1200" b="1" dirty="0">
                <a:solidFill>
                  <a:schemeClr val="bg1"/>
                </a:solidFill>
              </a:rPr>
              <a:t> of </a:t>
            </a:r>
            <a:r>
              <a:rPr lang="nl-NL" sz="1200" b="1" dirty="0" err="1">
                <a:solidFill>
                  <a:schemeClr val="bg1"/>
                </a:solidFill>
              </a:rPr>
              <a:t>gravitational</a:t>
            </a:r>
            <a:r>
              <a:rPr lang="nl-NL" sz="1200" b="1" dirty="0">
                <a:solidFill>
                  <a:schemeClr val="bg1"/>
                </a:solidFill>
              </a:rPr>
              <a:t> waves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</a:t>
            </a:r>
            <a:r>
              <a:rPr lang="nl-NL" sz="1200" dirty="0" err="1">
                <a:solidFill>
                  <a:schemeClr val="bg1"/>
                </a:solidFill>
              </a:rPr>
              <a:t>Largest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most </a:t>
            </a:r>
            <a:r>
              <a:rPr lang="nl-NL" sz="1200" dirty="0" err="1">
                <a:solidFill>
                  <a:schemeClr val="bg1"/>
                </a:solidFill>
              </a:rPr>
              <a:t>ambitious</a:t>
            </a:r>
            <a:r>
              <a:rPr lang="nl-NL" sz="1200" dirty="0">
                <a:solidFill>
                  <a:schemeClr val="bg1"/>
                </a:solidFill>
              </a:rPr>
              <a:t> project ever </a:t>
            </a:r>
            <a:r>
              <a:rPr lang="nl-NL" sz="1200" dirty="0" err="1">
                <a:solidFill>
                  <a:schemeClr val="bg1"/>
                </a:solidFill>
              </a:rPr>
              <a:t>funded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(US) NSF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Confirmation</a:t>
            </a:r>
            <a:r>
              <a:rPr lang="nl-NL" sz="1200" dirty="0">
                <a:solidFill>
                  <a:schemeClr val="bg1"/>
                </a:solidFill>
              </a:rPr>
              <a:t> of General </a:t>
            </a:r>
            <a:r>
              <a:rPr lang="nl-NL" sz="1200" dirty="0" err="1">
                <a:solidFill>
                  <a:schemeClr val="bg1"/>
                </a:solidFill>
              </a:rPr>
              <a:t>Theory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Relativity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amazingly</a:t>
            </a:r>
            <a:r>
              <a:rPr lang="nl-NL" sz="1200" dirty="0">
                <a:solidFill>
                  <a:schemeClr val="bg1"/>
                </a:solidFill>
              </a:rPr>
              <a:t> high </a:t>
            </a:r>
            <a:r>
              <a:rPr lang="nl-NL" sz="1200" dirty="0" err="1">
                <a:solidFill>
                  <a:schemeClr val="bg1"/>
                </a:solidFill>
              </a:rPr>
              <a:t>precision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- 6</a:t>
            </a:r>
            <a:r>
              <a:rPr lang="nl-NL" sz="1200" baseline="30000" dirty="0">
                <a:solidFill>
                  <a:schemeClr val="bg1"/>
                </a:solidFill>
              </a:rPr>
              <a:t>th </a:t>
            </a:r>
            <a:r>
              <a:rPr lang="nl-NL" sz="1200" dirty="0" err="1">
                <a:solidFill>
                  <a:schemeClr val="bg1"/>
                </a:solidFill>
              </a:rPr>
              <a:t>discovered</a:t>
            </a:r>
            <a:r>
              <a:rPr lang="nl-NL" sz="1200" dirty="0">
                <a:solidFill>
                  <a:schemeClr val="bg1"/>
                </a:solidFill>
              </a:rPr>
              <a:t> event:  aug. 2017, </a:t>
            </a:r>
            <a:r>
              <a:rPr lang="nl-NL" sz="1200" dirty="0" err="1">
                <a:solidFill>
                  <a:schemeClr val="bg1"/>
                </a:solidFill>
              </a:rPr>
              <a:t>collision</a:t>
            </a:r>
            <a:r>
              <a:rPr lang="nl-NL" sz="1200" dirty="0">
                <a:solidFill>
                  <a:schemeClr val="bg1"/>
                </a:solidFill>
              </a:rPr>
              <a:t> 2 neutron stars:     </a:t>
            </a:r>
            <a:r>
              <a:rPr lang="nl-NL" sz="1200" dirty="0" err="1">
                <a:solidFill>
                  <a:schemeClr val="bg1"/>
                </a:solidFill>
              </a:rPr>
              <a:t>velocity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gravity</a:t>
            </a:r>
            <a:r>
              <a:rPr lang="nl-NL" sz="1200" dirty="0">
                <a:solidFill>
                  <a:schemeClr val="bg1"/>
                </a:solidFill>
              </a:rPr>
              <a:t> = </a:t>
            </a:r>
            <a:r>
              <a:rPr lang="nl-NL" sz="1200" dirty="0" err="1">
                <a:solidFill>
                  <a:schemeClr val="bg1"/>
                </a:solidFill>
              </a:rPr>
              <a:t>velocity</a:t>
            </a:r>
            <a:r>
              <a:rPr lang="nl-NL" sz="1200" dirty="0">
                <a:solidFill>
                  <a:schemeClr val="bg1"/>
                </a:solidFill>
              </a:rPr>
              <a:t> light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Nobelprize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physics</a:t>
            </a:r>
            <a:r>
              <a:rPr lang="nl-NL" sz="1200" dirty="0">
                <a:solidFill>
                  <a:schemeClr val="bg1"/>
                </a:solidFill>
              </a:rPr>
              <a:t> 2017:   </a:t>
            </a:r>
            <a:r>
              <a:rPr lang="nl-NL" sz="1200" dirty="0" err="1">
                <a:solidFill>
                  <a:schemeClr val="bg1"/>
                </a:solidFill>
              </a:rPr>
              <a:t>Weiss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Thorne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Barish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entirely</a:t>
            </a:r>
            <a:r>
              <a:rPr lang="nl-NL" sz="1200" dirty="0">
                <a:solidFill>
                  <a:schemeClr val="bg1"/>
                </a:solidFill>
              </a:rPr>
              <a:t> new </a:t>
            </a:r>
            <a:r>
              <a:rPr lang="nl-NL" sz="1200" dirty="0" err="1">
                <a:solidFill>
                  <a:schemeClr val="bg1"/>
                </a:solidFill>
              </a:rPr>
              <a:t>window</a:t>
            </a:r>
            <a:r>
              <a:rPr lang="nl-NL" sz="1200" dirty="0">
                <a:solidFill>
                  <a:schemeClr val="bg1"/>
                </a:solidFill>
              </a:rPr>
              <a:t> on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68660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2600D-110A-40C1-90B3-024EE44D7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66641"/>
            <a:ext cx="5472608" cy="40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464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-1"/>
            <a:ext cx="10187937" cy="69463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474406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latin typeface="Elephant" panose="02020904090505020303" pitchFamily="18" charset="0"/>
              </a:rPr>
              <a:t>Inflationary Universe</a:t>
            </a:r>
            <a:endParaRPr lang="en-GB" sz="45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2856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Aristarchus of Samos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proposes a heliocentric (sun-centered) Universe, based on his conclusion/determination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that the Sun is much larger than Earth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 further support in 2</a:t>
            </a:r>
            <a:r>
              <a:rPr lang="nl-NL" sz="1200" baseline="30000" dirty="0">
                <a:solidFill>
                  <a:schemeClr val="bg1"/>
                </a:solidFill>
              </a:rPr>
              <a:t>nd</a:t>
            </a:r>
            <a:r>
              <a:rPr lang="nl-NL" sz="1200" dirty="0">
                <a:solidFill>
                  <a:schemeClr val="bg1"/>
                </a:solidFill>
              </a:rPr>
              <a:t> century BCE by Seleucus of Seleucia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Archimedes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book The Sand Reckoner:   diameter of </a:t>
            </a:r>
            <a:r>
              <a:rPr lang="nl-NL" sz="1200" dirty="0" err="1">
                <a:solidFill>
                  <a:schemeClr val="bg1"/>
                </a:solidFill>
              </a:rPr>
              <a:t>cosmos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~ 2 lightyears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  <a:sym typeface="Mathematica1"/>
              </a:rPr>
              <a:t>       -                                                 heliocentric Universe not possible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Apollonius of Perga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epicycle theory for lunar and planetary motions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</a:t>
            </a:r>
            <a:r>
              <a:rPr lang="nl-NL" sz="1200" b="1" baseline="30000" dirty="0">
                <a:solidFill>
                  <a:schemeClr val="bg1"/>
                </a:solidFill>
              </a:rPr>
              <a:t>nd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Ptolemaeus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Almagest/Syntaxis:   culmination of ancient Graeco-Roman astronomy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 Earth-centered Universe, with Sun, Moon and planets revolving on epicyclic orbits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dirty="0">
                <a:solidFill>
                  <a:schemeClr val="bg1"/>
                </a:solidFill>
              </a:rPr>
              <a:t>5th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Martianus Capella   (c. 410-420)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fr-FR" sz="1200" dirty="0">
                <a:solidFill>
                  <a:schemeClr val="bg1"/>
                </a:solidFill>
              </a:rPr>
              <a:t>De </a:t>
            </a:r>
            <a:r>
              <a:rPr lang="fr-FR" sz="1200" dirty="0" err="1">
                <a:solidFill>
                  <a:schemeClr val="bg1"/>
                </a:solidFill>
              </a:rPr>
              <a:t>nuptiis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Philologiae</a:t>
            </a:r>
            <a:r>
              <a:rPr lang="fr-FR" sz="1200" dirty="0">
                <a:solidFill>
                  <a:schemeClr val="bg1"/>
                </a:solidFill>
              </a:rPr>
              <a:t> et </a:t>
            </a:r>
            <a:r>
              <a:rPr lang="fr-FR" sz="1200" dirty="0" err="1">
                <a:solidFill>
                  <a:schemeClr val="bg1"/>
                </a:solidFill>
              </a:rPr>
              <a:t>Mercurii</a:t>
            </a:r>
            <a:r>
              <a:rPr lang="fr-FR" sz="1200" dirty="0">
                <a:solidFill>
                  <a:schemeClr val="bg1"/>
                </a:solidFill>
              </a:rPr>
              <a:t>  (aka ‘’De </a:t>
            </a:r>
            <a:r>
              <a:rPr lang="fr-FR" sz="1200" dirty="0" err="1">
                <a:solidFill>
                  <a:schemeClr val="bg1"/>
                </a:solidFill>
              </a:rPr>
              <a:t>septem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disciplinis</a:t>
            </a:r>
            <a:r>
              <a:rPr lang="fr-FR" sz="1200" dirty="0">
                <a:solidFill>
                  <a:schemeClr val="bg1"/>
                </a:solidFill>
              </a:rPr>
              <a:t>’’), 5th century </a:t>
            </a:r>
            <a:r>
              <a:rPr lang="fr-FR" sz="1200" dirty="0" err="1">
                <a:solidFill>
                  <a:schemeClr val="bg1"/>
                </a:solidFill>
              </a:rPr>
              <a:t>encyclopedia</a:t>
            </a:r>
            <a:endParaRPr lang="fr-FR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- 8</a:t>
            </a:r>
            <a:r>
              <a:rPr lang="fr-FR" sz="1200" baseline="30000" dirty="0">
                <a:solidFill>
                  <a:schemeClr val="bg1"/>
                </a:solidFill>
              </a:rPr>
              <a:t>th</a:t>
            </a:r>
            <a:r>
              <a:rPr lang="fr-FR" sz="1200" dirty="0">
                <a:solidFill>
                  <a:schemeClr val="bg1"/>
                </a:solidFill>
              </a:rPr>
              <a:t> book </a:t>
            </a:r>
            <a:r>
              <a:rPr lang="fr-FR" sz="1200" dirty="0" err="1">
                <a:solidFill>
                  <a:schemeClr val="bg1"/>
                </a:solidFill>
              </a:rPr>
              <a:t>describes</a:t>
            </a:r>
            <a:r>
              <a:rPr lang="fr-FR" sz="1200" dirty="0">
                <a:solidFill>
                  <a:schemeClr val="bg1"/>
                </a:solidFill>
              </a:rPr>
              <a:t>  a </a:t>
            </a:r>
            <a:r>
              <a:rPr lang="fr-FR" sz="1200" dirty="0" err="1">
                <a:solidFill>
                  <a:schemeClr val="bg1"/>
                </a:solidFill>
              </a:rPr>
              <a:t>geocentric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universe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with</a:t>
            </a:r>
            <a:r>
              <a:rPr lang="fr-FR" sz="1200" dirty="0">
                <a:solidFill>
                  <a:schemeClr val="bg1"/>
                </a:solidFill>
              </a:rPr>
              <a:t> the Sun </a:t>
            </a:r>
            <a:r>
              <a:rPr lang="fr-FR" sz="1200" dirty="0" err="1">
                <a:solidFill>
                  <a:schemeClr val="bg1"/>
                </a:solidFill>
              </a:rPr>
              <a:t>orbiting</a:t>
            </a:r>
            <a:r>
              <a:rPr lang="fr-FR" sz="1200" dirty="0">
                <a:solidFill>
                  <a:schemeClr val="bg1"/>
                </a:solidFill>
              </a:rPr>
              <a:t> Earth, and Venus and Mercury </a:t>
            </a:r>
            <a:r>
              <a:rPr lang="fr-FR" sz="1200" dirty="0" err="1">
                <a:solidFill>
                  <a:schemeClr val="bg1"/>
                </a:solidFill>
              </a:rPr>
              <a:t>orbiting</a:t>
            </a:r>
            <a:r>
              <a:rPr lang="fr-FR" sz="1200" dirty="0">
                <a:solidFill>
                  <a:schemeClr val="bg1"/>
                </a:solidFill>
              </a:rPr>
              <a:t> the Sun,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(</a:t>
            </a:r>
            <a:r>
              <a:rPr lang="fr-FR" sz="1200" dirty="0" err="1">
                <a:solidFill>
                  <a:schemeClr val="bg1"/>
                </a:solidFill>
              </a:rPr>
              <a:t>much</a:t>
            </a:r>
            <a:r>
              <a:rPr lang="fr-FR" sz="1200" dirty="0">
                <a:solidFill>
                  <a:schemeClr val="bg1"/>
                </a:solidFill>
              </a:rPr>
              <a:t> like </a:t>
            </a:r>
            <a:r>
              <a:rPr lang="fr-FR" sz="1200" dirty="0" err="1">
                <a:solidFill>
                  <a:schemeClr val="bg1"/>
                </a:solidFill>
              </a:rPr>
              <a:t>late</a:t>
            </a:r>
            <a:r>
              <a:rPr lang="fr-FR" sz="1200" dirty="0">
                <a:solidFill>
                  <a:schemeClr val="bg1"/>
                </a:solidFill>
              </a:rPr>
              <a:t> 16</a:t>
            </a:r>
            <a:r>
              <a:rPr lang="fr-FR" sz="1200" baseline="30000" dirty="0">
                <a:solidFill>
                  <a:schemeClr val="bg1"/>
                </a:solidFill>
              </a:rPr>
              <a:t>th</a:t>
            </a:r>
            <a:r>
              <a:rPr lang="fr-FR" sz="1200" dirty="0">
                <a:solidFill>
                  <a:schemeClr val="bg1"/>
                </a:solidFill>
              </a:rPr>
              <a:t> century Brahe model)</a:t>
            </a: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221088"/>
            <a:ext cx="8424936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1884" y="624876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6D771-E8D4-43B4-83A7-3081F1C9D4DD}"/>
              </a:ext>
            </a:extLst>
          </p:cNvPr>
          <p:cNvSpPr txBox="1"/>
          <p:nvPr/>
        </p:nvSpPr>
        <p:spPr>
          <a:xfrm>
            <a:off x="2811540" y="10734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>
                <a:solidFill>
                  <a:schemeClr val="bg1"/>
                </a:solidFill>
              </a:rPr>
              <a:t>Hellenistic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Scientific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9222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029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5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-13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 </a:t>
            </a:r>
            <a:r>
              <a:rPr lang="nl-NL" sz="1200" b="1" i="1" dirty="0" err="1">
                <a:solidFill>
                  <a:schemeClr val="bg1"/>
                </a:solidFill>
              </a:rPr>
              <a:t>Aryabhata</a:t>
            </a:r>
            <a:r>
              <a:rPr lang="nl-NL" sz="1200" dirty="0">
                <a:solidFill>
                  <a:schemeClr val="bg1"/>
                </a:solidFill>
              </a:rPr>
              <a:t> (India) and </a:t>
            </a:r>
            <a:r>
              <a:rPr lang="nl-NL" sz="1200" b="1" i="1" dirty="0">
                <a:solidFill>
                  <a:schemeClr val="bg1"/>
                </a:solidFill>
              </a:rPr>
              <a:t>Al-Sijzi</a:t>
            </a:r>
            <a:r>
              <a:rPr lang="nl-NL" sz="1200" dirty="0">
                <a:solidFill>
                  <a:schemeClr val="bg1"/>
                </a:solidFill>
              </a:rPr>
              <a:t> (Iran)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  <a:r>
              <a:rPr lang="nl-NL" sz="1200" dirty="0" err="1">
                <a:solidFill>
                  <a:schemeClr val="bg1"/>
                </a:solidFill>
              </a:rPr>
              <a:t>propose</a:t>
            </a:r>
            <a:r>
              <a:rPr lang="nl-NL" sz="1200" dirty="0">
                <a:solidFill>
                  <a:schemeClr val="bg1"/>
                </a:solidFill>
              </a:rPr>
              <a:t> that the Earth rotates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its</a:t>
            </a:r>
            <a:r>
              <a:rPr lang="nl-NL" sz="1200" dirty="0">
                <a:solidFill>
                  <a:schemeClr val="bg1"/>
                </a:solidFill>
              </a:rPr>
              <a:t> axis.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Nasir al-</a:t>
            </a:r>
            <a:r>
              <a:rPr lang="nl-NL" sz="1200" b="1" i="1" dirty="0" err="1">
                <a:solidFill>
                  <a:schemeClr val="bg1"/>
                </a:solidFill>
              </a:rPr>
              <a:t>Din</a:t>
            </a:r>
            <a:r>
              <a:rPr lang="nl-NL" sz="1200" b="1" i="1" dirty="0">
                <a:solidFill>
                  <a:schemeClr val="bg1"/>
                </a:solidFill>
              </a:rPr>
              <a:t> al-</a:t>
            </a:r>
            <a:r>
              <a:rPr lang="nl-NL" sz="1200" b="1" i="1" dirty="0" err="1">
                <a:solidFill>
                  <a:schemeClr val="bg1"/>
                </a:solidFill>
              </a:rPr>
              <a:t>Tusi</a:t>
            </a:r>
            <a:r>
              <a:rPr lang="nl-NL" sz="1200" b="1" i="1" dirty="0">
                <a:solidFill>
                  <a:schemeClr val="bg1"/>
                </a:solidFill>
              </a:rPr>
              <a:t> (</a:t>
            </a:r>
            <a:r>
              <a:rPr lang="en-US" sz="1200" b="1" i="1" dirty="0">
                <a:solidFill>
                  <a:schemeClr val="bg1"/>
                </a:solidFill>
              </a:rPr>
              <a:t>1201 –1274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nl-NL" sz="1200" b="1" i="1" dirty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First empirical evidence for Earth’s rotation by Nasir al-Din al-Tusi.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dirty="0">
                <a:solidFill>
                  <a:schemeClr val="bg1"/>
                </a:solidFill>
              </a:rPr>
              <a:t>8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/>
              <a:t>         </a:t>
            </a:r>
            <a:r>
              <a:rPr lang="nl-NL" sz="1200" b="1" i="1" dirty="0">
                <a:solidFill>
                  <a:schemeClr val="bg1"/>
                </a:solidFill>
              </a:rPr>
              <a:t>Puranic Hindu cosmology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Universe goes </a:t>
            </a:r>
            <a:r>
              <a:rPr lang="nl-NL" sz="1200" dirty="0" err="1">
                <a:solidFill>
                  <a:schemeClr val="bg1"/>
                </a:solidFill>
              </a:rPr>
              <a:t>through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repeated</a:t>
            </a:r>
            <a:r>
              <a:rPr lang="nl-NL" sz="1200" dirty="0">
                <a:solidFill>
                  <a:schemeClr val="bg1"/>
                </a:solidFill>
              </a:rPr>
              <a:t> cycles of creation, </a:t>
            </a:r>
            <a:r>
              <a:rPr lang="nl-NL" sz="1200" dirty="0" err="1">
                <a:solidFill>
                  <a:schemeClr val="bg1"/>
                </a:solidFill>
              </a:rPr>
              <a:t>destruction</a:t>
            </a:r>
            <a:r>
              <a:rPr lang="nl-NL" sz="1200" dirty="0">
                <a:solidFill>
                  <a:schemeClr val="bg1"/>
                </a:solidFill>
              </a:rPr>
              <a:t> and rebirth, </a:t>
            </a:r>
            <a:r>
              <a:rPr lang="nl-NL" sz="1200" dirty="0" err="1">
                <a:solidFill>
                  <a:schemeClr val="bg1"/>
                </a:solidFill>
              </a:rPr>
              <a:t>with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each</a:t>
            </a:r>
            <a:r>
              <a:rPr lang="nl-NL" sz="1200" dirty="0">
                <a:solidFill>
                  <a:schemeClr val="bg1"/>
                </a:solidFill>
              </a:rPr>
              <a:t> cycle lasting 4.32 billion years.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8</a:t>
            </a:r>
            <a:r>
              <a:rPr lang="fr-FR" sz="1200" b="1" baseline="30000" dirty="0">
                <a:solidFill>
                  <a:schemeClr val="bg1"/>
                </a:solidFill>
              </a:rPr>
              <a:t>th</a:t>
            </a:r>
            <a:r>
              <a:rPr lang="fr-FR" sz="1200" b="1" dirty="0">
                <a:solidFill>
                  <a:schemeClr val="bg1"/>
                </a:solidFill>
              </a:rPr>
              <a:t>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 Imam </a:t>
            </a:r>
            <a:r>
              <a:rPr lang="fr-FR" sz="1200" b="1" i="1" dirty="0" err="1">
                <a:solidFill>
                  <a:schemeClr val="bg1"/>
                </a:solidFill>
              </a:rPr>
              <a:t>Muhammed</a:t>
            </a:r>
            <a:r>
              <a:rPr lang="fr-FR" sz="1200" b="1" i="1" dirty="0">
                <a:solidFill>
                  <a:schemeClr val="bg1"/>
                </a:solidFill>
              </a:rPr>
              <a:t> al-</a:t>
            </a:r>
            <a:r>
              <a:rPr lang="fr-FR" sz="1200" b="1" i="1" dirty="0" err="1">
                <a:solidFill>
                  <a:schemeClr val="bg1"/>
                </a:solidFill>
              </a:rPr>
              <a:t>Baqir</a:t>
            </a:r>
            <a:r>
              <a:rPr lang="fr-FR" sz="1200" b="1" i="1" dirty="0">
                <a:solidFill>
                  <a:schemeClr val="bg1"/>
                </a:solidFill>
              </a:rPr>
              <a:t>   (676-733)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medieval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Islamic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scholars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endorse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idea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pluralistic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universe</a:t>
            </a:r>
            <a:endParaRPr lang="fr-FR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"Maybe you see that God created only this single world and that God did not create humans besides you.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Well, I swear by God that God created thousands and thousands of worlds and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thousands and thousands of humankind.“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13</a:t>
            </a:r>
            <a:r>
              <a:rPr lang="fr-FR" sz="1200" b="1" baseline="30000" dirty="0">
                <a:solidFill>
                  <a:schemeClr val="bg1"/>
                </a:solidFill>
              </a:rPr>
              <a:t>th</a:t>
            </a:r>
            <a:r>
              <a:rPr lang="fr-FR" sz="1200" b="1" dirty="0">
                <a:solidFill>
                  <a:schemeClr val="bg1"/>
                </a:solidFill>
              </a:rPr>
              <a:t>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Fakhr ad-Din </a:t>
            </a:r>
            <a:r>
              <a:rPr lang="en-US" sz="1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ar-Razi</a:t>
            </a:r>
            <a:r>
              <a:rPr lang="en-US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(1149–1209),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Matalib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al-Aliya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criticizes geocentric model and within the universe and explores the notion of the existence of a plural worlds in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the context of his commentary on the Quranic verse, "All praise belongs to God, Lord of the Worlds”. </a:t>
            </a:r>
            <a:r>
              <a:rPr lang="en-US" sz="1200" dirty="0">
                <a:solidFill>
                  <a:schemeClr val="bg1"/>
                </a:solidFill>
              </a:rPr>
              <a:t>He raises the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question of whether the term "worlds" in this verse refers 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"multiple worlds within this single universe or cosmos, or to many other universes or a multiverse beyond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this known universe."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nl-NL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666" y="612361"/>
            <a:ext cx="8046798" cy="14484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16AC-153D-4ADF-953F-D49B0EAB1883}"/>
              </a:ext>
            </a:extLst>
          </p:cNvPr>
          <p:cNvSpPr txBox="1"/>
          <p:nvPr/>
        </p:nvSpPr>
        <p:spPr>
          <a:xfrm>
            <a:off x="2411760" y="179348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>
                <a:solidFill>
                  <a:schemeClr val="bg1"/>
                </a:solidFill>
              </a:rPr>
              <a:t>Medieval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Hindu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Islamic</a:t>
            </a:r>
            <a:r>
              <a:rPr lang="nl-NL" b="1" i="1" dirty="0">
                <a:solidFill>
                  <a:schemeClr val="bg1"/>
                </a:solidFill>
              </a:rPr>
              <a:t> World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CC6BD-9619-4940-84DD-3F589609CC3F}"/>
              </a:ext>
            </a:extLst>
          </p:cNvPr>
          <p:cNvSpPr/>
          <p:nvPr/>
        </p:nvSpPr>
        <p:spPr>
          <a:xfrm>
            <a:off x="718817" y="4725144"/>
            <a:ext cx="8046798" cy="19535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0414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034" y="-260278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</a:t>
            </a:r>
            <a:r>
              <a:rPr lang="nl-NL" sz="1200" b="1" dirty="0">
                <a:solidFill>
                  <a:schemeClr val="bg1"/>
                </a:solidFill>
              </a:rPr>
              <a:t>10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CE, </a:t>
            </a:r>
            <a:r>
              <a:rPr lang="nl-NL" sz="1200" b="1" dirty="0" err="1">
                <a:solidFill>
                  <a:schemeClr val="bg1"/>
                </a:solidFill>
              </a:rPr>
              <a:t>Carolingian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times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 </a:t>
            </a:r>
            <a:r>
              <a:rPr lang="nl-NL" sz="1200" b="1" i="1" dirty="0">
                <a:solidFill>
                  <a:schemeClr val="bg1"/>
                </a:solidFill>
              </a:rPr>
              <a:t>unknown Irish monk,  ~ 950-960 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 </a:t>
            </a:r>
            <a:r>
              <a:rPr lang="fr-FR" sz="1200" dirty="0">
                <a:solidFill>
                  <a:schemeClr val="bg1"/>
                </a:solidFill>
              </a:rPr>
              <a:t>awareness of alternatives to </a:t>
            </a:r>
            <a:r>
              <a:rPr lang="fr-FR" sz="1200" dirty="0" err="1">
                <a:solidFill>
                  <a:schemeClr val="bg1"/>
                </a:solidFill>
              </a:rPr>
              <a:t>geocentric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universe</a:t>
            </a:r>
            <a:r>
              <a:rPr lang="fr-FR" sz="12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   </a:t>
            </a:r>
            <a:r>
              <a:rPr lang="nl-NL" sz="1200" dirty="0">
                <a:solidFill>
                  <a:schemeClr val="bg1"/>
                </a:solidFill>
              </a:rPr>
              <a:t>sketch Venus &amp; </a:t>
            </a:r>
            <a:r>
              <a:rPr lang="nl-NL" sz="1200" dirty="0" err="1">
                <a:solidFill>
                  <a:schemeClr val="bg1"/>
                </a:solidFill>
              </a:rPr>
              <a:t>Mercury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orbit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Sun  (!!!!),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 in copy of </a:t>
            </a:r>
            <a:r>
              <a:rPr lang="nl-NL" sz="1200" dirty="0" err="1">
                <a:solidFill>
                  <a:schemeClr val="bg1"/>
                </a:solidFill>
              </a:rPr>
              <a:t>Martianus</a:t>
            </a:r>
            <a:r>
              <a:rPr lang="nl-NL" sz="1200" dirty="0">
                <a:solidFill>
                  <a:schemeClr val="bg1"/>
                </a:solidFill>
              </a:rPr>
              <a:t> Capella</a:t>
            </a:r>
            <a:r>
              <a:rPr lang="fr-FR" sz="1200" dirty="0">
                <a:solidFill>
                  <a:schemeClr val="bg1"/>
                </a:solidFill>
              </a:rPr>
              <a:t> ‘’De </a:t>
            </a:r>
            <a:r>
              <a:rPr lang="fr-FR" sz="1200" dirty="0" err="1">
                <a:solidFill>
                  <a:schemeClr val="bg1"/>
                </a:solidFill>
              </a:rPr>
              <a:t>septem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disciplinis</a:t>
            </a:r>
            <a:r>
              <a:rPr lang="fr-FR" sz="1200" dirty="0">
                <a:solidFill>
                  <a:schemeClr val="bg1"/>
                </a:solidFill>
              </a:rPr>
              <a:t>’’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   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bg1"/>
                </a:solidFill>
              </a:rPr>
              <a:t>         </a:t>
            </a:r>
            <a:r>
              <a:rPr lang="fr-FR" sz="1200" b="1" dirty="0">
                <a:solidFill>
                  <a:schemeClr val="bg1"/>
                </a:solidFill>
              </a:rPr>
              <a:t>1230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  Johannes de Sacrobosco, 1195-1230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 Tractatus de </a:t>
            </a:r>
            <a:r>
              <a:rPr lang="fr-FR" sz="1200" b="1" dirty="0" err="1">
                <a:solidFill>
                  <a:schemeClr val="bg1"/>
                </a:solidFill>
              </a:rPr>
              <a:t>Sphaera</a:t>
            </a:r>
            <a:r>
              <a:rPr lang="fr-FR" sz="1200" b="1" dirty="0">
                <a:solidFill>
                  <a:schemeClr val="bg1"/>
                </a:solidFill>
              </a:rPr>
              <a:t>/De </a:t>
            </a:r>
            <a:r>
              <a:rPr lang="fr-FR" sz="1200" b="1" dirty="0" err="1">
                <a:solidFill>
                  <a:schemeClr val="bg1"/>
                </a:solidFill>
              </a:rPr>
              <a:t>sphaera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mundi</a:t>
            </a:r>
            <a:r>
              <a:rPr lang="fr-FR" sz="1200" b="1" dirty="0">
                <a:solidFill>
                  <a:schemeClr val="bg1"/>
                </a:solidFill>
              </a:rPr>
              <a:t>  (1230)</a:t>
            </a:r>
            <a:endParaRPr lang="fr-FR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   </a:t>
            </a: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200" dirty="0">
                <a:solidFill>
                  <a:schemeClr val="bg1"/>
                </a:solidFill>
              </a:rPr>
              <a:t>Earth as a </a:t>
            </a:r>
            <a:r>
              <a:rPr lang="fr-FR" sz="1200" dirty="0" err="1">
                <a:solidFill>
                  <a:schemeClr val="bg1"/>
                </a:solidFill>
              </a:rPr>
              <a:t>sphere</a:t>
            </a:r>
            <a:endParaRPr lang="fr-FR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b="1" dirty="0">
                <a:solidFill>
                  <a:schemeClr val="bg1"/>
                </a:solidFill>
              </a:rPr>
              <a:t>       </a:t>
            </a:r>
            <a:r>
              <a:rPr lang="nl-NL" sz="1200" b="1" dirty="0">
                <a:solidFill>
                  <a:schemeClr val="bg1"/>
                </a:solidFill>
              </a:rPr>
              <a:t>13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Robert </a:t>
            </a:r>
            <a:r>
              <a:rPr lang="nl-NL" sz="1200" b="1" i="1" dirty="0" err="1">
                <a:solidFill>
                  <a:schemeClr val="bg1"/>
                </a:solidFill>
              </a:rPr>
              <a:t>Grosseteste</a:t>
            </a:r>
            <a:r>
              <a:rPr lang="nl-NL" sz="1200" b="1" i="1" dirty="0">
                <a:solidFill>
                  <a:schemeClr val="bg1"/>
                </a:solidFill>
              </a:rPr>
              <a:t> (1175-1253), </a:t>
            </a:r>
            <a:r>
              <a:rPr lang="nl-NL" sz="1200" dirty="0" err="1">
                <a:solidFill>
                  <a:schemeClr val="bg1"/>
                </a:solidFill>
              </a:rPr>
              <a:t>Anglo</a:t>
            </a:r>
            <a:r>
              <a:rPr lang="nl-NL" sz="1200" dirty="0">
                <a:solidFill>
                  <a:schemeClr val="bg1"/>
                </a:solidFill>
              </a:rPr>
              <a:t>-Norman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De Luce (On Light)  (1225)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first </a:t>
            </a:r>
            <a:r>
              <a:rPr lang="nl-NL" sz="1200" dirty="0" err="1">
                <a:solidFill>
                  <a:schemeClr val="bg1"/>
                </a:solidFill>
              </a:rPr>
              <a:t>work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stating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a single set of </a:t>
            </a:r>
            <a:r>
              <a:rPr lang="nl-NL" sz="1200" dirty="0" err="1">
                <a:solidFill>
                  <a:schemeClr val="bg1"/>
                </a:solidFill>
              </a:rPr>
              <a:t>physical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laws</a:t>
            </a:r>
            <a:r>
              <a:rPr lang="nl-NL" sz="1200" dirty="0">
                <a:solidFill>
                  <a:schemeClr val="bg1"/>
                </a:solidFill>
              </a:rPr>
              <a:t> account </a:t>
            </a:r>
            <a:r>
              <a:rPr lang="nl-NL" sz="1200" dirty="0" err="1">
                <a:solidFill>
                  <a:schemeClr val="bg1"/>
                </a:solidFill>
              </a:rPr>
              <a:t>for</a:t>
            </a:r>
            <a:r>
              <a:rPr lang="nl-NL" sz="1200" dirty="0">
                <a:solidFill>
                  <a:schemeClr val="bg1"/>
                </a:solidFill>
              </a:rPr>
              <a:t> different </a:t>
            </a:r>
            <a:r>
              <a:rPr lang="nl-NL" sz="1200" dirty="0" err="1">
                <a:solidFill>
                  <a:schemeClr val="bg1"/>
                </a:solidFill>
              </a:rPr>
              <a:t>structures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heavens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nine-sphere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formed</a:t>
            </a:r>
            <a:r>
              <a:rPr lang="nl-NL" sz="1200" dirty="0">
                <a:solidFill>
                  <a:schemeClr val="bg1"/>
                </a:solidFill>
              </a:rPr>
              <a:t> in series of “</a:t>
            </a:r>
            <a:r>
              <a:rPr lang="nl-NL" sz="1200" dirty="0" err="1">
                <a:solidFill>
                  <a:schemeClr val="bg1"/>
                </a:solidFill>
              </a:rPr>
              <a:t>phase</a:t>
            </a:r>
            <a:r>
              <a:rPr lang="nl-NL" sz="1200" dirty="0">
                <a:solidFill>
                  <a:schemeClr val="bg1"/>
                </a:solidFill>
              </a:rPr>
              <a:t>” </a:t>
            </a:r>
            <a:r>
              <a:rPr lang="nl-NL" sz="1200" dirty="0" err="1">
                <a:solidFill>
                  <a:schemeClr val="bg1"/>
                </a:solidFill>
              </a:rPr>
              <a:t>transitions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initial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explosion</a:t>
            </a:r>
            <a:r>
              <a:rPr lang="nl-NL" sz="1200" dirty="0">
                <a:solidFill>
                  <a:schemeClr val="bg1"/>
                </a:solidFill>
              </a:rPr>
              <a:t> (!!!!!) of a </a:t>
            </a:r>
            <a:r>
              <a:rPr lang="nl-NL" sz="1200" dirty="0" err="1">
                <a:solidFill>
                  <a:schemeClr val="bg1"/>
                </a:solidFill>
              </a:rPr>
              <a:t>primordial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sort</a:t>
            </a:r>
            <a:r>
              <a:rPr lang="nl-NL" sz="1200" dirty="0">
                <a:solidFill>
                  <a:schemeClr val="bg1"/>
                </a:solidFill>
              </a:rPr>
              <a:t> of light, </a:t>
            </a:r>
            <a:r>
              <a:rPr lang="nl-NL" sz="1200" dirty="0" err="1">
                <a:solidFill>
                  <a:schemeClr val="bg1"/>
                </a:solidFill>
              </a:rPr>
              <a:t>expands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enormous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sphere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thinning</a:t>
            </a:r>
            <a:r>
              <a:rPr lang="nl-NL" sz="1200" dirty="0">
                <a:solidFill>
                  <a:schemeClr val="bg1"/>
                </a:solidFill>
              </a:rPr>
              <a:t> matter as </a:t>
            </a:r>
            <a:r>
              <a:rPr lang="nl-NL" sz="1200" dirty="0" err="1">
                <a:solidFill>
                  <a:schemeClr val="bg1"/>
                </a:solidFill>
              </a:rPr>
              <a:t>it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goes</a:t>
            </a:r>
            <a:r>
              <a:rPr lang="nl-NL" sz="1200" dirty="0">
                <a:solidFill>
                  <a:schemeClr val="bg1"/>
                </a:solidFill>
              </a:rPr>
              <a:t>.  Sounds like </a:t>
            </a:r>
            <a:r>
              <a:rPr lang="nl-NL" sz="1200" b="1" dirty="0">
                <a:solidFill>
                  <a:schemeClr val="bg1"/>
                </a:solidFill>
              </a:rPr>
              <a:t>Big Bang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043" y="4221088"/>
            <a:ext cx="8514744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5203C-9707-4A8D-8AEF-435194CFC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1"/>
            <a:ext cx="2914385" cy="3232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2CBF35-0395-4325-931F-48F81E4F13A2}"/>
              </a:ext>
            </a:extLst>
          </p:cNvPr>
          <p:cNvSpPr/>
          <p:nvPr/>
        </p:nvSpPr>
        <p:spPr>
          <a:xfrm>
            <a:off x="5868144" y="908721"/>
            <a:ext cx="2914385" cy="3187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C4A25-6E26-438C-B76A-F1DDFDE10E2E}"/>
              </a:ext>
            </a:extLst>
          </p:cNvPr>
          <p:cNvSpPr txBox="1"/>
          <p:nvPr/>
        </p:nvSpPr>
        <p:spPr>
          <a:xfrm>
            <a:off x="2811540" y="107340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European </a:t>
            </a:r>
            <a:r>
              <a:rPr lang="nl-NL" b="1" i="1" dirty="0" err="1">
                <a:solidFill>
                  <a:schemeClr val="bg1"/>
                </a:solidFill>
              </a:rPr>
              <a:t>Middle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Ages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2186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</a:t>
            </a:r>
            <a:r>
              <a:rPr lang="fr-FR" sz="1400" b="1" dirty="0">
                <a:solidFill>
                  <a:schemeClr val="bg1"/>
                </a:solidFill>
              </a:rPr>
              <a:t>15th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Nicolas de </a:t>
            </a:r>
            <a:r>
              <a:rPr lang="fr-FR" sz="1400" b="1" i="1" dirty="0" err="1">
                <a:solidFill>
                  <a:schemeClr val="bg1"/>
                </a:solidFill>
              </a:rPr>
              <a:t>Cusa</a:t>
            </a:r>
            <a:r>
              <a:rPr lang="fr-FR" sz="1400" b="1" i="1" dirty="0">
                <a:solidFill>
                  <a:schemeClr val="bg1"/>
                </a:solidFill>
              </a:rPr>
              <a:t>, 1401-1464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</a:t>
            </a:r>
            <a:r>
              <a:rPr lang="fr-FR" sz="1200" b="1" dirty="0">
                <a:solidFill>
                  <a:schemeClr val="bg1"/>
                </a:solidFill>
              </a:rPr>
              <a:t>De </a:t>
            </a:r>
            <a:r>
              <a:rPr lang="fr-FR" sz="1200" b="1" dirty="0" err="1">
                <a:solidFill>
                  <a:schemeClr val="bg1"/>
                </a:solidFill>
              </a:rPr>
              <a:t>Docta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Ignorantia</a:t>
            </a:r>
            <a:r>
              <a:rPr lang="fr-FR" sz="1200" b="1" dirty="0">
                <a:solidFill>
                  <a:schemeClr val="bg1"/>
                </a:solidFill>
              </a:rPr>
              <a:t>  (1440)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first European </a:t>
            </a:r>
            <a:r>
              <a:rPr lang="nl-NL" sz="1200" dirty="0" err="1">
                <a:solidFill>
                  <a:schemeClr val="bg1"/>
                </a:solidFill>
              </a:rPr>
              <a:t>work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stating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other</a:t>
            </a:r>
            <a:r>
              <a:rPr lang="nl-NL" sz="1200" dirty="0">
                <a:solidFill>
                  <a:schemeClr val="bg1"/>
                </a:solidFill>
              </a:rPr>
              <a:t> stars </a:t>
            </a:r>
            <a:r>
              <a:rPr lang="nl-NL" sz="1200" dirty="0" err="1">
                <a:solidFill>
                  <a:schemeClr val="bg1"/>
                </a:solidFill>
              </a:rPr>
              <a:t>would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other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worlds</a:t>
            </a:r>
            <a:r>
              <a:rPr lang="nl-NL" sz="12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“</a:t>
            </a:r>
            <a:r>
              <a:rPr lang="en-US" sz="1200" dirty="0">
                <a:solidFill>
                  <a:schemeClr val="bg1"/>
                </a:solidFill>
              </a:rPr>
              <a:t>Life, as it exists on Earth in the form of men, animals and plants, is to be found,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let us suppose in a high form in the solar and stellar regions. Rather than think that so many stars and parts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of the heavens are uninhabited and that this earth of ours alone is peopled we will suppose that in every region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there are inhabitants, differing in nature by rank and all owing their origin to God …”,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-  work explicitly states a “Cosmological Principle”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         “</a:t>
            </a:r>
            <a:r>
              <a:rPr lang="en-US" sz="1200" dirty="0">
                <a:solidFill>
                  <a:schemeClr val="bg1"/>
                </a:solidFill>
              </a:rPr>
              <a:t>The universe has no circumference, for if it had a center and a circumference there would be some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and some thing beyond the world, suppositions which are wholly lacking in truth. Since, therefore, it 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impossible that the universe should be enclosed within a corporeal center and corporeal boundary, it 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not within our power to understand the universe, whose center and circumference are God.  ”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1584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Giordano Bruno, 1548-1600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</a:t>
            </a:r>
            <a:r>
              <a:rPr lang="it-IT" sz="1100" b="1" dirty="0">
                <a:solidFill>
                  <a:schemeClr val="bg1"/>
                </a:solidFill>
              </a:rPr>
              <a:t>De l'Infinito, Universo e Mondi (1584)</a:t>
            </a:r>
            <a:endParaRPr lang="fr-FR" sz="11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/>
              <a:t>“ 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”Innumerable celestial bodies, stars, globes, suns and earths may be sensibly perceived therein by us and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an infinite number of them may be inferred by our own reason.’’</a:t>
            </a: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5A104-495D-418D-A658-2904CA7D5DA0}"/>
              </a:ext>
            </a:extLst>
          </p:cNvPr>
          <p:cNvSpPr/>
          <p:nvPr/>
        </p:nvSpPr>
        <p:spPr>
          <a:xfrm>
            <a:off x="467544" y="4437112"/>
            <a:ext cx="842493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5910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Jan_Matejko-Astronomer_Copernicus-Conversation_with_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75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34169" y="4797152"/>
            <a:ext cx="9858375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500" dirty="0" err="1">
                <a:solidFill>
                  <a:schemeClr val="tx1"/>
                </a:solidFill>
                <a:latin typeface="Elephant" panose="02020904090505020303" pitchFamily="18" charset="0"/>
              </a:rPr>
              <a:t>Nikolaus</a:t>
            </a: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  Copernicus</a:t>
            </a:r>
            <a:b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n-US" sz="2500" dirty="0">
                <a:solidFill>
                  <a:schemeClr val="tx1"/>
                </a:solidFill>
                <a:latin typeface="Elephant" panose="02020904090505020303" pitchFamily="18" charset="0"/>
              </a:rPr>
              <a:t>(1473-1543)</a:t>
            </a:r>
          </a:p>
        </p:txBody>
      </p:sp>
    </p:spTree>
    <p:extLst>
      <p:ext uri="{BB962C8B-B14F-4D97-AF65-F5344CB8AC3E}">
        <p14:creationId xmlns:p14="http://schemas.microsoft.com/office/powerpoint/2010/main" val="428251602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24644"/>
            <a:ext cx="8604448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1543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Nicolaus Copernicus</a:t>
            </a:r>
            <a:r>
              <a:rPr lang="nl-NL" sz="1200" dirty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publishes heliocentric universe in De Revolutionibus Orbium Coelestium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implicit introduction Copernican principle:   Earth/Sun is not special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1576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Thomas </a:t>
            </a:r>
            <a:r>
              <a:rPr lang="nl-NL" sz="1200" b="1" i="1" dirty="0" err="1">
                <a:solidFill>
                  <a:prstClr val="black"/>
                </a:solidFill>
              </a:rPr>
              <a:t>Digges</a:t>
            </a:r>
            <a:r>
              <a:rPr lang="nl-NL" sz="1200" b="1" i="1" dirty="0">
                <a:solidFill>
                  <a:prstClr val="black"/>
                </a:solidFill>
              </a:rPr>
              <a:t> (1546-1595)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i="1" dirty="0">
                <a:solidFill>
                  <a:schemeClr val="bg1"/>
                </a:solidFill>
              </a:rPr>
              <a:t>        </a:t>
            </a:r>
            <a:r>
              <a:rPr lang="en-US" sz="1200" b="1" dirty="0">
                <a:solidFill>
                  <a:schemeClr val="bg1"/>
                </a:solidFill>
              </a:rPr>
              <a:t>A Prognostication everlasting  (1576)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b="1" i="1" dirty="0">
                <a:solidFill>
                  <a:schemeClr val="bg1"/>
                </a:solidFill>
              </a:rPr>
              <a:t>         </a:t>
            </a:r>
            <a:r>
              <a:rPr lang="en-US" sz="1200" dirty="0">
                <a:solidFill>
                  <a:schemeClr val="bg1"/>
                </a:solidFill>
              </a:rPr>
              <a:t>First expose – in appendix - of Copernican heliocentric model of the Universe in English language.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Digges states – going further than Copernicus - that the Universe is infinite, and contains infinitely many stars.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“Digges’ original contribution to cosmology consisted of dismantling the starry sphere throughout endless space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 … Digges pioneered … the idea of an unlimited sphere filled with the mingling rays of countless stars.”  (E. Harrison)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1572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Tycho Brahe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dirty="0">
                <a:solidFill>
                  <a:schemeClr val="bg1"/>
                </a:solidFill>
              </a:rPr>
              <a:t>Tycho’s supernova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Ultimate </a:t>
            </a:r>
            <a:r>
              <a:rPr lang="nl-NL" sz="1200" dirty="0" err="1">
                <a:solidFill>
                  <a:schemeClr val="bg1"/>
                </a:solidFill>
              </a:rPr>
              <a:t>evidence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challenge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against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Aristotelian</a:t>
            </a:r>
            <a:r>
              <a:rPr lang="nl-NL" sz="1200" dirty="0">
                <a:solidFill>
                  <a:schemeClr val="bg1"/>
                </a:solidFill>
              </a:rPr>
              <a:t> view of a serene </a:t>
            </a:r>
            <a:r>
              <a:rPr lang="nl-NL" sz="1200" dirty="0" err="1">
                <a:solidFill>
                  <a:schemeClr val="bg1"/>
                </a:solidFill>
              </a:rPr>
              <a:t>unchanging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</a:t>
            </a: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1609-1632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err="1">
                <a:solidFill>
                  <a:prstClr val="black"/>
                </a:solidFill>
              </a:rPr>
              <a:t>Galileo</a:t>
            </a:r>
            <a:r>
              <a:rPr lang="nl-NL" sz="1200" b="1" i="1" dirty="0">
                <a:solidFill>
                  <a:prstClr val="black"/>
                </a:solidFill>
              </a:rPr>
              <a:t> Galilei 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means of (telescopic) observations, proves the validity of the heliocentric Universe.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1610 , Siderius </a:t>
            </a:r>
            <a:r>
              <a:rPr lang="nl-NL" sz="1200" b="1" dirty="0" err="1">
                <a:solidFill>
                  <a:prstClr val="black"/>
                </a:solidFill>
              </a:rPr>
              <a:t>Nuncius</a:t>
            </a:r>
            <a:endParaRPr lang="nl-NL" sz="12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first </a:t>
            </a:r>
            <a:r>
              <a:rPr lang="nl-NL" sz="1200" dirty="0" err="1">
                <a:solidFill>
                  <a:prstClr val="black"/>
                </a:solidFill>
              </a:rPr>
              <a:t>published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work</a:t>
            </a:r>
            <a:r>
              <a:rPr lang="nl-NL" sz="1200" dirty="0">
                <a:solidFill>
                  <a:prstClr val="black"/>
                </a:solidFill>
              </a:rPr>
              <a:t> on </a:t>
            </a:r>
            <a:r>
              <a:rPr lang="nl-NL" sz="1200" dirty="0" err="1">
                <a:solidFill>
                  <a:prstClr val="black"/>
                </a:solidFill>
              </a:rPr>
              <a:t>observations</a:t>
            </a:r>
            <a:r>
              <a:rPr lang="nl-NL" sz="1200" dirty="0">
                <a:solidFill>
                  <a:prstClr val="black"/>
                </a:solidFill>
              </a:rPr>
              <a:t> made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telescope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1632,   </a:t>
            </a:r>
            <a:r>
              <a:rPr lang="en-US" sz="1200" b="1" dirty="0">
                <a:solidFill>
                  <a:schemeClr val="bg1"/>
                </a:solidFill>
              </a:rPr>
              <a:t>Dialogue Concerning the Two Chief World Systems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Debate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between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Salviati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exposing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Copernican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heliocentric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Simplicio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defending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old</a:t>
            </a:r>
            <a:r>
              <a:rPr lang="nl-NL" sz="1200" dirty="0">
                <a:solidFill>
                  <a:prstClr val="black"/>
                </a:solidFill>
              </a:rPr>
              <a:t> traditional </a:t>
            </a:r>
            <a:r>
              <a:rPr lang="nl-NL" sz="1200" dirty="0" err="1">
                <a:solidFill>
                  <a:prstClr val="black"/>
                </a:solidFill>
              </a:rPr>
              <a:t>Ptolemiac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geocentric</a:t>
            </a:r>
            <a:r>
              <a:rPr lang="nl-NL" sz="1200" dirty="0">
                <a:solidFill>
                  <a:prstClr val="black"/>
                </a:solidFill>
              </a:rPr>
              <a:t> model.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335" y="444323"/>
            <a:ext cx="8424936" cy="1095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4866" y="3160452"/>
            <a:ext cx="8424936" cy="1095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454E1-3991-41C3-AD81-73B4EE641581}"/>
              </a:ext>
            </a:extLst>
          </p:cNvPr>
          <p:cNvSpPr txBox="1"/>
          <p:nvPr/>
        </p:nvSpPr>
        <p:spPr>
          <a:xfrm>
            <a:off x="3059832" y="7499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The </a:t>
            </a:r>
            <a:r>
              <a:rPr lang="nl-NL" b="1" i="1" dirty="0" err="1">
                <a:solidFill>
                  <a:schemeClr val="bg1"/>
                </a:solidFill>
              </a:rPr>
              <a:t>Scientific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Revolution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95164-4DB7-4388-A34A-CA24097A9F0E}"/>
              </a:ext>
            </a:extLst>
          </p:cNvPr>
          <p:cNvSpPr/>
          <p:nvPr/>
        </p:nvSpPr>
        <p:spPr>
          <a:xfrm>
            <a:off x="419383" y="4365104"/>
            <a:ext cx="8424936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43272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3633</Words>
  <Application>Microsoft Office PowerPoint</Application>
  <PresentationFormat>On-screen Show (4:3)</PresentationFormat>
  <Paragraphs>812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Book Antiqua</vt:lpstr>
      <vt:lpstr>Constantia</vt:lpstr>
      <vt:lpstr>Elephant</vt:lpstr>
      <vt:lpstr>Garamond</vt:lpstr>
      <vt:lpstr>Lucida Sans</vt:lpstr>
      <vt:lpstr>Mathematica1</vt:lpstr>
      <vt:lpstr>Papyrus</vt:lpstr>
      <vt:lpstr>Times New Roman</vt:lpstr>
      <vt:lpstr>Wingdings</vt:lpstr>
      <vt:lpstr>Wingdings 2</vt:lpstr>
      <vt:lpstr>Wingdings 3</vt:lpstr>
      <vt:lpstr>Apex</vt:lpstr>
      <vt:lpstr>13_Paper</vt:lpstr>
      <vt:lpstr>1_Default Design</vt:lpstr>
      <vt:lpstr>Paper</vt:lpstr>
      <vt:lpstr>1_Paper</vt:lpstr>
      <vt:lpstr>Equation</vt:lpstr>
      <vt:lpstr>PowerPoint Presentation</vt:lpstr>
      <vt:lpstr>            Timeline Cosmology</vt:lpstr>
      <vt:lpstr>     Aristotle’s   Universe</vt:lpstr>
      <vt:lpstr>PowerPoint Presentation</vt:lpstr>
      <vt:lpstr>PowerPoint Presentation</vt:lpstr>
      <vt:lpstr>PowerPoint Presentation</vt:lpstr>
      <vt:lpstr>PowerPoint Presentation</vt:lpstr>
      <vt:lpstr>Nikolaus  Copernicus (1473-1543)</vt:lpstr>
      <vt:lpstr>PowerPoint Presentation</vt:lpstr>
      <vt:lpstr>PowerPoint Presentation</vt:lpstr>
      <vt:lpstr>PowerPoint Presentation</vt:lpstr>
      <vt:lpstr>     Isaac  Newton              (1642-1726)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Universe</vt:lpstr>
      <vt:lpstr>PowerPoint Presentation</vt:lpstr>
      <vt:lpstr>PowerPoint Presentation</vt:lpstr>
      <vt:lpstr>PowerPoint Presentation</vt:lpstr>
      <vt:lpstr>             Yakov Zeldovich                    (1914-1987):                    Cosmic Web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1033</cp:revision>
  <dcterms:created xsi:type="dcterms:W3CDTF">2003-04-08T08:38:37Z</dcterms:created>
  <dcterms:modified xsi:type="dcterms:W3CDTF">2018-12-02T12:55:03Z</dcterms:modified>
</cp:coreProperties>
</file>