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4028" r:id="rId2"/>
    <p:sldMasterId id="2147484040" r:id="rId3"/>
    <p:sldMasterId id="2147484058" r:id="rId4"/>
    <p:sldMasterId id="2147484217" r:id="rId5"/>
    <p:sldMasterId id="2147484261" r:id="rId6"/>
    <p:sldMasterId id="2147484277" r:id="rId7"/>
    <p:sldMasterId id="2147484289" r:id="rId8"/>
    <p:sldMasterId id="2147484305" r:id="rId9"/>
    <p:sldMasterId id="2147484317" r:id="rId10"/>
    <p:sldMasterId id="2147484333" r:id="rId11"/>
    <p:sldMasterId id="2147484349" r:id="rId12"/>
    <p:sldMasterId id="2147484361" r:id="rId13"/>
    <p:sldMasterId id="2147484373" r:id="rId14"/>
  </p:sldMasterIdLst>
  <p:notesMasterIdLst>
    <p:notesMasterId r:id="rId59"/>
  </p:notesMasterIdLst>
  <p:sldIdLst>
    <p:sldId id="1130" r:id="rId15"/>
    <p:sldId id="1170" r:id="rId16"/>
    <p:sldId id="1165" r:id="rId17"/>
    <p:sldId id="1169" r:id="rId18"/>
    <p:sldId id="1180" r:id="rId19"/>
    <p:sldId id="1174" r:id="rId20"/>
    <p:sldId id="984" r:id="rId21"/>
    <p:sldId id="1121" r:id="rId22"/>
    <p:sldId id="1126" r:id="rId23"/>
    <p:sldId id="1127" r:id="rId24"/>
    <p:sldId id="1128" r:id="rId25"/>
    <p:sldId id="1129" r:id="rId26"/>
    <p:sldId id="1120" r:id="rId27"/>
    <p:sldId id="1188" r:id="rId28"/>
    <p:sldId id="1190" r:id="rId29"/>
    <p:sldId id="1191" r:id="rId30"/>
    <p:sldId id="1119" r:id="rId31"/>
    <p:sldId id="1192" r:id="rId32"/>
    <p:sldId id="1194" r:id="rId33"/>
    <p:sldId id="1193" r:id="rId34"/>
    <p:sldId id="1187" r:id="rId35"/>
    <p:sldId id="1013" r:id="rId36"/>
    <p:sldId id="1143" r:id="rId37"/>
    <p:sldId id="1144" r:id="rId38"/>
    <p:sldId id="1149" r:id="rId39"/>
    <p:sldId id="1137" r:id="rId40"/>
    <p:sldId id="1133" r:id="rId41"/>
    <p:sldId id="1134" r:id="rId42"/>
    <p:sldId id="1176" r:id="rId43"/>
    <p:sldId id="1183" r:id="rId44"/>
    <p:sldId id="1185" r:id="rId45"/>
    <p:sldId id="1181" r:id="rId46"/>
    <p:sldId id="1177" r:id="rId47"/>
    <p:sldId id="1184" r:id="rId48"/>
    <p:sldId id="1186" r:id="rId49"/>
    <p:sldId id="1178" r:id="rId50"/>
    <p:sldId id="1179" r:id="rId51"/>
    <p:sldId id="1131" r:id="rId52"/>
    <p:sldId id="1135" r:id="rId53"/>
    <p:sldId id="1136" r:id="rId54"/>
    <p:sldId id="1198" r:id="rId55"/>
    <p:sldId id="1200" r:id="rId56"/>
    <p:sldId id="1199" r:id="rId57"/>
    <p:sldId id="1195" r:id="rId58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08" d="100"/>
          <a:sy n="108" d="100"/>
        </p:scale>
        <p:origin x="1656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CAE924-22A7-466D-9D9A-5C7FF6A4995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8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7049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4116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5C258-35B9-4222-B563-5896508223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67246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C64B1-A038-4748-9683-02A04DE03B8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05075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F97C7-A62F-4575-91A6-AC54FEA814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12649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93D7-F661-4D55-B14F-B9AE2E19CFF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84812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CAF8-F5CE-45DA-884F-DDE84B26561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29011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F1A9-CD72-4FEA-9487-2EC485655F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3534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AA96A-EA67-46EF-AC39-23C4198BF01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86496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9287-6658-4413-9324-A21D2AFA87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06339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685F-EFC3-4C89-B8AD-A7D191D58F7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44810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884-465B-4AEA-B030-C0764E738E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8326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840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467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9682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7716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70697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00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673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16293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75870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50232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961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43602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6055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58482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13521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27315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90992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22661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1516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6585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6446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4272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76268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07326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9145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5285B-A5B5-43BB-9B54-A90448E06F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24968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CCAD-5094-472D-9DC9-08A5803A27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57866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9951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49475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31075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72983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47572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3998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7440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66014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04653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01657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75061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71568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75148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71181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32705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00854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49880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3055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40850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4491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93080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80315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7653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8019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4999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8609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4505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56441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0531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5404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8649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53799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27363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32088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95737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03109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3876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06918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26341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37743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8413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81130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42098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46135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26769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02278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5780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39143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1932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32998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435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75247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58496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27406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52084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26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80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49418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10204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95172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93ACF-79E8-4E38-BF9F-3AC9F6B549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1527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64751-DF21-40A0-8D7A-6C4590FD5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43711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AFB1B-7D45-42F0-9C7B-2812A5C3B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3368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10A49-438A-4972-A365-4F09BAFF4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0099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B118-E54B-4BB3-8384-3232ED0DC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2267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CDDC-58A1-4174-B33B-94FE3D164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75323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5597-55D0-4276-98FF-E4EF2A87C1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3149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82219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D9A14-9B1D-436D-B6AA-32CE9178BA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912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895C-2272-48BA-A597-E223A9A32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99140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303DF-E6CC-4474-BB57-FF3520E7B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87968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861BD-313E-4835-ADB6-918153241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96366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2E49-39DB-4FA5-8F48-67E6FC716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11509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BBE1A-05FF-4ECC-B555-612C5F10CF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92380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F0C49-BE9D-4FE3-8E2D-8E9847E73E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11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F314E-2A65-49D6-AFED-63B97A7BD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1810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374B6-5798-454D-B2A9-AC9C132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98429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8237-CF05-4AD4-AA7A-52C77AE548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6638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973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A2EFC-15AC-4327-ADA6-C736F31D4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74716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85B0C-E870-4E5D-99C8-BB1C604686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9299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5561-4C3F-43C9-B7FA-04ECFBC1D1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94884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606E1-EC58-402C-AA41-7764898CD9D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0980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33B2-9E8B-41FA-ACBA-F225C822928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1007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3BA4-9298-4D3B-B604-4919A3189B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56058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97CDB-01F6-48EA-89AB-1ED6F0B614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1188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F243F-4C2E-4F40-8785-6F9B7335D4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50337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4C75-D9C8-4717-AFD8-9268AAB364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50712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82C54-ED65-458C-B0A9-2D1B7A44DE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5733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0764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EFE5-F901-41D8-A814-A15774B5045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5531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8B0F-8DFF-42A6-B6AC-37A10CCF224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8611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4047D-F79C-4C4B-96E8-21330CD440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65557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9A2A7-A249-4CC6-A4CF-25707B69C7A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6000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E0A8-6C96-4AB4-B4F7-E345F32644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63692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1E2D-91FF-45D1-8B11-75AEE001B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8652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BA7C4-8C0A-4D3C-9B48-49F7C2981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95061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7A3C-B961-4460-9F93-8CC6DA164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87802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4404-9F5B-47EF-BDA7-5C5EAC2D67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55058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5A79-1223-4ACB-9D61-AB0B7EB36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7071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205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75D21-A97E-465C-B7C6-9E6747AE28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88028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9023-6DA6-4784-96AC-84E8D6CE0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81448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255-5388-40CD-8A0D-F3D4FF0F22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48078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B73F-CE93-42D4-A931-F8C1B1B24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76001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2CF60-1F3F-453D-8462-031CE3DD31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9941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F58A-673B-4C83-A2DF-68E6A444F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5218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1EE9-3752-4491-8F68-AD51CE0BE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70392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8ACB-D8FE-4514-B740-DD1BDD332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78335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A0C8-F5A6-4C96-AA0F-DA9CCB010C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9463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9820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2751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5665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9913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26346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648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71481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5220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6958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4636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49997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1764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1780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29506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2980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9010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8352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49569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01203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07638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49205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67659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23810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903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16125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12258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3608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63039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38050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CE29-1423-497F-B606-544EE2AE300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45014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3B18-EFA8-4B6F-B3BF-7B85CA2903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23921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F755-5AC7-480A-98BC-76804B62451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86549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BC281-C914-4F8E-9265-F6282829012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64890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978F6-EBB4-4EA9-921C-F8CB91C913F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6827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13" r:id="rId2"/>
    <p:sldLayoutId id="2147484026" r:id="rId3"/>
    <p:sldLayoutId id="2147484014" r:id="rId4"/>
    <p:sldLayoutId id="2147484027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0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31" r:id="rId14"/>
    <p:sldLayoutId id="2147484332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813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259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202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4584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00B13F-8E1E-42A5-8476-3EE2E3C9B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5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5C4F23-4B00-41D5-ACB9-B80F955751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0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E3F8BCC-4627-4B2C-BD6A-673F50F6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9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  <p:sldLayoutId id="2147484276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54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FDAF2A-A1EA-4D8B-930C-A2A6B5D1E3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473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  <p:sldLayoutId id="2147484303" r:id="rId14"/>
    <p:sldLayoutId id="2147484304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758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785938"/>
            <a:ext cx="9072563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</a:t>
            </a:r>
          </a:p>
          <a:p>
            <a:pPr algn="ctr">
              <a:defRPr/>
            </a:pPr>
            <a:endParaRPr lang="en-US" sz="5500" b="1" dirty="0"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In search of our Origins </a:t>
            </a:r>
          </a:p>
        </p:txBody>
      </p:sp>
    </p:spTree>
    <p:extLst>
      <p:ext uri="{BB962C8B-B14F-4D97-AF65-F5344CB8AC3E}">
        <p14:creationId xmlns:p14="http://schemas.microsoft.com/office/powerpoint/2010/main" val="64822379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Is our Universe unique, or are there many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other Universes  (multiverse) … ?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57250" y="4929188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made the Universe originate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4375" y="2928938"/>
            <a:ext cx="9720263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25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Why are the physical laws as they are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Do they need to be ?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85813" y="4643438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many dimensions does the Universe have?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More than  1timelike  + 3 spacelike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4375" y="3357563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 and …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4375" y="4500563"/>
            <a:ext cx="972026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Are our brains sufficiently equipped to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understand  and answer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the ultimate questions …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9" name="Text Box 3"/>
          <p:cNvSpPr txBox="1">
            <a:spLocks noChangeArrowheads="1"/>
          </p:cNvSpPr>
          <p:nvPr/>
        </p:nvSpPr>
        <p:spPr bwMode="auto">
          <a:xfrm>
            <a:off x="-576263" y="142875"/>
            <a:ext cx="97202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7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time … </a:t>
            </a:r>
          </a:p>
        </p:txBody>
      </p:sp>
      <p:sp>
        <p:nvSpPr>
          <p:cNvPr id="1074181" name="Text Box 5"/>
          <p:cNvSpPr txBox="1">
            <a:spLocks noChangeArrowheads="1"/>
          </p:cNvSpPr>
          <p:nvPr/>
        </p:nvSpPr>
        <p:spPr bwMode="auto">
          <a:xfrm>
            <a:off x="857250" y="1643063"/>
            <a:ext cx="9720263" cy="566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past century,  since 1915,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marks a special epoch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For the first time in human history,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we are able to address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great questions of Cosmology …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/>
              </a:rPr>
              <a:t>  scientifically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…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63" y="1428750"/>
            <a:ext cx="8286750" cy="4500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the  Universe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has a 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Beginning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27182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Night Sky is Dark</a:t>
            </a:r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156176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575"/>
            <a:ext cx="3918074" cy="3918074"/>
          </a:xfr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500563" y="2214563"/>
            <a:ext cx="48974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</a:rPr>
              <a:t>    </a:t>
            </a:r>
            <a:r>
              <a:rPr lang="en-US" sz="2400" b="1" dirty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2000" b="1" dirty="0">
                <a:solidFill>
                  <a:prstClr val="white"/>
                </a:solidFill>
              </a:rPr>
              <a:t>Night sky as bright as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>
                <a:solidFill>
                  <a:prstClr val="white"/>
                </a:solidFill>
              </a:rPr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>
                <a:solidFill>
                  <a:prstClr val="white"/>
                </a:solidFill>
              </a:rPr>
              <a:t>                the night sky is dark  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2400" b="1" dirty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finite  age of Universe  (13.8  </a:t>
            </a:r>
            <a:r>
              <a:rPr lang="en-US" sz="2000" b="1" dirty="0" err="1">
                <a:solidFill>
                  <a:prstClr val="white"/>
                </a:solidFill>
                <a:sym typeface="Wingdings" pitchFamily="2" charset="2"/>
              </a:rPr>
              <a:t>Gyr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)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1562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690" y="1700808"/>
            <a:ext cx="9072563" cy="59862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Cosmology: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6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observing </a:t>
            </a:r>
          </a:p>
          <a:p>
            <a:pPr algn="ctr">
              <a:lnSpc>
                <a:spcPct val="80000"/>
              </a:lnSpc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the history of the Universe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2773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2286000"/>
            <a:ext cx="8229600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                 Cosmology is a unique science: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not only it looks out to the deepest realms and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largest scales of our Universe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on cosmological scales,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the finite velocity of light becomes a  critical factor …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thus, it also looks back in time, to the earliest moments,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and thus is the ultimate archaeological science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730" y="357166"/>
            <a:ext cx="8758270" cy="1219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b="1"/>
              <a:t>                        Cosmology:   </a:t>
            </a:r>
            <a:br>
              <a:rPr sz="4000" b="1"/>
            </a:br>
            <a:r>
              <a:rPr sz="4000" b="1"/>
              <a:t>            exploring Space &amp;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063" y="2071688"/>
            <a:ext cx="828675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616694" cy="49685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-387424"/>
            <a:ext cx="8229600" cy="1219200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Cosmic Depth  =   Cosmic Time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83605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Light propagation through the Universe:</a:t>
            </a:r>
          </a:p>
          <a:p>
            <a:r>
              <a:rPr lang="nl-NL" dirty="0">
                <a:solidFill>
                  <a:schemeClr val="bg1"/>
                </a:solidFill>
              </a:rPr>
              <a:t>          light has a finite velocity   (c=300,000 km/s)          </a:t>
            </a:r>
          </a:p>
          <a:p>
            <a:r>
              <a:rPr lang="nl-NL" dirty="0">
                <a:solidFill>
                  <a:schemeClr val="bg1"/>
                </a:solidFill>
              </a:rPr>
              <a:t>          the further you look, the further you look in time !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836051"/>
            <a:ext cx="864096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85146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828584" cy="85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6366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43409"/>
            <a:ext cx="11593288" cy="8057747"/>
          </a:xfrm>
        </p:spPr>
      </p:pic>
    </p:spTree>
    <p:extLst>
      <p:ext uri="{BB962C8B-B14F-4D97-AF65-F5344CB8AC3E}">
        <p14:creationId xmlns:p14="http://schemas.microsoft.com/office/powerpoint/2010/main" val="435980960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069908" cy="4824536"/>
          </a:xfrm>
        </p:spPr>
      </p:pic>
    </p:spTree>
    <p:extLst>
      <p:ext uri="{BB962C8B-B14F-4D97-AF65-F5344CB8AC3E}">
        <p14:creationId xmlns:p14="http://schemas.microsoft.com/office/powerpoint/2010/main" val="2463414374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skyglobe.wmap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500063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29313" y="217488"/>
            <a:ext cx="4214812" cy="735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1571625"/>
            <a:ext cx="371475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sz="2600" b="1" dirty="0">
                <a:solidFill>
                  <a:prstClr val="white"/>
                </a:solidFill>
                <a:latin typeface="Constantia"/>
              </a:rPr>
              <a:t>Earliest View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of our Cosmos:</a:t>
            </a:r>
          </a:p>
          <a:p>
            <a:pPr>
              <a:defRPr/>
            </a:pPr>
            <a:endParaRPr lang="en-US" sz="2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the Universe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379,000 years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after the Big Bang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-285776"/>
            <a:ext cx="9828213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Edge of the Visible Universe</a:t>
            </a: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-73025" y="566102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Cosmic  Microwave  Background</a:t>
            </a:r>
          </a:p>
        </p:txBody>
      </p:sp>
      <p:sp>
        <p:nvSpPr>
          <p:cNvPr id="94215" name="TextBox 7"/>
          <p:cNvSpPr txBox="1">
            <a:spLocks noChangeArrowheads="1"/>
          </p:cNvSpPr>
          <p:nvPr/>
        </p:nvSpPr>
        <p:spPr bwMode="auto">
          <a:xfrm>
            <a:off x="0" y="1357313"/>
            <a:ext cx="192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WMAP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CMB 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temperature map</a:t>
            </a:r>
          </a:p>
        </p:txBody>
      </p:sp>
    </p:spTree>
    <p:extLst>
      <p:ext uri="{BB962C8B-B14F-4D97-AF65-F5344CB8AC3E}">
        <p14:creationId xmlns:p14="http://schemas.microsoft.com/office/powerpoint/2010/main" val="4021664683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5" name="Text Box 3"/>
          <p:cNvSpPr txBox="1">
            <a:spLocks noChangeArrowheads="1"/>
          </p:cNvSpPr>
          <p:nvPr/>
        </p:nvSpPr>
        <p:spPr bwMode="auto">
          <a:xfrm>
            <a:off x="-428625" y="428625"/>
            <a:ext cx="97202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Universe: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 Astrophysical  Object </a:t>
            </a:r>
          </a:p>
        </p:txBody>
      </p:sp>
      <p:sp>
        <p:nvSpPr>
          <p:cNvPr id="1078276" name="Text Box 4"/>
          <p:cNvSpPr txBox="1">
            <a:spLocks noChangeArrowheads="1"/>
          </p:cNvSpPr>
          <p:nvPr/>
        </p:nvSpPr>
        <p:spPr bwMode="auto">
          <a:xfrm>
            <a:off x="395288" y="3357563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Finite velocity of light, c: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… a look in depth =  a look back in time …</a:t>
            </a:r>
          </a:p>
        </p:txBody>
      </p:sp>
      <p:sp>
        <p:nvSpPr>
          <p:cNvPr id="1078277" name="Text Box 5"/>
          <p:cNvSpPr txBox="1">
            <a:spLocks noChangeArrowheads="1"/>
          </p:cNvSpPr>
          <p:nvPr/>
        </p:nvSpPr>
        <p:spPr bwMode="auto">
          <a:xfrm>
            <a:off x="395288" y="4797425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 &amp; implications  for  space-time: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observational cosmology limited to only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a minor thin “shell” of all of spacetime …  </a:t>
            </a:r>
          </a:p>
        </p:txBody>
      </p:sp>
      <p:sp>
        <p:nvSpPr>
          <p:cNvPr id="1078278" name="Text Box 6"/>
          <p:cNvSpPr txBox="1">
            <a:spLocks noChangeArrowheads="1"/>
          </p:cNvSpPr>
          <p:nvPr/>
        </p:nvSpPr>
        <p:spPr bwMode="auto">
          <a:xfrm>
            <a:off x="395288" y="2565400"/>
            <a:ext cx="972026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There is only one (visible) Universe 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2143125"/>
            <a:ext cx="8501063" cy="442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7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07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6" grpId="0"/>
      <p:bldP spid="1078277" grpId="0"/>
      <p:bldP spid="10782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2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13.8 </a:t>
            </a:r>
            <a:r>
              <a:rPr lang="en-US" sz="7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Gigayears</a:t>
            </a: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History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19367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49898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99392"/>
            <a:ext cx="11579614" cy="72372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931749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2"/>
            <a:ext cx="9144000" cy="6192958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219200"/>
          </a:xfrm>
        </p:spPr>
        <p:txBody>
          <a:bodyPr/>
          <a:lstStyle/>
          <a:p>
            <a:r>
              <a:rPr lang="nl-NL" dirty="0"/>
              <a:t>                 Big Bang Chronology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396187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37" y="1844824"/>
            <a:ext cx="9072563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Calendar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268086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3578698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37" y="836712"/>
            <a:ext cx="9072563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Composition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095808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" y="1412776"/>
            <a:ext cx="9174950" cy="5688632"/>
          </a:xfrm>
        </p:spPr>
      </p:pic>
      <p:sp>
        <p:nvSpPr>
          <p:cNvPr id="5" name="TextBox 4"/>
          <p:cNvSpPr txBox="1"/>
          <p:nvPr/>
        </p:nvSpPr>
        <p:spPr>
          <a:xfrm>
            <a:off x="-1764704" y="18864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             Cosmic Origins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332656"/>
            <a:ext cx="45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Universe 380.000 yrs after Big Bang</a:t>
            </a: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13.8 Gyrs ago       (13.798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±0.037 Gyrs)</a:t>
            </a: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Temperature         T = 2.72548±0.00057 K</a:t>
            </a:r>
            <a:endParaRPr lang="nl-NL" sz="1400" b="1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temperature/density </a:t>
            </a:r>
            <a:r>
              <a:rPr lang="nl-NL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fluctuations</a:t>
            </a:r>
            <a:r>
              <a:rPr lang="nl-NL" sz="1400" b="1">
                <a:solidFill>
                  <a:srgbClr val="FFFFFF"/>
                </a:solidFill>
                <a:latin typeface="Arial"/>
                <a:cs typeface="Arial" charset="0"/>
              </a:rPr>
              <a:t>  (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Δ</a:t>
            </a:r>
            <a:r>
              <a:rPr lang="nl-NL" sz="1400" b="1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T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/T&lt;10</a:t>
            </a:r>
            <a:r>
              <a:rPr lang="nl-NL" sz="1400" b="1" baseline="30000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-5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260648"/>
            <a:ext cx="4464496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48680" y="5733256"/>
            <a:ext cx="82809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            </a:t>
            </a:r>
            <a:r>
              <a:rPr lang="nl-NL" sz="3000" b="1" dirty="0">
                <a:solidFill>
                  <a:srgbClr val="FFFFFF"/>
                </a:solidFill>
                <a:latin typeface="Arial"/>
                <a:cs typeface="Arial" charset="0"/>
              </a:rPr>
              <a:t>Planck Baby Photo</a:t>
            </a:r>
          </a:p>
          <a:p>
            <a:r>
              <a:rPr lang="nl-NL" sz="3000" b="1" dirty="0">
                <a:solidFill>
                  <a:srgbClr val="FFFFFF"/>
                </a:solidFill>
                <a:latin typeface="Arial"/>
                <a:cs typeface="Arial" charset="0"/>
              </a:rPr>
              <a:t>                    of our Universe</a:t>
            </a:r>
          </a:p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6481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40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Light:</a:t>
            </a:r>
            <a:b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abundant species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42106" y="1933575"/>
            <a:ext cx="835183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By far,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 most abundant particle species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the Universe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to every proton/neutron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billion</a:t>
            </a:r>
            <a:endParaRPr lang="en-US" sz="3000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2126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>
                <a:solidFill>
                  <a:srgbClr val="CC0000"/>
                </a:solidFill>
                <a:latin typeface="Papyrus" pitchFamily="66" charset="0"/>
              </a:rPr>
              <a:t>       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Cosmic  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0" name="Text Box 20"/>
          <p:cNvSpPr txBox="1">
            <a:spLocks noChangeArrowheads="1"/>
          </p:cNvSpPr>
          <p:nvPr/>
        </p:nvSpPr>
        <p:spPr bwMode="auto">
          <a:xfrm>
            <a:off x="4539580" y="2744787"/>
            <a:ext cx="44640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Note: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The cosmic microwave background is not an exotic phenomenon: 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1% of the radiation (noise) on your (camping)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is this CMB radiation: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!!!!!     Live broadcast Big Bang    !!!!!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Hu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2253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00063" y="-142875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600" b="1" dirty="0">
                <a:solidFill>
                  <a:prstClr val="white"/>
                </a:solidFill>
                <a:latin typeface="Constantia"/>
              </a:rPr>
              <a:t>Cosmic Energy Inventory</a:t>
            </a:r>
          </a:p>
        </p:txBody>
      </p:sp>
      <p:pic>
        <p:nvPicPr>
          <p:cNvPr id="94211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071563"/>
            <a:ext cx="8229600" cy="5348287"/>
          </a:xfrm>
          <a:noFill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795963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Fukugita &amp; Peebles 2004</a:t>
            </a:r>
          </a:p>
        </p:txBody>
      </p:sp>
      <p:sp>
        <p:nvSpPr>
          <p:cNvPr id="94213" name="Rectangle 6"/>
          <p:cNvSpPr>
            <a:spLocks noChangeArrowheads="1"/>
          </p:cNvSpPr>
          <p:nvPr/>
        </p:nvSpPr>
        <p:spPr bwMode="auto">
          <a:xfrm>
            <a:off x="500063" y="1071563"/>
            <a:ext cx="8215312" cy="535781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4276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6230432" cy="57298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56592" y="116632"/>
            <a:ext cx="9731424" cy="1219200"/>
          </a:xfrm>
        </p:spPr>
        <p:txBody>
          <a:bodyPr>
            <a:normAutofit fontScale="90000"/>
          </a:bodyPr>
          <a:lstStyle/>
          <a:p>
            <a:r>
              <a:rPr lang="nl-NL" dirty="0"/>
              <a:t>            </a:t>
            </a:r>
            <a:r>
              <a:rPr lang="nl-NL" sz="7200" b="1" dirty="0">
                <a:solidFill>
                  <a:schemeClr val="bg1"/>
                </a:solidFill>
              </a:rPr>
              <a:t>Cosmic Constituents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50630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848" y="1628894"/>
            <a:ext cx="9072563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Fate 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 the Universe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27367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Nobel_medal_dsc061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0713"/>
            <a:ext cx="52562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Physics 2011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6238" y="4221163"/>
            <a:ext cx="5903912" cy="230346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7380288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FFD9"/>
                </a:solidFill>
              </a:rPr>
              <a:t>Brian Schmidt</a:t>
            </a:r>
          </a:p>
        </p:txBody>
      </p:sp>
      <p:sp>
        <p:nvSpPr>
          <p:cNvPr id="4104" name="Rectangle 13"/>
          <p:cNvSpPr>
            <a:spLocks noChangeArrowheads="1"/>
          </p:cNvSpPr>
          <p:nvPr/>
        </p:nvSpPr>
        <p:spPr bwMode="auto">
          <a:xfrm>
            <a:off x="3132138" y="5516563"/>
            <a:ext cx="5040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FFF7"/>
                </a:solidFill>
              </a:rPr>
              <a:t>“I was shocked by my discovery, I just      </a:t>
            </a:r>
          </a:p>
          <a:p>
            <a:r>
              <a:rPr lang="en-US" b="1">
                <a:solidFill>
                  <a:srgbClr val="FFFFF7"/>
                </a:solidFill>
              </a:rPr>
              <a:t>  assumed we made a mistake"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2138" y="4437063"/>
            <a:ext cx="67500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“the most startling discovery in physics since </a:t>
            </a:r>
          </a:p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  I have been in the field.” </a:t>
            </a:r>
          </a:p>
          <a:p>
            <a:pPr>
              <a:defRPr/>
            </a:pPr>
            <a:r>
              <a:rPr lang="en-US" sz="1200" b="1" dirty="0">
                <a:solidFill>
                  <a:srgbClr val="FFFFF7"/>
                </a:solidFill>
                <a:latin typeface="Arial"/>
              </a:rPr>
              <a:t>                                                                                                            E. Witten</a:t>
            </a: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120396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1" y="980728"/>
            <a:ext cx="9157881" cy="5157192"/>
          </a:xfrm>
        </p:spPr>
      </p:pic>
    </p:spTree>
    <p:extLst>
      <p:ext uri="{BB962C8B-B14F-4D97-AF65-F5344CB8AC3E}">
        <p14:creationId xmlns:p14="http://schemas.microsoft.com/office/powerpoint/2010/main" val="3885164834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37677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85938"/>
            <a:ext cx="9072563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</a:t>
            </a:r>
          </a:p>
          <a:p>
            <a:pPr algn="ctr">
              <a:defRPr/>
            </a:pPr>
            <a:endParaRPr lang="en-US" sz="5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5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Ancient  Answers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536357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36912"/>
            <a:ext cx="8784976" cy="2492990"/>
          </a:xfrm>
          <a:prstGeom prst="rect">
            <a:avLst/>
          </a:prstGeom>
          <a:effectLst>
            <a:outerShdw blurRad="50800" dist="203200" dir="39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GB" sz="4000" b="1" dirty="0">
                <a:latin typeface="+mj-lt"/>
              </a:rPr>
              <a:t>"In the beginning God </a:t>
            </a:r>
          </a:p>
          <a:p>
            <a:r>
              <a:rPr lang="en-GB" sz="4000" b="1" dirty="0">
                <a:latin typeface="+mj-lt"/>
              </a:rPr>
              <a:t> created the heavens and the earth”</a:t>
            </a:r>
          </a:p>
          <a:p>
            <a:endParaRPr lang="en-GB" sz="4000" b="1" dirty="0">
              <a:latin typeface="+mj-lt"/>
            </a:endParaRPr>
          </a:p>
          <a:p>
            <a:endParaRPr lang="nl-NL" dirty="0"/>
          </a:p>
          <a:p>
            <a:r>
              <a:rPr lang="nl-NL" dirty="0"/>
              <a:t>                                                                                                 Genesis 1; 1-26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585735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-99392"/>
            <a:ext cx="9659416" cy="1143000"/>
          </a:xfrm>
        </p:spPr>
        <p:txBody>
          <a:bodyPr/>
          <a:lstStyle/>
          <a:p>
            <a:r>
              <a:rPr lang="nl-NL" dirty="0"/>
              <a:t>         </a:t>
            </a:r>
            <a:r>
              <a:rPr lang="nl-NL" b="1" dirty="0">
                <a:solidFill>
                  <a:schemeClr val="bg1"/>
                </a:solidFill>
              </a:rPr>
              <a:t>Age of Precision Cosmology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05" y="90872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Over the past century - in particular the last 2 decades - we have established an </a:t>
            </a:r>
          </a:p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amazingly accurate view of the Universe in which we live: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It was formed in the Hot Big Bang:                                  T</a:t>
            </a:r>
            <a:r>
              <a:rPr lang="nl-NL" sz="1400" baseline="-25000" dirty="0">
                <a:solidFill>
                  <a:schemeClr val="bg1"/>
                </a:solidFill>
              </a:rPr>
              <a:t>0</a:t>
            </a:r>
            <a:r>
              <a:rPr lang="nl-NL" sz="1400" dirty="0">
                <a:solidFill>
                  <a:schemeClr val="bg1"/>
                </a:solidFill>
              </a:rPr>
              <a:t> = 13.798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0.037</a:t>
            </a:r>
            <a:r>
              <a:rPr lang="nl-NL" sz="1400" dirty="0">
                <a:solidFill>
                  <a:schemeClr val="bg1"/>
                </a:solidFill>
              </a:rPr>
              <a:t> Gigayears ago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Space (!!!) is expanding ever since:                                 H</a:t>
            </a:r>
            <a:r>
              <a:rPr lang="nl-NL" sz="1400" baseline="-25000" dirty="0">
                <a:solidFill>
                  <a:schemeClr val="bg1"/>
                </a:solidFill>
              </a:rPr>
              <a:t>0</a:t>
            </a:r>
            <a:r>
              <a:rPr lang="nl-NL" sz="1400" dirty="0">
                <a:solidFill>
                  <a:schemeClr val="bg1"/>
                </a:solidFill>
              </a:rPr>
              <a:t> = 67.74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0.46   km/s/Mpc</a:t>
            </a:r>
          </a:p>
          <a:p>
            <a:pPr marL="0" indent="0">
              <a:buNone/>
            </a:pPr>
            <a:endParaRPr lang="nl-NL" sz="1400" dirty="0">
              <a:solidFill>
                <a:srgbClr val="FFFFFF"/>
              </a:solidFill>
              <a:cs typeface="Arial" charset="0"/>
              <a:sym typeface="Mathematica1"/>
            </a:endParaRPr>
          </a:p>
          <a:p>
            <a:pPr marL="0" indent="0">
              <a:buNone/>
            </a:pP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        expansion acceleraring since:                                                  6.7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 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0.4 Gigayears ago       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It has an average energy density of: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Ω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0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=</a:t>
            </a:r>
            <a:r>
              <a:rPr lang="nl-NL" sz="1400" dirty="0">
                <a:solidFill>
                  <a:schemeClr val="bg1"/>
                </a:solidFill>
              </a:rPr>
              <a:t>  0.862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-29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 g/cm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3</a:t>
            </a:r>
            <a:r>
              <a:rPr lang="nl-NL" sz="1400" dirty="0">
                <a:solidFill>
                  <a:schemeClr val="bg1"/>
                </a:solidFill>
              </a:rPr>
              <a:t>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The outer edge/Horizon of the visible Universe:               </a:t>
            </a:r>
            <a:r>
              <a:rPr lang="nl-NL" sz="1400" dirty="0" err="1">
                <a:solidFill>
                  <a:schemeClr val="bg1"/>
                </a:solidFill>
              </a:rPr>
              <a:t>d</a:t>
            </a:r>
            <a:r>
              <a:rPr lang="nl-NL" sz="1400" baseline="-25000" dirty="0" err="1">
                <a:solidFill>
                  <a:schemeClr val="bg1"/>
                </a:solidFill>
              </a:rPr>
              <a:t>H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</a:t>
            </a:r>
            <a:r>
              <a:rPr lang="nl-NL" sz="1400" dirty="0">
                <a:solidFill>
                  <a:schemeClr val="bg1"/>
                </a:solidFill>
              </a:rPr>
              <a:t>  41 Giga lightyears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    within Horizon:                                                            # </a:t>
            </a:r>
            <a:r>
              <a:rPr lang="nl-NL" sz="1400" dirty="0" err="1">
                <a:solidFill>
                  <a:schemeClr val="bg1"/>
                </a:solidFill>
              </a:rPr>
              <a:t>galaxies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100 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                                                                                        # stars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200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18</a:t>
            </a:r>
            <a:r>
              <a:rPr lang="nl-NL" sz="1400" dirty="0">
                <a:solidFill>
                  <a:schemeClr val="bg1"/>
                </a:solidFill>
              </a:rPr>
              <a:t>       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On every atom   (proton/neutron):    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n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γ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/</a:t>
            </a:r>
            <a:r>
              <a:rPr lang="nl-NL" sz="1400" dirty="0" err="1">
                <a:solidFill>
                  <a:schemeClr val="bg1"/>
                </a:solidFill>
                <a:sym typeface="Mathematica1"/>
              </a:rPr>
              <a:t>n</a:t>
            </a:r>
            <a:r>
              <a:rPr lang="nl-NL" sz="1400" baseline="-25000" dirty="0" err="1">
                <a:solidFill>
                  <a:schemeClr val="bg1"/>
                </a:solidFill>
                <a:sym typeface="Mathematica1"/>
              </a:rPr>
              <a:t>b</a:t>
            </a:r>
            <a:r>
              <a:rPr lang="en-US" sz="1400" dirty="0">
                <a:solidFill>
                  <a:schemeClr val="bg1"/>
                </a:solidFill>
                <a:sym typeface="Mathematica1"/>
              </a:rPr>
              <a:t> ~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1.9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Space is almost perfectly flat:          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Ω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k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~ 0.000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 0.005</a:t>
            </a:r>
            <a:r>
              <a:rPr lang="nl-NL" sz="1400" dirty="0">
                <a:solidFill>
                  <a:schemeClr val="bg1"/>
                </a:solidFill>
              </a:rPr>
              <a:t>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Cosmic composition:                                                         Baryons (protons/neutrons)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  4.9%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  <a:sym typeface="Mathematica1"/>
              </a:rPr>
              <a:t>                                                                                                  Dark Matter                                 ~   26.8%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>
                <a:solidFill>
                  <a:schemeClr val="bg1"/>
                </a:solidFill>
              </a:rPr>
              <a:t>                                                                                                 Dark Energy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 68.3%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772816"/>
            <a:ext cx="8496944" cy="49685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4022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9" y="-243408"/>
            <a:ext cx="12426831" cy="7704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51069" y="44624"/>
            <a:ext cx="12426831" cy="7272808"/>
          </a:xfrm>
          <a:prstGeom prst="rect">
            <a:avLst/>
          </a:prstGeom>
          <a:solidFill>
            <a:schemeClr val="tx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980728"/>
            <a:ext cx="7920880" cy="4572000"/>
          </a:xfrm>
          <a:effectLst>
            <a:outerShdw blurRad="50800" dist="114300" dir="282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14 And God said, Let there be lights in the firmament of  the heaven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to divide the day from the night; and let them be for signs, and for seasons,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 and for days, and years: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15 And let them be for lights in the firmament of the heaven to give light upon the earth: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and it was so.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16 And God made two great lights;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the greater light to rule the day, and the lesser light to rule the night: </a:t>
            </a:r>
          </a:p>
          <a:p>
            <a:pPr marL="0" indent="0">
              <a:buNone/>
            </a:pPr>
            <a:r>
              <a:rPr lang="en-GB" sz="1500" i="1" dirty="0">
                <a:solidFill>
                  <a:schemeClr val="bg1"/>
                </a:solidFill>
              </a:rPr>
              <a:t>    [he made]</a:t>
            </a:r>
            <a:r>
              <a:rPr lang="en-GB" sz="1500" dirty="0">
                <a:solidFill>
                  <a:schemeClr val="bg1"/>
                </a:solidFill>
              </a:rPr>
              <a:t> the stars also.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17 And God set them in the firmament of the heaven to give light upon the earth,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18 And to rule over the day and over the night,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and to divide the light from the darkness: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and God saw that </a:t>
            </a:r>
            <a:r>
              <a:rPr lang="en-GB" sz="1500" i="1" dirty="0">
                <a:solidFill>
                  <a:schemeClr val="bg1"/>
                </a:solidFill>
              </a:rPr>
              <a:t>[it was]</a:t>
            </a:r>
            <a:r>
              <a:rPr lang="en-GB" sz="1500" dirty="0">
                <a:solidFill>
                  <a:schemeClr val="bg1"/>
                </a:solidFill>
              </a:rPr>
              <a:t> good.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19 And the evening and the morning were the fourth day.</a:t>
            </a:r>
          </a:p>
          <a:p>
            <a:pPr marL="0" indent="0">
              <a:buNone/>
            </a:pPr>
            <a:endParaRPr lang="nl-NL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r>
              <a:rPr lang="nl-NL" sz="1500" dirty="0"/>
              <a:t>                                                                                           </a:t>
            </a:r>
            <a:r>
              <a:rPr lang="nl-NL" sz="1800" i="1" dirty="0"/>
              <a:t>Genesis  1:14-1:19</a:t>
            </a:r>
            <a:endParaRPr lang="en-GB" sz="1800" i="1" dirty="0"/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br>
              <a:rPr lang="en-GB" sz="15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230083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08" y="1412776"/>
            <a:ext cx="4822586" cy="3464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5026067"/>
            <a:ext cx="7353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Marduk and the Dragon</a:t>
            </a:r>
          </a:p>
          <a:p>
            <a:r>
              <a:rPr lang="nl-NL" sz="1200" dirty="0"/>
              <a:t>Marduk, chief god of Babylon, destroys – with his thunderbolt – </a:t>
            </a:r>
          </a:p>
          <a:p>
            <a:r>
              <a:rPr lang="nl-NL" sz="1200" dirty="0"/>
              <a:t>Tiamat the dragon of primeval chaos </a:t>
            </a:r>
            <a:endParaRPr lang="en-GB" sz="1200" dirty="0"/>
          </a:p>
        </p:txBody>
      </p:sp>
      <p:sp>
        <p:nvSpPr>
          <p:cNvPr id="4" name="Rectangle 3"/>
          <p:cNvSpPr/>
          <p:nvPr/>
        </p:nvSpPr>
        <p:spPr>
          <a:xfrm>
            <a:off x="4172115" y="4949729"/>
            <a:ext cx="4822586" cy="1004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83768" y="260648"/>
            <a:ext cx="6768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/>
              <a:t>Enuma Elis</a:t>
            </a:r>
            <a:endParaRPr lang="en-GB" sz="5000" b="1" dirty="0"/>
          </a:p>
        </p:txBody>
      </p:sp>
      <p:sp>
        <p:nvSpPr>
          <p:cNvPr id="6" name="Rectangle 5"/>
          <p:cNvSpPr/>
          <p:nvPr/>
        </p:nvSpPr>
        <p:spPr>
          <a:xfrm>
            <a:off x="57380" y="4949729"/>
            <a:ext cx="4010564" cy="162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8306" y="4949729"/>
            <a:ext cx="4084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n-lt"/>
              </a:rPr>
              <a:t>When the sky above was not named</a:t>
            </a:r>
          </a:p>
          <a:p>
            <a:r>
              <a:rPr lang="nl-NL" sz="1400" dirty="0">
                <a:latin typeface="+mn-lt"/>
              </a:rPr>
              <a:t>And the earth beneath did not yet bear a name</a:t>
            </a:r>
          </a:p>
          <a:p>
            <a:r>
              <a:rPr lang="nl-NL" sz="1400" dirty="0">
                <a:latin typeface="+mn-lt"/>
              </a:rPr>
              <a:t>And the primeval Apsu, who begat them,</a:t>
            </a:r>
          </a:p>
          <a:p>
            <a:r>
              <a:rPr lang="nl-NL" sz="1400" dirty="0">
                <a:latin typeface="+mn-lt"/>
              </a:rPr>
              <a:t>And chaos, Tiamat, the mother of them both,</a:t>
            </a:r>
          </a:p>
          <a:p>
            <a:r>
              <a:rPr lang="nl-NL" sz="1400" dirty="0">
                <a:latin typeface="+mn-lt"/>
              </a:rPr>
              <a:t>Their waters were mingled together,</a:t>
            </a:r>
          </a:p>
          <a:p>
            <a:r>
              <a:rPr lang="nl-NL" sz="1400" dirty="0">
                <a:latin typeface="+mn-lt"/>
              </a:rPr>
              <a:t>And no field was formed, no marsh was to be seen;</a:t>
            </a:r>
          </a:p>
          <a:p>
            <a:r>
              <a:rPr lang="nl-NL" sz="1400" dirty="0">
                <a:latin typeface="+mn-lt"/>
              </a:rPr>
              <a:t>When the gods none had been called into being.</a:t>
            </a:r>
            <a:endParaRPr lang="en-GB" sz="1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628800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Enuma Elis is </a:t>
            </a:r>
          </a:p>
          <a:p>
            <a:r>
              <a:rPr lang="nl-NL" sz="1400" dirty="0"/>
              <a:t>the Babylonian creation mythos. </a:t>
            </a:r>
          </a:p>
          <a:p>
            <a:endParaRPr lang="nl-NL" sz="1400" dirty="0"/>
          </a:p>
          <a:p>
            <a:r>
              <a:rPr lang="nl-NL" sz="1400" dirty="0"/>
              <a:t>Striking similarity to Genesis</a:t>
            </a:r>
          </a:p>
          <a:p>
            <a:endParaRPr lang="nl-NL" sz="1400" dirty="0"/>
          </a:p>
          <a:p>
            <a:r>
              <a:rPr lang="nl-NL" sz="1400" dirty="0"/>
              <a:t>Important source for understanding</a:t>
            </a:r>
          </a:p>
          <a:p>
            <a:r>
              <a:rPr lang="nl-NL" sz="1400" dirty="0"/>
              <a:t>Babylonian worldview, centered on the </a:t>
            </a:r>
          </a:p>
          <a:p>
            <a:r>
              <a:rPr lang="nl-NL" sz="1400" dirty="0"/>
              <a:t>supremacy of Marduk</a:t>
            </a:r>
          </a:p>
          <a:p>
            <a:r>
              <a:rPr lang="nl-NL" sz="1400" dirty="0"/>
              <a:t>and the creation of humankind for the</a:t>
            </a:r>
          </a:p>
          <a:p>
            <a:r>
              <a:rPr lang="nl-NL" sz="1400" dirty="0"/>
              <a:t>service of the gods.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80969" y="1412777"/>
            <a:ext cx="3986975" cy="3464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172115" y="1412777"/>
            <a:ext cx="4822586" cy="3452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74011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836712"/>
            <a:ext cx="8280920" cy="540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0269" y="1988840"/>
            <a:ext cx="8229600" cy="457200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b="1" dirty="0" err="1"/>
              <a:t>Nasadiya</a:t>
            </a:r>
            <a:r>
              <a:rPr lang="en-GB" b="1" dirty="0"/>
              <a:t> </a:t>
            </a:r>
            <a:r>
              <a:rPr lang="en-GB" b="1" dirty="0" err="1"/>
              <a:t>Sukta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    </a:t>
            </a:r>
            <a:r>
              <a:rPr lang="en-GB" sz="2000" dirty="0"/>
              <a:t>(after the incipit </a:t>
            </a:r>
            <a:r>
              <a:rPr lang="en-GB" sz="2000" i="1" dirty="0" err="1"/>
              <a:t>ná</a:t>
            </a:r>
            <a:r>
              <a:rPr lang="en-GB" sz="2000" i="1" dirty="0"/>
              <a:t> </a:t>
            </a:r>
            <a:r>
              <a:rPr lang="en-GB" sz="2000" i="1" dirty="0" err="1"/>
              <a:t>ásat</a:t>
            </a:r>
            <a:r>
              <a:rPr lang="en-GB" sz="2000" dirty="0"/>
              <a:t> "not the non-existent"), also known as the 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Hymn of Creation</a:t>
            </a:r>
            <a:r>
              <a:rPr lang="en-GB" dirty="0"/>
              <a:t>, </a:t>
            </a:r>
          </a:p>
          <a:p>
            <a:pPr marL="0" indent="0">
              <a:buNone/>
            </a:pPr>
            <a:r>
              <a:rPr lang="en-GB" dirty="0"/>
              <a:t>    </a:t>
            </a:r>
            <a:r>
              <a:rPr lang="en-GB" sz="2000" dirty="0"/>
              <a:t>is the 129th hymn of the 10th Mandala of the </a:t>
            </a:r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Rigveda (10:129). </a:t>
            </a:r>
          </a:p>
          <a:p>
            <a:pPr marL="0" indent="0">
              <a:buNone/>
            </a:pPr>
            <a:r>
              <a:rPr lang="en-GB" b="1" dirty="0"/>
              <a:t>    </a:t>
            </a:r>
            <a:r>
              <a:rPr lang="en-GB" sz="2000" dirty="0"/>
              <a:t>It is concerned with cosmology and the origin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332656"/>
            <a:ext cx="80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+mj-lt"/>
              </a:rPr>
              <a:t>Hindu Cosmology</a:t>
            </a:r>
            <a:endParaRPr lang="en-GB" sz="60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700808"/>
            <a:ext cx="8280920" cy="453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46968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4820" y="1052736"/>
            <a:ext cx="8229600" cy="4716016"/>
          </a:xfrm>
        </p:spPr>
        <p:txBody>
          <a:bodyPr/>
          <a:lstStyle/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There was neither non-existence nor existence then;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Neither the realm of space, nor the sky which is beyond;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What stirred? Where? In whose protection?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There was neither death nor immortality then;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No distinguishing sign of night nor of day;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One breathed, windless, by its own impulse;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Other than that there was nothing beyond.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Darkness there was at first, by darkness hidden;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Without distinctive marks, this all was water;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which, becoming, by the void was covered;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One by force of heat came into being;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Who really knows? Who will here proclaim it?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Whence was it produced? Whence is this creation?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Gods came afterwards, with the creation of this universe.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Who then knows whence it has arisen?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Whether God's will created it, or whether He was mute;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Perhaps it formed itself, or perhaps it did not;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Only He who is its overseer in highest heaven knows,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Only He knows, or perhaps He does not know.</a:t>
            </a:r>
          </a:p>
          <a:p>
            <a:pPr marL="0" indent="0">
              <a:buNone/>
            </a:pPr>
            <a:endParaRPr lang="en-GB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700" i="1" dirty="0">
                <a:solidFill>
                  <a:schemeClr val="bg1"/>
                </a:solidFill>
              </a:rPr>
              <a:t>                                                                                                      The Rig Veda, 10.129.1–7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95536" y="836712"/>
            <a:ext cx="8280920" cy="540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9552" y="116632"/>
            <a:ext cx="88569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chemeClr val="bg1"/>
                </a:solidFill>
              </a:rPr>
              <a:t>Nasadiya Sukta – Hymn of Creation</a:t>
            </a:r>
            <a:endParaRPr lang="en-GB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78706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0"/>
            <a:ext cx="3059832" cy="688462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r>
              <a:rPr lang="nl-NL" sz="6000" dirty="0"/>
              <a:t>Jain Cosmology</a:t>
            </a:r>
            <a:endParaRPr lang="en-GB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5706880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48478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According to Jain doctrine, </a:t>
            </a:r>
          </a:p>
          <a:p>
            <a:r>
              <a:rPr lang="nl-NL" dirty="0"/>
              <a:t>- the universe and its constituents always existed</a:t>
            </a:r>
          </a:p>
          <a:p>
            <a:r>
              <a:rPr lang="nl-NL" dirty="0"/>
              <a:t>- the universe was not created, and there is no creator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30058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831" y="938213"/>
            <a:ext cx="9072563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Cosmology,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Science of the Universe </a:t>
            </a:r>
          </a:p>
        </p:txBody>
      </p:sp>
    </p:spTree>
    <p:extLst>
      <p:ext uri="{BB962C8B-B14F-4D97-AF65-F5344CB8AC3E}">
        <p14:creationId xmlns:p14="http://schemas.microsoft.com/office/powerpoint/2010/main" val="3264554710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63688"/>
            <a:ext cx="10009112" cy="13718278"/>
          </a:xfr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71500" y="357188"/>
            <a:ext cx="80025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</a:t>
            </a:r>
            <a:r>
              <a:rPr lang="en-US" sz="74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Cosmology: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Science</a:t>
            </a:r>
            <a:r>
              <a:rPr kumimoji="0" lang="en-US" sz="74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of the Universe</a:t>
            </a:r>
            <a:endParaRPr kumimoji="0" lang="en-US" sz="7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" y="1988840"/>
            <a:ext cx="8104956" cy="465326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1500" y="1700210"/>
            <a:ext cx="8281987" cy="49418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altLang="en-US" u="sng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Van Dale</a:t>
            </a: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(astronomical) science or theory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the universe as an ordered unity;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study of the structure and evolution of the universe.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/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Broadest Sense: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>
                <a:solidFill>
                  <a:srgbClr val="993300"/>
                </a:solidFill>
              </a:rPr>
              <a:t>    </a:t>
            </a: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human enterprise joining science, philosophy,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 theology and the arts to seek to gain understanding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 of what unifies and is fundamental to our world.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/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Scientific: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Study of large and small structures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543907795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4" name="Rectangle 6"/>
          <p:cNvSpPr>
            <a:spLocks noGrp="1" noChangeArrowheads="1"/>
          </p:cNvSpPr>
          <p:nvPr>
            <p:ph idx="1"/>
          </p:nvPr>
        </p:nvSpPr>
        <p:spPr>
          <a:xfrm>
            <a:off x="571500" y="357188"/>
            <a:ext cx="8002588" cy="2214562"/>
          </a:xfrm>
        </p:spPr>
        <p:txBody>
          <a:bodyPr>
            <a:normAutofit fontScale="475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Essential  &amp; Existential Questions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Occupying Humanity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since Dawn of Civilization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14375" y="3143250"/>
            <a:ext cx="7643813" cy="3062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508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Where does the World come from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World made of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When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Did it begin at all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“big” is the World ?         (finite, infinite …)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role of humans in the cosmos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fate of the Universe ? 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Time: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Origin  and  Fate ?</a:t>
            </a:r>
          </a:p>
        </p:txBody>
      </p:sp>
      <p:sp>
        <p:nvSpPr>
          <p:cNvPr id="1063940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Does the Universe have an origin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If so, how old is it ?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Or, … did it always exist, infinitely old … </a:t>
            </a:r>
          </a:p>
        </p:txBody>
      </p:sp>
      <p:sp>
        <p:nvSpPr>
          <p:cNvPr id="1063941" name="Text Box 5"/>
          <p:cNvSpPr txBox="1">
            <a:spLocks noChangeArrowheads="1"/>
          </p:cNvSpPr>
          <p:nvPr/>
        </p:nvSpPr>
        <p:spPr bwMode="auto">
          <a:xfrm>
            <a:off x="714375" y="4929188"/>
            <a:ext cx="972026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is the fate of the Universe 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… will it always be there, or is there an end ?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6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6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40" grpId="0"/>
      <p:bldP spid="10639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Energy: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Content of the Universe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57250" y="2857500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are the components of the Universe ?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57250" y="3492500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does each influence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the Universe 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55562" y="4631201"/>
            <a:ext cx="9720263" cy="148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   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 pitchFamily="2" charset="2"/>
              </a:rPr>
              <a:t>… and …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</a:t>
            </a: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is each influenced by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the Universe ?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1485</Words>
  <Application>Microsoft Office PowerPoint</Application>
  <PresentationFormat>On-screen Show (4:3)</PresentationFormat>
  <Paragraphs>290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5" baseType="lpstr">
      <vt:lpstr>Arial</vt:lpstr>
      <vt:lpstr>Constantia</vt:lpstr>
      <vt:lpstr>Mathematica1</vt:lpstr>
      <vt:lpstr>Papyrus</vt:lpstr>
      <vt:lpstr>Wingdings</vt:lpstr>
      <vt:lpstr>Wingdings 2</vt:lpstr>
      <vt:lpstr>Paper</vt:lpstr>
      <vt:lpstr>1_Paper</vt:lpstr>
      <vt:lpstr>Default Design</vt:lpstr>
      <vt:lpstr>2_Paper</vt:lpstr>
      <vt:lpstr>1_Default Design</vt:lpstr>
      <vt:lpstr>4_Default Design</vt:lpstr>
      <vt:lpstr>14_Paper</vt:lpstr>
      <vt:lpstr>15_Paper</vt:lpstr>
      <vt:lpstr>16_Paper</vt:lpstr>
      <vt:lpstr>17_Paper</vt:lpstr>
      <vt:lpstr>5_Default Design</vt:lpstr>
      <vt:lpstr>18_Paper</vt:lpstr>
      <vt:lpstr>19_Paper</vt:lpstr>
      <vt:lpstr>20_Paper</vt:lpstr>
      <vt:lpstr>Equation</vt:lpstr>
      <vt:lpstr>PowerPoint Presentation</vt:lpstr>
      <vt:lpstr>PowerPoint Presentation</vt:lpstr>
      <vt:lpstr>PowerPoint Presentation</vt:lpstr>
      <vt:lpstr>         Age of Precision Cosmology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Night Sky is Dark</vt:lpstr>
      <vt:lpstr>PowerPoint Presentation</vt:lpstr>
      <vt:lpstr>                        Cosmology:                exploring Space &amp; Time</vt:lpstr>
      <vt:lpstr>Cosmic Depth  =   Cosmic Time</vt:lpstr>
      <vt:lpstr>PowerPoint Presentation</vt:lpstr>
      <vt:lpstr>PowerPoint Presentation</vt:lpstr>
      <vt:lpstr>Edge of the Visible Universe</vt:lpstr>
      <vt:lpstr>PowerPoint Presentation</vt:lpstr>
      <vt:lpstr>PowerPoint Presentation</vt:lpstr>
      <vt:lpstr>PowerPoint Presentation</vt:lpstr>
      <vt:lpstr>PowerPoint Presentation</vt:lpstr>
      <vt:lpstr>                 Big Bang Chronology</vt:lpstr>
      <vt:lpstr>PowerPoint Presentation</vt:lpstr>
      <vt:lpstr>PowerPoint Presentation</vt:lpstr>
      <vt:lpstr>PowerPoint Presentation</vt:lpstr>
      <vt:lpstr>Cosmic Light: most abundant species</vt:lpstr>
      <vt:lpstr>        the Cosmic  TV Show</vt:lpstr>
      <vt:lpstr>PowerPoint Presentation</vt:lpstr>
      <vt:lpstr>            Cosmic Constituents</vt:lpstr>
      <vt:lpstr>PowerPoint Presentation</vt:lpstr>
      <vt:lpstr>Nobel Prize Physics 2011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Jain Cosmology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888</cp:revision>
  <dcterms:created xsi:type="dcterms:W3CDTF">2003-04-08T08:38:37Z</dcterms:created>
  <dcterms:modified xsi:type="dcterms:W3CDTF">2018-11-12T15:03:12Z</dcterms:modified>
</cp:coreProperties>
</file>