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0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1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2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3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5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7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8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19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0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4484" r:id="rId2"/>
    <p:sldMasterId id="2147484806" r:id="rId3"/>
    <p:sldMasterId id="2147485002" r:id="rId4"/>
    <p:sldMasterId id="2147485018" r:id="rId5"/>
    <p:sldMasterId id="2147485036" r:id="rId6"/>
    <p:sldMasterId id="2147485054" r:id="rId7"/>
    <p:sldMasterId id="2147485070" r:id="rId8"/>
    <p:sldMasterId id="2147485086" r:id="rId9"/>
    <p:sldMasterId id="2147485104" r:id="rId10"/>
    <p:sldMasterId id="2147485136" r:id="rId11"/>
    <p:sldMasterId id="2147485152" r:id="rId12"/>
    <p:sldMasterId id="2147485168" r:id="rId13"/>
    <p:sldMasterId id="2147485184" r:id="rId14"/>
    <p:sldMasterId id="2147485200" r:id="rId15"/>
    <p:sldMasterId id="2147485216" r:id="rId16"/>
    <p:sldMasterId id="2147485232" r:id="rId17"/>
    <p:sldMasterId id="2147485266" r:id="rId18"/>
    <p:sldMasterId id="2147485282" r:id="rId19"/>
    <p:sldMasterId id="2147485298" r:id="rId20"/>
    <p:sldMasterId id="2147485311" r:id="rId21"/>
  </p:sldMasterIdLst>
  <p:notesMasterIdLst>
    <p:notesMasterId r:id="rId87"/>
  </p:notesMasterIdLst>
  <p:sldIdLst>
    <p:sldId id="1023" r:id="rId22"/>
    <p:sldId id="1243" r:id="rId23"/>
    <p:sldId id="1236" r:id="rId24"/>
    <p:sldId id="1240" r:id="rId25"/>
    <p:sldId id="1203" r:id="rId26"/>
    <p:sldId id="1204" r:id="rId27"/>
    <p:sldId id="1239" r:id="rId28"/>
    <p:sldId id="1238" r:id="rId29"/>
    <p:sldId id="1252" r:id="rId30"/>
    <p:sldId id="1253" r:id="rId31"/>
    <p:sldId id="1245" r:id="rId32"/>
    <p:sldId id="1232" r:id="rId33"/>
    <p:sldId id="1233" r:id="rId34"/>
    <p:sldId id="1234" r:id="rId35"/>
    <p:sldId id="1235" r:id="rId36"/>
    <p:sldId id="1258" r:id="rId37"/>
    <p:sldId id="1244" r:id="rId38"/>
    <p:sldId id="1249" r:id="rId39"/>
    <p:sldId id="1250" r:id="rId40"/>
    <p:sldId id="1247" r:id="rId41"/>
    <p:sldId id="1246" r:id="rId42"/>
    <p:sldId id="1202" r:id="rId43"/>
    <p:sldId id="1201" r:id="rId44"/>
    <p:sldId id="1241" r:id="rId45"/>
    <p:sldId id="1254" r:id="rId46"/>
    <p:sldId id="1256" r:id="rId47"/>
    <p:sldId id="1273" r:id="rId48"/>
    <p:sldId id="1260" r:id="rId49"/>
    <p:sldId id="1261" r:id="rId50"/>
    <p:sldId id="1262" r:id="rId51"/>
    <p:sldId id="1257" r:id="rId52"/>
    <p:sldId id="1218" r:id="rId53"/>
    <p:sldId id="1219" r:id="rId54"/>
    <p:sldId id="1220" r:id="rId55"/>
    <p:sldId id="1223" r:id="rId56"/>
    <p:sldId id="1208" r:id="rId57"/>
    <p:sldId id="1209" r:id="rId58"/>
    <p:sldId id="1210" r:id="rId59"/>
    <p:sldId id="1211" r:id="rId60"/>
    <p:sldId id="1225" r:id="rId61"/>
    <p:sldId id="1212" r:id="rId62"/>
    <p:sldId id="1213" r:id="rId63"/>
    <p:sldId id="1214" r:id="rId64"/>
    <p:sldId id="1215" r:id="rId65"/>
    <p:sldId id="1228" r:id="rId66"/>
    <p:sldId id="1216" r:id="rId67"/>
    <p:sldId id="1226" r:id="rId68"/>
    <p:sldId id="1274" r:id="rId69"/>
    <p:sldId id="1263" r:id="rId70"/>
    <p:sldId id="1264" r:id="rId71"/>
    <p:sldId id="1265" r:id="rId72"/>
    <p:sldId id="1266" r:id="rId73"/>
    <p:sldId id="1267" r:id="rId74"/>
    <p:sldId id="1268" r:id="rId75"/>
    <p:sldId id="1275" r:id="rId76"/>
    <p:sldId id="1270" r:id="rId77"/>
    <p:sldId id="1271" r:id="rId78"/>
    <p:sldId id="1269" r:id="rId79"/>
    <p:sldId id="1282" r:id="rId80"/>
    <p:sldId id="1276" r:id="rId81"/>
    <p:sldId id="1229" r:id="rId82"/>
    <p:sldId id="1230" r:id="rId83"/>
    <p:sldId id="1277" r:id="rId84"/>
    <p:sldId id="1279" r:id="rId85"/>
    <p:sldId id="1281" r:id="rId86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FFFFFF"/>
    <a:srgbClr val="F8F8F8"/>
    <a:srgbClr val="0000FF"/>
    <a:srgbClr val="3333CC"/>
    <a:srgbClr val="3333FF"/>
    <a:srgbClr val="000099"/>
    <a:srgbClr val="000066"/>
    <a:srgbClr val="CC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121" d="100"/>
          <a:sy n="121" d="100"/>
        </p:scale>
        <p:origin x="1281" y="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slide" Target="slides/slide63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CCAE924-22A7-466D-9D9A-5C7FF6A49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13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CD8F9-307F-413D-98C7-4786E1B52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6369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23F9-B049-40C8-A677-2F5FF82C0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63599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69936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66715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69562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6278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22333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42469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12400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69138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76863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35115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BD566-B2A2-4F9A-BC4B-E1131EE20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40977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62353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99352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7372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06163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84640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59604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36817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69515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92145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87096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454A-415B-4465-813A-B977122DA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9229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28138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25893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5009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2F37-D204-4D55-A204-7CBB559356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63541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FE90B-A496-4188-ACD4-EBC4AFF344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50015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E39AD-0701-48CC-BEBB-0C70EB4A1F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59377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AFB65-DFEB-42D1-92BA-CAE740875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33610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C96D5-9C58-465F-8370-BC6CED518E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12548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DCDEB-A36C-482D-AF11-CDA4CAF845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89939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D074D-3196-4F1F-A4EC-E976D42DD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98995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1D7E6-7AEC-41FD-B507-987EC2722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1927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54086-D909-4683-8A4E-B695E84C6B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16310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2CD63-831E-4F75-A0D8-015130705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50594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8CEE-E910-4E00-A401-404FB2C803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11748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6BE69-9B69-4AB3-8830-5C95D455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21145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522FA-19AF-418D-A651-BA990424B9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83712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BA7DC-7449-468C-91B6-AC7C58D8B7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62294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93C5D-444E-4F25-8FD0-787114DDC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83655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BDEEB-BC32-4293-BE0A-1E67E750A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78909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EC7B2-766D-47EA-8D50-6EAC038EE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40344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7804A-B81D-413B-B058-877C31856A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3090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E492A-E3F8-4665-AE83-FC3A67E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546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64820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18410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44951"/>
      </p:ext>
    </p:extLst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75447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75905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3284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88606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77696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93013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44370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87EEE-B9F5-401C-BBB9-2C7DA62B5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60058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02797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70521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96352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22184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03279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24479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05449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0821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99825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7481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31E2-7EDA-47CA-9A64-46846A86DE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15061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21064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86326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98556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75138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78149"/>
      </p:ext>
    </p:extLst>
  </p:cSld>
  <p:clrMapOvr>
    <a:masterClrMapping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36711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74705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76961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22095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20178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1063-565B-4440-9655-25BC50167EC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7022"/>
      </p:ext>
    </p:extLst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4718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76952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11699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7476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135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14249"/>
      </p:ext>
    </p:extLst>
  </p:cSld>
  <p:clrMapOvr>
    <a:masterClrMapping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5016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98255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3728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67473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2970-0F84-4DDE-94D6-B8D89B40167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21698"/>
      </p:ext>
    </p:extLst>
  </p:cSld>
  <p:clrMapOvr>
    <a:masterClrMapping/>
  </p:clrMapOvr>
  <p:transition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22475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38919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97766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5035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98790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62811"/>
      </p:ext>
    </p:extLst>
  </p:cSld>
  <p:clrMapOvr>
    <a:masterClrMapping/>
  </p:clrMapOvr>
  <p:transition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79155"/>
      </p:ext>
    </p:extLst>
  </p:cSld>
  <p:clrMapOvr>
    <a:masterClrMapping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15257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79622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90943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9CD3-F31F-4BD2-9A85-0955E70BBD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65645"/>
      </p:ext>
    </p:extLst>
  </p:cSld>
  <p:clrMapOvr>
    <a:masterClrMapping/>
  </p:clrMapOvr>
  <p:transition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90650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76390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6551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04338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45368"/>
      </p:ext>
    </p:extLst>
  </p:cSld>
  <p:clrMapOvr>
    <a:masterClrMapping/>
  </p:clrMapOvr>
  <p:transition>
    <p:zo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96638"/>
      </p:ext>
    </p:extLst>
  </p:cSld>
  <p:clrMapOvr>
    <a:masterClrMapping/>
  </p:clrMapOvr>
  <p:transition>
    <p:zo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4677"/>
      </p:ext>
    </p:extLst>
  </p:cSld>
  <p:clrMapOvr>
    <a:masterClrMapping/>
  </p:clrMapOvr>
  <p:transition>
    <p:zo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77908"/>
      </p:ext>
    </p:extLst>
  </p:cSld>
  <p:clrMapOvr>
    <a:masterClrMapping/>
  </p:clrMapOvr>
  <p:transition>
    <p:zo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75102"/>
      </p:ext>
    </p:extLst>
  </p:cSld>
  <p:clrMapOvr>
    <a:masterClrMapping/>
  </p:clrMapOvr>
  <p:transition>
    <p:zo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7231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ED19D-D469-48D1-9372-E9F75BD86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76125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240-F3C7-425F-992C-D9DA41078AC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23875"/>
      </p:ext>
    </p:extLst>
  </p:cSld>
  <p:clrMapOvr>
    <a:masterClrMapping/>
  </p:clrMapOvr>
  <p:transition>
    <p:zo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25734"/>
      </p:ext>
    </p:extLst>
  </p:cSld>
  <p:clrMapOvr>
    <a:masterClrMapping/>
  </p:clrMapOvr>
  <p:transition>
    <p:zo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05310"/>
      </p:ext>
    </p:extLst>
  </p:cSld>
  <p:clrMapOvr>
    <a:masterClrMapping/>
  </p:clrMapOvr>
  <p:transition>
    <p:zo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12350"/>
      </p:ext>
    </p:extLst>
  </p:cSld>
  <p:clrMapOvr>
    <a:masterClrMapping/>
  </p:clrMapOvr>
  <p:transition>
    <p:zo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70238"/>
      </p:ext>
    </p:extLst>
  </p:cSld>
  <p:clrMapOvr>
    <a:masterClrMapping/>
  </p:clrMapOvr>
  <p:transition>
    <p:zo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75870"/>
      </p:ext>
    </p:extLst>
  </p:cSld>
  <p:clrMapOvr>
    <a:masterClrMapping/>
  </p:clrMapOvr>
  <p:transition>
    <p:zo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30738"/>
      </p:ext>
    </p:extLst>
  </p:cSld>
  <p:clrMapOvr>
    <a:masterClrMapping/>
  </p:clrMapOvr>
  <p:transition>
    <p:zo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10882"/>
      </p:ext>
    </p:extLst>
  </p:cSld>
  <p:clrMapOvr>
    <a:masterClrMapping/>
  </p:clrMapOvr>
  <p:transition>
    <p:zo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88388"/>
      </p:ext>
    </p:extLst>
  </p:cSld>
  <p:clrMapOvr>
    <a:masterClrMapping/>
  </p:clrMapOvr>
  <p:transition>
    <p:zo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25883"/>
      </p:ext>
    </p:extLst>
  </p:cSld>
  <p:clrMapOvr>
    <a:masterClrMapping/>
  </p:clrMapOvr>
  <p:transition>
    <p:zo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23521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BE18-7E66-4769-856A-BDF930FA38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72521"/>
      </p:ext>
    </p:extLst>
  </p:cSld>
  <p:clrMapOvr>
    <a:masterClrMapping/>
  </p:clrMapOvr>
  <p:transition>
    <p:zo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63908"/>
      </p:ext>
    </p:extLst>
  </p:cSld>
  <p:clrMapOvr>
    <a:masterClrMapping/>
  </p:clrMapOvr>
  <p:transition>
    <p:zo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71548"/>
      </p:ext>
    </p:extLst>
  </p:cSld>
  <p:clrMapOvr>
    <a:masterClrMapping/>
  </p:clrMapOvr>
  <p:transition>
    <p:zoom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72176"/>
      </p:ext>
    </p:extLst>
  </p:cSld>
  <p:clrMapOvr>
    <a:masterClrMapping/>
  </p:clrMapOvr>
  <p:transition>
    <p:zo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01476"/>
      </p:ext>
    </p:extLst>
  </p:cSld>
  <p:clrMapOvr>
    <a:masterClrMapping/>
  </p:clrMapOvr>
  <p:transition>
    <p:zo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55183"/>
      </p:ext>
    </p:extLst>
  </p:cSld>
  <p:clrMapOvr>
    <a:masterClrMapping/>
  </p:clrMapOvr>
  <p:transition>
    <p:zo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56085"/>
      </p:ext>
    </p:extLst>
  </p:cSld>
  <p:clrMapOvr>
    <a:masterClrMapping/>
  </p:clrMapOvr>
  <p:transition>
    <p:zo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50627"/>
      </p:ext>
    </p:extLst>
  </p:cSld>
  <p:clrMapOvr>
    <a:masterClrMapping/>
  </p:clrMapOvr>
  <p:transition>
    <p:zo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3333"/>
      </p:ext>
    </p:extLst>
  </p:cSld>
  <p:clrMapOvr>
    <a:masterClrMapping/>
  </p:clrMapOvr>
  <p:transition>
    <p:zo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5694"/>
      </p:ext>
    </p:extLst>
  </p:cSld>
  <p:clrMapOvr>
    <a:masterClrMapping/>
  </p:clrMapOvr>
  <p:transition>
    <p:zo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45861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A20C-50F4-4396-99F5-8EAF89F00B6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95815"/>
      </p:ext>
    </p:extLst>
  </p:cSld>
  <p:clrMapOvr>
    <a:masterClrMapping/>
  </p:clrMapOvr>
  <p:transition>
    <p:zo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45098"/>
      </p:ext>
    </p:extLst>
  </p:cSld>
  <p:clrMapOvr>
    <a:masterClrMapping/>
  </p:clrMapOvr>
  <p:transition>
    <p:zo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03546"/>
      </p:ext>
    </p:extLst>
  </p:cSld>
  <p:clrMapOvr>
    <a:masterClrMapping/>
  </p:clrMapOvr>
  <p:transition>
    <p:zo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64688"/>
      </p:ext>
    </p:extLst>
  </p:cSld>
  <p:clrMapOvr>
    <a:masterClrMapping/>
  </p:clrMapOvr>
  <p:transition>
    <p:zo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93597"/>
      </p:ext>
    </p:extLst>
  </p:cSld>
  <p:clrMapOvr>
    <a:masterClrMapping/>
  </p:clrMapOvr>
  <p:transition>
    <p:zo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45593"/>
      </p:ext>
    </p:extLst>
  </p:cSld>
  <p:clrMapOvr>
    <a:masterClrMapping/>
  </p:clrMapOvr>
  <p:transition>
    <p:zo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05"/>
      </p:ext>
    </p:extLst>
  </p:cSld>
  <p:clrMapOvr>
    <a:masterClrMapping/>
  </p:clrMapOvr>
  <p:transition>
    <p:zo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92802"/>
      </p:ext>
    </p:extLst>
  </p:cSld>
  <p:clrMapOvr>
    <a:masterClrMapping/>
  </p:clrMapOvr>
  <p:transition>
    <p:zo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76958"/>
      </p:ext>
    </p:extLst>
  </p:cSld>
  <p:clrMapOvr>
    <a:masterClrMapping/>
  </p:clrMapOvr>
  <p:transition>
    <p:zo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2307"/>
      </p:ext>
    </p:extLst>
  </p:cSld>
  <p:clrMapOvr>
    <a:masterClrMapping/>
  </p:clrMapOvr>
  <p:transition>
    <p:zo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91617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EE37-7A58-450B-A9CB-6148844E5E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66439"/>
      </p:ext>
    </p:extLst>
  </p:cSld>
  <p:clrMapOvr>
    <a:masterClrMapping/>
  </p:clrMapOvr>
  <p:transition>
    <p:zoom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97884"/>
      </p:ext>
    </p:extLst>
  </p:cSld>
  <p:clrMapOvr>
    <a:masterClrMapping/>
  </p:clrMapOvr>
  <p:transition>
    <p:zo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99692"/>
      </p:ext>
    </p:extLst>
  </p:cSld>
  <p:clrMapOvr>
    <a:masterClrMapping/>
  </p:clrMapOvr>
  <p:transition>
    <p:zo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17172"/>
      </p:ext>
    </p:extLst>
  </p:cSld>
  <p:clrMapOvr>
    <a:masterClrMapping/>
  </p:clrMapOvr>
  <p:transition>
    <p:zo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21911"/>
      </p:ext>
    </p:extLst>
  </p:cSld>
  <p:clrMapOvr>
    <a:masterClrMapping/>
  </p:clrMapOvr>
  <p:transition>
    <p:zo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29306"/>
      </p:ext>
    </p:extLst>
  </p:cSld>
  <p:clrMapOvr>
    <a:masterClrMapping/>
  </p:clrMapOvr>
  <p:transition>
    <p:zo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26911"/>
      </p:ext>
    </p:extLst>
  </p:cSld>
  <p:clrMapOvr>
    <a:masterClrMapping/>
  </p:clrMapOvr>
  <p:transition>
    <p:zo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70145"/>
      </p:ext>
    </p:extLst>
  </p:cSld>
  <p:clrMapOvr>
    <a:masterClrMapping/>
  </p:clrMapOvr>
  <p:transition>
    <p:zo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40475"/>
      </p:ext>
    </p:extLst>
  </p:cSld>
  <p:clrMapOvr>
    <a:masterClrMapping/>
  </p:clrMapOvr>
  <p:transition>
    <p:zo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36165"/>
      </p:ext>
    </p:extLst>
  </p:cSld>
  <p:clrMapOvr>
    <a:masterClrMapping/>
  </p:clrMapOvr>
  <p:transition>
    <p:zo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71768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C0DD-09B1-4070-9BE9-CB3FBA3659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25351"/>
      </p:ext>
    </p:extLst>
  </p:cSld>
  <p:clrMapOvr>
    <a:masterClrMapping/>
  </p:clrMapOvr>
  <p:transition>
    <p:zoom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69431"/>
      </p:ext>
    </p:extLst>
  </p:cSld>
  <p:clrMapOvr>
    <a:masterClrMapping/>
  </p:clrMapOvr>
  <p:transition>
    <p:zo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35926"/>
      </p:ext>
    </p:extLst>
  </p:cSld>
  <p:clrMapOvr>
    <a:masterClrMapping/>
  </p:clrMapOvr>
  <p:transition>
    <p:zo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07321"/>
      </p:ext>
    </p:extLst>
  </p:cSld>
  <p:clrMapOvr>
    <a:masterClrMapping/>
  </p:clrMapOvr>
  <p:transition>
    <p:zo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07918"/>
      </p:ext>
    </p:extLst>
  </p:cSld>
  <p:clrMapOvr>
    <a:masterClrMapping/>
  </p:clrMapOvr>
  <p:transition>
    <p:zo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76349"/>
      </p:ext>
    </p:extLst>
  </p:cSld>
  <p:clrMapOvr>
    <a:masterClrMapping/>
  </p:clrMapOvr>
  <p:transition>
    <p:zoom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96809"/>
      </p:ext>
    </p:extLst>
  </p:cSld>
  <p:clrMapOvr>
    <a:masterClrMapping/>
  </p:clrMapOvr>
  <p:transition>
    <p:zoom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35858"/>
      </p:ext>
    </p:extLst>
  </p:cSld>
  <p:clrMapOvr>
    <a:masterClrMapping/>
  </p:clrMapOvr>
  <p:transition>
    <p:zoom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89226"/>
      </p:ext>
    </p:extLst>
  </p:cSld>
  <p:clrMapOvr>
    <a:masterClrMapping/>
  </p:clrMapOvr>
  <p:transition>
    <p:zoom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12634"/>
      </p:ext>
    </p:extLst>
  </p:cSld>
  <p:clrMapOvr>
    <a:masterClrMapping/>
  </p:clrMapOvr>
  <p:transition>
    <p:zo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42703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D4BD-6361-4846-B77A-21958FBDFE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12686"/>
      </p:ext>
    </p:extLst>
  </p:cSld>
  <p:clrMapOvr>
    <a:masterClrMapping/>
  </p:clrMapOvr>
  <p:transition>
    <p:zoom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85308"/>
      </p:ext>
    </p:extLst>
  </p:cSld>
  <p:clrMapOvr>
    <a:masterClrMapping/>
  </p:clrMapOvr>
  <p:transition>
    <p:zo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10435"/>
      </p:ext>
    </p:extLst>
  </p:cSld>
  <p:clrMapOvr>
    <a:masterClrMapping/>
  </p:clrMapOvr>
  <p:transition>
    <p:zo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29144"/>
      </p:ext>
    </p:extLst>
  </p:cSld>
  <p:clrMapOvr>
    <a:masterClrMapping/>
  </p:clrMapOvr>
  <p:transition>
    <p:zo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52756"/>
      </p:ext>
    </p:extLst>
  </p:cSld>
  <p:clrMapOvr>
    <a:masterClrMapping/>
  </p:clrMapOvr>
  <p:transition>
    <p:zo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30759"/>
      </p:ext>
    </p:extLst>
  </p:cSld>
  <p:clrMapOvr>
    <a:masterClrMapping/>
  </p:clrMapOvr>
  <p:transition>
    <p:zoom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2147"/>
      </p:ext>
    </p:extLst>
  </p:cSld>
  <p:clrMapOvr>
    <a:masterClrMapping/>
  </p:clrMapOvr>
  <p:transition>
    <p:zoom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63912"/>
      </p:ext>
    </p:extLst>
  </p:cSld>
  <p:clrMapOvr>
    <a:masterClrMapping/>
  </p:clrMapOvr>
  <p:transition>
    <p:zoom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9318"/>
      </p:ext>
    </p:extLst>
  </p:cSld>
  <p:clrMapOvr>
    <a:masterClrMapping/>
  </p:clrMapOvr>
  <p:transition>
    <p:zoom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51620"/>
      </p:ext>
    </p:extLst>
  </p:cSld>
  <p:clrMapOvr>
    <a:masterClrMapping/>
  </p:clrMapOvr>
  <p:transition>
    <p:zoom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03119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4FC4-C3F7-4CB7-B6EC-F8F920DAD7E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35499"/>
      </p:ext>
    </p:extLst>
  </p:cSld>
  <p:clrMapOvr>
    <a:masterClrMapping/>
  </p:clrMapOvr>
  <p:transition>
    <p:zoom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12595"/>
      </p:ext>
    </p:extLst>
  </p:cSld>
  <p:clrMapOvr>
    <a:masterClrMapping/>
  </p:clrMapOvr>
  <p:transition>
    <p:zoom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096"/>
      </p:ext>
    </p:extLst>
  </p:cSld>
  <p:clrMapOvr>
    <a:masterClrMapping/>
  </p:clrMapOvr>
  <p:transition>
    <p:zoom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80746"/>
      </p:ext>
    </p:extLst>
  </p:cSld>
  <p:clrMapOvr>
    <a:masterClrMapping/>
  </p:clrMapOvr>
  <p:transition>
    <p:zoom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48673"/>
      </p:ext>
    </p:extLst>
  </p:cSld>
  <p:clrMapOvr>
    <a:masterClrMapping/>
  </p:clrMapOvr>
  <p:transition>
    <p:zoom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8065"/>
      </p:ext>
    </p:extLst>
  </p:cSld>
  <p:clrMapOvr>
    <a:masterClrMapping/>
  </p:clrMapOvr>
  <p:transition>
    <p:zoom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22766"/>
      </p:ext>
    </p:extLst>
  </p:cSld>
  <p:clrMapOvr>
    <a:masterClrMapping/>
  </p:clrMapOvr>
  <p:transition>
    <p:zoom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87366"/>
      </p:ext>
    </p:extLst>
  </p:cSld>
  <p:clrMapOvr>
    <a:masterClrMapping/>
  </p:clrMapOvr>
  <p:transition>
    <p:zoom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55544"/>
      </p:ext>
    </p:extLst>
  </p:cSld>
  <p:clrMapOvr>
    <a:masterClrMapping/>
  </p:clrMapOvr>
  <p:transition>
    <p:zoom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79929"/>
      </p:ext>
    </p:extLst>
  </p:cSld>
  <p:clrMapOvr>
    <a:masterClrMapping/>
  </p:clrMapOvr>
  <p:transition>
    <p:zoom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56581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110-F5BA-4EC3-BEC3-0811D4C2305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2661"/>
      </p:ext>
    </p:extLst>
  </p:cSld>
  <p:clrMapOvr>
    <a:masterClrMapping/>
  </p:clrMapOvr>
  <p:transition>
    <p:zoom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15201"/>
      </p:ext>
    </p:extLst>
  </p:cSld>
  <p:clrMapOvr>
    <a:masterClrMapping/>
  </p:clrMapOvr>
  <p:transition>
    <p:zoom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06413"/>
      </p:ext>
    </p:extLst>
  </p:cSld>
  <p:clrMapOvr>
    <a:masterClrMapping/>
  </p:clrMapOvr>
  <p:transition>
    <p:zoom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6873"/>
      </p:ext>
    </p:extLst>
  </p:cSld>
  <p:clrMapOvr>
    <a:masterClrMapping/>
  </p:clrMapOvr>
  <p:transition>
    <p:zoom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41922"/>
      </p:ext>
    </p:extLst>
  </p:cSld>
  <p:clrMapOvr>
    <a:masterClrMapping/>
  </p:clrMapOvr>
  <p:transition>
    <p:zoom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15159"/>
      </p:ext>
    </p:extLst>
  </p:cSld>
  <p:clrMapOvr>
    <a:masterClrMapping/>
  </p:clrMapOvr>
  <p:transition>
    <p:zoom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3374"/>
      </p:ext>
    </p:extLst>
  </p:cSld>
  <p:clrMapOvr>
    <a:masterClrMapping/>
  </p:clrMapOvr>
  <p:transition>
    <p:zo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43135"/>
      </p:ext>
    </p:extLst>
  </p:cSld>
  <p:clrMapOvr>
    <a:masterClrMapping/>
  </p:clrMapOvr>
  <p:transition>
    <p:zoom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9255"/>
      </p:ext>
    </p:extLst>
  </p:cSld>
  <p:clrMapOvr>
    <a:masterClrMapping/>
  </p:clrMapOvr>
  <p:transition>
    <p:zoom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0"/>
      </p:ext>
    </p:extLst>
  </p:cSld>
  <p:clrMapOvr>
    <a:masterClrMapping/>
  </p:clrMapOvr>
  <p:transition>
    <p:zo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03422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0809-DD56-46B8-82D8-ACA305229B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43135"/>
      </p:ext>
    </p:extLst>
  </p:cSld>
  <p:clrMapOvr>
    <a:masterClrMapping/>
  </p:clrMapOvr>
  <p:transition>
    <p:zoom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03221"/>
      </p:ext>
    </p:extLst>
  </p:cSld>
  <p:clrMapOvr>
    <a:masterClrMapping/>
  </p:clrMapOvr>
  <p:transition>
    <p:zoom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80205"/>
      </p:ext>
    </p:extLst>
  </p:cSld>
  <p:clrMapOvr>
    <a:masterClrMapping/>
  </p:clrMapOvr>
  <p:transition>
    <p:zoom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61738"/>
      </p:ext>
    </p:extLst>
  </p:cSld>
  <p:clrMapOvr>
    <a:masterClrMapping/>
  </p:clrMapOvr>
  <p:transition>
    <p:zo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75816"/>
      </p:ext>
    </p:extLst>
  </p:cSld>
  <p:clrMapOvr>
    <a:masterClrMapping/>
  </p:clrMapOvr>
  <p:transition>
    <p:zoom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55930"/>
      </p:ext>
    </p:extLst>
  </p:cSld>
  <p:clrMapOvr>
    <a:masterClrMapping/>
  </p:clrMapOvr>
  <p:transition>
    <p:zoom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36741"/>
      </p:ext>
    </p:extLst>
  </p:cSld>
  <p:clrMapOvr>
    <a:masterClrMapping/>
  </p:clrMapOvr>
  <p:transition>
    <p:zoom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75642"/>
      </p:ext>
    </p:extLst>
  </p:cSld>
  <p:clrMapOvr>
    <a:masterClrMapping/>
  </p:clrMapOvr>
  <p:transition>
    <p:zoom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57894"/>
      </p:ext>
    </p:extLst>
  </p:cSld>
  <p:clrMapOvr>
    <a:masterClrMapping/>
  </p:clrMapOvr>
  <p:transition>
    <p:zoom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11935"/>
      </p:ext>
    </p:extLst>
  </p:cSld>
  <p:clrMapOvr>
    <a:masterClrMapping/>
  </p:clrMapOvr>
  <p:transition>
    <p:zoom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17916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B03C5-DC8D-4DBC-A1F6-CB6338F0C30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87945"/>
      </p:ext>
    </p:extLst>
  </p:cSld>
  <p:clrMapOvr>
    <a:masterClrMapping/>
  </p:clrMapOvr>
  <p:transition>
    <p:zoom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23675"/>
      </p:ext>
    </p:extLst>
  </p:cSld>
  <p:clrMapOvr>
    <a:masterClrMapping/>
  </p:clrMapOvr>
  <p:transition>
    <p:zoom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9843"/>
      </p:ext>
    </p:extLst>
  </p:cSld>
  <p:clrMapOvr>
    <a:masterClrMapping/>
  </p:clrMapOvr>
  <p:transition>
    <p:zoom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4323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8026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2269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6386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0038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0714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9525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9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85668-2595-4B8B-B1E4-BC9ABB375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97110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EB04-5489-460B-A421-DFE30C047F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66096"/>
      </p:ext>
    </p:extLst>
  </p:cSld>
  <p:clrMapOvr>
    <a:masterClrMapping/>
  </p:clrMapOvr>
  <p:transition>
    <p:zoom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2962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8702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429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9333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23097"/>
      </p:ext>
    </p:extLst>
  </p:cSld>
  <p:clrMapOvr>
    <a:masterClrMapping/>
  </p:clrMapOvr>
  <p:transition>
    <p:zoom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49850"/>
      </p:ext>
    </p:extLst>
  </p:cSld>
  <p:clrMapOvr>
    <a:masterClrMapping/>
  </p:clrMapOvr>
  <p:transition>
    <p:zoom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29587"/>
      </p:ext>
    </p:extLst>
  </p:cSld>
  <p:clrMapOvr>
    <a:masterClrMapping/>
  </p:clrMapOvr>
  <p:transition>
    <p:zoom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68802"/>
      </p:ext>
    </p:extLst>
  </p:cSld>
  <p:clrMapOvr>
    <a:masterClrMapping/>
  </p:clrMapOvr>
  <p:transition>
    <p:zoom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73098"/>
      </p:ext>
    </p:extLst>
  </p:cSld>
  <p:clrMapOvr>
    <a:masterClrMapping/>
  </p:clrMapOvr>
  <p:transition>
    <p:zoom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8926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D96D-EB25-4DAF-A577-809A1EA70D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93541"/>
      </p:ext>
    </p:extLst>
  </p:cSld>
  <p:clrMapOvr>
    <a:masterClrMapping/>
  </p:clrMapOvr>
  <p:transition>
    <p:zoom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63783"/>
      </p:ext>
    </p:extLst>
  </p:cSld>
  <p:clrMapOvr>
    <a:masterClrMapping/>
  </p:clrMapOvr>
  <p:transition>
    <p:zoom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46118"/>
      </p:ext>
    </p:extLst>
  </p:cSld>
  <p:clrMapOvr>
    <a:masterClrMapping/>
  </p:clrMapOvr>
  <p:transition>
    <p:zoom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8230"/>
      </p:ext>
    </p:extLst>
  </p:cSld>
  <p:clrMapOvr>
    <a:masterClrMapping/>
  </p:clrMapOvr>
  <p:transition>
    <p:zoom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75710"/>
      </p:ext>
    </p:extLst>
  </p:cSld>
  <p:clrMapOvr>
    <a:masterClrMapping/>
  </p:clrMapOvr>
  <p:transition>
    <p:zoom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83866"/>
      </p:ext>
    </p:extLst>
  </p:cSld>
  <p:clrMapOvr>
    <a:masterClrMapping/>
  </p:clrMapOvr>
  <p:transition>
    <p:zoom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06882"/>
      </p:ext>
    </p:extLst>
  </p:cSld>
  <p:clrMapOvr>
    <a:masterClrMapping/>
  </p:clrMapOvr>
  <p:transition>
    <p:zoom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22265"/>
      </p:ext>
    </p:extLst>
  </p:cSld>
  <p:clrMapOvr>
    <a:masterClrMapping/>
  </p:clrMapOvr>
  <p:transition>
    <p:zoom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4170"/>
      </p:ext>
    </p:extLst>
  </p:cSld>
  <p:clrMapOvr>
    <a:masterClrMapping/>
  </p:clrMapOvr>
  <p:transition>
    <p:zoom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61904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AA72-4293-49D2-B0ED-9806150EDB6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38414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1B8F-F394-4771-8471-C76D212E82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32027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2E3B-73C8-4E42-B12A-1252A6D7BFE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503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EE2F-410B-4B7D-85FF-B9DCDE04D5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91674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9C4B-2D94-422B-9734-DE3D881ECD0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86568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721E-C769-4B98-8434-E24B1F13A3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12555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6B2E-5613-4783-B3C7-BFEDB908F6E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87207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BE633-DD70-4A60-AC23-AA1EEAFC92A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68322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CC56D-97CC-4F3D-B05B-715685B99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26986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31404-6167-49D6-82A1-9BBF382F0E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05769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4BD02-202D-41E5-92A4-A0CC2760CB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86798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3CF2C-B8C2-468D-8BA4-498AD9CEF8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29927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DBE9-710C-4470-B35F-703D774095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65803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89747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07551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7235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51496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51446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6287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BF556-29CF-4890-8328-EE3C314C4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0927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8071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7A18-BA18-4004-B0E5-75F261C991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43668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8195-BB6C-4333-B0DA-36D0D8663AA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021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B8DC-0429-489B-BBCE-27E84D2BC4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9431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6999-3239-4B81-B2C4-1A1E05AF55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4030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45A6A-78DB-497B-8288-5D892A8927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26027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984C4-2634-43E4-97EB-91CF42B0453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12162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C8BD6-D29B-410A-A64B-B089538E6E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02744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8A9AB-65B4-4688-AADF-415B20F321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90537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625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4AF3-0CFD-47BD-AA9B-1820D9699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5998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04218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4439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93258"/>
      </p:ext>
    </p:extLst>
  </p:cSld>
  <p:clrMapOvr>
    <a:masterClrMapping/>
  </p:clrMapOvr>
  <p:transition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99510"/>
      </p:ext>
    </p:extLst>
  </p:cSld>
  <p:clrMapOvr>
    <a:masterClrMapping/>
  </p:clrMapOvr>
  <p:transition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52968"/>
      </p:ext>
    </p:extLst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3026"/>
      </p:ext>
    </p:extLst>
  </p:cSld>
  <p:clrMapOvr>
    <a:masterClrMapping/>
  </p:clrMapOvr>
  <p:transition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99480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79720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7878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00721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275C-A14D-4935-952B-EF34775A9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92424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24949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90193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02604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42255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60779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50891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4235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10129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83847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56941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DB6C4-DBD4-4B82-B635-AE6D745F3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43539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58899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23871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50659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94742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91651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81918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83800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16399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76502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8064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B4DC7-D3E7-45E7-8010-75DD554E5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56512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3469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17847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85753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9145-AE2D-4AD6-9FA9-683E7473AAF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88717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D454-E1FB-4D3B-A6F9-5EAFCA23565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13561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8C6-F672-4F71-B5C1-DE00B725501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90311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F5417-99AA-45BC-8A36-28686049551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14933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4EBA-8153-44E9-AA28-53E53797DE4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36250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1B2E-E5D7-4982-9311-80CC8799352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30310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3CED-5F4D-41C3-9A29-CA5B733361F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8640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4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56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71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86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01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16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31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17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46.xml"/><Relationship Id="rId16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slideLayout" Target="../slideLayouts/slideLayout25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63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78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05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9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0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DC04CD9F-4E24-4906-B791-49BF4C49F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2" r:id="rId1"/>
    <p:sldLayoutId id="2147484158" r:id="rId2"/>
    <p:sldLayoutId id="2147484333" r:id="rId3"/>
    <p:sldLayoutId id="2147484159" r:id="rId4"/>
    <p:sldLayoutId id="2147484334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146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07" r:id="rId3"/>
    <p:sldLayoutId id="2147485108" r:id="rId4"/>
    <p:sldLayoutId id="2147485109" r:id="rId5"/>
    <p:sldLayoutId id="2147485110" r:id="rId6"/>
    <p:sldLayoutId id="2147485111" r:id="rId7"/>
    <p:sldLayoutId id="2147485112" r:id="rId8"/>
    <p:sldLayoutId id="2147485113" r:id="rId9"/>
    <p:sldLayoutId id="2147485114" r:id="rId10"/>
    <p:sldLayoutId id="2147485115" r:id="rId11"/>
    <p:sldLayoutId id="2147485116" r:id="rId12"/>
    <p:sldLayoutId id="2147485117" r:id="rId13"/>
    <p:sldLayoutId id="2147485118" r:id="rId14"/>
    <p:sldLayoutId id="2147485119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2171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  <p:sldLayoutId id="2147485148" r:id="rId12"/>
    <p:sldLayoutId id="2147485149" r:id="rId13"/>
    <p:sldLayoutId id="2147485150" r:id="rId14"/>
    <p:sldLayoutId id="2147485151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160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  <p:sldLayoutId id="2147485157" r:id="rId5"/>
    <p:sldLayoutId id="2147485158" r:id="rId6"/>
    <p:sldLayoutId id="2147485159" r:id="rId7"/>
    <p:sldLayoutId id="2147485160" r:id="rId8"/>
    <p:sldLayoutId id="2147485161" r:id="rId9"/>
    <p:sldLayoutId id="2147485162" r:id="rId10"/>
    <p:sldLayoutId id="2147485163" r:id="rId11"/>
    <p:sldLayoutId id="2147485164" r:id="rId12"/>
    <p:sldLayoutId id="2147485165" r:id="rId13"/>
    <p:sldLayoutId id="2147485166" r:id="rId14"/>
    <p:sldLayoutId id="2147485167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5629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  <p:sldLayoutId id="2147485175" r:id="rId7"/>
    <p:sldLayoutId id="2147485176" r:id="rId8"/>
    <p:sldLayoutId id="2147485177" r:id="rId9"/>
    <p:sldLayoutId id="2147485178" r:id="rId10"/>
    <p:sldLayoutId id="2147485179" r:id="rId11"/>
    <p:sldLayoutId id="2147485180" r:id="rId12"/>
    <p:sldLayoutId id="2147485181" r:id="rId13"/>
    <p:sldLayoutId id="2147485182" r:id="rId14"/>
    <p:sldLayoutId id="2147485183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348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  <p:sldLayoutId id="2147485196" r:id="rId12"/>
    <p:sldLayoutId id="2147485197" r:id="rId13"/>
    <p:sldLayoutId id="2147485198" r:id="rId14"/>
    <p:sldLayoutId id="2147485199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860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01" r:id="rId1"/>
    <p:sldLayoutId id="2147485202" r:id="rId2"/>
    <p:sldLayoutId id="2147485203" r:id="rId3"/>
    <p:sldLayoutId id="2147485204" r:id="rId4"/>
    <p:sldLayoutId id="2147485205" r:id="rId5"/>
    <p:sldLayoutId id="2147485206" r:id="rId6"/>
    <p:sldLayoutId id="2147485207" r:id="rId7"/>
    <p:sldLayoutId id="2147485208" r:id="rId8"/>
    <p:sldLayoutId id="2147485209" r:id="rId9"/>
    <p:sldLayoutId id="2147485210" r:id="rId10"/>
    <p:sldLayoutId id="2147485211" r:id="rId11"/>
    <p:sldLayoutId id="2147485212" r:id="rId12"/>
    <p:sldLayoutId id="2147485213" r:id="rId13"/>
    <p:sldLayoutId id="2147485214" r:id="rId14"/>
    <p:sldLayoutId id="2147485215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877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17" r:id="rId1"/>
    <p:sldLayoutId id="2147485218" r:id="rId2"/>
    <p:sldLayoutId id="2147485219" r:id="rId3"/>
    <p:sldLayoutId id="2147485220" r:id="rId4"/>
    <p:sldLayoutId id="2147485221" r:id="rId5"/>
    <p:sldLayoutId id="2147485222" r:id="rId6"/>
    <p:sldLayoutId id="2147485223" r:id="rId7"/>
    <p:sldLayoutId id="2147485224" r:id="rId8"/>
    <p:sldLayoutId id="2147485225" r:id="rId9"/>
    <p:sldLayoutId id="2147485226" r:id="rId10"/>
    <p:sldLayoutId id="2147485227" r:id="rId11"/>
    <p:sldLayoutId id="2147485228" r:id="rId12"/>
    <p:sldLayoutId id="2147485229" r:id="rId13"/>
    <p:sldLayoutId id="2147485230" r:id="rId14"/>
    <p:sldLayoutId id="2147485231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7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  <p:sldLayoutId id="2147485234" r:id="rId2"/>
    <p:sldLayoutId id="2147485235" r:id="rId3"/>
    <p:sldLayoutId id="2147485236" r:id="rId4"/>
    <p:sldLayoutId id="2147485237" r:id="rId5"/>
    <p:sldLayoutId id="2147485238" r:id="rId6"/>
    <p:sldLayoutId id="2147485239" r:id="rId7"/>
    <p:sldLayoutId id="2147485240" r:id="rId8"/>
    <p:sldLayoutId id="2147485241" r:id="rId9"/>
    <p:sldLayoutId id="2147485242" r:id="rId10"/>
    <p:sldLayoutId id="2147485243" r:id="rId11"/>
    <p:sldLayoutId id="2147485244" r:id="rId12"/>
    <p:sldLayoutId id="2147485245" r:id="rId13"/>
    <p:sldLayoutId id="2147485246" r:id="rId14"/>
    <p:sldLayoutId id="2147485247" r:id="rId15"/>
    <p:sldLayoutId id="2147485248" r:id="rId16"/>
    <p:sldLayoutId id="2147485249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7250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67" r:id="rId1"/>
    <p:sldLayoutId id="2147485268" r:id="rId2"/>
    <p:sldLayoutId id="2147485269" r:id="rId3"/>
    <p:sldLayoutId id="2147485270" r:id="rId4"/>
    <p:sldLayoutId id="2147485271" r:id="rId5"/>
    <p:sldLayoutId id="2147485272" r:id="rId6"/>
    <p:sldLayoutId id="2147485273" r:id="rId7"/>
    <p:sldLayoutId id="2147485274" r:id="rId8"/>
    <p:sldLayoutId id="2147485275" r:id="rId9"/>
    <p:sldLayoutId id="2147485276" r:id="rId10"/>
    <p:sldLayoutId id="2147485277" r:id="rId11"/>
    <p:sldLayoutId id="2147485278" r:id="rId12"/>
    <p:sldLayoutId id="2147485279" r:id="rId13"/>
    <p:sldLayoutId id="2147485280" r:id="rId14"/>
    <p:sldLayoutId id="2147485281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8534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83" r:id="rId1"/>
    <p:sldLayoutId id="2147485284" r:id="rId2"/>
    <p:sldLayoutId id="2147485285" r:id="rId3"/>
    <p:sldLayoutId id="2147485286" r:id="rId4"/>
    <p:sldLayoutId id="2147485287" r:id="rId5"/>
    <p:sldLayoutId id="2147485288" r:id="rId6"/>
    <p:sldLayoutId id="2147485289" r:id="rId7"/>
    <p:sldLayoutId id="2147485290" r:id="rId8"/>
    <p:sldLayoutId id="2147485291" r:id="rId9"/>
    <p:sldLayoutId id="2147485292" r:id="rId10"/>
    <p:sldLayoutId id="2147485293" r:id="rId11"/>
    <p:sldLayoutId id="2147485294" r:id="rId12"/>
    <p:sldLayoutId id="2147485295" r:id="rId13"/>
    <p:sldLayoutId id="2147485296" r:id="rId14"/>
    <p:sldLayoutId id="2147485297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C6B325-8ECC-41C5-82D8-E24F0B1677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230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  <p:sldLayoutId id="2147484498" r:id="rId12"/>
    <p:sldLayoutId id="2147484499" r:id="rId13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57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9" r:id="rId1"/>
    <p:sldLayoutId id="2147485300" r:id="rId2"/>
    <p:sldLayoutId id="2147485301" r:id="rId3"/>
    <p:sldLayoutId id="2147485302" r:id="rId4"/>
    <p:sldLayoutId id="2147485303" r:id="rId5"/>
    <p:sldLayoutId id="2147485304" r:id="rId6"/>
    <p:sldLayoutId id="2147485305" r:id="rId7"/>
    <p:sldLayoutId id="2147485306" r:id="rId8"/>
    <p:sldLayoutId id="2147485307" r:id="rId9"/>
    <p:sldLayoutId id="2147485308" r:id="rId10"/>
    <p:sldLayoutId id="2147485309" r:id="rId11"/>
    <p:sldLayoutId id="21474853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151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12" r:id="rId1"/>
    <p:sldLayoutId id="2147485313" r:id="rId2"/>
    <p:sldLayoutId id="2147485314" r:id="rId3"/>
    <p:sldLayoutId id="2147485315" r:id="rId4"/>
    <p:sldLayoutId id="2147485316" r:id="rId5"/>
    <p:sldLayoutId id="2147485317" r:id="rId6"/>
    <p:sldLayoutId id="2147485318" r:id="rId7"/>
    <p:sldLayoutId id="2147485319" r:id="rId8"/>
    <p:sldLayoutId id="2147485320" r:id="rId9"/>
    <p:sldLayoutId id="2147485321" r:id="rId10"/>
    <p:sldLayoutId id="2147485322" r:id="rId11"/>
    <p:sldLayoutId id="2147485323" r:id="rId12"/>
    <p:sldLayoutId id="2147485324" r:id="rId13"/>
    <p:sldLayoutId id="2147485325" r:id="rId14"/>
    <p:sldLayoutId id="2147485326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C22B642-588B-4BFE-BEC8-3F965230E4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8316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17" r:id="rId11"/>
    <p:sldLayoutId id="2147484818" r:id="rId12"/>
    <p:sldLayoutId id="2147484819" r:id="rId13"/>
    <p:sldLayoutId id="2147484820" r:id="rId14"/>
    <p:sldLayoutId id="2147484821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209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  <p:sldLayoutId id="2147485014" r:id="rId12"/>
    <p:sldLayoutId id="2147485015" r:id="rId13"/>
    <p:sldLayoutId id="2147485016" r:id="rId14"/>
    <p:sldLayoutId id="2147485017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  <p:sldLayoutId id="2147485031" r:id="rId13"/>
    <p:sldLayoutId id="2147485032" r:id="rId14"/>
    <p:sldLayoutId id="2147485033" r:id="rId15"/>
    <p:sldLayoutId id="2147485034" r:id="rId16"/>
    <p:sldLayoutId id="2147485035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1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7" r:id="rId1"/>
    <p:sldLayoutId id="2147485038" r:id="rId2"/>
    <p:sldLayoutId id="2147485039" r:id="rId3"/>
    <p:sldLayoutId id="2147485040" r:id="rId4"/>
    <p:sldLayoutId id="2147485041" r:id="rId5"/>
    <p:sldLayoutId id="2147485042" r:id="rId6"/>
    <p:sldLayoutId id="2147485043" r:id="rId7"/>
    <p:sldLayoutId id="2147485044" r:id="rId8"/>
    <p:sldLayoutId id="2147485045" r:id="rId9"/>
    <p:sldLayoutId id="2147485046" r:id="rId10"/>
    <p:sldLayoutId id="2147485047" r:id="rId11"/>
    <p:sldLayoutId id="2147485048" r:id="rId12"/>
    <p:sldLayoutId id="2147485049" r:id="rId13"/>
    <p:sldLayoutId id="2147485050" r:id="rId14"/>
    <p:sldLayoutId id="2147485051" r:id="rId15"/>
    <p:sldLayoutId id="2147485052" r:id="rId16"/>
    <p:sldLayoutId id="2147485053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05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55" r:id="rId1"/>
    <p:sldLayoutId id="2147485056" r:id="rId2"/>
    <p:sldLayoutId id="2147485057" r:id="rId3"/>
    <p:sldLayoutId id="2147485058" r:id="rId4"/>
    <p:sldLayoutId id="2147485059" r:id="rId5"/>
    <p:sldLayoutId id="2147485060" r:id="rId6"/>
    <p:sldLayoutId id="2147485061" r:id="rId7"/>
    <p:sldLayoutId id="2147485062" r:id="rId8"/>
    <p:sldLayoutId id="2147485063" r:id="rId9"/>
    <p:sldLayoutId id="2147485064" r:id="rId10"/>
    <p:sldLayoutId id="2147485065" r:id="rId11"/>
    <p:sldLayoutId id="2147485066" r:id="rId12"/>
    <p:sldLayoutId id="2147485067" r:id="rId13"/>
    <p:sldLayoutId id="2147485068" r:id="rId14"/>
    <p:sldLayoutId id="2147485069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55A032-7CB9-48A1-AE57-8795F7D1C5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0878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  <p:sldLayoutId id="2147485082" r:id="rId12"/>
    <p:sldLayoutId id="2147485083" r:id="rId13"/>
    <p:sldLayoutId id="2147485084" r:id="rId14"/>
    <p:sldLayoutId id="2147485085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0E512DF-93D7-426F-8835-D1975CD780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  <p:sldLayoutId id="2147485098" r:id="rId12"/>
    <p:sldLayoutId id="2147485099" r:id="rId13"/>
    <p:sldLayoutId id="2147485100" r:id="rId14"/>
    <p:sldLayoutId id="2147485101" r:id="rId15"/>
    <p:sldLayoutId id="2147485102" r:id="rId16"/>
    <p:sldLayoutId id="2147485103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3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32.jpe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7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1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40.wmf"/><Relationship Id="rId3" Type="http://schemas.openxmlformats.org/officeDocument/2006/relationships/oleObject" Target="../embeddings/oleObject18.bin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39.wmf"/><Relationship Id="rId20" Type="http://schemas.openxmlformats.org/officeDocument/2006/relationships/image" Target="../media/image4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22.bin"/><Relationship Id="rId24" Type="http://schemas.openxmlformats.org/officeDocument/2006/relationships/image" Target="../media/image43.wmf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23" Type="http://schemas.openxmlformats.org/officeDocument/2006/relationships/oleObject" Target="../embeddings/oleObject28.bin"/><Relationship Id="rId10" Type="http://schemas.openxmlformats.org/officeDocument/2006/relationships/image" Target="../media/image36.wmf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8.wmf"/><Relationship Id="rId22" Type="http://schemas.openxmlformats.org/officeDocument/2006/relationships/image" Target="../media/image4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2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9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4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54.wmf"/><Relationship Id="rId3" Type="http://schemas.openxmlformats.org/officeDocument/2006/relationships/image" Target="../media/image56.jpeg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20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53.wmf"/><Relationship Id="rId5" Type="http://schemas.openxmlformats.org/officeDocument/2006/relationships/image" Target="../media/image50.wmf"/><Relationship Id="rId15" Type="http://schemas.openxmlformats.org/officeDocument/2006/relationships/image" Target="../media/image55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3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68.jpe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70.jpg"/><Relationship Id="rId4" Type="http://schemas.openxmlformats.org/officeDocument/2006/relationships/image" Target="../media/image69.jpeg"/><Relationship Id="rId9" Type="http://schemas.openxmlformats.org/officeDocument/2006/relationships/image" Target="../media/image67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3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7.jpe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44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1.gif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4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0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0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03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0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17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3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1286278"/>
            <a:ext cx="11041973" cy="8144278"/>
          </a:xfrm>
          <a:prstGeom prst="rect">
            <a:avLst/>
          </a:prstGeom>
        </p:spPr>
      </p:pic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31788" y="570781"/>
            <a:ext cx="8526462" cy="558713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" y="1628800"/>
            <a:ext cx="9540875" cy="56630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the </a:t>
            </a:r>
          </a:p>
          <a:p>
            <a:pPr algn="ctr"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Big Bang</a:t>
            </a:r>
          </a:p>
          <a:p>
            <a:pPr algn="ctr">
              <a:defRPr/>
            </a:pPr>
            <a:endParaRPr lang="en-US" sz="7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85813" y="3143250"/>
            <a:ext cx="7775575" cy="17145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>
                <a:solidFill>
                  <a:schemeClr val="tx1"/>
                </a:solidFill>
              </a:rPr>
              <a:t>                 </a:t>
            </a:r>
            <a:r>
              <a:rPr sz="5600" b="1">
                <a:solidFill>
                  <a:schemeClr val="tx1"/>
                </a:solidFill>
              </a:rPr>
              <a:t>FRW   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813" y="1928813"/>
            <a:ext cx="792956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In  a  matter-dominated Universe, 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the evolution and fate of the Universe entirely determined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by the (energy) density in units of critical density:    </a:t>
            </a:r>
          </a:p>
        </p:txBody>
      </p:sp>
      <p:graphicFrame>
        <p:nvGraphicFramePr>
          <p:cNvPr id="860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945041"/>
              </p:ext>
            </p:extLst>
          </p:nvPr>
        </p:nvGraphicFramePr>
        <p:xfrm>
          <a:off x="3494088" y="3214688"/>
          <a:ext cx="2128837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2" name="Equation" r:id="rId3" imgW="583920" imgH="431640" progId="Equation.DSMT4">
                  <p:embed/>
                </p:oleObj>
              </mc:Choice>
              <mc:Fallback>
                <p:oleObj name="Equation" r:id="rId3" imgW="583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4088" y="3214688"/>
                        <a:ext cx="2128837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5813" y="5072063"/>
            <a:ext cx="79295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Arguably,  </a:t>
            </a: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 is the most important parameter of cosmology !!!</a:t>
            </a:r>
          </a:p>
          <a:p>
            <a:pPr>
              <a:defRPr/>
            </a:pPr>
            <a:endParaRPr lang="en-US" sz="2000" b="1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Present-day </a:t>
            </a:r>
          </a:p>
          <a:p>
            <a:pPr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  <a:sym typeface="Mathematica1"/>
              </a:rPr>
              <a:t>Cosmic Density:</a:t>
            </a:r>
          </a:p>
        </p:txBody>
      </p:sp>
      <p:graphicFrame>
        <p:nvGraphicFramePr>
          <p:cNvPr id="86023" name="Object 3"/>
          <p:cNvGraphicFramePr>
            <a:graphicFrameLocks noChangeAspect="1"/>
          </p:cNvGraphicFramePr>
          <p:nvPr/>
        </p:nvGraphicFramePr>
        <p:xfrm>
          <a:off x="4286250" y="5572125"/>
          <a:ext cx="41306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3" name="Equation" r:id="rId5" imgW="2019300" imgH="508000" progId="Equation.DSMT4">
                  <p:embed/>
                </p:oleObj>
              </mc:Choice>
              <mc:Fallback>
                <p:oleObj name="Equation" r:id="rId5" imgW="2019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5572125"/>
                        <a:ext cx="41306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143375" y="5572125"/>
            <a:ext cx="4357688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45684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what the Universe exists of: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Cosmic Constituents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57137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756592" y="-459432"/>
            <a:ext cx="10117138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>
                <a:solidFill>
                  <a:schemeClr val="tx1"/>
                </a:solidFill>
              </a:rPr>
              <a:t>               </a:t>
            </a:r>
            <a:r>
              <a:rPr sz="4600" b="1" dirty="0">
                <a:solidFill>
                  <a:schemeClr val="tx1"/>
                </a:solidFill>
              </a:rPr>
              <a:t>  </a:t>
            </a:r>
            <a:r>
              <a:rPr sz="56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Cosmic  Components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8372" name="Picture 17" descr="Cosmological_composi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43000"/>
            <a:ext cx="7500937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711939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500063" y="-142875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200" b="1" dirty="0">
                <a:solidFill>
                  <a:prstClr val="white"/>
                </a:solidFill>
                <a:latin typeface="Constantia"/>
              </a:rPr>
              <a:t>Cosmic Energy </a:t>
            </a:r>
            <a:r>
              <a:rPr lang="en-US" sz="4200" b="1" dirty="0" err="1">
                <a:solidFill>
                  <a:prstClr val="white"/>
                </a:solidFill>
                <a:latin typeface="Constantia"/>
              </a:rPr>
              <a:t>Inventarisation</a:t>
            </a:r>
            <a:endParaRPr lang="en-US" sz="4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60419" name="Picture 4" descr="baryonbudge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" y="1071563"/>
            <a:ext cx="8229600" cy="5348287"/>
          </a:xfrm>
          <a:noFill/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5795963" y="64912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Fukugita &amp; Peebles 2004</a:t>
            </a:r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500063" y="1071563"/>
            <a:ext cx="8215312" cy="5357812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3573016"/>
            <a:ext cx="7776864" cy="432048"/>
          </a:xfrm>
          <a:prstGeom prst="rect">
            <a:avLst/>
          </a:prstGeom>
          <a:solidFill>
            <a:schemeClr val="tx2">
              <a:alpha val="51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7632154" y="4149080"/>
            <a:ext cx="359867" cy="576064"/>
          </a:xfrm>
          <a:prstGeom prst="upArrow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1149" y="4869160"/>
            <a:ext cx="152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sterren slechts ~0.1% energie</a:t>
            </a:r>
          </a:p>
          <a:p>
            <a:r>
              <a:rPr lang="nl-NL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Heelal</a:t>
            </a:r>
            <a:endParaRPr lang="en-GB" sz="12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1149" y="4869160"/>
            <a:ext cx="1301291" cy="646331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30761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7874" y="-20768"/>
            <a:ext cx="9577064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/>
              <a:t>           </a:t>
            </a:r>
            <a:r>
              <a:rPr lang="nl-NL" sz="6000" b="1" dirty="0">
                <a:solidFill>
                  <a:schemeClr val="bg1"/>
                </a:solidFill>
              </a:rPr>
              <a:t>Cosmic  Constitution </a:t>
            </a:r>
            <a:endParaRPr lang="en-GB" sz="6000" b="1" dirty="0">
              <a:solidFill>
                <a:schemeClr val="bg1"/>
              </a:solidFill>
            </a:endParaRPr>
          </a:p>
        </p:txBody>
      </p:sp>
      <p:pic>
        <p:nvPicPr>
          <p:cNvPr id="48132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88" y="2717800"/>
            <a:ext cx="5219700" cy="2205038"/>
          </a:xfrm>
        </p:spPr>
      </p:pic>
      <p:pic>
        <p:nvPicPr>
          <p:cNvPr id="48133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341438"/>
            <a:ext cx="3219450" cy="5086350"/>
          </a:xfrm>
        </p:spPr>
      </p:pic>
      <p:sp>
        <p:nvSpPr>
          <p:cNvPr id="8" name="Rectangle 7"/>
          <p:cNvSpPr/>
          <p:nvPr/>
        </p:nvSpPr>
        <p:spPr>
          <a:xfrm>
            <a:off x="5795963" y="1196752"/>
            <a:ext cx="3240087" cy="55453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388" y="2487613"/>
            <a:ext cx="5472112" cy="2663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6342003"/>
            <a:ext cx="395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prstClr val="black"/>
                </a:solidFill>
                <a:latin typeface="Constantia"/>
              </a:rPr>
              <a:t>Changes in Time:</a:t>
            </a:r>
            <a:endParaRPr lang="en-GB" sz="2000" b="1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777" y="5229200"/>
            <a:ext cx="395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prstClr val="black"/>
                </a:solidFill>
                <a:latin typeface="Constantia"/>
              </a:rPr>
              <a:t>Cosmic Pie Diagram</a:t>
            </a:r>
            <a:endParaRPr lang="en-GB" sz="2000" b="1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40789403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75" y="2786063"/>
            <a:ext cx="642938" cy="1000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104451" name="Content Placeholder 3" descr="frw.aexp.rh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0"/>
            <a:ext cx="8734425" cy="6858000"/>
          </a:xfrm>
        </p:spPr>
      </p:pic>
      <p:sp>
        <p:nvSpPr>
          <p:cNvPr id="3" name="TextBox 2"/>
          <p:cNvSpPr txBox="1"/>
          <p:nvPr/>
        </p:nvSpPr>
        <p:spPr>
          <a:xfrm>
            <a:off x="5572125" y="2786063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</a:rPr>
              <a:t>matter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3438" y="3500438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Arial"/>
              </a:rPr>
              <a:t>radiation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500" y="457200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Arial"/>
              </a:rPr>
              <a:t>dark energy</a:t>
            </a:r>
          </a:p>
        </p:txBody>
      </p:sp>
      <p:graphicFrame>
        <p:nvGraphicFramePr>
          <p:cNvPr id="104455" name="Object 5"/>
          <p:cNvGraphicFramePr>
            <a:graphicFrameLocks noChangeAspect="1"/>
          </p:cNvGraphicFramePr>
          <p:nvPr/>
        </p:nvGraphicFramePr>
        <p:xfrm>
          <a:off x="142875" y="928688"/>
          <a:ext cx="64293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3" name="Equation" r:id="rId4" imgW="380835" imgH="444307" progId="Equation.DSMT4">
                  <p:embed/>
                </p:oleObj>
              </mc:Choice>
              <mc:Fallback>
                <p:oleObj name="Equation" r:id="rId4" imgW="380835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928688"/>
                        <a:ext cx="64293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0" y="3000375"/>
            <a:ext cx="2071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Radiation-Matter transition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2358216" y="2142322"/>
            <a:ext cx="1285884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1893869" y="4678371"/>
            <a:ext cx="2214578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000" y="3000375"/>
            <a:ext cx="2071688" cy="571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7938" y="2143125"/>
            <a:ext cx="2357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Matter-Dark Energy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Transition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86500" y="2143125"/>
            <a:ext cx="2143125" cy="571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7287438" y="3571082"/>
            <a:ext cx="1714512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04639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Content Placeholder 3" descr="frw.aexp.omega.lo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0"/>
            <a:ext cx="8778875" cy="6858000"/>
          </a:xfrm>
        </p:spPr>
      </p:pic>
      <p:sp>
        <p:nvSpPr>
          <p:cNvPr id="3" name="TextBox 2"/>
          <p:cNvSpPr txBox="1"/>
          <p:nvPr/>
        </p:nvSpPr>
        <p:spPr>
          <a:xfrm>
            <a:off x="6286500" y="514350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Constantia"/>
              </a:rPr>
              <a:t>dark 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1688" y="1643063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onstantia"/>
              </a:rPr>
              <a:t>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3" y="200025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Constantia"/>
              </a:rPr>
              <a:t>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8938" y="3000375"/>
            <a:ext cx="20716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Radiation-Matter transition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58063" y="2500313"/>
            <a:ext cx="2357437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</a:t>
            </a:r>
          </a:p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Dark Energy</a:t>
            </a:r>
          </a:p>
          <a:p>
            <a:pPr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Transition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8938" y="3000375"/>
            <a:ext cx="1643062" cy="5000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428066" y="1643050"/>
            <a:ext cx="2286810" cy="794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428860" y="4643446"/>
            <a:ext cx="2286016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358063" y="2500313"/>
            <a:ext cx="1214437" cy="7858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465239" y="1535893"/>
            <a:ext cx="1500198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7787504" y="3713958"/>
            <a:ext cx="857256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14313" y="2786063"/>
            <a:ext cx="714375" cy="785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28015" name="Object 5"/>
          <p:cNvGraphicFramePr>
            <a:graphicFrameLocks noChangeAspect="1"/>
          </p:cNvGraphicFramePr>
          <p:nvPr/>
        </p:nvGraphicFramePr>
        <p:xfrm>
          <a:off x="214313" y="428625"/>
          <a:ext cx="7270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0" name="Equation" r:id="rId4" imgW="406224" imgH="228501" progId="Equation.DSMT4">
                  <p:embed/>
                </p:oleObj>
              </mc:Choice>
              <mc:Fallback>
                <p:oleObj name="Equation" r:id="rId4" imgW="40622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428625"/>
                        <a:ext cx="72707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6" name="Object 3"/>
          <p:cNvGraphicFramePr>
            <a:graphicFrameLocks noChangeAspect="1"/>
          </p:cNvGraphicFramePr>
          <p:nvPr/>
        </p:nvGraphicFramePr>
        <p:xfrm>
          <a:off x="214313" y="1000125"/>
          <a:ext cx="838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1" name="Equation" r:id="rId6" imgW="469900" imgH="228600" progId="Equation.DSMT4">
                  <p:embed/>
                </p:oleObj>
              </mc:Choice>
              <mc:Fallback>
                <p:oleObj name="Equation" r:id="rId6" imgW="4699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000125"/>
                        <a:ext cx="838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7" name="Object 4"/>
          <p:cNvGraphicFramePr>
            <a:graphicFrameLocks noChangeAspect="1"/>
          </p:cNvGraphicFramePr>
          <p:nvPr/>
        </p:nvGraphicFramePr>
        <p:xfrm>
          <a:off x="214313" y="1571625"/>
          <a:ext cx="7254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2" name="Equation" r:id="rId8" imgW="406224" imgH="228501" progId="Equation.DSMT4">
                  <p:embed/>
                </p:oleObj>
              </mc:Choice>
              <mc:Fallback>
                <p:oleObj name="Equation" r:id="rId8" imgW="40622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571625"/>
                        <a:ext cx="725487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Up Arrow 30"/>
          <p:cNvSpPr/>
          <p:nvPr/>
        </p:nvSpPr>
        <p:spPr>
          <a:xfrm>
            <a:off x="428625" y="2214563"/>
            <a:ext cx="142875" cy="2857500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3994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Our Universe: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the Concordance Cosmos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97879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0063" y="285750"/>
          <a:ext cx="8358187" cy="6099174"/>
        </p:xfrm>
        <a:graphic>
          <a:graphicData uri="http://schemas.openxmlformats.org/drawingml/2006/table">
            <a:tbl>
              <a:tblPr/>
              <a:tblGrid>
                <a:gridCol w="1856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5859">
                <a:tc gridSpan="4">
                  <a:txBody>
                    <a:bodyPr/>
                    <a:lstStyle/>
                    <a:p>
                      <a:r>
                        <a:rPr lang="en-US" sz="30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       Concordance</a:t>
                      </a:r>
                      <a:r>
                        <a:rPr lang="en-US" sz="30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Universe Parameters</a:t>
                      </a:r>
                      <a:endParaRPr lang="en-US" sz="3000" b="1" i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Hubble  Parameter</a:t>
                      </a: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Ag</a:t>
                      </a:r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e of the Universe</a:t>
                      </a:r>
                      <a:endParaRPr lang="en-US" sz="1800" b="1" i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093">
                <a:tc gridSpan="2"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Temperature</a:t>
                      </a:r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CMB</a:t>
                      </a: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017"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Matter</a:t>
                      </a:r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shade val="30000"/>
                        <a:satMod val="1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i="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Baryonic Matter</a:t>
                      </a:r>
                    </a:p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Dark Matter</a:t>
                      </a: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1628"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Radiation</a:t>
                      </a: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Photons</a:t>
                      </a:r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     (CMB)</a:t>
                      </a:r>
                    </a:p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Neutrinos   (Cosmic)</a:t>
                      </a: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7302"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Dark Energy</a:t>
                      </a: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5089">
                <a:tc>
                  <a:txBody>
                    <a:bodyPr/>
                    <a:lstStyle/>
                    <a:p>
                      <a:endParaRPr lang="en-US" sz="1800" b="1" i="0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r>
                        <a:rPr lang="en-US" sz="1800" b="1" i="0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Total </a:t>
                      </a:r>
                    </a:p>
                  </a:txBody>
                  <a:tcPr marL="91439" marR="91439" marT="45722" marB="45722">
                    <a:lnL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22" marB="457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1">
                            <a:lumMod val="85000"/>
                            <a:shade val="30000"/>
                            <a:satMod val="115000"/>
                          </a:schemeClr>
                        </a:gs>
                        <a:gs pos="50000">
                          <a:schemeClr val="tx1">
                            <a:lumMod val="85000"/>
                            <a:shade val="67500"/>
                            <a:satMod val="115000"/>
                          </a:schemeClr>
                        </a:gs>
                        <a:gs pos="100000">
                          <a:schemeClr val="tx1">
                            <a:lumMod val="8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9612" name="Object 2"/>
          <p:cNvGraphicFramePr>
            <a:graphicFrameLocks noChangeAspect="1"/>
          </p:cNvGraphicFramePr>
          <p:nvPr/>
        </p:nvGraphicFramePr>
        <p:xfrm>
          <a:off x="5000625" y="2714625"/>
          <a:ext cx="85725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68" name="Equation" r:id="rId3" imgW="672808" imgH="228501" progId="Equation.DSMT4">
                  <p:embed/>
                </p:oleObj>
              </mc:Choice>
              <mc:Fallback>
                <p:oleObj name="Equation" r:id="rId3" imgW="672808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714625"/>
                        <a:ext cx="857250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3" name="Object 3"/>
          <p:cNvGraphicFramePr>
            <a:graphicFrameLocks noChangeAspect="1"/>
          </p:cNvGraphicFramePr>
          <p:nvPr/>
        </p:nvGraphicFramePr>
        <p:xfrm>
          <a:off x="7000875" y="2857500"/>
          <a:ext cx="179387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69" name="Equation" r:id="rId5" imgW="1435100" imgH="228600" progId="Equation.DSMT4">
                  <p:embed/>
                </p:oleObj>
              </mc:Choice>
              <mc:Fallback>
                <p:oleObj name="Equation" r:id="rId5" imgW="14351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2857500"/>
                        <a:ext cx="179387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4" name="Object 4"/>
          <p:cNvGraphicFramePr>
            <a:graphicFrameLocks noChangeAspect="1"/>
          </p:cNvGraphicFramePr>
          <p:nvPr/>
        </p:nvGraphicFramePr>
        <p:xfrm>
          <a:off x="7000875" y="3143250"/>
          <a:ext cx="15875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70" name="Equation" r:id="rId7" imgW="1270000" imgH="228600" progId="Equation.DSMT4">
                  <p:embed/>
                </p:oleObj>
              </mc:Choice>
              <mc:Fallback>
                <p:oleObj name="Equation" r:id="rId7" imgW="1270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5" y="3143250"/>
                        <a:ext cx="15875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5" name="Object 5"/>
          <p:cNvGraphicFramePr>
            <a:graphicFrameLocks noChangeAspect="1"/>
          </p:cNvGraphicFramePr>
          <p:nvPr/>
        </p:nvGraphicFramePr>
        <p:xfrm>
          <a:off x="5000625" y="3643313"/>
          <a:ext cx="125412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71" name="Equation" r:id="rId9" imgW="1002865" imgH="241195" progId="Equation.DSMT4">
                  <p:embed/>
                </p:oleObj>
              </mc:Choice>
              <mc:Fallback>
                <p:oleObj name="Equation" r:id="rId9" imgW="1002865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3643313"/>
                        <a:ext cx="125412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6" name="Object 6"/>
          <p:cNvGraphicFramePr>
            <a:graphicFrameLocks noChangeAspect="1"/>
          </p:cNvGraphicFramePr>
          <p:nvPr/>
        </p:nvGraphicFramePr>
        <p:xfrm>
          <a:off x="7072313" y="3857625"/>
          <a:ext cx="1016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72" name="Equation" r:id="rId11" imgW="812447" imgH="253890" progId="Equation.DSMT4">
                  <p:embed/>
                </p:oleObj>
              </mc:Choice>
              <mc:Fallback>
                <p:oleObj name="Equation" r:id="rId11" imgW="81244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3857625"/>
                        <a:ext cx="1016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7" name="Object 7"/>
          <p:cNvGraphicFramePr>
            <a:graphicFrameLocks noChangeAspect="1"/>
          </p:cNvGraphicFramePr>
          <p:nvPr/>
        </p:nvGraphicFramePr>
        <p:xfrm>
          <a:off x="7072313" y="4143375"/>
          <a:ext cx="11588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73" name="Equation" r:id="rId13" imgW="927100" imgH="241300" progId="Equation.DSMT4">
                  <p:embed/>
                </p:oleObj>
              </mc:Choice>
              <mc:Fallback>
                <p:oleObj name="Equation" r:id="rId13" imgW="927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4143375"/>
                        <a:ext cx="115887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8" name="Object 8"/>
          <p:cNvGraphicFramePr>
            <a:graphicFrameLocks noChangeAspect="1"/>
          </p:cNvGraphicFramePr>
          <p:nvPr/>
        </p:nvGraphicFramePr>
        <p:xfrm>
          <a:off x="5072063" y="4929188"/>
          <a:ext cx="15240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74" name="Equation" r:id="rId15" imgW="1219200" imgH="228600" progId="Equation.DSMT4">
                  <p:embed/>
                </p:oleObj>
              </mc:Choice>
              <mc:Fallback>
                <p:oleObj name="Equation" r:id="rId15" imgW="1219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4929188"/>
                        <a:ext cx="15240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19" name="Object 9"/>
          <p:cNvGraphicFramePr>
            <a:graphicFrameLocks noChangeAspect="1"/>
          </p:cNvGraphicFramePr>
          <p:nvPr/>
        </p:nvGraphicFramePr>
        <p:xfrm>
          <a:off x="5072063" y="5857875"/>
          <a:ext cx="17145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75" name="Equation" r:id="rId17" imgW="1371600" imgH="228600" progId="Equation.DSMT4">
                  <p:embed/>
                </p:oleObj>
              </mc:Choice>
              <mc:Fallback>
                <p:oleObj name="Equation" r:id="rId17" imgW="1371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857875"/>
                        <a:ext cx="17145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0" name="Object 10"/>
          <p:cNvGraphicFramePr>
            <a:graphicFrameLocks noChangeAspect="1"/>
          </p:cNvGraphicFramePr>
          <p:nvPr/>
        </p:nvGraphicFramePr>
        <p:xfrm>
          <a:off x="4929188" y="1214438"/>
          <a:ext cx="226695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76" name="Equation" r:id="rId19" imgW="1778000" imgH="241300" progId="Equation.DSMT4">
                  <p:embed/>
                </p:oleObj>
              </mc:Choice>
              <mc:Fallback>
                <p:oleObj name="Equation" r:id="rId19" imgW="1778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88" y="1214438"/>
                        <a:ext cx="2266950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963639"/>
              </p:ext>
            </p:extLst>
          </p:nvPr>
        </p:nvGraphicFramePr>
        <p:xfrm>
          <a:off x="5004048" y="1628800"/>
          <a:ext cx="1441450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77" name="Equation" r:id="rId21" imgW="1130040" imgH="228600" progId="Equation.DSMT4">
                  <p:embed/>
                </p:oleObj>
              </mc:Choice>
              <mc:Fallback>
                <p:oleObj name="Equation" r:id="rId21" imgW="1130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1628800"/>
                        <a:ext cx="1441450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622" name="Object 12"/>
          <p:cNvGraphicFramePr>
            <a:graphicFrameLocks noChangeAspect="1"/>
          </p:cNvGraphicFramePr>
          <p:nvPr/>
        </p:nvGraphicFramePr>
        <p:xfrm>
          <a:off x="5000625" y="2214563"/>
          <a:ext cx="163671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78" name="Equation" r:id="rId23" imgW="1282700" imgH="228600" progId="Equation.DSMT4">
                  <p:embed/>
                </p:oleObj>
              </mc:Choice>
              <mc:Fallback>
                <p:oleObj name="Equation" r:id="rId23" imgW="1282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214563"/>
                        <a:ext cx="1636713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6387767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43040" y="-428652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>
                <a:solidFill>
                  <a:schemeClr val="tx1"/>
                </a:solidFill>
              </a:rPr>
              <a:t>               </a:t>
            </a:r>
            <a:r>
              <a:rPr sz="4600" b="1">
                <a:solidFill>
                  <a:schemeClr val="tx1"/>
                </a:solidFill>
              </a:rPr>
              <a:t>  </a:t>
            </a:r>
            <a:r>
              <a:rPr sz="6400" b="1">
                <a:solidFill>
                  <a:schemeClr val="bg1">
                    <a:lumMod val="85000"/>
                    <a:lumOff val="15000"/>
                  </a:schemeClr>
                </a:solidFill>
              </a:rPr>
              <a:t>Concordance Expansion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12644" name="Picture 4" descr="frw.thaexp.lamb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30275"/>
            <a:ext cx="6948488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45" name="Object 2"/>
          <p:cNvGraphicFramePr>
            <a:graphicFrameLocks noChangeAspect="1"/>
          </p:cNvGraphicFramePr>
          <p:nvPr/>
        </p:nvGraphicFramePr>
        <p:xfrm>
          <a:off x="928688" y="2357438"/>
          <a:ext cx="5000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2" name="Equation" r:id="rId4" imgW="253890" imgH="241195" progId="Equation.DSMT4">
                  <p:embed/>
                </p:oleObj>
              </mc:Choice>
              <mc:Fallback>
                <p:oleObj name="Equation" r:id="rId4" imgW="253890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357438"/>
                        <a:ext cx="5000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920708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Friedmann, Lemaitre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&amp; 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Cosmic Expansion History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65727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9"/>
          <p:cNvSpPr txBox="1">
            <a:spLocks noChangeArrowheads="1"/>
          </p:cNvSpPr>
          <p:nvPr/>
        </p:nvSpPr>
        <p:spPr bwMode="auto">
          <a:xfrm>
            <a:off x="0" y="1484313"/>
            <a:ext cx="2592388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00"/>
              </a:solidFill>
              <a:latin typeface="Papyru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E9"/>
                </a:solidFill>
                <a:latin typeface="Arial"/>
              </a:rPr>
              <a:t>Heden</a:t>
            </a:r>
            <a:r>
              <a:rPr lang="en-US" b="1" dirty="0">
                <a:solidFill>
                  <a:srgbClr val="FFFFE9"/>
                </a:solidFill>
                <a:latin typeface="Arial"/>
              </a:rPr>
              <a:t> &amp; </a:t>
            </a:r>
            <a:r>
              <a:rPr lang="en-US" b="1" dirty="0" err="1">
                <a:solidFill>
                  <a:srgbClr val="FFFFE9"/>
                </a:solidFill>
                <a:latin typeface="Arial"/>
              </a:rPr>
              <a:t>Toekomst</a:t>
            </a:r>
            <a:r>
              <a:rPr lang="en-US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E9"/>
                </a:solidFill>
                <a:latin typeface="Arial"/>
              </a:rPr>
              <a:t>VERSNELLING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E9"/>
              </a:solidFill>
              <a:latin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E9"/>
                </a:solidFill>
                <a:latin typeface="Arial"/>
              </a:rPr>
              <a:t>Vroeger</a:t>
            </a:r>
            <a:r>
              <a:rPr lang="en-US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E9"/>
                </a:solidFill>
                <a:latin typeface="Arial"/>
              </a:rPr>
              <a:t>VERTRAGING   </a:t>
            </a:r>
            <a:endParaRPr lang="el-GR" b="1" dirty="0">
              <a:solidFill>
                <a:srgbClr val="FFFFE9"/>
              </a:solidFill>
              <a:latin typeface="Arial"/>
            </a:endParaRPr>
          </a:p>
        </p:txBody>
      </p:sp>
      <p:pic>
        <p:nvPicPr>
          <p:cNvPr id="64515" name="Picture 11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652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12"/>
          <p:cNvSpPr>
            <a:spLocks noChangeArrowheads="1"/>
          </p:cNvSpPr>
          <p:nvPr/>
        </p:nvSpPr>
        <p:spPr bwMode="auto">
          <a:xfrm>
            <a:off x="2627313" y="0"/>
            <a:ext cx="6516687" cy="68580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07950" y="3141663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07950" y="5589588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3377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Age of the Universe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98167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786313" y="3429000"/>
            <a:ext cx="4071937" cy="15716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285750" y="3429000"/>
            <a:ext cx="3600450" cy="15716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i="1">
                <a:solidFill>
                  <a:srgbClr val="CC0000"/>
                </a:solidFill>
                <a:latin typeface="Batang" pitchFamily="18" charset="-127"/>
              </a:rPr>
              <a:t>        </a:t>
            </a:r>
            <a:r>
              <a:rPr sz="6600" b="1">
                <a:solidFill>
                  <a:schemeClr val="tx1"/>
                </a:solidFill>
              </a:rPr>
              <a:t>Hubble Time</a:t>
            </a: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9097" name="Text Box 8"/>
          <p:cNvSpPr txBox="1">
            <a:spLocks noChangeArrowheads="1"/>
          </p:cNvSpPr>
          <p:nvPr/>
        </p:nvSpPr>
        <p:spPr bwMode="auto">
          <a:xfrm>
            <a:off x="0" y="1143000"/>
            <a:ext cx="91440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      </a:t>
            </a: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repercussions of Hubble’s discovery are truly tremendous: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 the inescapable conclusion is that the universe has a finite age ! </a:t>
            </a:r>
          </a:p>
          <a:p>
            <a:pPr>
              <a:spcBef>
                <a:spcPct val="50000"/>
              </a:spcBef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      </a:t>
            </a: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Just by simple extrapolation back in time we find that at some instant the objects will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have touched upon each other, i.e. r(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t</a:t>
            </a:r>
            <a:r>
              <a:rPr lang="en-US" sz="1400" b="1" baseline="-25000" dirty="0" err="1">
                <a:solidFill>
                  <a:prstClr val="white"/>
                </a:solidFill>
                <a:latin typeface="Constantia"/>
              </a:rPr>
              <a:t>H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)=0.  If we assume for simplicity that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expansion  rate did remain constant (which it did not !), we find a direct measure for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         the age of the universe,   the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8E58B6"/>
                </a:solidFill>
                <a:latin typeface="Papyrus" pitchFamily="66" charset="0"/>
              </a:rPr>
              <a:t>     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Hubble Time:</a:t>
            </a:r>
          </a:p>
        </p:txBody>
      </p:sp>
      <p:sp>
        <p:nvSpPr>
          <p:cNvPr id="89098" name="Text Box 9"/>
          <p:cNvSpPr txBox="1">
            <a:spLocks noChangeArrowheads="1"/>
          </p:cNvSpPr>
          <p:nvPr/>
        </p:nvSpPr>
        <p:spPr bwMode="auto">
          <a:xfrm>
            <a:off x="357188" y="5286375"/>
            <a:ext cx="9324975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Hubble parameter is usually stated in units of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It’s customary to express it in units of 100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,  expressing the real value in terms of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dimensionless value  h=H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/[100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].  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onstantia"/>
              </a:rPr>
              <a:t>The best current estimate is H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=72 km/s/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Mpc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 This sets t</a:t>
            </a:r>
            <a:r>
              <a:rPr lang="en-US" sz="1400" b="1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~10 </a:t>
            </a:r>
            <a:r>
              <a:rPr lang="en-US" sz="1400" b="1" dirty="0" err="1">
                <a:solidFill>
                  <a:prstClr val="white"/>
                </a:solidFill>
                <a:latin typeface="Constantia"/>
              </a:rPr>
              <a:t>Gyr</a:t>
            </a:r>
            <a:r>
              <a:rPr lang="en-US" sz="1400" b="1" dirty="0">
                <a:solidFill>
                  <a:prstClr val="white"/>
                </a:solidFill>
                <a:latin typeface="Constantia"/>
              </a:rPr>
              <a:t>.</a:t>
            </a:r>
          </a:p>
        </p:txBody>
      </p:sp>
      <p:sp>
        <p:nvSpPr>
          <p:cNvPr id="80904" name="AutoShape 11"/>
          <p:cNvSpPr>
            <a:spLocks noChangeArrowheads="1"/>
          </p:cNvSpPr>
          <p:nvPr/>
        </p:nvSpPr>
        <p:spPr bwMode="auto">
          <a:xfrm>
            <a:off x="3995738" y="3860800"/>
            <a:ext cx="647700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750" y="1143000"/>
            <a:ext cx="8572500" cy="2214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750" y="5072063"/>
            <a:ext cx="8572500" cy="1643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80907" name="Object 4"/>
          <p:cNvGraphicFramePr>
            <a:graphicFrameLocks noChangeAspect="1"/>
          </p:cNvGraphicFramePr>
          <p:nvPr/>
        </p:nvGraphicFramePr>
        <p:xfrm>
          <a:off x="1428750" y="4000500"/>
          <a:ext cx="117633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6" name="Equation" r:id="rId3" imgW="495085" imgH="393529" progId="Equation.DSMT4">
                  <p:embed/>
                </p:oleObj>
              </mc:Choice>
              <mc:Fallback>
                <p:oleObj name="Equation" r:id="rId3" imgW="495085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4000500"/>
                        <a:ext cx="1176338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8" name="Object 15"/>
          <p:cNvGraphicFramePr>
            <a:graphicFrameLocks noChangeAspect="1"/>
          </p:cNvGraphicFramePr>
          <p:nvPr/>
        </p:nvGraphicFramePr>
        <p:xfrm>
          <a:off x="5418138" y="3429000"/>
          <a:ext cx="2809875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7" name="Equation" r:id="rId5" imgW="1473200" imgH="736600" progId="Equation.DSMT4">
                  <p:embed/>
                </p:oleObj>
              </mc:Choice>
              <mc:Fallback>
                <p:oleObj name="Equation" r:id="rId5" imgW="1473200" imgH="736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3429000"/>
                        <a:ext cx="2809875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0330774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>
                <a:solidFill>
                  <a:schemeClr val="tx1"/>
                </a:solidFill>
              </a:rPr>
              <a:t>   Hubble  Parameter 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500188"/>
            <a:ext cx="9144000" cy="5084762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Mathematica1" pitchFamily="2" charset="2"/>
              <a:buChar char="·"/>
              <a:defRPr/>
            </a:pPr>
            <a:r>
              <a:rPr lang="en-US" sz="2000" b="1" dirty="0">
                <a:sym typeface="Mathematica1" pitchFamily="2" charset="2"/>
              </a:rPr>
              <a:t>For a long time, the correct value of the Hubble constant H</a:t>
            </a:r>
            <a:r>
              <a:rPr lang="en-US" sz="2000" b="1" baseline="-25000" dirty="0">
                <a:sym typeface="Mathematica1" pitchFamily="2" charset="2"/>
              </a:rPr>
              <a:t>0</a:t>
            </a:r>
            <a:endParaRPr lang="en-US" sz="2000" b="1" dirty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>
                <a:sym typeface="Mathematica1" pitchFamily="2" charset="2"/>
              </a:rPr>
              <a:t>     was a major unsettled issue: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baseline="-25000" dirty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baseline="-25000" dirty="0">
                <a:sym typeface="Mathematica1" pitchFamily="2" charset="2"/>
              </a:rPr>
              <a:t> </a:t>
            </a:r>
            <a:r>
              <a:rPr lang="en-US" sz="2000" b="1" dirty="0">
                <a:sym typeface="Mathematica1" pitchFamily="2" charset="2"/>
              </a:rPr>
              <a:t>              H</a:t>
            </a:r>
            <a:r>
              <a:rPr lang="en-US" sz="2000" b="1" baseline="-25000" dirty="0">
                <a:sym typeface="Mathematica1" pitchFamily="2" charset="2"/>
              </a:rPr>
              <a:t>0</a:t>
            </a:r>
            <a:r>
              <a:rPr lang="en-US" sz="2000" b="1" dirty="0">
                <a:sym typeface="Mathematica1" pitchFamily="2" charset="2"/>
              </a:rPr>
              <a:t> = 50  km s</a:t>
            </a:r>
            <a:r>
              <a:rPr lang="en-US" sz="2000" b="1" baseline="30000" dirty="0">
                <a:sym typeface="Mathematica1" pitchFamily="2" charset="2"/>
              </a:rPr>
              <a:t>-1</a:t>
            </a:r>
            <a:r>
              <a:rPr lang="en-US" sz="2000" b="1" dirty="0">
                <a:sym typeface="Mathematica1" pitchFamily="2" charset="2"/>
              </a:rPr>
              <a:t> Mpc</a:t>
            </a:r>
            <a:r>
              <a:rPr lang="en-US" sz="2000" b="1" baseline="30000" dirty="0">
                <a:sym typeface="Mathematica1" pitchFamily="2" charset="2"/>
              </a:rPr>
              <a:t>-1</a:t>
            </a:r>
            <a:r>
              <a:rPr lang="en-US" sz="2000" b="1" dirty="0">
                <a:sym typeface="Mathematica1" pitchFamily="2" charset="2"/>
              </a:rPr>
              <a:t>                      H</a:t>
            </a:r>
            <a:r>
              <a:rPr lang="en-US" sz="2000" b="1" baseline="-25000" dirty="0">
                <a:sym typeface="Mathematica1" pitchFamily="2" charset="2"/>
              </a:rPr>
              <a:t>0</a:t>
            </a:r>
            <a:r>
              <a:rPr lang="en-US" sz="2000" b="1" dirty="0">
                <a:sym typeface="Mathematica1" pitchFamily="2" charset="2"/>
              </a:rPr>
              <a:t> = 100  km s</a:t>
            </a:r>
            <a:r>
              <a:rPr lang="en-US" sz="2000" b="1" baseline="30000" dirty="0">
                <a:sym typeface="Mathematica1" pitchFamily="2" charset="2"/>
              </a:rPr>
              <a:t>-1</a:t>
            </a:r>
            <a:r>
              <a:rPr lang="en-US" sz="2000" b="1" dirty="0">
                <a:sym typeface="Mathematica1" pitchFamily="2" charset="2"/>
              </a:rPr>
              <a:t> Mpc</a:t>
            </a:r>
            <a:r>
              <a:rPr lang="en-US" sz="2000" b="1" baseline="30000" dirty="0">
                <a:sym typeface="Mathematica1" pitchFamily="2" charset="2"/>
              </a:rPr>
              <a:t>-1</a:t>
            </a:r>
            <a:r>
              <a:rPr lang="en-US" sz="2000" b="1" dirty="0">
                <a:sym typeface="Mathematica1" pitchFamily="2" charset="2"/>
              </a:rPr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Mathematica1" pitchFamily="2" charset="2"/>
              <a:buChar char="·"/>
              <a:defRPr/>
            </a:pPr>
            <a:r>
              <a:rPr lang="en-US" sz="2000" b="1" dirty="0">
                <a:sym typeface="Mathematica1" pitchFamily="2" charset="2"/>
              </a:rPr>
              <a:t>This meant distances and timescales in the Universe had to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>
                <a:sym typeface="Mathematica1" pitchFamily="2" charset="2"/>
              </a:rPr>
              <a:t>     deal with uncertainties of a factor 2 !!!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Mathematica1" pitchFamily="2" charset="2"/>
              <a:buChar char="·"/>
              <a:defRPr/>
            </a:pPr>
            <a:r>
              <a:rPr lang="en-US" sz="2000" b="1" dirty="0">
                <a:sym typeface="Mathematica1" pitchFamily="2" charset="2"/>
              </a:rPr>
              <a:t>Following major programs,  such as Hubble Key Project,  the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>
                <a:sym typeface="Mathematica1" pitchFamily="2" charset="2"/>
              </a:rPr>
              <a:t>     Supernova key projects  and  the WMAP  CMB  measurements,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>
                <a:sym typeface="Mathematica1" pitchFamily="2" charset="2"/>
              </a:rPr>
              <a:t>        </a:t>
            </a:r>
            <a:endParaRPr lang="en-US" sz="2000" b="1" baseline="-25000" dirty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2000" b="1" dirty="0">
              <a:sym typeface="Mathematica1" pitchFamily="2" charset="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2000" b="1" dirty="0">
                <a:sym typeface="Mathematica1" pitchFamily="2" charset="2"/>
              </a:rPr>
              <a:t> 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428625" y="1357313"/>
            <a:ext cx="8358188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Left-Right Arrow 5"/>
          <p:cNvSpPr/>
          <p:nvPr/>
        </p:nvSpPr>
        <p:spPr>
          <a:xfrm>
            <a:off x="4143375" y="2643188"/>
            <a:ext cx="714375" cy="71437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5286375"/>
            <a:ext cx="8358188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9879" name="Object 2"/>
          <p:cNvGraphicFramePr>
            <a:graphicFrameLocks noChangeAspect="1"/>
          </p:cNvGraphicFramePr>
          <p:nvPr/>
        </p:nvGraphicFramePr>
        <p:xfrm>
          <a:off x="1500188" y="5500688"/>
          <a:ext cx="5624512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5" name="Equation" r:id="rId3" imgW="1574800" imgH="241300" progId="Equation.DSMT4">
                  <p:embed/>
                </p:oleObj>
              </mc:Choice>
              <mc:Fallback>
                <p:oleObj name="Equation" r:id="rId3" imgW="1574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5500688"/>
                        <a:ext cx="5624512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1738741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42976" y="-357214"/>
            <a:ext cx="8902692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>
                <a:solidFill>
                  <a:schemeClr val="bg1">
                    <a:lumMod val="85000"/>
                    <a:lumOff val="15000"/>
                  </a:schemeClr>
                </a:solidFill>
              </a:rPr>
              <a:t>Age of the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00356" name="Picture 4" descr="frw.thaexp.5.3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71563"/>
            <a:ext cx="47371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57" name="Object 5"/>
          <p:cNvGraphicFramePr>
            <a:graphicFrameLocks noChangeAspect="1"/>
          </p:cNvGraphicFramePr>
          <p:nvPr/>
        </p:nvGraphicFramePr>
        <p:xfrm>
          <a:off x="1071563" y="1357313"/>
          <a:ext cx="71437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6" name="Equation" r:id="rId4" imgW="355292" imgH="164957" progId="Equation.DSMT4">
                  <p:embed/>
                </p:oleObj>
              </mc:Choice>
              <mc:Fallback>
                <p:oleObj name="Equation" r:id="rId4" imgW="355292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357313"/>
                        <a:ext cx="714375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4"/>
          <p:cNvGraphicFramePr>
            <a:graphicFrameLocks noChangeAspect="1"/>
          </p:cNvGraphicFramePr>
          <p:nvPr/>
        </p:nvGraphicFramePr>
        <p:xfrm>
          <a:off x="1130300" y="4000500"/>
          <a:ext cx="739775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7" name="Equation" r:id="rId6" imgW="368140" imgH="165028" progId="Equation.DSMT4">
                  <p:embed/>
                </p:oleObj>
              </mc:Choice>
              <mc:Fallback>
                <p:oleObj name="Equation" r:id="rId6" imgW="36814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4000500"/>
                        <a:ext cx="739775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4"/>
          <p:cNvGraphicFramePr>
            <a:graphicFrameLocks noChangeAspect="1"/>
          </p:cNvGraphicFramePr>
          <p:nvPr/>
        </p:nvGraphicFramePr>
        <p:xfrm>
          <a:off x="3429000" y="2928938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8" name="Equation" r:id="rId8" imgW="571252" imgH="431613" progId="Equation.DSMT4">
                  <p:embed/>
                </p:oleObj>
              </mc:Choice>
              <mc:Fallback>
                <p:oleObj name="Equation" r:id="rId8" imgW="571252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928938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0" name="Object 8"/>
          <p:cNvGraphicFramePr>
            <a:graphicFrameLocks noChangeAspect="1"/>
          </p:cNvGraphicFramePr>
          <p:nvPr/>
        </p:nvGraphicFramePr>
        <p:xfrm>
          <a:off x="3857625" y="5429250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9" name="Equation" r:id="rId10" imgW="571252" imgH="431613" progId="Equation.DSMT4">
                  <p:embed/>
                </p:oleObj>
              </mc:Choice>
              <mc:Fallback>
                <p:oleObj name="Equation" r:id="rId10" imgW="571252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5429250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5400000">
            <a:off x="3071813" y="3286125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571875" y="5786438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363" name="Object 9"/>
          <p:cNvGraphicFramePr>
            <a:graphicFrameLocks noChangeAspect="1"/>
          </p:cNvGraphicFramePr>
          <p:nvPr/>
        </p:nvGraphicFramePr>
        <p:xfrm>
          <a:off x="1071563" y="2643188"/>
          <a:ext cx="609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0" name="Equation" r:id="rId12" imgW="482391" imgH="431613" progId="Equation.DSMT4">
                  <p:embed/>
                </p:oleObj>
              </mc:Choice>
              <mc:Fallback>
                <p:oleObj name="Equation" r:id="rId12" imgW="482391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2643188"/>
                        <a:ext cx="609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5400000">
            <a:off x="1105694" y="3393282"/>
            <a:ext cx="358775" cy="1587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365" name="Object 10"/>
          <p:cNvGraphicFramePr>
            <a:graphicFrameLocks noChangeAspect="1"/>
          </p:cNvGraphicFramePr>
          <p:nvPr/>
        </p:nvGraphicFramePr>
        <p:xfrm>
          <a:off x="5143500" y="2214563"/>
          <a:ext cx="3798888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1" name="Equation" r:id="rId14" imgW="2387600" imgH="673100" progId="Equation.DSMT4">
                  <p:embed/>
                </p:oleObj>
              </mc:Choice>
              <mc:Fallback>
                <p:oleObj name="Equation" r:id="rId14" imgW="23876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2214563"/>
                        <a:ext cx="3798888" cy="107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857375" y="1428750"/>
            <a:ext cx="20716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Matter-dominated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28813" y="4071938"/>
            <a:ext cx="2071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Matter-dominated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8688" y="2428875"/>
            <a:ext cx="1428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Hubble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7750" y="1285875"/>
            <a:ext cx="35718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Age of a FRW universe at </a:t>
            </a:r>
          </a:p>
          <a:p>
            <a:pPr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Expansion factor a(t)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29188" y="2000250"/>
            <a:ext cx="4071937" cy="157162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37183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6000" b="1" dirty="0">
                <a:solidFill>
                  <a:schemeClr val="accent1"/>
                </a:solidFill>
              </a:rPr>
              <a:t>Cosmic Age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2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APM</a:t>
            </a:r>
          </a:p>
        </p:txBody>
      </p:sp>
      <p:pic>
        <p:nvPicPr>
          <p:cNvPr id="83973" name="Picture 18" descr="omegacen.omegacen.e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1481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23850" y="2349500"/>
            <a:ext cx="4103688" cy="4175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83975" name="Picture 23" descr="isochrones.m15.19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33528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3850" y="836613"/>
            <a:ext cx="8496300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estimated age of the oldest stars in Universe </a:t>
            </a: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far in excess of estimated </a:t>
            </a: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age of matter-dominated FRW Universe:           </a:t>
            </a:r>
          </a:p>
          <a:p>
            <a:pPr>
              <a:defRPr/>
            </a:pP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Globular cluster stars:           13-15 </a:t>
            </a:r>
            <a:r>
              <a:rPr lang="en-US" sz="1400" b="1" dirty="0" err="1">
                <a:solidFill>
                  <a:srgbClr val="FFFFE9"/>
                </a:solidFill>
              </a:rPr>
              <a:t>Gyr</a:t>
            </a: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rgbClr val="FFFFE9"/>
                </a:solidFill>
              </a:rPr>
              <a:t>Universe:                                 10-12 </a:t>
            </a:r>
            <a:r>
              <a:rPr lang="en-US" sz="1400" b="1" dirty="0" err="1">
                <a:solidFill>
                  <a:srgbClr val="FFFFE9"/>
                </a:solidFill>
              </a:rPr>
              <a:t>Gyr</a:t>
            </a:r>
            <a:endParaRPr lang="en-US" sz="1400" b="1" dirty="0">
              <a:solidFill>
                <a:srgbClr val="FFFFE9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E9"/>
                </a:solidFill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7675" y="6165850"/>
            <a:ext cx="1439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E9"/>
                </a:solidFill>
              </a:rPr>
              <a:t>Omega Centauri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3850" y="836613"/>
            <a:ext cx="4103688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00563" y="836613"/>
            <a:ext cx="4643437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E9"/>
                </a:solidFill>
              </a:rPr>
              <a:t>Globular Clusters</a:t>
            </a:r>
          </a:p>
          <a:p>
            <a:pPr>
              <a:defRPr/>
            </a:pPr>
            <a:endParaRPr lang="en-US" sz="1400" dirty="0">
              <a:solidFill>
                <a:srgbClr val="FFFFE9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FFFFE9"/>
                </a:solidFill>
              </a:rPr>
              <a:t> </a:t>
            </a:r>
            <a:r>
              <a:rPr lang="en-US" sz="1000" dirty="0">
                <a:solidFill>
                  <a:srgbClr val="FFFFE9"/>
                </a:solidFill>
              </a:rPr>
              <a:t>Roughly spherical assemblies of 100,000-200,000 stars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Radius ~ 20-50 pc:   extremely high star density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</a:t>
            </a:r>
            <a:r>
              <a:rPr lang="en-US" sz="1000" dirty="0" err="1">
                <a:solidFill>
                  <a:srgbClr val="FFFFE9"/>
                </a:solidFill>
              </a:rPr>
              <a:t>Globulars</a:t>
            </a:r>
            <a:r>
              <a:rPr lang="en-US" sz="1000" dirty="0">
                <a:solidFill>
                  <a:srgbClr val="FFFFE9"/>
                </a:solidFill>
              </a:rPr>
              <a:t> are very old, amongst oldest objects in local Universe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Stars formed around same time:   old, red, population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FFFFE9"/>
                </a:solidFill>
              </a:rPr>
              <a:t> </a:t>
            </a:r>
            <a:r>
              <a:rPr lang="en-US" sz="1000" dirty="0" err="1">
                <a:solidFill>
                  <a:srgbClr val="FFFFE9"/>
                </a:solidFill>
              </a:rPr>
              <a:t>Colour</a:t>
            </a:r>
            <a:r>
              <a:rPr lang="en-US" sz="1000" dirty="0">
                <a:solidFill>
                  <a:srgbClr val="FFFFE9"/>
                </a:solidFill>
              </a:rPr>
              <a:t>-magnitude diagram characteristic:</a:t>
            </a:r>
          </a:p>
          <a:p>
            <a:pPr>
              <a:defRPr/>
            </a:pPr>
            <a:r>
              <a:rPr lang="en-US" sz="1000" dirty="0">
                <a:solidFill>
                  <a:srgbClr val="FFFFE9"/>
                </a:solidFill>
              </a:rPr>
              <a:t>   accurate age determination on the basis of stellar evolution theories. </a:t>
            </a:r>
          </a:p>
          <a:p>
            <a:pPr>
              <a:defRPr/>
            </a:pPr>
            <a:endParaRPr lang="en-US" sz="1400" dirty="0">
              <a:solidFill>
                <a:srgbClr val="FFFFE9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00563" y="836613"/>
            <a:ext cx="4248150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5113" y="5876925"/>
            <a:ext cx="15827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E9"/>
                </a:solidFill>
              </a:rPr>
              <a:t>Typical </a:t>
            </a:r>
          </a:p>
          <a:p>
            <a:pPr>
              <a:defRPr/>
            </a:pPr>
            <a:r>
              <a:rPr lang="en-US" sz="1200" dirty="0">
                <a:solidFill>
                  <a:srgbClr val="FFFFE9"/>
                </a:solidFill>
              </a:rPr>
              <a:t>1980-1990s </a:t>
            </a:r>
            <a:r>
              <a:rPr lang="en-US" sz="1200" dirty="0" err="1">
                <a:solidFill>
                  <a:srgbClr val="FFFFE9"/>
                </a:solidFill>
              </a:rPr>
              <a:t>isochrone</a:t>
            </a:r>
            <a:r>
              <a:rPr lang="en-US" sz="1200" dirty="0">
                <a:solidFill>
                  <a:srgbClr val="FFFFE9"/>
                </a:solidFill>
              </a:rPr>
              <a:t> fit </a:t>
            </a:r>
          </a:p>
        </p:txBody>
      </p:sp>
    </p:spTree>
    <p:extLst>
      <p:ext uri="{BB962C8B-B14F-4D97-AF65-F5344CB8AC3E}">
        <p14:creationId xmlns:p14="http://schemas.microsoft.com/office/powerpoint/2010/main" val="2071360755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43040" y="-428652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>
                <a:solidFill>
                  <a:schemeClr val="tx1"/>
                </a:solidFill>
              </a:rPr>
              <a:t>               </a:t>
            </a:r>
            <a:r>
              <a:rPr sz="4600" b="1">
                <a:solidFill>
                  <a:schemeClr val="tx1"/>
                </a:solidFill>
              </a:rPr>
              <a:t>  </a:t>
            </a:r>
            <a:r>
              <a:rPr sz="6400" b="1">
                <a:solidFill>
                  <a:schemeClr val="bg1">
                    <a:lumMod val="85000"/>
                    <a:lumOff val="15000"/>
                  </a:schemeClr>
                </a:solidFill>
              </a:rPr>
              <a:t>Concordance Expansion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  <a:sym typeface="Mathematica1"/>
              </a:rPr>
              <a:t>     </a:t>
            </a: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22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114692" name="Picture 6" descr="expansion-hist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28688"/>
            <a:ext cx="7643813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284095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Adiabatic  Expansion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79572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72000"/>
          </a:xfrm>
        </p:spPr>
        <p:txBody>
          <a:bodyPr/>
          <a:lstStyle/>
          <a:p>
            <a:r>
              <a:rPr lang="nl-NL" dirty="0"/>
              <a:t>The Universe of Einstein, Friedmann &amp; Lemaitre </a:t>
            </a:r>
          </a:p>
          <a:p>
            <a:pPr marL="0" indent="0">
              <a:buNone/>
            </a:pPr>
            <a:r>
              <a:rPr lang="nl-NL" dirty="0"/>
              <a:t>    </a:t>
            </a:r>
            <a:r>
              <a:rPr lang="nl-NL" dirty="0" err="1"/>
              <a:t>expands</a:t>
            </a:r>
            <a:r>
              <a:rPr lang="nl-NL" dirty="0"/>
              <a:t>    </a:t>
            </a:r>
            <a:r>
              <a:rPr lang="nl-NL" i="1" dirty="0" err="1"/>
              <a:t>adiabatically</a:t>
            </a:r>
            <a:endParaRPr lang="nl-NL" i="1" dirty="0"/>
          </a:p>
          <a:p>
            <a:pPr marL="0" indent="0">
              <a:buNone/>
            </a:pPr>
            <a:endParaRPr lang="nl-NL" i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Energy of the expansion of the Universe corresponds to the decrease in the energy of its constituents</a:t>
            </a:r>
          </a:p>
          <a:p>
            <a:pPr>
              <a:buFont typeface="Arial" panose="020B0604020202020204" pitchFamily="34" charset="0"/>
              <a:buChar char="•"/>
            </a:pPr>
            <a:endParaRPr lang="nl-NL" i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i="1" dirty="0"/>
              <a:t>The Universe COOLS as a result of its expansion !</a:t>
            </a:r>
            <a:endParaRPr lang="en-GB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219200"/>
          </a:xfrm>
        </p:spPr>
        <p:txBody>
          <a:bodyPr/>
          <a:lstStyle/>
          <a:p>
            <a:r>
              <a:rPr lang="nl-NL" dirty="0"/>
              <a:t>      </a:t>
            </a:r>
            <a:r>
              <a:rPr lang="nl-NL" sz="5000" b="1" dirty="0"/>
              <a:t>Adiabatic Expansion</a:t>
            </a:r>
            <a:endParaRPr lang="en-GB" sz="5000" b="1" dirty="0"/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8208912" cy="34563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687041"/>
              </p:ext>
            </p:extLst>
          </p:nvPr>
        </p:nvGraphicFramePr>
        <p:xfrm>
          <a:off x="2267744" y="5301208"/>
          <a:ext cx="4403411" cy="952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4" name="Equation" r:id="rId3" imgW="939600" imgH="203040" progId="Equation.DSMT4">
                  <p:embed/>
                </p:oleObj>
              </mc:Choice>
              <mc:Fallback>
                <p:oleObj name="Equation" r:id="rId3" imgW="939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301208"/>
                        <a:ext cx="4403411" cy="952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46187" y="4733528"/>
            <a:ext cx="8208912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80129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65539" name="Content Placeholder 6" descr="bb_history.gif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4537075" cy="6429375"/>
          </a:xfrm>
        </p:spPr>
      </p:pic>
      <p:pic>
        <p:nvPicPr>
          <p:cNvPr id="65540" name="Picture 9" descr="bigbang_er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93888"/>
            <a:ext cx="5364163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332656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0000"/>
                </a:solidFill>
              </a:rPr>
              <a:t>Adiabatic Expansion</a:t>
            </a:r>
          </a:p>
          <a:p>
            <a:endParaRPr lang="nl-NL" b="1" dirty="0">
              <a:solidFill>
                <a:srgbClr val="000000"/>
              </a:solidFill>
            </a:endParaRPr>
          </a:p>
          <a:p>
            <a:r>
              <a:rPr lang="nl-NL" b="1" dirty="0">
                <a:solidFill>
                  <a:srgbClr val="000000"/>
                </a:solidFill>
              </a:rPr>
              <a:t>reconstruction</a:t>
            </a:r>
          </a:p>
          <a:p>
            <a:r>
              <a:rPr lang="nl-NL" b="1" dirty="0">
                <a:solidFill>
                  <a:srgbClr val="000000"/>
                </a:solidFill>
              </a:rPr>
              <a:t>Thermal History</a:t>
            </a:r>
          </a:p>
          <a:p>
            <a:r>
              <a:rPr lang="nl-NL" b="1" dirty="0">
                <a:solidFill>
                  <a:srgbClr val="000000"/>
                </a:solidFill>
              </a:rPr>
              <a:t>of the Universe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4008" y="332656"/>
            <a:ext cx="4176464" cy="15612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8231596" y="404664"/>
            <a:ext cx="360040" cy="1405320"/>
          </a:xfrm>
          <a:prstGeom prst="down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8283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/>
          <p:cNvSpPr>
            <a:spLocks noChangeArrowheads="1"/>
          </p:cNvSpPr>
          <p:nvPr/>
        </p:nvSpPr>
        <p:spPr bwMode="auto">
          <a:xfrm>
            <a:off x="5572125" y="5500688"/>
            <a:ext cx="3384550" cy="1071562"/>
          </a:xfrm>
          <a:prstGeom prst="rect">
            <a:avLst/>
          </a:prstGeom>
          <a:solidFill>
            <a:srgbClr val="000099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4275" name="Picture 6" descr="Friedman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3257550" cy="3960813"/>
          </a:xfrm>
          <a:noFill/>
        </p:spPr>
      </p:pic>
      <p:sp>
        <p:nvSpPr>
          <p:cNvPr id="54276" name="Rectangle 13"/>
          <p:cNvSpPr>
            <a:spLocks noChangeArrowheads="1"/>
          </p:cNvSpPr>
          <p:nvPr/>
        </p:nvSpPr>
        <p:spPr bwMode="auto">
          <a:xfrm>
            <a:off x="179388" y="1412875"/>
            <a:ext cx="3240087" cy="39608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</a:rPr>
              <a:t>Friedmann &amp; Lemaitre</a:t>
            </a:r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5148263" y="2198688"/>
            <a:ext cx="3779837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prstClr val="white"/>
                </a:solidFill>
                <a:latin typeface="Times New Roman" pitchFamily="18" charset="0"/>
              </a:rPr>
              <a:t>        </a:t>
            </a:r>
            <a:r>
              <a:rPr lang="en-US" sz="1500" dirty="0">
                <a:solidFill>
                  <a:prstClr val="white"/>
                </a:solidFill>
                <a:latin typeface="Constantia"/>
              </a:rPr>
              <a:t>They discovered (independently)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theoretically the expansion of the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Universe as a solution to the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Theory of General Relativity.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… and derived the equations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that describe the expansion and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evolution of the universe,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 the foundation for all of modern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500" dirty="0">
                <a:solidFill>
                  <a:prstClr val="white"/>
                </a:solidFill>
                <a:latin typeface="Constantia"/>
              </a:rPr>
              <a:t>          Cosmology: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</a:rPr>
              <a:t>    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sz="2400" dirty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492500" y="1412875"/>
            <a:ext cx="547211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Alexander Friedmann         (1888 -1925)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George Lemaitre                   (1894-1966)</a:t>
            </a:r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5580063" y="2500313"/>
            <a:ext cx="3384550" cy="29289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4282" name="Picture 12" descr="Lemait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500313"/>
            <a:ext cx="27860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Rectangle 12"/>
          <p:cNvSpPr>
            <a:spLocks noChangeArrowheads="1"/>
          </p:cNvSpPr>
          <p:nvPr/>
        </p:nvSpPr>
        <p:spPr bwMode="auto">
          <a:xfrm>
            <a:off x="2714625" y="2492375"/>
            <a:ext cx="2794000" cy="41052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2125" y="5643563"/>
            <a:ext cx="3286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</a:t>
            </a: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Friedmann-Lemaitre</a:t>
            </a:r>
          </a:p>
          <a:p>
            <a:pPr>
              <a:defRPr/>
            </a:pP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                Equation </a:t>
            </a:r>
          </a:p>
        </p:txBody>
      </p:sp>
    </p:spTree>
    <p:extLst>
      <p:ext uri="{BB962C8B-B14F-4D97-AF65-F5344CB8AC3E}">
        <p14:creationId xmlns:p14="http://schemas.microsoft.com/office/powerpoint/2010/main" val="1568063420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2"/>
          <p:cNvSpPr>
            <a:spLocks noChangeArrowheads="1"/>
          </p:cNvSpPr>
          <p:nvPr/>
        </p:nvSpPr>
        <p:spPr bwMode="auto">
          <a:xfrm>
            <a:off x="107950" y="981075"/>
            <a:ext cx="3024188" cy="5616575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2709" name="Rectangle 3"/>
          <p:cNvSpPr>
            <a:spLocks noChangeArrowheads="1"/>
          </p:cNvSpPr>
          <p:nvPr/>
        </p:nvSpPr>
        <p:spPr bwMode="auto">
          <a:xfrm>
            <a:off x="6372225" y="1052513"/>
            <a:ext cx="2663825" cy="5543550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30788" name="Text Box 4"/>
          <p:cNvSpPr txBox="1">
            <a:spLocks noChangeArrowheads="1"/>
          </p:cNvSpPr>
          <p:nvPr/>
        </p:nvSpPr>
        <p:spPr bwMode="auto">
          <a:xfrm>
            <a:off x="0" y="1196975"/>
            <a:ext cx="90360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Planck Epoch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                                                                                                   t  &lt;  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-43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sec</a:t>
            </a:r>
            <a:r>
              <a:rPr lang="en-US" sz="2000" b="1" dirty="0">
                <a:solidFill>
                  <a:srgbClr val="CC0099"/>
                </a:solidFill>
                <a:latin typeface="Papyrus" pitchFamily="66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</a:t>
            </a: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Phase Transition Era</a:t>
            </a:r>
            <a:r>
              <a:rPr lang="en-US" sz="2000" b="1" dirty="0">
                <a:solidFill>
                  <a:srgbClr val="000066"/>
                </a:solidFill>
                <a:latin typeface="Papyrus" pitchFamily="66" charset="0"/>
              </a:rPr>
              <a:t>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-43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sec &lt; t &lt; 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5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sec</a:t>
            </a:r>
            <a:endParaRPr lang="en-US" sz="2000" b="1" baseline="30000" dirty="0">
              <a:solidFill>
                <a:srgbClr val="000066"/>
              </a:solidFill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Hadron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t ~10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-5</a:t>
            </a:r>
            <a:r>
              <a:rPr lang="en-US" sz="2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sec</a:t>
            </a: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Lepton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10</a:t>
            </a:r>
            <a:r>
              <a:rPr lang="en-US" sz="2000" b="1" baseline="30000" dirty="0">
                <a:solidFill>
                  <a:srgbClr val="000099"/>
                </a:solidFill>
                <a:latin typeface="Papyrus" pitchFamily="66" charset="0"/>
              </a:rPr>
              <a:t>-5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sec &lt; t &lt; 1 min</a:t>
            </a: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Radiation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1 min &lt; t &lt;379,000 yrs</a:t>
            </a:r>
          </a:p>
          <a:p>
            <a:pPr marL="371475" indent="-371475"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marL="371475" indent="-371475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Post-Recombination Era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                                                                    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t &gt; 379,000 yrs</a:t>
            </a:r>
          </a:p>
        </p:txBody>
      </p:sp>
      <p:sp>
        <p:nvSpPr>
          <p:cNvPr id="72711" name="Rectangle 5"/>
          <p:cNvSpPr>
            <a:spLocks noChangeArrowheads="1"/>
          </p:cNvSpPr>
          <p:nvPr/>
        </p:nvSpPr>
        <p:spPr bwMode="auto">
          <a:xfrm>
            <a:off x="3203575" y="5373688"/>
            <a:ext cx="3097213" cy="122396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2712" name="Rectangle 6"/>
          <p:cNvSpPr>
            <a:spLocks noChangeArrowheads="1"/>
          </p:cNvSpPr>
          <p:nvPr/>
        </p:nvSpPr>
        <p:spPr bwMode="auto">
          <a:xfrm>
            <a:off x="3203575" y="4724400"/>
            <a:ext cx="3097213" cy="576263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2713" name="Rectangle 7"/>
          <p:cNvSpPr>
            <a:spLocks noChangeArrowheads="1"/>
          </p:cNvSpPr>
          <p:nvPr/>
        </p:nvSpPr>
        <p:spPr bwMode="auto">
          <a:xfrm>
            <a:off x="3203575" y="3500438"/>
            <a:ext cx="3097213" cy="115252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2714" name="Rectangle 8"/>
          <p:cNvSpPr>
            <a:spLocks noChangeArrowheads="1"/>
          </p:cNvSpPr>
          <p:nvPr/>
        </p:nvSpPr>
        <p:spPr bwMode="auto">
          <a:xfrm>
            <a:off x="3203575" y="1773238"/>
            <a:ext cx="3097213" cy="100806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1516" name="Rectangle 10"/>
          <p:cNvSpPr>
            <a:spLocks noGrp="1" noChangeArrowheads="1"/>
          </p:cNvSpPr>
          <p:nvPr>
            <p:ph type="title"/>
          </p:nvPr>
        </p:nvSpPr>
        <p:spPr>
          <a:xfrm>
            <a:off x="285720" y="-214338"/>
            <a:ext cx="8964613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dirty="0">
                <a:solidFill>
                  <a:schemeClr val="tx1"/>
                </a:solidFill>
                <a:ea typeface="Batang" pitchFamily="18" charset="-127"/>
              </a:rPr>
              <a:t>            Cosmic Epochs</a:t>
            </a:r>
          </a:p>
        </p:txBody>
      </p:sp>
      <p:graphicFrame>
        <p:nvGraphicFramePr>
          <p:cNvPr id="72706" name="Object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8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468313" y="1484313"/>
            <a:ext cx="7596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3203575" y="1916113"/>
            <a:ext cx="41751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GUT transition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electroweak transition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quark-hadron transition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3203575" y="3573463"/>
            <a:ext cx="417512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muon annihilation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neutrino decoupling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electron-positron annihilation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primordial nucleosynthesis</a:t>
            </a:r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3203575" y="4797425"/>
            <a:ext cx="42465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radiation-matter equivalence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recombination &amp; decoupling </a:t>
            </a: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3203575" y="5445125"/>
            <a:ext cx="4246563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Structure &amp; Galaxy formation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Dark Ages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Reionization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Papyrus" pitchFamily="66" charset="0"/>
              </a:rPr>
              <a:t>Matter-Dark Energy transition</a:t>
            </a:r>
          </a:p>
        </p:txBody>
      </p:sp>
    </p:spTree>
    <p:extLst>
      <p:ext uri="{BB962C8B-B14F-4D97-AF65-F5344CB8AC3E}">
        <p14:creationId xmlns:p14="http://schemas.microsoft.com/office/powerpoint/2010/main" val="298670718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9237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Big Bang:</a:t>
            </a:r>
          </a:p>
          <a:p>
            <a:pPr algn="ctr">
              <a:defRPr/>
            </a:pPr>
            <a:endParaRPr lang="en-US" sz="5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  <a:p>
            <a:pPr algn="ctr">
              <a:defRPr/>
            </a:pPr>
            <a:r>
              <a:rPr lang="en-US" sz="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the Evidence </a:t>
            </a:r>
          </a:p>
        </p:txBody>
      </p:sp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41255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357188" y="1214438"/>
            <a:ext cx="8501062" cy="5327650"/>
          </a:xfrm>
          <a:prstGeom prst="rect">
            <a:avLst/>
          </a:prstGeom>
          <a:solidFill>
            <a:srgbClr val="C0C0C0">
              <a:alpha val="49019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553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57313" y="1285875"/>
            <a:ext cx="7127875" cy="5113338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r>
              <a:rPr lang="en-US" sz="600" dirty="0"/>
              <a:t>             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>
                <a:solidFill>
                  <a:srgbClr val="000099"/>
                </a:solidFill>
                <a:latin typeface="Papyrus" pitchFamily="66" charset="0"/>
              </a:rPr>
              <a:t>           </a:t>
            </a:r>
            <a:r>
              <a:rPr lang="en-US" sz="18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Olber’s paradox: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the night sky is dark  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                    finite age Universe  (13.7 </a:t>
            </a:r>
            <a:r>
              <a:rPr lang="en-US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Gyr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Hubble Expansion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uniform expansion, with 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expansion velocity ~ distance:     v = H r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Explanation Helium Abundance  24%: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light chemical elements formed   (H, He, Li, …)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after   ~3   minutes …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1800" b="1" u="sng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The Cosmic Microwave Background Radiation: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the 2.725K radiation  blanket, remnant left over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  hot ionized plasma                        neutral universe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(379,000 years after Big Bang)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/>
              </a:buClr>
              <a:buFont typeface="Wingdings 2"/>
              <a:buChar char=""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en-US" sz="18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Distant, deep Universe indeed looks different …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4580" name="AutoShape 6"/>
          <p:cNvSpPr>
            <a:spLocks noChangeArrowheads="1"/>
          </p:cNvSpPr>
          <p:nvPr/>
        </p:nvSpPr>
        <p:spPr bwMode="auto">
          <a:xfrm>
            <a:off x="2357438" y="2000250"/>
            <a:ext cx="1008062" cy="1984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24581" name="AutoShape 7"/>
          <p:cNvSpPr>
            <a:spLocks noChangeArrowheads="1"/>
          </p:cNvSpPr>
          <p:nvPr/>
        </p:nvSpPr>
        <p:spPr bwMode="auto">
          <a:xfrm>
            <a:off x="4929188" y="5214938"/>
            <a:ext cx="7921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Big Bang Evidence</a:t>
            </a:r>
          </a:p>
        </p:txBody>
      </p:sp>
    </p:spTree>
    <p:extLst>
      <p:ext uri="{BB962C8B-B14F-4D97-AF65-F5344CB8AC3E}">
        <p14:creationId xmlns:p14="http://schemas.microsoft.com/office/powerpoint/2010/main" val="2877257906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 Olber’s Paradox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00563" y="2214563"/>
            <a:ext cx="4897437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/>
              <a:t>    </a:t>
            </a:r>
            <a:r>
              <a:rPr lang="en-US" altLang="en-US" sz="2400" b="1" dirty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endParaRPr lang="en-US" altLang="en-US" sz="2000" b="1" dirty="0"/>
          </a:p>
        </p:txBody>
      </p:sp>
      <p:pic>
        <p:nvPicPr>
          <p:cNvPr id="25606" name="Picture 7" descr="AAAKLER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060575"/>
            <a:ext cx="4130675" cy="4319588"/>
          </a:xfrm>
          <a:noFill/>
        </p:spPr>
      </p:pic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56744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 Olber’s Paradox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00563" y="2214563"/>
            <a:ext cx="4897437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/>
              <a:t>    </a:t>
            </a:r>
            <a:r>
              <a:rPr lang="en-US" altLang="en-US" sz="2400" b="1" dirty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altLang="en-US" sz="2000" b="1" dirty="0"/>
              <a:t>Night sky as bright as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/>
              <a:t>               Solar Surface, yet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/>
              <a:t>                the night sky is dark  </a:t>
            </a:r>
            <a:r>
              <a:rPr lang="en-US" altLang="en-US" sz="2000" b="1" dirty="0">
                <a:sym typeface="Wingdings" pitchFamily="2" charset="2"/>
              </a:rPr>
              <a:t>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FFFF00"/>
              </a:solidFill>
              <a:latin typeface="Papyrus" pitchFamily="66" charset="0"/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</a:t>
            </a:r>
            <a:r>
              <a:rPr lang="en-US" altLang="en-US" sz="2000" b="1" dirty="0">
                <a:sym typeface="Wingdings" pitchFamily="2" charset="2"/>
              </a:rPr>
              <a:t>finite age of Universe  (13.8 </a:t>
            </a:r>
            <a:r>
              <a:rPr lang="en-US" altLang="en-US" sz="2000" b="1" dirty="0" err="1">
                <a:sym typeface="Wingdings" pitchFamily="2" charset="2"/>
              </a:rPr>
              <a:t>Gyr</a:t>
            </a:r>
            <a:r>
              <a:rPr lang="en-US" altLang="en-US" sz="2000" b="1" dirty="0">
                <a:sym typeface="Wingdings" pitchFamily="2" charset="2"/>
              </a:rPr>
              <a:t>)</a:t>
            </a:r>
            <a:endParaRPr lang="en-US" altLang="en-US" sz="2000" b="1" dirty="0"/>
          </a:p>
        </p:txBody>
      </p:sp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73" name="AutoShape 9"/>
          <p:cNvSpPr>
            <a:spLocks noChangeArrowheads="1"/>
          </p:cNvSpPr>
          <p:nvPr/>
        </p:nvSpPr>
        <p:spPr bwMode="auto">
          <a:xfrm>
            <a:off x="6011863" y="558958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060575"/>
            <a:ext cx="3918074" cy="391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2526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Hubble-expan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6424471" cy="1006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606" name="Rectangle 6"/>
          <p:cNvSpPr>
            <a:spLocks noGrp="1" noChangeArrowheads="1"/>
          </p:cNvSpPr>
          <p:nvPr>
            <p:ph type="title"/>
          </p:nvPr>
        </p:nvSpPr>
        <p:spPr>
          <a:xfrm>
            <a:off x="-355683" y="115818"/>
            <a:ext cx="100811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i="1" dirty="0">
                <a:solidFill>
                  <a:srgbClr val="CC0000"/>
                </a:solidFill>
                <a:latin typeface="Batang" pitchFamily="18" charset="-127"/>
              </a:rPr>
              <a:t>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2. </a:t>
            </a:r>
            <a:r>
              <a:rPr sz="4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Hubble Expansion</a:t>
            </a:r>
          </a:p>
        </p:txBody>
      </p:sp>
      <p:pic>
        <p:nvPicPr>
          <p:cNvPr id="26629" name="Picture 3" descr="hubblediagr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988" y="1348510"/>
            <a:ext cx="5076825" cy="3135312"/>
          </a:xfrm>
          <a:noFill/>
        </p:spPr>
      </p:pic>
      <p:sp>
        <p:nvSpPr>
          <p:cNvPr id="166917" name="Rectangle 4"/>
          <p:cNvSpPr>
            <a:spLocks noChangeArrowheads="1"/>
          </p:cNvSpPr>
          <p:nvPr/>
        </p:nvSpPr>
        <p:spPr bwMode="auto">
          <a:xfrm>
            <a:off x="250825" y="1357313"/>
            <a:ext cx="5106988" cy="315118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096" y="1412776"/>
            <a:ext cx="3432653" cy="3095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29889"/>
            <a:ext cx="3384376" cy="2806033"/>
          </a:xfrm>
        </p:spPr>
      </p:pic>
      <p:sp>
        <p:nvSpPr>
          <p:cNvPr id="14" name="Rectangle 13"/>
          <p:cNvSpPr/>
          <p:nvPr/>
        </p:nvSpPr>
        <p:spPr>
          <a:xfrm>
            <a:off x="5432722" y="4572949"/>
            <a:ext cx="3432653" cy="20882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809531"/>
              </p:ext>
            </p:extLst>
          </p:nvPr>
        </p:nvGraphicFramePr>
        <p:xfrm>
          <a:off x="5592592" y="4653136"/>
          <a:ext cx="3119659" cy="758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74" name="Equation" r:id="rId6" imgW="939600" imgH="228600" progId="Equation.DSMT4">
                  <p:embed/>
                </p:oleObj>
              </mc:Choice>
              <mc:Fallback>
                <p:oleObj name="Equation" r:id="rId6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592" y="4653136"/>
                        <a:ext cx="3119659" cy="7588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28373"/>
              </p:ext>
            </p:extLst>
          </p:nvPr>
        </p:nvGraphicFramePr>
        <p:xfrm>
          <a:off x="5652120" y="5518543"/>
          <a:ext cx="700158" cy="5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75" name="Equation" r:id="rId8" imgW="291960" imgH="228600" progId="Equation.DSMT4">
                  <p:embed/>
                </p:oleObj>
              </mc:Choice>
              <mc:Fallback>
                <p:oleObj name="Equation" r:id="rId8" imgW="291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5518543"/>
                        <a:ext cx="700158" cy="5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16216" y="558924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prstClr val="black"/>
                </a:solidFill>
                <a:latin typeface="Constantia" panose="02030602050306030303" pitchFamily="18" charset="0"/>
              </a:rPr>
              <a:t>Hubble constant</a:t>
            </a:r>
          </a:p>
          <a:p>
            <a:endParaRPr lang="nl-NL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specifies expanssion rate of the Universe</a:t>
            </a:r>
            <a:endParaRPr lang="en-GB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04384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1"/>
          <p:cNvSpPr>
            <a:spLocks noGrp="1"/>
          </p:cNvSpPr>
          <p:nvPr>
            <p:ph idx="1"/>
          </p:nvPr>
        </p:nvSpPr>
        <p:spPr>
          <a:xfrm>
            <a:off x="922638" y="2420888"/>
            <a:ext cx="8229600" cy="457200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nl-NL" altLang="en-US" sz="5200" dirty="0"/>
              <a:t>3.  And there was light ...</a:t>
            </a:r>
            <a:endParaRPr lang="en-GB" altLang="en-US" sz="5200" dirty="0"/>
          </a:p>
        </p:txBody>
      </p:sp>
    </p:spTree>
    <p:extLst>
      <p:ext uri="{BB962C8B-B14F-4D97-AF65-F5344CB8AC3E}">
        <p14:creationId xmlns:p14="http://schemas.microsoft.com/office/powerpoint/2010/main" val="733303241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638"/>
            <a:ext cx="10040938" cy="6978651"/>
          </a:xfrm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755576" y="2852936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… and there was light …</a:t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379.000  years</a:t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after the Big Bang</a:t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5596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Horn_Antenna-in_Holmdel,_New_Jers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13" y="-142875"/>
            <a:ext cx="9371013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791" name="Text Box 7"/>
          <p:cNvSpPr txBox="1">
            <a:spLocks noChangeArrowheads="1"/>
          </p:cNvSpPr>
          <p:nvPr/>
        </p:nvSpPr>
        <p:spPr bwMode="auto">
          <a:xfrm>
            <a:off x="-324544" y="49948"/>
            <a:ext cx="11737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71475" indent="-371475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  </a:t>
            </a:r>
            <a:r>
              <a:rPr 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3. Cosmic Microwave Background Radiation</a:t>
            </a:r>
          </a:p>
        </p:txBody>
      </p:sp>
      <p:graphicFrame>
        <p:nvGraphicFramePr>
          <p:cNvPr id="22532" name="Object 8"/>
          <p:cNvGraphicFramePr>
            <a:graphicFrameLocks noGrp="1" noChangeAspect="1"/>
          </p:cNvGraphicFramePr>
          <p:nvPr>
            <p:ph sz="half" idx="1"/>
          </p:nvPr>
        </p:nvGraphicFramePr>
        <p:xfrm>
          <a:off x="2430463" y="3702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3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3" y="3702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1187895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982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107950" y="0"/>
            <a:ext cx="9251950" cy="14843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39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217025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Light   (CMB):</a:t>
            </a:r>
            <a:b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facts</a:t>
            </a:r>
          </a:p>
        </p:txBody>
      </p:sp>
      <p:sp>
        <p:nvSpPr>
          <p:cNvPr id="939013" name="Text Box 5"/>
          <p:cNvSpPr txBox="1">
            <a:spLocks noChangeArrowheads="1"/>
          </p:cNvSpPr>
          <p:nvPr/>
        </p:nvSpPr>
        <p:spPr bwMode="auto">
          <a:xfrm>
            <a:off x="395288" y="2286000"/>
            <a:ext cx="8351837" cy="43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Discovered serendipitously in 1965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Penzias &amp; Wilson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                                                                                 </a:t>
            </a:r>
            <a:r>
              <a:rPr lang="en-US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Nobelprize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1978   !!!!!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Cosmic </a:t>
            </a:r>
            <a:r>
              <a:rPr lang="en-US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Licht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that fills up the Universe uniformly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Temperature:                                               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=2.725  K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(CMB) photons most abundant particle in the Universe:    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                                                                 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~  415 cm</a:t>
            </a:r>
            <a:r>
              <a:rPr lang="en-US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-3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Per atom in the Universe:                                             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/n</a:t>
            </a:r>
            <a:r>
              <a:rPr lang="en-US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~  1.9 x 10</a:t>
            </a:r>
            <a:r>
              <a:rPr lang="en-US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9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Ultimate evidence of the Big Bang !!!!!!!!!!!!!!!!!!!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23850" y="1773238"/>
            <a:ext cx="8496300" cy="49672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223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643563" y="2500313"/>
            <a:ext cx="3143250" cy="4143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7188" y="4572000"/>
            <a:ext cx="5214937" cy="9286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57188" y="1357313"/>
            <a:ext cx="8429625" cy="1071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>
                <a:solidFill>
                  <a:schemeClr val="tx1"/>
                </a:solidFill>
              </a:rPr>
              <a:t>               </a:t>
            </a:r>
            <a:r>
              <a:rPr sz="5000" b="1" dirty="0">
                <a:solidFill>
                  <a:schemeClr val="tx1"/>
                </a:solidFill>
              </a:rPr>
              <a:t>Evolving  Universe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" y="1500188"/>
            <a:ext cx="8572500" cy="4357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Einstein, de Sitter, Friedmann and Lemaitre all realized that in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General Relativity, there cannot be a stable and static Universe:</a:t>
            </a:r>
          </a:p>
          <a:p>
            <a:pPr>
              <a:lnSpc>
                <a:spcPct val="80000"/>
              </a:lnSpc>
              <a:defRPr/>
            </a:pP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The Universe either expands, or it contracts … 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Expansion Universe encapsulated in a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</a:rPr>
              <a:t>   </a:t>
            </a:r>
            <a:r>
              <a:rPr lang="en-US" sz="2000" b="1" dirty="0">
                <a:solidFill>
                  <a:srgbClr val="FEFAC9">
                    <a:lumMod val="50000"/>
                  </a:srgbClr>
                </a:solidFill>
                <a:latin typeface="Constantia"/>
              </a:rPr>
              <a:t>GLOBAL expansion factor a(t)</a:t>
            </a:r>
          </a:p>
          <a:p>
            <a:pPr>
              <a:lnSpc>
                <a:spcPct val="80000"/>
              </a:lnSpc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All distances/dimensions of objects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uniformly increase by a(t):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at time t, the distance between 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two objects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i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 and j has increased to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</a:t>
            </a:r>
          </a:p>
        </p:txBody>
      </p:sp>
      <p:graphicFrame>
        <p:nvGraphicFramePr>
          <p:cNvPr id="55303" name="Object 2"/>
          <p:cNvGraphicFramePr>
            <a:graphicFrameLocks noChangeAspect="1"/>
          </p:cNvGraphicFramePr>
          <p:nvPr/>
        </p:nvGraphicFramePr>
        <p:xfrm>
          <a:off x="1143000" y="4643438"/>
          <a:ext cx="36385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5" name="Equation" r:id="rId3" imgW="1371600" imgH="279400" progId="Equation.DSMT4">
                  <p:embed/>
                </p:oleObj>
              </mc:Choice>
              <mc:Fallback>
                <p:oleObj name="Equation" r:id="rId3" imgW="13716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643438"/>
                        <a:ext cx="36385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4" name="Rectangle 3"/>
          <p:cNvSpPr>
            <a:spLocks noChangeArrowheads="1"/>
          </p:cNvSpPr>
          <p:nvPr/>
        </p:nvSpPr>
        <p:spPr bwMode="auto">
          <a:xfrm>
            <a:off x="357188" y="5572125"/>
            <a:ext cx="5214937" cy="10715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" y="5786438"/>
            <a:ext cx="828675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Note:   by definition we chose a(t</a:t>
            </a:r>
            <a:r>
              <a:rPr lang="en-US" sz="1600" baseline="-25000" dirty="0">
                <a:solidFill>
                  <a:prstClr val="white"/>
                </a:solidFill>
                <a:latin typeface="Constantia"/>
              </a:rPr>
              <a:t>0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)=1,  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i.e. the present-day expansion factor </a:t>
            </a:r>
          </a:p>
        </p:txBody>
      </p:sp>
      <p:sp>
        <p:nvSpPr>
          <p:cNvPr id="55306" name="Rectangle 3"/>
          <p:cNvSpPr>
            <a:spLocks noChangeArrowheads="1"/>
          </p:cNvSpPr>
          <p:nvPr/>
        </p:nvSpPr>
        <p:spPr bwMode="auto">
          <a:xfrm>
            <a:off x="357188" y="2500313"/>
            <a:ext cx="5214937" cy="2000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55307" name="Picture 12" descr="Universe_expans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928938"/>
            <a:ext cx="3071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507990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1" descr="030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38"/>
            <a:ext cx="9144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971550" y="1196975"/>
            <a:ext cx="2663825" cy="14398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1547813" y="1341438"/>
          <a:ext cx="18161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3" name="Equation" r:id="rId4" imgW="660240" imgH="393480" progId="Equation.DSMT4">
                  <p:embed/>
                </p:oleObj>
              </mc:Choice>
              <mc:Fallback>
                <p:oleObj name="Equation" r:id="rId4" imgW="6602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341438"/>
                        <a:ext cx="1816100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2" descr="globe_west_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51100"/>
            <a:ext cx="4500562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116632"/>
            <a:ext cx="8856984" cy="864096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9473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accent5"/>
                </a:solidFill>
                <a:latin typeface="+mj-lt"/>
              </a:rPr>
              <a:t>Extremely Smooth Radiation Field</a:t>
            </a:r>
            <a:endParaRPr lang="en-GB" sz="4000" b="1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1665525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3" name="Content Placeholder 4" descr="figure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88450" cy="6858000"/>
          </a:xfrm>
        </p:spPr>
      </p:pic>
      <p:sp>
        <p:nvSpPr>
          <p:cNvPr id="2" name="Rectangle 1"/>
          <p:cNvSpPr/>
          <p:nvPr/>
        </p:nvSpPr>
        <p:spPr>
          <a:xfrm>
            <a:off x="179512" y="116632"/>
            <a:ext cx="8856984" cy="864096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59346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FFFA"/>
                </a:solidFill>
                <a:latin typeface="Arial"/>
              </a:rPr>
              <a:t>Recombination   &amp;   Decoupling</a:t>
            </a:r>
            <a:endParaRPr lang="en-GB" sz="4000" b="1" dirty="0">
              <a:solidFill>
                <a:srgbClr val="FFFFFA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125" y="237718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protonen          &amp;       electronen</a:t>
            </a:r>
            <a:endParaRPr lang="en-GB" sz="1200" b="1" dirty="0">
              <a:solidFill>
                <a:srgbClr val="FFFFFA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23728" y="2378571"/>
            <a:ext cx="86409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1560" y="2702887"/>
            <a:ext cx="79208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20272" y="511259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lichtdeeltjes/fotonen</a:t>
            </a:r>
            <a:endParaRPr lang="en-GB" sz="1200" b="1" dirty="0">
              <a:solidFill>
                <a:srgbClr val="FFFFFA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84640" y="225258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rgbClr val="FFFFFA"/>
                </a:solidFill>
              </a:rPr>
              <a:t>waterstofatomen</a:t>
            </a:r>
            <a:endParaRPr lang="en-GB" sz="1200" b="1" dirty="0">
              <a:solidFill>
                <a:srgbClr val="FFFF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34212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 b="-2583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7" name="Equation" r:id="rId4" imgW="114151" imgH="215619" progId="Equation.DSMT4">
                  <p:embed/>
                </p:oleObj>
              </mc:Choice>
              <mc:Fallback>
                <p:oleObj name="Equation" r:id="rId4" imgW="114151" imgH="21561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8199228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4427538" y="2492896"/>
            <a:ext cx="4464050" cy="27363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27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404475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>
                <a:solidFill>
                  <a:srgbClr val="CC0000"/>
                </a:solidFill>
                <a:latin typeface="Papyrus" pitchFamily="66" charset="0"/>
              </a:rPr>
              <a:t>    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the Cosmic  TV Show</a:t>
            </a: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8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0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25611" name="Object 1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9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3" name="Rectangle 15"/>
          <p:cNvSpPr>
            <a:spLocks noChangeArrowheads="1"/>
          </p:cNvSpPr>
          <p:nvPr/>
        </p:nvSpPr>
        <p:spPr bwMode="auto">
          <a:xfrm>
            <a:off x="1547813" y="2997200"/>
            <a:ext cx="53292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4" name="Rectangle 16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5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6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5617" name="Picture 19" descr="tv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1000125"/>
            <a:ext cx="691356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572375" y="6286500"/>
            <a:ext cx="1571625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464050" y="2583775"/>
            <a:ext cx="44640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Note: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far from being an exotic faraway phenomenon, realize that the CMB nowadays is counting for approximately 1% of the noise on your (camping)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tv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 set …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!!!! Live broadcast from the Big Bang  !!!!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Courtesy: W.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Hu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3156207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563" y="1357313"/>
            <a:ext cx="8567738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107950" y="331788"/>
            <a:ext cx="8823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500" b="1" dirty="0">
                <a:solidFill>
                  <a:srgbClr val="FFFFFF"/>
                </a:solidFill>
              </a:rPr>
              <a:t>Energy Spectrum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500" b="1" dirty="0">
                <a:solidFill>
                  <a:srgbClr val="FFFFFF"/>
                </a:solidFill>
              </a:rPr>
              <a:t>Cosmic Light</a:t>
            </a: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6357938" y="1643063"/>
            <a:ext cx="331311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>
                <a:solidFill>
                  <a:srgbClr val="FFFFFF"/>
                </a:solidFill>
                <a:sym typeface="Mathematica1" pitchFamily="2" charset="2"/>
              </a:rPr>
              <a:t></a:t>
            </a:r>
            <a:r>
              <a:rPr lang="en-US" altLang="en-US" sz="1600" b="1" dirty="0">
                <a:solidFill>
                  <a:srgbClr val="FFFFFF"/>
                </a:solidFill>
              </a:rPr>
              <a:t> COBE-DIRBE: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 </a:t>
            </a:r>
            <a:r>
              <a:rPr lang="en-US" altLang="en-US" sz="1600" b="1" dirty="0" err="1">
                <a:solidFill>
                  <a:srgbClr val="FFFFFF"/>
                </a:solidFill>
              </a:rPr>
              <a:t>temperatureT</a:t>
            </a:r>
            <a:r>
              <a:rPr lang="en-US" altLang="en-US" sz="1600" b="1" dirty="0">
                <a:solidFill>
                  <a:srgbClr val="FFFFFF"/>
                </a:solidFill>
              </a:rPr>
              <a:t> = 2.725 K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Arial" charset="0"/>
              <a:buChar char="•"/>
            </a:pPr>
            <a:r>
              <a:rPr lang="en-US" altLang="en-US" sz="1600" b="1" dirty="0">
                <a:solidFill>
                  <a:srgbClr val="FFFFFF"/>
                </a:solidFill>
              </a:rPr>
              <a:t>  John Mather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</a:t>
            </a:r>
            <a:r>
              <a:rPr lang="en-US" altLang="en-US" sz="1600" b="1" dirty="0" err="1">
                <a:solidFill>
                  <a:srgbClr val="FFFFFF"/>
                </a:solidFill>
              </a:rPr>
              <a:t>Nobelprize</a:t>
            </a:r>
            <a:r>
              <a:rPr lang="en-US" altLang="en-US" sz="1600" b="1" dirty="0">
                <a:solidFill>
                  <a:srgbClr val="FFFFFF"/>
                </a:solidFill>
              </a:rPr>
              <a:t> physics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 2006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b="1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sym typeface="Mathematica1" pitchFamily="2" charset="2"/>
              </a:rPr>
              <a:t> </a:t>
            </a:r>
            <a:r>
              <a:rPr lang="en-US" altLang="en-US" sz="1600" b="1" dirty="0">
                <a:solidFill>
                  <a:srgbClr val="FFFFFF"/>
                </a:solidFill>
              </a:rPr>
              <a:t>Most perfect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Black Body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Spectrum ever seen !!!!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57938" y="1785938"/>
            <a:ext cx="2714625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5302" name="Object 2"/>
          <p:cNvGraphicFramePr>
            <a:graphicFrameLocks noChangeAspect="1"/>
          </p:cNvGraphicFramePr>
          <p:nvPr/>
        </p:nvGraphicFramePr>
        <p:xfrm>
          <a:off x="3214688" y="2786063"/>
          <a:ext cx="22256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5" name="Equation" r:id="rId4" imgW="1422400" imgH="419100" progId="Equation.DSMT4">
                  <p:embed/>
                </p:oleObj>
              </mc:Choice>
              <mc:Fallback>
                <p:oleObj name="Equation" r:id="rId4" imgW="1422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8" y="2786063"/>
                        <a:ext cx="222567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79388" y="163513"/>
            <a:ext cx="8893175" cy="1479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245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4286250" y="928688"/>
            <a:ext cx="4751388" cy="5786437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1507" name="Picture 11" descr="bigbang.nucleosynthe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357438"/>
            <a:ext cx="3571875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4392613" y="5214938"/>
            <a:ext cx="47513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Between 1-200 seconds after Big Bang,</a:t>
            </a:r>
          </a:p>
          <a:p>
            <a:pPr eaLnBrk="0" hangingPunct="0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temperature dropped to 10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9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K: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Fusion protons  &amp;  neutrons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into light atomic nuclei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4462463" y="785813"/>
            <a:ext cx="468153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Mass  Fraction  Light  Elements            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 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24%       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4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He   nuclei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traces    D,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3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He, </a:t>
            </a:r>
            <a:r>
              <a:rPr lang="en-US" sz="1600" b="1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7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Li  nuclei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             75%         H     nuclei (protons)</a:t>
            </a:r>
          </a:p>
        </p:txBody>
      </p:sp>
      <p:sp>
        <p:nvSpPr>
          <p:cNvPr id="10506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428652"/>
            <a:ext cx="10117138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sz="5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 Proton-Neutron &amp; Helium</a:t>
            </a:r>
          </a:p>
        </p:txBody>
      </p:sp>
      <p:pic>
        <p:nvPicPr>
          <p:cNvPr id="21511" name="Picture 7" descr="abundanc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571625"/>
            <a:ext cx="4035425" cy="5075238"/>
          </a:xfrm>
          <a:noFill/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140200" y="2205038"/>
            <a:ext cx="4752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5676" y="1022070"/>
            <a:ext cx="282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prstClr val="black"/>
                </a:solidFill>
              </a:rPr>
              <a:t>p/n ~1/7:   1 min na BB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9625" y="928688"/>
            <a:ext cx="3330575" cy="556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94713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732588" y="1484313"/>
            <a:ext cx="2232025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5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73780" y="116632"/>
            <a:ext cx="89702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en-GB"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Changing Universe</a:t>
            </a:r>
            <a:endParaRPr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804025" y="5154613"/>
            <a:ext cx="21605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b="1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Galaxies in Hubble Ultra Deep Field</a:t>
            </a:r>
          </a:p>
        </p:txBody>
      </p:sp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42875" y="1500188"/>
            <a:ext cx="6500813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6632" name="AutoShape 12"/>
          <p:cNvSpPr>
            <a:spLocks noChangeArrowheads="1"/>
          </p:cNvSpPr>
          <p:nvPr/>
        </p:nvSpPr>
        <p:spPr bwMode="auto">
          <a:xfrm rot="5400000">
            <a:off x="7635081" y="4433888"/>
            <a:ext cx="160338" cy="1571625"/>
          </a:xfrm>
          <a:prstGeom prst="upArrow">
            <a:avLst>
              <a:gd name="adj1" fmla="val 50000"/>
              <a:gd name="adj2" fmla="val 9965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04025" y="1517223"/>
            <a:ext cx="295232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At great depths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the Universe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looks completely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different 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and thus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 long ago :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Depth= Time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4" y="1572041"/>
            <a:ext cx="6301334" cy="5041067"/>
          </a:xfrm>
        </p:spPr>
      </p:pic>
    </p:spTree>
    <p:extLst>
      <p:ext uri="{BB962C8B-B14F-4D97-AF65-F5344CB8AC3E}">
        <p14:creationId xmlns:p14="http://schemas.microsoft.com/office/powerpoint/2010/main" val="2758814438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732588" y="1484313"/>
            <a:ext cx="2232025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5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73780" y="116632"/>
            <a:ext cx="897022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en-GB" sz="6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Changing Universe</a:t>
            </a:r>
            <a:endParaRPr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804025" y="5154613"/>
            <a:ext cx="21605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b="1" dirty="0">
              <a:solidFill>
                <a:prstClr val="white"/>
              </a:solidFill>
              <a:latin typeface="Constantia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white"/>
                </a:solidFill>
                <a:latin typeface="Constantia"/>
              </a:rPr>
              <a:t>Galaxies in Hubble Ultra Deep Field</a:t>
            </a:r>
          </a:p>
        </p:txBody>
      </p:sp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42875" y="1500188"/>
            <a:ext cx="6500813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6632" name="AutoShape 12"/>
          <p:cNvSpPr>
            <a:spLocks noChangeArrowheads="1"/>
          </p:cNvSpPr>
          <p:nvPr/>
        </p:nvSpPr>
        <p:spPr bwMode="auto">
          <a:xfrm rot="5400000">
            <a:off x="7635081" y="4433888"/>
            <a:ext cx="160338" cy="1571625"/>
          </a:xfrm>
          <a:prstGeom prst="upArrow">
            <a:avLst>
              <a:gd name="adj1" fmla="val 50000"/>
              <a:gd name="adj2" fmla="val 9965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04025" y="1517223"/>
            <a:ext cx="295232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At great depths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the Universe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looks completely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different 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and thus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   long ago :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  Depth=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3" descr="hubblerevealsgaldra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6480175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117117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Curvature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89837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268413"/>
            <a:ext cx="9720263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How Much ?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Cosmic Curvature</a:t>
            </a:r>
          </a:p>
        </p:txBody>
      </p:sp>
    </p:spTree>
    <p:extLst>
      <p:ext uri="{BB962C8B-B14F-4D97-AF65-F5344CB8AC3E}">
        <p14:creationId xmlns:p14="http://schemas.microsoft.com/office/powerpoint/2010/main" val="3338744258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42938" y="1785938"/>
            <a:ext cx="7775575" cy="43783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290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br>
              <a:rPr sz="3600" b="1" dirty="0">
                <a:solidFill>
                  <a:schemeClr val="tx1"/>
                </a:solidFill>
              </a:rPr>
            </a:br>
            <a:r>
              <a:rPr sz="3600" b="1" dirty="0">
                <a:solidFill>
                  <a:schemeClr val="tx1"/>
                </a:solidFill>
              </a:rPr>
              <a:t>                             Evolution   &amp;   Fate</a:t>
            </a:r>
            <a:br>
              <a:rPr sz="3600" b="1" dirty="0">
                <a:solidFill>
                  <a:schemeClr val="tx1"/>
                </a:solidFill>
              </a:rPr>
            </a:br>
            <a:r>
              <a:rPr sz="3600" b="1" dirty="0">
                <a:solidFill>
                  <a:schemeClr val="tx1"/>
                </a:solidFill>
              </a:rPr>
              <a:t>         </a:t>
            </a:r>
            <a:r>
              <a:rPr sz="3600" b="1" dirty="0" err="1">
                <a:solidFill>
                  <a:schemeClr val="tx1"/>
                </a:solidFill>
              </a:rPr>
              <a:t>Friedmann</a:t>
            </a:r>
            <a:r>
              <a:rPr sz="3600" b="1" dirty="0">
                <a:solidFill>
                  <a:schemeClr val="tx1"/>
                </a:solidFill>
              </a:rPr>
              <a:t>-Robertson-Walker-Lemaitre </a:t>
            </a:r>
            <a:br>
              <a:rPr sz="3600" b="1" dirty="0">
                <a:solidFill>
                  <a:schemeClr val="tx1"/>
                </a:solidFill>
              </a:rPr>
            </a:br>
            <a:r>
              <a:rPr sz="3600" b="1" dirty="0">
                <a:solidFill>
                  <a:schemeClr val="tx1"/>
                </a:solidFill>
              </a:rPr>
              <a:t>                                      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50" y="2286000"/>
            <a:ext cx="7572375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</a:rPr>
              <a:t>Completely determined by 3 factors: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</a:rPr>
              <a:t>          </a:t>
            </a:r>
            <a:r>
              <a:rPr lang="en-US" sz="2400" dirty="0">
                <a:solidFill>
                  <a:prstClr val="white"/>
                </a:solidFill>
                <a:sym typeface="Mathematica1"/>
              </a:rPr>
              <a:t>• </a:t>
            </a: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energy and matter content </a:t>
            </a: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(density and pressure)</a:t>
            </a:r>
            <a:r>
              <a:rPr lang="en-US" sz="2400" dirty="0">
                <a:solidFill>
                  <a:prstClr val="white"/>
                </a:solidFill>
                <a:latin typeface="Constantia"/>
              </a:rPr>
              <a:t>                                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• geometry of the Universe</a:t>
            </a: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(curvature)                                                                                 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  <a:sym typeface="Mathematica1"/>
              </a:rPr>
              <a:t>           • Cosmological  Constant</a:t>
            </a:r>
            <a:r>
              <a:rPr lang="en-US" sz="2400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292223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Cosmic Microwave Background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64" y="1412776"/>
            <a:ext cx="728309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9388" y="5475288"/>
            <a:ext cx="878522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Map of the Universe at Recombination Epoch  (Planck, 2013):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379,000 years after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 err="1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Subhorizon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perturbations:    primordial sound waves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∆T/T   &lt;  10-5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388" y="5445125"/>
            <a:ext cx="8785225" cy="12969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45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62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Measuring the Geometry of the Universe: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•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    at large cosmological distance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● 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Measure angular extent on sky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● 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Comparison yields light path,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       and from this the curvature of space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8144669" y="4929187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0117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0119" name="Picture 10" descr="da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69" y="2439988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7188" y="5357813"/>
            <a:ext cx="3214687" cy="477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0000"/>
                </a:solidFill>
                <a:latin typeface="Arial"/>
              </a:rPr>
              <a:t>Geometry  of   Space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99938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•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    at large cosmological distance: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•  Sound Waves in the Early Universe !!!!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  <a:sym typeface="Mathematica1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  </a:t>
            </a: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1140" name="Text Box 9"/>
          <p:cNvSpPr txBox="1">
            <a:spLocks noChangeArrowheads="1"/>
          </p:cNvSpPr>
          <p:nvPr/>
        </p:nvSpPr>
        <p:spPr bwMode="auto">
          <a:xfrm>
            <a:off x="8172400" y="51435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1141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1143" name="Picture 10" descr="da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44" y="2569369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8" y="5357813"/>
            <a:ext cx="3643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Temperature Fluctuations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                    CMB</a:t>
            </a:r>
          </a:p>
        </p:txBody>
      </p:sp>
    </p:spTree>
    <p:extLst>
      <p:ext uri="{BB962C8B-B14F-4D97-AF65-F5344CB8AC3E}">
        <p14:creationId xmlns:p14="http://schemas.microsoft.com/office/powerpoint/2010/main" val="3656673099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Fluctuations-Origin</a:t>
            </a:r>
            <a:r>
              <a:rPr lang="nl-NL" dirty="0"/>
              <a:t> </a:t>
            </a:r>
          </a:p>
        </p:txBody>
      </p:sp>
      <p:pic>
        <p:nvPicPr>
          <p:cNvPr id="14338" name="Picture 2" descr="http://background.uchicago.edu/~whu/SciAm/secondp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0494"/>
            <a:ext cx="8251458" cy="52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158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3" descr="sound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471646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field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47513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4999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</a:rPr>
              <a:t>●</a:t>
            </a:r>
            <a:r>
              <a:rPr lang="en-US" sz="16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small ripples in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primordial matter &amp; photon   distribution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 gravity: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- compression primordial photon gas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- photon pressure resists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compressions and rarefactions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in photon gas:   sound waves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sound waves not heard, but seen: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compressions:    (photon) T  higher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rarefactions:                              lower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fundamental mode sound spectrum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size of “instrument”: 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(sound) horizon size last scattering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Observed, angular size:            </a:t>
            </a:r>
            <a:r>
              <a:rPr lang="el-GR" sz="1400" b="1" dirty="0">
                <a:solidFill>
                  <a:srgbClr val="000000"/>
                </a:solidFill>
                <a:latin typeface="Arial"/>
              </a:rPr>
              <a:t>θ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~1º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- exact scale maximum compression, the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 “cosmic fundamental mode of music”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rgbClr val="FFFF00"/>
                </a:solidFill>
                <a:latin typeface="Tahoma" pitchFamily="34" charset="0"/>
              </a:rPr>
              <a:t>     </a:t>
            </a: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Music of the Spheres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395288" y="6092825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2167" name="Rectangle 10"/>
          <p:cNvSpPr>
            <a:spLocks noChangeArrowheads="1"/>
          </p:cNvSpPr>
          <p:nvPr/>
        </p:nvSpPr>
        <p:spPr bwMode="auto">
          <a:xfrm>
            <a:off x="107950" y="1412875"/>
            <a:ext cx="4103688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8" name="Rectangle 12"/>
          <p:cNvSpPr>
            <a:spLocks noChangeArrowheads="1"/>
          </p:cNvSpPr>
          <p:nvPr/>
        </p:nvSpPr>
        <p:spPr bwMode="auto">
          <a:xfrm>
            <a:off x="4284663" y="1412875"/>
            <a:ext cx="4751387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9" name="AutoShape 14"/>
          <p:cNvSpPr>
            <a:spLocks noChangeArrowheads="1"/>
          </p:cNvSpPr>
          <p:nvPr/>
        </p:nvSpPr>
        <p:spPr bwMode="auto">
          <a:xfrm>
            <a:off x="6300788" y="3357563"/>
            <a:ext cx="647700" cy="1008062"/>
          </a:xfrm>
          <a:prstGeom prst="downArrow">
            <a:avLst>
              <a:gd name="adj1" fmla="val 50000"/>
              <a:gd name="adj2" fmla="val 38909"/>
            </a:avLst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71033"/>
      </p:ext>
    </p:extLst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372035" y="5681312"/>
            <a:ext cx="8785225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COBE measured fluctuations:                              &gt; 7</a:t>
            </a:r>
            <a:r>
              <a:rPr lang="en-US" sz="16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o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Size Horizon at Recombination spans angle   ~ 1</a:t>
            </a:r>
            <a:r>
              <a:rPr lang="en-US" sz="1600" b="1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o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 </a:t>
            </a:r>
          </a:p>
        </p:txBody>
      </p:sp>
      <p:pic>
        <p:nvPicPr>
          <p:cNvPr id="148483" name="Picture 3" descr="co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856662" cy="4567237"/>
          </a:xfrm>
          <a:noFill/>
        </p:spPr>
      </p:pic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9359900" cy="908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Microwave Background</a:t>
            </a:r>
          </a:p>
        </p:txBody>
      </p:sp>
      <p:sp>
        <p:nvSpPr>
          <p:cNvPr id="148485" name="Rectangle 4"/>
          <p:cNvSpPr>
            <a:spLocks noChangeArrowheads="1"/>
          </p:cNvSpPr>
          <p:nvPr/>
        </p:nvSpPr>
        <p:spPr bwMode="auto">
          <a:xfrm>
            <a:off x="179388" y="5357813"/>
            <a:ext cx="8785225" cy="142875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2195513" y="30686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7" name="AutoShape 7"/>
          <p:cNvSpPr>
            <a:spLocks noChangeArrowheads="1"/>
          </p:cNvSpPr>
          <p:nvPr/>
        </p:nvSpPr>
        <p:spPr bwMode="auto">
          <a:xfrm rot="-1317264">
            <a:off x="2411413" y="2781300"/>
            <a:ext cx="1150937" cy="71438"/>
          </a:xfrm>
          <a:prstGeom prst="leftArrow">
            <a:avLst>
              <a:gd name="adj1" fmla="val 50000"/>
              <a:gd name="adj2" fmla="val 4027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3635375" y="23495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CC0000"/>
                </a:solidFill>
                <a:latin typeface="Arial" charset="0"/>
              </a:rPr>
              <a:t>Size Horizon Recombination</a:t>
            </a:r>
          </a:p>
        </p:txBody>
      </p:sp>
    </p:spTree>
    <p:extLst>
      <p:ext uri="{BB962C8B-B14F-4D97-AF65-F5344CB8AC3E}">
        <p14:creationId xmlns:p14="http://schemas.microsoft.com/office/powerpoint/2010/main" val="3235341743"/>
      </p:ext>
    </p:extLst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dirty="0"/>
              <a:t>Flat </a:t>
            </a:r>
            <a:r>
              <a:rPr lang="nl-NL" sz="5000" b="1" dirty="0" err="1"/>
              <a:t>universe</a:t>
            </a:r>
            <a:r>
              <a:rPr lang="nl-NL" sz="5000" b="1" dirty="0"/>
              <a:t> </a:t>
            </a:r>
            <a:r>
              <a:rPr lang="nl-NL" sz="5000" b="1" dirty="0" err="1"/>
              <a:t>from</a:t>
            </a:r>
            <a:r>
              <a:rPr lang="nl-NL" sz="5000" b="1" dirty="0"/>
              <a:t> CMB</a:t>
            </a:r>
            <a:endParaRPr lang="en-US" sz="5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latin typeface="Constantia" panose="02030602050306030303" pitchFamily="18" charset="0"/>
              </a:rPr>
              <a:t>First peak:  flat </a:t>
            </a:r>
            <a:r>
              <a:rPr lang="nl-NL" b="1" dirty="0" err="1">
                <a:latin typeface="Constantia" panose="02030602050306030303" pitchFamily="18" charset="0"/>
              </a:rPr>
              <a:t>universe</a:t>
            </a:r>
            <a:endParaRPr lang="en-US" b="1" dirty="0">
              <a:latin typeface="Constantia" panose="02030602050306030303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991469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993904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Closed: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hot spots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appear larger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5993904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Flat: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appear as big as they are 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5993904"/>
            <a:ext cx="1463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Open: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spots appear smaller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7091" y="2254992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We know the redshift and the time it took for the light to reach us: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from this we know the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- length of the legs of the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   triangle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-   the angle at which we are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   measuring the sound horizon.</a:t>
            </a:r>
            <a:endParaRPr lang="en-US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5431929"/>
            <a:ext cx="215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4509120"/>
            <a:ext cx="1257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97091" y="2132856"/>
            <a:ext cx="2952328" cy="38610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56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                          power spectrum</a:t>
            </a:r>
          </a:p>
        </p:txBody>
      </p:sp>
      <p:pic>
        <p:nvPicPr>
          <p:cNvPr id="94211" name="Picture 9" descr="07096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32757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79388" y="6096000"/>
            <a:ext cx="982186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2200" b="1" dirty="0">
                <a:solidFill>
                  <a:srgbClr val="FFFFF7"/>
                </a:solidFill>
                <a:latin typeface="Arial"/>
              </a:rPr>
              <a:t>The Cosmic Microwave Background Temperature Anisotropies: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FFFFF7"/>
                </a:solidFill>
                <a:latin typeface="Arial"/>
              </a:rPr>
              <a:t>                              Universe is almost perfectly FLAT !!!!</a:t>
            </a:r>
          </a:p>
        </p:txBody>
      </p:sp>
      <p:pic>
        <p:nvPicPr>
          <p:cNvPr id="93187" name="Picture 3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58928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4000500" y="1214438"/>
            <a:ext cx="52562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7"/>
                </a:solidFill>
                <a:latin typeface="Arial"/>
              </a:rPr>
              <a:t>The Cosmic Tonal Ladder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                     power  spectrum</a:t>
            </a:r>
          </a:p>
        </p:txBody>
      </p:sp>
      <p:pic>
        <p:nvPicPr>
          <p:cNvPr id="93190" name="Picture 7" descr="w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61817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8"/>
          <p:cNvSpPr>
            <a:spLocks noChangeArrowheads="1"/>
          </p:cNvSpPr>
          <p:nvPr/>
        </p:nvSpPr>
        <p:spPr bwMode="auto">
          <a:xfrm>
            <a:off x="2771775" y="1916113"/>
            <a:ext cx="6192838" cy="403383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08" name="Text Box 9"/>
          <p:cNvSpPr txBox="1">
            <a:spLocks noChangeArrowheads="1"/>
          </p:cNvSpPr>
          <p:nvPr/>
        </p:nvSpPr>
        <p:spPr bwMode="auto">
          <a:xfrm>
            <a:off x="6551613" y="4005263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Cosmic sound horizon</a:t>
            </a:r>
          </a:p>
        </p:txBody>
      </p:sp>
      <p:sp>
        <p:nvSpPr>
          <p:cNvPr id="93193" name="AutoShape 10"/>
          <p:cNvSpPr>
            <a:spLocks noChangeArrowheads="1"/>
          </p:cNvSpPr>
          <p:nvPr/>
        </p:nvSpPr>
        <p:spPr bwMode="auto">
          <a:xfrm rot="-5400000">
            <a:off x="5939631" y="3645695"/>
            <a:ext cx="1152525" cy="144462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1775" y="1916113"/>
            <a:ext cx="6192838" cy="4033837"/>
          </a:xfrm>
          <a:prstGeom prst="rect">
            <a:avLst/>
          </a:prstGeom>
          <a:noFill/>
          <a:ln w="349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33971"/>
      </p:ext>
    </p:extLst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CMB - Fluctuations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064896" cy="53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40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6803" name="Text Box 3"/>
          <p:cNvSpPr txBox="1">
            <a:spLocks noChangeArrowheads="1"/>
          </p:cNvSpPr>
          <p:nvPr/>
        </p:nvSpPr>
        <p:spPr bwMode="auto">
          <a:xfrm>
            <a:off x="4932363" y="1484313"/>
            <a:ext cx="2665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Our Universe ?</a:t>
            </a:r>
          </a:p>
        </p:txBody>
      </p:sp>
      <p:sp>
        <p:nvSpPr>
          <p:cNvPr id="1356804" name="Text Box 4"/>
          <p:cNvSpPr txBox="1">
            <a:spLocks noChangeArrowheads="1"/>
          </p:cNvSpPr>
          <p:nvPr/>
        </p:nvSpPr>
        <p:spPr bwMode="auto">
          <a:xfrm>
            <a:off x="6300788" y="2997200"/>
            <a:ext cx="266541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Einstein-de Sitter 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Universe ?</a:t>
            </a: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4500563" y="1557338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4614"/>
      </p:ext>
    </p:extLst>
  </p:cSld>
  <p:clrMapOvr>
    <a:masterClrMapping/>
  </p:clrMapOvr>
  <p:transition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68386"/>
      </p:ext>
    </p:extLst>
  </p:cSld>
  <p:clrMapOvr>
    <a:masterClrMapping/>
  </p:clrMapOvr>
  <p:transition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56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285875"/>
            <a:ext cx="8286750" cy="672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Fundamental Concept for our understanding of the physics of the Universe: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• Physical processes are limited to the region of space with which we are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or have ever been in physical contact.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• What is the region of space with which we are in contact ?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Region with whom we have been able to exchange photons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                               (photons:    fastest moving particles)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•  From which distance have we received light.</a:t>
            </a:r>
          </a:p>
          <a:p>
            <a:pPr>
              <a:buFont typeface="Mathematica1" pitchFamily="2" charset="2"/>
              <a:buChar char="·"/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•  Complication:  - light is moving in an expanding and curved space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          - fighting its way against an expanding background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•  This is called the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sz="2500" b="1" dirty="0">
                <a:solidFill>
                  <a:prstClr val="white"/>
                </a:solidFill>
                <a:latin typeface="Constantia"/>
                <a:sym typeface="Mathematica1"/>
              </a:rPr>
              <a:t>                     </a:t>
            </a:r>
            <a:r>
              <a:rPr lang="en-US" sz="35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sym typeface="Mathematica1"/>
              </a:rPr>
              <a:t>Horizon of the Universe</a:t>
            </a:r>
            <a:endParaRPr lang="en-US" sz="3500" b="1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25" y="1214438"/>
            <a:ext cx="8286750" cy="4357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20199"/>
      </p:ext>
    </p:extLst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pic>
        <p:nvPicPr>
          <p:cNvPr id="143364" name="Picture 7" descr="horizon_pro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1900"/>
            <a:ext cx="8877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Horizon of the Universe:</a:t>
            </a:r>
          </a:p>
          <a:p>
            <a:pPr>
              <a:defRPr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</a:rPr>
              <a:t>distance that light travelled since the Big Bang</a:t>
            </a:r>
          </a:p>
        </p:txBody>
      </p:sp>
    </p:spTree>
    <p:extLst>
      <p:ext uri="{BB962C8B-B14F-4D97-AF65-F5344CB8AC3E}">
        <p14:creationId xmlns:p14="http://schemas.microsoft.com/office/powerpoint/2010/main" val="1702863363"/>
      </p:ext>
    </p:extLst>
  </p:cSld>
  <p:clrMapOvr>
    <a:masterClrMapping/>
  </p:clrMapOvr>
  <p:transition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5" name="Content Placeholder 3" descr="horizon.shrinking.sciam.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-11113"/>
            <a:ext cx="8604250" cy="6869113"/>
          </a:xfrm>
        </p:spPr>
      </p:pic>
    </p:spTree>
    <p:extLst>
      <p:ext uri="{BB962C8B-B14F-4D97-AF65-F5344CB8AC3E}">
        <p14:creationId xmlns:p14="http://schemas.microsoft.com/office/powerpoint/2010/main" val="2572654292"/>
      </p:ext>
    </p:extLst>
  </p:cSld>
  <p:clrMapOvr>
    <a:masterClrMapping/>
  </p:clrMapOvr>
  <p:transition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Cosmic Future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44870"/>
      </p:ext>
    </p:extLst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9" name="Content Placeholder 3" descr="fate.universe.sciam.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29000"/>
            <a:ext cx="5222875" cy="3090863"/>
          </a:xfrm>
        </p:spPr>
      </p:pic>
      <p:pic>
        <p:nvPicPr>
          <p:cNvPr id="132100" name="Picture 4" descr="fate.universe.sciam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3375"/>
            <a:ext cx="4176713" cy="3322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E9"/>
                </a:solidFill>
                <a:latin typeface="Arial"/>
              </a:rPr>
              <a:t>Cosmic  Fate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100 </a:t>
            </a:r>
            <a:r>
              <a:rPr lang="en-US" sz="2500" b="1" dirty="0" err="1">
                <a:solidFill>
                  <a:srgbClr val="FFFFE9"/>
                </a:solidFill>
                <a:latin typeface="Arial"/>
              </a:rPr>
              <a:t>Gigayears</a:t>
            </a:r>
            <a:r>
              <a:rPr lang="en-US" sz="2500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the end of Cosmology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400" y="333375"/>
            <a:ext cx="5111750" cy="6191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76667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714500"/>
            <a:ext cx="7775575" cy="43783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>
                <a:solidFill>
                  <a:schemeClr val="tx1"/>
                </a:solidFill>
              </a:rPr>
              <a:t>Friedmann-Robertson-Walker-Lemaitre </a:t>
            </a:r>
            <a:br>
              <a:rPr sz="3600" b="1">
                <a:solidFill>
                  <a:schemeClr val="tx1"/>
                </a:solidFill>
              </a:rPr>
            </a:br>
            <a:r>
              <a:rPr sz="3600" b="1">
                <a:solidFill>
                  <a:schemeClr val="tx1"/>
                </a:solidFill>
              </a:rPr>
              <a:t>                                   Universe</a:t>
            </a:r>
          </a:p>
        </p:txBody>
      </p:sp>
      <p:graphicFrame>
        <p:nvGraphicFramePr>
          <p:cNvPr id="57348" name="Object 2"/>
          <p:cNvGraphicFramePr>
            <a:graphicFrameLocks noChangeAspect="1"/>
          </p:cNvGraphicFramePr>
          <p:nvPr/>
        </p:nvGraphicFramePr>
        <p:xfrm>
          <a:off x="1500188" y="2071688"/>
          <a:ext cx="5691187" cy="139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6" name="Equation" r:id="rId3" imgW="1765300" imgH="431800" progId="Equation.DSMT4">
                  <p:embed/>
                </p:oleObj>
              </mc:Choice>
              <mc:Fallback>
                <p:oleObj name="Equation" r:id="rId3" imgW="1765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2071688"/>
                        <a:ext cx="5691187" cy="139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3"/>
          <p:cNvGraphicFramePr>
            <a:graphicFrameLocks noChangeAspect="1"/>
          </p:cNvGraphicFramePr>
          <p:nvPr/>
        </p:nvGraphicFramePr>
        <p:xfrm>
          <a:off x="1571625" y="4357688"/>
          <a:ext cx="5486400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7" name="Equation" r:id="rId5" imgW="1701800" imgH="457200" progId="Equation.DSMT4">
                  <p:embed/>
                </p:oleObj>
              </mc:Choice>
              <mc:Fallback>
                <p:oleObj name="Equation" r:id="rId5" imgW="1701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4357688"/>
                        <a:ext cx="5486400" cy="147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317773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642938" y="1357313"/>
            <a:ext cx="7775575" cy="3000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>
                <a:solidFill>
                  <a:schemeClr val="tx1"/>
                </a:solidFill>
              </a:rPr>
              <a:t>Friedmann-Robertson-Walker-Lemaitre </a:t>
            </a:r>
            <a:br>
              <a:rPr sz="3600" b="1">
                <a:solidFill>
                  <a:schemeClr val="tx1"/>
                </a:solidFill>
              </a:rPr>
            </a:br>
            <a:r>
              <a:rPr sz="3600" b="1">
                <a:solidFill>
                  <a:schemeClr val="tx1"/>
                </a:solidFill>
              </a:rPr>
              <a:t>                                  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50" y="1428750"/>
            <a:ext cx="757237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Because of General Relativity,  the evolution of the Universe is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determined by four factors: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</a:t>
            </a:r>
            <a:r>
              <a:rPr lang="en-US" dirty="0">
                <a:solidFill>
                  <a:prstClr val="white"/>
                </a:solidFill>
                <a:sym typeface="Mathematica1"/>
              </a:rPr>
              <a:t>• 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density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•  pressure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•  curvature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                                                     :  </a:t>
            </a:r>
            <a:r>
              <a:rPr lang="en-US" sz="1600" dirty="0">
                <a:solidFill>
                  <a:prstClr val="white"/>
                </a:solidFill>
                <a:latin typeface="Constantia"/>
                <a:sym typeface="Mathematica1"/>
              </a:rPr>
              <a:t>present curvature radius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• cosmological constant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  <p:graphicFrame>
        <p:nvGraphicFramePr>
          <p:cNvPr id="56325" name="Object 3"/>
          <p:cNvGraphicFramePr>
            <a:graphicFrameLocks noChangeAspect="1"/>
          </p:cNvGraphicFramePr>
          <p:nvPr/>
        </p:nvGraphicFramePr>
        <p:xfrm>
          <a:off x="4214813" y="2286000"/>
          <a:ext cx="52705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8" name="Equation" r:id="rId3" imgW="304536" imgH="203024" progId="Equation.DSMT4">
                  <p:embed/>
                </p:oleObj>
              </mc:Choice>
              <mc:Fallback>
                <p:oleObj name="Equation" r:id="rId3" imgW="304536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286000"/>
                        <a:ext cx="527050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6" name="Object 4"/>
          <p:cNvGraphicFramePr>
            <a:graphicFrameLocks noChangeAspect="1"/>
          </p:cNvGraphicFramePr>
          <p:nvPr/>
        </p:nvGraphicFramePr>
        <p:xfrm>
          <a:off x="4214813" y="2786063"/>
          <a:ext cx="52705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9" name="Equation" r:id="rId5" imgW="304536" imgH="203024" progId="Equation.DSMT4">
                  <p:embed/>
                </p:oleObj>
              </mc:Choice>
              <mc:Fallback>
                <p:oleObj name="Equation" r:id="rId5" imgW="304536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786063"/>
                        <a:ext cx="527050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7" name="Object 5"/>
          <p:cNvGraphicFramePr>
            <a:graphicFrameLocks noChangeAspect="1"/>
          </p:cNvGraphicFramePr>
          <p:nvPr/>
        </p:nvGraphicFramePr>
        <p:xfrm>
          <a:off x="4214813" y="3286125"/>
          <a:ext cx="944562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70" name="Equation" r:id="rId7" imgW="545863" imgH="241195" progId="Equation.DSMT4">
                  <p:embed/>
                </p:oleObj>
              </mc:Choice>
              <mc:Fallback>
                <p:oleObj name="Equation" r:id="rId7" imgW="545863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3286125"/>
                        <a:ext cx="944562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8" name="Object 6"/>
          <p:cNvGraphicFramePr>
            <a:graphicFrameLocks noChangeAspect="1"/>
          </p:cNvGraphicFramePr>
          <p:nvPr/>
        </p:nvGraphicFramePr>
        <p:xfrm>
          <a:off x="5572125" y="3286125"/>
          <a:ext cx="1319213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71" name="Equation" r:id="rId9" imgW="761669" imgH="203112" progId="Equation.DSMT4">
                  <p:embed/>
                </p:oleObj>
              </mc:Choice>
              <mc:Fallback>
                <p:oleObj name="Equation" r:id="rId9" imgW="76166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286125"/>
                        <a:ext cx="1319213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9" name="Object 7"/>
          <p:cNvGraphicFramePr>
            <a:graphicFrameLocks noChangeAspect="1"/>
          </p:cNvGraphicFramePr>
          <p:nvPr/>
        </p:nvGraphicFramePr>
        <p:xfrm>
          <a:off x="4214813" y="3929063"/>
          <a:ext cx="2635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72" name="Equation" r:id="rId11" imgW="152268" imgH="164957" progId="Equation.DSMT4">
                  <p:embed/>
                </p:oleObj>
              </mc:Choice>
              <mc:Fallback>
                <p:oleObj name="Equation" r:id="rId11" imgW="15226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3929063"/>
                        <a:ext cx="26352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2938" y="4286250"/>
            <a:ext cx="7858125" cy="3200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sym typeface="Mathematica1"/>
              </a:rPr>
              <a:t>•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Density &amp; Pressure:             - in relativity, energy &amp; momentum need to be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   seen as one physical quantity (four-vector)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pressure = momentum flux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  <a:sym typeface="Mathematica1"/>
              </a:rPr>
              <a:t>• 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Curvature:                             - gravity is a manifestation of geometry spacetime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• Cosmological Constant:      - free parameter in General Relativity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Einstein’s “biggest blunder”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- mysteriously, since 1998 we know it dominates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                                                   the Universe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331" name="Rectangle 3"/>
          <p:cNvSpPr>
            <a:spLocks noChangeArrowheads="1"/>
          </p:cNvSpPr>
          <p:nvPr/>
        </p:nvSpPr>
        <p:spPr bwMode="auto">
          <a:xfrm>
            <a:off x="642938" y="4429125"/>
            <a:ext cx="7775575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56332" name="Object 8"/>
          <p:cNvGraphicFramePr>
            <a:graphicFrameLocks noChangeAspect="1"/>
          </p:cNvGraphicFramePr>
          <p:nvPr/>
        </p:nvGraphicFramePr>
        <p:xfrm>
          <a:off x="5572125" y="3643313"/>
          <a:ext cx="328613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73" name="Equation" r:id="rId13" imgW="190500" imgH="228600" progId="Equation.DSMT4">
                  <p:embed/>
                </p:oleObj>
              </mc:Choice>
              <mc:Fallback>
                <p:oleObj name="Equation" r:id="rId13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643313"/>
                        <a:ext cx="328613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3159170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14375" y="2786063"/>
            <a:ext cx="7775575" cy="192881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-285776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>
                <a:solidFill>
                  <a:schemeClr val="tx1"/>
                </a:solidFill>
              </a:rPr>
              <a:t>                 </a:t>
            </a:r>
            <a:r>
              <a:rPr sz="5600" b="1">
                <a:solidFill>
                  <a:schemeClr val="tx1"/>
                </a:solidFill>
              </a:rPr>
              <a:t>FRW   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590" y="1400969"/>
            <a:ext cx="7786687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In  a   FRW  Universe,  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densities are in the order of the critical density, 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the density at which the Universe has a flat curvature</a:t>
            </a:r>
            <a:endParaRPr lang="en-US" b="1" dirty="0">
              <a:solidFill>
                <a:prstClr val="white"/>
              </a:solidFill>
              <a:latin typeface="Constantia"/>
            </a:endParaRPr>
          </a:p>
        </p:txBody>
      </p:sp>
      <p:graphicFrame>
        <p:nvGraphicFramePr>
          <p:cNvPr id="84997" name="Object 3"/>
          <p:cNvGraphicFramePr>
            <a:graphicFrameLocks noChangeAspect="1"/>
          </p:cNvGraphicFramePr>
          <p:nvPr/>
        </p:nvGraphicFramePr>
        <p:xfrm>
          <a:off x="1071563" y="3071813"/>
          <a:ext cx="7286625" cy="135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8" name="Equation" r:id="rId3" imgW="2260600" imgH="419100" progId="Equation.DSMT4">
                  <p:embed/>
                </p:oleObj>
              </mc:Choice>
              <mc:Fallback>
                <p:oleObj name="Equation" r:id="rId3" imgW="2260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3071813"/>
                        <a:ext cx="7286625" cy="135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8" name="Object 7"/>
          <p:cNvGraphicFramePr>
            <a:graphicFrameLocks noChangeAspect="1"/>
          </p:cNvGraphicFramePr>
          <p:nvPr/>
        </p:nvGraphicFramePr>
        <p:xfrm>
          <a:off x="4357688" y="5000625"/>
          <a:ext cx="41306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9" name="Equation" r:id="rId5" imgW="2019300" imgH="508000" progId="Equation.DSMT4">
                  <p:embed/>
                </p:oleObj>
              </mc:Choice>
              <mc:Fallback>
                <p:oleObj name="Equation" r:id="rId5" imgW="2019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5000625"/>
                        <a:ext cx="41306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622936"/>
      </p:ext>
    </p:extLst>
  </p:cSld>
  <p:clrMapOvr>
    <a:masterClrMapping/>
  </p:clrMapOvr>
  <p:transition>
    <p:zoom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2066</Words>
  <Application>Microsoft Office PowerPoint</Application>
  <PresentationFormat>On-screen Show (4:3)</PresentationFormat>
  <Paragraphs>533</Paragraphs>
  <Slides>65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97" baseType="lpstr">
      <vt:lpstr>Batang</vt:lpstr>
      <vt:lpstr>Arial</vt:lpstr>
      <vt:lpstr>Calibri</vt:lpstr>
      <vt:lpstr>Constantia</vt:lpstr>
      <vt:lpstr>Mathematica1</vt:lpstr>
      <vt:lpstr>Papyrus</vt:lpstr>
      <vt:lpstr>Tahoma</vt:lpstr>
      <vt:lpstr>Times New Roman</vt:lpstr>
      <vt:lpstr>Wingdings</vt:lpstr>
      <vt:lpstr>Wingdings 2</vt:lpstr>
      <vt:lpstr>Paper</vt:lpstr>
      <vt:lpstr>11_Paper</vt:lpstr>
      <vt:lpstr>23_Paper</vt:lpstr>
      <vt:lpstr>1_Paper</vt:lpstr>
      <vt:lpstr>Default Design</vt:lpstr>
      <vt:lpstr>1_Default Design</vt:lpstr>
      <vt:lpstr>2_Paper</vt:lpstr>
      <vt:lpstr>3_Paper</vt:lpstr>
      <vt:lpstr>2_Default Design</vt:lpstr>
      <vt:lpstr>4_Paper</vt:lpstr>
      <vt:lpstr>6_Paper</vt:lpstr>
      <vt:lpstr>7_Paper</vt:lpstr>
      <vt:lpstr>8_Paper</vt:lpstr>
      <vt:lpstr>9_Paper</vt:lpstr>
      <vt:lpstr>5_Paper</vt:lpstr>
      <vt:lpstr>10_Paper</vt:lpstr>
      <vt:lpstr>3_Default Design</vt:lpstr>
      <vt:lpstr>13_Paper</vt:lpstr>
      <vt:lpstr>12_Paper</vt:lpstr>
      <vt:lpstr>Office Theme</vt:lpstr>
      <vt:lpstr>14_Paper</vt:lpstr>
      <vt:lpstr>Equation</vt:lpstr>
      <vt:lpstr>PowerPoint Presentation</vt:lpstr>
      <vt:lpstr>PowerPoint Presentation</vt:lpstr>
      <vt:lpstr>Friedmann &amp; Lemaitre</vt:lpstr>
      <vt:lpstr>               Evolving  Universe</vt:lpstr>
      <vt:lpstr>                                        Evolution   &amp;   Fate          Friedmann-Robertson-Walker-Lemaitre                                         Universe</vt:lpstr>
      <vt:lpstr>PowerPoint Presentation</vt:lpstr>
      <vt:lpstr>Friedmann-Robertson-Walker-Lemaitre                                     Universe</vt:lpstr>
      <vt:lpstr>Friedmann-Robertson-Walker-Lemaitre                                     Universe</vt:lpstr>
      <vt:lpstr>                 FRW    Dynamics</vt:lpstr>
      <vt:lpstr>                 FRW    Dynamics</vt:lpstr>
      <vt:lpstr>PowerPoint Presentation</vt:lpstr>
      <vt:lpstr>                 Cosmic  Components</vt:lpstr>
      <vt:lpstr>PowerPoint Presentation</vt:lpstr>
      <vt:lpstr>           Cosmic  Constitution </vt:lpstr>
      <vt:lpstr>PowerPoint Presentation</vt:lpstr>
      <vt:lpstr>PowerPoint Presentation</vt:lpstr>
      <vt:lpstr>PowerPoint Presentation</vt:lpstr>
      <vt:lpstr>PowerPoint Presentation</vt:lpstr>
      <vt:lpstr>                 Concordance Expansion</vt:lpstr>
      <vt:lpstr>PowerPoint Presentation</vt:lpstr>
      <vt:lpstr>PowerPoint Presentation</vt:lpstr>
      <vt:lpstr>        Hubble Time</vt:lpstr>
      <vt:lpstr>   Hubble  Parameter </vt:lpstr>
      <vt:lpstr>Age of the Universe</vt:lpstr>
      <vt:lpstr>Cosmic Age </vt:lpstr>
      <vt:lpstr>                 Concordance Expansion</vt:lpstr>
      <vt:lpstr>PowerPoint Presentation</vt:lpstr>
      <vt:lpstr>      Adiabatic Expansion</vt:lpstr>
      <vt:lpstr>PowerPoint Presentation</vt:lpstr>
      <vt:lpstr>            Cosmic Epochs</vt:lpstr>
      <vt:lpstr>PowerPoint Presentation</vt:lpstr>
      <vt:lpstr>     Big Bang Evidence</vt:lpstr>
      <vt:lpstr>1.  Olber’s Paradox</vt:lpstr>
      <vt:lpstr>1.  Olber’s Paradox</vt:lpstr>
      <vt:lpstr>          2. Hubble Expansion</vt:lpstr>
      <vt:lpstr>PowerPoint Presentation</vt:lpstr>
      <vt:lpstr> … and there was light …   379.000  years after the Big Bang </vt:lpstr>
      <vt:lpstr>PowerPoint Presentation</vt:lpstr>
      <vt:lpstr>Cosmic Light   (CMB): the facts</vt:lpstr>
      <vt:lpstr>PowerPoint Presentation</vt:lpstr>
      <vt:lpstr>PowerPoint Presentation</vt:lpstr>
      <vt:lpstr>PowerPoint Presentation</vt:lpstr>
      <vt:lpstr>     the Cosmic  TV Show</vt:lpstr>
      <vt:lpstr>PowerPoint Presentation</vt:lpstr>
      <vt:lpstr>4.  Proton-Neutron &amp; Helium</vt:lpstr>
      <vt:lpstr>5. the Changing Universe</vt:lpstr>
      <vt:lpstr>5. the Changing Universe</vt:lpstr>
      <vt:lpstr>PowerPoint Presentation</vt:lpstr>
      <vt:lpstr>PowerPoint Presentation</vt:lpstr>
      <vt:lpstr>Cosmic Microwave Background</vt:lpstr>
      <vt:lpstr>Measuring  Curvature</vt:lpstr>
      <vt:lpstr>Measuring  Curvature</vt:lpstr>
      <vt:lpstr>Fluctuations-Origin </vt:lpstr>
      <vt:lpstr>Music of the Spheres</vt:lpstr>
      <vt:lpstr>Cosmic Microwave Background</vt:lpstr>
      <vt:lpstr>Flat universe from CMB</vt:lpstr>
      <vt:lpstr>PowerPoint Presentation</vt:lpstr>
      <vt:lpstr>PowerPoint Presentation</vt:lpstr>
      <vt:lpstr>CMB - Fluctuations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665</cp:revision>
  <dcterms:created xsi:type="dcterms:W3CDTF">2003-04-08T08:38:37Z</dcterms:created>
  <dcterms:modified xsi:type="dcterms:W3CDTF">2017-12-21T20:55:07Z</dcterms:modified>
</cp:coreProperties>
</file>