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0" r:id="rId1"/>
    <p:sldMasterId id="2147483976" r:id="rId2"/>
    <p:sldMasterId id="2147483992" r:id="rId3"/>
    <p:sldMasterId id="2147484004" r:id="rId4"/>
    <p:sldMasterId id="2147484017" r:id="rId5"/>
    <p:sldMasterId id="2147484030" r:id="rId6"/>
    <p:sldMasterId id="2147484042" r:id="rId7"/>
    <p:sldMasterId id="2147484054" r:id="rId8"/>
    <p:sldMasterId id="2147484066" r:id="rId9"/>
    <p:sldMasterId id="2147484078" r:id="rId10"/>
    <p:sldMasterId id="2147484090" r:id="rId11"/>
    <p:sldMasterId id="2147484103" r:id="rId12"/>
    <p:sldMasterId id="2147484115" r:id="rId13"/>
    <p:sldMasterId id="2147484127" r:id="rId14"/>
    <p:sldMasterId id="2147484139" r:id="rId15"/>
    <p:sldMasterId id="2147484151" r:id="rId16"/>
    <p:sldMasterId id="2147484163" r:id="rId17"/>
  </p:sldMasterIdLst>
  <p:notesMasterIdLst>
    <p:notesMasterId r:id="rId111"/>
  </p:notesMasterIdLst>
  <p:handoutMasterIdLst>
    <p:handoutMasterId r:id="rId112"/>
  </p:handoutMasterIdLst>
  <p:sldIdLst>
    <p:sldId id="1308" r:id="rId18"/>
    <p:sldId id="1415" r:id="rId19"/>
    <p:sldId id="1462" r:id="rId20"/>
    <p:sldId id="1332" r:id="rId21"/>
    <p:sldId id="1396" r:id="rId22"/>
    <p:sldId id="1397" r:id="rId23"/>
    <p:sldId id="1399" r:id="rId24"/>
    <p:sldId id="1333" r:id="rId25"/>
    <p:sldId id="1418" r:id="rId26"/>
    <p:sldId id="1398" r:id="rId27"/>
    <p:sldId id="1417" r:id="rId28"/>
    <p:sldId id="1346" r:id="rId29"/>
    <p:sldId id="1463" r:id="rId30"/>
    <p:sldId id="1416" r:id="rId31"/>
    <p:sldId id="1348" r:id="rId32"/>
    <p:sldId id="1427" r:id="rId33"/>
    <p:sldId id="1420" r:id="rId34"/>
    <p:sldId id="1421" r:id="rId35"/>
    <p:sldId id="1422" r:id="rId36"/>
    <p:sldId id="1438" r:id="rId37"/>
    <p:sldId id="1423" r:id="rId38"/>
    <p:sldId id="1454" r:id="rId39"/>
    <p:sldId id="1424" r:id="rId40"/>
    <p:sldId id="1425" r:id="rId41"/>
    <p:sldId id="1472" r:id="rId42"/>
    <p:sldId id="1426" r:id="rId43"/>
    <p:sldId id="1439" r:id="rId44"/>
    <p:sldId id="1347" r:id="rId45"/>
    <p:sldId id="1367" r:id="rId46"/>
    <p:sldId id="1466" r:id="rId47"/>
    <p:sldId id="1363" r:id="rId48"/>
    <p:sldId id="1365" r:id="rId49"/>
    <p:sldId id="1465" r:id="rId50"/>
    <p:sldId id="1361" r:id="rId51"/>
    <p:sldId id="1345" r:id="rId52"/>
    <p:sldId id="1376" r:id="rId53"/>
    <p:sldId id="1371" r:id="rId54"/>
    <p:sldId id="1375" r:id="rId55"/>
    <p:sldId id="1374" r:id="rId56"/>
    <p:sldId id="1377" r:id="rId57"/>
    <p:sldId id="1354" r:id="rId58"/>
    <p:sldId id="1355" r:id="rId59"/>
    <p:sldId id="1440" r:id="rId60"/>
    <p:sldId id="1442" r:id="rId61"/>
    <p:sldId id="1468" r:id="rId62"/>
    <p:sldId id="1443" r:id="rId63"/>
    <p:sldId id="1473" r:id="rId64"/>
    <p:sldId id="1471" r:id="rId65"/>
    <p:sldId id="1379" r:id="rId66"/>
    <p:sldId id="1449" r:id="rId67"/>
    <p:sldId id="1383" r:id="rId68"/>
    <p:sldId id="1408" r:id="rId69"/>
    <p:sldId id="1414" r:id="rId70"/>
    <p:sldId id="1350" r:id="rId71"/>
    <p:sldId id="1387" r:id="rId72"/>
    <p:sldId id="1433" r:id="rId73"/>
    <p:sldId id="1410" r:id="rId74"/>
    <p:sldId id="1411" r:id="rId75"/>
    <p:sldId id="1388" r:id="rId76"/>
    <p:sldId id="1412" r:id="rId77"/>
    <p:sldId id="1441" r:id="rId78"/>
    <p:sldId id="1401" r:id="rId79"/>
    <p:sldId id="1407" r:id="rId80"/>
    <p:sldId id="1450" r:id="rId81"/>
    <p:sldId id="1444" r:id="rId82"/>
    <p:sldId id="1445" r:id="rId83"/>
    <p:sldId id="1413" r:id="rId84"/>
    <p:sldId id="1437" r:id="rId85"/>
    <p:sldId id="1432" r:id="rId86"/>
    <p:sldId id="1455" r:id="rId87"/>
    <p:sldId id="1428" r:id="rId88"/>
    <p:sldId id="1456" r:id="rId89"/>
    <p:sldId id="1431" r:id="rId90"/>
    <p:sldId id="1429" r:id="rId91"/>
    <p:sldId id="1452" r:id="rId92"/>
    <p:sldId id="1453" r:id="rId93"/>
    <p:sldId id="1451" r:id="rId94"/>
    <p:sldId id="1457" r:id="rId95"/>
    <p:sldId id="1459" r:id="rId96"/>
    <p:sldId id="1448" r:id="rId97"/>
    <p:sldId id="1458" r:id="rId98"/>
    <p:sldId id="1460" r:id="rId99"/>
    <p:sldId id="1435" r:id="rId100"/>
    <p:sldId id="1436" r:id="rId101"/>
    <p:sldId id="1461" r:id="rId102"/>
    <p:sldId id="1467" r:id="rId103"/>
    <p:sldId id="1446" r:id="rId104"/>
    <p:sldId id="1447" r:id="rId105"/>
    <p:sldId id="1344" r:id="rId106"/>
    <p:sldId id="1356" r:id="rId107"/>
    <p:sldId id="1359" r:id="rId108"/>
    <p:sldId id="1357" r:id="rId109"/>
    <p:sldId id="1352" r:id="rId110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4F4F"/>
    <a:srgbClr val="545454"/>
    <a:srgbClr val="363636"/>
    <a:srgbClr val="000099"/>
    <a:srgbClr val="407739"/>
    <a:srgbClr val="487E32"/>
    <a:srgbClr val="66FF99"/>
    <a:srgbClr val="99FF99"/>
    <a:srgbClr val="FFFF99"/>
    <a:srgbClr val="111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34" autoAdjust="0"/>
    <p:restoredTop sz="94639" autoAdjust="0"/>
  </p:normalViewPr>
  <p:slideViewPr>
    <p:cSldViewPr>
      <p:cViewPr varScale="1">
        <p:scale>
          <a:sx n="121" d="100"/>
          <a:sy n="121" d="100"/>
        </p:scale>
        <p:origin x="1281" y="6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679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117" Type="http://schemas.microsoft.com/office/2015/10/relationships/revisionInfo" Target="revisionInfo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slide" Target="slides/slide67.xml"/><Relationship Id="rId89" Type="http://schemas.openxmlformats.org/officeDocument/2006/relationships/slide" Target="slides/slide72.xml"/><Relationship Id="rId112" Type="http://schemas.openxmlformats.org/officeDocument/2006/relationships/handoutMaster" Target="handoutMasters/handoutMaster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9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slide" Target="slides/slide49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87" Type="http://schemas.openxmlformats.org/officeDocument/2006/relationships/slide" Target="slides/slide70.xml"/><Relationship Id="rId102" Type="http://schemas.openxmlformats.org/officeDocument/2006/relationships/slide" Target="slides/slide85.xml"/><Relationship Id="rId110" Type="http://schemas.openxmlformats.org/officeDocument/2006/relationships/slide" Target="slides/slide93.xml"/><Relationship Id="rId11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90" Type="http://schemas.openxmlformats.org/officeDocument/2006/relationships/slide" Target="slides/slide73.xml"/><Relationship Id="rId95" Type="http://schemas.openxmlformats.org/officeDocument/2006/relationships/slide" Target="slides/slide78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77" Type="http://schemas.openxmlformats.org/officeDocument/2006/relationships/slide" Target="slides/slide60.xml"/><Relationship Id="rId100" Type="http://schemas.openxmlformats.org/officeDocument/2006/relationships/slide" Target="slides/slide83.xml"/><Relationship Id="rId105" Type="http://schemas.openxmlformats.org/officeDocument/2006/relationships/slide" Target="slides/slide88.xml"/><Relationship Id="rId11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93" Type="http://schemas.openxmlformats.org/officeDocument/2006/relationships/slide" Target="slides/slide76.xml"/><Relationship Id="rId98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103" Type="http://schemas.openxmlformats.org/officeDocument/2006/relationships/slide" Target="slides/slide86.xml"/><Relationship Id="rId108" Type="http://schemas.openxmlformats.org/officeDocument/2006/relationships/slide" Target="slides/slide91.xml"/><Relationship Id="rId116" Type="http://schemas.openxmlformats.org/officeDocument/2006/relationships/tableStyles" Target="tableStyles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91" Type="http://schemas.openxmlformats.org/officeDocument/2006/relationships/slide" Target="slides/slide74.xml"/><Relationship Id="rId96" Type="http://schemas.openxmlformats.org/officeDocument/2006/relationships/slide" Target="slides/slide79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6" Type="http://schemas.openxmlformats.org/officeDocument/2006/relationships/slide" Target="slides/slide89.xml"/><Relationship Id="rId114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94" Type="http://schemas.openxmlformats.org/officeDocument/2006/relationships/slide" Target="slides/slide77.xml"/><Relationship Id="rId99" Type="http://schemas.openxmlformats.org/officeDocument/2006/relationships/slide" Target="slides/slide82.xml"/><Relationship Id="rId101" Type="http://schemas.openxmlformats.org/officeDocument/2006/relationships/slide" Target="slides/slide8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109" Type="http://schemas.openxmlformats.org/officeDocument/2006/relationships/slide" Target="slides/slide9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slide" Target="slides/slide80.xml"/><Relationship Id="rId104" Type="http://schemas.openxmlformats.org/officeDocument/2006/relationships/slide" Target="slides/slide8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92" Type="http://schemas.openxmlformats.org/officeDocument/2006/relationships/slide" Target="slides/slide7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984" y="1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r">
              <a:defRPr sz="1200"/>
            </a:lvl1pPr>
          </a:lstStyle>
          <a:p>
            <a:fld id="{E52B91F6-8925-4232-89DA-FFE2CD7B8545}" type="datetimeFigureOut">
              <a:rPr lang="en-GB" smtClean="0"/>
              <a:t>17/11/2017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213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984" y="9721213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r">
              <a:defRPr sz="1200"/>
            </a:lvl1pPr>
          </a:lstStyle>
          <a:p>
            <a:fld id="{932E06F7-75CE-4D46-99C0-E5D6B449E9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843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984" y="1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294" y="4862197"/>
            <a:ext cx="5680712" cy="460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9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213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984" y="9721213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5E5924D-6CE5-44A0-A5C7-B1432473DC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008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990" indent="-2861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60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244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028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8120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596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380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164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C12964-DC1D-40A7-A40E-31F05E0958A6}" type="slidenum">
              <a:rPr lang="en-US" altLang="en-US" smtClean="0">
                <a:solidFill>
                  <a:prstClr val="black"/>
                </a:solidFill>
              </a:rPr>
              <a:pPr eaLnBrk="1" hangingPunct="1"/>
              <a:t>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Most of what we now call ancient astronomy originates in Greece, Asia Minor (Turkey) and modern day Iraq</a:t>
            </a:r>
          </a:p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990" indent="-2861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60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244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028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8120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596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380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164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C12964-DC1D-40A7-A40E-31F05E0958A6}" type="slidenum">
              <a:rPr lang="en-US" altLang="en-US" smtClean="0">
                <a:solidFill>
                  <a:prstClr val="black"/>
                </a:solidFill>
              </a:rPr>
              <a:pPr eaLnBrk="1" hangingPunct="1"/>
              <a:t>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Most of what we now call ancient astronomy originates in Greece, Asia Minor (Turkey) and modern day Iraq</a:t>
            </a:r>
          </a:p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990" indent="-2861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60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244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028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8120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596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380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164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C12964-DC1D-40A7-A40E-31F05E0958A6}" type="slidenum">
              <a:rPr lang="en-US" altLang="en-US" smtClean="0"/>
              <a:pPr eaLnBrk="1" hangingPunct="1"/>
              <a:t>4</a:t>
            </a:fld>
            <a:endParaRPr lang="en-US" alt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Most of what we now call ancient astronomy originates in Greece, Asia Minor (Turkey) and modern day Iraq</a:t>
            </a:r>
          </a:p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990" indent="-2861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60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244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028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8120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596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380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164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2AFA311-2026-4570-B59A-73AE263A038D}" type="slidenum">
              <a:rPr lang="en-US" altLang="en-US" smtClean="0"/>
              <a:pPr eaLnBrk="1" hangingPunct="1"/>
              <a:t>54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3351-F3A5-4968-87F0-54B98018A1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09341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260DD-7661-48B3-AF3D-73EB7B4E5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99850"/>
      </p:ext>
    </p:extLst>
  </p:cSld>
  <p:clrMapOvr>
    <a:masterClrMapping/>
  </p:clrMapOvr>
  <p:transition>
    <p:zo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9E0B-26CB-4BDB-B157-ACD67A67FE8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914011"/>
      </p:ext>
    </p:extLst>
  </p:cSld>
  <p:clrMapOvr>
    <a:masterClrMapping/>
  </p:clrMapOvr>
  <p:transition spd="slow">
    <p:zo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7BD09-CB81-463C-A832-F3D7F40F314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785412"/>
      </p:ext>
    </p:extLst>
  </p:cSld>
  <p:clrMapOvr>
    <a:masterClrMapping/>
  </p:clrMapOvr>
  <p:transition spd="slow">
    <p:zo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A6A19-D159-4FF6-AD23-D0441434AE9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213725"/>
      </p:ext>
    </p:extLst>
  </p:cSld>
  <p:clrMapOvr>
    <a:masterClrMapping/>
  </p:clrMapOvr>
  <p:transition spd="slow">
    <p:zo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7B7F7-5B50-4025-A4D1-42FAC6BAE0D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202021"/>
      </p:ext>
    </p:extLst>
  </p:cSld>
  <p:clrMapOvr>
    <a:masterClrMapping/>
  </p:clrMapOvr>
  <p:transition spd="slow">
    <p:zo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465A-AA00-4E98-B324-84C97FB609A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09555"/>
      </p:ext>
    </p:extLst>
  </p:cSld>
  <p:clrMapOvr>
    <a:masterClrMapping/>
  </p:clrMapOvr>
  <p:transition spd="slow">
    <p:zo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68D3F-971F-4A0E-B0A1-B4B47EB617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688652"/>
      </p:ext>
    </p:extLst>
  </p:cSld>
  <p:clrMapOvr>
    <a:masterClrMapping/>
  </p:clrMapOvr>
  <p:transition spd="slow">
    <p:zo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C8EA-82D0-4024-8B47-F0CD781665E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778098"/>
      </p:ext>
    </p:extLst>
  </p:cSld>
  <p:clrMapOvr>
    <a:masterClrMapping/>
  </p:clrMapOvr>
  <p:transition spd="slow">
    <p:zo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0A85F-242B-4C32-A468-1897F21BB4A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57244"/>
      </p:ext>
    </p:extLst>
  </p:cSld>
  <p:clrMapOvr>
    <a:masterClrMapping/>
  </p:clrMapOvr>
  <p:transition spd="slow">
    <p:zo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A3E21-4875-4F1E-A597-5A5C6717910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887908"/>
      </p:ext>
    </p:extLst>
  </p:cSld>
  <p:clrMapOvr>
    <a:masterClrMapping/>
  </p:clrMapOvr>
  <p:transition spd="slow">
    <p:zo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14BEA-3E39-4E6D-A8F3-1AF034C35FB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945032"/>
      </p:ext>
    </p:extLst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0313F-D4AF-4D22-9D22-1B17DE5EE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283"/>
      </p:ext>
    </p:extLst>
  </p:cSld>
  <p:clrMapOvr>
    <a:masterClrMapping/>
  </p:clrMapOvr>
  <p:transition>
    <p:zo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0BF15-E76A-4647-909A-B16A7C487B0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562575"/>
      </p:ext>
    </p:extLst>
  </p:cSld>
  <p:clrMapOvr>
    <a:masterClrMapping/>
  </p:clrMapOvr>
  <p:transition spd="slow">
    <p:zo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9E0B-26CB-4BDB-B157-ACD67A67FE8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601779"/>
      </p:ext>
    </p:extLst>
  </p:cSld>
  <p:clrMapOvr>
    <a:masterClrMapping/>
  </p:clrMapOvr>
  <p:transition spd="slow">
    <p:zo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7BD09-CB81-463C-A832-F3D7F40F314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500182"/>
      </p:ext>
    </p:extLst>
  </p:cSld>
  <p:clrMapOvr>
    <a:masterClrMapping/>
  </p:clrMapOvr>
  <p:transition spd="slow">
    <p:zo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A6A19-D159-4FF6-AD23-D0441434AE9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85133"/>
      </p:ext>
    </p:extLst>
  </p:cSld>
  <p:clrMapOvr>
    <a:masterClrMapping/>
  </p:clrMapOvr>
  <p:transition spd="slow">
    <p:zo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7B7F7-5B50-4025-A4D1-42FAC6BAE0D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020117"/>
      </p:ext>
    </p:extLst>
  </p:cSld>
  <p:clrMapOvr>
    <a:masterClrMapping/>
  </p:clrMapOvr>
  <p:transition spd="slow">
    <p:zo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465A-AA00-4E98-B324-84C97FB609A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23505"/>
      </p:ext>
    </p:extLst>
  </p:cSld>
  <p:clrMapOvr>
    <a:masterClrMapping/>
  </p:clrMapOvr>
  <p:transition spd="slow">
    <p:zo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68D3F-971F-4A0E-B0A1-B4B47EB617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831634"/>
      </p:ext>
    </p:extLst>
  </p:cSld>
  <p:clrMapOvr>
    <a:masterClrMapping/>
  </p:clrMapOvr>
  <p:transition spd="slow">
    <p:zo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324" indent="0" algn="ctr">
              <a:buNone/>
              <a:defRPr/>
            </a:lvl3pPr>
            <a:lvl4pPr marL="1371495" indent="0" algn="ctr">
              <a:buNone/>
              <a:defRPr/>
            </a:lvl4pPr>
            <a:lvl5pPr marL="1828648" indent="0" algn="ctr">
              <a:buNone/>
              <a:defRPr/>
            </a:lvl5pPr>
            <a:lvl6pPr marL="2285824" indent="0" algn="ctr">
              <a:buNone/>
              <a:defRPr/>
            </a:lvl6pPr>
            <a:lvl7pPr marL="2742983" indent="0" algn="ctr">
              <a:buNone/>
              <a:defRPr/>
            </a:lvl7pPr>
            <a:lvl8pPr marL="3200171" indent="0" algn="ctr">
              <a:buNone/>
              <a:defRPr/>
            </a:lvl8pPr>
            <a:lvl9pPr marL="365731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93E98-C941-4246-B71F-1EAECB5DD3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93828"/>
      </p:ext>
    </p:extLst>
  </p:cSld>
  <p:clrMapOvr>
    <a:masterClrMapping/>
  </p:clrMapOvr>
  <p:transition spd="slow">
    <p:fade thruBlk="1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55E2E-9C90-481A-A449-EF1B2E68C9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967972"/>
      </p:ext>
    </p:extLst>
  </p:cSld>
  <p:clrMapOvr>
    <a:masterClrMapping/>
  </p:clrMapOvr>
  <p:transition spd="slow">
    <p:fade thruBlk="1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324" indent="0">
              <a:buNone/>
              <a:defRPr sz="1600"/>
            </a:lvl3pPr>
            <a:lvl4pPr marL="1371495" indent="0">
              <a:buNone/>
              <a:defRPr sz="1400"/>
            </a:lvl4pPr>
            <a:lvl5pPr marL="1828648" indent="0">
              <a:buNone/>
              <a:defRPr sz="1400"/>
            </a:lvl5pPr>
            <a:lvl6pPr marL="2285824" indent="0">
              <a:buNone/>
              <a:defRPr sz="1400"/>
            </a:lvl6pPr>
            <a:lvl7pPr marL="2742983" indent="0">
              <a:buNone/>
              <a:defRPr sz="1400"/>
            </a:lvl7pPr>
            <a:lvl8pPr marL="3200171" indent="0">
              <a:buNone/>
              <a:defRPr sz="1400"/>
            </a:lvl8pPr>
            <a:lvl9pPr marL="365731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29628-574B-4E68-A67D-18A2EECD1B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453888"/>
      </p:ext>
    </p:extLst>
  </p:cSld>
  <p:clrMapOvr>
    <a:masterClrMapping/>
  </p:clrMapOvr>
  <p:transition spd="slow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27BDB-A300-4287-8F7F-299B1A6C84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539025"/>
      </p:ext>
    </p:extLst>
  </p:cSld>
  <p:clrMapOvr>
    <a:masterClrMapping/>
  </p:clrMapOvr>
  <p:transition spd="slow">
    <p:zo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BFADB-3B68-4CB8-BD48-24A4B1D8F1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327062"/>
      </p:ext>
    </p:extLst>
  </p:cSld>
  <p:clrMapOvr>
    <a:masterClrMapping/>
  </p:clrMapOvr>
  <p:transition spd="slow">
    <p:fade thruBlk="1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24" indent="0">
              <a:buNone/>
              <a:defRPr sz="1600" b="1"/>
            </a:lvl6pPr>
            <a:lvl7pPr marL="2742983" indent="0">
              <a:buNone/>
              <a:defRPr sz="1600" b="1"/>
            </a:lvl7pPr>
            <a:lvl8pPr marL="3200171" indent="0">
              <a:buNone/>
              <a:defRPr sz="1600" b="1"/>
            </a:lvl8pPr>
            <a:lvl9pPr marL="365731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24" indent="0">
              <a:buNone/>
              <a:defRPr sz="1600" b="1"/>
            </a:lvl6pPr>
            <a:lvl7pPr marL="2742983" indent="0">
              <a:buNone/>
              <a:defRPr sz="1600" b="1"/>
            </a:lvl7pPr>
            <a:lvl8pPr marL="3200171" indent="0">
              <a:buNone/>
              <a:defRPr sz="1600" b="1"/>
            </a:lvl8pPr>
            <a:lvl9pPr marL="365731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74DD7-C9CA-4C42-A087-B04B8CA913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219007"/>
      </p:ext>
    </p:extLst>
  </p:cSld>
  <p:clrMapOvr>
    <a:masterClrMapping/>
  </p:clrMapOvr>
  <p:transition spd="slow">
    <p:fade thruBlk="1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D4310-AC50-4ACE-A74F-D40156E193A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81877"/>
      </p:ext>
    </p:extLst>
  </p:cSld>
  <p:clrMapOvr>
    <a:masterClrMapping/>
  </p:clrMapOvr>
  <p:transition spd="slow">
    <p:fade thruBlk="1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57DE4-04FB-4087-890D-C7AB6BCDE69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295196"/>
      </p:ext>
    </p:extLst>
  </p:cSld>
  <p:clrMapOvr>
    <a:masterClrMapping/>
  </p:clrMapOvr>
  <p:transition spd="slow">
    <p:fade thruBlk="1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24" indent="0">
              <a:buNone/>
              <a:defRPr sz="1000"/>
            </a:lvl3pPr>
            <a:lvl4pPr marL="1371495" indent="0">
              <a:buNone/>
              <a:defRPr sz="900"/>
            </a:lvl4pPr>
            <a:lvl5pPr marL="1828648" indent="0">
              <a:buNone/>
              <a:defRPr sz="900"/>
            </a:lvl5pPr>
            <a:lvl6pPr marL="2285824" indent="0">
              <a:buNone/>
              <a:defRPr sz="900"/>
            </a:lvl6pPr>
            <a:lvl7pPr marL="2742983" indent="0">
              <a:buNone/>
              <a:defRPr sz="900"/>
            </a:lvl7pPr>
            <a:lvl8pPr marL="3200171" indent="0">
              <a:buNone/>
              <a:defRPr sz="900"/>
            </a:lvl8pPr>
            <a:lvl9pPr marL="365731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76EEE-5291-45C3-8A0C-DB4239104E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97603"/>
      </p:ext>
    </p:extLst>
  </p:cSld>
  <p:clrMapOvr>
    <a:masterClrMapping/>
  </p:clrMapOvr>
  <p:transition spd="slow">
    <p:fade thruBlk="1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324" indent="0">
              <a:buNone/>
              <a:defRPr sz="2400"/>
            </a:lvl3pPr>
            <a:lvl4pPr marL="1371495" indent="0">
              <a:buNone/>
              <a:defRPr sz="2000"/>
            </a:lvl4pPr>
            <a:lvl5pPr marL="1828648" indent="0">
              <a:buNone/>
              <a:defRPr sz="2000"/>
            </a:lvl5pPr>
            <a:lvl6pPr marL="2285824" indent="0">
              <a:buNone/>
              <a:defRPr sz="2000"/>
            </a:lvl6pPr>
            <a:lvl7pPr marL="2742983" indent="0">
              <a:buNone/>
              <a:defRPr sz="2000"/>
            </a:lvl7pPr>
            <a:lvl8pPr marL="3200171" indent="0">
              <a:buNone/>
              <a:defRPr sz="2000"/>
            </a:lvl8pPr>
            <a:lvl9pPr marL="365731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24" indent="0">
              <a:buNone/>
              <a:defRPr sz="1000"/>
            </a:lvl3pPr>
            <a:lvl4pPr marL="1371495" indent="0">
              <a:buNone/>
              <a:defRPr sz="900"/>
            </a:lvl4pPr>
            <a:lvl5pPr marL="1828648" indent="0">
              <a:buNone/>
              <a:defRPr sz="900"/>
            </a:lvl5pPr>
            <a:lvl6pPr marL="2285824" indent="0">
              <a:buNone/>
              <a:defRPr sz="900"/>
            </a:lvl6pPr>
            <a:lvl7pPr marL="2742983" indent="0">
              <a:buNone/>
              <a:defRPr sz="900"/>
            </a:lvl7pPr>
            <a:lvl8pPr marL="3200171" indent="0">
              <a:buNone/>
              <a:defRPr sz="900"/>
            </a:lvl8pPr>
            <a:lvl9pPr marL="365731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8BF56-A029-4312-9818-43C1D84966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109990"/>
      </p:ext>
    </p:extLst>
  </p:cSld>
  <p:clrMapOvr>
    <a:masterClrMapping/>
  </p:clrMapOvr>
  <p:transition spd="slow">
    <p:fade thruBlk="1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BCAEE-462E-48D5-8EC7-18BA1F5292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845416"/>
      </p:ext>
    </p:extLst>
  </p:cSld>
  <p:clrMapOvr>
    <a:masterClrMapping/>
  </p:clrMapOvr>
  <p:transition spd="slow">
    <p:fade thruBlk="1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C792A-8293-4929-A641-74395BD4BD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228691"/>
      </p:ext>
    </p:extLst>
  </p:cSld>
  <p:clrMapOvr>
    <a:masterClrMapping/>
  </p:clrMapOvr>
  <p:transition spd="slow">
    <p:fade thruBlk="1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318AA-F1B1-4873-80DD-890C5599E63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472382"/>
      </p:ext>
    </p:extLst>
  </p:cSld>
  <p:clrMapOvr>
    <a:masterClrMapping/>
  </p:clrMapOvr>
  <p:transition spd="slow">
    <p:fade thruBlk="1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6291A-048A-4BF0-8FAA-E2239D482E0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117335"/>
      </p:ext>
    </p:extLst>
  </p:cSld>
  <p:clrMapOvr>
    <a:masterClrMapping/>
  </p:clrMapOvr>
  <p:transition spd="slow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65AD7-E6DD-4870-944F-09C8157E3A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302"/>
      </p:ext>
    </p:extLst>
  </p:cSld>
  <p:clrMapOvr>
    <a:masterClrMapping/>
  </p:clrMapOvr>
  <p:transition spd="slow">
    <p:zo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12B3C-6767-45FC-AA14-DF0DD133646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862929"/>
      </p:ext>
    </p:extLst>
  </p:cSld>
  <p:clrMapOvr>
    <a:masterClrMapping/>
  </p:clrMapOvr>
  <p:transition spd="slow">
    <p:zo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955BE-5A54-4F46-B45B-8F91DCD4993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869588"/>
      </p:ext>
    </p:extLst>
  </p:cSld>
  <p:clrMapOvr>
    <a:masterClrMapping/>
  </p:clrMapOvr>
  <p:transition spd="slow">
    <p:zo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25F16-0AF3-41DF-9C3D-DEE762DF2D7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35788"/>
      </p:ext>
    </p:extLst>
  </p:cSld>
  <p:clrMapOvr>
    <a:masterClrMapping/>
  </p:clrMapOvr>
  <p:transition spd="slow">
    <p:zo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801CF-65A0-4289-AF51-8516CF4ADC9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825485"/>
      </p:ext>
    </p:extLst>
  </p:cSld>
  <p:clrMapOvr>
    <a:masterClrMapping/>
  </p:clrMapOvr>
  <p:transition spd="slow">
    <p:zo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58337-324B-4E98-959B-DA815B36ED7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015465"/>
      </p:ext>
    </p:extLst>
  </p:cSld>
  <p:clrMapOvr>
    <a:masterClrMapping/>
  </p:clrMapOvr>
  <p:transition spd="slow">
    <p:zo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7A79C-2DCF-4A43-9089-26EA89C5798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76350"/>
      </p:ext>
    </p:extLst>
  </p:cSld>
  <p:clrMapOvr>
    <a:masterClrMapping/>
  </p:clrMapOvr>
  <p:transition spd="slow">
    <p:zo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980E3-FA9B-4219-A7C5-B6563A97004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489305"/>
      </p:ext>
    </p:extLst>
  </p:cSld>
  <p:clrMapOvr>
    <a:masterClrMapping/>
  </p:clrMapOvr>
  <p:transition spd="slow">
    <p:zo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A2368-03EA-49CA-BD02-C523AADE312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510066"/>
      </p:ext>
    </p:extLst>
  </p:cSld>
  <p:clrMapOvr>
    <a:masterClrMapping/>
  </p:clrMapOvr>
  <p:transition spd="slow">
    <p:zo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34583-41FD-4E41-A005-E0FA02343B3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930444"/>
      </p:ext>
    </p:extLst>
  </p:cSld>
  <p:clrMapOvr>
    <a:masterClrMapping/>
  </p:clrMapOvr>
  <p:transition spd="slow">
    <p:zo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F20D3-943C-4AE5-86DA-2DB18FE064C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336190"/>
      </p:ext>
    </p:extLst>
  </p:cSld>
  <p:clrMapOvr>
    <a:masterClrMapping/>
  </p:clrMapOvr>
  <p:transition spd="slow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31357-0485-4F3F-816A-7B512DDF88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497390"/>
      </p:ext>
    </p:extLst>
  </p:cSld>
  <p:clrMapOvr>
    <a:masterClrMapping/>
  </p:clrMapOvr>
  <p:transition spd="slow">
    <p:zo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3351-F3A5-4968-87F0-54B98018A1A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033111"/>
      </p:ext>
    </p:extLst>
  </p:cSld>
  <p:clrMapOvr>
    <a:masterClrMapping/>
  </p:clrMapOvr>
  <p:transition>
    <p:zo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DF95-DC63-4710-B1EF-CADF9BFA58FA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74216"/>
      </p:ext>
    </p:extLst>
  </p:cSld>
  <p:clrMapOvr>
    <a:masterClrMapping/>
  </p:clrMapOvr>
  <p:transition>
    <p:zo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79475-B7DF-40B1-AE66-ED930BF6E8C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945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88266-6F3C-4A2F-A6A8-3CDC9918079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976586"/>
      </p:ext>
    </p:extLst>
  </p:cSld>
  <p:clrMapOvr>
    <a:masterClrMapping/>
  </p:clrMapOvr>
  <p:transition>
    <p:zo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792C1-5623-4698-B189-5391FEB3C01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915628"/>
      </p:ext>
    </p:extLst>
  </p:cSld>
  <p:clrMapOvr>
    <a:masterClrMapping/>
  </p:clrMapOvr>
  <p:transition>
    <p:zo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D413D-C248-4C68-BBB3-9BD143013E1F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73735"/>
      </p:ext>
    </p:extLst>
  </p:cSld>
  <p:clrMapOvr>
    <a:masterClrMapping/>
  </p:clrMapOvr>
  <p:transition>
    <p:zo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10776-3111-4033-A56F-0031DC5758DE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957074"/>
      </p:ext>
    </p:extLst>
  </p:cSld>
  <p:clrMapOvr>
    <a:masterClrMapping/>
  </p:clrMapOvr>
  <p:transition>
    <p:zo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3957D-EDCC-4DB4-B482-CB962A77F06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12259"/>
      </p:ext>
    </p:extLst>
  </p:cSld>
  <p:clrMapOvr>
    <a:masterClrMapping/>
  </p:clrMapOvr>
  <p:transition>
    <p:zo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236DE-7C41-4922-A5F1-424BAA6CA10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665317"/>
      </p:ext>
    </p:extLst>
  </p:cSld>
  <p:clrMapOvr>
    <a:masterClrMapping/>
  </p:clrMapOvr>
  <p:transition>
    <p:zo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260DD-7661-48B3-AF3D-73EB7B4E568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380033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FBDC6-E478-4E76-8865-5F19B0A9DF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547214"/>
      </p:ext>
    </p:extLst>
  </p:cSld>
  <p:clrMapOvr>
    <a:masterClrMapping/>
  </p:clrMapOvr>
  <p:transition spd="slow">
    <p:zo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0313F-D4AF-4D22-9D22-1B17DE5EE670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887646"/>
      </p:ext>
    </p:extLst>
  </p:cSld>
  <p:clrMapOvr>
    <a:masterClrMapping/>
  </p:clrMapOvr>
  <p:transition>
    <p:zo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3351-F3A5-4968-87F0-54B98018A1A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137427"/>
      </p:ext>
    </p:extLst>
  </p:cSld>
  <p:clrMapOvr>
    <a:masterClrMapping/>
  </p:clrMapOvr>
  <p:transition>
    <p:zo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DF95-DC63-4710-B1EF-CADF9BFA58FA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218091"/>
      </p:ext>
    </p:extLst>
  </p:cSld>
  <p:clrMapOvr>
    <a:masterClrMapping/>
  </p:clrMapOvr>
  <p:transition>
    <p:zo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79475-B7DF-40B1-AE66-ED930BF6E8C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176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88266-6F3C-4A2F-A6A8-3CDC9918079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255651"/>
      </p:ext>
    </p:extLst>
  </p:cSld>
  <p:clrMapOvr>
    <a:masterClrMapping/>
  </p:clrMapOvr>
  <p:transition>
    <p:zo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792C1-5623-4698-B189-5391FEB3C01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18068"/>
      </p:ext>
    </p:extLst>
  </p:cSld>
  <p:clrMapOvr>
    <a:masterClrMapping/>
  </p:clrMapOvr>
  <p:transition>
    <p:zo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D413D-C248-4C68-BBB3-9BD143013E1F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306505"/>
      </p:ext>
    </p:extLst>
  </p:cSld>
  <p:clrMapOvr>
    <a:masterClrMapping/>
  </p:clrMapOvr>
  <p:transition>
    <p:zo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10776-3111-4033-A56F-0031DC5758DE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48633"/>
      </p:ext>
    </p:extLst>
  </p:cSld>
  <p:clrMapOvr>
    <a:masterClrMapping/>
  </p:clrMapOvr>
  <p:transition>
    <p:zoom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3957D-EDCC-4DB4-B482-CB962A77F06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337797"/>
      </p:ext>
    </p:extLst>
  </p:cSld>
  <p:clrMapOvr>
    <a:masterClrMapping/>
  </p:clrMapOvr>
  <p:transition>
    <p:zo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236DE-7C41-4922-A5F1-424BAA6CA10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01814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988D2-7BE9-4800-B38B-0D747A906B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158243"/>
      </p:ext>
    </p:extLst>
  </p:cSld>
  <p:clrMapOvr>
    <a:masterClrMapping/>
  </p:clrMapOvr>
  <p:transition spd="slow">
    <p:zoom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260DD-7661-48B3-AF3D-73EB7B4E568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349415"/>
      </p:ext>
    </p:extLst>
  </p:cSld>
  <p:clrMapOvr>
    <a:masterClrMapping/>
  </p:clrMapOvr>
  <p:transition>
    <p:zoom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0313F-D4AF-4D22-9D22-1B17DE5EE670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4054"/>
      </p:ext>
    </p:extLst>
  </p:cSld>
  <p:clrMapOvr>
    <a:masterClrMapping/>
  </p:clrMapOvr>
  <p:transition>
    <p:zoom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3351-F3A5-4968-87F0-54B98018A1A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954212"/>
      </p:ext>
    </p:extLst>
  </p:cSld>
  <p:clrMapOvr>
    <a:masterClrMapping/>
  </p:clrMapOvr>
  <p:transition>
    <p:zoom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DF95-DC63-4710-B1EF-CADF9BFA58FA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947314"/>
      </p:ext>
    </p:extLst>
  </p:cSld>
  <p:clrMapOvr>
    <a:masterClrMapping/>
  </p:clrMapOvr>
  <p:transition>
    <p:zoom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79475-B7DF-40B1-AE66-ED930BF6E8C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23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88266-6F3C-4A2F-A6A8-3CDC9918079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09506"/>
      </p:ext>
    </p:extLst>
  </p:cSld>
  <p:clrMapOvr>
    <a:masterClrMapping/>
  </p:clrMapOvr>
  <p:transition>
    <p:zoom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792C1-5623-4698-B189-5391FEB3C01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11761"/>
      </p:ext>
    </p:extLst>
  </p:cSld>
  <p:clrMapOvr>
    <a:masterClrMapping/>
  </p:clrMapOvr>
  <p:transition>
    <p:zoom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D413D-C248-4C68-BBB3-9BD143013E1F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773650"/>
      </p:ext>
    </p:extLst>
  </p:cSld>
  <p:clrMapOvr>
    <a:masterClrMapping/>
  </p:clrMapOvr>
  <p:transition>
    <p:zo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10776-3111-4033-A56F-0031DC5758DE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98872"/>
      </p:ext>
    </p:extLst>
  </p:cSld>
  <p:clrMapOvr>
    <a:masterClrMapping/>
  </p:clrMapOvr>
  <p:transition>
    <p:zoom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3957D-EDCC-4DB4-B482-CB962A77F06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301996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6FAD0-F70F-42E5-916E-759771C80B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679180"/>
      </p:ext>
    </p:extLst>
  </p:cSld>
  <p:clrMapOvr>
    <a:masterClrMapping/>
  </p:clrMapOvr>
  <p:transition spd="slow">
    <p:zoom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236DE-7C41-4922-A5F1-424BAA6CA10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670722"/>
      </p:ext>
    </p:extLst>
  </p:cSld>
  <p:clrMapOvr>
    <a:masterClrMapping/>
  </p:clrMapOvr>
  <p:transition>
    <p:zoom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260DD-7661-48B3-AF3D-73EB7B4E568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829889"/>
      </p:ext>
    </p:extLst>
  </p:cSld>
  <p:clrMapOvr>
    <a:masterClrMapping/>
  </p:clrMapOvr>
  <p:transition>
    <p:zoom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0313F-D4AF-4D22-9D22-1B17DE5EE670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787637"/>
      </p:ext>
    </p:extLst>
  </p:cSld>
  <p:clrMapOvr>
    <a:masterClrMapping/>
  </p:clrMapOvr>
  <p:transition>
    <p:zoom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3351-F3A5-4968-87F0-54B98018A1A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87132"/>
      </p:ext>
    </p:extLst>
  </p:cSld>
  <p:clrMapOvr>
    <a:masterClrMapping/>
  </p:clrMapOvr>
  <p:transition>
    <p:zoom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DF95-DC63-4710-B1EF-CADF9BFA58FA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033738"/>
      </p:ext>
    </p:extLst>
  </p:cSld>
  <p:clrMapOvr>
    <a:masterClrMapping/>
  </p:clrMapOvr>
  <p:transition>
    <p:zoom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79475-B7DF-40B1-AE66-ED930BF6E8C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882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88266-6F3C-4A2F-A6A8-3CDC9918079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868759"/>
      </p:ext>
    </p:extLst>
  </p:cSld>
  <p:clrMapOvr>
    <a:masterClrMapping/>
  </p:clrMapOvr>
  <p:transition>
    <p:zoom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792C1-5623-4698-B189-5391FEB3C01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036003"/>
      </p:ext>
    </p:extLst>
  </p:cSld>
  <p:clrMapOvr>
    <a:masterClrMapping/>
  </p:clrMapOvr>
  <p:transition>
    <p:zoom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D413D-C248-4C68-BBB3-9BD143013E1F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227824"/>
      </p:ext>
    </p:extLst>
  </p:cSld>
  <p:clrMapOvr>
    <a:masterClrMapping/>
  </p:clrMapOvr>
  <p:transition>
    <p:zoom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10776-3111-4033-A56F-0031DC5758DE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51337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65B82-794D-413E-B56C-B0A005E6B7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5448"/>
      </p:ext>
    </p:extLst>
  </p:cSld>
  <p:clrMapOvr>
    <a:masterClrMapping/>
  </p:clrMapOvr>
  <p:transition spd="slow">
    <p:zoom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3957D-EDCC-4DB4-B482-CB962A77F06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297230"/>
      </p:ext>
    </p:extLst>
  </p:cSld>
  <p:clrMapOvr>
    <a:masterClrMapping/>
  </p:clrMapOvr>
  <p:transition>
    <p:zoom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236DE-7C41-4922-A5F1-424BAA6CA10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690546"/>
      </p:ext>
    </p:extLst>
  </p:cSld>
  <p:clrMapOvr>
    <a:masterClrMapping/>
  </p:clrMapOvr>
  <p:transition>
    <p:zoom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260DD-7661-48B3-AF3D-73EB7B4E568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36623"/>
      </p:ext>
    </p:extLst>
  </p:cSld>
  <p:clrMapOvr>
    <a:masterClrMapping/>
  </p:clrMapOvr>
  <p:transition>
    <p:zoom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0313F-D4AF-4D22-9D22-1B17DE5EE670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73005"/>
      </p:ext>
    </p:extLst>
  </p:cSld>
  <p:clrMapOvr>
    <a:masterClrMapping/>
  </p:clrMapOvr>
  <p:transition>
    <p:zoom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3351-F3A5-4968-87F0-54B98018A1A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48517"/>
      </p:ext>
    </p:extLst>
  </p:cSld>
  <p:clrMapOvr>
    <a:masterClrMapping/>
  </p:clrMapOvr>
  <p:transition>
    <p:zoom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DF95-DC63-4710-B1EF-CADF9BFA58FA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090994"/>
      </p:ext>
    </p:extLst>
  </p:cSld>
  <p:clrMapOvr>
    <a:masterClrMapping/>
  </p:clrMapOvr>
  <p:transition>
    <p:zoom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79475-B7DF-40B1-AE66-ED930BF6E8C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89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88266-6F3C-4A2F-A6A8-3CDC9918079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718615"/>
      </p:ext>
    </p:extLst>
  </p:cSld>
  <p:clrMapOvr>
    <a:masterClrMapping/>
  </p:clrMapOvr>
  <p:transition>
    <p:zoom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792C1-5623-4698-B189-5391FEB3C01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989531"/>
      </p:ext>
    </p:extLst>
  </p:cSld>
  <p:clrMapOvr>
    <a:masterClrMapping/>
  </p:clrMapOvr>
  <p:transition>
    <p:zoom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D413D-C248-4C68-BBB3-9BD143013E1F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751977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28DE4-7575-41C0-B3B5-CDD574C7DF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318960"/>
      </p:ext>
    </p:extLst>
  </p:cSld>
  <p:clrMapOvr>
    <a:masterClrMapping/>
  </p:clrMapOvr>
  <p:transition spd="slow">
    <p:zoom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10776-3111-4033-A56F-0031DC5758DE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681070"/>
      </p:ext>
    </p:extLst>
  </p:cSld>
  <p:clrMapOvr>
    <a:masterClrMapping/>
  </p:clrMapOvr>
  <p:transition>
    <p:zoom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3957D-EDCC-4DB4-B482-CB962A77F06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041039"/>
      </p:ext>
    </p:extLst>
  </p:cSld>
  <p:clrMapOvr>
    <a:masterClrMapping/>
  </p:clrMapOvr>
  <p:transition>
    <p:zoom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236DE-7C41-4922-A5F1-424BAA6CA10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97352"/>
      </p:ext>
    </p:extLst>
  </p:cSld>
  <p:clrMapOvr>
    <a:masterClrMapping/>
  </p:clrMapOvr>
  <p:transition>
    <p:zoom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260DD-7661-48B3-AF3D-73EB7B4E568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56309"/>
      </p:ext>
    </p:extLst>
  </p:cSld>
  <p:clrMapOvr>
    <a:masterClrMapping/>
  </p:clrMapOvr>
  <p:transition>
    <p:zoom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0313F-D4AF-4D22-9D22-1B17DE5EE670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11366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DF95-DC63-4710-B1EF-CADF9BFA5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47062"/>
      </p:ext>
    </p:extLst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2C910-8FEA-4CE1-86F0-569E51A77A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815340"/>
      </p:ext>
    </p:extLst>
  </p:cSld>
  <p:clrMapOvr>
    <a:masterClrMapping/>
  </p:clrMapOvr>
  <p:transition spd="slow"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3D2EE-0373-419A-BFD1-3AEC1265A9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809407"/>
      </p:ext>
    </p:extLst>
  </p:cSld>
  <p:clrMapOvr>
    <a:masterClrMapping/>
  </p:clrMapOvr>
  <p:transition spd="slow"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2C60A-2704-4FC3-9AE5-A7010C1571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880967"/>
      </p:ext>
    </p:extLst>
  </p:cSld>
  <p:clrMapOvr>
    <a:masterClrMapping/>
  </p:clrMapOvr>
  <p:transition spd="slow"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AF2BA-23A0-433D-B8DB-4DA6C3645F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005112"/>
      </p:ext>
    </p:extLst>
  </p:cSld>
  <p:clrMapOvr>
    <a:masterClrMapping/>
  </p:clrMapOvr>
  <p:transition spd="slow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C0434-EC88-4E1D-B064-35B170ABC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527592"/>
      </p:ext>
    </p:extLst>
  </p:cSld>
  <p:clrMapOvr>
    <a:masterClrMapping/>
  </p:clrMapOvr>
  <p:transition spd="slow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459C8-D0C5-41AE-A21E-38AC4C1BB1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746460"/>
      </p:ext>
    </p:extLst>
  </p:cSld>
  <p:clrMapOvr>
    <a:masterClrMapping/>
  </p:clrMapOvr>
  <p:transition spd="slow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5972E-2409-4857-B1DA-C6EE36466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968109"/>
      </p:ext>
    </p:extLst>
  </p:cSld>
  <p:clrMapOvr>
    <a:masterClrMapping/>
  </p:clrMapOvr>
  <p:transition spd="slow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BBE97-F6DE-4CD2-A63C-5F190E8E6BC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28329"/>
      </p:ext>
    </p:extLst>
  </p:cSld>
  <p:clrMapOvr>
    <a:masterClrMapping/>
  </p:clrMapOvr>
  <p:transition spd="slow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505C5-AFD9-4EE9-9D91-293B65276DB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683784"/>
      </p:ext>
    </p:extLst>
  </p:cSld>
  <p:clrMapOvr>
    <a:masterClrMapping/>
  </p:clrMapOvr>
  <p:transition spd="slow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FD666-16FF-49CC-9EC7-8AEE0E0C3A7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609807"/>
      </p:ext>
    </p:extLst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79475-B7DF-40B1-AE66-ED930BF6E8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6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12B1A-5DB5-4440-BFE7-26D851D5E0C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640597"/>
      </p:ext>
    </p:extLst>
  </p:cSld>
  <p:clrMapOvr>
    <a:masterClrMapping/>
  </p:clrMapOvr>
  <p:transition spd="slow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CDE5B-842F-45BB-AD60-6BD7C22B9DF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119563"/>
      </p:ext>
    </p:extLst>
  </p:cSld>
  <p:clrMapOvr>
    <a:masterClrMapping/>
  </p:clrMapOvr>
  <p:transition spd="slow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4C7A6-D182-4753-84AC-C3F4DCF977D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731850"/>
      </p:ext>
    </p:extLst>
  </p:cSld>
  <p:clrMapOvr>
    <a:masterClrMapping/>
  </p:clrMapOvr>
  <p:transition spd="slow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246B9-5242-4A6A-ACD6-9BCEDE76C4A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807062"/>
      </p:ext>
    </p:extLst>
  </p:cSld>
  <p:clrMapOvr>
    <a:masterClrMapping/>
  </p:clrMapOvr>
  <p:transition spd="slow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A9C89-CB83-4C6A-9566-BDF9C864754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201480"/>
      </p:ext>
    </p:extLst>
  </p:cSld>
  <p:clrMapOvr>
    <a:masterClrMapping/>
  </p:clrMapOvr>
  <p:transition spd="slow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E4AA4-52C4-4F5D-BDFA-9B3EFD57F1C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42537"/>
      </p:ext>
    </p:extLst>
  </p:cSld>
  <p:clrMapOvr>
    <a:masterClrMapping/>
  </p:clrMapOvr>
  <p:transition spd="slow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EE895-28EE-4AC8-99B3-E056DE1273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154245"/>
      </p:ext>
    </p:extLst>
  </p:cSld>
  <p:clrMapOvr>
    <a:masterClrMapping/>
  </p:clrMapOvr>
  <p:transition spd="slow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32B75-9242-47DA-A11F-7E2B3838EB0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064201"/>
      </p:ext>
    </p:extLst>
  </p:cSld>
  <p:clrMapOvr>
    <a:masterClrMapping/>
  </p:clrMapOvr>
  <p:transition spd="slow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324" indent="0" algn="ctr">
              <a:buNone/>
              <a:defRPr/>
            </a:lvl3pPr>
            <a:lvl4pPr marL="1371495" indent="0" algn="ctr">
              <a:buNone/>
              <a:defRPr/>
            </a:lvl4pPr>
            <a:lvl5pPr marL="1828648" indent="0" algn="ctr">
              <a:buNone/>
              <a:defRPr/>
            </a:lvl5pPr>
            <a:lvl6pPr marL="2285824" indent="0" algn="ctr">
              <a:buNone/>
              <a:defRPr/>
            </a:lvl6pPr>
            <a:lvl7pPr marL="2742983" indent="0" algn="ctr">
              <a:buNone/>
              <a:defRPr/>
            </a:lvl7pPr>
            <a:lvl8pPr marL="3200171" indent="0" algn="ctr">
              <a:buNone/>
              <a:defRPr/>
            </a:lvl8pPr>
            <a:lvl9pPr marL="365731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93E98-C941-4246-B71F-1EAECB5DD3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904898"/>
      </p:ext>
    </p:extLst>
  </p:cSld>
  <p:clrMapOvr>
    <a:masterClrMapping/>
  </p:clrMapOvr>
  <p:transition spd="slow"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55E2E-9C90-481A-A449-EF1B2E68C9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921451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88266-6F3C-4A2F-A6A8-3CDC99180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2188"/>
      </p:ext>
    </p:extLst>
  </p:cSld>
  <p:clrMapOvr>
    <a:masterClrMapping/>
  </p:clrMapOvr>
  <p:transition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324" indent="0">
              <a:buNone/>
              <a:defRPr sz="1600"/>
            </a:lvl3pPr>
            <a:lvl4pPr marL="1371495" indent="0">
              <a:buNone/>
              <a:defRPr sz="1400"/>
            </a:lvl4pPr>
            <a:lvl5pPr marL="1828648" indent="0">
              <a:buNone/>
              <a:defRPr sz="1400"/>
            </a:lvl5pPr>
            <a:lvl6pPr marL="2285824" indent="0">
              <a:buNone/>
              <a:defRPr sz="1400"/>
            </a:lvl6pPr>
            <a:lvl7pPr marL="2742983" indent="0">
              <a:buNone/>
              <a:defRPr sz="1400"/>
            </a:lvl7pPr>
            <a:lvl8pPr marL="3200171" indent="0">
              <a:buNone/>
              <a:defRPr sz="1400"/>
            </a:lvl8pPr>
            <a:lvl9pPr marL="365731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29628-574B-4E68-A67D-18A2EECD1B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057136"/>
      </p:ext>
    </p:extLst>
  </p:cSld>
  <p:clrMapOvr>
    <a:masterClrMapping/>
  </p:clrMapOvr>
  <p:transition spd="slow"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BFADB-3B68-4CB8-BD48-24A4B1D8F1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42520"/>
      </p:ext>
    </p:extLst>
  </p:cSld>
  <p:clrMapOvr>
    <a:masterClrMapping/>
  </p:clrMapOvr>
  <p:transition spd="slow"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24" indent="0">
              <a:buNone/>
              <a:defRPr sz="1600" b="1"/>
            </a:lvl6pPr>
            <a:lvl7pPr marL="2742983" indent="0">
              <a:buNone/>
              <a:defRPr sz="1600" b="1"/>
            </a:lvl7pPr>
            <a:lvl8pPr marL="3200171" indent="0">
              <a:buNone/>
              <a:defRPr sz="1600" b="1"/>
            </a:lvl8pPr>
            <a:lvl9pPr marL="365731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24" indent="0">
              <a:buNone/>
              <a:defRPr sz="1600" b="1"/>
            </a:lvl6pPr>
            <a:lvl7pPr marL="2742983" indent="0">
              <a:buNone/>
              <a:defRPr sz="1600" b="1"/>
            </a:lvl7pPr>
            <a:lvl8pPr marL="3200171" indent="0">
              <a:buNone/>
              <a:defRPr sz="1600" b="1"/>
            </a:lvl8pPr>
            <a:lvl9pPr marL="365731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74DD7-C9CA-4C42-A087-B04B8CA913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14960"/>
      </p:ext>
    </p:extLst>
  </p:cSld>
  <p:clrMapOvr>
    <a:masterClrMapping/>
  </p:clrMapOvr>
  <p:transition spd="slow"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D4310-AC50-4ACE-A74F-D40156E193A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276613"/>
      </p:ext>
    </p:extLst>
  </p:cSld>
  <p:clrMapOvr>
    <a:masterClrMapping/>
  </p:clrMapOvr>
  <p:transition spd="slow"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57DE4-04FB-4087-890D-C7AB6BCDE69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291378"/>
      </p:ext>
    </p:extLst>
  </p:cSld>
  <p:clrMapOvr>
    <a:masterClrMapping/>
  </p:clrMapOvr>
  <p:transition spd="slow"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24" indent="0">
              <a:buNone/>
              <a:defRPr sz="1000"/>
            </a:lvl3pPr>
            <a:lvl4pPr marL="1371495" indent="0">
              <a:buNone/>
              <a:defRPr sz="900"/>
            </a:lvl4pPr>
            <a:lvl5pPr marL="1828648" indent="0">
              <a:buNone/>
              <a:defRPr sz="900"/>
            </a:lvl5pPr>
            <a:lvl6pPr marL="2285824" indent="0">
              <a:buNone/>
              <a:defRPr sz="900"/>
            </a:lvl6pPr>
            <a:lvl7pPr marL="2742983" indent="0">
              <a:buNone/>
              <a:defRPr sz="900"/>
            </a:lvl7pPr>
            <a:lvl8pPr marL="3200171" indent="0">
              <a:buNone/>
              <a:defRPr sz="900"/>
            </a:lvl8pPr>
            <a:lvl9pPr marL="365731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76EEE-5291-45C3-8A0C-DB4239104E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315947"/>
      </p:ext>
    </p:extLst>
  </p:cSld>
  <p:clrMapOvr>
    <a:masterClrMapping/>
  </p:clrMapOvr>
  <p:transition spd="slow"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324" indent="0">
              <a:buNone/>
              <a:defRPr sz="2400"/>
            </a:lvl3pPr>
            <a:lvl4pPr marL="1371495" indent="0">
              <a:buNone/>
              <a:defRPr sz="2000"/>
            </a:lvl4pPr>
            <a:lvl5pPr marL="1828648" indent="0">
              <a:buNone/>
              <a:defRPr sz="2000"/>
            </a:lvl5pPr>
            <a:lvl6pPr marL="2285824" indent="0">
              <a:buNone/>
              <a:defRPr sz="2000"/>
            </a:lvl6pPr>
            <a:lvl7pPr marL="2742983" indent="0">
              <a:buNone/>
              <a:defRPr sz="2000"/>
            </a:lvl7pPr>
            <a:lvl8pPr marL="3200171" indent="0">
              <a:buNone/>
              <a:defRPr sz="2000"/>
            </a:lvl8pPr>
            <a:lvl9pPr marL="365731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24" indent="0">
              <a:buNone/>
              <a:defRPr sz="1000"/>
            </a:lvl3pPr>
            <a:lvl4pPr marL="1371495" indent="0">
              <a:buNone/>
              <a:defRPr sz="900"/>
            </a:lvl4pPr>
            <a:lvl5pPr marL="1828648" indent="0">
              <a:buNone/>
              <a:defRPr sz="900"/>
            </a:lvl5pPr>
            <a:lvl6pPr marL="2285824" indent="0">
              <a:buNone/>
              <a:defRPr sz="900"/>
            </a:lvl6pPr>
            <a:lvl7pPr marL="2742983" indent="0">
              <a:buNone/>
              <a:defRPr sz="900"/>
            </a:lvl7pPr>
            <a:lvl8pPr marL="3200171" indent="0">
              <a:buNone/>
              <a:defRPr sz="900"/>
            </a:lvl8pPr>
            <a:lvl9pPr marL="365731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8BF56-A029-4312-9818-43C1D84966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479986"/>
      </p:ext>
    </p:extLst>
  </p:cSld>
  <p:clrMapOvr>
    <a:masterClrMapping/>
  </p:clrMapOvr>
  <p:transition spd="slow"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BCAEE-462E-48D5-8EC7-18BA1F5292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520854"/>
      </p:ext>
    </p:extLst>
  </p:cSld>
  <p:clrMapOvr>
    <a:masterClrMapping/>
  </p:clrMapOvr>
  <p:transition spd="slow"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C792A-8293-4929-A641-74395BD4BD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72686"/>
      </p:ext>
    </p:extLst>
  </p:cSld>
  <p:clrMapOvr>
    <a:masterClrMapping/>
  </p:clrMapOvr>
  <p:transition spd="slow"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318AA-F1B1-4873-80DD-890C5599E63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510535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792C1-5623-4698-B189-5391FEB3C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68171"/>
      </p:ext>
    </p:extLst>
  </p:cSld>
  <p:clrMapOvr>
    <a:masterClrMapping/>
  </p:clrMapOvr>
  <p:transition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324" indent="0" algn="ctr">
              <a:buNone/>
              <a:defRPr/>
            </a:lvl3pPr>
            <a:lvl4pPr marL="1371495" indent="0" algn="ctr">
              <a:buNone/>
              <a:defRPr/>
            </a:lvl4pPr>
            <a:lvl5pPr marL="1828648" indent="0" algn="ctr">
              <a:buNone/>
              <a:defRPr/>
            </a:lvl5pPr>
            <a:lvl6pPr marL="2285824" indent="0" algn="ctr">
              <a:buNone/>
              <a:defRPr/>
            </a:lvl6pPr>
            <a:lvl7pPr marL="2742983" indent="0" algn="ctr">
              <a:buNone/>
              <a:defRPr/>
            </a:lvl7pPr>
            <a:lvl8pPr marL="3200171" indent="0" algn="ctr">
              <a:buNone/>
              <a:defRPr/>
            </a:lvl8pPr>
            <a:lvl9pPr marL="365731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93E98-C941-4246-B71F-1EAECB5DD3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785249"/>
      </p:ext>
    </p:extLst>
  </p:cSld>
  <p:clrMapOvr>
    <a:masterClrMapping/>
  </p:clrMapOvr>
  <p:transition spd="slow"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55E2E-9C90-481A-A449-EF1B2E68C9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301878"/>
      </p:ext>
    </p:extLst>
  </p:cSld>
  <p:clrMapOvr>
    <a:masterClrMapping/>
  </p:clrMapOvr>
  <p:transition spd="slow"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324" indent="0">
              <a:buNone/>
              <a:defRPr sz="1600"/>
            </a:lvl3pPr>
            <a:lvl4pPr marL="1371495" indent="0">
              <a:buNone/>
              <a:defRPr sz="1400"/>
            </a:lvl4pPr>
            <a:lvl5pPr marL="1828648" indent="0">
              <a:buNone/>
              <a:defRPr sz="1400"/>
            </a:lvl5pPr>
            <a:lvl6pPr marL="2285824" indent="0">
              <a:buNone/>
              <a:defRPr sz="1400"/>
            </a:lvl6pPr>
            <a:lvl7pPr marL="2742983" indent="0">
              <a:buNone/>
              <a:defRPr sz="1400"/>
            </a:lvl7pPr>
            <a:lvl8pPr marL="3200171" indent="0">
              <a:buNone/>
              <a:defRPr sz="1400"/>
            </a:lvl8pPr>
            <a:lvl9pPr marL="365731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29628-574B-4E68-A67D-18A2EECD1B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416251"/>
      </p:ext>
    </p:extLst>
  </p:cSld>
  <p:clrMapOvr>
    <a:masterClrMapping/>
  </p:clrMapOvr>
  <p:transition spd="slow"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BFADB-3B68-4CB8-BD48-24A4B1D8F1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914773"/>
      </p:ext>
    </p:extLst>
  </p:cSld>
  <p:clrMapOvr>
    <a:masterClrMapping/>
  </p:clrMapOvr>
  <p:transition spd="slow"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24" indent="0">
              <a:buNone/>
              <a:defRPr sz="1600" b="1"/>
            </a:lvl6pPr>
            <a:lvl7pPr marL="2742983" indent="0">
              <a:buNone/>
              <a:defRPr sz="1600" b="1"/>
            </a:lvl7pPr>
            <a:lvl8pPr marL="3200171" indent="0">
              <a:buNone/>
              <a:defRPr sz="1600" b="1"/>
            </a:lvl8pPr>
            <a:lvl9pPr marL="365731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24" indent="0">
              <a:buNone/>
              <a:defRPr sz="1600" b="1"/>
            </a:lvl6pPr>
            <a:lvl7pPr marL="2742983" indent="0">
              <a:buNone/>
              <a:defRPr sz="1600" b="1"/>
            </a:lvl7pPr>
            <a:lvl8pPr marL="3200171" indent="0">
              <a:buNone/>
              <a:defRPr sz="1600" b="1"/>
            </a:lvl8pPr>
            <a:lvl9pPr marL="365731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74DD7-C9CA-4C42-A087-B04B8CA913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36117"/>
      </p:ext>
    </p:extLst>
  </p:cSld>
  <p:clrMapOvr>
    <a:masterClrMapping/>
  </p:clrMapOvr>
  <p:transition spd="slow"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D4310-AC50-4ACE-A74F-D40156E193A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189759"/>
      </p:ext>
    </p:extLst>
  </p:cSld>
  <p:clrMapOvr>
    <a:masterClrMapping/>
  </p:clrMapOvr>
  <p:transition spd="slow"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57DE4-04FB-4087-890D-C7AB6BCDE69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673646"/>
      </p:ext>
    </p:extLst>
  </p:cSld>
  <p:clrMapOvr>
    <a:masterClrMapping/>
  </p:clrMapOvr>
  <p:transition spd="slow"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24" indent="0">
              <a:buNone/>
              <a:defRPr sz="1000"/>
            </a:lvl3pPr>
            <a:lvl4pPr marL="1371495" indent="0">
              <a:buNone/>
              <a:defRPr sz="900"/>
            </a:lvl4pPr>
            <a:lvl5pPr marL="1828648" indent="0">
              <a:buNone/>
              <a:defRPr sz="900"/>
            </a:lvl5pPr>
            <a:lvl6pPr marL="2285824" indent="0">
              <a:buNone/>
              <a:defRPr sz="900"/>
            </a:lvl6pPr>
            <a:lvl7pPr marL="2742983" indent="0">
              <a:buNone/>
              <a:defRPr sz="900"/>
            </a:lvl7pPr>
            <a:lvl8pPr marL="3200171" indent="0">
              <a:buNone/>
              <a:defRPr sz="900"/>
            </a:lvl8pPr>
            <a:lvl9pPr marL="365731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76EEE-5291-45C3-8A0C-DB4239104E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109081"/>
      </p:ext>
    </p:extLst>
  </p:cSld>
  <p:clrMapOvr>
    <a:masterClrMapping/>
  </p:clrMapOvr>
  <p:transition spd="slow">
    <p:fade thruBlk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324" indent="0">
              <a:buNone/>
              <a:defRPr sz="2400"/>
            </a:lvl3pPr>
            <a:lvl4pPr marL="1371495" indent="0">
              <a:buNone/>
              <a:defRPr sz="2000"/>
            </a:lvl4pPr>
            <a:lvl5pPr marL="1828648" indent="0">
              <a:buNone/>
              <a:defRPr sz="2000"/>
            </a:lvl5pPr>
            <a:lvl6pPr marL="2285824" indent="0">
              <a:buNone/>
              <a:defRPr sz="2000"/>
            </a:lvl6pPr>
            <a:lvl7pPr marL="2742983" indent="0">
              <a:buNone/>
              <a:defRPr sz="2000"/>
            </a:lvl7pPr>
            <a:lvl8pPr marL="3200171" indent="0">
              <a:buNone/>
              <a:defRPr sz="2000"/>
            </a:lvl8pPr>
            <a:lvl9pPr marL="365731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24" indent="0">
              <a:buNone/>
              <a:defRPr sz="1000"/>
            </a:lvl3pPr>
            <a:lvl4pPr marL="1371495" indent="0">
              <a:buNone/>
              <a:defRPr sz="900"/>
            </a:lvl4pPr>
            <a:lvl5pPr marL="1828648" indent="0">
              <a:buNone/>
              <a:defRPr sz="900"/>
            </a:lvl5pPr>
            <a:lvl6pPr marL="2285824" indent="0">
              <a:buNone/>
              <a:defRPr sz="900"/>
            </a:lvl6pPr>
            <a:lvl7pPr marL="2742983" indent="0">
              <a:buNone/>
              <a:defRPr sz="900"/>
            </a:lvl7pPr>
            <a:lvl8pPr marL="3200171" indent="0">
              <a:buNone/>
              <a:defRPr sz="900"/>
            </a:lvl8pPr>
            <a:lvl9pPr marL="365731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8BF56-A029-4312-9818-43C1D84966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983279"/>
      </p:ext>
    </p:extLst>
  </p:cSld>
  <p:clrMapOvr>
    <a:masterClrMapping/>
  </p:clrMapOvr>
  <p:transition spd="slow"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BCAEE-462E-48D5-8EC7-18BA1F5292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294228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D413D-C248-4C68-BBB3-9BD143013E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058212"/>
      </p:ext>
    </p:extLst>
  </p:cSld>
  <p:clrMapOvr>
    <a:masterClrMapping/>
  </p:clrMapOvr>
  <p:transition>
    <p:zo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C792A-8293-4929-A641-74395BD4BD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89142"/>
      </p:ext>
    </p:extLst>
  </p:cSld>
  <p:clrMapOvr>
    <a:masterClrMapping/>
  </p:clrMapOvr>
  <p:transition spd="slow"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318AA-F1B1-4873-80DD-890C5599E63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666303"/>
      </p:ext>
    </p:extLst>
  </p:cSld>
  <p:clrMapOvr>
    <a:masterClrMapping/>
  </p:clrMapOvr>
  <p:transition spd="slow">
    <p:fade thruBlk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C8EA-82D0-4024-8B47-F0CD781665E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026790"/>
      </p:ext>
    </p:extLst>
  </p:cSld>
  <p:clrMapOvr>
    <a:masterClrMapping/>
  </p:clrMapOvr>
  <p:transition spd="slow"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0A85F-242B-4C32-A468-1897F21BB4A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496914"/>
      </p:ext>
    </p:extLst>
  </p:cSld>
  <p:clrMapOvr>
    <a:masterClrMapping/>
  </p:clrMapOvr>
  <p:transition spd="slow"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A3E21-4875-4F1E-A597-5A5C6717910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240759"/>
      </p:ext>
    </p:extLst>
  </p:cSld>
  <p:clrMapOvr>
    <a:masterClrMapping/>
  </p:clrMapOvr>
  <p:transition spd="slow"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14BEA-3E39-4E6D-A8F3-1AF034C35FB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059025"/>
      </p:ext>
    </p:extLst>
  </p:cSld>
  <p:clrMapOvr>
    <a:masterClrMapping/>
  </p:clrMapOvr>
  <p:transition spd="slow"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0BF15-E76A-4647-909A-B16A7C487B0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967726"/>
      </p:ext>
    </p:extLst>
  </p:cSld>
  <p:clrMapOvr>
    <a:masterClrMapping/>
  </p:clrMapOvr>
  <p:transition spd="slow"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9E0B-26CB-4BDB-B157-ACD67A67FE8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258366"/>
      </p:ext>
    </p:extLst>
  </p:cSld>
  <p:clrMapOvr>
    <a:masterClrMapping/>
  </p:clrMapOvr>
  <p:transition spd="slow"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7BD09-CB81-463C-A832-F3D7F40F314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8335"/>
      </p:ext>
    </p:extLst>
  </p:cSld>
  <p:clrMapOvr>
    <a:masterClrMapping/>
  </p:clrMapOvr>
  <p:transition spd="slow"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A6A19-D159-4FF6-AD23-D0441434AE9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569244"/>
      </p:ext>
    </p:extLst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10776-3111-4033-A56F-0031DC5758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62076"/>
      </p:ext>
    </p:extLst>
  </p:cSld>
  <p:clrMapOvr>
    <a:masterClrMapping/>
  </p:clrMapOvr>
  <p:transition>
    <p:zo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7B7F7-5B50-4025-A4D1-42FAC6BAE0D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863644"/>
      </p:ext>
    </p:extLst>
  </p:cSld>
  <p:clrMapOvr>
    <a:masterClrMapping/>
  </p:clrMapOvr>
  <p:transition spd="slow">
    <p:zo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465A-AA00-4E98-B324-84C97FB609A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760837"/>
      </p:ext>
    </p:extLst>
  </p:cSld>
  <p:clrMapOvr>
    <a:masterClrMapping/>
  </p:clrMapOvr>
  <p:transition spd="slow">
    <p:zo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68D3F-971F-4A0E-B0A1-B4B47EB617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910328"/>
      </p:ext>
    </p:extLst>
  </p:cSld>
  <p:clrMapOvr>
    <a:masterClrMapping/>
  </p:clrMapOvr>
  <p:transition spd="slow"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C8EA-82D0-4024-8B47-F0CD781665E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53674"/>
      </p:ext>
    </p:extLst>
  </p:cSld>
  <p:clrMapOvr>
    <a:masterClrMapping/>
  </p:clrMapOvr>
  <p:transition spd="slow"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0A85F-242B-4C32-A468-1897F21BB4A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889477"/>
      </p:ext>
    </p:extLst>
  </p:cSld>
  <p:clrMapOvr>
    <a:masterClrMapping/>
  </p:clrMapOvr>
  <p:transition spd="slow">
    <p:zo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A3E21-4875-4F1E-A597-5A5C6717910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067899"/>
      </p:ext>
    </p:extLst>
  </p:cSld>
  <p:clrMapOvr>
    <a:masterClrMapping/>
  </p:clrMapOvr>
  <p:transition spd="slow">
    <p:zo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14BEA-3E39-4E6D-A8F3-1AF034C35FB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451920"/>
      </p:ext>
    </p:extLst>
  </p:cSld>
  <p:clrMapOvr>
    <a:masterClrMapping/>
  </p:clrMapOvr>
  <p:transition spd="slow">
    <p:zo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0BF15-E76A-4647-909A-B16A7C487B0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898020"/>
      </p:ext>
    </p:extLst>
  </p:cSld>
  <p:clrMapOvr>
    <a:masterClrMapping/>
  </p:clrMapOvr>
  <p:transition spd="slow">
    <p:zo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9E0B-26CB-4BDB-B157-ACD67A67FE8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028734"/>
      </p:ext>
    </p:extLst>
  </p:cSld>
  <p:clrMapOvr>
    <a:masterClrMapping/>
  </p:clrMapOvr>
  <p:transition spd="slow">
    <p:zo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7BD09-CB81-463C-A832-F3D7F40F314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58953"/>
      </p:ext>
    </p:extLst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3957D-EDCC-4DB4-B482-CB962A77F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75186"/>
      </p:ext>
    </p:extLst>
  </p:cSld>
  <p:clrMapOvr>
    <a:masterClrMapping/>
  </p:clrMapOvr>
  <p:transition>
    <p:zo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A6A19-D159-4FF6-AD23-D0441434AE9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301556"/>
      </p:ext>
    </p:extLst>
  </p:cSld>
  <p:clrMapOvr>
    <a:masterClrMapping/>
  </p:clrMapOvr>
  <p:transition spd="slow">
    <p:zo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7B7F7-5B50-4025-A4D1-42FAC6BAE0D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836597"/>
      </p:ext>
    </p:extLst>
  </p:cSld>
  <p:clrMapOvr>
    <a:masterClrMapping/>
  </p:clrMapOvr>
  <p:transition spd="slow">
    <p:zo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465A-AA00-4E98-B324-84C97FB609A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48590"/>
      </p:ext>
    </p:extLst>
  </p:cSld>
  <p:clrMapOvr>
    <a:masterClrMapping/>
  </p:clrMapOvr>
  <p:transition spd="slow">
    <p:zo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68D3F-971F-4A0E-B0A1-B4B47EB617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433963"/>
      </p:ext>
    </p:extLst>
  </p:cSld>
  <p:clrMapOvr>
    <a:masterClrMapping/>
  </p:clrMapOvr>
  <p:transition spd="slow">
    <p:zo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C8EA-82D0-4024-8B47-F0CD781665E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80714"/>
      </p:ext>
    </p:extLst>
  </p:cSld>
  <p:clrMapOvr>
    <a:masterClrMapping/>
  </p:clrMapOvr>
  <p:transition spd="slow">
    <p:zo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0A85F-242B-4C32-A468-1897F21BB4A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266264"/>
      </p:ext>
    </p:extLst>
  </p:cSld>
  <p:clrMapOvr>
    <a:masterClrMapping/>
  </p:clrMapOvr>
  <p:transition spd="slow">
    <p:zo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A3E21-4875-4F1E-A597-5A5C6717910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885727"/>
      </p:ext>
    </p:extLst>
  </p:cSld>
  <p:clrMapOvr>
    <a:masterClrMapping/>
  </p:clrMapOvr>
  <p:transition spd="slow">
    <p:zo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14BEA-3E39-4E6D-A8F3-1AF034C35FB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077472"/>
      </p:ext>
    </p:extLst>
  </p:cSld>
  <p:clrMapOvr>
    <a:masterClrMapping/>
  </p:clrMapOvr>
  <p:transition spd="slow">
    <p:zo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0BF15-E76A-4647-909A-B16A7C487B0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6425"/>
      </p:ext>
    </p:extLst>
  </p:cSld>
  <p:clrMapOvr>
    <a:masterClrMapping/>
  </p:clrMapOvr>
  <p:transition spd="slow">
    <p:zo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9E0B-26CB-4BDB-B157-ACD67A67FE8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362291"/>
      </p:ext>
    </p:extLst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236DE-7C41-4922-A5F1-424BAA6CA1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90515"/>
      </p:ext>
    </p:extLst>
  </p:cSld>
  <p:clrMapOvr>
    <a:masterClrMapping/>
  </p:clrMapOvr>
  <p:transition>
    <p:zo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7BD09-CB81-463C-A832-F3D7F40F314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953846"/>
      </p:ext>
    </p:extLst>
  </p:cSld>
  <p:clrMapOvr>
    <a:masterClrMapping/>
  </p:clrMapOvr>
  <p:transition spd="slow">
    <p:zo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A6A19-D159-4FF6-AD23-D0441434AE9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354112"/>
      </p:ext>
    </p:extLst>
  </p:cSld>
  <p:clrMapOvr>
    <a:masterClrMapping/>
  </p:clrMapOvr>
  <p:transition spd="slow">
    <p:zo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7B7F7-5B50-4025-A4D1-42FAC6BAE0D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477479"/>
      </p:ext>
    </p:extLst>
  </p:cSld>
  <p:clrMapOvr>
    <a:masterClrMapping/>
  </p:clrMapOvr>
  <p:transition spd="slow">
    <p:zo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465A-AA00-4E98-B324-84C97FB609A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734096"/>
      </p:ext>
    </p:extLst>
  </p:cSld>
  <p:clrMapOvr>
    <a:masterClrMapping/>
  </p:clrMapOvr>
  <p:transition spd="slow">
    <p:zo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68D3F-971F-4A0E-B0A1-B4B47EB617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209940"/>
      </p:ext>
    </p:extLst>
  </p:cSld>
  <p:clrMapOvr>
    <a:masterClrMapping/>
  </p:clrMapOvr>
  <p:transition spd="slow">
    <p:zo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C8EA-82D0-4024-8B47-F0CD781665E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045583"/>
      </p:ext>
    </p:extLst>
  </p:cSld>
  <p:clrMapOvr>
    <a:masterClrMapping/>
  </p:clrMapOvr>
  <p:transition spd="slow">
    <p:zo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0A85F-242B-4C32-A468-1897F21BB4A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796117"/>
      </p:ext>
    </p:extLst>
  </p:cSld>
  <p:clrMapOvr>
    <a:masterClrMapping/>
  </p:clrMapOvr>
  <p:transition spd="slow">
    <p:zo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A3E21-4875-4F1E-A597-5A5C6717910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80604"/>
      </p:ext>
    </p:extLst>
  </p:cSld>
  <p:clrMapOvr>
    <a:masterClrMapping/>
  </p:clrMapOvr>
  <p:transition spd="slow">
    <p:zo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14BEA-3E39-4E6D-A8F3-1AF034C35FB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609917"/>
      </p:ext>
    </p:extLst>
  </p:cSld>
  <p:clrMapOvr>
    <a:masterClrMapping/>
  </p:clrMapOvr>
  <p:transition spd="slow">
    <p:zo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0BF15-E76A-4647-909A-B16A7C487B0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269534"/>
      </p:ext>
    </p:extLst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image" Target="../media/image5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C6C66E4-9792-49DC-9298-66B798E949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75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C96EC40-E904-4145-8D5B-38780EAFB360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89393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</p:sldLayoutIdLst>
  <p:transition spd="slow"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 b="-4207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737BCD6-C90C-4278-AD46-1BB50C1F5C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5362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</p:sldLayoutIdLst>
  <p:transition spd="slow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2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4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980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6991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18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16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72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742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896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8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3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1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19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6269A52-D9E2-4776-9B82-D35002822684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36956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p:transition spd="slow"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C6C66E4-9792-49DC-9298-66B798E949C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4639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C6C66E4-9792-49DC-9298-66B798E949C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359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C6C66E4-9792-49DC-9298-66B798E949C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0435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C6C66E4-9792-49DC-9298-66B798E949C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4120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  <p:sldLayoutId id="2147484160" r:id="rId9"/>
    <p:sldLayoutId id="2147484161" r:id="rId10"/>
    <p:sldLayoutId id="2147484162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C6C66E4-9792-49DC-9298-66B798E949C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8200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  <p:sldLayoutId id="2147484167" r:id="rId4"/>
    <p:sldLayoutId id="2147484168" r:id="rId5"/>
    <p:sldLayoutId id="2147484169" r:id="rId6"/>
    <p:sldLayoutId id="2147484170" r:id="rId7"/>
    <p:sldLayoutId id="2147484171" r:id="rId8"/>
    <p:sldLayoutId id="2147484172" r:id="rId9"/>
    <p:sldLayoutId id="2147484173" r:id="rId10"/>
    <p:sldLayoutId id="2147484174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0066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5232F50-484C-4FA5-AED8-ABBE339BA7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23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  <p:sldLayoutId id="2147483989" r:id="rId13"/>
    <p:sldLayoutId id="2147483990" r:id="rId14"/>
    <p:sldLayoutId id="2147483991" r:id="rId15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9424A85-41C5-4FDA-8CFF-429DB7961398}" type="slidenum">
              <a:rPr lang="en-US">
                <a:solidFill>
                  <a:srgbClr val="FEFAC9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46303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transition spd="slow"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 b="-4207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737BCD6-C90C-4278-AD46-1BB50C1F5C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0927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6" r:id="rId12"/>
  </p:sldLayoutIdLst>
  <p:transition spd="slow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2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4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980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6991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18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16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72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742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896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8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3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1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19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 b="-4207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737BCD6-C90C-4278-AD46-1BB50C1F5C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9618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  <p:sldLayoutId id="2147484029" r:id="rId12"/>
  </p:sldLayoutIdLst>
  <p:transition spd="slow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2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4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980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6991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18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16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72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742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896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8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3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1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19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C96EC40-E904-4145-8D5B-38780EAFB360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12420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ransition spd="slow"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C96EC40-E904-4145-8D5B-38780EAFB360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08028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transition spd="slow"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C96EC40-E904-4145-8D5B-38780EAFB360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75758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ransition spd="slow"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C96EC40-E904-4145-8D5B-38780EAFB360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18540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</p:sldLayoutIdLst>
  <p:transition spd="slow"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8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8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8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3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6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9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9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9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9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6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3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3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3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16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11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111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3.png"/><Relationship Id="rId4" Type="http://schemas.openxmlformats.org/officeDocument/2006/relationships/image" Target="../media/image112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116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118.jpeg"/><Relationship Id="rId4" Type="http://schemas.openxmlformats.org/officeDocument/2006/relationships/image" Target="../media/image116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22275" y="1371600"/>
            <a:ext cx="8229600" cy="1828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v</a:t>
            </a:r>
          </a:p>
        </p:txBody>
      </p:sp>
      <p:sp>
        <p:nvSpPr>
          <p:cNvPr id="3075" name="Subtitle 1"/>
          <p:cNvSpPr>
            <a:spLocks noGrp="1"/>
          </p:cNvSpPr>
          <p:nvPr>
            <p:ph type="subTitle" idx="1"/>
          </p:nvPr>
        </p:nvSpPr>
        <p:spPr>
          <a:xfrm>
            <a:off x="1371600" y="3332163"/>
            <a:ext cx="6400800" cy="1752600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076" name="Picture 3" descr="stonehenge.vei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188" y="0"/>
            <a:ext cx="10287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17488" y="1412776"/>
            <a:ext cx="8712200" cy="337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7600" b="1"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Ancient  Skies</a:t>
            </a:r>
            <a:endParaRPr lang="en-US" sz="7600" b="1" dirty="0">
              <a:effectLst>
                <a:outerShdw blurRad="38100" dist="38100" dir="2700000" algn="tl">
                  <a:srgbClr val="C0C0C0"/>
                </a:outerShdw>
              </a:effectLst>
              <a:latin typeface="Papyrus" pitchFamily="66" charset="0"/>
            </a:endParaRPr>
          </a:p>
          <a:p>
            <a:pPr algn="ctr" eaLnBrk="0" hangingPunct="0">
              <a:spcBef>
                <a:spcPts val="1500"/>
              </a:spcBef>
              <a:defRPr/>
            </a:pPr>
            <a:r>
              <a:rPr lang="en-US" sz="5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&amp;</a:t>
            </a:r>
          </a:p>
          <a:p>
            <a:pPr algn="ctr" eaLnBrk="0" hangingPunct="0">
              <a:spcBef>
                <a:spcPts val="1500"/>
              </a:spcBef>
              <a:defRPr/>
            </a:pPr>
            <a:r>
              <a:rPr lang="en-US" sz="5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Heavenly Rhythms</a:t>
            </a:r>
          </a:p>
        </p:txBody>
      </p:sp>
      <p:sp>
        <p:nvSpPr>
          <p:cNvPr id="6" name="Rectangle 5"/>
          <p:cNvSpPr/>
          <p:nvPr/>
        </p:nvSpPr>
        <p:spPr>
          <a:xfrm>
            <a:off x="214313" y="857250"/>
            <a:ext cx="8715375" cy="4857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243" name="Content Placeholder 3" descr="ojosdelsalado6000bs7_brunier_f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57188" y="0"/>
            <a:ext cx="10312401" cy="6858000"/>
          </a:xfrm>
        </p:spPr>
      </p:pic>
      <p:sp>
        <p:nvSpPr>
          <p:cNvPr id="4" name="TextBox 3"/>
          <p:cNvSpPr txBox="1"/>
          <p:nvPr/>
        </p:nvSpPr>
        <p:spPr>
          <a:xfrm>
            <a:off x="5364088" y="4509120"/>
            <a:ext cx="3600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Daily motion of the stars:</a:t>
            </a:r>
          </a:p>
          <a:p>
            <a:endParaRPr lang="nl-NL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</a:rPr>
              <a:t>rotation around polar axis </a:t>
            </a:r>
          </a:p>
          <a:p>
            <a:r>
              <a:rPr lang="nl-NL" b="1" dirty="0">
                <a:solidFill>
                  <a:schemeClr val="bg1"/>
                </a:solidFill>
              </a:rPr>
              <a:t>      (~ star Polaris)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</a:rPr>
              <a:t>rise in the east,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</a:rPr>
              <a:t>culmination south,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</a:rPr>
              <a:t>setting in the west</a:t>
            </a:r>
          </a:p>
        </p:txBody>
      </p:sp>
      <p:sp>
        <p:nvSpPr>
          <p:cNvPr id="2" name="Rectangle 1"/>
          <p:cNvSpPr/>
          <p:nvPr/>
        </p:nvSpPr>
        <p:spPr>
          <a:xfrm>
            <a:off x="5364088" y="4509120"/>
            <a:ext cx="3528392" cy="203132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599067"/>
      </p:ext>
    </p:extLst>
  </p:cSld>
  <p:clrMapOvr>
    <a:masterClrMapping/>
  </p:clrMapOvr>
  <p:transition spd="slow"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Content Placeholder 7" descr="startrails11h_hambsch_f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14438" y="0"/>
            <a:ext cx="10607676" cy="7072313"/>
          </a:xfrm>
        </p:spPr>
      </p:pic>
      <p:sp>
        <p:nvSpPr>
          <p:cNvPr id="11" name="Rectangle 10"/>
          <p:cNvSpPr/>
          <p:nvPr/>
        </p:nvSpPr>
        <p:spPr>
          <a:xfrm>
            <a:off x="4286250" y="0"/>
            <a:ext cx="6215063" cy="7000875"/>
          </a:xfrm>
          <a:prstGeom prst="rect">
            <a:avLst/>
          </a:prstGeom>
          <a:solidFill>
            <a:srgbClr val="00194C"/>
          </a:solidFill>
          <a:ln>
            <a:noFill/>
          </a:ln>
          <a:effectLst>
            <a:outerShdw blurRad="50800" dist="292100" dir="105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7348" name="Picture 9" descr="equator.horiz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2000250"/>
            <a:ext cx="4962525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286250" y="0"/>
            <a:ext cx="4857750" cy="7000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1206" name="TextBox 12"/>
          <p:cNvSpPr txBox="1">
            <a:spLocks noChangeArrowheads="1"/>
          </p:cNvSpPr>
          <p:nvPr/>
        </p:nvSpPr>
        <p:spPr bwMode="auto">
          <a:xfrm>
            <a:off x="4500563" y="357188"/>
            <a:ext cx="4357687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800" dirty="0">
                <a:solidFill>
                  <a:prstClr val="white"/>
                </a:solidFill>
                <a:latin typeface="Constantia"/>
              </a:rPr>
              <a:t>Daily motion: 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Sky turns around north celestial pole,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Along circle parallel to celestial equator</a:t>
            </a:r>
          </a:p>
        </p:txBody>
      </p:sp>
    </p:spTree>
    <p:extLst>
      <p:ext uri="{BB962C8B-B14F-4D97-AF65-F5344CB8AC3E}">
        <p14:creationId xmlns:p14="http://schemas.microsoft.com/office/powerpoint/2010/main" val="4220527686"/>
      </p:ext>
    </p:extLst>
  </p:cSld>
  <p:clrMapOvr>
    <a:masterClrMapping/>
  </p:clrMapOvr>
  <p:transition spd="slow"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0"/>
            <a:ext cx="8643966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4700" dirty="0"/>
              <a:t>Lascaux</a:t>
            </a:r>
            <a:br>
              <a:rPr lang="en-US" sz="4700" dirty="0"/>
            </a:br>
            <a:r>
              <a:rPr lang="en-US" sz="4700" dirty="0"/>
              <a:t>First  </a:t>
            </a:r>
            <a:r>
              <a:rPr lang="en-US" sz="4700" dirty="0" err="1"/>
              <a:t>Starmap</a:t>
            </a:r>
            <a:r>
              <a:rPr lang="en-US" sz="4700" dirty="0"/>
              <a:t>:  the Pleiades   ?</a:t>
            </a:r>
          </a:p>
        </p:txBody>
      </p:sp>
      <p:pic>
        <p:nvPicPr>
          <p:cNvPr id="15363" name="Picture 4" descr="LascauxCavesStar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57375"/>
            <a:ext cx="4170363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2000" y="1857375"/>
            <a:ext cx="4143375" cy="464343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5720" y="2000240"/>
            <a:ext cx="4643470" cy="440120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pPr>
              <a:defRPr/>
            </a:pPr>
            <a:r>
              <a:rPr lang="en-US" sz="2800" dirty="0">
                <a:effectLst>
                  <a:outerShdw blurRad="292100" dist="330200" dir="2700000" algn="tl" rotWithShape="0">
                    <a:prstClr val="black">
                      <a:alpha val="40000"/>
                    </a:prstClr>
                  </a:outerShdw>
                </a:effectLst>
              </a:rPr>
              <a:t>              </a:t>
            </a:r>
            <a:r>
              <a:rPr lang="en-US" sz="2800" b="1" dirty="0">
                <a:effectLst>
                  <a:outerShdw blurRad="292100" dist="330200" dir="2700000" algn="tl" rotWithShape="0">
                    <a:prstClr val="black">
                      <a:alpha val="40000"/>
                    </a:prstClr>
                  </a:outerShdw>
                </a:effectLst>
              </a:rPr>
              <a:t>Lascaux:</a:t>
            </a:r>
          </a:p>
          <a:p>
            <a:pPr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 Most beautiful Ice Age cave paintings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 Magdalenean cave art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 16,500 yrs  old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 2000 figures:</a:t>
            </a:r>
          </a:p>
          <a:p>
            <a:pPr>
              <a:defRPr/>
            </a:pPr>
            <a:r>
              <a:rPr lang="en-US" dirty="0"/>
              <a:t>   -  900 animals, of which 364 horses</a:t>
            </a:r>
          </a:p>
          <a:p>
            <a:pPr>
              <a:defRPr/>
            </a:pPr>
            <a:r>
              <a:rPr lang="en-US" dirty="0"/>
              <a:t>   -  geometric figures</a:t>
            </a:r>
          </a:p>
          <a:p>
            <a:pPr>
              <a:defRPr/>
            </a:pPr>
            <a:r>
              <a:rPr lang="en-US" dirty="0"/>
              <a:t>   -  Hall of Bulls:  4 huge aurochs/bulls</a:t>
            </a:r>
          </a:p>
          <a:p>
            <a:pPr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 </a:t>
            </a:r>
            <a:r>
              <a:rPr lang="en-US" dirty="0" err="1"/>
              <a:t>Rappenglueck</a:t>
            </a:r>
            <a:r>
              <a:rPr lang="en-US" dirty="0"/>
              <a:t> speculated that </a:t>
            </a:r>
          </a:p>
          <a:p>
            <a:pPr>
              <a:defRPr/>
            </a:pPr>
            <a:r>
              <a:rPr lang="en-US" dirty="0"/>
              <a:t>  cave paintings contained astronomy:</a:t>
            </a:r>
          </a:p>
          <a:p>
            <a:pPr>
              <a:defRPr/>
            </a:pPr>
            <a:r>
              <a:rPr lang="en-US" dirty="0"/>
              <a:t>  -  star map near head bull</a:t>
            </a:r>
          </a:p>
          <a:p>
            <a:pPr>
              <a:defRPr/>
            </a:pPr>
            <a:r>
              <a:rPr lang="en-US" dirty="0"/>
              <a:t>  -  Pleiades</a:t>
            </a:r>
          </a:p>
          <a:p>
            <a:pPr>
              <a:defRPr/>
            </a:pPr>
            <a:r>
              <a:rPr lang="en-US" dirty="0"/>
              <a:t>  -  Moon cycle (29 dots) near horse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5750" y="1857375"/>
            <a:ext cx="4214813" cy="471487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5367" name="Picture 7" descr="_975360_las300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4857750"/>
            <a:ext cx="3235325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286250" y="4857750"/>
            <a:ext cx="3214688" cy="178593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896" y="-304913"/>
            <a:ext cx="10009112" cy="7506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988840"/>
            <a:ext cx="4464496" cy="4464496"/>
          </a:xfrm>
          <a:prstGeom prst="rect">
            <a:avLst/>
          </a:prstGeom>
          <a:effectLst>
            <a:outerShdw blurRad="50800" dist="215900" dir="27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709624" y="1988840"/>
            <a:ext cx="4462776" cy="4464496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972616" y="-387424"/>
            <a:ext cx="8643966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4700" dirty="0"/>
              <a:t>the Pleiades   </a:t>
            </a:r>
          </a:p>
        </p:txBody>
      </p:sp>
    </p:spTree>
    <p:extLst>
      <p:ext uri="{BB962C8B-B14F-4D97-AF65-F5344CB8AC3E}">
        <p14:creationId xmlns:p14="http://schemas.microsoft.com/office/powerpoint/2010/main" val="1042786672"/>
      </p:ext>
    </p:extLst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Content Placeholder 8" descr="map_ori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0"/>
            <a:ext cx="4867275" cy="6858000"/>
          </a:xfrm>
        </p:spPr>
      </p:pic>
      <p:pic>
        <p:nvPicPr>
          <p:cNvPr id="56323" name="Picture 6" descr="orion_gauvreau_b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1428750"/>
            <a:ext cx="2786063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000768"/>
            <a:ext cx="9929882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   </a:t>
            </a:r>
            <a:r>
              <a:rPr lang="en-US" sz="6100" dirty="0">
                <a:sym typeface="Mathematica1"/>
              </a:rPr>
              <a:t>H</a:t>
            </a:r>
            <a:r>
              <a:rPr lang="el-GR" sz="6100" dirty="0">
                <a:sym typeface="Mathematica1"/>
              </a:rPr>
              <a:t>στερισται</a:t>
            </a:r>
            <a:r>
              <a:rPr sz="6100" dirty="0">
                <a:solidFill>
                  <a:srgbClr val="FDF8F5"/>
                </a:solidFill>
                <a:sym typeface="Mathematica1"/>
              </a:rPr>
              <a:t>  -  Constellations</a:t>
            </a:r>
            <a:br>
              <a:rPr sz="7300" dirty="0"/>
            </a:br>
            <a:r>
              <a:rPr sz="6200" dirty="0"/>
              <a:t>              </a:t>
            </a:r>
            <a:endParaRPr sz="4700" dirty="0"/>
          </a:p>
        </p:txBody>
      </p:sp>
      <p:pic>
        <p:nvPicPr>
          <p:cNvPr id="56325" name="Picture 9" descr="Uranometria_or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1428750"/>
            <a:ext cx="2566988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571875" y="1428750"/>
            <a:ext cx="2786063" cy="3571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29375" y="1428750"/>
            <a:ext cx="2571750" cy="3571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7572375" y="714375"/>
            <a:ext cx="4357688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800" dirty="0">
                <a:solidFill>
                  <a:prstClr val="white"/>
                </a:solidFill>
                <a:latin typeface="Constantia"/>
              </a:rPr>
              <a:t>Orion</a:t>
            </a:r>
          </a:p>
        </p:txBody>
      </p:sp>
    </p:spTree>
    <p:extLst>
      <p:ext uri="{BB962C8B-B14F-4D97-AF65-F5344CB8AC3E}">
        <p14:creationId xmlns:p14="http://schemas.microsoft.com/office/powerpoint/2010/main" val="3510573797"/>
      </p:ext>
    </p:extLst>
  </p:cSld>
  <p:clrMapOvr>
    <a:masterClrMapping/>
  </p:clrMapOvr>
  <p:transition spd="slow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5000" dirty="0"/>
              <a:t>Big Dipper – </a:t>
            </a:r>
            <a:r>
              <a:rPr lang="en-US" sz="5000" dirty="0" err="1"/>
              <a:t>Ursa</a:t>
            </a:r>
            <a:r>
              <a:rPr lang="en-US" sz="5000" dirty="0"/>
              <a:t> Major:</a:t>
            </a:r>
            <a:br>
              <a:rPr lang="en-US" sz="5000" dirty="0"/>
            </a:br>
            <a:r>
              <a:rPr lang="en-US" sz="5000" dirty="0"/>
              <a:t>Oldest  Constellation ? </a:t>
            </a:r>
          </a:p>
        </p:txBody>
      </p:sp>
      <p:pic>
        <p:nvPicPr>
          <p:cNvPr id="17411" name="Picture 4" descr="dippers_lodriguss_labe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3143250"/>
            <a:ext cx="51466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786188" y="3143250"/>
            <a:ext cx="5143500" cy="3429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2875" y="1143000"/>
            <a:ext cx="4929188" cy="6032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500" dirty="0">
                <a:effectLst>
                  <a:outerShdw blurRad="165100" dist="279400" dir="5400000" algn="ctr" rotWithShape="0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  <a:endParaRPr lang="en-US" sz="3500" dirty="0">
              <a:effectLst>
                <a:outerShdw blurRad="165100" dist="279400" dir="5400000" algn="ctr" rotWithShape="0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sz="1700" dirty="0"/>
              <a:t>Most well-known constellations </a:t>
            </a:r>
          </a:p>
          <a:p>
            <a:pPr>
              <a:defRPr/>
            </a:pPr>
            <a:r>
              <a:rPr lang="en-US" sz="1700" dirty="0"/>
              <a:t>have been defined by</a:t>
            </a:r>
          </a:p>
          <a:p>
            <a:pPr>
              <a:defRPr/>
            </a:pPr>
            <a:endParaRPr lang="en-US" sz="1700" dirty="0"/>
          </a:p>
          <a:p>
            <a:pPr>
              <a:defRPr/>
            </a:pPr>
            <a:r>
              <a:rPr lang="en-US" sz="1700" dirty="0"/>
              <a:t>     - Babylonian  </a:t>
            </a:r>
          </a:p>
          <a:p>
            <a:pPr>
              <a:defRPr/>
            </a:pPr>
            <a:r>
              <a:rPr lang="en-US" sz="1700" dirty="0"/>
              <a:t>                                  astronomers</a:t>
            </a:r>
          </a:p>
          <a:p>
            <a:pPr>
              <a:defRPr/>
            </a:pPr>
            <a:r>
              <a:rPr lang="en-US" sz="1700" dirty="0"/>
              <a:t>     - Greek</a:t>
            </a:r>
          </a:p>
          <a:p>
            <a:pPr>
              <a:defRPr/>
            </a:pPr>
            <a:endParaRPr lang="en-US" sz="1700" dirty="0"/>
          </a:p>
          <a:p>
            <a:pPr>
              <a:defRPr/>
            </a:pPr>
            <a:endParaRPr lang="en-US" sz="1700" dirty="0"/>
          </a:p>
          <a:p>
            <a:pPr>
              <a:defRPr/>
            </a:pPr>
            <a:r>
              <a:rPr lang="en-US" sz="1700" dirty="0"/>
              <a:t>Not so the </a:t>
            </a:r>
            <a:r>
              <a:rPr lang="en-US" sz="1700" dirty="0">
                <a:solidFill>
                  <a:srgbClr val="FFC000"/>
                </a:solidFill>
              </a:rPr>
              <a:t>Big Dipper</a:t>
            </a:r>
            <a:r>
              <a:rPr lang="en-US" sz="1700" dirty="0"/>
              <a:t>, known:</a:t>
            </a:r>
          </a:p>
          <a:p>
            <a:pPr>
              <a:defRPr/>
            </a:pPr>
            <a:r>
              <a:rPr lang="en-US" sz="1700" dirty="0"/>
              <a:t>     - Eurasian continent  </a:t>
            </a:r>
          </a:p>
          <a:p>
            <a:pPr>
              <a:defRPr/>
            </a:pPr>
            <a:r>
              <a:rPr lang="en-US" sz="1700" dirty="0"/>
              <a:t>           (incl.   Siberians)</a:t>
            </a:r>
          </a:p>
          <a:p>
            <a:pPr>
              <a:defRPr/>
            </a:pPr>
            <a:r>
              <a:rPr lang="en-US" sz="1700" dirty="0"/>
              <a:t>     - American  Indians </a:t>
            </a:r>
          </a:p>
          <a:p>
            <a:pPr>
              <a:defRPr/>
            </a:pPr>
            <a:endParaRPr lang="en-US" sz="1700" dirty="0"/>
          </a:p>
          <a:p>
            <a:pPr>
              <a:defRPr/>
            </a:pPr>
            <a:r>
              <a:rPr lang="en-US" sz="1700" dirty="0"/>
              <a:t>Suggests:   </a:t>
            </a:r>
          </a:p>
          <a:p>
            <a:pPr>
              <a:defRPr/>
            </a:pPr>
            <a:r>
              <a:rPr lang="en-US" sz="1700" dirty="0"/>
              <a:t>older than 10,000 yrs</a:t>
            </a:r>
          </a:p>
          <a:p>
            <a:pPr>
              <a:defRPr/>
            </a:pPr>
            <a:r>
              <a:rPr lang="en-US" sz="1700" dirty="0"/>
              <a:t>before ancestors American Indians</a:t>
            </a:r>
          </a:p>
          <a:p>
            <a:pPr>
              <a:defRPr/>
            </a:pPr>
            <a:r>
              <a:rPr lang="en-US" sz="1700" dirty="0"/>
              <a:t>crossed  Bering Street </a:t>
            </a:r>
          </a:p>
          <a:p>
            <a:pPr>
              <a:defRPr/>
            </a:pPr>
            <a:r>
              <a:rPr lang="en-US" dirty="0"/>
              <a:t>                     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8" name="Right Brace 7"/>
          <p:cNvSpPr/>
          <p:nvPr/>
        </p:nvSpPr>
        <p:spPr>
          <a:xfrm>
            <a:off x="1785938" y="2643188"/>
            <a:ext cx="285750" cy="785812"/>
          </a:xfrm>
          <a:prstGeom prst="rightBrac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438" y="1785938"/>
            <a:ext cx="3571875" cy="47863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6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Content Placeholder 3" descr="zodiacpostermml-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67238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57554" y="4214818"/>
            <a:ext cx="8229600" cy="1219200"/>
          </a:xfrm>
        </p:spPr>
        <p:txBody>
          <a:bodyPr/>
          <a:lstStyle/>
          <a:p>
            <a:pPr>
              <a:defRPr/>
            </a:pPr>
            <a:r>
              <a:rPr sz="6200"/>
              <a:t>Zodiac</a:t>
            </a:r>
          </a:p>
        </p:txBody>
      </p:sp>
    </p:spTree>
    <p:extLst>
      <p:ext uri="{BB962C8B-B14F-4D97-AF65-F5344CB8AC3E}">
        <p14:creationId xmlns:p14="http://schemas.microsoft.com/office/powerpoint/2010/main" val="2175323747"/>
      </p:ext>
    </p:extLst>
  </p:cSld>
  <p:clrMapOvr>
    <a:masterClrMapping/>
  </p:clrMapOvr>
  <p:transition spd="slow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6" descr="IMG_89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-571500"/>
            <a:ext cx="11572875" cy="771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1472" y="4071942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              </a:t>
            </a:r>
            <a:r>
              <a:rPr lang="en-US" sz="7300" dirty="0">
                <a:solidFill>
                  <a:srgbClr val="FDF8F5"/>
                </a:solidFill>
                <a:sym typeface="Mathematica1"/>
              </a:rPr>
              <a:t>H</a:t>
            </a:r>
            <a:r>
              <a:rPr lang="el-GR" sz="7300" dirty="0">
                <a:solidFill>
                  <a:srgbClr val="FDF8F5"/>
                </a:solidFill>
                <a:sym typeface="Mathematica1"/>
              </a:rPr>
              <a:t>λιοσ</a:t>
            </a:r>
            <a:r>
              <a:rPr sz="7300" dirty="0">
                <a:solidFill>
                  <a:srgbClr val="FDF8F5"/>
                </a:solidFill>
                <a:sym typeface="Mathematica1"/>
              </a:rPr>
              <a:t>  -  Sun</a:t>
            </a:r>
            <a:br>
              <a:rPr sz="7300" dirty="0"/>
            </a:br>
            <a:r>
              <a:rPr sz="6200" dirty="0"/>
              <a:t>              </a:t>
            </a:r>
            <a:endParaRPr sz="4700" dirty="0"/>
          </a:p>
        </p:txBody>
      </p:sp>
    </p:spTree>
    <p:extLst>
      <p:ext uri="{BB962C8B-B14F-4D97-AF65-F5344CB8AC3E}">
        <p14:creationId xmlns:p14="http://schemas.microsoft.com/office/powerpoint/2010/main" val="2246187113"/>
      </p:ext>
    </p:extLst>
  </p:cSld>
  <p:clrMapOvr>
    <a:masterClrMapping/>
  </p:clrMapOvr>
  <p:transition spd="slow"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Content Placeholder 3" descr="winter_solstice_pivat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71625"/>
            <a:ext cx="9144000" cy="395763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219200"/>
          </a:xfrm>
        </p:spPr>
        <p:txBody>
          <a:bodyPr/>
          <a:lstStyle/>
          <a:p>
            <a:pPr>
              <a:defRPr/>
            </a:pPr>
            <a:r>
              <a:t>         </a:t>
            </a:r>
            <a:r>
              <a:rPr sz="6200"/>
              <a:t>Sun:     daily  path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500034" y="5500702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/>
          </a:bodyPr>
          <a:lstStyle/>
          <a:p>
            <a:pPr eaLnBrk="0" hangingPunct="0">
              <a:defRPr/>
            </a:pPr>
            <a:r>
              <a:rPr lang="en-US" sz="42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       </a:t>
            </a:r>
            <a:r>
              <a:rPr lang="en-US" sz="32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winter solstice,  </a:t>
            </a:r>
            <a:r>
              <a:rPr lang="en-US" sz="3200" spc="-100" dirty="0" err="1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Tyrrhenain</a:t>
            </a:r>
            <a:r>
              <a:rPr lang="en-US" sz="32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 Sea 2005</a:t>
            </a:r>
          </a:p>
          <a:p>
            <a:pPr eaLnBrk="0" hangingPunct="0">
              <a:defRPr/>
            </a:pPr>
            <a:r>
              <a:rPr lang="en-US" sz="32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                                                                        </a:t>
            </a:r>
            <a:r>
              <a:rPr lang="en-US" sz="22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D. </a:t>
            </a:r>
            <a:r>
              <a:rPr lang="en-US" sz="2200" spc="-100" dirty="0" err="1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Pivato</a:t>
            </a:r>
            <a:r>
              <a:rPr lang="en-US" sz="22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18018538"/>
      </p:ext>
    </p:extLst>
  </p:cSld>
  <p:clrMapOvr>
    <a:masterClrMapping/>
  </p:clrMapOvr>
  <p:transition spd="slow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9" descr="PicES1-1re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29750" cy="707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-142908" y="5214950"/>
            <a:ext cx="9072626" cy="1219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t>       </a:t>
            </a:r>
            <a:r>
              <a:rPr sz="6200"/>
              <a:t>Sun:     </a:t>
            </a:r>
            <a:br>
              <a:rPr sz="6200"/>
            </a:br>
            <a:r>
              <a:rPr sz="6200"/>
              <a:t>     annual  change daily path</a:t>
            </a:r>
          </a:p>
        </p:txBody>
      </p:sp>
    </p:spTree>
    <p:extLst>
      <p:ext uri="{BB962C8B-B14F-4D97-AF65-F5344CB8AC3E}">
        <p14:creationId xmlns:p14="http://schemas.microsoft.com/office/powerpoint/2010/main" val="2676585204"/>
      </p:ext>
    </p:extLst>
  </p:cSld>
  <p:clrMapOvr>
    <a:masterClrMapping/>
  </p:clrMapOvr>
  <p:transition spd="slow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1400"/>
            <a:ext cx="91440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dirty="0"/>
              <a:t>Sky and the Universe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836712"/>
            <a:ext cx="8429625" cy="470852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altLang="en-US" dirty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/>
              <a:t>Cosmology is as old as humankind,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presumably as soon  humans developed language and art, ie. the use of symbolism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for expressing more profound and abstract thoughts, they started to study the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world around them. </a:t>
            </a:r>
          </a:p>
          <a:p>
            <a:pPr marL="136525" indent="0" eaLnBrk="1" hangingPunct="1">
              <a:buNone/>
            </a:pPr>
            <a:endParaRPr lang="nl-NL" sz="1600" dirty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/>
              <a:t>Very early cosmology was very local ...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 the Universe was what you immediately interacted with,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 and involved weather  earthquakes, sudden environmental changes etc.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 Things outside daily experience were supernatural </a:t>
            </a:r>
          </a:p>
          <a:p>
            <a:pPr eaLnBrk="1" hangingPunct="1"/>
            <a:endParaRPr lang="nl-NL" sz="1600" dirty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/>
              <a:t>The sky was identified with the supernatural, its serenity and regularity with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  the action of forces – Gods beyond control of humans</a:t>
            </a:r>
          </a:p>
          <a:p>
            <a:pPr marL="136525" indent="0" eaLnBrk="1" hangingPunct="1">
              <a:buNone/>
            </a:pPr>
            <a:endParaRPr lang="nl-NL" sz="1600" dirty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/>
              <a:t>At the same time, it was recognized that the celestial phenomena were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influencing our daily life: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 -  e.g. seasons corresponded to motions of stars on the sky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 -  that suggested that ultimate forces in our world were to be seen on the sky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    </a:t>
            </a:r>
          </a:p>
          <a:p>
            <a:pPr marL="136525" indent="0" eaLnBrk="1" hangingPunct="1">
              <a:buNone/>
            </a:pPr>
            <a:endParaRPr lang="nl-NL" sz="1600" dirty="0"/>
          </a:p>
        </p:txBody>
      </p:sp>
      <p:sp>
        <p:nvSpPr>
          <p:cNvPr id="4" name="Rectangle 3"/>
          <p:cNvSpPr/>
          <p:nvPr/>
        </p:nvSpPr>
        <p:spPr>
          <a:xfrm>
            <a:off x="428625" y="1196752"/>
            <a:ext cx="8429625" cy="523262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603402"/>
      </p:ext>
    </p:extLst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13682"/>
            <a:ext cx="8572500" cy="4286250"/>
          </a:xfrm>
          <a:prstGeom prst="rect">
            <a:avLst/>
          </a:prstGeom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-396552" y="5652864"/>
            <a:ext cx="9072626" cy="1219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dirty="0"/>
              <a:t>       </a:t>
            </a:r>
            <a:r>
              <a:rPr sz="6200" dirty="0">
                <a:solidFill>
                  <a:schemeClr val="bg1"/>
                </a:solidFill>
              </a:rPr>
              <a:t>Sun:     </a:t>
            </a:r>
            <a:br>
              <a:rPr sz="6200" dirty="0">
                <a:solidFill>
                  <a:schemeClr val="bg1"/>
                </a:solidFill>
              </a:rPr>
            </a:br>
            <a:r>
              <a:rPr sz="6200" dirty="0">
                <a:solidFill>
                  <a:schemeClr val="bg1"/>
                </a:solidFill>
              </a:rPr>
              <a:t>     annual change </a:t>
            </a:r>
            <a:br>
              <a:rPr sz="6200" dirty="0">
                <a:solidFill>
                  <a:schemeClr val="bg1"/>
                </a:solidFill>
              </a:rPr>
            </a:br>
            <a:r>
              <a:rPr lang="en-US" sz="6200" dirty="0">
                <a:solidFill>
                  <a:schemeClr val="bg1"/>
                </a:solidFill>
              </a:rPr>
              <a:t>     </a:t>
            </a:r>
            <a:r>
              <a:rPr sz="6200" dirty="0">
                <a:solidFill>
                  <a:schemeClr val="bg1"/>
                </a:solidFill>
              </a:rPr>
              <a:t>daily path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660" y="4599932"/>
            <a:ext cx="3384376" cy="209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65288"/>
      </p:ext>
    </p:extLst>
  </p:cSld>
  <p:clrMapOvr>
    <a:masterClrMapping/>
  </p:clrMapOvr>
  <p:transition spd="slow"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14750" y="142875"/>
            <a:ext cx="5357813" cy="3714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2467" name="Content Placeholder 3" descr="celestialspher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1928813"/>
            <a:ext cx="3473450" cy="3714750"/>
          </a:xfrm>
        </p:spPr>
      </p:pic>
      <p:pic>
        <p:nvPicPr>
          <p:cNvPr id="62468" name="Picture 5" descr="radec_earth_orbi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13" y="2786063"/>
            <a:ext cx="5348287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43313" y="1928813"/>
            <a:ext cx="5357812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Ecliptic:     Sun’s  yearly  path  among  the  stars  =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             Projection Earth’s orbit on sky 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219200"/>
          </a:xfrm>
        </p:spPr>
        <p:txBody>
          <a:bodyPr/>
          <a:lstStyle/>
          <a:p>
            <a:pPr>
              <a:defRPr/>
            </a:pPr>
            <a:r>
              <a:t>     </a:t>
            </a:r>
            <a:r>
              <a:rPr sz="6200"/>
              <a:t>Sun:     annual  path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2875" y="1928813"/>
            <a:ext cx="3500438" cy="36433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311370"/>
      </p:ext>
    </p:extLst>
  </p:cSld>
  <p:clrMapOvr>
    <a:masterClrMapping/>
  </p:clrMapOvr>
  <p:transition spd="slow"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55" y="0"/>
            <a:ext cx="9802623" cy="6858000"/>
          </a:xfrm>
        </p:spPr>
      </p:pic>
      <p:sp>
        <p:nvSpPr>
          <p:cNvPr id="8" name="TextBox 7"/>
          <p:cNvSpPr txBox="1"/>
          <p:nvPr/>
        </p:nvSpPr>
        <p:spPr>
          <a:xfrm>
            <a:off x="2411760" y="5724739"/>
            <a:ext cx="5357812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Ecliptic:     Sun’s  yearly  path  among  the  stars  =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             Projection Earth’s orbit on sky 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755576" y="-1035496"/>
            <a:ext cx="9793088" cy="2448272"/>
          </a:xfrm>
        </p:spPr>
        <p:txBody>
          <a:bodyPr/>
          <a:lstStyle/>
          <a:p>
            <a:pPr>
              <a:defRPr/>
            </a:pPr>
            <a:r>
              <a:rPr dirty="0"/>
              <a:t>                     </a:t>
            </a:r>
            <a:r>
              <a:rPr sz="6000" dirty="0"/>
              <a:t>Ecliptic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1520" y="5589240"/>
            <a:ext cx="8712968" cy="86409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436265"/>
      </p:ext>
    </p:extLst>
  </p:cSld>
  <p:clrMapOvr>
    <a:masterClrMapping/>
  </p:clrMapOvr>
  <p:transition spd="slow"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00250" y="5715000"/>
            <a:ext cx="535781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Ecliptic:     Sun’s  yearly  path  among  the  stars  =</a:t>
            </a: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                   Projection Earth’s orbit on sky 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219200"/>
          </a:xfrm>
        </p:spPr>
        <p:txBody>
          <a:bodyPr/>
          <a:lstStyle/>
          <a:p>
            <a:pPr>
              <a:defRPr/>
            </a:pPr>
            <a:r>
              <a:t>     </a:t>
            </a:r>
            <a:r>
              <a:rPr sz="6200">
                <a:solidFill>
                  <a:schemeClr val="bg1"/>
                </a:solidFill>
              </a:rPr>
              <a:t>Sun:     annual  path</a:t>
            </a:r>
          </a:p>
        </p:txBody>
      </p:sp>
      <p:pic>
        <p:nvPicPr>
          <p:cNvPr id="63492" name="Picture 4" descr="sun_eclipti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1688"/>
            <a:ext cx="9144000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27584" y="5589240"/>
            <a:ext cx="8208912" cy="86409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663288"/>
      </p:ext>
    </p:extLst>
  </p:cSld>
  <p:clrMapOvr>
    <a:masterClrMapping/>
  </p:clrMapOvr>
  <p:transition spd="slow"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64515" name="Content Placeholder 5" descr="f1-firstpointofaries-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03213"/>
            <a:ext cx="9144000" cy="7908926"/>
          </a:xfrm>
        </p:spPr>
      </p:pic>
      <p:sp>
        <p:nvSpPr>
          <p:cNvPr id="4" name="TextBox 3"/>
          <p:cNvSpPr txBox="1"/>
          <p:nvPr/>
        </p:nvSpPr>
        <p:spPr>
          <a:xfrm>
            <a:off x="4286250" y="4357688"/>
            <a:ext cx="535781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Sun’s  path  among  the  stars  =   Ecliptic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Ecliptic:     traverses through 12 regions of 30</a:t>
            </a:r>
            <a:r>
              <a:rPr lang="en-US" baseline="30000" dirty="0">
                <a:solidFill>
                  <a:prstClr val="white"/>
                </a:solidFill>
                <a:latin typeface="Constantia"/>
                <a:sym typeface="Mathematica1"/>
              </a:rPr>
              <a:t>0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        the constellations of the Zodiac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4139952" y="4357688"/>
            <a:ext cx="4896544" cy="12001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 rot="20638489">
            <a:off x="7651123" y="136319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ECLIPTIC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452858294"/>
      </p:ext>
    </p:extLst>
  </p:cSld>
  <p:clrMapOvr>
    <a:masterClrMapping/>
  </p:clrMapOvr>
  <p:transition spd="slow"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8568952" cy="558588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7584" y="-243408"/>
            <a:ext cx="8229600" cy="1219200"/>
          </a:xfrm>
        </p:spPr>
        <p:txBody>
          <a:bodyPr/>
          <a:lstStyle/>
          <a:p>
            <a:r>
              <a:rPr lang="nl-NL" b="1" dirty="0"/>
              <a:t>Earth’s Orbit   &amp;    the Zodiac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010632208"/>
      </p:ext>
    </p:extLst>
  </p:cSld>
  <p:clrMapOvr>
    <a:masterClrMapping/>
  </p:clrMapOvr>
  <p:transition spd="slow"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6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Content Placeholder 3" descr="zodiacpostermml-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67238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57554" y="4214818"/>
            <a:ext cx="8229600" cy="1219200"/>
          </a:xfrm>
        </p:spPr>
        <p:txBody>
          <a:bodyPr/>
          <a:lstStyle/>
          <a:p>
            <a:pPr>
              <a:defRPr/>
            </a:pPr>
            <a:r>
              <a:rPr sz="6200"/>
              <a:t>Zodiac</a:t>
            </a:r>
          </a:p>
        </p:txBody>
      </p:sp>
    </p:spTree>
    <p:extLst>
      <p:ext uri="{BB962C8B-B14F-4D97-AF65-F5344CB8AC3E}">
        <p14:creationId xmlns:p14="http://schemas.microsoft.com/office/powerpoint/2010/main" val="3940362358"/>
      </p:ext>
    </p:extLst>
  </p:cSld>
  <p:clrMapOvr>
    <a:masterClrMapping/>
  </p:clrMapOvr>
  <p:transition spd="slow"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stonehenge-wallpaper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2" y="1292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252536" y="1916832"/>
            <a:ext cx="9937104" cy="2448272"/>
          </a:xfrm>
          <a:prstGeom prst="rect">
            <a:avLst/>
          </a:prstGeom>
        </p:spPr>
        <p:txBody>
          <a:bodyPr anchor="ctr">
            <a:normAutofit fontScale="25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br>
              <a:rPr lang="en-US" sz="41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</a:br>
            <a:r>
              <a:rPr lang="en-US" sz="240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Neolithic</a:t>
            </a:r>
          </a:p>
          <a:p>
            <a:pPr algn="ctr" fontAlgn="auto">
              <a:spcAft>
                <a:spcPts val="0"/>
              </a:spcAft>
              <a:defRPr/>
            </a:pPr>
            <a:endParaRPr lang="en-US" sz="24000" b="1" dirty="0">
              <a:ln w="6350">
                <a:noFill/>
              </a:ln>
              <a:gradFill>
                <a:gsLst>
                  <a:gs pos="0">
                    <a:srgbClr val="CEB966">
                      <a:tint val="73000"/>
                      <a:satMod val="145000"/>
                    </a:srgbClr>
                  </a:gs>
                  <a:gs pos="73000">
                    <a:srgbClr val="CEB966">
                      <a:tint val="73000"/>
                      <a:satMod val="145000"/>
                    </a:srgbClr>
                  </a:gs>
                  <a:gs pos="100000">
                    <a:srgbClr val="CEB966">
                      <a:tint val="83000"/>
                      <a:satMod val="143000"/>
                    </a:srgb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Lucida Sans"/>
            </a:endParaRPr>
          </a:p>
          <a:p>
            <a:pPr algn="ctr" fontAlgn="auto">
              <a:spcAft>
                <a:spcPts val="0"/>
              </a:spcAft>
              <a:defRPr/>
            </a:pPr>
            <a:endParaRPr lang="en-US" sz="24000" b="1" dirty="0">
              <a:ln w="6350">
                <a:noFill/>
              </a:ln>
              <a:gradFill>
                <a:gsLst>
                  <a:gs pos="0">
                    <a:srgbClr val="CEB966">
                      <a:tint val="73000"/>
                      <a:satMod val="145000"/>
                    </a:srgbClr>
                  </a:gs>
                  <a:gs pos="73000">
                    <a:srgbClr val="CEB966">
                      <a:tint val="73000"/>
                      <a:satMod val="145000"/>
                    </a:srgbClr>
                  </a:gs>
                  <a:gs pos="100000">
                    <a:srgbClr val="CEB966">
                      <a:tint val="83000"/>
                      <a:satMod val="143000"/>
                    </a:srgb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Lucida San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240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Solar Observatories</a:t>
            </a:r>
          </a:p>
        </p:txBody>
      </p:sp>
    </p:spTree>
    <p:extLst>
      <p:ext uri="{BB962C8B-B14F-4D97-AF65-F5344CB8AC3E}">
        <p14:creationId xmlns:p14="http://schemas.microsoft.com/office/powerpoint/2010/main" val="637991728"/>
      </p:ext>
    </p:extLst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4346" y="-142900"/>
            <a:ext cx="964413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4700" dirty="0"/>
              <a:t>Nabta – Egypt</a:t>
            </a:r>
            <a:br>
              <a:rPr lang="en-US" sz="4700" dirty="0"/>
            </a:br>
            <a:r>
              <a:rPr lang="en-US" sz="3600" dirty="0"/>
              <a:t>Oldest  </a:t>
            </a:r>
            <a:r>
              <a:rPr lang="en-US" sz="3600" dirty="0" err="1"/>
              <a:t>Archaeoastronomical</a:t>
            </a:r>
            <a:r>
              <a:rPr lang="en-US" sz="3600" dirty="0"/>
              <a:t> Monument ?</a:t>
            </a:r>
          </a:p>
        </p:txBody>
      </p:sp>
      <p:pic>
        <p:nvPicPr>
          <p:cNvPr id="18435" name="Picture 5" descr="Nabta-Egyp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3143250"/>
            <a:ext cx="334645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nabta.nature.jp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857620" y="1357298"/>
            <a:ext cx="4166159" cy="4643446"/>
          </a:xfrm>
          <a:prstGeom prst="rect">
            <a:avLst/>
          </a:prstGeom>
          <a:effectLst>
            <a:outerShdw blurRad="1651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51520" y="1501090"/>
            <a:ext cx="3857625" cy="447814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500" dirty="0">
                <a:effectLst>
                  <a:outerShdw blurRad="165100" dist="279400" dir="5400000" algn="ctr" rotWithShape="0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  <a:r>
              <a:rPr lang="en-US" sz="3500" dirty="0">
                <a:effectLst>
                  <a:outerShdw blurRad="165100" dist="279400" dir="5400000" algn="ctr" rotWithShape="0">
                    <a:srgbClr val="000000">
                      <a:alpha val="43137"/>
                    </a:srgbClr>
                  </a:outerShdw>
                </a:effectLst>
              </a:rPr>
              <a:t>Nabta: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sz="1400" b="1" dirty="0"/>
              <a:t>Southwest Egypt</a:t>
            </a:r>
          </a:p>
          <a:p>
            <a:pPr>
              <a:defRPr/>
            </a:pPr>
            <a:endParaRPr lang="en-US" sz="1400" b="1" dirty="0"/>
          </a:p>
          <a:p>
            <a:pPr>
              <a:defRPr/>
            </a:pPr>
            <a:r>
              <a:rPr lang="en-US" sz="1400" b="1" dirty="0"/>
              <a:t>Oldest astronomical </a:t>
            </a:r>
          </a:p>
          <a:p>
            <a:pPr>
              <a:defRPr/>
            </a:pPr>
            <a:r>
              <a:rPr lang="en-US" sz="1400" b="1" dirty="0"/>
              <a:t>megalithic monument:  </a:t>
            </a:r>
          </a:p>
          <a:p>
            <a:pPr>
              <a:defRPr/>
            </a:pPr>
            <a:r>
              <a:rPr lang="en-US" sz="1400" b="1" dirty="0"/>
              <a:t>             6,000-6,500 yrs old</a:t>
            </a:r>
          </a:p>
          <a:p>
            <a:pPr>
              <a:defRPr/>
            </a:pPr>
            <a:endParaRPr lang="en-US" sz="1400" b="1" dirty="0"/>
          </a:p>
          <a:p>
            <a:pPr>
              <a:defRPr/>
            </a:pPr>
            <a:r>
              <a:rPr lang="en-US" sz="1400" b="1" dirty="0"/>
              <a:t>- complex not circular:  .8-1.8 miles</a:t>
            </a:r>
          </a:p>
          <a:p>
            <a:pPr>
              <a:defRPr/>
            </a:pPr>
            <a:r>
              <a:rPr lang="en-US" sz="1400" b="1" dirty="0"/>
              <a:t>- 10 slabs 9ft, 30 oval stones, </a:t>
            </a:r>
          </a:p>
          <a:p>
            <a:pPr>
              <a:defRPr/>
            </a:pPr>
            <a:r>
              <a:rPr lang="en-US" sz="1400" b="1" dirty="0"/>
              <a:t>- calendar circle  </a:t>
            </a:r>
          </a:p>
          <a:p>
            <a:pPr>
              <a:defRPr/>
            </a:pPr>
            <a:endParaRPr lang="en-US" sz="1400" b="1" dirty="0"/>
          </a:p>
          <a:p>
            <a:pPr>
              <a:buFontTx/>
              <a:buChar char="-"/>
              <a:defRPr/>
            </a:pPr>
            <a:r>
              <a:rPr lang="en-US" sz="1400" b="1" dirty="0"/>
              <a:t> Prehistoric calendar, </a:t>
            </a:r>
          </a:p>
          <a:p>
            <a:pPr>
              <a:defRPr/>
            </a:pPr>
            <a:r>
              <a:rPr lang="en-US" sz="1400" b="1" dirty="0"/>
              <a:t>  marking summer solstice</a:t>
            </a:r>
          </a:p>
          <a:p>
            <a:pPr>
              <a:buFontTx/>
              <a:buChar char="-"/>
              <a:defRPr/>
            </a:pPr>
            <a:r>
              <a:rPr lang="en-US" sz="1400" b="1" dirty="0"/>
              <a:t> perhaps much more:</a:t>
            </a:r>
          </a:p>
          <a:p>
            <a:pPr>
              <a:defRPr/>
            </a:pPr>
            <a:r>
              <a:rPr lang="en-US" sz="1400" b="1" dirty="0"/>
              <a:t>  </a:t>
            </a:r>
            <a:r>
              <a:rPr lang="en-US" sz="1400" b="1" dirty="0" err="1"/>
              <a:t>Brophy</a:t>
            </a:r>
            <a:r>
              <a:rPr lang="en-US" sz="1400" b="1" dirty="0"/>
              <a:t>:      Orion belt + shoulders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1438" y="1357313"/>
            <a:ext cx="3714750" cy="46434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stonehenge-wallpaper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540568" y="2492896"/>
            <a:ext cx="10975315" cy="2155676"/>
          </a:xfrm>
          <a:prstGeom prst="rect">
            <a:avLst/>
          </a:prstGeom>
        </p:spPr>
        <p:txBody>
          <a:bodyPr anchor="ctr">
            <a:normAutofit fontScale="75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b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114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Stonehenge</a:t>
            </a:r>
            <a:br>
              <a:rPr lang="en-US" sz="58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5800" b="1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1400"/>
            <a:ext cx="91440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dirty="0"/>
              <a:t>Sky and the Universe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836712"/>
            <a:ext cx="8429625" cy="470852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altLang="en-US" dirty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/>
              <a:t>The sky was identified with the supernatural, its serenity and regularity with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  the action of forces – Gods beyond control of humans</a:t>
            </a:r>
          </a:p>
          <a:p>
            <a:pPr marL="136525" indent="0" eaLnBrk="1" hangingPunct="1">
              <a:buNone/>
            </a:pPr>
            <a:endParaRPr lang="nl-NL" sz="1600" dirty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/>
              <a:t>At the same time, it was recognized that the celestial phenomena were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influencing our daily life: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 -  e.g. seasons corresponded to motions of stars on the sky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 -  that suggested that ultimate forces in our world were to be seen on the sky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    </a:t>
            </a:r>
          </a:p>
          <a:p>
            <a:pPr marL="136525" indent="0" eaLnBrk="1" hangingPunct="1">
              <a:buNone/>
            </a:pPr>
            <a:endParaRPr lang="nl-NL" sz="1600" dirty="0"/>
          </a:p>
        </p:txBody>
      </p:sp>
      <p:sp>
        <p:nvSpPr>
          <p:cNvPr id="4" name="Rectangle 3"/>
          <p:cNvSpPr/>
          <p:nvPr/>
        </p:nvSpPr>
        <p:spPr>
          <a:xfrm>
            <a:off x="428625" y="1196753"/>
            <a:ext cx="8429625" cy="237626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8624" y="3735568"/>
            <a:ext cx="8429625" cy="2789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23528" y="3429000"/>
            <a:ext cx="8429625" cy="315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47688" indent="-411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itchFamily="2" charset="2"/>
              <a:buChar char="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 2" pitchFamily="18" charset="2"/>
              <a:buNone/>
            </a:pPr>
            <a:endParaRPr lang="en-US" altLang="en-US" dirty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/>
              <a:t>Hence,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the key to unravelling the mysteries of the sky and the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forces that shape and formed our world and Universe</a:t>
            </a:r>
          </a:p>
          <a:p>
            <a:pPr marL="136525" indent="0" eaLnBrk="1" hangingPunct="1">
              <a:buNone/>
            </a:pPr>
            <a:r>
              <a:rPr lang="nl-NL" sz="1600" dirty="0"/>
              <a:t> 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/>
              <a:t> were to be found in the regularities in the celestial motions.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endParaRPr lang="nl-NL" sz="1600" dirty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/>
              <a:t>Hence, astronomy (at the time indistinguishable from astrology)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formed the basis for many cosmological ideas and thoughts ...  </a:t>
            </a:r>
          </a:p>
        </p:txBody>
      </p:sp>
    </p:spTree>
    <p:extLst>
      <p:ext uri="{BB962C8B-B14F-4D97-AF65-F5344CB8AC3E}">
        <p14:creationId xmlns:p14="http://schemas.microsoft.com/office/powerpoint/2010/main" val="1427829054"/>
      </p:ext>
    </p:extLst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8880" y="0"/>
            <a:ext cx="15981584" cy="7029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4700" dirty="0"/>
              <a:t>Stonehenge:</a:t>
            </a:r>
            <a:br>
              <a:rPr lang="en-US" sz="4700" dirty="0"/>
            </a:br>
            <a:r>
              <a:rPr lang="en-US" sz="4700" dirty="0"/>
              <a:t>Ancient  Solar  Observatory ?</a:t>
            </a:r>
          </a:p>
        </p:txBody>
      </p:sp>
    </p:spTree>
    <p:extLst>
      <p:ext uri="{BB962C8B-B14F-4D97-AF65-F5344CB8AC3E}">
        <p14:creationId xmlns:p14="http://schemas.microsoft.com/office/powerpoint/2010/main" val="3244648498"/>
      </p:ext>
    </p:extLst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27384"/>
            <a:ext cx="10015104" cy="68853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4700" dirty="0"/>
              <a:t>Stonehenge:</a:t>
            </a:r>
            <a:br>
              <a:rPr lang="en-US" sz="4700" dirty="0"/>
            </a:br>
            <a:r>
              <a:rPr lang="en-US" sz="4700" dirty="0"/>
              <a:t>Ancient  Solar  Observatory ?</a:t>
            </a:r>
          </a:p>
        </p:txBody>
      </p:sp>
    </p:spTree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stonehenge-wallpaper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00034" y="0"/>
            <a:ext cx="8229600" cy="1143000"/>
          </a:xfrm>
          <a:prstGeom prst="rect">
            <a:avLst/>
          </a:prstGeom>
        </p:spPr>
        <p:txBody>
          <a:bodyPr anchor="ctr">
            <a:normAutofit fontScale="52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b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58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Stonehenge:</a:t>
            </a:r>
            <a:br>
              <a:rPr lang="en-US" sz="58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58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Ancient  Solar Observatory ?</a:t>
            </a:r>
          </a:p>
        </p:txBody>
      </p:sp>
      <p:pic>
        <p:nvPicPr>
          <p:cNvPr id="28676" name="Picture 5" descr="fig2_bi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1571625"/>
            <a:ext cx="4910137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29063" y="1571625"/>
            <a:ext cx="4929187" cy="49291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3"/>
            <a:ext cx="9144000" cy="684371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908720" y="-19465"/>
            <a:ext cx="8229600" cy="1143000"/>
          </a:xfrm>
          <a:prstGeom prst="rect">
            <a:avLst/>
          </a:prstGeom>
        </p:spPr>
        <p:txBody>
          <a:bodyPr vert="horz" anchor="ctr">
            <a:normAutofit fontScale="52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5800" dirty="0"/>
              <a:t>Stonehenge –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5800" dirty="0"/>
              <a:t>Reconstruction</a:t>
            </a:r>
          </a:p>
        </p:txBody>
      </p:sp>
    </p:spTree>
    <p:extLst>
      <p:ext uri="{BB962C8B-B14F-4D97-AF65-F5344CB8AC3E}">
        <p14:creationId xmlns:p14="http://schemas.microsoft.com/office/powerpoint/2010/main" val="3912553042"/>
      </p:ext>
    </p:extLst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57280"/>
            <a:ext cx="3571900" cy="4429132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2500" dirty="0">
                <a:solidFill>
                  <a:schemeClr val="bg1"/>
                </a:solidFill>
              </a:rPr>
              <a:t>Stonehenge</a:t>
            </a:r>
            <a:br>
              <a:rPr lang="en-US" sz="2500" dirty="0">
                <a:solidFill>
                  <a:schemeClr val="bg1"/>
                </a:solidFill>
              </a:rPr>
            </a:br>
            <a:br>
              <a:rPr lang="en-US" sz="2500" dirty="0">
                <a:solidFill>
                  <a:schemeClr val="bg1"/>
                </a:solidFill>
              </a:rPr>
            </a:br>
            <a:r>
              <a:rPr lang="en-US" sz="2500" dirty="0">
                <a:solidFill>
                  <a:schemeClr val="bg1"/>
                </a:solidFill>
              </a:rPr>
              <a:t>development:</a:t>
            </a:r>
            <a:br>
              <a:rPr lang="en-US" sz="2500" dirty="0">
                <a:solidFill>
                  <a:schemeClr val="bg1"/>
                </a:solidFill>
              </a:rPr>
            </a:br>
            <a:r>
              <a:rPr lang="en-US" sz="2500" dirty="0">
                <a:solidFill>
                  <a:schemeClr val="bg1"/>
                </a:solidFill>
              </a:rPr>
              <a:t>3 stages </a:t>
            </a:r>
          </a:p>
        </p:txBody>
      </p:sp>
      <p:pic>
        <p:nvPicPr>
          <p:cNvPr id="24579" name="Picture 7" descr="stonehenge_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38" y="0"/>
            <a:ext cx="61007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71813" y="0"/>
            <a:ext cx="6072187" cy="6858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108520" y="2132856"/>
            <a:ext cx="3857625" cy="34624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500" dirty="0">
                <a:effectLst>
                  <a:outerShdw blurRad="165100" dist="279400" dir="5400000" algn="ctr" rotWithShape="0">
                    <a:srgbClr val="000000">
                      <a:alpha val="43137"/>
                    </a:srgbClr>
                  </a:outerShdw>
                </a:effectLst>
              </a:rPr>
              <a:t>             </a:t>
            </a:r>
            <a:endParaRPr lang="en-US" sz="3500" dirty="0">
              <a:effectLst>
                <a:outerShdw blurRad="165100" dist="279400" dir="5400000" algn="ctr" rotWithShape="0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sz="1400" b="1" dirty="0"/>
          </a:p>
          <a:p>
            <a:pPr>
              <a:defRPr/>
            </a:pPr>
            <a:endParaRPr lang="en-US" sz="1400" b="1" dirty="0"/>
          </a:p>
          <a:p>
            <a:pPr marL="285750" indent="-285750">
              <a:buFontTx/>
              <a:buChar char="-"/>
              <a:defRPr/>
            </a:pPr>
            <a:r>
              <a:rPr lang="en-US" sz="1400" b="1" dirty="0">
                <a:solidFill>
                  <a:schemeClr val="bg1"/>
                </a:solidFill>
              </a:rPr>
              <a:t>Activities around Salisbury Plain</a:t>
            </a:r>
          </a:p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</a:rPr>
              <a:t>      ~8000-4000 BC</a:t>
            </a:r>
          </a:p>
          <a:p>
            <a:pPr>
              <a:defRPr/>
            </a:pPr>
            <a:endParaRPr lang="en-US" sz="14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400" b="1" dirty="0">
                <a:solidFill>
                  <a:schemeClr val="bg1"/>
                </a:solidFill>
              </a:rPr>
              <a:t>Stonehenge 1         3100 BC</a:t>
            </a:r>
          </a:p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</a:rPr>
              <a:t>                </a:t>
            </a:r>
            <a:r>
              <a:rPr lang="en-US" sz="1400" dirty="0">
                <a:solidFill>
                  <a:schemeClr val="bg1"/>
                </a:solidFill>
              </a:rPr>
              <a:t> timber poles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 b="1" dirty="0">
                <a:solidFill>
                  <a:schemeClr val="bg1"/>
                </a:solidFill>
              </a:rPr>
              <a:t>Stonehenge 2        3000 BC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 b="1" dirty="0">
                <a:solidFill>
                  <a:schemeClr val="bg1"/>
                </a:solidFill>
              </a:rPr>
              <a:t>Stonehenge 3        2600-2000 BC</a:t>
            </a:r>
          </a:p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</a:rPr>
              <a:t>                 </a:t>
            </a:r>
            <a:r>
              <a:rPr lang="en-US" sz="1400" dirty="0">
                <a:solidFill>
                  <a:schemeClr val="bg1"/>
                </a:solidFill>
              </a:rPr>
              <a:t>in phases, ever more </a:t>
            </a:r>
          </a:p>
          <a:p>
            <a:pPr>
              <a:defRPr/>
            </a:pPr>
            <a:r>
              <a:rPr lang="en-US" sz="1400" dirty="0">
                <a:solidFill>
                  <a:schemeClr val="bg1"/>
                </a:solidFill>
              </a:rPr>
              <a:t>                 intricate stone edifice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 descr="Summer_Solstice_Sunrise_over_Stonehenge_20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0"/>
            <a:ext cx="10034588" cy="700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4700" dirty="0"/>
              <a:t>Stonehenge:</a:t>
            </a:r>
            <a:br>
              <a:rPr lang="en-US" sz="4700" dirty="0"/>
            </a:br>
            <a:r>
              <a:rPr lang="en-US" sz="4700" dirty="0"/>
              <a:t>Ancient  Solar  Observatory ?</a:t>
            </a:r>
          </a:p>
        </p:txBody>
      </p:sp>
      <p:pic>
        <p:nvPicPr>
          <p:cNvPr id="29700" name="Picture 3" descr="Sun_behind_the_Heel_Sto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2286000"/>
            <a:ext cx="5572125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357563" y="2286000"/>
            <a:ext cx="5572125" cy="4286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9702" name="Picture 3" descr="stonehenge_heel_sto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714500"/>
            <a:ext cx="3286125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1500" y="1714500"/>
            <a:ext cx="3286125" cy="43576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33795" name="Picture 2" descr="Newgrange_ireland_750p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3" descr="ng-air3-7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500063"/>
            <a:ext cx="5859463" cy="40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00375" y="500063"/>
            <a:ext cx="5857875" cy="40005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214346" y="5000636"/>
            <a:ext cx="9644098" cy="11430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5500" b="1" dirty="0" err="1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Newgrange</a:t>
            </a:r>
            <a:r>
              <a:rPr lang="en-US" sz="55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,  Ireland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55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3300-2900  BC </a:t>
            </a:r>
          </a:p>
        </p:txBody>
      </p:sp>
    </p:spTree>
  </p:cSld>
  <p:clrMapOvr>
    <a:masterClrMapping/>
  </p:clrMapOvr>
  <p:transition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32771" name="Picture 2" descr="Newgrange_ireland_750p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35843" name="Picture 3" descr="ng-ss-7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25" y="0"/>
            <a:ext cx="10787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Newgrange_ireland_750p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36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 descr="ng-ss-7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28625"/>
            <a:ext cx="4437063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7" descr="solstice-2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429000"/>
            <a:ext cx="4000500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10" descr="solstice-newgran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3429000"/>
            <a:ext cx="4479925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86000" y="428625"/>
            <a:ext cx="4429125" cy="27860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85750" y="3429000"/>
            <a:ext cx="4000500" cy="30718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57688" y="3429000"/>
            <a:ext cx="4429125" cy="30718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28604"/>
            <a:ext cx="91440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dirty="0"/>
              <a:t>The Beginnings of Astronomy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500063" y="1857375"/>
            <a:ext cx="8429625" cy="470852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altLang="en-US"/>
          </a:p>
          <a:p>
            <a:pPr eaLnBrk="1" hangingPunct="1"/>
            <a:r>
              <a:rPr lang="en-US" altLang="en-US"/>
              <a:t>Astronomy existed far before 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altLang="en-US"/>
              <a:t>                </a:t>
            </a:r>
            <a:r>
              <a:rPr lang="en-US" altLang="en-US" sz="3800" b="1"/>
              <a:t>Dawn of Civilization</a:t>
            </a:r>
          </a:p>
          <a:p>
            <a:pPr eaLnBrk="1" hangingPunct="1"/>
            <a:r>
              <a:rPr lang="en-US" altLang="en-US"/>
              <a:t>Oldest  Science of  Humanity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Ever since humans became aware of: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altLang="en-US"/>
              <a:t>           </a:t>
            </a:r>
            <a:r>
              <a:rPr lang="en-US" altLang="en-US">
                <a:sym typeface="Mathematica1" pitchFamily="2" charset="2"/>
              </a:rPr>
              <a:t>  </a:t>
            </a:r>
            <a:r>
              <a:rPr lang="en-US" altLang="en-US"/>
              <a:t>Patterns in the Night Sky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altLang="en-US"/>
              <a:t>           </a:t>
            </a:r>
            <a:r>
              <a:rPr lang="en-US" altLang="en-US">
                <a:sym typeface="Mathematica1" pitchFamily="2" charset="2"/>
              </a:rPr>
              <a:t>  </a:t>
            </a:r>
            <a:r>
              <a:rPr lang="en-US" altLang="en-US"/>
              <a:t>Change and Regularity of the Night Sky</a:t>
            </a:r>
          </a:p>
          <a:p>
            <a:pPr eaLnBrk="1" hangingPunct="1"/>
            <a:endParaRPr lang="en-US" altLang="en-US"/>
          </a:p>
        </p:txBody>
      </p:sp>
      <p:sp>
        <p:nvSpPr>
          <p:cNvPr id="4" name="Rectangle 3"/>
          <p:cNvSpPr/>
          <p:nvPr/>
        </p:nvSpPr>
        <p:spPr>
          <a:xfrm>
            <a:off x="428625" y="2143125"/>
            <a:ext cx="8429625" cy="4286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 descr="Newgrange_ireland_750p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8" descr="passage-sunrise-20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429000"/>
            <a:ext cx="430212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85750" y="3429000"/>
            <a:ext cx="4286250" cy="3143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7893" name="Picture 9" descr="solstice-newgran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57188"/>
            <a:ext cx="4286250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85750" y="357188"/>
            <a:ext cx="4286250" cy="29289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7895" name="Picture 16" descr="newgran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7188"/>
            <a:ext cx="4238625" cy="621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643438" y="357188"/>
            <a:ext cx="4214812" cy="62150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900" dirty="0"/>
              <a:t>Goseck:</a:t>
            </a:r>
            <a:br>
              <a:rPr lang="en-US" sz="4700" dirty="0"/>
            </a:br>
            <a:r>
              <a:rPr lang="en-US" sz="4700" dirty="0"/>
              <a:t>Europe’s Oldest Observatory  </a:t>
            </a:r>
          </a:p>
        </p:txBody>
      </p:sp>
      <p:pic>
        <p:nvPicPr>
          <p:cNvPr id="40963" name="Picture 7" descr="grabung2004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785938"/>
            <a:ext cx="7913687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42938" y="1785938"/>
            <a:ext cx="7929562" cy="25717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965" name="TextBox 9"/>
          <p:cNvSpPr txBox="1">
            <a:spLocks noChangeArrowheads="1"/>
          </p:cNvSpPr>
          <p:nvPr/>
        </p:nvSpPr>
        <p:spPr bwMode="auto">
          <a:xfrm>
            <a:off x="642938" y="4395788"/>
            <a:ext cx="7929562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dirty="0" err="1"/>
              <a:t>Goseck</a:t>
            </a:r>
            <a:r>
              <a:rPr lang="en-US" altLang="en-US" sz="2800" dirty="0"/>
              <a:t> Circle:</a:t>
            </a:r>
          </a:p>
          <a:p>
            <a:pPr eaLnBrk="1" hangingPunct="1"/>
            <a:r>
              <a:rPr lang="en-US" altLang="en-US" dirty="0"/>
              <a:t>1990s:     discovered by aerial photographs  (</a:t>
            </a:r>
            <a:r>
              <a:rPr lang="en-US" altLang="en-US" dirty="0" err="1"/>
              <a:t>Goseck</a:t>
            </a:r>
            <a:r>
              <a:rPr lang="en-US" altLang="en-US" dirty="0"/>
              <a:t>, Sachsen-Anhalt)</a:t>
            </a:r>
          </a:p>
          <a:p>
            <a:pPr eaLnBrk="1" hangingPunct="1"/>
            <a:r>
              <a:rPr lang="en-US" altLang="en-US" dirty="0"/>
              <a:t>circular  </a:t>
            </a:r>
            <a:r>
              <a:rPr lang="en-US" altLang="en-US" dirty="0" err="1"/>
              <a:t>Henge</a:t>
            </a:r>
            <a:r>
              <a:rPr lang="en-US" altLang="en-US" dirty="0"/>
              <a:t>-construction,  75 m. diameter </a:t>
            </a:r>
          </a:p>
          <a:p>
            <a:pPr eaLnBrk="1" hangingPunct="1"/>
            <a:r>
              <a:rPr lang="en-US" altLang="en-US" dirty="0"/>
              <a:t>settlement since  5</a:t>
            </a:r>
            <a:r>
              <a:rPr lang="en-US" altLang="en-US" baseline="30000" dirty="0"/>
              <a:t>th</a:t>
            </a:r>
            <a:r>
              <a:rPr lang="en-US" altLang="en-US" dirty="0"/>
              <a:t> Millennium BCE  (49</a:t>
            </a:r>
            <a:r>
              <a:rPr lang="en-US" altLang="en-US" baseline="30000" dirty="0"/>
              <a:t>th</a:t>
            </a:r>
            <a:r>
              <a:rPr lang="en-US" altLang="en-US" dirty="0"/>
              <a:t>-47</a:t>
            </a:r>
            <a:r>
              <a:rPr lang="en-US" altLang="en-US" baseline="30000" dirty="0"/>
              <a:t>th</a:t>
            </a:r>
            <a:r>
              <a:rPr lang="en-US" altLang="en-US" dirty="0"/>
              <a:t> century BCE)</a:t>
            </a:r>
          </a:p>
          <a:p>
            <a:pPr eaLnBrk="1" hangingPunct="1"/>
            <a:r>
              <a:rPr lang="en-US" altLang="en-US" dirty="0"/>
              <a:t>Solar Observatory:   visor mechanism – </a:t>
            </a:r>
          </a:p>
          <a:p>
            <a:pPr eaLnBrk="1" hangingPunct="1"/>
            <a:r>
              <a:rPr lang="en-US" altLang="en-US" dirty="0"/>
              <a:t>                                 determination winter &amp; summer solstice</a:t>
            </a:r>
          </a:p>
          <a:p>
            <a:pPr eaLnBrk="1" hangingPunct="1"/>
            <a:r>
              <a:rPr lang="en-US" altLang="en-US" dirty="0"/>
              <a:t>2005:  reconstruction 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11" name="Rectangle 10"/>
          <p:cNvSpPr/>
          <p:nvPr/>
        </p:nvSpPr>
        <p:spPr>
          <a:xfrm>
            <a:off x="642938" y="4429125"/>
            <a:ext cx="7929562" cy="21431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27" y="620688"/>
            <a:ext cx="9144000" cy="1143000"/>
          </a:xfrm>
        </p:spPr>
        <p:txBody>
          <a:bodyPr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6900" dirty="0"/>
              <a:t>           </a:t>
            </a:r>
            <a:r>
              <a:rPr lang="en-US" sz="6900" dirty="0" err="1"/>
              <a:t>Goseck</a:t>
            </a:r>
            <a:r>
              <a:rPr lang="en-US" sz="6900" dirty="0"/>
              <a:t>:</a:t>
            </a:r>
            <a:br>
              <a:rPr lang="en-US" sz="4700" dirty="0"/>
            </a:br>
            <a:r>
              <a:rPr lang="en-US" sz="4700" dirty="0"/>
              <a:t>Europe’s Oldest Observatory</a:t>
            </a:r>
            <a:br>
              <a:rPr lang="en-US" sz="4700" dirty="0"/>
            </a:br>
            <a:br>
              <a:rPr lang="en-US" sz="4700" dirty="0"/>
            </a:br>
            <a:r>
              <a:rPr lang="en-US" sz="2800" dirty="0"/>
              <a:t>49</a:t>
            </a:r>
            <a:r>
              <a:rPr lang="en-US" sz="2800" baseline="30000" dirty="0"/>
              <a:t>th</a:t>
            </a:r>
            <a:r>
              <a:rPr lang="en-US" sz="2800" dirty="0"/>
              <a:t>-47</a:t>
            </a:r>
            <a:r>
              <a:rPr lang="en-US" sz="2800" baseline="30000" dirty="0"/>
              <a:t>th</a:t>
            </a:r>
            <a:r>
              <a:rPr lang="en-US" sz="2800" dirty="0"/>
              <a:t> century BCE  </a:t>
            </a:r>
          </a:p>
        </p:txBody>
      </p:sp>
      <p:pic>
        <p:nvPicPr>
          <p:cNvPr id="41987" name="Picture 6" descr="Goseck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714625"/>
            <a:ext cx="499110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14313" y="2714625"/>
            <a:ext cx="5000625" cy="39290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1989" name="Picture 11" descr="WoodHenge-Goseck-Germany-Ringwal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857375"/>
            <a:ext cx="5000625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000500" y="1857375"/>
            <a:ext cx="5000625" cy="37861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Content Placeholder 3" descr="starmap.partiview.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2875"/>
            <a:ext cx="9286875" cy="77136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4149080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              </a:t>
            </a:r>
            <a:r>
              <a:rPr lang="en-US" dirty="0"/>
              <a:t> </a:t>
            </a:r>
            <a:r>
              <a:rPr sz="7300" dirty="0">
                <a:solidFill>
                  <a:srgbClr val="FDF8F5"/>
                </a:solidFill>
                <a:sym typeface="Mathematica1"/>
              </a:rPr>
              <a:t> </a:t>
            </a:r>
            <a:r>
              <a:rPr lang="en-US" sz="7300" dirty="0">
                <a:solidFill>
                  <a:srgbClr val="FDF8F5"/>
                </a:solidFill>
                <a:sym typeface="Mathematica1"/>
              </a:rPr>
              <a:t>A</a:t>
            </a:r>
            <a:r>
              <a:rPr lang="el-GR" sz="7300" dirty="0">
                <a:solidFill>
                  <a:srgbClr val="FDF8F5"/>
                </a:solidFill>
                <a:sym typeface="Mathematica1"/>
              </a:rPr>
              <a:t>στιρ</a:t>
            </a:r>
            <a:r>
              <a:rPr lang="en-US" sz="7300" dirty="0">
                <a:solidFill>
                  <a:srgbClr val="FDF8F5"/>
                </a:solidFill>
                <a:sym typeface="Mathematica1"/>
              </a:rPr>
              <a:t> </a:t>
            </a:r>
            <a:r>
              <a:rPr sz="7300" dirty="0">
                <a:solidFill>
                  <a:srgbClr val="FDF8F5"/>
                </a:solidFill>
                <a:sym typeface="Mathematica1"/>
              </a:rPr>
              <a:t>-  Stars:</a:t>
            </a:r>
            <a:br>
              <a:rPr sz="7300" dirty="0">
                <a:solidFill>
                  <a:srgbClr val="FDF8F5"/>
                </a:solidFill>
                <a:sym typeface="Mathematica1"/>
              </a:rPr>
            </a:br>
            <a:br>
              <a:rPr lang="en-US" sz="7300" dirty="0">
                <a:solidFill>
                  <a:srgbClr val="FDF8F5"/>
                </a:solidFill>
                <a:sym typeface="Mathematica1"/>
              </a:rPr>
            </a:br>
            <a:r>
              <a:rPr lang="en-US" sz="7300" dirty="0">
                <a:solidFill>
                  <a:srgbClr val="FDF8F5"/>
                </a:solidFill>
                <a:sym typeface="Mathematica1"/>
              </a:rPr>
              <a:t>        annual motion</a:t>
            </a:r>
            <a:br>
              <a:rPr sz="7300" dirty="0"/>
            </a:br>
            <a:r>
              <a:rPr sz="6200" dirty="0"/>
              <a:t>              </a:t>
            </a:r>
            <a:endParaRPr sz="4700" dirty="0"/>
          </a:p>
        </p:txBody>
      </p:sp>
    </p:spTree>
    <p:extLst>
      <p:ext uri="{BB962C8B-B14F-4D97-AF65-F5344CB8AC3E}">
        <p14:creationId xmlns:p14="http://schemas.microsoft.com/office/powerpoint/2010/main" val="319786730"/>
      </p:ext>
    </p:extLst>
  </p:cSld>
  <p:clrMapOvr>
    <a:masterClrMapping/>
  </p:clrMapOvr>
  <p:transition spd="slow">
    <p:zo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219200"/>
          </a:xfrm>
        </p:spPr>
        <p:txBody>
          <a:bodyPr/>
          <a:lstStyle/>
          <a:p>
            <a:r>
              <a:rPr lang="nl-NL" dirty="0"/>
              <a:t>                </a:t>
            </a:r>
            <a:r>
              <a:rPr lang="nl-NL" dirty="0">
                <a:solidFill>
                  <a:schemeClr val="bg1"/>
                </a:solidFill>
              </a:rPr>
              <a:t>Daily Motion Stars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84784"/>
            <a:ext cx="6840760" cy="5127000"/>
          </a:xfrm>
        </p:spPr>
      </p:pic>
      <p:sp>
        <p:nvSpPr>
          <p:cNvPr id="11" name="Rectangle 10"/>
          <p:cNvSpPr/>
          <p:nvPr/>
        </p:nvSpPr>
        <p:spPr>
          <a:xfrm>
            <a:off x="107504" y="1186661"/>
            <a:ext cx="8856984" cy="55446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448455"/>
      </p:ext>
    </p:extLst>
  </p:cSld>
  <p:clrMapOvr>
    <a:masterClrMapping/>
  </p:clrMapOvr>
  <p:transition spd="slow"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229600" cy="1219200"/>
          </a:xfrm>
        </p:spPr>
        <p:txBody>
          <a:bodyPr/>
          <a:lstStyle/>
          <a:p>
            <a:r>
              <a:rPr lang="nl-NL" dirty="0"/>
              <a:t>                </a:t>
            </a:r>
            <a:r>
              <a:rPr lang="nl-NL" b="1" dirty="0">
                <a:solidFill>
                  <a:schemeClr val="tx1"/>
                </a:solidFill>
              </a:rPr>
              <a:t>Circumpolar Stars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40152" y="134076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/>
              <a:t>Circumpolar Star: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sz="1200" dirty="0"/>
              <a:t>Any star closer than your latitude to </a:t>
            </a:r>
          </a:p>
          <a:p>
            <a:r>
              <a:rPr lang="en-GB" sz="1200" dirty="0"/>
              <a:t>your visible celestial pole (north or south) </a:t>
            </a:r>
          </a:p>
          <a:p>
            <a:r>
              <a:rPr lang="en-GB" sz="1200" dirty="0"/>
              <a:t>will always be </a:t>
            </a:r>
            <a:r>
              <a:rPr lang="en-GB" sz="1200" b="1" dirty="0"/>
              <a:t>above</a:t>
            </a:r>
            <a:r>
              <a:rPr lang="en-GB" sz="1200" dirty="0"/>
              <a:t> your local horizon. </a:t>
            </a:r>
          </a:p>
          <a:p>
            <a:endParaRPr lang="en-GB" sz="1200" dirty="0"/>
          </a:p>
          <a:p>
            <a:r>
              <a:rPr lang="en-GB" sz="1200" dirty="0"/>
              <a:t>These are the </a:t>
            </a:r>
            <a:r>
              <a:rPr lang="en-GB" sz="1200" b="1" dirty="0"/>
              <a:t>Circumpolar Stars</a:t>
            </a:r>
            <a:r>
              <a:rPr lang="en-GB" sz="1200" dirty="0"/>
              <a:t> </a:t>
            </a:r>
          </a:p>
          <a:p>
            <a:endParaRPr lang="en-GB" sz="1200" dirty="0"/>
          </a:p>
        </p:txBody>
      </p:sp>
      <p:sp>
        <p:nvSpPr>
          <p:cNvPr id="7" name="Rectangle 6"/>
          <p:cNvSpPr/>
          <p:nvPr/>
        </p:nvSpPr>
        <p:spPr>
          <a:xfrm>
            <a:off x="5724128" y="1196752"/>
            <a:ext cx="3312368" cy="20882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504" y="1186661"/>
            <a:ext cx="5472608" cy="5544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372093"/>
            <a:ext cx="3323593" cy="33131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53" y="1311444"/>
            <a:ext cx="5309075" cy="53090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724128" y="3361601"/>
            <a:ext cx="3312368" cy="33696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898808"/>
      </p:ext>
    </p:extLst>
  </p:cSld>
  <p:clrMapOvr>
    <a:masterClrMapping/>
  </p:clrMapOvr>
  <p:transition spd="slow">
    <p:zo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229600" cy="1219200"/>
          </a:xfrm>
        </p:spPr>
        <p:txBody>
          <a:bodyPr/>
          <a:lstStyle/>
          <a:p>
            <a:r>
              <a:rPr lang="nl-NL" dirty="0"/>
              <a:t>                </a:t>
            </a:r>
            <a:r>
              <a:rPr lang="nl-NL" dirty="0">
                <a:solidFill>
                  <a:schemeClr val="bg1"/>
                </a:solidFill>
              </a:rPr>
              <a:t>Circumpolar Stars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59058"/>
            <a:ext cx="5897442" cy="4420003"/>
          </a:xfrm>
        </p:spPr>
      </p:pic>
      <p:sp>
        <p:nvSpPr>
          <p:cNvPr id="6" name="Rectangle 5"/>
          <p:cNvSpPr/>
          <p:nvPr/>
        </p:nvSpPr>
        <p:spPr>
          <a:xfrm>
            <a:off x="5940152" y="1340768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Circumpolar Star: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sz="1200" dirty="0">
                <a:solidFill>
                  <a:schemeClr val="bg1"/>
                </a:solidFill>
              </a:rPr>
              <a:t>Any star closer than your latitude to </a:t>
            </a:r>
          </a:p>
          <a:p>
            <a:r>
              <a:rPr lang="en-GB" sz="1200" dirty="0">
                <a:solidFill>
                  <a:schemeClr val="bg1"/>
                </a:solidFill>
              </a:rPr>
              <a:t>your visible celestial pole (north or south) </a:t>
            </a:r>
          </a:p>
          <a:p>
            <a:r>
              <a:rPr lang="en-GB" sz="1200" dirty="0">
                <a:solidFill>
                  <a:schemeClr val="bg1"/>
                </a:solidFill>
              </a:rPr>
              <a:t>will always be </a:t>
            </a:r>
            <a:r>
              <a:rPr lang="en-GB" sz="1200" b="1" dirty="0">
                <a:solidFill>
                  <a:schemeClr val="bg1"/>
                </a:solidFill>
              </a:rPr>
              <a:t>above</a:t>
            </a:r>
            <a:r>
              <a:rPr lang="en-GB" sz="1200" dirty="0">
                <a:solidFill>
                  <a:schemeClr val="bg1"/>
                </a:solidFill>
              </a:rPr>
              <a:t> your local horizon. </a:t>
            </a:r>
          </a:p>
          <a:p>
            <a:endParaRPr lang="en-GB" sz="1200" dirty="0">
              <a:solidFill>
                <a:schemeClr val="bg1"/>
              </a:solidFill>
            </a:endParaRPr>
          </a:p>
          <a:p>
            <a:r>
              <a:rPr lang="en-GB" sz="1200" dirty="0">
                <a:solidFill>
                  <a:schemeClr val="bg1"/>
                </a:solidFill>
              </a:rPr>
              <a:t>These are the </a:t>
            </a:r>
            <a:r>
              <a:rPr lang="en-GB" sz="1200" b="1" dirty="0">
                <a:solidFill>
                  <a:schemeClr val="bg1"/>
                </a:solidFill>
              </a:rPr>
              <a:t>Circumpolar Stars</a:t>
            </a:r>
            <a:r>
              <a:rPr lang="en-GB" sz="1200" dirty="0">
                <a:solidFill>
                  <a:schemeClr val="bg1"/>
                </a:solidFill>
              </a:rPr>
              <a:t> </a:t>
            </a:r>
          </a:p>
          <a:p>
            <a:endParaRPr lang="en-GB" sz="1200" dirty="0">
              <a:solidFill>
                <a:schemeClr val="bg1"/>
              </a:solidFill>
            </a:endParaRPr>
          </a:p>
          <a:p>
            <a:r>
              <a:rPr lang="en-GB" sz="1200" dirty="0" err="1">
                <a:solidFill>
                  <a:schemeClr val="bg1"/>
                </a:solidFill>
              </a:rPr>
              <a:t>Ursa</a:t>
            </a:r>
            <a:r>
              <a:rPr lang="en-GB" sz="1200" dirty="0">
                <a:solidFill>
                  <a:schemeClr val="bg1"/>
                </a:solidFill>
              </a:rPr>
              <a:t> Major, </a:t>
            </a:r>
            <a:r>
              <a:rPr lang="en-GB" sz="1200" dirty="0" err="1">
                <a:solidFill>
                  <a:schemeClr val="bg1"/>
                </a:solidFill>
              </a:rPr>
              <a:t>Ursa</a:t>
            </a:r>
            <a:r>
              <a:rPr lang="en-GB" sz="1200" dirty="0">
                <a:solidFill>
                  <a:schemeClr val="bg1"/>
                </a:solidFill>
              </a:rPr>
              <a:t> Minor, &amp; Draco are </a:t>
            </a:r>
          </a:p>
          <a:p>
            <a:r>
              <a:rPr lang="en-GB" sz="1200" dirty="0">
                <a:solidFill>
                  <a:schemeClr val="bg1"/>
                </a:solidFill>
              </a:rPr>
              <a:t>circumpolar constellations </a:t>
            </a:r>
          </a:p>
          <a:p>
            <a:r>
              <a:rPr lang="en-GB" sz="1200" dirty="0">
                <a:solidFill>
                  <a:schemeClr val="bg1"/>
                </a:solidFill>
              </a:rPr>
              <a:t>as seen from Groningen </a:t>
            </a:r>
          </a:p>
        </p:txBody>
      </p:sp>
      <p:sp>
        <p:nvSpPr>
          <p:cNvPr id="7" name="Rectangle 6"/>
          <p:cNvSpPr/>
          <p:nvPr/>
        </p:nvSpPr>
        <p:spPr>
          <a:xfrm>
            <a:off x="5940152" y="1196752"/>
            <a:ext cx="3096344" cy="55446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07504" y="1186661"/>
            <a:ext cx="5760640" cy="55446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06139"/>
      </p:ext>
    </p:extLst>
  </p:cSld>
  <p:clrMapOvr>
    <a:masterClrMapping/>
  </p:clrMapOvr>
  <p:transition spd="slow">
    <p:zo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229600" cy="1219200"/>
          </a:xfrm>
        </p:spPr>
        <p:txBody>
          <a:bodyPr/>
          <a:lstStyle/>
          <a:p>
            <a:r>
              <a:rPr lang="nl-NL" dirty="0"/>
              <a:t>        </a:t>
            </a:r>
            <a:r>
              <a:rPr lang="nl-NL" b="1" dirty="0">
                <a:solidFill>
                  <a:schemeClr val="bg1"/>
                </a:solidFill>
              </a:rPr>
              <a:t>Dance of  Sun  and Stars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" y="908720"/>
            <a:ext cx="6098429" cy="5589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6136" y="1319079"/>
            <a:ext cx="3456384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b="1" dirty="0">
                <a:solidFill>
                  <a:schemeClr val="bg1"/>
                </a:solidFill>
              </a:rPr>
              <a:t>As the Earth moves in its orbit </a:t>
            </a:r>
          </a:p>
          <a:p>
            <a:r>
              <a:rPr lang="nl-NL" sz="1500" b="1" dirty="0">
                <a:solidFill>
                  <a:schemeClr val="bg1"/>
                </a:solidFill>
              </a:rPr>
              <a:t>throughout the year </a:t>
            </a:r>
          </a:p>
          <a:p>
            <a:endParaRPr lang="nl-NL" sz="1500" b="1" dirty="0">
              <a:solidFill>
                <a:schemeClr val="bg1"/>
              </a:solidFill>
            </a:endParaRPr>
          </a:p>
          <a:p>
            <a:r>
              <a:rPr lang="nl-NL" sz="1500" b="1" dirty="0">
                <a:solidFill>
                  <a:schemeClr val="bg1"/>
                </a:solidFill>
              </a:rPr>
              <a:t>We see the Sun move over </a:t>
            </a:r>
          </a:p>
          <a:p>
            <a:r>
              <a:rPr lang="nl-NL" sz="1500" b="1" dirty="0">
                <a:solidFill>
                  <a:schemeClr val="bg1"/>
                </a:solidFill>
              </a:rPr>
              <a:t>the sky. </a:t>
            </a:r>
          </a:p>
          <a:p>
            <a:endParaRPr lang="nl-NL" sz="1500" b="1" dirty="0">
              <a:solidFill>
                <a:schemeClr val="bg1"/>
              </a:solidFill>
            </a:endParaRPr>
          </a:p>
          <a:p>
            <a:r>
              <a:rPr lang="nl-NL" sz="1500" b="1" dirty="0">
                <a:solidFill>
                  <a:schemeClr val="bg1"/>
                </a:solidFill>
              </a:rPr>
              <a:t>Stars located in the part of the </a:t>
            </a:r>
          </a:p>
          <a:p>
            <a:r>
              <a:rPr lang="nl-NL" sz="1500" b="1" dirty="0">
                <a:solidFill>
                  <a:schemeClr val="bg1"/>
                </a:solidFill>
              </a:rPr>
              <a:t>sky visible during the day, </a:t>
            </a:r>
          </a:p>
          <a:p>
            <a:r>
              <a:rPr lang="nl-NL" sz="1500" b="1" dirty="0">
                <a:solidFill>
                  <a:schemeClr val="bg1"/>
                </a:solidFill>
              </a:rPr>
              <a:t>are not visible as the Sun is </a:t>
            </a:r>
          </a:p>
          <a:p>
            <a:r>
              <a:rPr lang="nl-NL" sz="1500" b="1" dirty="0">
                <a:solidFill>
                  <a:schemeClr val="bg1"/>
                </a:solidFill>
              </a:rPr>
              <a:t>too bright. </a:t>
            </a:r>
          </a:p>
          <a:p>
            <a:endParaRPr lang="nl-NL" sz="1500" b="1" dirty="0">
              <a:solidFill>
                <a:schemeClr val="bg1"/>
              </a:solidFill>
            </a:endParaRPr>
          </a:p>
          <a:p>
            <a:endParaRPr lang="nl-NL" sz="1500" b="1" dirty="0">
              <a:solidFill>
                <a:schemeClr val="bg1"/>
              </a:solidFill>
            </a:endParaRPr>
          </a:p>
          <a:p>
            <a:endParaRPr lang="nl-NL" sz="1500" b="1" dirty="0">
              <a:solidFill>
                <a:schemeClr val="bg1"/>
              </a:solidFill>
            </a:endParaRPr>
          </a:p>
          <a:p>
            <a:endParaRPr lang="nl-NL" sz="1500" b="1" dirty="0">
              <a:solidFill>
                <a:schemeClr val="bg1"/>
              </a:solidFill>
            </a:endParaRPr>
          </a:p>
          <a:p>
            <a:r>
              <a:rPr lang="nl-NL" sz="1500" b="1" dirty="0">
                <a:solidFill>
                  <a:schemeClr val="bg1"/>
                </a:solidFill>
              </a:rPr>
              <a:t>Only stars visible on sky </a:t>
            </a:r>
          </a:p>
          <a:p>
            <a:r>
              <a:rPr lang="nl-NL" sz="1500" b="1" dirty="0">
                <a:solidFill>
                  <a:schemeClr val="bg1"/>
                </a:solidFill>
              </a:rPr>
              <a:t>after sunset,</a:t>
            </a:r>
          </a:p>
          <a:p>
            <a:endParaRPr lang="nl-NL" sz="1500" b="1" dirty="0">
              <a:solidFill>
                <a:schemeClr val="bg1"/>
              </a:solidFill>
            </a:endParaRPr>
          </a:p>
          <a:p>
            <a:r>
              <a:rPr lang="nl-NL" sz="1500" b="1" dirty="0">
                <a:solidFill>
                  <a:schemeClr val="bg1"/>
                </a:solidFill>
              </a:rPr>
              <a:t>and the ones rising before dawn,</a:t>
            </a:r>
          </a:p>
          <a:p>
            <a:endParaRPr lang="nl-NL" sz="1500" b="1" dirty="0">
              <a:solidFill>
                <a:schemeClr val="bg1"/>
              </a:solidFill>
            </a:endParaRPr>
          </a:p>
          <a:p>
            <a:r>
              <a:rPr lang="nl-NL" sz="1500" b="1" dirty="0">
                <a:solidFill>
                  <a:schemeClr val="bg1"/>
                </a:solidFill>
              </a:rPr>
              <a:t>will be visible in the </a:t>
            </a:r>
          </a:p>
          <a:p>
            <a:r>
              <a:rPr lang="nl-NL" sz="1500" b="1" dirty="0">
                <a:solidFill>
                  <a:schemeClr val="bg1"/>
                </a:solidFill>
              </a:rPr>
              <a:t>Given time of year.</a:t>
            </a:r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96136" y="1196752"/>
            <a:ext cx="3240360" cy="51845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15975"/>
      </p:ext>
    </p:extLst>
  </p:cSld>
  <p:clrMapOvr>
    <a:masterClrMapping/>
  </p:clrMapOvr>
  <p:transition spd="slow">
    <p:zo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844824"/>
            <a:ext cx="8738859" cy="352839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873545"/>
      </p:ext>
    </p:extLst>
  </p:cSld>
  <p:clrMapOvr>
    <a:masterClrMapping/>
  </p:clrMapOvr>
  <p:transition spd="slow">
    <p:zo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pyram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23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4346" y="0"/>
            <a:ext cx="9644098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500" dirty="0">
                <a:solidFill>
                  <a:srgbClr val="000099"/>
                </a:solidFill>
              </a:rPr>
              <a:t>Sirius &amp;  the Nile Flood</a:t>
            </a:r>
          </a:p>
        </p:txBody>
      </p:sp>
      <p:pic>
        <p:nvPicPr>
          <p:cNvPr id="52228" name="Picture 5" descr="siriusmansta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357438"/>
            <a:ext cx="4227513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28625" y="2357438"/>
            <a:ext cx="4214813" cy="40719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2230" name="Picture 7" descr="heliacal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1214438"/>
            <a:ext cx="20320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8" descr="Heliacal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2928938"/>
            <a:ext cx="20320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9" descr="heliacal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4643438"/>
            <a:ext cx="20320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072188" y="1071563"/>
            <a:ext cx="2286000" cy="53578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195" name="Content Placeholder 5" descr="flagstaffsky_usno_bi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85750"/>
            <a:ext cx="9144000" cy="7688263"/>
          </a:xfrm>
        </p:spPr>
      </p:pic>
      <p:sp>
        <p:nvSpPr>
          <p:cNvPr id="2" name="TextBox 1"/>
          <p:cNvSpPr txBox="1"/>
          <p:nvPr/>
        </p:nvSpPr>
        <p:spPr>
          <a:xfrm>
            <a:off x="539552" y="476672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Landscape </a:t>
            </a:r>
          </a:p>
          <a:p>
            <a:r>
              <a:rPr lang="nl-NL" b="1" dirty="0">
                <a:solidFill>
                  <a:schemeClr val="bg1"/>
                </a:solidFill>
              </a:rPr>
              <a:t>with a sky full of stars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888209"/>
      </p:ext>
    </p:extLst>
  </p:cSld>
  <p:clrMapOvr>
    <a:masterClrMapping/>
  </p:clrMapOvr>
  <p:transition spd="slow">
    <p:zo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pyram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23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4346" y="0"/>
            <a:ext cx="9644098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500" dirty="0">
                <a:solidFill>
                  <a:srgbClr val="000099"/>
                </a:solidFill>
              </a:rPr>
              <a:t>Sirius &amp;  the Nile Flood</a:t>
            </a:r>
          </a:p>
        </p:txBody>
      </p:sp>
      <p:pic>
        <p:nvPicPr>
          <p:cNvPr id="52228" name="Picture 5" descr="siriusmansta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357438"/>
            <a:ext cx="4227513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28625" y="2357438"/>
            <a:ext cx="4214813" cy="40719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2230" name="Picture 7" descr="heliacal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1214438"/>
            <a:ext cx="20320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8" descr="Heliacal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2928938"/>
            <a:ext cx="20320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9" descr="heliacal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4643438"/>
            <a:ext cx="20320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072188" y="1071563"/>
            <a:ext cx="2286000" cy="53578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8624" y="1060623"/>
            <a:ext cx="4214813" cy="1216249"/>
          </a:xfrm>
          <a:prstGeom prst="rect">
            <a:avLst/>
          </a:prstGeom>
          <a:solidFill>
            <a:schemeClr val="accent1">
              <a:alpha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214438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In ancient Egypt, the reappearance (heliacal rising) </a:t>
            </a:r>
          </a:p>
          <a:p>
            <a:r>
              <a:rPr lang="nl-NL" sz="1200" dirty="0"/>
              <a:t>of the bright star Sirius announced the annual </a:t>
            </a:r>
          </a:p>
          <a:p>
            <a:r>
              <a:rPr lang="nl-NL" sz="1200" dirty="0"/>
              <a:t>flooding of the Nile. This was of key importance for retaining the furtility of the soil around the Nile.</a:t>
            </a:r>
          </a:p>
        </p:txBody>
      </p:sp>
    </p:spTree>
    <p:extLst>
      <p:ext uri="{BB962C8B-B14F-4D97-AF65-F5344CB8AC3E}">
        <p14:creationId xmlns:p14="http://schemas.microsoft.com/office/powerpoint/2010/main" val="1808579534"/>
      </p:ext>
    </p:extLst>
  </p:cSld>
  <p:clrMapOvr>
    <a:masterClrMapping/>
  </p:clrMapOvr>
  <p:transition>
    <p:zo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pyram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23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4346" y="0"/>
            <a:ext cx="9644098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500" dirty="0">
                <a:solidFill>
                  <a:srgbClr val="000099"/>
                </a:solidFill>
              </a:rPr>
              <a:t>Sirius &amp;  the Nile Flood</a:t>
            </a:r>
          </a:p>
        </p:txBody>
      </p:sp>
      <p:pic>
        <p:nvPicPr>
          <p:cNvPr id="51204" name="Picture 7" descr="113-85(3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873500"/>
            <a:ext cx="3571875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9" descr="Ni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25" y="3286125"/>
            <a:ext cx="11063288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8" descr="A4763_N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785938"/>
            <a:ext cx="392906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786313" y="1785938"/>
            <a:ext cx="3929062" cy="292893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Full_Moon_Luc_Viatou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0"/>
            <a:ext cx="6794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7158" y="3357562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           </a:t>
            </a:r>
            <a:r>
              <a:rPr lang="el-GR" sz="7300" dirty="0">
                <a:sym typeface="Mathematica1"/>
              </a:rPr>
              <a:t>Σεληνηζ</a:t>
            </a:r>
            <a:r>
              <a:rPr sz="7300" dirty="0">
                <a:sym typeface="Mathematica1"/>
              </a:rPr>
              <a:t>  -  Moon</a:t>
            </a:r>
            <a:br>
              <a:rPr sz="7300" dirty="0"/>
            </a:br>
            <a:r>
              <a:rPr sz="6200" dirty="0"/>
              <a:t>              </a:t>
            </a:r>
            <a:endParaRPr sz="4700" dirty="0"/>
          </a:p>
        </p:txBody>
      </p:sp>
    </p:spTree>
    <p:extLst>
      <p:ext uri="{BB962C8B-B14F-4D97-AF65-F5344CB8AC3E}">
        <p14:creationId xmlns:p14="http://schemas.microsoft.com/office/powerpoint/2010/main" val="3527793564"/>
      </p:ext>
    </p:extLst>
  </p:cSld>
  <p:clrMapOvr>
    <a:masterClrMapping/>
  </p:clrMapOvr>
  <p:transition spd="slow">
    <p:zo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143375" y="-357187"/>
            <a:ext cx="5429250" cy="2571751"/>
          </a:xfrm>
        </p:spPr>
        <p:txBody>
          <a:bodyPr/>
          <a:lstStyle/>
          <a:p>
            <a:pPr eaLnBrk="1" hangingPunct="1"/>
            <a:r>
              <a:rPr lang="en-US" altLang="en-US" sz="4500" dirty="0">
                <a:solidFill>
                  <a:schemeClr val="tx1"/>
                </a:solidFill>
                <a:latin typeface="Times New Roman" panose="02020603050405020304" pitchFamily="18" charset="0"/>
              </a:rPr>
              <a:t>Moon: </a:t>
            </a:r>
            <a:br>
              <a:rPr lang="en-US" altLang="en-US" sz="45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4500" dirty="0">
                <a:solidFill>
                  <a:schemeClr val="tx1"/>
                </a:solidFill>
                <a:latin typeface="Times New Roman" panose="02020603050405020304" pitchFamily="18" charset="0"/>
              </a:rPr>
              <a:t>Orbit &amp; Phases</a:t>
            </a:r>
          </a:p>
        </p:txBody>
      </p:sp>
      <p:pic>
        <p:nvPicPr>
          <p:cNvPr id="66563" name="Picture 6" descr="Moon_phase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4191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 descr="moon_phases_diagr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33" y="2643189"/>
            <a:ext cx="4048125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2" y="142877"/>
            <a:ext cx="4429125" cy="15716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16131"/>
      </p:ext>
    </p:extLst>
  </p:cSld>
  <p:clrMapOvr>
    <a:masterClrMapping/>
  </p:clrMapOvr>
  <p:transition spd="slow"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 descr="mooncyc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2143125"/>
            <a:ext cx="5080000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57222" y="0"/>
            <a:ext cx="9858444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5200" dirty="0"/>
              <a:t>Palaeolithic Lunar Calendars:</a:t>
            </a:r>
            <a:br>
              <a:rPr lang="en-US" sz="5800" dirty="0"/>
            </a:br>
            <a:r>
              <a:rPr lang="en-US" sz="4700" dirty="0"/>
              <a:t>Ishango &amp; Blanchard bones </a:t>
            </a:r>
          </a:p>
        </p:txBody>
      </p:sp>
      <p:sp>
        <p:nvSpPr>
          <p:cNvPr id="6" name="Rectangle 5"/>
          <p:cNvSpPr/>
          <p:nvPr/>
        </p:nvSpPr>
        <p:spPr>
          <a:xfrm>
            <a:off x="3857625" y="2143125"/>
            <a:ext cx="5072063" cy="44291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4313" y="1785938"/>
            <a:ext cx="3571875" cy="29289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390" name="Picture 10" descr="Ishango_bon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786313"/>
            <a:ext cx="44196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1438" y="4786313"/>
            <a:ext cx="4429125" cy="20002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92" name="TextBox 12"/>
          <p:cNvSpPr txBox="1">
            <a:spLocks noChangeArrowheads="1"/>
          </p:cNvSpPr>
          <p:nvPr/>
        </p:nvSpPr>
        <p:spPr bwMode="auto">
          <a:xfrm>
            <a:off x="285750" y="1857375"/>
            <a:ext cx="3429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500"/>
              <a:t>Blanchard bone  (France):</a:t>
            </a:r>
          </a:p>
          <a:p>
            <a:pPr eaLnBrk="1" hangingPunct="1"/>
            <a:r>
              <a:rPr lang="en-US" altLang="en-US" sz="1500"/>
              <a:t>       reindeer bone, </a:t>
            </a:r>
          </a:p>
          <a:p>
            <a:pPr eaLnBrk="1" hangingPunct="1"/>
            <a:r>
              <a:rPr lang="en-US" altLang="en-US" sz="1500"/>
              <a:t>       30,000 yrs. old</a:t>
            </a:r>
          </a:p>
          <a:p>
            <a:pPr eaLnBrk="1" hangingPunct="1"/>
            <a:r>
              <a:rPr lang="en-US" altLang="en-US" sz="1500"/>
              <a:t>       69 notches, in 27 shapes,</a:t>
            </a:r>
          </a:p>
          <a:p>
            <a:pPr eaLnBrk="1" hangingPunct="1"/>
            <a:r>
              <a:rPr lang="en-US" altLang="en-US" sz="1500"/>
              <a:t>       along winding pattern</a:t>
            </a:r>
          </a:p>
          <a:p>
            <a:pPr eaLnBrk="1" hangingPunct="1"/>
            <a:endParaRPr lang="en-US" altLang="en-US" sz="1500"/>
          </a:p>
          <a:p>
            <a:pPr eaLnBrk="1" hangingPunct="1"/>
            <a:r>
              <a:rPr lang="en-US" altLang="en-US" sz="1500"/>
              <a:t>Suggestion  (Marshack):</a:t>
            </a:r>
          </a:p>
          <a:p>
            <a:pPr eaLnBrk="1" hangingPunct="1"/>
            <a:r>
              <a:rPr lang="en-US" altLang="en-US" sz="1500"/>
              <a:t>        Lunar Calendars</a:t>
            </a:r>
          </a:p>
          <a:p>
            <a:pPr eaLnBrk="1" hangingPunct="1"/>
            <a:endParaRPr lang="en-US" altLang="en-US" sz="1500"/>
          </a:p>
          <a:p>
            <a:pPr eaLnBrk="1" hangingPunct="1"/>
            <a:r>
              <a:rPr lang="en-US" altLang="en-US" sz="1500"/>
              <a:t>Ishango bone  (Congo)</a:t>
            </a:r>
          </a:p>
          <a:p>
            <a:pPr eaLnBrk="1" hangingPunct="1"/>
            <a:r>
              <a:rPr lang="en-US" altLang="en-US" sz="1500"/>
              <a:t>       20,000-25,000 yrs old </a:t>
            </a:r>
          </a:p>
          <a:p>
            <a:pPr eaLnBrk="1" hangingPunct="1"/>
            <a:r>
              <a:rPr lang="en-US" altLang="en-US" sz="1500"/>
              <a:t>       linear notches in 3 rows</a:t>
            </a:r>
          </a:p>
        </p:txBody>
      </p:sp>
    </p:spTree>
  </p:cSld>
  <p:clrMapOvr>
    <a:masterClrMapping/>
  </p:clrMapOvr>
  <p:transition>
    <p:zo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 descr="lu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57288" y="0"/>
            <a:ext cx="11001452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500" dirty="0"/>
              <a:t> the Month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85750" y="1428750"/>
            <a:ext cx="9286875" cy="4952578"/>
          </a:xfrm>
          <a:prstGeom prst="rect">
            <a:avLst/>
          </a:prstGeom>
          <a:noFill/>
          <a:ln/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Time interval related to periodic return of the Moon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sz="2800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Complications arise in defining “return”: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sz="2800" dirty="0">
              <a:solidFill>
                <a:srgbClr val="FFFF99"/>
              </a:solidFill>
              <a:latin typeface="+mn-lt"/>
              <a:sym typeface="Mathematica1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/>
              </a:rPr>
              <a:t>   •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several different concepts of month exist ,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 related to the complex dynamics of  Moon-Earth-Sun system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 •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/>
              </a:rPr>
              <a:t>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Moon orbits Earth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/>
              </a:rPr>
              <a:t>•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Earth orbits Sun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/>
              </a:rPr>
              <a:t>•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Moon orbit elliptical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/>
              </a:rPr>
              <a:t>•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Moon orbit’s plane oscillates 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</a:t>
            </a:r>
            <a:endParaRPr lang="en-US" sz="2800" dirty="0">
              <a:solidFill>
                <a:srgbClr val="FFFF99"/>
              </a:solidFill>
              <a:latin typeface="+mn-lt"/>
              <a:sym typeface="Mathematica1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/>
              </a:rPr>
              <a:t>   </a:t>
            </a: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•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These, and their mutual interplay defines the different Months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</a:t>
            </a:r>
            <a:r>
              <a:rPr lang="en-US" sz="2800" dirty="0">
                <a:solidFill>
                  <a:srgbClr val="FFFF99"/>
                </a:solidFill>
                <a:latin typeface="+mn-lt"/>
                <a:sym typeface="Mathematica1"/>
              </a:rPr>
              <a:t>•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The different months were first recognized by the Babylonians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8625" y="1285875"/>
            <a:ext cx="8358188" cy="521493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358063" y="0"/>
            <a:ext cx="1785937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Ayiomamiti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4286250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3" descr="Lunar_libration_with_phase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475038"/>
            <a:ext cx="3605212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43504" y="285728"/>
            <a:ext cx="5429288" cy="2571744"/>
          </a:xfrm>
          <a:prstGeom prst="rect">
            <a:avLst/>
          </a:prstGeom>
          <a:ln w="6350" cap="rnd">
            <a:noFill/>
          </a:ln>
        </p:spPr>
        <p:txBody>
          <a:bodyPr lIns="91440" tIns="45720" rIns="91440" bIns="45720"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 Moon  Size</a:t>
            </a:r>
          </a:p>
          <a:p>
            <a:pPr fontAlgn="auto">
              <a:spcAft>
                <a:spcPts val="0"/>
              </a:spcAft>
              <a:defRPr/>
            </a:pPr>
            <a:endParaRPr lang="en-US" sz="5400" spc="-100" dirty="0">
              <a:ln w="3200">
                <a:solidFill>
                  <a:srgbClr val="336699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FFFFF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Arial"/>
              <a:cs typeface="Arial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d</a:t>
            </a:r>
            <a:r>
              <a:rPr lang="en-US" sz="2400" spc="-100" dirty="0" err="1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ifferent</a:t>
            </a:r>
            <a:r>
              <a:rPr lang="en-US" sz="2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 distance along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o</a:t>
            </a:r>
            <a:r>
              <a:rPr lang="en-US" sz="2400" spc="-100" dirty="0" err="1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rbit</a:t>
            </a:r>
            <a:r>
              <a:rPr lang="en-US" sz="2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  Moon</a:t>
            </a:r>
          </a:p>
          <a:p>
            <a:pPr fontAlgn="auto">
              <a:spcAft>
                <a:spcPts val="0"/>
              </a:spcAft>
              <a:defRPr/>
            </a:pPr>
            <a:endParaRPr lang="en-US" sz="2400" spc="-100" dirty="0">
              <a:ln w="3200">
                <a:solidFill>
                  <a:srgbClr val="336699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FFFFF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Arial"/>
              <a:cs typeface="Arial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85720" y="3929066"/>
            <a:ext cx="5429288" cy="2571744"/>
          </a:xfrm>
          <a:prstGeom prst="rect">
            <a:avLst/>
          </a:prstGeom>
          <a:ln w="6350" cap="rnd">
            <a:noFill/>
          </a:ln>
        </p:spPr>
        <p:txBody>
          <a:bodyPr lIns="91440" tIns="45720" rIns="91440" bIns="45720" anchor="b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Moon  Libration</a:t>
            </a:r>
          </a:p>
          <a:p>
            <a:pPr fontAlgn="auto">
              <a:spcAft>
                <a:spcPts val="0"/>
              </a:spcAft>
              <a:defRPr/>
            </a:pPr>
            <a:endParaRPr lang="en-US" sz="5400" spc="-100" dirty="0">
              <a:ln w="3200">
                <a:solidFill>
                  <a:srgbClr val="336699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FFFFF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Arial"/>
              <a:cs typeface="Arial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We can see more than ½ of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Moon surface, due to its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elliptical  orbit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3429000"/>
            <a:ext cx="9144000" cy="1588"/>
          </a:xfrm>
          <a:prstGeom prst="line">
            <a:avLst/>
          </a:prstGeom>
          <a:ln w="38100"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072065" y="71444"/>
            <a:ext cx="3857625" cy="9286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2" y="3929072"/>
            <a:ext cx="4714875" cy="9286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479663"/>
      </p:ext>
    </p:extLst>
  </p:cSld>
  <p:clrMapOvr>
    <a:masterClrMapping/>
  </p:clrMapOvr>
  <p:transition spd="slow">
    <p:fade thruBlk="1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LEumbralshadow_ayiomamit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0"/>
            <a:ext cx="9286875" cy="712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4" descr="moonorb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0"/>
            <a:ext cx="4929188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85720" y="4071942"/>
            <a:ext cx="5429288" cy="2571744"/>
          </a:xfrm>
          <a:prstGeom prst="rect">
            <a:avLst/>
          </a:prstGeom>
          <a:ln w="6350" cap="rnd">
            <a:noFill/>
          </a:ln>
        </p:spPr>
        <p:txBody>
          <a:bodyPr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  <a:cs typeface="Arial" pitchFamily="34" charset="0"/>
              </a:rPr>
              <a:t>Moon  Eclipses</a:t>
            </a:r>
          </a:p>
        </p:txBody>
      </p:sp>
    </p:spTree>
    <p:extLst>
      <p:ext uri="{BB962C8B-B14F-4D97-AF65-F5344CB8AC3E}">
        <p14:creationId xmlns:p14="http://schemas.microsoft.com/office/powerpoint/2010/main" val="1819659675"/>
      </p:ext>
    </p:extLst>
  </p:cSld>
  <p:clrMapOvr>
    <a:masterClrMapping/>
  </p:clrMapOvr>
  <p:transition spd="slow">
    <p:zo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42875" y="4143387"/>
            <a:ext cx="4522788" cy="250031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3187" name="Title 2"/>
          <p:cNvSpPr>
            <a:spLocks noGrp="1"/>
          </p:cNvSpPr>
          <p:nvPr>
            <p:ph type="title"/>
          </p:nvPr>
        </p:nvSpPr>
        <p:spPr>
          <a:xfrm>
            <a:off x="142875" y="-71437"/>
            <a:ext cx="8229600" cy="1219201"/>
          </a:xfrm>
        </p:spPr>
        <p:txBody>
          <a:bodyPr/>
          <a:lstStyle/>
          <a:p>
            <a:r>
              <a:rPr lang="en-US" altLang="en-US" sz="6200"/>
              <a:t>   </a:t>
            </a:r>
            <a:r>
              <a:rPr lang="en-US" altLang="en-US" sz="6200" b="1">
                <a:latin typeface="Times New Roman" pitchFamily="18" charset="0"/>
              </a:rPr>
              <a:t>Months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890" y="71444"/>
            <a:ext cx="8786813" cy="9286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3189" name="Picture 7" descr="anomalist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4214833"/>
            <a:ext cx="3886200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0" name="TextBox 9"/>
          <p:cNvSpPr txBox="1">
            <a:spLocks noChangeArrowheads="1"/>
          </p:cNvSpPr>
          <p:nvPr/>
        </p:nvSpPr>
        <p:spPr bwMode="auto">
          <a:xfrm>
            <a:off x="4857770" y="4214815"/>
            <a:ext cx="3643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Anomalistic  Month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86315" y="4143387"/>
            <a:ext cx="4143375" cy="25003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3192" name="Picture 11" descr="siderial.synodic.mon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0"/>
            <a:ext cx="428625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42875" y="1357319"/>
            <a:ext cx="4522788" cy="26431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3194" name="Picture 13" descr="synodi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428756"/>
            <a:ext cx="4011613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786315" y="1357319"/>
            <a:ext cx="4143375" cy="26431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3196" name="Picture 15" descr="draconi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28" y="4429127"/>
            <a:ext cx="4357687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7" name="TextBox 17"/>
          <p:cNvSpPr txBox="1">
            <a:spLocks noChangeArrowheads="1"/>
          </p:cNvSpPr>
          <p:nvPr/>
        </p:nvSpPr>
        <p:spPr bwMode="auto">
          <a:xfrm>
            <a:off x="4857770" y="1428751"/>
            <a:ext cx="3643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Synodic  Month</a:t>
            </a:r>
          </a:p>
        </p:txBody>
      </p:sp>
      <p:sp>
        <p:nvSpPr>
          <p:cNvPr id="93198" name="TextBox 18"/>
          <p:cNvSpPr txBox="1">
            <a:spLocks noChangeArrowheads="1"/>
          </p:cNvSpPr>
          <p:nvPr/>
        </p:nvSpPr>
        <p:spPr bwMode="auto">
          <a:xfrm>
            <a:off x="214313" y="1428751"/>
            <a:ext cx="3643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Siderial  Month</a:t>
            </a:r>
          </a:p>
        </p:txBody>
      </p:sp>
      <p:sp>
        <p:nvSpPr>
          <p:cNvPr id="93199" name="TextBox 19"/>
          <p:cNvSpPr txBox="1">
            <a:spLocks noChangeArrowheads="1"/>
          </p:cNvSpPr>
          <p:nvPr/>
        </p:nvSpPr>
        <p:spPr bwMode="auto">
          <a:xfrm>
            <a:off x="214313" y="4143375"/>
            <a:ext cx="3643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Draconic  Month</a:t>
            </a:r>
          </a:p>
        </p:txBody>
      </p:sp>
      <p:sp>
        <p:nvSpPr>
          <p:cNvPr id="93200" name="TextBox 20"/>
          <p:cNvSpPr txBox="1">
            <a:spLocks noChangeArrowheads="1"/>
          </p:cNvSpPr>
          <p:nvPr/>
        </p:nvSpPr>
        <p:spPr bwMode="auto">
          <a:xfrm>
            <a:off x="1143020" y="3500440"/>
            <a:ext cx="3643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27.321661  d</a:t>
            </a:r>
          </a:p>
        </p:txBody>
      </p:sp>
      <p:sp>
        <p:nvSpPr>
          <p:cNvPr id="93201" name="TextBox 21"/>
          <p:cNvSpPr txBox="1">
            <a:spLocks noChangeArrowheads="1"/>
          </p:cNvSpPr>
          <p:nvPr/>
        </p:nvSpPr>
        <p:spPr bwMode="auto">
          <a:xfrm>
            <a:off x="5857895" y="3571876"/>
            <a:ext cx="3643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29.530589  d</a:t>
            </a:r>
          </a:p>
        </p:txBody>
      </p:sp>
      <p:sp>
        <p:nvSpPr>
          <p:cNvPr id="93202" name="TextBox 22"/>
          <p:cNvSpPr txBox="1">
            <a:spLocks noChangeArrowheads="1"/>
          </p:cNvSpPr>
          <p:nvPr/>
        </p:nvSpPr>
        <p:spPr bwMode="auto">
          <a:xfrm>
            <a:off x="2786063" y="4143375"/>
            <a:ext cx="3643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27.212220  d</a:t>
            </a:r>
          </a:p>
        </p:txBody>
      </p:sp>
      <p:sp>
        <p:nvSpPr>
          <p:cNvPr id="93203" name="TextBox 23"/>
          <p:cNvSpPr txBox="1">
            <a:spLocks noChangeArrowheads="1"/>
          </p:cNvSpPr>
          <p:nvPr/>
        </p:nvSpPr>
        <p:spPr bwMode="auto">
          <a:xfrm>
            <a:off x="6072188" y="6215065"/>
            <a:ext cx="3643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27.554551  d</a:t>
            </a:r>
          </a:p>
        </p:txBody>
      </p:sp>
    </p:spTree>
    <p:extLst>
      <p:ext uri="{BB962C8B-B14F-4D97-AF65-F5344CB8AC3E}">
        <p14:creationId xmlns:p14="http://schemas.microsoft.com/office/powerpoint/2010/main" val="868748416"/>
      </p:ext>
    </p:extLst>
  </p:cSld>
  <p:clrMapOvr>
    <a:masterClrMapping/>
  </p:clrMapOvr>
  <p:transition spd="slow">
    <p:fade thruBlk="1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28726" y="0"/>
            <a:ext cx="11001452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500" dirty="0"/>
              <a:t>Month:   the Concept 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85750" y="1500188"/>
            <a:ext cx="9072563" cy="4525962"/>
          </a:xfrm>
          <a:prstGeom prst="rect">
            <a:avLst/>
          </a:prstGeom>
          <a:noFill/>
          <a:ln/>
        </p:spPr>
        <p:txBody>
          <a:bodyPr>
            <a:normAutofit fontScale="85000" lnSpcReduction="20000"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/>
              </a:rPr>
              <a:t> • </a:t>
            </a: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Sidereal Month</a:t>
            </a:r>
            <a:endParaRPr lang="en-US" sz="2000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return moon to same point of sky </a:t>
            </a:r>
            <a:r>
              <a:rPr lang="en-US" sz="2000" dirty="0" err="1">
                <a:solidFill>
                  <a:srgbClr val="FFFF99"/>
                </a:solidFill>
                <a:latin typeface="+mn-lt"/>
                <a:sym typeface="Mathematica1" pitchFamily="2" charset="2"/>
              </a:rPr>
              <a:t>wrt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. Zodiac  (same star),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i.e. return to the same star on the ecliptic                                           27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d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07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h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43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12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• Tropical Month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return moon to the same declination                                                  27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d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07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h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43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05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/>
              </a:rPr>
              <a:t> • </a:t>
            </a: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Anomalistic Month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return to same speed, i.e. interval moon between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</a:t>
            </a:r>
            <a:r>
              <a:rPr lang="en-US" sz="2000" dirty="0" err="1">
                <a:solidFill>
                  <a:srgbClr val="FFFF99"/>
                </a:solidFill>
                <a:latin typeface="+mn-lt"/>
                <a:sym typeface="Mathematica1" pitchFamily="2" charset="2"/>
              </a:rPr>
              <a:t>apsis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(perigee,  apogee) Moon’s orbit                                                 27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d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13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h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18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33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/>
              </a:rPr>
              <a:t> • </a:t>
            </a: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Draconic Month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average interval between transits ascending node,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</a:t>
            </a:r>
            <a:r>
              <a:rPr lang="en-US" sz="2000" dirty="0" err="1">
                <a:solidFill>
                  <a:srgbClr val="FFFF99"/>
                </a:solidFill>
                <a:latin typeface="+mn-lt"/>
                <a:sym typeface="Mathematica1" pitchFamily="2" charset="2"/>
              </a:rPr>
              <a:t>ie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. interval successive transits ecliptic   (</a:t>
            </a:r>
            <a:r>
              <a:rPr lang="en-US" sz="2000" dirty="0" err="1">
                <a:solidFill>
                  <a:srgbClr val="FFFF99"/>
                </a:solidFill>
                <a:latin typeface="+mn-lt"/>
                <a:sym typeface="Mathematica1" pitchFamily="2" charset="2"/>
              </a:rPr>
              <a:t>Nodical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Month)                27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d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05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h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05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36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/>
              </a:rPr>
              <a:t> • </a:t>
            </a: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Synodic Month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return to same angle from the Sun,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interval between Moon at same phase                                              27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d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12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h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44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03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Mathematica1" pitchFamily="2" charset="2"/>
              <a:buChar char="·"/>
              <a:defRPr/>
            </a:pPr>
            <a:endParaRPr lang="en-US" sz="2000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Mathematica1" pitchFamily="2" charset="2"/>
              <a:buChar char="·"/>
              <a:defRPr/>
            </a:pPr>
            <a:endParaRPr lang="en-US" sz="2000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Mathematica1" pitchFamily="2" charset="2"/>
              <a:buChar char="·"/>
              <a:defRPr/>
            </a:pPr>
            <a:endParaRPr lang="en-US" sz="2000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Mathematica1" pitchFamily="2" charset="2"/>
              <a:buChar char="·"/>
              <a:defRPr/>
            </a:pPr>
            <a:endParaRPr lang="en-US" sz="2000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Mathematica1" pitchFamily="2" charset="2"/>
              <a:buChar char="·"/>
              <a:defRPr/>
            </a:pPr>
            <a:endParaRPr lang="en-US" sz="200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8625" y="1143000"/>
            <a:ext cx="8286750" cy="5429250"/>
          </a:xfrm>
          <a:prstGeom prst="rect">
            <a:avLst/>
          </a:prstGeom>
          <a:noFill/>
          <a:ln w="3810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9219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52413" y="-1035050"/>
            <a:ext cx="9864726" cy="11503025"/>
          </a:xfrm>
        </p:spPr>
      </p:pic>
      <p:sp>
        <p:nvSpPr>
          <p:cNvPr id="4" name="TextBox 3"/>
          <p:cNvSpPr txBox="1"/>
          <p:nvPr/>
        </p:nvSpPr>
        <p:spPr>
          <a:xfrm>
            <a:off x="6660232" y="299695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the Milky Way band</a:t>
            </a:r>
          </a:p>
        </p:txBody>
      </p:sp>
    </p:spTree>
    <p:extLst>
      <p:ext uri="{BB962C8B-B14F-4D97-AF65-F5344CB8AC3E}">
        <p14:creationId xmlns:p14="http://schemas.microsoft.com/office/powerpoint/2010/main" val="3928668733"/>
      </p:ext>
    </p:extLst>
  </p:cSld>
  <p:clrMapOvr>
    <a:masterClrMapping/>
  </p:clrMapOvr>
  <p:transition spd="slow">
    <p:zo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85750" y="1124744"/>
            <a:ext cx="857250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398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6991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418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1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57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74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89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Not all societies use the Solar calendar of 365 days (+ ¼ day) per year that we have (the Gregorian calendar).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Our calendar is based on the motion of the Sun along the sky.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4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Other societies (cf. </a:t>
            </a:r>
            <a:r>
              <a:rPr lang="en-US" altLang="en-US" sz="1400" kern="0" dirty="0" err="1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eg</a:t>
            </a: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. the Islamic calendar) base themselves on the motion of the Moon, and use a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Lunar calendar. Already the ancient Babylonians had managed to establish a link between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them. To accomplish this, we need to identify a time period that is both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- a multiple of a Solar period (a year) and of a Lunar period (a month).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4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The time period that establishes this is called after the 5</a:t>
            </a:r>
            <a:r>
              <a:rPr lang="en-US" altLang="en-US" sz="1400" kern="0" baseline="3000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th</a:t>
            </a: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century BCE Athenian astronomer </a:t>
            </a:r>
            <a:r>
              <a:rPr lang="en-US" altLang="en-US" sz="1400" kern="0" dirty="0" err="1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Meton</a:t>
            </a: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.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It is almost certain he got this from the Babylonians. This important time period, still of key importance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to translate between Solar and Lunar calendar, is called the Metonic Cycle.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4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4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4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4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>
              <a:solidFill>
                <a:srgbClr val="FFFFFF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>
              <a:solidFill>
                <a:srgbClr val="FFFFFF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r>
              <a:rPr lang="en-US" altLang="en-US" sz="1600" kern="0" dirty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</a:t>
            </a:r>
          </a:p>
          <a:p>
            <a:pPr eaLnBrk="1" hangingPunct="1">
              <a:buFontTx/>
              <a:buNone/>
            </a:pPr>
            <a:r>
              <a:rPr lang="en-US" altLang="en-US" sz="1600" kern="0" dirty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   </a:t>
            </a: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260648"/>
            <a:ext cx="8928100" cy="1143001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Astronomical  Cycles:  </a:t>
            </a:r>
            <a:b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Solar &amp; Lunar Calendar </a:t>
            </a: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285750" y="1628800"/>
            <a:ext cx="8572500" cy="2592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94213" name="Rectangle 4"/>
          <p:cNvSpPr>
            <a:spLocks noChangeArrowheads="1"/>
          </p:cNvSpPr>
          <p:nvPr/>
        </p:nvSpPr>
        <p:spPr bwMode="auto">
          <a:xfrm>
            <a:off x="285750" y="188640"/>
            <a:ext cx="8572500" cy="134190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14178" y="4248824"/>
            <a:ext cx="4473846" cy="366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398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6991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418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1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57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74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89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800" b="1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kern="0" dirty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•</a:t>
            </a:r>
            <a:r>
              <a:rPr lang="en-US" altLang="en-US" sz="1600" b="1" kern="0" dirty="0" err="1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Metonic</a:t>
            </a:r>
            <a:r>
              <a:rPr lang="en-US" altLang="en-US" sz="1600" b="1" kern="0" dirty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  Cycle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    </a:t>
            </a:r>
            <a:r>
              <a:rPr lang="en-US" altLang="en-US" sz="1600" kern="0" dirty="0">
                <a:latin typeface="Times New Roman" panose="02020603050405020304" pitchFamily="18" charset="0"/>
                <a:sym typeface="Mathematica1" pitchFamily="2" charset="2"/>
              </a:rPr>
              <a:t>multiple of Tropical Year and Synodic Month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latin typeface="Times New Roman" panose="02020603050405020304" pitchFamily="18" charset="0"/>
                <a:sym typeface="Mathematica1" pitchFamily="2" charset="2"/>
              </a:rPr>
              <a:t>            19  tropical  years;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latin typeface="Times New Roman" panose="02020603050405020304" pitchFamily="18" charset="0"/>
                <a:sym typeface="Mathematica1" pitchFamily="2" charset="2"/>
              </a:rPr>
              <a:t>            235  synodic months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latin typeface="Times New Roman" panose="02020603050405020304" pitchFamily="18" charset="0"/>
                <a:sym typeface="Mathematica1" pitchFamily="2" charset="2"/>
              </a:rPr>
              <a:t>            254 </a:t>
            </a:r>
            <a:r>
              <a:rPr lang="en-US" altLang="en-US" sz="1600" kern="0" dirty="0" err="1">
                <a:latin typeface="Times New Roman" panose="02020603050405020304" pitchFamily="18" charset="0"/>
                <a:sym typeface="Mathematica1" pitchFamily="2" charset="2"/>
              </a:rPr>
              <a:t>siderial</a:t>
            </a:r>
            <a:r>
              <a:rPr lang="en-US" altLang="en-US" sz="1600" kern="0" dirty="0">
                <a:latin typeface="Times New Roman" panose="02020603050405020304" pitchFamily="18" charset="0"/>
                <a:sym typeface="Mathematica1" pitchFamily="2" charset="2"/>
              </a:rPr>
              <a:t> months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latin typeface="Times New Roman" panose="02020603050405020304" pitchFamily="18" charset="0"/>
                <a:sym typeface="Mathematica1" pitchFamily="2" charset="2"/>
              </a:rPr>
              <a:t>            6940  days         </a:t>
            </a:r>
            <a:endParaRPr lang="en-US" altLang="en-US" sz="2200" kern="0" dirty="0">
              <a:latin typeface="Times New Roman" panose="02020603050405020304" pitchFamily="18" charset="0"/>
              <a:sym typeface="Mathematica1" pitchFamily="2" charset="2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14178" y="4373488"/>
            <a:ext cx="4223592" cy="222386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608397" y="4373488"/>
            <a:ext cx="4223592" cy="222386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788024" y="4221088"/>
            <a:ext cx="5112568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398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6991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418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1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57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74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89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>
              <a:solidFill>
                <a:srgbClr val="FFFF99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•   Callippic Cycle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     </a:t>
            </a:r>
            <a:r>
              <a:rPr lang="en-US" altLang="en-US" sz="1600" kern="0" dirty="0">
                <a:latin typeface="Times New Roman" panose="02020603050405020304" pitchFamily="18" charset="0"/>
                <a:sym typeface="Mathematica1" pitchFamily="2" charset="2"/>
              </a:rPr>
              <a:t>more accurate multiple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latin typeface="Times New Roman" panose="02020603050405020304" pitchFamily="18" charset="0"/>
                <a:sym typeface="Mathematica1" pitchFamily="2" charset="2"/>
              </a:rPr>
              <a:t>     of Tropical Year &amp; Synodic Month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latin typeface="Times New Roman" panose="02020603050405020304" pitchFamily="18" charset="0"/>
                <a:sym typeface="Mathematica1" pitchFamily="2" charset="2"/>
              </a:rPr>
              <a:t>    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latin typeface="Times New Roman" panose="02020603050405020304" pitchFamily="18" charset="0"/>
                <a:sym typeface="Mathematica1" pitchFamily="2" charset="2"/>
              </a:rPr>
              <a:t>             4 Metonic cycles -  1 days;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latin typeface="Times New Roman" panose="02020603050405020304" pitchFamily="18" charset="0"/>
                <a:sym typeface="Mathematica1" pitchFamily="2" charset="2"/>
              </a:rPr>
              <a:t>             76 tropical years;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latin typeface="Times New Roman" panose="02020603050405020304" pitchFamily="18" charset="0"/>
                <a:sym typeface="Mathematica1" pitchFamily="2" charset="2"/>
              </a:rPr>
              <a:t>             940 synodic months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200" kern="0" dirty="0">
                <a:latin typeface="Times New Roman" panose="02020603050405020304" pitchFamily="18" charset="0"/>
                <a:sym typeface="Mathematica1" pitchFamily="2" charset="2"/>
              </a:rPr>
              <a:t>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800" kern="0" dirty="0"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r>
              <a:rPr lang="en-US" altLang="en-US" sz="1800" kern="0" dirty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        </a:t>
            </a: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93064408"/>
      </p:ext>
    </p:extLst>
  </p:cSld>
  <p:clrMapOvr>
    <a:masterClrMapping/>
  </p:clrMapOvr>
  <p:transition spd="slow">
    <p:fade thruBlk="1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2" y="22594"/>
            <a:ext cx="9597531" cy="687183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43" y="5157192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           </a:t>
            </a:r>
            <a:r>
              <a:rPr sz="7300" dirty="0">
                <a:sym typeface="Mathematica1"/>
              </a:rPr>
              <a:t>        Eclipses</a:t>
            </a:r>
            <a:br>
              <a:rPr sz="7300" dirty="0"/>
            </a:br>
            <a:r>
              <a:rPr sz="6200" dirty="0"/>
              <a:t>              </a:t>
            </a:r>
            <a:endParaRPr sz="4700" dirty="0"/>
          </a:p>
        </p:txBody>
      </p:sp>
    </p:spTree>
    <p:extLst>
      <p:ext uri="{BB962C8B-B14F-4D97-AF65-F5344CB8AC3E}">
        <p14:creationId xmlns:p14="http://schemas.microsoft.com/office/powerpoint/2010/main" val="1244726442"/>
      </p:ext>
    </p:extLst>
  </p:cSld>
  <p:clrMapOvr>
    <a:masterClrMapping/>
  </p:clrMapOvr>
  <p:transition spd="slow">
    <p:zo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315" name="Content Placeholder 3" descr="060329sofi_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4" y="-99392"/>
            <a:ext cx="9123346" cy="13686580"/>
          </a:xfrm>
        </p:spPr>
      </p:pic>
      <p:sp>
        <p:nvSpPr>
          <p:cNvPr id="5" name="Rectangle 4"/>
          <p:cNvSpPr/>
          <p:nvPr/>
        </p:nvSpPr>
        <p:spPr>
          <a:xfrm>
            <a:off x="156855" y="5541539"/>
            <a:ext cx="8786813" cy="928687"/>
          </a:xfrm>
          <a:prstGeom prst="rect">
            <a:avLst/>
          </a:prstGeom>
          <a:noFill/>
          <a:ln w="38100" cap="flat" cmpd="sng" algn="ctr">
            <a:solidFill>
              <a:srgbClr val="FFFFFF"/>
            </a:solidFill>
            <a:prstDash val="solid"/>
          </a:ln>
          <a:effectLst/>
        </p:spPr>
        <p:txBody>
          <a:bodyPr lIns="91440" tIns="45720" rIns="9144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323528" y="5396279"/>
            <a:ext cx="8229600" cy="121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32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49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6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200" b="0" i="0" u="none" strike="noStrike" kern="0" cap="none" spc="0" normalizeH="0" baseline="0" noProof="0" dirty="0">
                <a:ln>
                  <a:noFill/>
                </a:ln>
                <a:solidFill>
                  <a:srgbClr val="E3EBF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</a:t>
            </a:r>
            <a:r>
              <a:rPr kumimoji="0" lang="en-US" altLang="en-US" sz="6200" b="1" i="0" u="none" strike="noStrike" kern="0" cap="none" spc="0" normalizeH="0" baseline="0" noProof="0" dirty="0">
                <a:ln>
                  <a:noFill/>
                </a:ln>
                <a:solidFill>
                  <a:srgbClr val="E3EBF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Solar  Eclipses</a:t>
            </a:r>
          </a:p>
        </p:txBody>
      </p:sp>
    </p:spTree>
    <p:extLst>
      <p:ext uri="{BB962C8B-B14F-4D97-AF65-F5344CB8AC3E}">
        <p14:creationId xmlns:p14="http://schemas.microsoft.com/office/powerpoint/2010/main" val="4208430923"/>
      </p:ext>
    </p:extLst>
  </p:cSld>
  <p:clrMapOvr>
    <a:masterClrMapping/>
  </p:clrMapOvr>
  <p:transition spd="slow">
    <p:zo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Content Placeholder 3" descr="eclipse2006_multi_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00126"/>
            <a:ext cx="9144000" cy="6159500"/>
          </a:xfrm>
        </p:spPr>
      </p:pic>
      <p:sp>
        <p:nvSpPr>
          <p:cNvPr id="92163" name="Title 2"/>
          <p:cNvSpPr>
            <a:spLocks noGrp="1"/>
          </p:cNvSpPr>
          <p:nvPr>
            <p:ph type="title"/>
          </p:nvPr>
        </p:nvSpPr>
        <p:spPr>
          <a:xfrm>
            <a:off x="142875" y="-71437"/>
            <a:ext cx="8229600" cy="1219201"/>
          </a:xfrm>
        </p:spPr>
        <p:txBody>
          <a:bodyPr/>
          <a:lstStyle/>
          <a:p>
            <a:r>
              <a:rPr lang="en-US" altLang="en-US" sz="6200" dirty="0"/>
              <a:t>   </a:t>
            </a:r>
            <a:r>
              <a:rPr lang="en-US" altLang="en-US" sz="6200" b="1" dirty="0">
                <a:latin typeface="Times New Roman" pitchFamily="18" charset="0"/>
              </a:rPr>
              <a:t>Solar  Eclipses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890" y="71444"/>
            <a:ext cx="8786813" cy="9286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592002"/>
      </p:ext>
    </p:extLst>
  </p:cSld>
  <p:clrMapOvr>
    <a:masterClrMapping/>
  </p:clrMapOvr>
  <p:transition spd="slow">
    <p:fade thruBlk="1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740769" y="4581128"/>
            <a:ext cx="4097704" cy="2006658"/>
          </a:xfrm>
          <a:prstGeom prst="rect">
            <a:avLst/>
          </a:prstGeom>
          <a:solidFill>
            <a:srgbClr val="4F4F4F"/>
          </a:solidFill>
          <a:ln w="3810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61458"/>
            <a:ext cx="8928100" cy="1143001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Solar &amp; Lunar Eclipses </a:t>
            </a: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285750" y="1340767"/>
            <a:ext cx="4286250" cy="313988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94213" name="Rectangle 4"/>
          <p:cNvSpPr>
            <a:spLocks noChangeArrowheads="1"/>
          </p:cNvSpPr>
          <p:nvPr/>
        </p:nvSpPr>
        <p:spPr bwMode="auto">
          <a:xfrm>
            <a:off x="285750" y="142877"/>
            <a:ext cx="8572500" cy="10538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536" y="1174975"/>
            <a:ext cx="399593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398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6991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418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1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57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74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89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2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By sheer coincidence,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the angular diameter of the Moon disk on the sky is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approximately equal to that of the solar disk.  As a result,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when the moon moves in front of Sun, it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blocks the light of the Sun.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It leads to one of the most awesome natural phenomena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we know of, a Solar Eclipse.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Within our heliocentric understanding of the solar system,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it is not difficult to appreciate what happens: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the moon moves in between Earth and the Sun, and casts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a shadow on Earth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the resulting shadow of the Moon on the surface of planet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Earth marks the location on Earth where people will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experience and see a Solar Eclipse.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in ancient societies, Solar Eclipses were of tremendous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importance. After all, the  source of life suddenly had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disappeared. Rulers would fear for their lives and government. </a:t>
            </a:r>
          </a:p>
          <a:p>
            <a:pPr marL="0" indent="0" eaLnBrk="1" hangingPunct="1">
              <a:lnSpc>
                <a:spcPct val="70000"/>
              </a:lnSpc>
              <a:buFontTx/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</a:t>
            </a:r>
          </a:p>
          <a:p>
            <a:pPr marL="0" indent="0" eaLnBrk="1" hangingPunct="1">
              <a:lnSpc>
                <a:spcPct val="70000"/>
              </a:lnSpc>
              <a:buFontTx/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Predicting when they would occur was of major importance..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4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800" kern="0" dirty="0">
              <a:solidFill>
                <a:srgbClr val="FFFFFF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r>
              <a:rPr lang="en-US" altLang="en-US" sz="1800" kern="0" dirty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        </a:t>
            </a: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013" y="1384309"/>
            <a:ext cx="4128459" cy="3096344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710012" y="1330823"/>
            <a:ext cx="4148237" cy="314983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85750" y="4581128"/>
            <a:ext cx="4274624" cy="202373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574" y="4934091"/>
            <a:ext cx="3926210" cy="123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62835"/>
      </p:ext>
    </p:extLst>
  </p:cSld>
  <p:clrMapOvr>
    <a:masterClrMapping/>
  </p:clrMapOvr>
  <p:transition spd="slow">
    <p:fade thruBlk="1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077072"/>
            <a:ext cx="4917232" cy="267374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66" y="620688"/>
            <a:ext cx="4320480" cy="32396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4610" y="1484784"/>
            <a:ext cx="309634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403648" y="620688"/>
            <a:ext cx="216024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563888" y="4077072"/>
            <a:ext cx="5472608" cy="266429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nl-NL" dirty="0">
                <a:latin typeface="Constantia" panose="02030602050306030303" pitchFamily="18" charset="0"/>
              </a:rPr>
              <a:t>Solar Eclipse:  Geometry   </a:t>
            </a:r>
            <a:endParaRPr lang="en-GB" dirty="0">
              <a:latin typeface="Constantia" panose="020306020503060303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520" y="980728"/>
            <a:ext cx="5184576" cy="295232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652120" y="883682"/>
            <a:ext cx="399593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398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6991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418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1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57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74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89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2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However,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to decipher an eclipse is far from trivial.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It is the result of the combination of different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orbital factors: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- the moon moves in between Earth and Sun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 once each month (at New Moon)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- the Moon orbit is slightly inclined </a:t>
            </a:r>
            <a:r>
              <a:rPr lang="en-US" altLang="en-US" sz="1000" kern="0" dirty="0" err="1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wrt</a:t>
            </a: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. the Ecliptic,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the orbit of the planets over the sky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(and of the Sun, reflecting the Earth’s motion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around the Sun along the ecliptic plane).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-  The moon can only stand right in front of the Sun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when it just moves through the nodes of its orbit,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</a:t>
            </a:r>
            <a:r>
              <a:rPr lang="en-US" altLang="en-US" sz="1000" kern="0" dirty="0" err="1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ie</a:t>
            </a: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. the crossing point of  its plane with the ecliptic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4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800" kern="0" dirty="0">
              <a:solidFill>
                <a:srgbClr val="FFFFFF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r>
              <a:rPr lang="en-US" altLang="en-US" sz="1800" kern="0" dirty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        </a:t>
            </a: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57507" y="3717032"/>
            <a:ext cx="399593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398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6991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418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1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57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74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89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2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2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</a:t>
            </a: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-  the moon orbit is not circular, but ecliptic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(notice that the ancients did not know this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even while having identified the resulting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shift)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-   the moon orbit also rotates itself </a:t>
            </a:r>
            <a:r>
              <a:rPr lang="en-US" altLang="en-US" sz="1000" kern="0" dirty="0" err="1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wrt</a:t>
            </a: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. the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ecliptic plane, resulting in a systematic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(circular) shift of the nodes 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The regularity in the occurrence of an Eclipse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is therefore the result of 3 periods: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- synodic month: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 motion of moon around earth, </a:t>
            </a:r>
            <a:r>
              <a:rPr lang="en-US" altLang="en-US" sz="1000" kern="0" dirty="0" err="1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wrt</a:t>
            </a: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. Sun)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-  draconic month: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 time between passes of the moon through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 nodes of its orbit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- anomalistic month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 shift of moon orbit, </a:t>
            </a:r>
            <a:r>
              <a:rPr lang="en-US" altLang="en-US" sz="1000" kern="0" dirty="0" err="1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ie</a:t>
            </a: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. of its perigee and apogee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</a:t>
            </a:r>
            <a:endParaRPr lang="en-US" altLang="en-US" sz="14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800" kern="0" dirty="0">
              <a:solidFill>
                <a:srgbClr val="FFFFFF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r>
              <a:rPr lang="en-US" altLang="en-US" sz="1800" kern="0" dirty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        </a:t>
            </a: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80111" y="980728"/>
            <a:ext cx="3455799" cy="295232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57507" y="4073378"/>
            <a:ext cx="3162366" cy="266799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30184"/>
      </p:ext>
    </p:extLst>
  </p:cSld>
  <p:clrMapOvr>
    <a:masterClrMapping/>
  </p:clrMapOvr>
  <p:transition spd="slow">
    <p:fade thruBlk="1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42875" y="4143387"/>
            <a:ext cx="4522788" cy="250031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3187" name="Title 2"/>
          <p:cNvSpPr>
            <a:spLocks noGrp="1"/>
          </p:cNvSpPr>
          <p:nvPr>
            <p:ph type="title"/>
          </p:nvPr>
        </p:nvSpPr>
        <p:spPr>
          <a:xfrm>
            <a:off x="142875" y="-71437"/>
            <a:ext cx="8229600" cy="1219201"/>
          </a:xfrm>
        </p:spPr>
        <p:txBody>
          <a:bodyPr/>
          <a:lstStyle/>
          <a:p>
            <a:r>
              <a:rPr lang="en-US" altLang="en-US" sz="6200"/>
              <a:t>   </a:t>
            </a:r>
            <a:r>
              <a:rPr lang="en-US" altLang="en-US" sz="6200" b="1">
                <a:latin typeface="Times New Roman" pitchFamily="18" charset="0"/>
              </a:rPr>
              <a:t>Months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890" y="71444"/>
            <a:ext cx="8786813" cy="9286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3189" name="Picture 7" descr="anomalist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4214833"/>
            <a:ext cx="3886200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0" name="TextBox 9"/>
          <p:cNvSpPr txBox="1">
            <a:spLocks noChangeArrowheads="1"/>
          </p:cNvSpPr>
          <p:nvPr/>
        </p:nvSpPr>
        <p:spPr bwMode="auto">
          <a:xfrm>
            <a:off x="4857770" y="4214815"/>
            <a:ext cx="3643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Anomalistic  Month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86315" y="4143387"/>
            <a:ext cx="4143375" cy="25003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3192" name="Picture 11" descr="siderial.synodic.mon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0"/>
            <a:ext cx="428625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42875" y="1357319"/>
            <a:ext cx="4522788" cy="26431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3194" name="Picture 13" descr="synodi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428756"/>
            <a:ext cx="4011613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786315" y="1357319"/>
            <a:ext cx="4143375" cy="26431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3196" name="Picture 15" descr="draconi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28" y="4429127"/>
            <a:ext cx="4357687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7" name="TextBox 17"/>
          <p:cNvSpPr txBox="1">
            <a:spLocks noChangeArrowheads="1"/>
          </p:cNvSpPr>
          <p:nvPr/>
        </p:nvSpPr>
        <p:spPr bwMode="auto">
          <a:xfrm>
            <a:off x="4857770" y="1428751"/>
            <a:ext cx="3643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Synodic  Month</a:t>
            </a:r>
          </a:p>
        </p:txBody>
      </p:sp>
      <p:sp>
        <p:nvSpPr>
          <p:cNvPr id="93198" name="TextBox 18"/>
          <p:cNvSpPr txBox="1">
            <a:spLocks noChangeArrowheads="1"/>
          </p:cNvSpPr>
          <p:nvPr/>
        </p:nvSpPr>
        <p:spPr bwMode="auto">
          <a:xfrm>
            <a:off x="214313" y="1428751"/>
            <a:ext cx="3643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Siderial  Month</a:t>
            </a:r>
          </a:p>
        </p:txBody>
      </p:sp>
      <p:sp>
        <p:nvSpPr>
          <p:cNvPr id="93199" name="TextBox 19"/>
          <p:cNvSpPr txBox="1">
            <a:spLocks noChangeArrowheads="1"/>
          </p:cNvSpPr>
          <p:nvPr/>
        </p:nvSpPr>
        <p:spPr bwMode="auto">
          <a:xfrm>
            <a:off x="214313" y="4143375"/>
            <a:ext cx="3643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Draconic  Month</a:t>
            </a:r>
          </a:p>
        </p:txBody>
      </p:sp>
      <p:sp>
        <p:nvSpPr>
          <p:cNvPr id="93200" name="TextBox 20"/>
          <p:cNvSpPr txBox="1">
            <a:spLocks noChangeArrowheads="1"/>
          </p:cNvSpPr>
          <p:nvPr/>
        </p:nvSpPr>
        <p:spPr bwMode="auto">
          <a:xfrm>
            <a:off x="1143020" y="3500440"/>
            <a:ext cx="3643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27.321661  d</a:t>
            </a:r>
          </a:p>
        </p:txBody>
      </p:sp>
      <p:sp>
        <p:nvSpPr>
          <p:cNvPr id="93201" name="TextBox 21"/>
          <p:cNvSpPr txBox="1">
            <a:spLocks noChangeArrowheads="1"/>
          </p:cNvSpPr>
          <p:nvPr/>
        </p:nvSpPr>
        <p:spPr bwMode="auto">
          <a:xfrm>
            <a:off x="5857895" y="3571876"/>
            <a:ext cx="3643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29.530589  d</a:t>
            </a:r>
          </a:p>
        </p:txBody>
      </p:sp>
      <p:sp>
        <p:nvSpPr>
          <p:cNvPr id="93202" name="TextBox 22"/>
          <p:cNvSpPr txBox="1">
            <a:spLocks noChangeArrowheads="1"/>
          </p:cNvSpPr>
          <p:nvPr/>
        </p:nvSpPr>
        <p:spPr bwMode="auto">
          <a:xfrm>
            <a:off x="2786063" y="4143375"/>
            <a:ext cx="3643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27.212220  d</a:t>
            </a:r>
          </a:p>
        </p:txBody>
      </p:sp>
      <p:sp>
        <p:nvSpPr>
          <p:cNvPr id="93203" name="TextBox 23"/>
          <p:cNvSpPr txBox="1">
            <a:spLocks noChangeArrowheads="1"/>
          </p:cNvSpPr>
          <p:nvPr/>
        </p:nvSpPr>
        <p:spPr bwMode="auto">
          <a:xfrm>
            <a:off x="6072188" y="6215065"/>
            <a:ext cx="3643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27.554551  d</a:t>
            </a:r>
          </a:p>
        </p:txBody>
      </p:sp>
    </p:spTree>
    <p:extLst>
      <p:ext uri="{BB962C8B-B14F-4D97-AF65-F5344CB8AC3E}">
        <p14:creationId xmlns:p14="http://schemas.microsoft.com/office/powerpoint/2010/main" val="3070363703"/>
      </p:ext>
    </p:extLst>
  </p:cSld>
  <p:clrMapOvr>
    <a:masterClrMapping/>
  </p:clrMapOvr>
  <p:transition spd="slow">
    <p:fade thruBlk="1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61458"/>
            <a:ext cx="8928100" cy="1143001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Astronomical  Cycles:  </a:t>
            </a:r>
            <a:r>
              <a:rPr 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Saros</a:t>
            </a: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285750" y="2636912"/>
            <a:ext cx="8572500" cy="396044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94213" name="Rectangle 4"/>
          <p:cNvSpPr>
            <a:spLocks noChangeArrowheads="1"/>
          </p:cNvSpPr>
          <p:nvPr/>
        </p:nvSpPr>
        <p:spPr bwMode="auto">
          <a:xfrm>
            <a:off x="285750" y="142877"/>
            <a:ext cx="8572500" cy="10538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71500" y="1340768"/>
            <a:ext cx="85725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398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6991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418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1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57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74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89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Given the complexity of the Eclipse cycle, the combination of 3 periods, it is an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outstanding and awesome accomplishment of the ancient Babylonian astronomers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that they identified the </a:t>
            </a:r>
            <a:r>
              <a:rPr lang="en-US" altLang="en-US" sz="1600" kern="0" dirty="0" err="1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Saros</a:t>
            </a: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cycle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(on the basis of centuries of observations reported on clay tablet)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2000" kern="0" dirty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•  Saros Cycle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      </a:t>
            </a: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Eclipse cycle: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multiple of  Synodic,  Draconic  and Anomalistic month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 223  synodic;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 242  draconic;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 239 anomalistic:   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 18 </a:t>
            </a:r>
            <a:r>
              <a:rPr lang="en-US" altLang="en-US" sz="1600" kern="0" dirty="0" err="1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yrs</a:t>
            </a: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, 11 days, 8 </a:t>
            </a:r>
            <a:r>
              <a:rPr lang="en-US" altLang="en-US" sz="1600" kern="0" dirty="0" err="1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hrs</a:t>
            </a: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(6585 1/3 days)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600" kern="0" dirty="0">
              <a:solidFill>
                <a:srgbClr val="FFFF99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600" kern="0" dirty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•   </a:t>
            </a:r>
            <a:r>
              <a:rPr lang="en-US" altLang="en-US" sz="2000" kern="0" dirty="0" err="1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Exeligmos</a:t>
            </a:r>
            <a:r>
              <a:rPr lang="en-US" altLang="en-US" sz="2000" kern="0" dirty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  Cycle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     </a:t>
            </a: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3 Saros cycles: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following Exeligmos cycle, eclipse returns at same location Earth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  669  synodic;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  726  draconic;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  717  anomalistic: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  54 </a:t>
            </a:r>
            <a:r>
              <a:rPr lang="en-US" altLang="en-US" sz="1600" kern="0" dirty="0" err="1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yrs</a:t>
            </a: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, 34 days  (19756 days)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>
              <a:solidFill>
                <a:srgbClr val="FFFFFF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r>
              <a:rPr lang="en-US" altLang="en-US" sz="1600" kern="0" dirty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        </a:t>
            </a: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85750" y="1268760"/>
            <a:ext cx="8572500" cy="129614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613112"/>
      </p:ext>
    </p:extLst>
  </p:cSld>
  <p:clrMapOvr>
    <a:masterClrMapping/>
  </p:clrMapOvr>
  <p:transition spd="slow">
    <p:fade thruBlk="1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-243408"/>
            <a:ext cx="10369152" cy="7776864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937566" y="52292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6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00" b="0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     </a:t>
            </a:r>
            <a:r>
              <a:rPr lang="en-GB" sz="8100" baseline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latin typeface="Constantia"/>
                <a:sym typeface="Mathematica1"/>
              </a:rPr>
              <a:t>Π</a:t>
            </a:r>
            <a:r>
              <a:rPr lang="el-GR" sz="8100" baseline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latin typeface="Constantia"/>
                <a:sym typeface="Mathematica1"/>
              </a:rPr>
              <a:t>λανητοι</a:t>
            </a:r>
            <a:r>
              <a:rPr kumimoji="0" lang="en-GB" sz="8100" b="0" i="0" u="none" strike="noStrike" kern="1200" cap="none" spc="-100" normalizeH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  <a:sym typeface="Mathematica1"/>
              </a:rPr>
              <a:t>  -  </a:t>
            </a:r>
            <a:r>
              <a:rPr kumimoji="0" lang="en-GB" sz="8100" b="0" i="0" u="none" strike="noStrike" kern="1200" cap="none" spc="-100" normalizeH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Planets</a:t>
            </a:r>
            <a:br>
              <a:rPr kumimoji="0" lang="en-GB" sz="7300" b="0" i="0" u="none" strike="noStrike" kern="1200" cap="none" spc="-100" normalizeH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</a:br>
            <a:r>
              <a:rPr kumimoji="0" lang="en-GB" sz="6200" b="0" i="0" u="none" strike="noStrike" kern="1200" cap="none" spc="-100" normalizeH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            </a:t>
            </a:r>
            <a:endParaRPr kumimoji="0" lang="en-GB" sz="4700" b="0" i="0" u="none" strike="noStrike" kern="1200" cap="none" spc="-100" normalizeH="0" noProof="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Constantia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278521"/>
            <a:ext cx="10153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500" dirty="0">
                <a:latin typeface="Constantia" panose="02030602050306030303" pitchFamily="18" charset="0"/>
              </a:rPr>
              <a:t>the Dance of the Wandering  Stars</a:t>
            </a:r>
            <a:endParaRPr lang="en-GB" sz="45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97884"/>
      </p:ext>
    </p:extLst>
  </p:cSld>
  <p:clrMapOvr>
    <a:masterClrMapping/>
  </p:clrMapOvr>
  <p:transition>
    <p:zoom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7158" y="857232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        </a:t>
            </a:r>
            <a:r>
              <a:rPr lang="el-GR" sz="7300" dirty="0">
                <a:sym typeface="Mathematica1"/>
              </a:rPr>
              <a:t>Πλανιτοι</a:t>
            </a:r>
            <a:r>
              <a:rPr sz="7300" dirty="0">
                <a:sym typeface="Mathematica1"/>
              </a:rPr>
              <a:t>  -  </a:t>
            </a:r>
            <a:r>
              <a:rPr sz="7300" dirty="0"/>
              <a:t>Planets</a:t>
            </a:r>
            <a:br>
              <a:rPr sz="7300" dirty="0"/>
            </a:br>
            <a:r>
              <a:rPr sz="6200" dirty="0"/>
              <a:t>              </a:t>
            </a:r>
            <a:endParaRPr sz="4700" dirty="0"/>
          </a:p>
        </p:txBody>
      </p:sp>
      <p:sp>
        <p:nvSpPr>
          <p:cNvPr id="56323" name="TextBox 3"/>
          <p:cNvSpPr txBox="1">
            <a:spLocks noChangeArrowheads="1"/>
          </p:cNvSpPr>
          <p:nvPr/>
        </p:nvSpPr>
        <p:spPr bwMode="auto">
          <a:xfrm>
            <a:off x="538493" y="1500174"/>
            <a:ext cx="8001000" cy="523220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508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    </a:t>
            </a:r>
            <a:r>
              <a:rPr lang="en-US" sz="2800" b="1" dirty="0">
                <a:gradFill>
                  <a:gsLst>
                    <a:gs pos="0">
                      <a:srgbClr val="A5B592">
                        <a:tint val="66000"/>
                        <a:satMod val="160000"/>
                      </a:srgbClr>
                    </a:gs>
                    <a:gs pos="50000">
                      <a:srgbClr val="A5B592">
                        <a:tint val="44500"/>
                        <a:satMod val="160000"/>
                      </a:srgbClr>
                    </a:gs>
                    <a:gs pos="100000">
                      <a:srgbClr val="A5B592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ffectLst>
                  <a:outerShdw dist="215900" dir="1740000" algn="ctr" rotWithShape="0">
                    <a:srgbClr val="000000">
                      <a:alpha val="53000"/>
                    </a:srgbClr>
                  </a:outerShdw>
                </a:effectLst>
                <a:latin typeface="Trajan Pro" pitchFamily="18" charset="0"/>
              </a:rPr>
              <a:t>The Wandering Stars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Lights moving across the sky with respect to other stars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Five known planets of  Antiquity: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sym typeface="Mathematica5"/>
              </a:rPr>
              <a:t>  •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Mercurius                  star of  Hermes</a:t>
            </a:r>
          </a:p>
          <a:p>
            <a:pPr>
              <a:defRPr/>
            </a:pPr>
            <a:br>
              <a:rPr lang="en-US" dirty="0">
                <a:solidFill>
                  <a:prstClr val="white"/>
                </a:solidFill>
                <a:latin typeface="Arial" pitchFamily="34" charset="0"/>
              </a:rPr>
            </a:b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sym typeface="Mathematica5"/>
              </a:rPr>
              <a:t>  •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Venus                                     Aphrodite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sym typeface="Mathematica5"/>
              </a:rPr>
              <a:t>  •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Mars                                       Ares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sym typeface="Mathematica5"/>
              </a:rPr>
              <a:t>  •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Jupiter                                     Zeus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sym typeface="Mathematica5"/>
              </a:rPr>
              <a:t> •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Saturn                                    Kronos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538493" y="1500174"/>
            <a:ext cx="8001000" cy="14247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519592" y="3057261"/>
            <a:ext cx="8001000" cy="33981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94281"/>
      </p:ext>
    </p:extLst>
  </p:cSld>
  <p:clrMapOvr>
    <a:masterClrMapping/>
  </p:clrMapOvr>
  <p:transition spd="slow"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267" name="Content Placeholder 3" descr="moonplanetsponyexpress_bush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28625" y="0"/>
            <a:ext cx="10304463" cy="6858000"/>
          </a:xfrm>
        </p:spPr>
      </p:pic>
      <p:sp>
        <p:nvSpPr>
          <p:cNvPr id="4" name="TextBox 3"/>
          <p:cNvSpPr txBox="1"/>
          <p:nvPr/>
        </p:nvSpPr>
        <p:spPr>
          <a:xfrm>
            <a:off x="5364088" y="4509120"/>
            <a:ext cx="36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Moon and wandering stars:</a:t>
            </a:r>
          </a:p>
          <a:p>
            <a:endParaRPr lang="nl-NL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</a:rPr>
              <a:t>Moon disk &amp;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</a:rPr>
              <a:t>rise in the east,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</a:rPr>
              <a:t>culmination south,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</a:rPr>
              <a:t>setting in the west</a:t>
            </a:r>
          </a:p>
        </p:txBody>
      </p:sp>
    </p:spTree>
    <p:extLst>
      <p:ext uri="{BB962C8B-B14F-4D97-AF65-F5344CB8AC3E}">
        <p14:creationId xmlns:p14="http://schemas.microsoft.com/office/powerpoint/2010/main" val="978136810"/>
      </p:ext>
    </p:extLst>
  </p:cSld>
  <p:clrMapOvr>
    <a:masterClrMapping/>
  </p:clrMapOvr>
  <p:transition spd="slow">
    <p:zoom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44" y="10589"/>
            <a:ext cx="9158343" cy="7280883"/>
          </a:xfrm>
        </p:spPr>
      </p:pic>
      <p:sp>
        <p:nvSpPr>
          <p:cNvPr id="8" name="TextBox 7"/>
          <p:cNvSpPr txBox="1"/>
          <p:nvPr/>
        </p:nvSpPr>
        <p:spPr>
          <a:xfrm>
            <a:off x="611560" y="5724739"/>
            <a:ext cx="8136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Ecliptic:     planets move along the ecliptic on the sky =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             Projection of planetary (and thus also Earth’s) orbit on the sky 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755576" y="-1035496"/>
            <a:ext cx="9793088" cy="2448272"/>
          </a:xfrm>
        </p:spPr>
        <p:txBody>
          <a:bodyPr/>
          <a:lstStyle/>
          <a:p>
            <a:pPr>
              <a:defRPr/>
            </a:pPr>
            <a:r>
              <a:rPr dirty="0"/>
              <a:t>                     </a:t>
            </a:r>
            <a:r>
              <a:rPr sz="6000" dirty="0"/>
              <a:t>Ecliptic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1520" y="5589240"/>
            <a:ext cx="8712968" cy="86409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435604"/>
      </p:ext>
    </p:extLst>
  </p:cSld>
  <p:clrMapOvr>
    <a:masterClrMapping/>
  </p:clrMapOvr>
  <p:transition spd="slow">
    <p:zoom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Content Placeholder 3" descr="jupiter_saturn_retro_big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5750" y="0"/>
            <a:ext cx="10263188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4097" y="-243408"/>
            <a:ext cx="8229600" cy="1219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Dance of the Wandering Stars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51520" y="5085184"/>
            <a:ext cx="10585176" cy="1872208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700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/>
              <a:t>the most conspicuous aspects of planetary motion: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b="1" dirty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800" b="1" dirty="0"/>
              <a:t>Different planets move at different speeds wrt. the stars on the sky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/>
              <a:t>       - we know this is because they are at different distances from the Sun, with an outer planet moving slower 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/>
              <a:t>          than an inner planet.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b="1" dirty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800" b="1" dirty="0"/>
              <a:t>The planets show retrograde motion loops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/>
              <a:t>        - apparent motion on the sky comes to a standstill, planet moves backward then stop s again, and resumes  forward motion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/>
              <a:t>        -  we  know this is a reflection of planet and Earth moving at different speeds around the Sun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/>
              <a:t>         </a:t>
            </a:r>
            <a:endParaRPr lang="en-GB" sz="1800" dirty="0"/>
          </a:p>
        </p:txBody>
      </p:sp>
      <p:sp>
        <p:nvSpPr>
          <p:cNvPr id="2" name="Rectangle 1"/>
          <p:cNvSpPr/>
          <p:nvPr/>
        </p:nvSpPr>
        <p:spPr>
          <a:xfrm>
            <a:off x="179512" y="4941168"/>
            <a:ext cx="8784976" cy="17281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179512" y="908720"/>
            <a:ext cx="10585176" cy="1872208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300" b="1" dirty="0"/>
              <a:t>Planets move along the ecliptic (along which also the Sun moves on the sky),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300" b="1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300" b="1" dirty="0"/>
              <a:t>         - which of course defines the plane of the Solar system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/>
              <a:t>         </a:t>
            </a:r>
            <a:endParaRPr lang="en-GB" sz="1800" dirty="0"/>
          </a:p>
        </p:txBody>
      </p:sp>
      <p:sp>
        <p:nvSpPr>
          <p:cNvPr id="9" name="Rectangle 8"/>
          <p:cNvSpPr/>
          <p:nvPr/>
        </p:nvSpPr>
        <p:spPr>
          <a:xfrm>
            <a:off x="107504" y="1124744"/>
            <a:ext cx="8784976" cy="12241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705143"/>
      </p:ext>
    </p:extLst>
  </p:cSld>
  <p:clrMapOvr>
    <a:masterClrMapping/>
  </p:clrMapOvr>
  <p:transition spd="slow">
    <p:zoom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43408"/>
            <a:ext cx="10652112" cy="710140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4097" y="-243408"/>
            <a:ext cx="8229600" cy="12192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Retrograde Planetary Motion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51520" y="5085184"/>
            <a:ext cx="10585176" cy="1872208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700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the most conspicuous aspects of planetary motion: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b="1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8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Different planets move at different speeds wrt. the stars on the sky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      - we know this is because they are at different distances from the Sun, with an outer planet moving slower 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         than an inner planet.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b="1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8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The planets show retrograde motion loops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       - apparent motion on the sky comes to a standstill, planet moves backward then stop s again, and resumes  forward motion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       -  we  know this is a reflection of planet and Earth moving at different speeds around the Sun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        </a:t>
            </a:r>
            <a:endParaRPr lang="en-GB" sz="18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4941168"/>
            <a:ext cx="8784976" cy="17281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179512" y="908720"/>
            <a:ext cx="10585176" cy="1872208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endParaRPr lang="nl-NL" sz="18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3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Planets move along the ecliptic (along which also the Sun moves on the sky),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300" b="1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3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        - which of course defines the plane of the Solar system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        </a:t>
            </a:r>
            <a:endParaRPr lang="en-GB" sz="18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504" y="1124744"/>
            <a:ext cx="8784976" cy="12241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0272" y="4293096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/>
              <a:t>retrograde motion of planet Mars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967270412"/>
      </p:ext>
    </p:extLst>
  </p:cSld>
  <p:clrMapOvr>
    <a:masterClrMapping/>
  </p:clrMapOvr>
  <p:transition spd="slow">
    <p:zoom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7158" y="857232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        </a:t>
            </a:r>
            <a:r>
              <a:rPr lang="el-GR" sz="7300" dirty="0">
                <a:sym typeface="Mathematica1"/>
              </a:rPr>
              <a:t>Πλαντοι</a:t>
            </a:r>
            <a:r>
              <a:rPr sz="7300" dirty="0">
                <a:sym typeface="Mathematica1"/>
              </a:rPr>
              <a:t>  -  </a:t>
            </a:r>
            <a:r>
              <a:rPr sz="7300" dirty="0"/>
              <a:t>Planets</a:t>
            </a:r>
            <a:br>
              <a:rPr sz="7300" dirty="0"/>
            </a:br>
            <a:r>
              <a:rPr sz="6200" dirty="0"/>
              <a:t>              </a:t>
            </a:r>
            <a:endParaRPr sz="4700" dirty="0"/>
          </a:p>
        </p:txBody>
      </p:sp>
      <p:sp useBgFill="1">
        <p:nvSpPr>
          <p:cNvPr id="56323" name="TextBox 3"/>
          <p:cNvSpPr txBox="1">
            <a:spLocks noChangeArrowheads="1"/>
          </p:cNvSpPr>
          <p:nvPr/>
        </p:nvSpPr>
        <p:spPr bwMode="auto">
          <a:xfrm>
            <a:off x="571472" y="1500174"/>
            <a:ext cx="8001000" cy="4955203"/>
          </a:xfrm>
          <a:prstGeom prst="rect">
            <a:avLst/>
          </a:prstGeom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    </a:t>
            </a:r>
            <a:r>
              <a:rPr lang="en-US" sz="2800" b="1" dirty="0">
                <a:gradFill>
                  <a:gsLst>
                    <a:gs pos="0">
                      <a:srgbClr val="A5B592">
                        <a:tint val="66000"/>
                        <a:satMod val="160000"/>
                      </a:srgbClr>
                    </a:gs>
                    <a:gs pos="50000">
                      <a:srgbClr val="A5B592">
                        <a:tint val="44500"/>
                        <a:satMod val="160000"/>
                      </a:srgbClr>
                    </a:gs>
                    <a:gs pos="100000">
                      <a:srgbClr val="A5B592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ffectLst>
                  <a:outerShdw dist="215900" dir="1740000" algn="ctr" rotWithShape="0">
                    <a:srgbClr val="000000">
                      <a:alpha val="53000"/>
                    </a:srgbClr>
                  </a:outerShdw>
                </a:effectLst>
                <a:latin typeface="Trajan Pro" pitchFamily="18" charset="0"/>
              </a:rPr>
              <a:t>The Wandering Stars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</a:t>
            </a: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irregular planetary dance:   sometimes halts, retrograde path,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                                    halts, prograde motion… 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non-uniform velocity along their paths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within Heliocentric world model easy to understand: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                          differential planetary orbiting –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                          changing projection of planet </a:t>
            </a:r>
            <a:r>
              <a:rPr lang="en-US" dirty="0" err="1">
                <a:solidFill>
                  <a:prstClr val="white"/>
                </a:solidFill>
                <a:latin typeface="Constantia" panose="02030602050306030303" pitchFamily="18" charset="0"/>
              </a:rPr>
              <a:t>wrt</a:t>
            </a: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. Sky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within Geocentric world model difficult …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                           Apollonius of </a:t>
            </a:r>
            <a:r>
              <a:rPr lang="en-US" dirty="0" err="1">
                <a:solidFill>
                  <a:prstClr val="white"/>
                </a:solidFill>
                <a:latin typeface="Constantia" panose="02030602050306030303" pitchFamily="18" charset="0"/>
              </a:rPr>
              <a:t>Perga</a:t>
            </a: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                           </a:t>
            </a:r>
            <a:r>
              <a:rPr lang="en-US" dirty="0" err="1">
                <a:solidFill>
                  <a:prstClr val="white"/>
                </a:solidFill>
                <a:latin typeface="Constantia" panose="02030602050306030303" pitchFamily="18" charset="0"/>
              </a:rPr>
              <a:t>Hipparcus</a:t>
            </a: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Epicycle Theory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                           Ptolemaeus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</a:t>
            </a:r>
          </a:p>
        </p:txBody>
      </p:sp>
      <p:sp>
        <p:nvSpPr>
          <p:cNvPr id="4" name="Right Brace 3"/>
          <p:cNvSpPr/>
          <p:nvPr/>
        </p:nvSpPr>
        <p:spPr>
          <a:xfrm>
            <a:off x="5796136" y="5229200"/>
            <a:ext cx="142875" cy="85725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623647"/>
      </p:ext>
    </p:extLst>
  </p:cSld>
  <p:clrMapOvr>
    <a:masterClrMapping/>
  </p:clrMapOvr>
  <p:transition spd="slow">
    <p:zoom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Content Placeholder 3" descr="retrograd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600" y="285750"/>
            <a:ext cx="9245600" cy="614362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3084311"/>
      </p:ext>
    </p:extLst>
  </p:cSld>
  <p:clrMapOvr>
    <a:masterClrMapping/>
  </p:clrMapOvr>
  <p:transition spd="slow">
    <p:zoom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7158" y="857232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        </a:t>
            </a:r>
            <a:r>
              <a:rPr sz="5600" dirty="0"/>
              <a:t>Planetary Conjunctions</a:t>
            </a:r>
            <a:br>
              <a:rPr sz="5600" dirty="0"/>
            </a:br>
            <a:r>
              <a:rPr sz="6200" dirty="0"/>
              <a:t>              </a:t>
            </a:r>
            <a:endParaRPr sz="4700" dirty="0"/>
          </a:p>
        </p:txBody>
      </p:sp>
      <p:sp useBgFill="1">
        <p:nvSpPr>
          <p:cNvPr id="56323" name="TextBox 3"/>
          <p:cNvSpPr txBox="1">
            <a:spLocks noChangeArrowheads="1"/>
          </p:cNvSpPr>
          <p:nvPr/>
        </p:nvSpPr>
        <p:spPr bwMode="auto">
          <a:xfrm>
            <a:off x="571472" y="1500174"/>
            <a:ext cx="8001000" cy="3570208"/>
          </a:xfrm>
          <a:prstGeom prst="rect">
            <a:avLst/>
          </a:prstGeom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    </a:t>
            </a:r>
            <a:r>
              <a:rPr lang="en-US" sz="2800" b="1" dirty="0">
                <a:gradFill>
                  <a:gsLst>
                    <a:gs pos="0">
                      <a:srgbClr val="A5B592">
                        <a:tint val="66000"/>
                        <a:satMod val="160000"/>
                      </a:srgbClr>
                    </a:gs>
                    <a:gs pos="50000">
                      <a:srgbClr val="A5B592">
                        <a:tint val="44500"/>
                        <a:satMod val="160000"/>
                      </a:srgbClr>
                    </a:gs>
                    <a:gs pos="100000">
                      <a:srgbClr val="A5B592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ffectLst>
                  <a:outerShdw dist="215900" dir="1740000" algn="ctr" rotWithShape="0">
                    <a:srgbClr val="000000">
                      <a:alpha val="53000"/>
                    </a:srgbClr>
                  </a:outerShdw>
                </a:effectLst>
                <a:latin typeface="Trajan Pro" pitchFamily="18" charset="0"/>
              </a:rPr>
              <a:t>CONJUNCTIONS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At occasions, several planets would group in a small region on the sky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This leads to conspicuous planetary </a:t>
            </a:r>
            <a:r>
              <a:rPr lang="en-US" b="1" dirty="0">
                <a:solidFill>
                  <a:prstClr val="white"/>
                </a:solidFill>
                <a:latin typeface="Arial" pitchFamily="34" charset="0"/>
              </a:rPr>
              <a:t>CONJUCTIONS</a:t>
            </a:r>
          </a:p>
          <a:p>
            <a:pPr>
              <a:defRPr/>
            </a:pPr>
            <a:endParaRPr lang="en-US" b="1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endParaRPr lang="en-US" b="1" dirty="0">
              <a:solidFill>
                <a:prstClr val="white"/>
              </a:solidFill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Examples: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</a:t>
            </a:r>
            <a:r>
              <a:rPr lang="en-US" sz="1400" dirty="0">
                <a:solidFill>
                  <a:prstClr val="white"/>
                </a:solidFill>
                <a:latin typeface="Arial" pitchFamily="34" charset="0"/>
              </a:rPr>
              <a:t>recent conjunction of </a:t>
            </a:r>
          </a:p>
          <a:p>
            <a:pPr>
              <a:defRPr/>
            </a:pPr>
            <a:r>
              <a:rPr lang="en-US" sz="1400" dirty="0">
                <a:solidFill>
                  <a:prstClr val="white"/>
                </a:solidFill>
                <a:latin typeface="Arial" pitchFamily="34" charset="0"/>
              </a:rPr>
              <a:t>      Venus, Jupiter &amp; Mars </a:t>
            </a:r>
          </a:p>
        </p:txBody>
      </p:sp>
      <p:sp>
        <p:nvSpPr>
          <p:cNvPr id="2" name="Rectangle 1"/>
          <p:cNvSpPr/>
          <p:nvPr/>
        </p:nvSpPr>
        <p:spPr>
          <a:xfrm>
            <a:off x="571472" y="1500174"/>
            <a:ext cx="8001000" cy="20008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35717" y="3653408"/>
            <a:ext cx="2884155" cy="28719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806" y="3661553"/>
            <a:ext cx="4978666" cy="28442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47180" y="3645097"/>
            <a:ext cx="5025292" cy="28719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559241"/>
      </p:ext>
    </p:extLst>
  </p:cSld>
  <p:clrMapOvr>
    <a:masterClrMapping/>
  </p:clrMapOvr>
  <p:transition spd="slow">
    <p:zoom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7158" y="857232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        </a:t>
            </a:r>
            <a:r>
              <a:rPr sz="5600" dirty="0"/>
              <a:t>Planetary Conjunctions</a:t>
            </a:r>
            <a:br>
              <a:rPr sz="6700" dirty="0"/>
            </a:br>
            <a:r>
              <a:rPr sz="6200" dirty="0"/>
              <a:t>              </a:t>
            </a:r>
            <a:endParaRPr sz="4700" dirty="0"/>
          </a:p>
        </p:txBody>
      </p:sp>
      <p:sp useBgFill="1">
        <p:nvSpPr>
          <p:cNvPr id="56323" name="TextBox 3"/>
          <p:cNvSpPr txBox="1">
            <a:spLocks noChangeArrowheads="1"/>
          </p:cNvSpPr>
          <p:nvPr/>
        </p:nvSpPr>
        <p:spPr bwMode="auto">
          <a:xfrm>
            <a:off x="571472" y="1500174"/>
            <a:ext cx="8001000" cy="1815882"/>
          </a:xfrm>
          <a:prstGeom prst="rect">
            <a:avLst/>
          </a:prstGeom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        </a:t>
            </a:r>
            <a:r>
              <a:rPr lang="en-US" sz="2800" b="1" dirty="0">
                <a:gradFill>
                  <a:gsLst>
                    <a:gs pos="0">
                      <a:srgbClr val="A5B592">
                        <a:tint val="66000"/>
                        <a:satMod val="160000"/>
                      </a:srgbClr>
                    </a:gs>
                    <a:gs pos="50000">
                      <a:srgbClr val="A5B592">
                        <a:tint val="44500"/>
                        <a:satMod val="160000"/>
                      </a:srgbClr>
                    </a:gs>
                    <a:gs pos="100000">
                      <a:srgbClr val="A5B592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ffectLst>
                  <a:outerShdw dist="215900" dir="1740000" algn="ctr" rotWithShape="0">
                    <a:srgbClr val="000000">
                      <a:alpha val="53000"/>
                    </a:srgbClr>
                  </a:outerShdw>
                </a:effectLst>
                <a:latin typeface="Trajan Pro" pitchFamily="18" charset="0"/>
              </a:rPr>
              <a:t>STAR of </a:t>
            </a:r>
            <a:r>
              <a:rPr lang="en-US" sz="2800" b="1" dirty="0" err="1">
                <a:gradFill>
                  <a:gsLst>
                    <a:gs pos="0">
                      <a:srgbClr val="A5B592">
                        <a:tint val="66000"/>
                        <a:satMod val="160000"/>
                      </a:srgbClr>
                    </a:gs>
                    <a:gs pos="50000">
                      <a:srgbClr val="A5B592">
                        <a:tint val="44500"/>
                        <a:satMod val="160000"/>
                      </a:srgbClr>
                    </a:gs>
                    <a:gs pos="100000">
                      <a:srgbClr val="A5B592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ffectLst>
                  <a:outerShdw dist="215900" dir="1740000" algn="ctr" rotWithShape="0">
                    <a:srgbClr val="000000">
                      <a:alpha val="53000"/>
                    </a:srgbClr>
                  </a:outerShdw>
                </a:effectLst>
                <a:latin typeface="Trajan Pro" pitchFamily="18" charset="0"/>
              </a:rPr>
              <a:t>Betlehem</a:t>
            </a:r>
            <a:endParaRPr lang="en-US" b="1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endParaRPr lang="en-US" b="1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Arial" pitchFamily="34" charset="0"/>
              </a:rPr>
              <a:t>According to some theories, the star of </a:t>
            </a:r>
            <a:r>
              <a:rPr lang="en-US" sz="1600" dirty="0" err="1">
                <a:solidFill>
                  <a:prstClr val="white"/>
                </a:solidFill>
                <a:latin typeface="Arial" pitchFamily="34" charset="0"/>
              </a:rPr>
              <a:t>Betlehem</a:t>
            </a:r>
            <a:r>
              <a:rPr lang="en-US" sz="1600" dirty="0">
                <a:solidFill>
                  <a:prstClr val="white"/>
                </a:solidFill>
                <a:latin typeface="Arial" pitchFamily="34" charset="0"/>
              </a:rPr>
              <a:t> was actually </a:t>
            </a: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Arial" pitchFamily="34" charset="0"/>
              </a:rPr>
              <a:t>a rare triple conjunction of the major planets Saturn and Jupiter </a:t>
            </a:r>
          </a:p>
          <a:p>
            <a:pPr>
              <a:defRPr/>
            </a:pPr>
            <a:endParaRPr lang="en-US" sz="1600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1472" y="1500174"/>
            <a:ext cx="8001000" cy="20008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1472" y="3645097"/>
            <a:ext cx="4076371" cy="28719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88024" y="3645097"/>
            <a:ext cx="3784448" cy="28719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027" y="3710353"/>
            <a:ext cx="3677394" cy="27580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49" y="3645097"/>
            <a:ext cx="374441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65031"/>
      </p:ext>
    </p:extLst>
  </p:cSld>
  <p:clrMapOvr>
    <a:masterClrMapping/>
  </p:clrMapOvr>
  <p:transition spd="slow">
    <p:zoom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325"/>
            <a:ext cx="9144000" cy="6021349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755576" y="1808820"/>
            <a:ext cx="10153128" cy="324036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8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00" b="0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    </a:t>
            </a:r>
            <a:r>
              <a:rPr kumimoji="0" lang="en-GB" sz="4200" b="0" i="0" u="none" strike="noStrike" kern="1200" cap="none" spc="-100" normalizeH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    </a:t>
            </a:r>
            <a:r>
              <a:rPr lang="en-GB" sz="73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latin typeface="Constantia"/>
              </a:rPr>
              <a:t>Stars with Tails: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73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latin typeface="Constant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3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latin typeface="Constantia"/>
              </a:rPr>
              <a:t>             Comets </a:t>
            </a:r>
            <a:r>
              <a:rPr kumimoji="0" lang="en-GB" sz="7300" b="0" i="0" u="none" strike="noStrike" kern="1200" cap="none" spc="-100" normalizeH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</a:t>
            </a:r>
            <a:br>
              <a:rPr kumimoji="0" lang="en-GB" sz="7300" b="0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</a:br>
            <a:r>
              <a:rPr kumimoji="0" lang="en-GB" sz="6200" b="0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            </a:t>
            </a:r>
            <a:endParaRPr kumimoji="0" lang="en-GB" sz="4700" b="0" i="0" u="none" strike="noStrike" kern="1200" cap="none" spc="-100" normalizeH="0" baseline="0" noProof="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Constantia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4588"/>
            <a:ext cx="82296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985156"/>
      </p:ext>
    </p:extLst>
  </p:cSld>
  <p:clrMapOvr>
    <a:masterClrMapping/>
  </p:clrMapOvr>
  <p:transition spd="slow">
    <p:zoom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229600" cy="1219200"/>
          </a:xfrm>
        </p:spPr>
        <p:txBody>
          <a:bodyPr/>
          <a:lstStyle/>
          <a:p>
            <a:r>
              <a:rPr lang="nl-NL" dirty="0"/>
              <a:t>                      </a:t>
            </a:r>
            <a:r>
              <a:rPr lang="nl-NL" sz="6000" dirty="0"/>
              <a:t>Comets</a:t>
            </a:r>
            <a:endParaRPr lang="en-GB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543990" y="980728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Completely random and erraticaly, to the ancient observers, stars with tails </a:t>
            </a:r>
          </a:p>
          <a:p>
            <a:r>
              <a:rPr lang="nl-NL" sz="1600" dirty="0"/>
              <a:t>– comets – appeared on the sky. </a:t>
            </a:r>
          </a:p>
          <a:p>
            <a:endParaRPr lang="nl-NL" sz="1600" dirty="0"/>
          </a:p>
          <a:p>
            <a:r>
              <a:rPr lang="nl-NL" sz="1600" dirty="0"/>
              <a:t>They disturbed the serenity and regularity of the heavens, and thus often were </a:t>
            </a:r>
          </a:p>
          <a:p>
            <a:r>
              <a:rPr lang="nl-NL" sz="1600" dirty="0"/>
              <a:t>identified with messengers of bad signs/bad omens.  </a:t>
            </a:r>
          </a:p>
          <a:p>
            <a:endParaRPr lang="nl-NL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249" y="2645954"/>
            <a:ext cx="3384376" cy="34137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84450" y="2492896"/>
            <a:ext cx="3703974" cy="41764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39552" y="908720"/>
            <a:ext cx="7848872" cy="1440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543990" y="287716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/>
              <a:t>Comets were unlike any other object in the night sky. </a:t>
            </a:r>
          </a:p>
          <a:p>
            <a:r>
              <a:rPr lang="en-GB" sz="1200" dirty="0"/>
              <a:t>Whereas most celestial bodies travel across the skies </a:t>
            </a:r>
          </a:p>
          <a:p>
            <a:r>
              <a:rPr lang="en-GB" sz="1200" dirty="0"/>
              <a:t>at regular, predictable intervals, comets' movements </a:t>
            </a:r>
          </a:p>
          <a:p>
            <a:r>
              <a:rPr lang="en-GB" sz="1200" dirty="0"/>
              <a:t>have always seemed very erratic and unpredictable. </a:t>
            </a:r>
          </a:p>
          <a:p>
            <a:endParaRPr lang="en-GB" sz="1200" dirty="0"/>
          </a:p>
          <a:p>
            <a:r>
              <a:rPr lang="en-GB" sz="1200" dirty="0"/>
              <a:t>This led people in many cultures to believe that the </a:t>
            </a:r>
          </a:p>
          <a:p>
            <a:r>
              <a:rPr lang="en-GB" sz="1200" dirty="0"/>
              <a:t>gods dictated their motions and were sending them as a message. </a:t>
            </a:r>
          </a:p>
          <a:p>
            <a:endParaRPr lang="nl-NL" sz="1200" dirty="0"/>
          </a:p>
          <a:p>
            <a:r>
              <a:rPr lang="en-GB" sz="1200" dirty="0"/>
              <a:t>Comets thus inspired dread, fear, and awe in many </a:t>
            </a:r>
          </a:p>
          <a:p>
            <a:r>
              <a:rPr lang="en-GB" sz="1200" dirty="0"/>
              <a:t>different cultures and societies around the world and </a:t>
            </a:r>
          </a:p>
          <a:p>
            <a:r>
              <a:rPr lang="en-GB" sz="1200" dirty="0"/>
              <a:t>throughout time. They have been branded with such </a:t>
            </a:r>
          </a:p>
          <a:p>
            <a:r>
              <a:rPr lang="en-GB" sz="1200" dirty="0"/>
              <a:t>titles as </a:t>
            </a:r>
          </a:p>
          <a:p>
            <a:r>
              <a:rPr lang="en-GB" sz="1200" dirty="0"/>
              <a:t>"the Harbinger of Doom" and </a:t>
            </a:r>
          </a:p>
          <a:p>
            <a:r>
              <a:rPr lang="en-GB" sz="1200" dirty="0"/>
              <a:t>"the Menace of the Universe." </a:t>
            </a:r>
            <a:br>
              <a:rPr lang="en-GB" sz="1200" dirty="0"/>
            </a:br>
            <a:br>
              <a:rPr lang="en-GB" sz="1200" dirty="0"/>
            </a:br>
            <a:endParaRPr lang="nl-NL" sz="1200" dirty="0"/>
          </a:p>
          <a:p>
            <a:endParaRPr lang="en-GB" sz="1200" dirty="0"/>
          </a:p>
        </p:txBody>
      </p:sp>
      <p:sp>
        <p:nvSpPr>
          <p:cNvPr id="12" name="Rectangle 11"/>
          <p:cNvSpPr/>
          <p:nvPr/>
        </p:nvSpPr>
        <p:spPr>
          <a:xfrm>
            <a:off x="539552" y="2501280"/>
            <a:ext cx="4032448" cy="4168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4844249" y="6161718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Korean record of various comets, and the </a:t>
            </a:r>
          </a:p>
          <a:p>
            <a:r>
              <a:rPr lang="nl-NL" sz="1200" dirty="0"/>
              <a:t>bad message they entailed.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122708247"/>
      </p:ext>
    </p:extLst>
  </p:cSld>
  <p:clrMapOvr>
    <a:masterClrMapping/>
  </p:clrMapOvr>
  <p:transition spd="slow">
    <p:zoom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894928"/>
          </a:xfrm>
        </p:spPr>
        <p:txBody>
          <a:bodyPr/>
          <a:lstStyle/>
          <a:p>
            <a:r>
              <a:rPr lang="nl-NL" dirty="0"/>
              <a:t>Halley’s Comet &amp;  Bayeux Tapestry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48" y="1074930"/>
            <a:ext cx="7064256" cy="47801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60" y="908720"/>
            <a:ext cx="7488832" cy="51125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746754" y="6093296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/>
              <a:t>Bayeux Tapestry</a:t>
            </a:r>
            <a:r>
              <a:rPr lang="nl-NL" sz="1200" dirty="0"/>
              <a:t>. It shows Halley’s comet  appearance just before 1066.</a:t>
            </a:r>
          </a:p>
          <a:p>
            <a:r>
              <a:rPr lang="nl-NL" sz="1200" dirty="0"/>
              <a:t>Perhaps the most famous example of a comet’s identification with bad news:  </a:t>
            </a:r>
          </a:p>
          <a:p>
            <a:r>
              <a:rPr lang="nl-NL" sz="1200" dirty="0"/>
              <a:t> the English king Harold will soon thereafter lose his throne as the Norman king William conquers Britain. 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439" y="6093296"/>
            <a:ext cx="7488832" cy="6447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58104"/>
      </p:ext>
    </p:extLst>
  </p:cSld>
  <p:clrMapOvr>
    <a:masterClrMapping/>
  </p:clrMapOvr>
  <p:transition spd="slow"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-142908" y="274638"/>
            <a:ext cx="9501254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700" dirty="0"/>
              <a:t>Astronomy: </a:t>
            </a:r>
            <a:br>
              <a:rPr lang="en-US" sz="4700" dirty="0"/>
            </a:br>
            <a:r>
              <a:rPr lang="en-US" sz="4700" dirty="0"/>
              <a:t>Importance for civilization 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928813"/>
            <a:ext cx="8229600" cy="4708525"/>
          </a:xfrm>
        </p:spPr>
        <p:txBody>
          <a:bodyPr>
            <a:normAutofit fontScale="92500" lnSpcReduction="10000"/>
          </a:bodyPr>
          <a:lstStyle/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/>
              <a:t>Farming (&amp; Hunting):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/>
              <a:t>     - Regularity of  nature  reflected in the  sky !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/>
              <a:t>     - Seasons !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/>
              <a:t>Religion: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/>
              <a:t>     - Gods identified with stars &amp; celestial bodies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/>
              <a:t>     - Astrology:  human fate connected to heaven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/>
              <a:t>Farming &amp; Religion: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/>
              <a:t>     Calendars  and Timekeeping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/>
              <a:t>Navigation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/>
              <a:t>Land Surveying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28625" y="1785938"/>
            <a:ext cx="8429625" cy="47863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107504" y="2819400"/>
            <a:ext cx="9296001" cy="2121768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00" b="0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    </a:t>
            </a:r>
            <a:r>
              <a:rPr kumimoji="0" lang="en-GB" sz="4200" b="0" i="0" u="none" strike="noStrike" kern="1200" cap="none" spc="-100" normalizeH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</a:t>
            </a:r>
            <a:r>
              <a:rPr kumimoji="0" lang="en-GB" sz="7300" b="0" i="0" u="none" strike="noStrike" kern="1200" cap="none" spc="-100" normalizeH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Earth’s Precession </a:t>
            </a:r>
            <a:br>
              <a:rPr kumimoji="0" lang="en-GB" sz="7300" b="0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</a:br>
            <a:r>
              <a:rPr kumimoji="0" lang="en-GB" sz="6200" b="0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            </a:t>
            </a:r>
            <a:endParaRPr kumimoji="0" lang="en-GB" sz="4700" b="0" i="0" u="none" strike="noStrike" kern="1200" cap="none" spc="-100" normalizeH="0" baseline="0" noProof="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Constanti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56495540"/>
      </p:ext>
    </p:extLst>
  </p:cSld>
  <p:clrMapOvr>
    <a:masterClrMapping/>
  </p:clrMapOvr>
  <p:transition>
    <p:zoom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140" y="-47161"/>
            <a:ext cx="8229600" cy="1143000"/>
          </a:xfrm>
        </p:spPr>
        <p:txBody>
          <a:bodyPr/>
          <a:lstStyle/>
          <a:p>
            <a:r>
              <a:rPr lang="nl-NL" dirty="0"/>
              <a:t> </a:t>
            </a:r>
            <a:r>
              <a:rPr lang="nl-NL" sz="5500" dirty="0"/>
              <a:t>Earth’s Precession</a:t>
            </a:r>
            <a:endParaRPr lang="en-GB" sz="5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124" y="1352707"/>
            <a:ext cx="4447267" cy="50712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76298"/>
            <a:ext cx="3672408" cy="36724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11960" y="954595"/>
            <a:ext cx="4608512" cy="549874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82362" y="954595"/>
            <a:ext cx="3816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The Earth’s rotation axis subtly rotates, </a:t>
            </a:r>
          </a:p>
          <a:p>
            <a:r>
              <a:rPr lang="nl-NL" sz="1200" dirty="0"/>
              <a:t>like the precession of a gyroscope, </a:t>
            </a:r>
          </a:p>
          <a:p>
            <a:r>
              <a:rPr lang="nl-NL" sz="1200" dirty="0"/>
              <a:t>changing its tilt wrt. the orbital plane. </a:t>
            </a:r>
          </a:p>
          <a:p>
            <a:r>
              <a:rPr lang="nl-NL" sz="1200" dirty="0"/>
              <a:t> </a:t>
            </a:r>
          </a:p>
          <a:p>
            <a:r>
              <a:rPr lang="nl-NL" sz="1200" dirty="0"/>
              <a:t>In ~ 26,000 years it revolves around, ie. 1</a:t>
            </a:r>
            <a:r>
              <a:rPr lang="nl-NL" sz="1200" baseline="30000" dirty="0"/>
              <a:t>o</a:t>
            </a:r>
            <a:r>
              <a:rPr lang="nl-NL" sz="1200" dirty="0"/>
              <a:t> in 72 yrs.</a:t>
            </a:r>
          </a:p>
          <a:p>
            <a:endParaRPr lang="nl-NL" sz="1200" dirty="0"/>
          </a:p>
          <a:p>
            <a:r>
              <a:rPr lang="nl-NL" sz="1200" dirty="0"/>
              <a:t>As  a result, the daily motion of stars around </a:t>
            </a:r>
          </a:p>
          <a:p>
            <a:r>
              <a:rPr lang="nl-NL" sz="1200" dirty="0"/>
              <a:t>the pole shifts along. Millennia ago, Polaris was not </a:t>
            </a:r>
          </a:p>
          <a:p>
            <a:r>
              <a:rPr lang="nl-NL" sz="1200" dirty="0"/>
              <a:t>the polar star !</a:t>
            </a:r>
            <a:endParaRPr lang="en-GB" sz="1200" dirty="0"/>
          </a:p>
        </p:txBody>
      </p:sp>
      <p:sp>
        <p:nvSpPr>
          <p:cNvPr id="7" name="Rectangle 6"/>
          <p:cNvSpPr/>
          <p:nvPr/>
        </p:nvSpPr>
        <p:spPr>
          <a:xfrm>
            <a:off x="382362" y="954595"/>
            <a:ext cx="3685582" cy="17543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8385"/>
      </p:ext>
    </p:extLst>
  </p:cSld>
  <p:clrMapOvr>
    <a:masterClrMapping/>
  </p:clrMapOvr>
  <p:transition>
    <p:zoom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970" y="994667"/>
            <a:ext cx="4536504" cy="45365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140" y="-47161"/>
            <a:ext cx="8229600" cy="1143000"/>
          </a:xfrm>
        </p:spPr>
        <p:txBody>
          <a:bodyPr/>
          <a:lstStyle/>
          <a:p>
            <a:r>
              <a:rPr lang="nl-NL" dirty="0"/>
              <a:t> </a:t>
            </a:r>
            <a:r>
              <a:rPr lang="nl-NL" sz="5500" dirty="0"/>
              <a:t>Earth’s Precession</a:t>
            </a:r>
            <a:endParaRPr lang="en-GB" sz="5500" dirty="0"/>
          </a:p>
        </p:txBody>
      </p:sp>
      <p:sp>
        <p:nvSpPr>
          <p:cNvPr id="5" name="Rectangle 4"/>
          <p:cNvSpPr/>
          <p:nvPr/>
        </p:nvSpPr>
        <p:spPr>
          <a:xfrm>
            <a:off x="4211960" y="954593"/>
            <a:ext cx="4608512" cy="57642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2362" y="954595"/>
            <a:ext cx="411763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prstClr val="white"/>
                </a:solidFill>
              </a:rPr>
              <a:t>The Earth’s rotation axis subtly rotates, </a:t>
            </a:r>
          </a:p>
          <a:p>
            <a:r>
              <a:rPr lang="nl-NL" sz="1200" dirty="0">
                <a:solidFill>
                  <a:prstClr val="white"/>
                </a:solidFill>
              </a:rPr>
              <a:t>like the precession of a gyroscope, </a:t>
            </a:r>
          </a:p>
          <a:p>
            <a:r>
              <a:rPr lang="nl-NL" sz="1200" dirty="0">
                <a:solidFill>
                  <a:prstClr val="white"/>
                </a:solidFill>
              </a:rPr>
              <a:t>changing its tilt wrt. the orbital plane. </a:t>
            </a:r>
          </a:p>
          <a:p>
            <a:r>
              <a:rPr lang="nl-NL" sz="1200" dirty="0">
                <a:solidFill>
                  <a:prstClr val="white"/>
                </a:solidFill>
              </a:rPr>
              <a:t> </a:t>
            </a:r>
          </a:p>
          <a:p>
            <a:r>
              <a:rPr lang="nl-NL" sz="1200" dirty="0">
                <a:solidFill>
                  <a:prstClr val="white"/>
                </a:solidFill>
              </a:rPr>
              <a:t>In ~ 26,000 years it revolves around, ie. 1</a:t>
            </a:r>
            <a:r>
              <a:rPr lang="nl-NL" sz="1200" baseline="30000" dirty="0">
                <a:solidFill>
                  <a:prstClr val="white"/>
                </a:solidFill>
              </a:rPr>
              <a:t>o</a:t>
            </a:r>
            <a:r>
              <a:rPr lang="nl-NL" sz="1200" dirty="0">
                <a:solidFill>
                  <a:prstClr val="white"/>
                </a:solidFill>
              </a:rPr>
              <a:t> in 72 yrs.</a:t>
            </a:r>
          </a:p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>
                <a:solidFill>
                  <a:prstClr val="white"/>
                </a:solidFill>
              </a:rPr>
              <a:t>As  a result, the daily motion of stars around </a:t>
            </a:r>
          </a:p>
          <a:p>
            <a:r>
              <a:rPr lang="nl-NL" sz="1200" dirty="0">
                <a:solidFill>
                  <a:prstClr val="white"/>
                </a:solidFill>
              </a:rPr>
              <a:t>the pole shifts along. Millennia ago, Polaris was not </a:t>
            </a:r>
          </a:p>
          <a:p>
            <a:r>
              <a:rPr lang="nl-NL" sz="1200" dirty="0">
                <a:solidFill>
                  <a:prstClr val="white"/>
                </a:solidFill>
              </a:rPr>
              <a:t>the polar star !</a:t>
            </a:r>
          </a:p>
          <a:p>
            <a:endParaRPr lang="nl-NL" sz="1200" dirty="0">
              <a:solidFill>
                <a:prstClr val="white"/>
              </a:solidFill>
            </a:endParaRPr>
          </a:p>
          <a:p>
            <a:endParaRPr lang="nl-NL" sz="1200" dirty="0">
              <a:solidFill>
                <a:prstClr val="white"/>
              </a:solidFill>
            </a:endParaRPr>
          </a:p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>
                <a:solidFill>
                  <a:prstClr val="white"/>
                </a:solidFill>
              </a:rPr>
              <a:t>Because of the changing tilt of Earth’s rotation axis, </a:t>
            </a:r>
          </a:p>
          <a:p>
            <a:r>
              <a:rPr lang="nl-NL" sz="1200" dirty="0">
                <a:solidFill>
                  <a:prstClr val="white"/>
                </a:solidFill>
              </a:rPr>
              <a:t>we also have a westward shift of the spring and fall equinox. </a:t>
            </a:r>
          </a:p>
          <a:p>
            <a:r>
              <a:rPr lang="en-GB" sz="1200" dirty="0">
                <a:solidFill>
                  <a:prstClr val="white"/>
                </a:solidFill>
              </a:rPr>
              <a:t>It marks the location of the Sun at the </a:t>
            </a:r>
            <a:r>
              <a:rPr lang="nl-NL" sz="1200" dirty="0">
                <a:solidFill>
                  <a:prstClr val="white"/>
                </a:solidFill>
              </a:rPr>
              <a:t>beginning of </a:t>
            </a:r>
          </a:p>
          <a:p>
            <a:r>
              <a:rPr lang="nl-NL" sz="1200" dirty="0">
                <a:solidFill>
                  <a:prstClr val="white"/>
                </a:solidFill>
              </a:rPr>
              <a:t>spring and fall (when day and night are equally long). </a:t>
            </a:r>
          </a:p>
        </p:txBody>
      </p:sp>
      <p:sp>
        <p:nvSpPr>
          <p:cNvPr id="7" name="Rectangle 6"/>
          <p:cNvSpPr/>
          <p:nvPr/>
        </p:nvSpPr>
        <p:spPr>
          <a:xfrm>
            <a:off x="382362" y="954595"/>
            <a:ext cx="3685582" cy="182633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1" y="4547608"/>
            <a:ext cx="3713765" cy="217121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2362" y="2924944"/>
            <a:ext cx="3713765" cy="379387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80058" y="5333828"/>
            <a:ext cx="46986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>
                <a:solidFill>
                  <a:prstClr val="white"/>
                </a:solidFill>
              </a:rPr>
              <a:t>As you see in the accompanying figure, </a:t>
            </a:r>
          </a:p>
          <a:p>
            <a:r>
              <a:rPr lang="nl-NL" sz="1200" dirty="0">
                <a:solidFill>
                  <a:prstClr val="white"/>
                </a:solidFill>
              </a:rPr>
              <a:t>the rotation axis of the Earth points at different positions along </a:t>
            </a:r>
          </a:p>
          <a:p>
            <a:r>
              <a:rPr lang="nl-NL" sz="1200" dirty="0">
                <a:solidFill>
                  <a:prstClr val="white"/>
                </a:solidFill>
              </a:rPr>
              <a:t>the millennia.</a:t>
            </a:r>
          </a:p>
          <a:p>
            <a:r>
              <a:rPr lang="nl-NL" sz="1200" dirty="0">
                <a:solidFill>
                  <a:prstClr val="white"/>
                </a:solidFill>
              </a:rPr>
              <a:t>Currently, in +2000, Polaris is the polar star. in 14000 AD, </a:t>
            </a:r>
          </a:p>
          <a:p>
            <a:r>
              <a:rPr lang="nl-NL" sz="1200" dirty="0">
                <a:solidFill>
                  <a:prstClr val="white"/>
                </a:solidFill>
              </a:rPr>
              <a:t>Vega will be the polar star. </a:t>
            </a:r>
          </a:p>
          <a:p>
            <a:r>
              <a:rPr lang="nl-NL" sz="1200" dirty="0">
                <a:solidFill>
                  <a:prstClr val="white"/>
                </a:solidFill>
              </a:rPr>
              <a:t>The plot shows the location of the pole at several years (yellow)</a:t>
            </a:r>
            <a:endParaRPr lang="en-GB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237412"/>
      </p:ext>
    </p:extLst>
  </p:cSld>
  <p:clrMapOvr>
    <a:masterClrMapping/>
  </p:clrMapOvr>
  <p:transition>
    <p:zoom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7" descr="FarneseB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79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chemeClr val="accent4">
              <a:lumMod val="40000"/>
              <a:lumOff val="6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14693" name="Picture 2" descr="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0"/>
            <a:ext cx="379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57813" y="0"/>
            <a:ext cx="3786187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2875" y="1643063"/>
            <a:ext cx="5000625" cy="500062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14696" name="Picture 9" descr="Precession_N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714500"/>
            <a:ext cx="485775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11093" y="0"/>
            <a:ext cx="8229600" cy="11430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00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5100">
                <a:solidFill>
                  <a:srgbClr val="5C1F00"/>
                </a:solidFill>
              </a:rPr>
              <a:t>Precession</a:t>
            </a:r>
            <a:r>
              <a:rPr lang="en-GB" sz="2800">
                <a:solidFill>
                  <a:srgbClr val="5C1F00"/>
                </a:solidFill>
              </a:rPr>
              <a:t>  </a:t>
            </a:r>
            <a:br>
              <a:rPr lang="en-GB" sz="2800">
                <a:solidFill>
                  <a:srgbClr val="5C1F00"/>
                </a:solidFill>
              </a:rPr>
            </a:br>
            <a:endParaRPr lang="en-GB" sz="2800">
              <a:solidFill>
                <a:srgbClr val="5C1F00"/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42875" y="214313"/>
            <a:ext cx="8229600" cy="11430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200" dirty="0">
                <a:solidFill>
                  <a:srgbClr val="5C1F00"/>
                </a:solidFill>
              </a:rPr>
              <a:t>Hipparcus  </a:t>
            </a:r>
            <a:br>
              <a:rPr lang="en-GB" sz="2800" dirty="0">
                <a:solidFill>
                  <a:srgbClr val="5C1F00"/>
                </a:solidFill>
              </a:rPr>
            </a:br>
            <a:r>
              <a:rPr lang="en-GB" sz="2100" dirty="0">
                <a:solidFill>
                  <a:srgbClr val="5C1F00"/>
                </a:solidFill>
              </a:rPr>
              <a:t>(Nicaea-</a:t>
            </a:r>
            <a:r>
              <a:rPr lang="en-GB" sz="2100" dirty="0" err="1">
                <a:solidFill>
                  <a:srgbClr val="5C1F00"/>
                </a:solidFill>
              </a:rPr>
              <a:t>Rhodos</a:t>
            </a:r>
            <a:r>
              <a:rPr lang="en-GB" sz="2100" dirty="0">
                <a:solidFill>
                  <a:srgbClr val="5C1F00"/>
                </a:solidFill>
              </a:rPr>
              <a:t> 190-120 BCE)</a:t>
            </a:r>
          </a:p>
        </p:txBody>
      </p:sp>
    </p:spTree>
    <p:extLst>
      <p:ext uri="{BB962C8B-B14F-4D97-AF65-F5344CB8AC3E}">
        <p14:creationId xmlns:p14="http://schemas.microsoft.com/office/powerpoint/2010/main" val="3341820476"/>
      </p:ext>
    </p:extLst>
  </p:cSld>
  <p:clrMapOvr>
    <a:masterClrMapping/>
  </p:clrMapOvr>
  <p:transition spd="slow">
    <p:zoom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7" descr="FarneseB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79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chemeClr val="accent4">
              <a:lumMod val="40000"/>
              <a:lumOff val="6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093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100" dirty="0">
                <a:solidFill>
                  <a:srgbClr val="5C1F00"/>
                </a:solidFill>
              </a:rPr>
              <a:t>Precession</a:t>
            </a:r>
            <a:r>
              <a:rPr sz="2800" dirty="0">
                <a:solidFill>
                  <a:srgbClr val="5C1F00"/>
                </a:solidFill>
              </a:rPr>
              <a:t>  </a:t>
            </a:r>
            <a:br>
              <a:rPr sz="2800" dirty="0">
                <a:solidFill>
                  <a:srgbClr val="5C1F00"/>
                </a:solidFill>
              </a:rPr>
            </a:br>
            <a:endParaRPr sz="2800" dirty="0">
              <a:solidFill>
                <a:srgbClr val="5C1F00"/>
              </a:solidFill>
            </a:endParaRPr>
          </a:p>
        </p:txBody>
      </p:sp>
      <p:pic>
        <p:nvPicPr>
          <p:cNvPr id="115717" name="Picture 2" descr="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0"/>
            <a:ext cx="379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57813" y="0"/>
            <a:ext cx="3786187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2875" y="1357313"/>
            <a:ext cx="5000625" cy="528637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15720" name="Picture 9" descr="Outside_view_of_precess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58" y="1412776"/>
            <a:ext cx="4776856" cy="477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42875" y="214313"/>
            <a:ext cx="8229600" cy="11430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200" dirty="0">
                <a:solidFill>
                  <a:srgbClr val="5C1F00"/>
                </a:solidFill>
              </a:rPr>
              <a:t>Hipparcus  </a:t>
            </a:r>
            <a:br>
              <a:rPr lang="en-GB" sz="2800" dirty="0">
                <a:solidFill>
                  <a:srgbClr val="5C1F00"/>
                </a:solidFill>
              </a:rPr>
            </a:br>
            <a:r>
              <a:rPr lang="en-GB" sz="2100" dirty="0">
                <a:solidFill>
                  <a:srgbClr val="5C1F00"/>
                </a:solidFill>
              </a:rPr>
              <a:t>(Nicaea-</a:t>
            </a:r>
            <a:r>
              <a:rPr lang="en-GB" sz="2100" dirty="0" err="1">
                <a:solidFill>
                  <a:srgbClr val="5C1F00"/>
                </a:solidFill>
              </a:rPr>
              <a:t>Rhodos</a:t>
            </a:r>
            <a:r>
              <a:rPr lang="en-GB" sz="2100" dirty="0">
                <a:solidFill>
                  <a:srgbClr val="5C1F00"/>
                </a:solidFill>
              </a:rPr>
              <a:t> 190-120 BCE)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927" y="5997357"/>
            <a:ext cx="5034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Hipparcus, antiquities most outstanding astronomer, is credited with </a:t>
            </a:r>
          </a:p>
          <a:p>
            <a:r>
              <a:rPr lang="nl-NL" sz="1200" dirty="0"/>
              <a:t>the discovery of the precession. To this end, he used centuries </a:t>
            </a:r>
          </a:p>
          <a:p>
            <a:r>
              <a:rPr lang="nl-NL" sz="1200" dirty="0"/>
              <a:t>of old Babylonian astronomical records. 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681821736"/>
      </p:ext>
    </p:extLst>
  </p:cSld>
  <p:clrMapOvr>
    <a:masterClrMapping/>
  </p:clrMapOvr>
  <p:transition spd="slow">
    <p:zoom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021" y="-166654"/>
            <a:ext cx="8229600" cy="1143000"/>
          </a:xfrm>
        </p:spPr>
        <p:txBody>
          <a:bodyPr/>
          <a:lstStyle/>
          <a:p>
            <a:r>
              <a:rPr lang="nl-NL" dirty="0"/>
              <a:t> </a:t>
            </a:r>
            <a:r>
              <a:rPr lang="nl-NL" sz="5500" dirty="0"/>
              <a:t>Age of Aquarius</a:t>
            </a:r>
            <a:endParaRPr lang="en-GB" sz="5500" dirty="0"/>
          </a:p>
        </p:txBody>
      </p:sp>
      <p:sp>
        <p:nvSpPr>
          <p:cNvPr id="5" name="Rectangle 4"/>
          <p:cNvSpPr/>
          <p:nvPr/>
        </p:nvSpPr>
        <p:spPr>
          <a:xfrm>
            <a:off x="4181021" y="836712"/>
            <a:ext cx="4608512" cy="223224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2362" y="836712"/>
            <a:ext cx="3685582" cy="223224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281950"/>
            <a:ext cx="5760640" cy="33678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2362" y="3212976"/>
            <a:ext cx="8438110" cy="350584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36154" y="673819"/>
            <a:ext cx="411763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500" b="1" dirty="0">
                <a:solidFill>
                  <a:prstClr val="white"/>
                </a:solidFill>
              </a:rPr>
              <a:t>Precession of Equinoxes</a:t>
            </a:r>
          </a:p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>
                <a:solidFill>
                  <a:prstClr val="white"/>
                </a:solidFill>
              </a:rPr>
              <a:t>The spring and fall equinox mark the sky location of the </a:t>
            </a:r>
          </a:p>
          <a:p>
            <a:r>
              <a:rPr lang="nl-NL" sz="1200" dirty="0">
                <a:solidFill>
                  <a:prstClr val="white"/>
                </a:solidFill>
              </a:rPr>
              <a:t>Sun at the beginning of spring and fall. </a:t>
            </a:r>
          </a:p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>
                <a:solidFill>
                  <a:prstClr val="white"/>
                </a:solidFill>
              </a:rPr>
              <a:t>Because of the precession, we have a westward shift of the spring and fall equinox:</a:t>
            </a:r>
          </a:p>
          <a:p>
            <a:r>
              <a:rPr lang="nl-NL" sz="1200" dirty="0">
                <a:solidFill>
                  <a:prstClr val="white"/>
                </a:solidFill>
              </a:rPr>
              <a:t>currently, the equinox is in the Zodiac constellation Pisces, but soon will arrived in Aquarius. </a:t>
            </a:r>
          </a:p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>
                <a:solidFill>
                  <a:prstClr val="white"/>
                </a:solidFill>
              </a:rPr>
              <a:t>Hence,  the famous hippy song of musical Hair !</a:t>
            </a:r>
          </a:p>
          <a:p>
            <a:endParaRPr lang="nl-NL" sz="1200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60" y="851523"/>
            <a:ext cx="3436985" cy="223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1476"/>
      </p:ext>
    </p:extLst>
  </p:cSld>
  <p:clrMapOvr>
    <a:masterClrMapping/>
  </p:clrMapOvr>
  <p:transition>
    <p:zoom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021" y="-166654"/>
            <a:ext cx="8229600" cy="1143000"/>
          </a:xfrm>
        </p:spPr>
        <p:txBody>
          <a:bodyPr/>
          <a:lstStyle/>
          <a:p>
            <a:r>
              <a:rPr lang="nl-NL" dirty="0"/>
              <a:t> </a:t>
            </a:r>
            <a:r>
              <a:rPr lang="nl-NL" sz="5500" dirty="0"/>
              <a:t>Age of Aquarius</a:t>
            </a:r>
            <a:endParaRPr lang="en-GB" sz="5500" dirty="0"/>
          </a:p>
        </p:txBody>
      </p:sp>
      <p:sp>
        <p:nvSpPr>
          <p:cNvPr id="5" name="Rectangle 4"/>
          <p:cNvSpPr/>
          <p:nvPr/>
        </p:nvSpPr>
        <p:spPr>
          <a:xfrm>
            <a:off x="4181021" y="836712"/>
            <a:ext cx="4608512" cy="223224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2362" y="836712"/>
            <a:ext cx="3685582" cy="223224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2362" y="3212976"/>
            <a:ext cx="8438110" cy="350584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36154" y="673819"/>
            <a:ext cx="411763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500" b="1" dirty="0">
                <a:solidFill>
                  <a:prstClr val="white"/>
                </a:solidFill>
              </a:rPr>
              <a:t>Precession of Equinoxes</a:t>
            </a:r>
          </a:p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>
                <a:solidFill>
                  <a:prstClr val="white"/>
                </a:solidFill>
              </a:rPr>
              <a:t>The spring and fall equinox mark the sky location of the </a:t>
            </a:r>
          </a:p>
          <a:p>
            <a:r>
              <a:rPr lang="nl-NL" sz="1200" dirty="0">
                <a:solidFill>
                  <a:prstClr val="white"/>
                </a:solidFill>
              </a:rPr>
              <a:t>Sun at the beginning of spring and fall. </a:t>
            </a:r>
          </a:p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>
                <a:solidFill>
                  <a:prstClr val="white"/>
                </a:solidFill>
              </a:rPr>
              <a:t>Because of the precession, we have a westward shift of the spring and fall equinox:</a:t>
            </a:r>
          </a:p>
          <a:p>
            <a:r>
              <a:rPr lang="nl-NL" sz="1200" dirty="0">
                <a:solidFill>
                  <a:prstClr val="white"/>
                </a:solidFill>
              </a:rPr>
              <a:t>currently, the equinox is in the Zodiac constellation Pisces, but soon will arrived in Aquarius. </a:t>
            </a:r>
          </a:p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>
                <a:solidFill>
                  <a:prstClr val="white"/>
                </a:solidFill>
              </a:rPr>
              <a:t>Hence,  the famous hippy song of musical Hair !</a:t>
            </a:r>
          </a:p>
          <a:p>
            <a:endParaRPr lang="nl-NL" sz="1200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60" y="851523"/>
            <a:ext cx="3436985" cy="2236843"/>
          </a:xfrm>
          <a:prstGeom prst="rect">
            <a:avLst/>
          </a:prstGeom>
        </p:spPr>
      </p:pic>
      <p:pic>
        <p:nvPicPr>
          <p:cNvPr id="4" name="Hair - Aquariu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9388" y="3319946"/>
            <a:ext cx="6196528" cy="329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9646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Egypt003L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0"/>
            <a:ext cx="9644098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500" dirty="0">
                <a:solidFill>
                  <a:srgbClr val="000099"/>
                </a:solidFill>
              </a:rPr>
              <a:t>Aligning the Pyramids</a:t>
            </a:r>
          </a:p>
        </p:txBody>
      </p:sp>
      <p:pic>
        <p:nvPicPr>
          <p:cNvPr id="54276" name="Picture 4" descr="Giza_Plateau_Mode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3643313"/>
            <a:ext cx="4448175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214813" y="3643313"/>
            <a:ext cx="4429125" cy="30003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4278" name="Picture 3" descr="image0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857375"/>
            <a:ext cx="3670300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857250" y="1857375"/>
            <a:ext cx="3643313" cy="4572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72000" y="2739697"/>
            <a:ext cx="4071938" cy="769441"/>
          </a:xfrm>
          <a:prstGeom prst="rect">
            <a:avLst/>
          </a:prstGeom>
          <a:solidFill>
            <a:schemeClr val="tx1">
              <a:lumMod val="85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1100" b="1" dirty="0">
                <a:solidFill>
                  <a:srgbClr val="000099"/>
                </a:solidFill>
              </a:rPr>
              <a:t>The architect/historian Kate Spence forwarded the theory </a:t>
            </a:r>
          </a:p>
          <a:p>
            <a:r>
              <a:rPr lang="nl-NL" sz="1100" b="1" dirty="0">
                <a:solidFill>
                  <a:srgbClr val="000099"/>
                </a:solidFill>
              </a:rPr>
              <a:t>that over the centuries in which they were built, </a:t>
            </a:r>
          </a:p>
          <a:p>
            <a:r>
              <a:rPr lang="nl-NL" sz="1100" b="1" dirty="0">
                <a:solidFill>
                  <a:srgbClr val="000099"/>
                </a:solidFill>
              </a:rPr>
              <a:t>the orientation of the great pyramids in Gizeh </a:t>
            </a:r>
            <a:r>
              <a:rPr lang="en-GB" sz="1100" b="1" dirty="0">
                <a:solidFill>
                  <a:srgbClr val="000099"/>
                </a:solidFill>
              </a:rPr>
              <a:t>follows </a:t>
            </a:r>
          </a:p>
          <a:p>
            <a:r>
              <a:rPr lang="en-GB" sz="1100" b="1" dirty="0">
                <a:solidFill>
                  <a:srgbClr val="000099"/>
                </a:solidFill>
              </a:rPr>
              <a:t>the precession of the polar axis.</a:t>
            </a:r>
            <a:endParaRPr lang="nl-NL" sz="1100" b="1" dirty="0">
              <a:solidFill>
                <a:srgbClr val="000099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1" y="2708920"/>
            <a:ext cx="4071938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02801"/>
      </p:ext>
    </p:extLst>
  </p:cSld>
  <p:clrMapOvr>
    <a:masterClrMapping/>
  </p:clrMapOvr>
  <p:transition spd="slow">
    <p:zoom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 descr="Egypt003L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7" descr="precess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1071563"/>
            <a:ext cx="3165475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572125" y="1071563"/>
            <a:ext cx="3143250" cy="45735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5302" name="Picture 3" descr="image0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286000"/>
            <a:ext cx="3313113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8625" y="2286000"/>
            <a:ext cx="3286125" cy="40719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8" descr="412699ba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6063" y="2571750"/>
            <a:ext cx="3484562" cy="2571750"/>
          </a:xfrm>
          <a:prstGeom prst="rect">
            <a:avLst/>
          </a:prstGeom>
          <a:effectLst>
            <a:outerShdw blurRad="266700" dist="3937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2786063" y="2571750"/>
            <a:ext cx="3500437" cy="25717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187624" y="0"/>
            <a:ext cx="9644098" cy="11430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5500">
                <a:solidFill>
                  <a:srgbClr val="000099"/>
                </a:solidFill>
              </a:rPr>
              <a:t>Aligning the Pyramids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4343" y="1412776"/>
            <a:ext cx="4071938" cy="769441"/>
          </a:xfrm>
          <a:prstGeom prst="rect">
            <a:avLst/>
          </a:prstGeom>
          <a:solidFill>
            <a:schemeClr val="tx1">
              <a:lumMod val="85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1100" b="1" dirty="0">
                <a:solidFill>
                  <a:srgbClr val="000099"/>
                </a:solidFill>
              </a:rPr>
              <a:t>The architect/historian Kate Spence forwarded the theory </a:t>
            </a:r>
          </a:p>
          <a:p>
            <a:r>
              <a:rPr lang="nl-NL" sz="1100" b="1" dirty="0">
                <a:solidFill>
                  <a:srgbClr val="000099"/>
                </a:solidFill>
              </a:rPr>
              <a:t>that over the centuries in which they were built, </a:t>
            </a:r>
          </a:p>
          <a:p>
            <a:r>
              <a:rPr lang="nl-NL" sz="1100" b="1" dirty="0">
                <a:solidFill>
                  <a:srgbClr val="000099"/>
                </a:solidFill>
              </a:rPr>
              <a:t>the orientation of the great pyramids in Gizeh </a:t>
            </a:r>
            <a:r>
              <a:rPr lang="en-GB" sz="1100" b="1" dirty="0">
                <a:solidFill>
                  <a:srgbClr val="000099"/>
                </a:solidFill>
              </a:rPr>
              <a:t>follows </a:t>
            </a:r>
          </a:p>
          <a:p>
            <a:r>
              <a:rPr lang="en-GB" sz="1100" b="1" dirty="0">
                <a:solidFill>
                  <a:srgbClr val="000099"/>
                </a:solidFill>
              </a:rPr>
              <a:t>the precession of the polar axis.</a:t>
            </a:r>
            <a:endParaRPr lang="nl-NL" sz="1100" b="1" dirty="0">
              <a:solidFill>
                <a:srgbClr val="000099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4281" y="1351220"/>
            <a:ext cx="4071938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269323"/>
      </p:ext>
    </p:extLst>
  </p:cSld>
  <p:clrMapOvr>
    <a:masterClrMapping/>
  </p:clrMapOvr>
  <p:transition spd="slow">
    <p:zoom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sky-disk-twilight-742542-x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720" y="-21106"/>
            <a:ext cx="9358313" cy="748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16" y="980728"/>
            <a:ext cx="8858279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5600" dirty="0">
                <a:solidFill>
                  <a:schemeClr val="tx1"/>
                </a:solidFill>
              </a:rPr>
              <a:t>Nebra Disc:</a:t>
            </a:r>
            <a:br>
              <a:rPr lang="en-US" sz="5600" dirty="0">
                <a:solidFill>
                  <a:schemeClr val="tx1"/>
                </a:solidFill>
              </a:rPr>
            </a:br>
            <a:br>
              <a:rPr lang="en-US" sz="5600" dirty="0">
                <a:solidFill>
                  <a:schemeClr val="tx1"/>
                </a:solidFill>
              </a:rPr>
            </a:br>
            <a:r>
              <a:rPr lang="en-US" sz="5600" dirty="0">
                <a:solidFill>
                  <a:schemeClr val="tx1"/>
                </a:solidFill>
              </a:rPr>
              <a:t>world’s oldest sky map  </a:t>
            </a:r>
            <a:r>
              <a:rPr lang="en-US" sz="4700" dirty="0">
                <a:solidFill>
                  <a:schemeClr val="tx1"/>
                </a:solidFill>
              </a:rPr>
              <a:t>?</a:t>
            </a:r>
          </a:p>
        </p:txBody>
      </p:sp>
    </p:spTree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Content Placeholder 3" descr="starmap.partiview.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2875"/>
            <a:ext cx="9286875" cy="77136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7158" y="3929066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               </a:t>
            </a:r>
            <a:r>
              <a:rPr lang="en-US" sz="7300" dirty="0">
                <a:solidFill>
                  <a:srgbClr val="FDF8F5"/>
                </a:solidFill>
                <a:sym typeface="Mathematica1"/>
              </a:rPr>
              <a:t>A</a:t>
            </a:r>
            <a:r>
              <a:rPr lang="el-GR" sz="7300" dirty="0">
                <a:solidFill>
                  <a:srgbClr val="FDF8F5"/>
                </a:solidFill>
                <a:sym typeface="Mathematica1"/>
              </a:rPr>
              <a:t>στιρ</a:t>
            </a:r>
            <a:r>
              <a:rPr sz="7300" dirty="0">
                <a:solidFill>
                  <a:srgbClr val="FDF8F5"/>
                </a:solidFill>
                <a:sym typeface="Mathematica1"/>
              </a:rPr>
              <a:t>  -  Stars</a:t>
            </a:r>
            <a:br>
              <a:rPr sz="7300" dirty="0"/>
            </a:br>
            <a:r>
              <a:rPr sz="6200" dirty="0"/>
              <a:t>              </a:t>
            </a:r>
            <a:endParaRPr sz="4700" dirty="0"/>
          </a:p>
        </p:txBody>
      </p:sp>
    </p:spTree>
    <p:extLst>
      <p:ext uri="{BB962C8B-B14F-4D97-AF65-F5344CB8AC3E}">
        <p14:creationId xmlns:p14="http://schemas.microsoft.com/office/powerpoint/2010/main" val="136158465"/>
      </p:ext>
    </p:extLst>
  </p:cSld>
  <p:clrMapOvr>
    <a:masterClrMapping/>
  </p:clrMapOvr>
  <p:transition spd="slow">
    <p:zoom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4700" dirty="0"/>
              <a:t>the Nebra Disc:</a:t>
            </a:r>
            <a:br>
              <a:rPr lang="en-US" sz="4700" dirty="0"/>
            </a:br>
            <a:r>
              <a:rPr lang="en-US" sz="4700" dirty="0"/>
              <a:t>World’s Oldest Sky Map  ?</a:t>
            </a:r>
          </a:p>
        </p:txBody>
      </p:sp>
      <p:pic>
        <p:nvPicPr>
          <p:cNvPr id="43011" name="Picture 7" descr="scheibe-restauriert.v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1643063"/>
            <a:ext cx="5010150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857625" y="1643063"/>
            <a:ext cx="5000625" cy="49291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013" name="TextBox 9"/>
          <p:cNvSpPr txBox="1">
            <a:spLocks noChangeArrowheads="1"/>
          </p:cNvSpPr>
          <p:nvPr/>
        </p:nvSpPr>
        <p:spPr bwMode="auto">
          <a:xfrm>
            <a:off x="285750" y="1714500"/>
            <a:ext cx="35718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C000"/>
                </a:solidFill>
              </a:rPr>
              <a:t>Bronze Disc: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1650 BC  </a:t>
            </a:r>
          </a:p>
          <a:p>
            <a:pPr eaLnBrk="1" hangingPunct="1"/>
            <a:r>
              <a:rPr lang="en-US" altLang="en-US"/>
              <a:t>oldest starmap in the World</a:t>
            </a:r>
          </a:p>
          <a:p>
            <a:pPr eaLnBrk="1" hangingPunct="1"/>
            <a:r>
              <a:rPr lang="en-US" altLang="en-US"/>
              <a:t>European Bronze Age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Found on Mittelberg  (252 m)</a:t>
            </a:r>
          </a:p>
          <a:p>
            <a:pPr eaLnBrk="1" hangingPunct="1"/>
            <a:r>
              <a:rPr lang="en-US" altLang="en-US"/>
              <a:t>      (25 km from Goseck)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1999:     discovery</a:t>
            </a:r>
          </a:p>
          <a:p>
            <a:pPr eaLnBrk="1" hangingPunct="1"/>
            <a:r>
              <a:rPr lang="en-US" altLang="en-US"/>
              <a:t>2001:     illegal trade </a:t>
            </a:r>
          </a:p>
          <a:p>
            <a:pPr eaLnBrk="1" hangingPunct="1"/>
            <a:r>
              <a:rPr lang="en-US" altLang="en-US"/>
              <a:t>              thriller …  </a:t>
            </a:r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  <p:sp>
        <p:nvSpPr>
          <p:cNvPr id="11" name="Rectangle 10"/>
          <p:cNvSpPr/>
          <p:nvPr/>
        </p:nvSpPr>
        <p:spPr>
          <a:xfrm>
            <a:off x="214313" y="1643063"/>
            <a:ext cx="3571875" cy="49291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4700" dirty="0"/>
              <a:t>the Nebra Disc:</a:t>
            </a:r>
            <a:br>
              <a:rPr lang="en-US" sz="4700" dirty="0"/>
            </a:br>
            <a:r>
              <a:rPr lang="en-US" sz="4700" dirty="0"/>
              <a:t>World’s Oldest Sky Map  ?</a:t>
            </a:r>
          </a:p>
        </p:txBody>
      </p:sp>
      <p:pic>
        <p:nvPicPr>
          <p:cNvPr id="44035" name="Picture 7" descr="scheibe-restauriert.v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1643063"/>
            <a:ext cx="5010150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857625" y="1643063"/>
            <a:ext cx="5000625" cy="49291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037" name="TextBox 9"/>
          <p:cNvSpPr txBox="1">
            <a:spLocks noChangeArrowheads="1"/>
          </p:cNvSpPr>
          <p:nvPr/>
        </p:nvSpPr>
        <p:spPr bwMode="auto">
          <a:xfrm>
            <a:off x="285750" y="1714500"/>
            <a:ext cx="35718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C000"/>
                </a:solidFill>
              </a:rPr>
              <a:t>Bronze Disc: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- 30 cm diameter</a:t>
            </a:r>
          </a:p>
          <a:p>
            <a:pPr eaLnBrk="1" hangingPunct="1"/>
            <a:r>
              <a:rPr lang="en-US" altLang="en-US"/>
              <a:t>- patinated blue-green bronze</a:t>
            </a:r>
          </a:p>
          <a:p>
            <a:pPr eaLnBrk="1" hangingPunct="1"/>
            <a:r>
              <a:rPr lang="en-US" altLang="en-US"/>
              <a:t>- inlaid with gold symbols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>
                <a:solidFill>
                  <a:srgbClr val="FFC000"/>
                </a:solidFill>
              </a:rPr>
              <a:t>Symbols:</a:t>
            </a:r>
          </a:p>
          <a:p>
            <a:pPr eaLnBrk="1" hangingPunct="1"/>
            <a:endParaRPr lang="en-US" altLang="en-US"/>
          </a:p>
          <a:p>
            <a:pPr eaLnBrk="1" hangingPunct="1">
              <a:buFontTx/>
              <a:buChar char="-"/>
            </a:pPr>
            <a:r>
              <a:rPr lang="en-US" altLang="en-US"/>
              <a:t>  Sun / Full moon</a:t>
            </a:r>
          </a:p>
          <a:p>
            <a:pPr eaLnBrk="1" hangingPunct="1">
              <a:buFontTx/>
              <a:buChar char="-"/>
            </a:pPr>
            <a:r>
              <a:rPr lang="en-US" altLang="en-US"/>
              <a:t>  Lunar crescent</a:t>
            </a:r>
          </a:p>
          <a:p>
            <a:pPr eaLnBrk="1" hangingPunct="1">
              <a:buFontTx/>
              <a:buChar char="-"/>
            </a:pPr>
            <a:r>
              <a:rPr lang="en-US" altLang="en-US"/>
              <a:t>  32 Stars    (incl. Pleiades)</a:t>
            </a:r>
          </a:p>
          <a:p>
            <a:pPr eaLnBrk="1" hangingPunct="1">
              <a:buFontTx/>
              <a:buChar char="-"/>
            </a:pPr>
            <a:r>
              <a:rPr lang="en-US" altLang="en-US"/>
              <a:t>  2 golden arcs:</a:t>
            </a:r>
          </a:p>
          <a:p>
            <a:pPr eaLnBrk="1" hangingPunct="1"/>
            <a:r>
              <a:rPr lang="en-US" altLang="en-US"/>
              <a:t>          angle between solstices</a:t>
            </a:r>
          </a:p>
          <a:p>
            <a:pPr eaLnBrk="1" hangingPunct="1">
              <a:buFontTx/>
              <a:buChar char="-"/>
            </a:pPr>
            <a:r>
              <a:rPr lang="en-US" altLang="en-US"/>
              <a:t> extra arc: </a:t>
            </a:r>
          </a:p>
          <a:p>
            <a:pPr eaLnBrk="1" hangingPunct="1"/>
            <a:r>
              <a:rPr lang="en-US" altLang="en-US"/>
              <a:t>          Solar Barge</a:t>
            </a:r>
          </a:p>
          <a:p>
            <a:pPr eaLnBrk="1" hangingPunct="1"/>
            <a:r>
              <a:rPr lang="en-US" altLang="en-US"/>
              <a:t>          Milky Way</a:t>
            </a:r>
          </a:p>
          <a:p>
            <a:pPr eaLnBrk="1" hangingPunct="1"/>
            <a:r>
              <a:rPr lang="en-US" altLang="en-US"/>
              <a:t>          Rainbow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4313" y="1643063"/>
            <a:ext cx="3571875" cy="49291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4700" dirty="0"/>
              <a:t>the Nebra Disc:</a:t>
            </a:r>
            <a:br>
              <a:rPr lang="en-US" sz="4700" dirty="0"/>
            </a:br>
            <a:r>
              <a:rPr lang="en-US" sz="4700" dirty="0"/>
              <a:t>World’s Oldest Sky Map  ?</a:t>
            </a:r>
          </a:p>
        </p:txBody>
      </p:sp>
      <p:pic>
        <p:nvPicPr>
          <p:cNvPr id="45059" name="Picture 5" descr="22908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714500"/>
            <a:ext cx="428625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Box 7"/>
          <p:cNvSpPr txBox="1">
            <a:spLocks noChangeArrowheads="1"/>
          </p:cNvSpPr>
          <p:nvPr/>
        </p:nvSpPr>
        <p:spPr bwMode="auto">
          <a:xfrm>
            <a:off x="4714875" y="1928813"/>
            <a:ext cx="4143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 err="1"/>
              <a:t>Mittelberg</a:t>
            </a:r>
            <a:r>
              <a:rPr lang="en-US" altLang="en-US" dirty="0"/>
              <a:t>:  252 m.  high mountain</a:t>
            </a:r>
          </a:p>
          <a:p>
            <a:pPr eaLnBrk="1" hangingPunct="1"/>
            <a:r>
              <a:rPr lang="en-US" altLang="en-US" dirty="0"/>
              <a:t>                   Nebra disk part of </a:t>
            </a:r>
          </a:p>
          <a:p>
            <a:pPr eaLnBrk="1" hangingPunct="1"/>
            <a:r>
              <a:rPr lang="en-US" altLang="en-US" dirty="0"/>
              <a:t>                   bronze trove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4313" y="1714500"/>
            <a:ext cx="4286250" cy="4643438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5062" name="Picture 6" descr="zm_zoomin.4.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3143250"/>
            <a:ext cx="519112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14750" y="3143250"/>
            <a:ext cx="5214938" cy="3500438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72000" y="1714500"/>
            <a:ext cx="4357688" cy="13573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4700" dirty="0"/>
              <a:t>the Nebra Disc:</a:t>
            </a:r>
            <a:br>
              <a:rPr lang="en-US" sz="4700" dirty="0"/>
            </a:br>
            <a:r>
              <a:rPr lang="en-US" sz="4700" dirty="0"/>
              <a:t>World’s Oldest Sky Map  ?</a:t>
            </a:r>
          </a:p>
        </p:txBody>
      </p:sp>
      <p:pic>
        <p:nvPicPr>
          <p:cNvPr id="47107" name="Picture 7" descr="Nebra-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3071813"/>
            <a:ext cx="242887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8" descr="Nebra-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3071813"/>
            <a:ext cx="242887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9" descr="Nebra-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071813"/>
            <a:ext cx="242887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6983" y="5733256"/>
            <a:ext cx="753003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dirty="0"/>
              <a:t>the arc across the Nebra disk appears to mark the locations between </a:t>
            </a:r>
          </a:p>
          <a:p>
            <a:r>
              <a:rPr lang="nl-NL" sz="1500" dirty="0"/>
              <a:t>the rise of the Sun at winter and summer solstice, exactly for the </a:t>
            </a:r>
          </a:p>
          <a:p>
            <a:r>
              <a:rPr lang="nl-NL" sz="1500" dirty="0"/>
              <a:t>location/altitude corresponding to Nebra. </a:t>
            </a:r>
            <a:endParaRPr lang="en-GB" sz="1500" dirty="0"/>
          </a:p>
        </p:txBody>
      </p:sp>
      <p:sp>
        <p:nvSpPr>
          <p:cNvPr id="4" name="Rectangle 3"/>
          <p:cNvSpPr/>
          <p:nvPr/>
        </p:nvSpPr>
        <p:spPr>
          <a:xfrm>
            <a:off x="714375" y="5661248"/>
            <a:ext cx="7746057" cy="8568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>
    <p:zoom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4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5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0</TotalTime>
  <Words>3622</Words>
  <Application>Microsoft Office PowerPoint</Application>
  <PresentationFormat>On-screen Show (4:3)</PresentationFormat>
  <Paragraphs>747</Paragraphs>
  <Slides>93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93</vt:i4>
      </vt:variant>
    </vt:vector>
  </HeadingPairs>
  <TitlesOfParts>
    <vt:vector size="122" baseType="lpstr">
      <vt:lpstr>Arial</vt:lpstr>
      <vt:lpstr>Book Antiqua</vt:lpstr>
      <vt:lpstr>Constantia</vt:lpstr>
      <vt:lpstr>Lucida Sans</vt:lpstr>
      <vt:lpstr>Mathematica1</vt:lpstr>
      <vt:lpstr>Mathematica5</vt:lpstr>
      <vt:lpstr>Papyrus</vt:lpstr>
      <vt:lpstr>Times New Roman</vt:lpstr>
      <vt:lpstr>Trajan Pro</vt:lpstr>
      <vt:lpstr>Wingdings</vt:lpstr>
      <vt:lpstr>Wingdings 2</vt:lpstr>
      <vt:lpstr>Wingdings 3</vt:lpstr>
      <vt:lpstr>Apex</vt:lpstr>
      <vt:lpstr>Default Design</vt:lpstr>
      <vt:lpstr>6_Paper</vt:lpstr>
      <vt:lpstr>1_Default Design</vt:lpstr>
      <vt:lpstr>2_Default Design</vt:lpstr>
      <vt:lpstr>3_Paper</vt:lpstr>
      <vt:lpstr>4_Paper</vt:lpstr>
      <vt:lpstr>5_Paper</vt:lpstr>
      <vt:lpstr>7_Paper</vt:lpstr>
      <vt:lpstr>8_Paper</vt:lpstr>
      <vt:lpstr>3_Default Design</vt:lpstr>
      <vt:lpstr>Paper</vt:lpstr>
      <vt:lpstr>1_Apex</vt:lpstr>
      <vt:lpstr>2_Apex</vt:lpstr>
      <vt:lpstr>3_Apex</vt:lpstr>
      <vt:lpstr>4_Apex</vt:lpstr>
      <vt:lpstr>5_Apex</vt:lpstr>
      <vt:lpstr>v</vt:lpstr>
      <vt:lpstr>Sky and the Universe</vt:lpstr>
      <vt:lpstr>Sky and the Universe</vt:lpstr>
      <vt:lpstr>The Beginnings of Astronomy</vt:lpstr>
      <vt:lpstr>PowerPoint Presentation</vt:lpstr>
      <vt:lpstr>PowerPoint Presentation</vt:lpstr>
      <vt:lpstr>PowerPoint Presentation</vt:lpstr>
      <vt:lpstr>Astronomy:  Importance for civilization </vt:lpstr>
      <vt:lpstr>               Aστιρ  -  Stars               </vt:lpstr>
      <vt:lpstr>PowerPoint Presentation</vt:lpstr>
      <vt:lpstr>PowerPoint Presentation</vt:lpstr>
      <vt:lpstr> Lascaux First  Starmap:  the Pleiades   ?</vt:lpstr>
      <vt:lpstr> the Pleiades   </vt:lpstr>
      <vt:lpstr>   Hστερισται  -  Constellations               </vt:lpstr>
      <vt:lpstr> Big Dipper – Ursa Major: Oldest  Constellation ? </vt:lpstr>
      <vt:lpstr>Zodiac</vt:lpstr>
      <vt:lpstr>              Hλιοσ  -  Sun               </vt:lpstr>
      <vt:lpstr>         Sun:     daily  path</vt:lpstr>
      <vt:lpstr>       Sun:           annual  change daily path</vt:lpstr>
      <vt:lpstr>       Sun:           annual change       daily path</vt:lpstr>
      <vt:lpstr>     Sun:     annual  path</vt:lpstr>
      <vt:lpstr>                     Ecliptic</vt:lpstr>
      <vt:lpstr>     Sun:     annual  path</vt:lpstr>
      <vt:lpstr>PowerPoint Presentation</vt:lpstr>
      <vt:lpstr>Earth’s Orbit   &amp;    the Zodiac</vt:lpstr>
      <vt:lpstr>Zodiac</vt:lpstr>
      <vt:lpstr>PowerPoint Presentation</vt:lpstr>
      <vt:lpstr> Nabta – Egypt Oldest  Archaeoastronomical Monument ?</vt:lpstr>
      <vt:lpstr>PowerPoint Presentation</vt:lpstr>
      <vt:lpstr> Stonehenge: Ancient  Solar  Observatory ?</vt:lpstr>
      <vt:lpstr> Stonehenge: Ancient  Solar  Observatory ?</vt:lpstr>
      <vt:lpstr>PowerPoint Presentation</vt:lpstr>
      <vt:lpstr>PowerPoint Presentation</vt:lpstr>
      <vt:lpstr> Stonehenge  development: 3 stages </vt:lpstr>
      <vt:lpstr> Stonehenge: Ancient  Solar  Observatory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Goseck: Europe’s Oldest Observatory  </vt:lpstr>
      <vt:lpstr>           Goseck: Europe’s Oldest Observatory  49th-47th century BCE  </vt:lpstr>
      <vt:lpstr>                Aστιρ -  Stars:          annual motion               </vt:lpstr>
      <vt:lpstr>                Daily Motion Stars</vt:lpstr>
      <vt:lpstr>                Circumpolar Stars</vt:lpstr>
      <vt:lpstr>                Circumpolar Stars</vt:lpstr>
      <vt:lpstr>        Dance of  Sun  and Stars</vt:lpstr>
      <vt:lpstr>PowerPoint Presentation</vt:lpstr>
      <vt:lpstr>Sirius &amp;  the Nile Flood</vt:lpstr>
      <vt:lpstr>Sirius &amp;  the Nile Flood</vt:lpstr>
      <vt:lpstr>Sirius &amp;  the Nile Flood</vt:lpstr>
      <vt:lpstr>           Σεληνηζ  -  Moon               </vt:lpstr>
      <vt:lpstr>Moon:  Orbit &amp; Phases</vt:lpstr>
      <vt:lpstr> Palaeolithic Lunar Calendars: Ishango &amp; Blanchard bones </vt:lpstr>
      <vt:lpstr> the Month</vt:lpstr>
      <vt:lpstr>PowerPoint Presentation</vt:lpstr>
      <vt:lpstr>PowerPoint Presentation</vt:lpstr>
      <vt:lpstr>   Months</vt:lpstr>
      <vt:lpstr>Month:   the Concept  </vt:lpstr>
      <vt:lpstr>Astronomical  Cycles:   Solar &amp; Lunar Calendar </vt:lpstr>
      <vt:lpstr>                   Eclipses               </vt:lpstr>
      <vt:lpstr>PowerPoint Presentation</vt:lpstr>
      <vt:lpstr>   Solar  Eclipses</vt:lpstr>
      <vt:lpstr>Solar &amp; Lunar Eclipses </vt:lpstr>
      <vt:lpstr>Solar Eclipse:  Geometry   </vt:lpstr>
      <vt:lpstr>   Months</vt:lpstr>
      <vt:lpstr>Astronomical  Cycles:  Saros </vt:lpstr>
      <vt:lpstr>PowerPoint Presentation</vt:lpstr>
      <vt:lpstr>        Πλανιτοι  -  Planets               </vt:lpstr>
      <vt:lpstr>                     Ecliptic</vt:lpstr>
      <vt:lpstr>Dance of the Wandering Stars</vt:lpstr>
      <vt:lpstr>Retrograde Planetary Motion</vt:lpstr>
      <vt:lpstr>        Πλαντοι  -  Planets               </vt:lpstr>
      <vt:lpstr> </vt:lpstr>
      <vt:lpstr>        Planetary Conjunctions               </vt:lpstr>
      <vt:lpstr>        Planetary Conjunctions               </vt:lpstr>
      <vt:lpstr>PowerPoint Presentation</vt:lpstr>
      <vt:lpstr>                      Comets</vt:lpstr>
      <vt:lpstr>Halley’s Comet &amp;  Bayeux Tapestry </vt:lpstr>
      <vt:lpstr>PowerPoint Presentation</vt:lpstr>
      <vt:lpstr> Earth’s Precession</vt:lpstr>
      <vt:lpstr> Earth’s Precession</vt:lpstr>
      <vt:lpstr>PowerPoint Presentation</vt:lpstr>
      <vt:lpstr>Precession   </vt:lpstr>
      <vt:lpstr> Age of Aquarius</vt:lpstr>
      <vt:lpstr> Age of Aquarius</vt:lpstr>
      <vt:lpstr>Aligning the Pyramids</vt:lpstr>
      <vt:lpstr>PowerPoint Presentation</vt:lpstr>
      <vt:lpstr> Nebra Disc:  world’s oldest sky map  ?</vt:lpstr>
      <vt:lpstr> the Nebra Disc: World’s Oldest Sky Map  ?</vt:lpstr>
      <vt:lpstr> the Nebra Disc: World’s Oldest Sky Map  ?</vt:lpstr>
      <vt:lpstr> the Nebra Disc: World’s Oldest Sky Map  ?</vt:lpstr>
      <vt:lpstr> the Nebra Disc: World’s Oldest Sky Map  ?</vt:lpstr>
    </vt:vector>
  </TitlesOfParts>
  <Company>Kapteyn Astronomical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Cosmological Structure Formation</dc:title>
  <dc:creator>weygaert</dc:creator>
  <cp:lastModifiedBy>Rien</cp:lastModifiedBy>
  <cp:revision>967</cp:revision>
  <cp:lastPrinted>2016-11-18T09:08:27Z</cp:lastPrinted>
  <dcterms:created xsi:type="dcterms:W3CDTF">2003-04-08T08:38:37Z</dcterms:created>
  <dcterms:modified xsi:type="dcterms:W3CDTF">2017-11-17T12:43:11Z</dcterms:modified>
</cp:coreProperties>
</file>