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481" r:id="rId2"/>
    <p:sldMasterId id="2147484493" r:id="rId3"/>
    <p:sldMasterId id="2147484508" r:id="rId4"/>
    <p:sldMasterId id="2147484524" r:id="rId5"/>
  </p:sldMasterIdLst>
  <p:notesMasterIdLst>
    <p:notesMasterId r:id="rId29"/>
  </p:notesMasterIdLst>
  <p:sldIdLst>
    <p:sldId id="1423" r:id="rId6"/>
    <p:sldId id="1424" r:id="rId7"/>
    <p:sldId id="1425" r:id="rId8"/>
    <p:sldId id="1426" r:id="rId9"/>
    <p:sldId id="1427" r:id="rId10"/>
    <p:sldId id="1428" r:id="rId11"/>
    <p:sldId id="1479" r:id="rId12"/>
    <p:sldId id="1466" r:id="rId13"/>
    <p:sldId id="1467" r:id="rId14"/>
    <p:sldId id="1469" r:id="rId15"/>
    <p:sldId id="1468" r:id="rId16"/>
    <p:sldId id="1470" r:id="rId17"/>
    <p:sldId id="1471" r:id="rId18"/>
    <p:sldId id="1472" r:id="rId19"/>
    <p:sldId id="1482" r:id="rId20"/>
    <p:sldId id="1474" r:id="rId21"/>
    <p:sldId id="1483" r:id="rId22"/>
    <p:sldId id="1477" r:id="rId23"/>
    <p:sldId id="1484" r:id="rId24"/>
    <p:sldId id="1478" r:id="rId25"/>
    <p:sldId id="1480" r:id="rId26"/>
    <p:sldId id="1476" r:id="rId27"/>
    <p:sldId id="1473" r:id="rId28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F116F"/>
    <a:srgbClr val="000066"/>
    <a:srgbClr val="CC6600"/>
    <a:srgbClr val="CC0000"/>
    <a:srgbClr val="00003E"/>
    <a:srgbClr val="00002E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39" autoAdjust="0"/>
  </p:normalViewPr>
  <p:slideViewPr>
    <p:cSldViewPr>
      <p:cViewPr>
        <p:scale>
          <a:sx n="125" d="100"/>
          <a:sy n="125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ACA93A-C0E0-4E67-9643-018F003E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0FEE-5CA8-4510-BEDA-3699D9FC817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256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ED36-6F41-4347-AD1F-4548061810B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0697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A8C3-D229-492B-81CF-E24AF5CA9AD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44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71E-79AA-42A9-8D34-AF69B767C77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514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5552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138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602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334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1696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478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1076-CD94-484F-A627-708573C1CE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4496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033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6304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6018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6241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1E2D-91FF-45D1-8B11-75AEE001B6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5742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A7C4-8C0A-4D3C-9B48-49F7C2981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253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7A3C-B961-4460-9F93-8CC6DA16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55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4404-9F5B-47EF-BDA7-5C5EAC2D6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1337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5A79-1223-4ACB-9D61-AB0B7EB36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601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D21-A97E-465C-B7C6-9E6747AE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435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218C-745D-4602-A2CF-EFA7D7A5EFF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9023-6DA6-4784-96AC-84E8D6CE0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300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0255-5388-40CD-8A0D-F3D4FF0F2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30908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B73F-CE93-42D4-A931-F8C1B1B24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708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CF60-1F3F-453D-8462-031CE3DD3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3822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F58A-673B-4C83-A2DF-68E6A444F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1270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1EE9-3752-4491-8F68-AD51CE0BE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13355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8ACB-D8FE-4514-B740-DD1BDD332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2950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A0C8-F5A6-4C96-AA0F-DA9CCB010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43357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124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15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203F-91F5-4C9E-AF6E-B8D410E6BE9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8565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9731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6508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7046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1984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863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541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009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1458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0549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556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6B6-FAA4-4031-8F0D-11FB8D0ED0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456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2367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4926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9964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0854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6727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062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7892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796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2574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003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10A5-406A-4922-8469-B2F60347B89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161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53272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44963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7046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690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8846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3527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6824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436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1408-7184-45B7-8924-2C9FE35CA7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417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F3FD-5C37-4887-B293-7044E4BEA44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981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80FB-907A-4675-B6E7-24C959200B7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41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3BE599-AB7C-420B-8A80-BE012F0BD90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7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E3F8BCC-4627-4B2C-BD6A-673F50F68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  <p:sldLayoutId id="2147484506" r:id="rId13"/>
    <p:sldLayoutId id="2147484507" r:id="rId14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1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31788" y="938213"/>
            <a:ext cx="8526462" cy="4705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58851" name="Rectangle 3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1358853" name="Rectangle 5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b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</a:b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7950" y="188640"/>
            <a:ext cx="9072563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70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endParaRPr lang="en-US" sz="55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Timeline </a:t>
            </a:r>
          </a:p>
          <a:p>
            <a:pPr algn="ctr">
              <a:defRPr/>
            </a:pPr>
            <a:endParaRPr lang="en-US" sz="55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Cosmology </a:t>
            </a:r>
            <a:endParaRPr lang="en-US" sz="55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3233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-171400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1905</a:t>
            </a:r>
            <a:endParaRPr lang="nl-NL" sz="1200" b="1" dirty="0"/>
          </a:p>
          <a:p>
            <a:pPr marL="0" indent="0">
              <a:lnSpc>
                <a:spcPct val="60000"/>
              </a:lnSpc>
              <a:buNone/>
            </a:pPr>
            <a:r>
              <a:rPr lang="nl-NL" sz="1200" b="1" i="1" dirty="0"/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Albert Einstein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- Special Theory of Relativity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space and time are not separate  continua, instead they define a 4-dim. </a:t>
            </a:r>
            <a:r>
              <a:rPr lang="nl-NL" sz="1200" dirty="0">
                <a:solidFill>
                  <a:schemeClr val="bg1"/>
                </a:solidFill>
              </a:rPr>
              <a:t>s</a:t>
            </a:r>
            <a:r>
              <a:rPr lang="nl-NL" sz="1200" dirty="0" smtClean="0">
                <a:solidFill>
                  <a:schemeClr val="bg1"/>
                </a:solidFill>
              </a:rPr>
              <a:t>pacetime continuum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1915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Albert Einstein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 General Theory of Relativity: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</a:t>
            </a:r>
            <a:r>
              <a:rPr lang="nl-NL" sz="1200" i="1" dirty="0" smtClean="0">
                <a:solidFill>
                  <a:prstClr val="black"/>
                </a:solidFill>
              </a:rPr>
              <a:t>Einstein field equations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prstClr val="black"/>
                </a:solidFill>
              </a:rPr>
              <a:t> </a:t>
            </a:r>
            <a:r>
              <a:rPr lang="nl-NL" sz="1200" i="1" dirty="0" smtClean="0">
                <a:solidFill>
                  <a:prstClr val="black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  represents an entirely new theory of gravity, in which gravity is the result of the local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 curvature of space, hence replacing the action-at-a-distance theory of Newton.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 spacetime becomes a flexible dynamic medium, warped by energy density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1917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Willem de Sitter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first general relativistic cosmology, de Sitter Universe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 empty expanding Universe with cosmological constant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1912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Henrietta Leavitt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Cepheid variable stars period-luminosity relation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crucial step in measuring distances to other </a:t>
            </a:r>
            <a:r>
              <a:rPr lang="nl-NL" sz="1200" dirty="0" smtClean="0">
                <a:solidFill>
                  <a:prstClr val="black"/>
                </a:solidFill>
              </a:rPr>
              <a:t>galaxies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1920-1921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prstClr val="black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Harlow Shapley &amp; Heber Curtis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Shapley – Curtis debate or “Great Debate”, National Academy of Science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debate on the distances to spiral nebulae: 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are they individual galaxies like the Milky Way or are they part of the Milky Way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1923</a:t>
            </a:r>
            <a:endParaRPr lang="nl-NL" sz="12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Edwin Hubble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dirty="0" smtClean="0">
                <a:solidFill>
                  <a:prstClr val="black"/>
                </a:solidFill>
              </a:rPr>
              <a:t>measures distance to few nearby spiral nebulae (Andromeda Galaxy, Triangulum galaxy, NGC 6822)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distances place them far outside our Milky Way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demonstrates that the spiral nebulae are galaxies outside our own Galaxy, the Milky Way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In other words, the Galaxy loses its central unique position and the Universe turns out to be much,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much larger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5000"/>
              </a:lnSpc>
              <a:buClr>
                <a:srgbClr val="F3A447"/>
              </a:buClr>
              <a:buNone/>
            </a:pPr>
            <a:r>
              <a:rPr lang="nl-NL" sz="1400" dirty="0">
                <a:solidFill>
                  <a:prstClr val="black"/>
                </a:solidFill>
              </a:rPr>
              <a:t>       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 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8424936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097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einstein.haleman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339752"/>
            <a:ext cx="10297144" cy="1160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260648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Albert Einstein</a:t>
            </a:r>
          </a:p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nl-NL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       </a:t>
            </a:r>
            <a:r>
              <a:rPr lang="nl-NL" sz="2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(1879-1955)</a:t>
            </a:r>
            <a:endParaRPr lang="en-GB" sz="25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26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/>
          <a:lstStyle/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Vesto Slipher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finds that spiral nebulae are systematically redshifted, ie. </a:t>
            </a:r>
            <a:r>
              <a:rPr lang="nl-NL" sz="1200" dirty="0" smtClean="0">
                <a:solidFill>
                  <a:prstClr val="black"/>
                </a:solidFill>
              </a:rPr>
              <a:t>m</a:t>
            </a:r>
            <a:r>
              <a:rPr lang="nl-NL" sz="1200" dirty="0" smtClean="0">
                <a:solidFill>
                  <a:prstClr val="black"/>
                </a:solidFill>
              </a:rPr>
              <a:t>oving away from us </a:t>
            </a:r>
            <a:endParaRPr lang="nl-NL" sz="1200" dirty="0">
              <a:solidFill>
                <a:prstClr val="black"/>
              </a:solidFill>
            </a:endParaRPr>
          </a:p>
          <a:p>
            <a:pPr marL="0" indent="0">
              <a:lnSpc>
                <a:spcPct val="56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56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1922</a:t>
            </a:r>
            <a:endParaRPr lang="nl-NL" sz="1200" b="1" dirty="0"/>
          </a:p>
          <a:p>
            <a:pPr marL="0" indent="0">
              <a:lnSpc>
                <a:spcPct val="56000"/>
              </a:lnSpc>
              <a:buNone/>
            </a:pPr>
            <a:r>
              <a:rPr lang="nl-NL" sz="1200" b="1" i="1" dirty="0"/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Alexander Friedmann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56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- Friedmann solution to the Einstein field equations, now known as </a:t>
            </a:r>
          </a:p>
          <a:p>
            <a:pPr marL="0" indent="0">
              <a:lnSpc>
                <a:spcPct val="56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 </a:t>
            </a:r>
            <a:r>
              <a:rPr lang="nl-NL" sz="1200" i="1" dirty="0" smtClean="0">
                <a:solidFill>
                  <a:schemeClr val="bg1"/>
                </a:solidFill>
              </a:rPr>
              <a:t>Friedmann-Robertson-Walker-Lemaitre equations</a:t>
            </a:r>
          </a:p>
          <a:p>
            <a:pPr marL="0" indent="0">
              <a:lnSpc>
                <a:spcPct val="56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solutions for a perfectly uniform space</a:t>
            </a:r>
          </a:p>
          <a:p>
            <a:pPr marL="0" indent="0">
              <a:lnSpc>
                <a:spcPct val="56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imply expansion of the space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56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</a:rPr>
              <a:t>1927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Georges 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solutions for Einstein field equations, for   a perfectly uniform space, confirming Friedmann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discusses the implications, that of an expanding Universe and the creation of the Universe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predicts distance-redshift relation (later known as Hubble relation)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      - may indeed have discovered the expansion of the Universe from existing data (ongoing discusssion)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1929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Edwin Hubble 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 discovery linear redshift-distance relation (the Hubble relation)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 ie. </a:t>
            </a:r>
            <a:r>
              <a:rPr lang="nl-NL" sz="1200" dirty="0">
                <a:solidFill>
                  <a:prstClr val="black"/>
                </a:solidFill>
              </a:rPr>
              <a:t>t</a:t>
            </a:r>
            <a:r>
              <a:rPr lang="nl-NL" sz="1200" dirty="0" smtClean="0">
                <a:solidFill>
                  <a:prstClr val="black"/>
                </a:solidFill>
              </a:rPr>
              <a:t>he discovery of the EXPANDING UNIVERSE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Edward Milne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formulation of the </a:t>
            </a:r>
            <a:r>
              <a:rPr lang="nl-NL" sz="1200" i="1" dirty="0" smtClean="0">
                <a:solidFill>
                  <a:prstClr val="black"/>
                </a:solidFill>
              </a:rPr>
              <a:t>Cosmological Principle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Universe is </a:t>
            </a:r>
            <a:r>
              <a:rPr lang="nl-NL" sz="1200" i="1" dirty="0" smtClean="0">
                <a:solidFill>
                  <a:prstClr val="black"/>
                </a:solidFill>
              </a:rPr>
              <a:t>Isotropic</a:t>
            </a:r>
            <a:r>
              <a:rPr lang="nl-NL" sz="1200" dirty="0" smtClean="0">
                <a:solidFill>
                  <a:prstClr val="black"/>
                </a:solidFill>
              </a:rPr>
              <a:t> and </a:t>
            </a:r>
            <a:r>
              <a:rPr lang="nl-NL" sz="1200" i="1" dirty="0" smtClean="0">
                <a:solidFill>
                  <a:prstClr val="black"/>
                </a:solidFill>
              </a:rPr>
              <a:t>Homogeneous  </a:t>
            </a:r>
            <a:r>
              <a:rPr lang="nl-NL" sz="1200" dirty="0" smtClean="0">
                <a:solidFill>
                  <a:prstClr val="black"/>
                </a:solidFill>
              </a:rPr>
              <a:t>(on scales larger than 100 million lightyears)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Fritz Zwicky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discovery of existence of dark matter, from galaxy velocities in Coma cluster of galaxies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i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1934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Georges 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Cosmological constant  (free factor in Einstein field equations):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interpretation in terms of  vacuum energy with an unusual perfect equation of state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356992"/>
            <a:ext cx="8424936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404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6551"/>
            <a:ext cx="11295668" cy="68391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472514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 the Hot Big Bang</a:t>
            </a:r>
            <a:endParaRPr lang="en-GB" sz="45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87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" y="32121"/>
            <a:ext cx="8229600" cy="6408712"/>
          </a:xfrm>
        </p:spPr>
        <p:txBody>
          <a:bodyPr/>
          <a:lstStyle/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prstClr val="black"/>
                </a:solidFill>
              </a:rPr>
              <a:t>        </a:t>
            </a:r>
            <a:r>
              <a:rPr lang="nl-NL" sz="1200" b="1" i="1" dirty="0" smtClean="0">
                <a:solidFill>
                  <a:prstClr val="black"/>
                </a:solidFill>
              </a:rPr>
              <a:t>Evgeni M. Lifschitz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prstClr val="black"/>
                </a:solidFill>
              </a:rPr>
              <a:t>        </a:t>
            </a:r>
            <a:r>
              <a:rPr lang="nl-NL" sz="1200" dirty="0" smtClean="0">
                <a:solidFill>
                  <a:prstClr val="black"/>
                </a:solidFill>
              </a:rPr>
              <a:t>- formulation, in a relativistic context, of gravitational instability in an expanding universe,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the prevailing theory for the formation of structure in the Universe</a:t>
            </a: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 smtClean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prstClr val="black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George Gamow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</a:t>
            </a:r>
            <a:r>
              <a:rPr lang="nl-NL" sz="1200" b="1" i="1" dirty="0" smtClean="0">
                <a:solidFill>
                  <a:prstClr val="black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i="1" dirty="0" smtClean="0">
                <a:solidFill>
                  <a:prstClr val="black"/>
                </a:solidFill>
              </a:rPr>
              <a:t>Hot Big Bang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</a:t>
            </a:r>
            <a:r>
              <a:rPr lang="nl-NL" sz="1200" b="1" i="1" dirty="0" smtClean="0">
                <a:solidFill>
                  <a:prstClr val="black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predicts the existence of a cosmic radiation field with a temperature of 50 K (is 2.725K), presuming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all chemical elements were formed in the hot Big Bang.</a:t>
            </a: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</a:t>
            </a:r>
            <a:r>
              <a:rPr lang="nl-NL" sz="1200" b="1" dirty="0" smtClean="0">
                <a:solidFill>
                  <a:prstClr val="white"/>
                </a:solidFill>
              </a:rPr>
              <a:t> </a:t>
            </a:r>
            <a:r>
              <a:rPr lang="nl-NL" sz="1200" b="1" i="1" dirty="0" smtClean="0">
                <a:solidFill>
                  <a:prstClr val="black"/>
                </a:solidFill>
              </a:rPr>
              <a:t>Ralph  Alpher , Hans Bethe, George Gamow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the </a:t>
            </a:r>
            <a:r>
              <a:rPr lang="nl-NL" sz="1200" dirty="0" smtClean="0">
                <a:solidFill>
                  <a:prstClr val="black"/>
                </a:solidFill>
                <a:sym typeface="Mathematica1"/>
              </a:rPr>
              <a:t>-- paper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 describes how the Big bang would by means of nuclear synthesis in the early universe create hydrogen, helium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and heavier elements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Ralph  Alpher  </a:t>
            </a:r>
            <a:r>
              <a:rPr lang="nl-NL" sz="1200" b="1" i="1" dirty="0" smtClean="0">
                <a:solidFill>
                  <a:prstClr val="black"/>
                </a:solidFill>
              </a:rPr>
              <a:t>&amp;  Robert Herman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smtClean="0">
                <a:solidFill>
                  <a:prstClr val="black"/>
                </a:solidFill>
              </a:rPr>
              <a:t>as a consequence of their studies of nucleosynthesis in the early expanding Big Bang universe,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theoretical prediction of the existence of a residual, homogeneous, isotropic blackbody radiation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       -  they </a:t>
            </a:r>
            <a:r>
              <a:rPr lang="en-GB" sz="1200" dirty="0" smtClean="0">
                <a:solidFill>
                  <a:schemeClr val="bg1"/>
                </a:solidFill>
              </a:rPr>
              <a:t>estimate </a:t>
            </a:r>
            <a:r>
              <a:rPr lang="en-GB" sz="1200" dirty="0">
                <a:solidFill>
                  <a:schemeClr val="bg1"/>
                </a:solidFill>
              </a:rPr>
              <a:t>"the temperature in the universe" at 5 K. 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       -  in 1965 discovered as the Cosmic Microwave Background Radiation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1948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Hermann Bondi, Thomas Gold, Fred 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smtClean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proposal  </a:t>
            </a:r>
            <a:r>
              <a:rPr lang="nl-NL" sz="1200" i="1" dirty="0">
                <a:solidFill>
                  <a:schemeClr val="bg1"/>
                </a:solidFill>
              </a:rPr>
              <a:t>S</a:t>
            </a:r>
            <a:r>
              <a:rPr lang="nl-NL" sz="1200" i="1" dirty="0" smtClean="0">
                <a:solidFill>
                  <a:schemeClr val="bg1"/>
                </a:solidFill>
              </a:rPr>
              <a:t>teady </a:t>
            </a:r>
            <a:r>
              <a:rPr lang="nl-NL" sz="1200" i="1" dirty="0">
                <a:solidFill>
                  <a:schemeClr val="bg1"/>
                </a:solidFill>
              </a:rPr>
              <a:t>S</a:t>
            </a:r>
            <a:r>
              <a:rPr lang="nl-NL" sz="1200" i="1" dirty="0" smtClean="0">
                <a:solidFill>
                  <a:schemeClr val="bg1"/>
                </a:solidFill>
              </a:rPr>
              <a:t>tate </a:t>
            </a:r>
            <a:r>
              <a:rPr lang="nl-NL" sz="1200" i="1" dirty="0">
                <a:solidFill>
                  <a:schemeClr val="bg1"/>
                </a:solidFill>
              </a:rPr>
              <a:t>C</a:t>
            </a:r>
            <a:r>
              <a:rPr lang="nl-NL" sz="1200" i="1" dirty="0" smtClean="0">
                <a:solidFill>
                  <a:schemeClr val="bg1"/>
                </a:solidFill>
              </a:rPr>
              <a:t>osmology</a:t>
            </a:r>
            <a:r>
              <a:rPr lang="nl-NL" sz="1200" dirty="0" smtClean="0">
                <a:solidFill>
                  <a:schemeClr val="bg1"/>
                </a:solidFill>
              </a:rPr>
              <a:t>, based on the perfect cosmological principle</a:t>
            </a:r>
            <a:endParaRPr lang="nl-NL" sz="1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1950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Fred </a:t>
            </a:r>
            <a:r>
              <a:rPr lang="nl-NL" sz="1200" b="1" i="1" dirty="0">
                <a:solidFill>
                  <a:schemeClr val="bg1"/>
                </a:solidFill>
              </a:rPr>
              <a:t>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coins the term </a:t>
            </a:r>
            <a:r>
              <a:rPr lang="nl-NL" sz="1200" i="1" dirty="0" smtClean="0">
                <a:solidFill>
                  <a:schemeClr val="bg1"/>
                </a:solidFill>
              </a:rPr>
              <a:t>Big Bang, </a:t>
            </a:r>
            <a:r>
              <a:rPr lang="nl-NL" sz="1200" dirty="0" smtClean="0">
                <a:solidFill>
                  <a:schemeClr val="bg1"/>
                </a:solidFill>
              </a:rPr>
              <a:t>meant in a derisive way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1957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Margaret Burbidge, Geoffrey Burbidge, William Fowler &amp; Fred Hoyle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</a:t>
            </a:r>
            <a:r>
              <a:rPr lang="nl-NL" sz="1200" dirty="0" smtClean="0">
                <a:solidFill>
                  <a:schemeClr val="bg1"/>
                </a:solidFill>
              </a:rPr>
              <a:t>landmark B</a:t>
            </a:r>
            <a:r>
              <a:rPr lang="nl-NL" sz="1200" baseline="30000" dirty="0" smtClean="0">
                <a:solidFill>
                  <a:schemeClr val="bg1"/>
                </a:solidFill>
              </a:rPr>
              <a:t>2</a:t>
            </a:r>
            <a:r>
              <a:rPr lang="nl-NL" sz="1200" dirty="0" smtClean="0">
                <a:solidFill>
                  <a:schemeClr val="bg1"/>
                </a:solidFill>
              </a:rPr>
              <a:t>FH paper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Synthesis of the Elements in Stars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describes how all elements, heaver than lithium, are synthesize by nuclear processes in the cores of stars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        -  We are stardust !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50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643438" y="5445125"/>
            <a:ext cx="4176712" cy="12969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Expanding Universe</a:t>
            </a:r>
          </a:p>
        </p:txBody>
      </p:sp>
      <p:pic>
        <p:nvPicPr>
          <p:cNvPr id="47108" name="Picture 7" descr="hub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73225"/>
            <a:ext cx="4192588" cy="5184775"/>
          </a:xfrm>
          <a:noFill/>
        </p:spPr>
      </p:pic>
      <p:pic>
        <p:nvPicPr>
          <p:cNvPr id="47109" name="Picture 11" descr="hubble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857500"/>
            <a:ext cx="4117975" cy="2543175"/>
          </a:xfrm>
          <a:noFill/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280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787900" y="5084763"/>
            <a:ext cx="38512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99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Garamond" pitchFamily="18" charset="0"/>
              </a:rPr>
              <a:t>    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             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v = H  r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Hubble Expansion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</a:p>
        </p:txBody>
      </p:sp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4643438" y="1557338"/>
            <a:ext cx="4176712" cy="122396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8074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3816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Edwin Hubble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           (1889-1953)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</p:txBody>
      </p:sp>
      <p:sp>
        <p:nvSpPr>
          <p:cNvPr id="88075" name="Rectangle 10"/>
          <p:cNvSpPr>
            <a:spLocks noChangeArrowheads="1"/>
          </p:cNvSpPr>
          <p:nvPr/>
        </p:nvSpPr>
        <p:spPr bwMode="auto">
          <a:xfrm>
            <a:off x="250825" y="1557338"/>
            <a:ext cx="4176713" cy="5184775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59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1963</a:t>
            </a:r>
            <a:r>
              <a:rPr lang="nl-NL" sz="1200" dirty="0">
                <a:solidFill>
                  <a:schemeClr val="bg1"/>
                </a:solidFill>
              </a:rPr>
              <a:t>    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Maarten Schmidt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first quasar,  active nuclei of galaxies visible out to very high redshifts in the Universe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1965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Arno Penzias &amp; Robert Wilson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2.7K </a:t>
            </a:r>
            <a:r>
              <a:rPr lang="nl-NL" sz="1200" i="1" dirty="0">
                <a:solidFill>
                  <a:schemeClr val="bg1"/>
                </a:solidFill>
              </a:rPr>
              <a:t>Microwave Background Radiation  </a:t>
            </a:r>
            <a:r>
              <a:rPr lang="nl-NL" sz="1200" dirty="0">
                <a:solidFill>
                  <a:schemeClr val="bg1"/>
                </a:solidFill>
              </a:rPr>
              <a:t>(CMB)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ultimate proof of the Hot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Nobelprize Physics in 1978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Robert Dicke, Jim Peebles, Peter Roll &amp; David Wilkinson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interpretation of the CMB as the relic radiation from the Big Bang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white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smtClean="0">
                <a:solidFill>
                  <a:schemeClr val="bg1"/>
                </a:solidFill>
              </a:rPr>
              <a:t>       Jim Peebles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predicts the correct helium abundance, produced as a result of early Universe Big Bang nucleosynthesis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 Stephen Hawking &amp; George Ellis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i="1" dirty="0">
                <a:solidFill>
                  <a:prstClr val="black"/>
                </a:solidFill>
              </a:rPr>
              <a:t>Singularity Theorem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they show that any plausible general relativistic cosmology is singular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854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orn_Antenna-in_Holmdel,_New_Jer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142875"/>
            <a:ext cx="9371013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91" name="Text Box 7"/>
          <p:cNvSpPr txBox="1">
            <a:spLocks noChangeArrowheads="1"/>
          </p:cNvSpPr>
          <p:nvPr/>
        </p:nvSpPr>
        <p:spPr bwMode="auto">
          <a:xfrm>
            <a:off x="-396552" y="-142875"/>
            <a:ext cx="9323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</a:t>
            </a:r>
            <a:r>
              <a:rPr lang="en-US" sz="4800" b="1" dirty="0" smtClean="0">
                <a:solidFill>
                  <a:srgbClr val="000099"/>
                </a:solidFill>
                <a:latin typeface="Papyrus" pitchFamily="66" charset="0"/>
              </a:rPr>
              <a:t>             </a:t>
            </a:r>
            <a:r>
              <a:rPr lang="en-US" sz="4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1965: Penzias &amp; Wilson</a:t>
            </a:r>
            <a:endParaRPr lang="en-US" sz="44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</a:endParaRPr>
          </a:p>
        </p:txBody>
      </p:sp>
      <p:graphicFrame>
        <p:nvGraphicFramePr>
          <p:cNvPr id="2253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0463" y="3702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702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227013" y="4725144"/>
            <a:ext cx="93233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</a:t>
            </a:r>
            <a:r>
              <a:rPr lang="en-US" sz="4800" b="1" dirty="0" smtClean="0">
                <a:solidFill>
                  <a:srgbClr val="000099"/>
                </a:solidFill>
                <a:latin typeface="Papyrus" pitchFamily="66" charset="0"/>
              </a:rPr>
              <a:t>            </a:t>
            </a:r>
            <a:endParaRPr lang="en-US" b="1" dirty="0" smtClean="0">
              <a:latin typeface="+mj-lt"/>
            </a:endParaRP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discovery Cosmic Microwave Background Radiation</a:t>
            </a: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                        Echo of the Big Bang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5416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288" y="188640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1970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Yakov Zeldovich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b="1" i="1" dirty="0" smtClean="0">
                <a:solidFill>
                  <a:schemeClr val="bg1"/>
                </a:solidFill>
              </a:rPr>
              <a:t>Zeldovich formalism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i="1" dirty="0" smtClean="0">
                <a:solidFill>
                  <a:schemeClr val="bg1"/>
                </a:solidFill>
              </a:rPr>
              <a:t>theory of anisotropic gravitational collapse for the formation of structure in the Universe</a:t>
            </a: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1980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Alan Guth, Alexei Starobinsky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i="1" dirty="0" smtClean="0">
                <a:solidFill>
                  <a:schemeClr val="bg1"/>
                </a:solidFill>
              </a:rPr>
              <a:t>Inflationary Big Bang universe</a:t>
            </a:r>
            <a:endParaRPr lang="nl-NL" sz="1200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possible solution to the socalled horizon and flatness problems of standard Big Bang models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has become a key element of the standard Big Bang model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1982-1984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Jim Peebles, Dick Bond, George Blumenthal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universe dominated by Cold Dark Matter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1983-1987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Klypin &amp; Shandarin 1983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Davis, Efstathiou, Frenk &amp; White 1985-1987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the first large computer simulations of cosmic structure formation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DEFW show that cold dark matter  based simulations produce a reasonable match to observations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1986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de Lapparent, Geller &amp; Huchra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discovery of the </a:t>
            </a:r>
            <a:r>
              <a:rPr lang="nl-NL" sz="1200" b="1" dirty="0" smtClean="0">
                <a:solidFill>
                  <a:schemeClr val="bg1"/>
                </a:solidFill>
              </a:rPr>
              <a:t>Cosmic Web </a:t>
            </a:r>
            <a:r>
              <a:rPr lang="nl-NL" sz="1200" dirty="0" smtClean="0">
                <a:solidFill>
                  <a:schemeClr val="bg1"/>
                </a:solidFill>
              </a:rPr>
              <a:t>by the </a:t>
            </a:r>
            <a:r>
              <a:rPr lang="nl-NL" sz="1200" b="1" dirty="0" smtClean="0">
                <a:solidFill>
                  <a:schemeClr val="bg1"/>
                </a:solidFill>
              </a:rPr>
              <a:t>CfA2 survey </a:t>
            </a:r>
            <a:r>
              <a:rPr lang="nl-NL" sz="1200" dirty="0" smtClean="0">
                <a:solidFill>
                  <a:schemeClr val="bg1"/>
                </a:solidFill>
              </a:rPr>
              <a:t>“Slice of the Universe”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final confirmation of earlier suggestions/indictions of a weblike/cellular structure in the Universe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by </a:t>
            </a:r>
            <a:r>
              <a:rPr lang="nl-NL" sz="1200" b="1" dirty="0" smtClean="0">
                <a:solidFill>
                  <a:schemeClr val="bg1"/>
                </a:solidFill>
              </a:rPr>
              <a:t>Einasto et al. (1980) </a:t>
            </a:r>
            <a:r>
              <a:rPr lang="nl-NL" sz="1200" dirty="0" smtClean="0">
                <a:solidFill>
                  <a:schemeClr val="bg1"/>
                </a:solidFill>
              </a:rPr>
              <a:t>while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later  the reality of the Cosmic Web got confirmed in an unambiguous fashion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   by the maps of the 2dFGRS redshift survey (1997-2002)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George Efstathiou, Steve Maddox &amp; Will Sutherland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APM survey:  </a:t>
            </a:r>
            <a:r>
              <a:rPr lang="nl-NL" sz="1200" dirty="0" smtClean="0">
                <a:solidFill>
                  <a:schemeClr val="bg1"/>
                </a:solidFill>
              </a:rPr>
              <a:t>computer processed measurement of the galaxy distribution on the southern sky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first direct detection and claim of the impact of a </a:t>
            </a:r>
            <a:r>
              <a:rPr lang="nl-NL" sz="1200" b="1" dirty="0" smtClean="0">
                <a:solidFill>
                  <a:schemeClr val="bg1"/>
                </a:solidFill>
              </a:rPr>
              <a:t>Cosmological Constant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648" y="1062668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02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721080" cy="9721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11377264" cy="2880320"/>
          </a:xfrm>
        </p:spPr>
        <p:txBody>
          <a:bodyPr>
            <a:normAutofit/>
          </a:bodyPr>
          <a:lstStyle/>
          <a:p>
            <a:r>
              <a:rPr lang="nl-NL" dirty="0" smtClean="0"/>
              <a:t>             Yakov Zeldovich 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            (1914-1987):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                 Cosmic Web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4349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2nd Millennium BCE</a:t>
            </a:r>
            <a:r>
              <a:rPr lang="nl-NL" sz="1200" b="1" dirty="0" smtClean="0"/>
              <a:t>BC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</a:t>
            </a:r>
            <a:r>
              <a:rPr lang="nl-NL" sz="1200" b="1" dirty="0" smtClean="0"/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Mesopotamian  cosmology </a:t>
            </a:r>
            <a:r>
              <a:rPr lang="nl-NL" sz="1200" dirty="0" smtClean="0">
                <a:solidFill>
                  <a:schemeClr val="bg1"/>
                </a:solidFill>
              </a:rPr>
              <a:t>has a flat,circular Earth enclosed in a cosmic Ocean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12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century BCE</a:t>
            </a:r>
            <a:r>
              <a:rPr lang="nl-NL" sz="1200" b="1" dirty="0" smtClean="0"/>
              <a:t>C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Rigveda</a:t>
            </a:r>
            <a:r>
              <a:rPr lang="nl-NL" sz="1200" dirty="0" smtClean="0">
                <a:solidFill>
                  <a:schemeClr val="bg1"/>
                </a:solidFill>
              </a:rPr>
              <a:t> has some cosmological hymns, most notably the Nasadiya Sukta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6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Anaximander,</a:t>
            </a:r>
            <a:r>
              <a:rPr lang="nl-NL" sz="1200" dirty="0" smtClean="0">
                <a:solidFill>
                  <a:schemeClr val="bg1"/>
                </a:solidFill>
              </a:rPr>
              <a:t> the first (true) cosmologist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pre-Socratic philosopher from Miletus, Ionia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Nature ruled by natural laws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Apeiron  (boundless, infinite, indefinite), that out of which the universe originates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5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Plato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Timaeus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dialogue describing the creation of the Universe,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demiurg created the world on the basis of geometric forms (Platonic solids)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4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Aristotle 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proposes an Earth-centered universe in which the Earth is stationary and the cosmos,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dirty="0" smtClean="0">
                <a:solidFill>
                  <a:schemeClr val="bg1"/>
                </a:solidFill>
              </a:rPr>
              <a:t> is finite in extent but infinite in time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219200"/>
          </a:xfrm>
        </p:spPr>
        <p:txBody>
          <a:bodyPr/>
          <a:lstStyle/>
          <a:p>
            <a:r>
              <a:rPr lang="nl-NL" dirty="0" smtClean="0"/>
              <a:t>            </a:t>
            </a:r>
            <a:r>
              <a:rPr lang="nl-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Timeline Cosmology</a:t>
            </a:r>
            <a:endParaRPr lang="en-GB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244" y="5229200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2492896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739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723" y="44624"/>
            <a:ext cx="8229600" cy="6408712"/>
          </a:xfrm>
        </p:spPr>
        <p:txBody>
          <a:bodyPr/>
          <a:lstStyle/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schemeClr val="bg1"/>
                </a:solidFill>
              </a:rPr>
              <a:t>        </a:t>
            </a: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1990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COBE </a:t>
            </a:r>
            <a:r>
              <a:rPr lang="nl-NL" sz="1200" dirty="0" smtClean="0">
                <a:solidFill>
                  <a:schemeClr val="bg1"/>
                </a:solidFill>
              </a:rPr>
              <a:t>CMB satellite</a:t>
            </a:r>
            <a:r>
              <a:rPr lang="nl-NL" sz="1200" b="1" i="1" dirty="0" smtClean="0">
                <a:solidFill>
                  <a:schemeClr val="bg1"/>
                </a:solidFill>
              </a:rPr>
              <a:t>, John Mather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precise measurement of the blackbody spectrum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confirmation of blackbody nature of CMB, to a precision of 1 in 10</a:t>
            </a:r>
            <a:r>
              <a:rPr lang="nl-NL" sz="1200" baseline="30000" dirty="0" smtClean="0">
                <a:solidFill>
                  <a:schemeClr val="bg1"/>
                </a:solidFill>
              </a:rPr>
              <a:t>5</a:t>
            </a:r>
            <a:r>
              <a:rPr lang="nl-NL" sz="1200" dirty="0" smtClean="0">
                <a:solidFill>
                  <a:schemeClr val="bg1"/>
                </a:solidFill>
              </a:rPr>
              <a:t>, the strongest and ultimate evidence for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  the reality of the Hot Big Bang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prstClr val="black"/>
                </a:solidFill>
              </a:rPr>
              <a:t>       - T=2.725 K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COBE  </a:t>
            </a:r>
            <a:r>
              <a:rPr lang="nl-NL" sz="1200" dirty="0" smtClean="0">
                <a:solidFill>
                  <a:schemeClr val="bg1"/>
                </a:solidFill>
              </a:rPr>
              <a:t>CMB satellite</a:t>
            </a:r>
            <a:r>
              <a:rPr lang="nl-NL" sz="1200" b="1" i="1" dirty="0" smtClean="0">
                <a:solidFill>
                  <a:schemeClr val="bg1"/>
                </a:solidFill>
              </a:rPr>
              <a:t>, George Smoot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discovery of  tiny anisotropies in the CMB,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the seeds of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confirmation of the gravitational instability theory for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provides the baby picture of structure of the Universe “only” 379,000 years after the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>
                <a:solidFill>
                  <a:prstClr val="black"/>
                </a:solidFill>
              </a:rPr>
              <a:t>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1997-2002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2dFGRS galaxy redshift survey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first large scale systematic survey of the spatial galaxy distribution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conducted with the 3.9m Anglo-Australian Telescope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mapped the positions of 232,155 galaxies in 2 narrow slices out to a redshift of 0.2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structure mapped is that of a Cosmic Web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Supernova Cosmology Project, High-Z Supernova Search Team</a:t>
            </a:r>
            <a:r>
              <a:rPr lang="nl-NL" sz="1200" b="1" dirty="0">
                <a:solidFill>
                  <a:schemeClr val="bg1"/>
                </a:solidFill>
              </a:rPr>
              <a:t>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lead by </a:t>
            </a:r>
            <a:r>
              <a:rPr lang="nl-NL" sz="1200" b="1" i="1" dirty="0">
                <a:solidFill>
                  <a:schemeClr val="bg1"/>
                </a:solidFill>
              </a:rPr>
              <a:t>Saul Perlmutter, Adam Riess &amp; Brian Schmidt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i="1" dirty="0">
                <a:solidFill>
                  <a:schemeClr val="bg1"/>
                </a:solidFill>
              </a:rPr>
              <a:t>discovery of the acceleration of cosmic expansion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provides first direct evidence for the existence of a non-zero cosmological constant</a:t>
            </a:r>
            <a:endParaRPr lang="nl-NL" sz="1200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Nobelprize Physics 2012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2000-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Sloan Digital Sky Survey (SDSS)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/>
              <a:t>Maj-</a:t>
            </a:r>
            <a:r>
              <a:rPr lang="en-GB" sz="1200" dirty="0">
                <a:solidFill>
                  <a:schemeClr val="bg1"/>
                </a:solidFill>
              </a:rPr>
              <a:t>- multi-filter imaging and spectroscopic redshift survey using a dedicated 2.5-m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>
                <a:solidFill>
                  <a:schemeClr val="bg1"/>
                </a:solidFill>
              </a:rPr>
              <a:t>           wide-angle optical telescope at Apache Point Observatory in New Mexico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systematic mapping of the spatial galaxy distribution  in major regions of the nearby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as yet around 2,000,000 galaxies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clustering consistent with the cold dark matter theory of cosmic structure formation,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 including Cosmological Constant, the socalled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</a:t>
            </a:r>
            <a:r>
              <a:rPr lang="nl-NL" sz="1200" dirty="0">
                <a:solidFill>
                  <a:schemeClr val="bg1"/>
                </a:solidFill>
              </a:rPr>
              <a:t>CDM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39" y="1556792"/>
            <a:ext cx="8424936" cy="1288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6139" y="116632"/>
            <a:ext cx="8424936" cy="13605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2055" y="4077072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24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" y="1412776"/>
            <a:ext cx="9174950" cy="5688632"/>
          </a:xfrm>
        </p:spPr>
      </p:pic>
      <p:sp>
        <p:nvSpPr>
          <p:cNvPr id="6" name="TextBox 5"/>
          <p:cNvSpPr txBox="1"/>
          <p:nvPr/>
        </p:nvSpPr>
        <p:spPr>
          <a:xfrm>
            <a:off x="4355976" y="332656"/>
            <a:ext cx="45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</a:rPr>
              <a:t>Universe 380.000 yrs after Big Bang</a:t>
            </a:r>
          </a:p>
          <a:p>
            <a:pPr marL="285750" indent="-285750">
              <a:buFontTx/>
              <a:buChar char="-"/>
            </a:pP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</a:rPr>
              <a:t>13.8 Gyrs ago       (13.798</a:t>
            </a: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0.037 Gyrs)</a:t>
            </a:r>
          </a:p>
          <a:p>
            <a:pPr marL="285750" indent="-285750">
              <a:buFontTx/>
              <a:buChar char="-"/>
            </a:pP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Temperature         T = 2.725480.00057 K</a:t>
            </a:r>
            <a:endParaRPr lang="nl-NL" sz="1400" b="1" dirty="0" smtClean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</a:rPr>
              <a:t>temperature/density fluctuations  (</a:t>
            </a: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T/T&lt;10</a:t>
            </a:r>
            <a:r>
              <a:rPr lang="nl-NL" sz="1400" b="1" baseline="30000" dirty="0" smtClean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-5</a:t>
            </a:r>
            <a:r>
              <a:rPr lang="nl-NL" sz="1400" b="1" dirty="0" smtClean="0">
                <a:solidFill>
                  <a:srgbClr val="FFFFFF"/>
                </a:solidFill>
                <a:latin typeface="Arial"/>
                <a:cs typeface="Arial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260648"/>
            <a:ext cx="4464496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48680" y="5733256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FF"/>
                </a:solidFill>
                <a:latin typeface="Arial"/>
                <a:cs typeface="Arial" charset="0"/>
              </a:rPr>
              <a:t>               </a:t>
            </a:r>
            <a:r>
              <a:rPr lang="nl-NL" sz="3000" b="1" dirty="0" smtClean="0">
                <a:solidFill>
                  <a:srgbClr val="FFFFFF"/>
                </a:solidFill>
                <a:latin typeface="Arial"/>
                <a:cs typeface="Arial" charset="0"/>
              </a:rPr>
              <a:t>Planck satellite map </a:t>
            </a:r>
          </a:p>
          <a:p>
            <a:r>
              <a:rPr lang="nl-NL" sz="3000" b="1" dirty="0" smtClean="0">
                <a:solidFill>
                  <a:srgbClr val="FFFFFF"/>
                </a:solidFill>
                <a:latin typeface="Arial"/>
                <a:cs typeface="Arial" charset="0"/>
              </a:rPr>
              <a:t>                    of the primordial Universe</a:t>
            </a:r>
          </a:p>
          <a:p>
            <a:r>
              <a:rPr lang="nl-NL" sz="4000" b="1" dirty="0" smtClean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64704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FF"/>
                </a:solidFill>
                <a:latin typeface="Arial"/>
                <a:cs typeface="Arial" charset="0"/>
              </a:rPr>
              <a:t>             Precision </a:t>
            </a:r>
          </a:p>
          <a:p>
            <a:r>
              <a:rPr lang="nl-NL" sz="4000" b="1" dirty="0" smtClean="0">
                <a:solidFill>
                  <a:srgbClr val="FFFFFF"/>
                </a:solidFill>
                <a:latin typeface="Arial"/>
                <a:cs typeface="Arial" charset="0"/>
              </a:rPr>
              <a:t>             Cosmology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525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123" y="908720"/>
            <a:ext cx="8229600" cy="6408712"/>
          </a:xfrm>
        </p:spPr>
        <p:txBody>
          <a:bodyPr/>
          <a:lstStyle/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2000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schemeClr val="bg1"/>
                </a:solidFill>
              </a:rPr>
              <a:t>        </a:t>
            </a:r>
            <a:r>
              <a:rPr lang="nl-NL" sz="1200" b="1" i="1" dirty="0" smtClean="0">
                <a:solidFill>
                  <a:schemeClr val="bg1"/>
                </a:solidFill>
              </a:rPr>
              <a:t>Witman et al., Bacon et al., Kaiser et al., van Waerbeke et al.    </a:t>
            </a:r>
            <a:r>
              <a:rPr lang="nl-NL" sz="1200" dirty="0" smtClean="0">
                <a:solidFill>
                  <a:schemeClr val="bg1"/>
                </a:solidFill>
              </a:rPr>
              <a:t>(4 independent groups)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        discovery/detection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Cosmic </a:t>
            </a:r>
            <a:r>
              <a:rPr lang="nl-NL" sz="1200" b="1" dirty="0" smtClean="0">
                <a:solidFill>
                  <a:schemeClr val="bg1"/>
                </a:solidFill>
              </a:rPr>
              <a:t>Shear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gravitational lensing by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induced by the dominant dark matter component in the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proviedes a new and competitive probe of cosmological parameters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2003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 smtClean="0">
                <a:solidFill>
                  <a:schemeClr val="bg1"/>
                </a:solidFill>
              </a:rPr>
              <a:t>WMAP </a:t>
            </a:r>
            <a:r>
              <a:rPr lang="nl-NL" sz="1200" b="1" dirty="0" smtClean="0">
                <a:solidFill>
                  <a:schemeClr val="bg1"/>
                </a:solidFill>
              </a:rPr>
              <a:t>  </a:t>
            </a:r>
            <a:r>
              <a:rPr lang="nl-NL" sz="1200" dirty="0" smtClean="0">
                <a:solidFill>
                  <a:schemeClr val="bg1"/>
                </a:solidFill>
              </a:rPr>
              <a:t>CMB satellite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dirty="0" smtClean="0">
                <a:solidFill>
                  <a:schemeClr val="bg1"/>
                </a:solidFill>
              </a:rPr>
              <a:t>- </a:t>
            </a:r>
            <a:r>
              <a:rPr lang="nl-NL" sz="1200" dirty="0" smtClean="0">
                <a:solidFill>
                  <a:schemeClr val="bg1"/>
                </a:solidFill>
              </a:rPr>
              <a:t>Wilkinson Microwave Anisotropy Probe,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US satellite mission measuring the CMB to subhorizon scales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mapping of cosmic acoustic waves and measurement angular  fluctuation spectrum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opening era of </a:t>
            </a:r>
            <a:r>
              <a:rPr lang="nl-NL" sz="1200" i="1" dirty="0" smtClean="0">
                <a:solidFill>
                  <a:schemeClr val="bg1"/>
                </a:solidFill>
              </a:rPr>
              <a:t>Precision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</a:t>
            </a:r>
            <a:r>
              <a:rPr lang="nl-NL" sz="1200" i="1" dirty="0" smtClean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establishes accurate age determination of the Universe:  13.7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 establishes that the Universe has zero curvature  (flat Universe)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 established reality of Cosmological Constant/Dark Energy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2005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Cole et al. ,  Eisenstein et al.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</a:t>
            </a:r>
            <a:r>
              <a:rPr lang="nl-NL" sz="1200" b="1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discovery </a:t>
            </a:r>
            <a:r>
              <a:rPr lang="nl-NL" sz="1200" b="1" dirty="0" smtClean="0">
                <a:solidFill>
                  <a:schemeClr val="bg1"/>
                </a:solidFill>
              </a:rPr>
              <a:t>Baryonic Acoustic Oscillations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schemeClr val="bg1"/>
                </a:solidFill>
              </a:rPr>
              <a:t>        - </a:t>
            </a:r>
            <a:r>
              <a:rPr lang="nl-NL" sz="1200" dirty="0" smtClean="0">
                <a:solidFill>
                  <a:schemeClr val="bg1"/>
                </a:solidFill>
              </a:rPr>
              <a:t>from the maps of galaxy distribution from the 2dFGRS and SDSS galaxy redshift surveys, the first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  detection of the remnant acoustic oscillations:  remnant of the primordial sound waves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new probe that confirms realiyt of Dark Energy/Cosmological Constant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2013-2015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 smtClean="0">
                <a:solidFill>
                  <a:schemeClr val="bg1"/>
                </a:solidFill>
              </a:rPr>
              <a:t>Planck CMB satellite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</a:t>
            </a:r>
            <a:r>
              <a:rPr lang="nl-NL" sz="1200" dirty="0" smtClean="0">
                <a:solidFill>
                  <a:schemeClr val="bg1"/>
                </a:solidFill>
              </a:rPr>
              <a:t>European satellite mission measuring the CMB to unprecedented detail and accuracy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 maps the polarization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 detects the gravitational lensing of the CMB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 establishes the age of the Universe  to 13.8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 smtClean="0">
                <a:solidFill>
                  <a:schemeClr val="bg1"/>
                </a:solidFill>
              </a:rPr>
              <a:t>  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988840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781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-1"/>
            <a:ext cx="10187937" cy="69463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474406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latin typeface="Elephant" panose="02020904090505020303" pitchFamily="18" charset="0"/>
              </a:rPr>
              <a:t>Inflationary Universe</a:t>
            </a:r>
            <a:endParaRPr lang="en-GB" sz="45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285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179512"/>
            <a:ext cx="8208912" cy="82089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</a:t>
            </a:r>
            <a:r>
              <a:rPr lang="nl-NL" sz="6000" dirty="0" smtClean="0"/>
              <a:t>Aristotle’s   Universe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500416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3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rd</a:t>
            </a:r>
            <a:r>
              <a:rPr lang="nl-NL" sz="1200" b="1" dirty="0" smtClean="0">
                <a:solidFill>
                  <a:schemeClr val="bg1"/>
                </a:solidFill>
              </a:rPr>
              <a:t>  </a:t>
            </a:r>
            <a:r>
              <a:rPr lang="nl-NL" sz="1200" b="1" dirty="0">
                <a:solidFill>
                  <a:schemeClr val="bg1"/>
                </a:solidFill>
              </a:rPr>
              <a:t>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Aristarchus of Samos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proposes a heliocentric (sun-centered) Universe, based on his conclusion/determination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  that the Sun is much larger than Earth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 further support in 2</a:t>
            </a:r>
            <a:r>
              <a:rPr lang="nl-NL" sz="1200" baseline="30000" dirty="0" smtClean="0">
                <a:solidFill>
                  <a:schemeClr val="bg1"/>
                </a:solidFill>
              </a:rPr>
              <a:t>nd</a:t>
            </a:r>
            <a:r>
              <a:rPr lang="nl-NL" sz="1200" dirty="0" smtClean="0">
                <a:solidFill>
                  <a:schemeClr val="bg1"/>
                </a:solidFill>
              </a:rPr>
              <a:t> century BCE by Seleucus of Seleucia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Archimedes 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book The Sand Reckoner:   diameter of cosmos </a:t>
            </a:r>
            <a:r>
              <a:rPr lang="nl-NL" sz="1200" dirty="0" smtClean="0">
                <a:solidFill>
                  <a:schemeClr val="bg1"/>
                </a:solidFill>
                <a:sym typeface="Mathematica1"/>
              </a:rPr>
              <a:t> 2 lightyears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  <a:sym typeface="Mathematica1"/>
              </a:rPr>
              <a:t> </a:t>
            </a:r>
            <a:r>
              <a:rPr lang="nl-NL" sz="1200" dirty="0" smtClean="0">
                <a:solidFill>
                  <a:schemeClr val="bg1"/>
                </a:solidFill>
                <a:sym typeface="Mathematica1"/>
              </a:rPr>
              <a:t>      -                                                 heliocentric Universe not possible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 smtClean="0">
              <a:solidFill>
                <a:schemeClr val="bg1"/>
              </a:solidFill>
              <a:sym typeface="Mathematica1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Apollonius of Perga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epicycle theory for lunar and planetary motions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2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nd</a:t>
            </a:r>
            <a:r>
              <a:rPr lang="nl-NL" sz="1200" b="1" dirty="0" smtClean="0">
                <a:solidFill>
                  <a:schemeClr val="bg1"/>
                </a:solidFill>
              </a:rPr>
              <a:t>  </a:t>
            </a:r>
            <a:r>
              <a:rPr lang="nl-NL" sz="1200" b="1" dirty="0">
                <a:solidFill>
                  <a:schemeClr val="bg1"/>
                </a:solidFill>
              </a:rPr>
              <a:t>century </a:t>
            </a:r>
            <a:r>
              <a:rPr lang="nl-NL" sz="1200" b="1" dirty="0" smtClean="0">
                <a:solidFill>
                  <a:schemeClr val="bg1"/>
                </a:solidFill>
              </a:rPr>
              <a:t>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Ptolemaeus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smtClean="0">
                <a:solidFill>
                  <a:schemeClr val="bg1"/>
                </a:solidFill>
              </a:rPr>
              <a:t> 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Almagest/Syntaxis:   culmination of ancient Graeco-Roman astronomy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 Earth-centered Universe, with Sun, Moon and planets revolving on epicyclic orbits around Earth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5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-13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 </a:t>
            </a:r>
            <a:r>
              <a:rPr lang="nl-NL" sz="1200" b="1" dirty="0">
                <a:solidFill>
                  <a:schemeClr val="bg1"/>
                </a:solidFill>
              </a:rPr>
              <a:t>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Aryabhata</a:t>
            </a:r>
            <a:r>
              <a:rPr lang="nl-NL" sz="1200" dirty="0" smtClean="0">
                <a:solidFill>
                  <a:schemeClr val="bg1"/>
                </a:solidFill>
              </a:rPr>
              <a:t> (India) and </a:t>
            </a:r>
            <a:r>
              <a:rPr lang="nl-NL" sz="1200" b="1" i="1" dirty="0" smtClean="0">
                <a:solidFill>
                  <a:schemeClr val="bg1"/>
                </a:solidFill>
              </a:rPr>
              <a:t>Al-Sijzi</a:t>
            </a:r>
            <a:r>
              <a:rPr lang="nl-NL" sz="1200" dirty="0" smtClean="0">
                <a:solidFill>
                  <a:schemeClr val="bg1"/>
                </a:solidFill>
              </a:rPr>
              <a:t> (Iran) propose that the Earth rotates around its axis.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First empirical evidence for Earth’s rotation by Nasir al-Din al-Tusi.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schemeClr val="bg1"/>
                </a:solidFill>
              </a:rPr>
              <a:t>8</a:t>
            </a:r>
            <a:r>
              <a:rPr lang="nl-NL" sz="1200" b="1" baseline="30000" dirty="0" smtClean="0">
                <a:solidFill>
                  <a:schemeClr val="bg1"/>
                </a:solidFill>
              </a:rPr>
              <a:t>th</a:t>
            </a:r>
            <a:r>
              <a:rPr lang="nl-NL" sz="1200" b="1" dirty="0" smtClean="0">
                <a:solidFill>
                  <a:schemeClr val="bg1"/>
                </a:solidFill>
              </a:rPr>
              <a:t>  </a:t>
            </a:r>
            <a:r>
              <a:rPr lang="nl-NL" sz="1200" b="1" dirty="0">
                <a:solidFill>
                  <a:schemeClr val="bg1"/>
                </a:solidFill>
              </a:rPr>
              <a:t>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Puranic Hindu cosmology, in which the Universe goes through repeated cycles of creation,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destruction and rebirth, with each cycle lasting 4.32 billion years. 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500" y="3645024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4446" y="404664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922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Jan_Matejko-Astronomer_Copernicus-Conversation_with_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75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34169" y="4797152"/>
            <a:ext cx="9858375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5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Nikolaus</a:t>
            </a:r>
            <a:r>
              <a:rPr lang="en-US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 Copernicus</a:t>
            </a:r>
            <a:br>
              <a:rPr lang="en-US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n-US" sz="2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(1473-1543)</a:t>
            </a:r>
          </a:p>
        </p:txBody>
      </p:sp>
    </p:spTree>
    <p:extLst>
      <p:ext uri="{BB962C8B-B14F-4D97-AF65-F5344CB8AC3E}">
        <p14:creationId xmlns:p14="http://schemas.microsoft.com/office/powerpoint/2010/main" val="4282516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912" y="160930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1543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Nicolaus Copernicus</a:t>
            </a:r>
            <a:r>
              <a:rPr lang="nl-NL" sz="1200" dirty="0" smtClean="0">
                <a:solidFill>
                  <a:schemeClr val="bg1"/>
                </a:solidFill>
              </a:rPr>
              <a:t> 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- publishes heliocentric universe in De Revolutionibus Orbium Coelestium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implicit introduction Copernican principle:   Earth/Sun is not special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</a:rPr>
              <a:t>1609-1632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Galileo Galilei  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by means of (telescopic) observations, proves the validity of the heliocentric Universe.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1609/1619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Johannes Kepler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the  3 Kepler laws, describing the elliptical orbits of the planets around the Sun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1687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Isaac Newton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-  discovers Gravitational Force as agent behind cosmic motions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publishes </a:t>
            </a:r>
            <a:r>
              <a:rPr lang="nl-NL" sz="1200" dirty="0" smtClean="0">
                <a:solidFill>
                  <a:prstClr val="black"/>
                </a:solidFill>
              </a:rPr>
              <a:t>his Principia (Philosophiae Naturalis Principia Mathematica), which establishes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the natural laws of motion and gravity  (the latter only to be replaced by Einstein’s theory of GR)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1755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Immanuel Kant  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asserts that nebulae are really galaxies separate from and outside from the Milky Way,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 - calling these Island Universes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1785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smtClean="0">
                <a:solidFill>
                  <a:schemeClr val="bg1"/>
                </a:solidFill>
              </a:rPr>
              <a:t>William Herschel 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smtClean="0">
                <a:solidFill>
                  <a:schemeClr val="bg1"/>
                </a:solidFill>
              </a:rPr>
              <a:t>proposes theory that our Sun is at or near the center of ou Galaxy (Milky Way)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 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44" y="188640"/>
            <a:ext cx="8424936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244" y="3068960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244" y="4365104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432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ewtonsPrinci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" y="188640"/>
            <a:ext cx="91440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60000"/>
              </a:lnSpc>
              <a:defRPr/>
            </a:pPr>
            <a:r>
              <a:rPr lang="en-US" sz="7800" dirty="0" smtClean="0"/>
              <a:t>     Isaac  Newton</a:t>
            </a:r>
            <a:br>
              <a:rPr lang="en-US" sz="7800" dirty="0" smtClean="0"/>
            </a:br>
            <a:r>
              <a:rPr lang="en-US" sz="7800" dirty="0" smtClean="0"/>
              <a:t>             </a:t>
            </a:r>
            <a:r>
              <a:rPr lang="en-US" sz="3900" dirty="0" smtClean="0"/>
              <a:t>(1642-1726)</a:t>
            </a:r>
            <a:br>
              <a:rPr lang="en-US" sz="3900" dirty="0" smtClean="0"/>
            </a:br>
            <a:r>
              <a:rPr lang="en-US" sz="7800" dirty="0" smtClean="0"/>
              <a:t>   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663807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1826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Heinrich Wilhelm Olbers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Olber’s paradox  (why is the night sky dark </a:t>
            </a:r>
            <a:r>
              <a:rPr lang="nl-NL" sz="1200" dirty="0" smtClean="0">
                <a:solidFill>
                  <a:schemeClr val="bg1"/>
                </a:solidFill>
              </a:rPr>
              <a:t>?)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schemeClr val="bg1"/>
                </a:solidFill>
              </a:rPr>
              <a:t>1837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 smtClean="0">
                <a:solidFill>
                  <a:schemeClr val="bg1"/>
                </a:solidFill>
              </a:rPr>
              <a:t>Friedrich Bessel, Thomas Henderson, Otto Struve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dirty="0" smtClean="0">
                <a:solidFill>
                  <a:schemeClr val="bg1"/>
                </a:solidFill>
              </a:rPr>
              <a:t>- measurement parallax of a few nearby stars: the first measurement of any  distances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          outside the Solar System.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      - establishes the vast distances between the stars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</a:rPr>
              <a:t>1848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Edgar Allan Poe 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first correct solution to Olber’s paradox in    </a:t>
            </a:r>
            <a:r>
              <a:rPr lang="nl-NL" sz="1200" i="1" dirty="0" smtClean="0">
                <a:solidFill>
                  <a:prstClr val="black"/>
                </a:solidFill>
              </a:rPr>
              <a:t>Eureka: A Prose Poem</a:t>
            </a:r>
            <a:r>
              <a:rPr lang="nl-NL" sz="1200" dirty="0">
                <a:solidFill>
                  <a:prstClr val="black"/>
                </a:solidFill>
              </a:rPr>
              <a:t>,</a:t>
            </a:r>
            <a:endParaRPr lang="nl-NL" sz="1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an essay that also suggests the expansion of the universe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 smtClean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 smtClean="0">
                <a:solidFill>
                  <a:prstClr val="black"/>
                </a:solidFill>
              </a:rPr>
              <a:t>1860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smtClean="0">
                <a:solidFill>
                  <a:prstClr val="black"/>
                </a:solidFill>
              </a:rPr>
              <a:t>William Huggins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 develops astronomical spectroscopy :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Orion nebula is mostly made of gas, the Andromeda nebula  dominated by stars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 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768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3728"/>
            <a:ext cx="9361040" cy="10459531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4509120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en-GB" sz="4500" dirty="0">
                <a:solidFill>
                  <a:schemeClr val="tx1"/>
                </a:solidFill>
                <a:latin typeface="Elephant" panose="02020904090505020303" pitchFamily="18" charset="0"/>
              </a:rPr>
              <a:t>W</a:t>
            </a:r>
            <a:r>
              <a:rPr lang="en-GB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illiam Herschel’s</a:t>
            </a:r>
          </a:p>
          <a:p>
            <a:pPr eaLnBrk="1" hangingPunct="1">
              <a:defRPr/>
            </a:pPr>
            <a:r>
              <a:rPr lang="nl-NL" sz="45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          telescope</a:t>
            </a:r>
            <a:endParaRPr lang="en-GB" sz="45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69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25824</TotalTime>
  <Words>2318</Words>
  <Application>Microsoft Office PowerPoint</Application>
  <PresentationFormat>On-screen Show (4:3)</PresentationFormat>
  <Paragraphs>492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Apex</vt:lpstr>
      <vt:lpstr>13_Paper</vt:lpstr>
      <vt:lpstr>1_Default Design</vt:lpstr>
      <vt:lpstr>Paper</vt:lpstr>
      <vt:lpstr>1_Paper</vt:lpstr>
      <vt:lpstr>Equation</vt:lpstr>
      <vt:lpstr>PowerPoint Presentation</vt:lpstr>
      <vt:lpstr>            Timeline Cosmology</vt:lpstr>
      <vt:lpstr>     Aristotle’s   Universe</vt:lpstr>
      <vt:lpstr>PowerPoint Presentation</vt:lpstr>
      <vt:lpstr>Nikolaus  Copernicus (1473-1543)</vt:lpstr>
      <vt:lpstr>PowerPoint Presentation</vt:lpstr>
      <vt:lpstr>     Isaac  Newton              (1642-1726)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Universe</vt:lpstr>
      <vt:lpstr>PowerPoint Presentation</vt:lpstr>
      <vt:lpstr>PowerPoint Presentation</vt:lpstr>
      <vt:lpstr>PowerPoint Presentation</vt:lpstr>
      <vt:lpstr>             Yakov Zeldovich                    (1914-1987):                    Cosmic Web </vt:lpstr>
      <vt:lpstr>PowerPoint Presentation</vt:lpstr>
      <vt:lpstr>PowerPoint Presentation</vt:lpstr>
      <vt:lpstr>PowerPoint Presentation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</cp:lastModifiedBy>
  <cp:revision>979</cp:revision>
  <dcterms:created xsi:type="dcterms:W3CDTF">2003-04-08T08:38:37Z</dcterms:created>
  <dcterms:modified xsi:type="dcterms:W3CDTF">2015-12-10T16:58:25Z</dcterms:modified>
</cp:coreProperties>
</file>