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sldIdLst>
    <p:sldId id="434" r:id="rId3"/>
    <p:sldId id="420" r:id="rId4"/>
    <p:sldId id="421" r:id="rId5"/>
    <p:sldId id="433" r:id="rId6"/>
    <p:sldId id="432" r:id="rId7"/>
    <p:sldId id="435" r:id="rId8"/>
    <p:sldId id="431" r:id="rId9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CC6600"/>
    <a:srgbClr val="CC0000"/>
    <a:srgbClr val="993300"/>
    <a:srgbClr val="FFFF00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121" d="100"/>
          <a:sy n="121" d="100"/>
        </p:scale>
        <p:origin x="1059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6375-7752-4E30-BED5-0AD280985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259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7BE2-6FEA-4C65-B5B8-ED9AA302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873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1EC1-B21C-4EF8-BEA9-5DCC5D90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877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03D4-E686-4573-AA17-1C2F448B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005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6588-0D59-4F8E-9956-0303A823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486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01C3-B9D3-461F-B1E5-6F41FB814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0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C0CB-C1B4-474D-A70A-6692F7344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28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E7E-6BA1-46FD-A4FC-4EF05BE7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58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085A-BA21-48DD-87F6-97F443CC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3035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9B86-1099-4B60-A2CB-25118788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639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3D1B-03B4-4AAF-A87C-9172271C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543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7558-3D68-4A25-A09F-EE283E153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585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C267-652E-4805-958D-9647BC9D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506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980-416E-4634-A380-BCF84C915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103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6214-8771-4E91-B5C4-48BE410D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787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A575-1811-491E-A3B7-1783583E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00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3C70-B812-48B8-92D2-86970F42E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8283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89DD-B273-4357-A0F4-FA62DC4A4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836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B30E-4327-4968-80B2-1698EDA0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2012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FE7E-5198-41E8-B53B-369CA178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978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7449-A9BE-4BE6-9090-6E551B4C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487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C709-C17F-4EB3-B3F0-AD30A950C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91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D25B20-AF0D-47B5-88B8-F363031C2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B02E391-4E1E-4F99-A2B5-A352CE4F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eygaert@astro.rug.n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4099" name="Subtitle 1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3" descr="stonehenge.ve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10287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488" y="1412875"/>
            <a:ext cx="8712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Cosmic Origins</a:t>
            </a:r>
          </a:p>
          <a:p>
            <a:pPr algn="ctr" eaLnBrk="0" hangingPunct="0">
              <a:spcBef>
                <a:spcPts val="1500"/>
              </a:spcBef>
              <a:defRPr/>
            </a:pPr>
            <a:endParaRPr lang="en-US" sz="56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pyrus" pitchFamily="66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Lecture Course Minor Astronomy 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University of Groningen</a:t>
            </a:r>
          </a:p>
          <a:p>
            <a:pPr algn="ctr" eaLnBrk="0" hangingPunct="0">
              <a:lnSpc>
                <a:spcPct val="80000"/>
              </a:lnSpc>
              <a:spcBef>
                <a:spcPts val="1500"/>
              </a:spcBef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pyrus" pitchFamily="66" charset="0"/>
              </a:rPr>
              <a:t>November 2017-January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13" y="857250"/>
            <a:ext cx="8715375" cy="4857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68313" y="404813"/>
            <a:ext cx="10512426" cy="1470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Practical Matters</a:t>
            </a:r>
            <a:br>
              <a:rPr lang="en-US" sz="6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sz="5400" b="1" dirty="0">
                <a:solidFill>
                  <a:srgbClr val="993300"/>
                </a:solidFill>
              </a:rPr>
            </a:br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8" y="765175"/>
            <a:ext cx="9072562" cy="3313113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endParaRPr lang="en-US" altLang="en-US" sz="3600" b="1" u="sng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2400" b="1" dirty="0">
                <a:solidFill>
                  <a:srgbClr val="000099"/>
                </a:solidFill>
                <a:latin typeface="Papyrus" pitchFamily="66" charset="0"/>
              </a:rPr>
              <a:t>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Agenda:                Monday              19:00-21:00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Academiegebouw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vd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Leeuwzaal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Friday                  15:oo-17:00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Academiegebouw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vd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Leeuwzaal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Lectures:                -   12  lectures/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hoorcolleges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Monday:  8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                                           Friday:  4 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-    4 tutorial/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werkcolleges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Friday:   4          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Lecturer: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Rien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van de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Weygaert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Astronomical Institute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</a:t>
            </a:r>
            <a:r>
              <a:rPr lang="en-US" altLang="en-US" sz="1800" b="1" dirty="0" err="1">
                <a:solidFill>
                  <a:srgbClr val="000099"/>
                </a:solidFill>
                <a:latin typeface="Papyrus" pitchFamily="66" charset="0"/>
              </a:rPr>
              <a:t>Kapteynborg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,  Zernike campus, rm. 186;    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tel. 050-3634086; </a:t>
            </a: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                                                       </a:t>
            </a: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  <a:hlinkClick r:id="rId2"/>
              </a:rPr>
              <a:t>weygaert@astro.rug.nl</a:t>
            </a: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/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Lecture website:   </a:t>
            </a:r>
            <a:r>
              <a:rPr lang="en-US" altLang="en-US" sz="1800" b="1">
                <a:solidFill>
                  <a:srgbClr val="FF0000"/>
                </a:solidFill>
                <a:latin typeface="Papyrus" pitchFamily="66" charset="0"/>
              </a:rPr>
              <a:t>http://www.astro</a:t>
            </a:r>
            <a:r>
              <a:rPr lang="en-US" altLang="en-US" sz="1800" b="1" dirty="0">
                <a:solidFill>
                  <a:srgbClr val="FF0000"/>
                </a:solidFill>
                <a:latin typeface="Papyrus" pitchFamily="66" charset="0"/>
              </a:rPr>
              <a:t>.rug.nl/~weygaert/cosmic_origins2017.html</a:t>
            </a: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endParaRPr lang="en-US" altLang="en-US" sz="1800" b="1" dirty="0">
              <a:solidFill>
                <a:srgbClr val="000099"/>
              </a:solidFill>
              <a:latin typeface="Papyrus" pitchFamily="66" charset="0"/>
            </a:endParaRPr>
          </a:p>
          <a:p>
            <a:pPr algn="l" eaLnBrk="1" hangingPunct="1">
              <a:lnSpc>
                <a:spcPct val="75000"/>
              </a:lnSpc>
            </a:pPr>
            <a:r>
              <a:rPr lang="en-US" altLang="en-US" sz="1800" b="1" dirty="0">
                <a:solidFill>
                  <a:srgbClr val="000099"/>
                </a:solidFill>
                <a:latin typeface="Papyrus" pitchFamily="66" charset="0"/>
              </a:rPr>
              <a:t>      Website:                </a:t>
            </a:r>
            <a:r>
              <a:rPr lang="en-US" altLang="en-US" sz="1800" b="1" dirty="0">
                <a:solidFill>
                  <a:srgbClr val="CC0000"/>
                </a:solidFill>
                <a:latin typeface="Papyrus" pitchFamily="66" charset="0"/>
              </a:rPr>
              <a:t>www.astro.rug.nl/~weygaert/cosmic_origins2016.html</a:t>
            </a:r>
          </a:p>
          <a:p>
            <a:pPr eaLnBrk="1" hangingPunct="1">
              <a:lnSpc>
                <a:spcPct val="75000"/>
              </a:lnSpc>
            </a:pPr>
            <a:endParaRPr lang="en-US" altLang="en-US" sz="1800" b="1" dirty="0">
              <a:latin typeface="Papyru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1052513"/>
            <a:ext cx="8856663" cy="56896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6000" b="1" i="1">
                <a:solidFill>
                  <a:srgbClr val="CC0000"/>
                </a:solidFill>
                <a:latin typeface="Batang" pitchFamily="18" charset="-127"/>
              </a:rPr>
              <a:t>             </a:t>
            </a:r>
            <a:r>
              <a:rPr lang="en-US" altLang="en-US" sz="6600" b="1">
                <a:solidFill>
                  <a:srgbClr val="CC0000"/>
                </a:solidFill>
              </a:rPr>
              <a:t>Exam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684213" y="1052513"/>
            <a:ext cx="8064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rgbClr val="000099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</a:rPr>
              <a:t>Written exam    (Jan. 22</a:t>
            </a:r>
            <a:r>
              <a:rPr lang="en-US" sz="2400">
                <a:solidFill>
                  <a:srgbClr val="000099"/>
                </a:solidFill>
              </a:rPr>
              <a:t>, 2018)                          </a:t>
            </a:r>
            <a:r>
              <a:rPr lang="en-US" sz="2400" dirty="0">
                <a:solidFill>
                  <a:srgbClr val="000099"/>
                </a:solidFill>
              </a:rPr>
              <a:t>50%                              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000099"/>
                </a:solidFill>
              </a:rPr>
              <a:t>Report on specific topic  (20-25 pages)             25%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CC0000"/>
                </a:solidFill>
              </a:rPr>
              <a:t>                  - in groups of 2 (preferably)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CC0000"/>
                </a:solidFill>
              </a:rPr>
              <a:t>                  - deadline report:  Mar. 1, 2017</a:t>
            </a:r>
            <a:endParaRPr lang="en-US" sz="24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99"/>
                </a:solidFill>
              </a:rPr>
              <a:t>3.   </a:t>
            </a:r>
            <a:r>
              <a:rPr lang="en-US" sz="2400" dirty="0" err="1">
                <a:solidFill>
                  <a:srgbClr val="000099"/>
                </a:solidFill>
              </a:rPr>
              <a:t>Werkcollege</a:t>
            </a:r>
            <a:r>
              <a:rPr lang="en-US" sz="2400" dirty="0">
                <a:solidFill>
                  <a:srgbClr val="000099"/>
                </a:solidFill>
              </a:rPr>
              <a:t>/Tutorial  assignments                    25%</a:t>
            </a:r>
          </a:p>
        </p:txBody>
      </p:sp>
      <p:sp>
        <p:nvSpPr>
          <p:cNvPr id="2" name="Rectangle 1"/>
          <p:cNvSpPr/>
          <p:nvPr/>
        </p:nvSpPr>
        <p:spPr>
          <a:xfrm>
            <a:off x="684213" y="1196975"/>
            <a:ext cx="8064500" cy="5016500"/>
          </a:xfrm>
          <a:prstGeom prst="rect">
            <a:avLst/>
          </a:prstGeom>
          <a:noFill/>
          <a:ln w="412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3063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858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1,   November 13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Introduction 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Cosmology, the Search for the Origin 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Fundamental Questions of our Existence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2,   November 17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 Heavenly Rhythms:  from Awe to Calendar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3,   November 22  </a:t>
            </a:r>
            <a:r>
              <a:rPr lang="en-GB" sz="1400" b="1">
                <a:solidFill>
                  <a:srgbClr val="CC0000"/>
                </a:solidFill>
              </a:rPr>
              <a:t>(Wednesday !!!)</a:t>
            </a:r>
            <a:endParaRPr lang="en-GB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n-GB" sz="1200" dirty="0"/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Gods and Myths:  Genesis of our World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4,   November 24,  tutorial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Tutorial: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Fundamental Cosmological Questions:   society responds ...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5,  November 27,</a:t>
            </a:r>
            <a:endParaRPr lang="en-GB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Cosmology:  the philosophy of our world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6,  December  1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Order in the Cosmos: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how the Babylonians and Greeks rationalized the heavens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90537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7,   December 4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the  Cosmos Mechanized: Hellenistic Cosmology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Lecture 8,  December 8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the  Cosmos Mechanized: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a case study:    the Antikythera Mechanism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Tutorial:   a Cosmic </a:t>
            </a:r>
            <a:r>
              <a:rPr lang="nl-NL" sz="1400" dirty="0" err="1">
                <a:solidFill>
                  <a:srgbClr val="CC0000"/>
                </a:solidFill>
              </a:rPr>
              <a:t>Debate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between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Worldviews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b="1" dirty="0">
                <a:solidFill>
                  <a:srgbClr val="CC0000"/>
                </a:solidFill>
              </a:rPr>
              <a:t>Lecture 9, December  11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the </a:t>
            </a:r>
            <a:r>
              <a:rPr lang="nl-NL" sz="1400" dirty="0" err="1">
                <a:solidFill>
                  <a:srgbClr val="CC0000"/>
                </a:solidFill>
              </a:rPr>
              <a:t>Scientific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Revolution</a:t>
            </a:r>
            <a:r>
              <a:rPr lang="nl-NL" sz="1400" dirty="0">
                <a:solidFill>
                  <a:srgbClr val="CC0000"/>
                </a:solidFill>
              </a:rPr>
              <a:t>: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Mechanization</a:t>
            </a:r>
            <a:r>
              <a:rPr lang="nl-NL" sz="1400" dirty="0">
                <a:solidFill>
                  <a:srgbClr val="CC0000"/>
                </a:solidFill>
              </a:rPr>
              <a:t> of Nature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>
                <a:solidFill>
                  <a:srgbClr val="CC0000"/>
                </a:solidFill>
              </a:rPr>
              <a:t> Lecture 10, December  15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Tutorial: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Fundamental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Cosmological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Questions</a:t>
            </a:r>
            <a:r>
              <a:rPr lang="nl-NL" sz="1400" dirty="0">
                <a:solidFill>
                  <a:srgbClr val="CC0000"/>
                </a:solidFill>
              </a:rPr>
              <a:t>:   society </a:t>
            </a:r>
            <a:r>
              <a:rPr lang="nl-NL" sz="1400" dirty="0" err="1">
                <a:solidFill>
                  <a:srgbClr val="CC0000"/>
                </a:solidFill>
              </a:rPr>
              <a:t>responds</a:t>
            </a:r>
            <a:r>
              <a:rPr lang="nl-NL" sz="1400" dirty="0">
                <a:solidFill>
                  <a:srgbClr val="CC0000"/>
                </a:solidFill>
              </a:rPr>
              <a:t> II ... </a:t>
            </a: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11,  December 18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Dynamical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Einstein, </a:t>
            </a:r>
            <a:r>
              <a:rPr lang="nl-NL" sz="1400" dirty="0" err="1">
                <a:solidFill>
                  <a:srgbClr val="CC0000"/>
                </a:solidFill>
              </a:rPr>
              <a:t>Gravity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and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Dynamics of </a:t>
            </a:r>
            <a:r>
              <a:rPr lang="nl-NL" sz="1400" dirty="0" err="1">
                <a:solidFill>
                  <a:srgbClr val="CC0000"/>
                </a:solidFill>
              </a:rPr>
              <a:t>our</a:t>
            </a:r>
            <a:r>
              <a:rPr lang="nl-NL" sz="1400" dirty="0">
                <a:solidFill>
                  <a:srgbClr val="CC0000"/>
                </a:solidFill>
              </a:rPr>
              <a:t> </a:t>
            </a:r>
            <a:r>
              <a:rPr lang="nl-NL" sz="1400" dirty="0" err="1">
                <a:solidFill>
                  <a:srgbClr val="CC0000"/>
                </a:solidFill>
              </a:rPr>
              <a:t>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srgbClr val="CC0000"/>
                </a:solidFill>
              </a:rPr>
              <a:t>  </a:t>
            </a:r>
            <a:r>
              <a:rPr lang="nl-NL" sz="1400" b="1" dirty="0">
                <a:solidFill>
                  <a:srgbClr val="CC0000"/>
                </a:solidFill>
              </a:rPr>
              <a:t>Lecture 12, December  22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 </a:t>
            </a:r>
            <a:r>
              <a:rPr lang="nl-NL" sz="1400" dirty="0" err="1">
                <a:solidFill>
                  <a:srgbClr val="CC0000"/>
                </a:solidFill>
              </a:rPr>
              <a:t>the</a:t>
            </a:r>
            <a:r>
              <a:rPr lang="nl-NL" sz="1400" dirty="0">
                <a:solidFill>
                  <a:srgbClr val="CC0000"/>
                </a:solidFill>
              </a:rPr>
              <a:t> Big Bang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1400" b="1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-277813"/>
            <a:ext cx="8661400" cy="1143001"/>
          </a:xfrm>
        </p:spPr>
        <p:txBody>
          <a:bodyPr/>
          <a:lstStyle/>
          <a:p>
            <a:pPr eaLnBrk="1" hangingPunct="1"/>
            <a:r>
              <a:rPr lang="en-US" altLang="en-US" sz="5500" b="1">
                <a:solidFill>
                  <a:srgbClr val="CC0000"/>
                </a:solidFill>
                <a:latin typeface="Batang" pitchFamily="18" charset="-127"/>
              </a:rPr>
              <a:t>Topics/Agenda III.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836613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13,  January 8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Kant to Hubble: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on Island Universes and the Size of our World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 the Universe expands 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14   January  12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 </a:t>
            </a:r>
            <a:r>
              <a:rPr lang="en-GB" sz="1400" dirty="0">
                <a:solidFill>
                  <a:srgbClr val="CC0000"/>
                </a:solidFill>
              </a:rPr>
              <a:t>Tutorial:   a Cosmic Debate between Worldviews II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CC0000"/>
                </a:solidFill>
              </a:rPr>
              <a:t>Lecture 15,   January  15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Hot Big Bang: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nl-NL" sz="1400" dirty="0">
                <a:solidFill>
                  <a:srgbClr val="CC0000"/>
                </a:solidFill>
              </a:rPr>
              <a:t>             journey to the very first moments of our Cosmos ...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l-NL" sz="1400" b="1" dirty="0" err="1">
                <a:solidFill>
                  <a:srgbClr val="CC0000"/>
                </a:solidFill>
              </a:rPr>
              <a:t>Lecture</a:t>
            </a:r>
            <a:r>
              <a:rPr lang="nl-NL" sz="1400" b="1" dirty="0">
                <a:solidFill>
                  <a:srgbClr val="CC0000"/>
                </a:solidFill>
              </a:rPr>
              <a:t> 16,  </a:t>
            </a:r>
            <a:r>
              <a:rPr lang="nl-NL" sz="1400" b="1" dirty="0" err="1">
                <a:solidFill>
                  <a:srgbClr val="CC0000"/>
                </a:solidFill>
              </a:rPr>
              <a:t>January</a:t>
            </a:r>
            <a:r>
              <a:rPr lang="nl-NL" sz="1400" b="1" dirty="0">
                <a:solidFill>
                  <a:srgbClr val="CC0000"/>
                </a:solidFill>
              </a:rPr>
              <a:t>  19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Cosmic Web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1400" dirty="0">
                <a:solidFill>
                  <a:srgbClr val="CC0000"/>
                </a:solidFill>
              </a:rPr>
              <a:t>             the emergence of complexity in the Universe</a:t>
            </a:r>
            <a:endParaRPr lang="nl-NL" sz="14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z="7200" b="1">
                <a:solidFill>
                  <a:srgbClr val="CC0000"/>
                </a:solidFill>
                <a:latin typeface="Batang" pitchFamily="18" charset="-127"/>
              </a:rPr>
              <a:t>Literature</a:t>
            </a:r>
            <a:r>
              <a:rPr lang="en-US" altLang="en-US" sz="7200" b="1" i="1">
                <a:solidFill>
                  <a:srgbClr val="CC0000"/>
                </a:solidFill>
                <a:latin typeface="Batang" pitchFamily="18" charset="-127"/>
              </a:rPr>
              <a:t>	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36625"/>
            <a:ext cx="91440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                                                 </a:t>
            </a:r>
            <a:endParaRPr lang="en-US" sz="20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Lecture Notes  (</a:t>
            </a:r>
            <a:r>
              <a:rPr lang="en-US" sz="1800" dirty="0" err="1">
                <a:solidFill>
                  <a:srgbClr val="CC0000"/>
                </a:solidFill>
              </a:rPr>
              <a:t>ppt</a:t>
            </a:r>
            <a:r>
              <a:rPr lang="en-US" sz="1800" dirty="0">
                <a:solidFill>
                  <a:srgbClr val="CC0000"/>
                </a:solidFill>
              </a:rPr>
              <a:t> slides etc.)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CC0000"/>
                </a:solidFill>
              </a:rPr>
              <a:t>Cosmos,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       an illustrated history of astronomy and cosmology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CC0000"/>
                </a:solidFill>
              </a:rPr>
              <a:t>      </a:t>
            </a:r>
            <a:r>
              <a:rPr lang="en-US" sz="1800" dirty="0">
                <a:solidFill>
                  <a:schemeClr val="bg2"/>
                </a:solidFill>
              </a:rPr>
              <a:t>       John North,  2</a:t>
            </a:r>
            <a:r>
              <a:rPr lang="en-US" sz="1800" baseline="30000" dirty="0">
                <a:solidFill>
                  <a:schemeClr val="bg2"/>
                </a:solidFill>
              </a:rPr>
              <a:t>nd</a:t>
            </a:r>
            <a:r>
              <a:rPr lang="en-US" sz="1800" dirty="0">
                <a:solidFill>
                  <a:schemeClr val="bg2"/>
                </a:solidFill>
              </a:rPr>
              <a:t> ed., 2008,  Univ. Chicago Press (paperback)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Cosmology, the Science of the Universe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E. Harrison, 2</a:t>
            </a:r>
            <a:r>
              <a:rPr lang="en-US" sz="1800" baseline="30000" dirty="0">
                <a:solidFill>
                  <a:schemeClr val="bg2"/>
                </a:solidFill>
              </a:rPr>
              <a:t>nd</a:t>
            </a:r>
            <a:r>
              <a:rPr lang="en-US" sz="1800" dirty="0">
                <a:solidFill>
                  <a:schemeClr val="bg2"/>
                </a:solidFill>
              </a:rPr>
              <a:t> ed., 2000, Cambridge Univ. Press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</a:rPr>
              <a:t>Conceptions of Cosmos: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           From Myths to the Accelerating Universe: A History of Cosmology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</a:rPr>
              <a:t>           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Kragh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2013, Oxford Univ. 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the History and Practice of Ancient Astronomy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J. Evans, 1998, Oxford Univ. Press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</a:rPr>
              <a:t>Ancient Cosmologies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solidFill>
                  <a:schemeClr val="bg2"/>
                </a:solidFill>
              </a:rPr>
              <a:t>             ed. C. Blacker, M. Loewe, 1975, George Allen &amp; Unwin Ltd.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/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07950" y="836613"/>
            <a:ext cx="8928100" cy="5976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D9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On-screen Show (4:3)</PresentationFormat>
  <Paragraphs>208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Batang</vt:lpstr>
      <vt:lpstr>Arial</vt:lpstr>
      <vt:lpstr>Book Antiqua</vt:lpstr>
      <vt:lpstr>Lucida Sans</vt:lpstr>
      <vt:lpstr>Papyrus</vt:lpstr>
      <vt:lpstr>Wingdings</vt:lpstr>
      <vt:lpstr>Wingdings 2</vt:lpstr>
      <vt:lpstr>Wingdings 3</vt:lpstr>
      <vt:lpstr>Default Design</vt:lpstr>
      <vt:lpstr>Apex</vt:lpstr>
      <vt:lpstr>v</vt:lpstr>
      <vt:lpstr>Practical Matters  </vt:lpstr>
      <vt:lpstr>             Exam</vt:lpstr>
      <vt:lpstr>Topics/Agenda I. </vt:lpstr>
      <vt:lpstr>Topics/Agenda II. </vt:lpstr>
      <vt:lpstr>Topics/Agenda III. </vt:lpstr>
      <vt:lpstr>Literature </vt:lpstr>
    </vt:vector>
  </TitlesOfParts>
  <Company>Kapteyn Astronomical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</cp:lastModifiedBy>
  <cp:revision>206</cp:revision>
  <dcterms:created xsi:type="dcterms:W3CDTF">2003-04-08T08:38:37Z</dcterms:created>
  <dcterms:modified xsi:type="dcterms:W3CDTF">2018-01-10T16:57:16Z</dcterms:modified>
</cp:coreProperties>
</file>