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5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6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7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8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9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0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1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theme/theme12.xml" ContentType="application/vnd.openxmlformats-officedocument.theme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13.xml" ContentType="application/vnd.openxmlformats-officedocument.theme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14.xml" ContentType="application/vnd.openxmlformats-officedocument.theme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theme/theme15.xml" ContentType="application/vnd.openxmlformats-officedocument.theme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theme/theme16.xml" ContentType="application/vnd.openxmlformats-officedocument.theme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theme/theme17.xml" ContentType="application/vnd.openxmlformats-officedocument.theme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theme/theme18.xml" ContentType="application/vnd.openxmlformats-officedocument.theme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theme/theme19.xml" ContentType="application/vnd.openxmlformats-officedocument.theme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theme/theme20.xml" ContentType="application/vnd.openxmlformats-officedocument.theme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theme/theme21.xml" ContentType="application/vnd.openxmlformats-officedocument.theme+xml"/>
  <Override PartName="/ppt/theme/theme2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1"/>
    <p:sldMasterId id="2147484484" r:id="rId2"/>
    <p:sldMasterId id="2147484806" r:id="rId3"/>
    <p:sldMasterId id="2147485002" r:id="rId4"/>
    <p:sldMasterId id="2147485018" r:id="rId5"/>
    <p:sldMasterId id="2147485036" r:id="rId6"/>
    <p:sldMasterId id="2147485054" r:id="rId7"/>
    <p:sldMasterId id="2147485070" r:id="rId8"/>
    <p:sldMasterId id="2147485086" r:id="rId9"/>
    <p:sldMasterId id="2147485104" r:id="rId10"/>
    <p:sldMasterId id="2147485136" r:id="rId11"/>
    <p:sldMasterId id="2147485152" r:id="rId12"/>
    <p:sldMasterId id="2147485168" r:id="rId13"/>
    <p:sldMasterId id="2147485184" r:id="rId14"/>
    <p:sldMasterId id="2147485200" r:id="rId15"/>
    <p:sldMasterId id="2147485216" r:id="rId16"/>
    <p:sldMasterId id="2147485232" r:id="rId17"/>
    <p:sldMasterId id="2147485266" r:id="rId18"/>
    <p:sldMasterId id="2147485282" r:id="rId19"/>
    <p:sldMasterId id="2147485298" r:id="rId20"/>
    <p:sldMasterId id="2147485311" r:id="rId21"/>
  </p:sldMasterIdLst>
  <p:notesMasterIdLst>
    <p:notesMasterId r:id="rId87"/>
  </p:notesMasterIdLst>
  <p:sldIdLst>
    <p:sldId id="1023" r:id="rId22"/>
    <p:sldId id="1243" r:id="rId23"/>
    <p:sldId id="1236" r:id="rId24"/>
    <p:sldId id="1240" r:id="rId25"/>
    <p:sldId id="1203" r:id="rId26"/>
    <p:sldId id="1204" r:id="rId27"/>
    <p:sldId id="1239" r:id="rId28"/>
    <p:sldId id="1238" r:id="rId29"/>
    <p:sldId id="1252" r:id="rId30"/>
    <p:sldId id="1253" r:id="rId31"/>
    <p:sldId id="1245" r:id="rId32"/>
    <p:sldId id="1232" r:id="rId33"/>
    <p:sldId id="1233" r:id="rId34"/>
    <p:sldId id="1234" r:id="rId35"/>
    <p:sldId id="1235" r:id="rId36"/>
    <p:sldId id="1258" r:id="rId37"/>
    <p:sldId id="1244" r:id="rId38"/>
    <p:sldId id="1249" r:id="rId39"/>
    <p:sldId id="1250" r:id="rId40"/>
    <p:sldId id="1247" r:id="rId41"/>
    <p:sldId id="1246" r:id="rId42"/>
    <p:sldId id="1202" r:id="rId43"/>
    <p:sldId id="1201" r:id="rId44"/>
    <p:sldId id="1241" r:id="rId45"/>
    <p:sldId id="1254" r:id="rId46"/>
    <p:sldId id="1256" r:id="rId47"/>
    <p:sldId id="1273" r:id="rId48"/>
    <p:sldId id="1260" r:id="rId49"/>
    <p:sldId id="1261" r:id="rId50"/>
    <p:sldId id="1262" r:id="rId51"/>
    <p:sldId id="1257" r:id="rId52"/>
    <p:sldId id="1218" r:id="rId53"/>
    <p:sldId id="1219" r:id="rId54"/>
    <p:sldId id="1220" r:id="rId55"/>
    <p:sldId id="1223" r:id="rId56"/>
    <p:sldId id="1208" r:id="rId57"/>
    <p:sldId id="1209" r:id="rId58"/>
    <p:sldId id="1210" r:id="rId59"/>
    <p:sldId id="1211" r:id="rId60"/>
    <p:sldId id="1225" r:id="rId61"/>
    <p:sldId id="1212" r:id="rId62"/>
    <p:sldId id="1213" r:id="rId63"/>
    <p:sldId id="1214" r:id="rId64"/>
    <p:sldId id="1215" r:id="rId65"/>
    <p:sldId id="1228" r:id="rId66"/>
    <p:sldId id="1216" r:id="rId67"/>
    <p:sldId id="1226" r:id="rId68"/>
    <p:sldId id="1274" r:id="rId69"/>
    <p:sldId id="1263" r:id="rId70"/>
    <p:sldId id="1264" r:id="rId71"/>
    <p:sldId id="1265" r:id="rId72"/>
    <p:sldId id="1266" r:id="rId73"/>
    <p:sldId id="1267" r:id="rId74"/>
    <p:sldId id="1268" r:id="rId75"/>
    <p:sldId id="1275" r:id="rId76"/>
    <p:sldId id="1270" r:id="rId77"/>
    <p:sldId id="1271" r:id="rId78"/>
    <p:sldId id="1269" r:id="rId79"/>
    <p:sldId id="1282" r:id="rId80"/>
    <p:sldId id="1276" r:id="rId81"/>
    <p:sldId id="1229" r:id="rId82"/>
    <p:sldId id="1230" r:id="rId83"/>
    <p:sldId id="1277" r:id="rId84"/>
    <p:sldId id="1279" r:id="rId85"/>
    <p:sldId id="1281" r:id="rId86"/>
  </p:sldIdLst>
  <p:sldSz cx="9144000" cy="6858000" type="screen4x3"/>
  <p:notesSz cx="7086600" cy="102219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7777"/>
    <a:srgbClr val="FFFFFF"/>
    <a:srgbClr val="F8F8F8"/>
    <a:srgbClr val="0000FF"/>
    <a:srgbClr val="3333CC"/>
    <a:srgbClr val="3333FF"/>
    <a:srgbClr val="000099"/>
    <a:srgbClr val="000066"/>
    <a:srgbClr val="CC66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334" autoAdjust="0"/>
    <p:restoredTop sz="94639" autoAdjust="0"/>
  </p:normalViewPr>
  <p:slideViewPr>
    <p:cSldViewPr>
      <p:cViewPr varScale="1">
        <p:scale>
          <a:sx n="116" d="100"/>
          <a:sy n="116" d="100"/>
        </p:scale>
        <p:origin x="-148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5.xml"/><Relationship Id="rId39" Type="http://schemas.openxmlformats.org/officeDocument/2006/relationships/slide" Target="slides/slide18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3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63" Type="http://schemas.openxmlformats.org/officeDocument/2006/relationships/slide" Target="slides/slide42.xml"/><Relationship Id="rId68" Type="http://schemas.openxmlformats.org/officeDocument/2006/relationships/slide" Target="slides/slide47.xml"/><Relationship Id="rId76" Type="http://schemas.openxmlformats.org/officeDocument/2006/relationships/slide" Target="slides/slide55.xml"/><Relationship Id="rId84" Type="http://schemas.openxmlformats.org/officeDocument/2006/relationships/slide" Target="slides/slide63.xml"/><Relationship Id="rId89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0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53" Type="http://schemas.openxmlformats.org/officeDocument/2006/relationships/slide" Target="slides/slide32.xml"/><Relationship Id="rId58" Type="http://schemas.openxmlformats.org/officeDocument/2006/relationships/slide" Target="slides/slide37.xml"/><Relationship Id="rId66" Type="http://schemas.openxmlformats.org/officeDocument/2006/relationships/slide" Target="slides/slide45.xml"/><Relationship Id="rId74" Type="http://schemas.openxmlformats.org/officeDocument/2006/relationships/slide" Target="slides/slide53.xml"/><Relationship Id="rId79" Type="http://schemas.openxmlformats.org/officeDocument/2006/relationships/slide" Target="slides/slide58.xml"/><Relationship Id="rId87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0.xml"/><Relationship Id="rId82" Type="http://schemas.openxmlformats.org/officeDocument/2006/relationships/slide" Target="slides/slide61.xml"/><Relationship Id="rId90" Type="http://schemas.openxmlformats.org/officeDocument/2006/relationships/theme" Target="theme/theme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56" Type="http://schemas.openxmlformats.org/officeDocument/2006/relationships/slide" Target="slides/slide35.xml"/><Relationship Id="rId64" Type="http://schemas.openxmlformats.org/officeDocument/2006/relationships/slide" Target="slides/slide43.xml"/><Relationship Id="rId69" Type="http://schemas.openxmlformats.org/officeDocument/2006/relationships/slide" Target="slides/slide48.xml"/><Relationship Id="rId77" Type="http://schemas.openxmlformats.org/officeDocument/2006/relationships/slide" Target="slides/slide5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0.xml"/><Relationship Id="rId72" Type="http://schemas.openxmlformats.org/officeDocument/2006/relationships/slide" Target="slides/slide51.xml"/><Relationship Id="rId80" Type="http://schemas.openxmlformats.org/officeDocument/2006/relationships/slide" Target="slides/slide59.xml"/><Relationship Id="rId85" Type="http://schemas.openxmlformats.org/officeDocument/2006/relationships/slide" Target="slides/slide64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59" Type="http://schemas.openxmlformats.org/officeDocument/2006/relationships/slide" Target="slides/slide38.xml"/><Relationship Id="rId67" Type="http://schemas.openxmlformats.org/officeDocument/2006/relationships/slide" Target="slides/slide46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0.xml"/><Relationship Id="rId54" Type="http://schemas.openxmlformats.org/officeDocument/2006/relationships/slide" Target="slides/slide33.xml"/><Relationship Id="rId62" Type="http://schemas.openxmlformats.org/officeDocument/2006/relationships/slide" Target="slides/slide41.xml"/><Relationship Id="rId70" Type="http://schemas.openxmlformats.org/officeDocument/2006/relationships/slide" Target="slides/slide49.xml"/><Relationship Id="rId75" Type="http://schemas.openxmlformats.org/officeDocument/2006/relationships/slide" Target="slides/slide54.xml"/><Relationship Id="rId83" Type="http://schemas.openxmlformats.org/officeDocument/2006/relationships/slide" Target="slides/slide6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slide" Target="slides/slide3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slide" Target="slides/slide39.xml"/><Relationship Id="rId65" Type="http://schemas.openxmlformats.org/officeDocument/2006/relationships/slide" Target="slides/slide44.xml"/><Relationship Id="rId73" Type="http://schemas.openxmlformats.org/officeDocument/2006/relationships/slide" Target="slides/slide52.xml"/><Relationship Id="rId78" Type="http://schemas.openxmlformats.org/officeDocument/2006/relationships/slide" Target="slides/slide57.xml"/><Relationship Id="rId81" Type="http://schemas.openxmlformats.org/officeDocument/2006/relationships/slide" Target="slides/slide60.xml"/><Relationship Id="rId86" Type="http://schemas.openxmlformats.org/officeDocument/2006/relationships/slide" Target="slides/slide6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image" Target="../media/image47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1.wmf"/><Relationship Id="rId1" Type="http://schemas.openxmlformats.org/officeDocument/2006/relationships/image" Target="../media/image50.wmf"/><Relationship Id="rId6" Type="http://schemas.openxmlformats.org/officeDocument/2006/relationships/image" Target="../media/image55.wmf"/><Relationship Id="rId5" Type="http://schemas.openxmlformats.org/officeDocument/2006/relationships/image" Target="../media/image54.wmf"/><Relationship Id="rId4" Type="http://schemas.openxmlformats.org/officeDocument/2006/relationships/image" Target="../media/image53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67.wmf"/><Relationship Id="rId1" Type="http://schemas.openxmlformats.org/officeDocument/2006/relationships/image" Target="../media/image66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Relationship Id="rId6" Type="http://schemas.openxmlformats.org/officeDocument/2006/relationships/image" Target="../media/image19.wmf"/><Relationship Id="rId5" Type="http://schemas.openxmlformats.org/officeDocument/2006/relationships/image" Target="../media/image18.wmf"/><Relationship Id="rId4" Type="http://schemas.openxmlformats.org/officeDocument/2006/relationships/image" Target="../media/image17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8.v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3" Type="http://schemas.openxmlformats.org/officeDocument/2006/relationships/image" Target="../media/image35.wmf"/><Relationship Id="rId7" Type="http://schemas.openxmlformats.org/officeDocument/2006/relationships/image" Target="../media/image39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Relationship Id="rId6" Type="http://schemas.openxmlformats.org/officeDocument/2006/relationships/image" Target="../media/image38.wmf"/><Relationship Id="rId11" Type="http://schemas.openxmlformats.org/officeDocument/2006/relationships/image" Target="../media/image43.wmf"/><Relationship Id="rId5" Type="http://schemas.openxmlformats.org/officeDocument/2006/relationships/image" Target="../media/image37.wmf"/><Relationship Id="rId10" Type="http://schemas.openxmlformats.org/officeDocument/2006/relationships/image" Target="../media/image42.wmf"/><Relationship Id="rId4" Type="http://schemas.openxmlformats.org/officeDocument/2006/relationships/image" Target="../media/image36.wmf"/><Relationship Id="rId9" Type="http://schemas.openxmlformats.org/officeDocument/2006/relationships/image" Target="../media/image4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022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42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14788" y="0"/>
            <a:ext cx="307022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87425" y="766763"/>
            <a:ext cx="5111750" cy="38338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42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8025" y="4856163"/>
            <a:ext cx="5670550" cy="459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942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09150"/>
            <a:ext cx="307022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42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14788" y="9709150"/>
            <a:ext cx="307022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CCAE924-22A7-466D-9D9A-5C7FF6A499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2135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0CD8F9-307F-413D-98C7-4786E1B52A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263697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523F9-B049-40C8-A677-2F5FF82C0F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463599"/>
      </p:ext>
    </p:extLst>
  </p:cSld>
  <p:clrMapOvr>
    <a:masterClrMapping/>
  </p:clrMapOvr>
  <p:transition>
    <p:zoom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57A18-BA18-4004-B0E5-75F261C9912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569936"/>
      </p:ext>
    </p:extLst>
  </p:cSld>
  <p:clrMapOvr>
    <a:masterClrMapping/>
  </p:clrMapOvr>
  <p:transition>
    <p:zoom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48195-BB6C-4333-B0DA-36D0D8663AA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966715"/>
      </p:ext>
    </p:extLst>
  </p:cSld>
  <p:clrMapOvr>
    <a:masterClrMapping/>
  </p:clrMapOvr>
  <p:transition>
    <p:zoom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1B8DC-0429-489B-BBCE-27E84D2BC4D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569562"/>
      </p:ext>
    </p:extLst>
  </p:cSld>
  <p:clrMapOvr>
    <a:masterClrMapping/>
  </p:clrMapOvr>
  <p:transition>
    <p:zoom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26999-3239-4B81-B2C4-1A1E05AF553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16278"/>
      </p:ext>
    </p:extLst>
  </p:cSld>
  <p:clrMapOvr>
    <a:masterClrMapping/>
  </p:clrMapOvr>
  <p:transition>
    <p:zoom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45A6A-78DB-497B-8288-5D892A89273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022333"/>
      </p:ext>
    </p:extLst>
  </p:cSld>
  <p:clrMapOvr>
    <a:masterClrMapping/>
  </p:clrMapOvr>
  <p:transition>
    <p:zoom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984C4-2634-43E4-97EB-91CF42B0453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342469"/>
      </p:ext>
    </p:extLst>
  </p:cSld>
  <p:clrMapOvr>
    <a:masterClrMapping/>
  </p:clrMapOvr>
  <p:transition>
    <p:zoom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C8BD6-D29B-410A-A64B-B089538E6E1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212400"/>
      </p:ext>
    </p:extLst>
  </p:cSld>
  <p:clrMapOvr>
    <a:masterClrMapping/>
  </p:clrMapOvr>
  <p:transition>
    <p:zoom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8A9AB-65B4-4688-AADF-415B20F3212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169138"/>
      </p:ext>
    </p:extLst>
  </p:cSld>
  <p:clrMapOvr>
    <a:masterClrMapping/>
  </p:clrMapOvr>
  <p:transition>
    <p:zoom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99145-AE2D-4AD6-9FA9-683E7473AAF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076863"/>
      </p:ext>
    </p:extLst>
  </p:cSld>
  <p:clrMapOvr>
    <a:masterClrMapping/>
  </p:clrMapOvr>
  <p:transition>
    <p:zoom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D454-E1FB-4D3B-A6F9-5EAFCA23565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935115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8BD566-B2A2-4F9A-BC4B-E1131EE206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140977"/>
      </p:ext>
    </p:extLst>
  </p:cSld>
  <p:clrMapOvr>
    <a:masterClrMapping/>
  </p:clrMapOvr>
  <p:transition>
    <p:zoom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3C8C6-F672-4F71-B5C1-DE00B725501F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462353"/>
      </p:ext>
    </p:extLst>
  </p:cSld>
  <p:clrMapOvr>
    <a:masterClrMapping/>
  </p:clrMapOvr>
  <p:transition>
    <p:zoom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F5417-99AA-45BC-8A36-28686049551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299352"/>
      </p:ext>
    </p:extLst>
  </p:cSld>
  <p:clrMapOvr>
    <a:masterClrMapping/>
  </p:clrMapOvr>
  <p:transition>
    <p:zoom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B4EBA-8153-44E9-AA28-53E53797DE4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17372"/>
      </p:ext>
    </p:extLst>
  </p:cSld>
  <p:clrMapOvr>
    <a:masterClrMapping/>
  </p:clrMapOvr>
  <p:transition>
    <p:zoom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B1B2E-E5D7-4982-9311-80CC8799352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206163"/>
      </p:ext>
    </p:extLst>
  </p:cSld>
  <p:clrMapOvr>
    <a:masterClrMapping/>
  </p:clrMapOvr>
  <p:transition>
    <p:zoom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D3CED-5F4D-41C3-9A29-CA5B733361F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484640"/>
      </p:ext>
    </p:extLst>
  </p:cSld>
  <p:clrMapOvr>
    <a:masterClrMapping/>
  </p:clrMapOvr>
  <p:transition>
    <p:zoom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57A18-BA18-4004-B0E5-75F261C9912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759604"/>
      </p:ext>
    </p:extLst>
  </p:cSld>
  <p:clrMapOvr>
    <a:masterClrMapping/>
  </p:clrMapOvr>
  <p:transition>
    <p:zoom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48195-BB6C-4333-B0DA-36D0D8663AA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636817"/>
      </p:ext>
    </p:extLst>
  </p:cSld>
  <p:clrMapOvr>
    <a:masterClrMapping/>
  </p:clrMapOvr>
  <p:transition>
    <p:zoom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1B8DC-0429-489B-BBCE-27E84D2BC4D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769515"/>
      </p:ext>
    </p:extLst>
  </p:cSld>
  <p:clrMapOvr>
    <a:masterClrMapping/>
  </p:clrMapOvr>
  <p:transition>
    <p:zoom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26999-3239-4B81-B2C4-1A1E05AF553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792145"/>
      </p:ext>
    </p:extLst>
  </p:cSld>
  <p:clrMapOvr>
    <a:masterClrMapping/>
  </p:clrMapOvr>
  <p:transition>
    <p:zoom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45A6A-78DB-497B-8288-5D892A89273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987096"/>
      </p:ext>
    </p:extLst>
  </p:cSld>
  <p:clrMapOvr>
    <a:masterClrMapping/>
  </p:clrMapOvr>
  <p:transition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5D454A-415B-4465-813A-B977122DAB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09229"/>
      </p:ext>
    </p:extLst>
  </p:cSld>
  <p:clrMapOvr>
    <a:masterClrMapping/>
  </p:clrMapOvr>
  <p:transition>
    <p:zoom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984C4-2634-43E4-97EB-91CF42B0453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028138"/>
      </p:ext>
    </p:extLst>
  </p:cSld>
  <p:clrMapOvr>
    <a:masterClrMapping/>
  </p:clrMapOvr>
  <p:transition>
    <p:zoom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C8BD6-D29B-410A-A64B-B089538E6E1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625893"/>
      </p:ext>
    </p:extLst>
  </p:cSld>
  <p:clrMapOvr>
    <a:masterClrMapping/>
  </p:clrMapOvr>
  <p:transition>
    <p:zoom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8A9AB-65B4-4688-AADF-415B20F3212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955009"/>
      </p:ext>
    </p:extLst>
  </p:cSld>
  <p:clrMapOvr>
    <a:masterClrMapping/>
  </p:clrMapOvr>
  <p:transition>
    <p:zoom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C2F37-D204-4D55-A204-7CBB559356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763541"/>
      </p:ext>
    </p:extLst>
  </p:cSld>
  <p:clrMapOvr>
    <a:masterClrMapping/>
  </p:clrMapOvr>
  <p:transition>
    <p:zoom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FE90B-A496-4188-ACD4-EBC4AFF344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250015"/>
      </p:ext>
    </p:extLst>
  </p:cSld>
  <p:clrMapOvr>
    <a:masterClrMapping/>
  </p:clrMapOvr>
  <p:transition>
    <p:zoom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DE39AD-0701-48CC-BEBB-0C70EB4A1F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359377"/>
      </p:ext>
    </p:extLst>
  </p:cSld>
  <p:clrMapOvr>
    <a:masterClrMapping/>
  </p:clrMapOvr>
  <p:transition>
    <p:zoom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CAFB65-DFEB-42D1-92BA-CAE740875D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833610"/>
      </p:ext>
    </p:extLst>
  </p:cSld>
  <p:clrMapOvr>
    <a:masterClrMapping/>
  </p:clrMapOvr>
  <p:transition>
    <p:zoom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C96D5-9C58-465F-8370-BC6CED518E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312548"/>
      </p:ext>
    </p:extLst>
  </p:cSld>
  <p:clrMapOvr>
    <a:masterClrMapping/>
  </p:clrMapOvr>
  <p:transition>
    <p:zoom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5DCDEB-A36C-482D-AF11-CDA4CAF845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089939"/>
      </p:ext>
    </p:extLst>
  </p:cSld>
  <p:clrMapOvr>
    <a:masterClrMapping/>
  </p:clrMapOvr>
  <p:transition>
    <p:zoom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FD074D-3196-4F1F-A4EC-E976D42DDB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698995"/>
      </p:ext>
    </p:extLst>
  </p:cSld>
  <p:clrMapOvr>
    <a:masterClrMapping/>
  </p:clrMapOvr>
  <p:transition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71D7E6-7AEC-41FD-B507-987EC2722F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421927"/>
      </p:ext>
    </p:extLst>
  </p:cSld>
  <p:clrMapOvr>
    <a:masterClrMapping/>
  </p:clrMapOvr>
  <p:transition>
    <p:zoom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54086-D909-4683-8A4E-B695E84C6BB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116310"/>
      </p:ext>
    </p:extLst>
  </p:cSld>
  <p:clrMapOvr>
    <a:masterClrMapping/>
  </p:clrMapOvr>
  <p:transition>
    <p:zoom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E2CD63-831E-4F75-A0D8-015130705D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550594"/>
      </p:ext>
    </p:extLst>
  </p:cSld>
  <p:clrMapOvr>
    <a:masterClrMapping/>
  </p:clrMapOvr>
  <p:transition>
    <p:zoom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F18CEE-E910-4E00-A401-404FB2C803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411748"/>
      </p:ext>
    </p:extLst>
  </p:cSld>
  <p:clrMapOvr>
    <a:masterClrMapping/>
  </p:clrMapOvr>
  <p:transition>
    <p:zoom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06BE69-9B69-4AB3-8830-5C95D45504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921145"/>
      </p:ext>
    </p:extLst>
  </p:cSld>
  <p:clrMapOvr>
    <a:masterClrMapping/>
  </p:clrMapOvr>
  <p:transition>
    <p:zoom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522FA-19AF-418D-A651-BA990424B9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583712"/>
      </p:ext>
    </p:extLst>
  </p:cSld>
  <p:clrMapOvr>
    <a:masterClrMapping/>
  </p:clrMapOvr>
  <p:transition>
    <p:zoom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8BA7DC-7449-468C-91B6-AC7C58D8B7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762294"/>
      </p:ext>
    </p:extLst>
  </p:cSld>
  <p:clrMapOvr>
    <a:masterClrMapping/>
  </p:clrMapOvr>
  <p:transition>
    <p:zoom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93C5D-444E-4F25-8FD0-787114DDCA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783655"/>
      </p:ext>
    </p:extLst>
  </p:cSld>
  <p:clrMapOvr>
    <a:masterClrMapping/>
  </p:clrMapOvr>
  <p:transition>
    <p:zoom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BBDEEB-BC32-4293-BE0A-1E67E750A3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278909"/>
      </p:ext>
    </p:extLst>
  </p:cSld>
  <p:clrMapOvr>
    <a:masterClrMapping/>
  </p:clrMapOvr>
  <p:transition>
    <p:zoom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AEC7B2-766D-47EA-8D50-6EAC038EE8C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540344"/>
      </p:ext>
    </p:extLst>
  </p:cSld>
  <p:clrMapOvr>
    <a:masterClrMapping/>
  </p:clrMapOvr>
  <p:transition>
    <p:zoom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17804A-B81D-413B-B058-877C31856A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030908"/>
      </p:ext>
    </p:extLst>
  </p:cSld>
  <p:clrMapOvr>
    <a:masterClrMapping/>
  </p:clrMapOvr>
  <p:transition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EE492A-E3F8-4665-AE83-FC3A67EE9F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766546"/>
      </p:ext>
    </p:extLst>
  </p:cSld>
  <p:clrMapOvr>
    <a:masterClrMapping/>
  </p:clrMapOvr>
  <p:transition>
    <p:zoom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99145-AE2D-4AD6-9FA9-683E7473AAF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964820"/>
      </p:ext>
    </p:extLst>
  </p:cSld>
  <p:clrMapOvr>
    <a:masterClrMapping/>
  </p:clrMapOvr>
  <p:transition>
    <p:zoom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D454-E1FB-4D3B-A6F9-5EAFCA23565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218410"/>
      </p:ext>
    </p:extLst>
  </p:cSld>
  <p:clrMapOvr>
    <a:masterClrMapping/>
  </p:clrMapOvr>
  <p:transition>
    <p:zoom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3C8C6-F672-4F71-B5C1-DE00B725501F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044951"/>
      </p:ext>
    </p:extLst>
  </p:cSld>
  <p:clrMapOvr>
    <a:masterClrMapping/>
  </p:clrMapOvr>
  <p:transition>
    <p:zoom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F5417-99AA-45BC-8A36-28686049551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275447"/>
      </p:ext>
    </p:extLst>
  </p:cSld>
  <p:clrMapOvr>
    <a:masterClrMapping/>
  </p:clrMapOvr>
  <p:transition>
    <p:zoom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B4EBA-8153-44E9-AA28-53E53797DE4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575905"/>
      </p:ext>
    </p:extLst>
  </p:cSld>
  <p:clrMapOvr>
    <a:masterClrMapping/>
  </p:clrMapOvr>
  <p:transition>
    <p:zoom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B1B2E-E5D7-4982-9311-80CC8799352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23284"/>
      </p:ext>
    </p:extLst>
  </p:cSld>
  <p:clrMapOvr>
    <a:masterClrMapping/>
  </p:clrMapOvr>
  <p:transition>
    <p:zoom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D3CED-5F4D-41C3-9A29-CA5B733361F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888606"/>
      </p:ext>
    </p:extLst>
  </p:cSld>
  <p:clrMapOvr>
    <a:masterClrMapping/>
  </p:clrMapOvr>
  <p:transition>
    <p:zoom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57A18-BA18-4004-B0E5-75F261C9912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677696"/>
      </p:ext>
    </p:extLst>
  </p:cSld>
  <p:clrMapOvr>
    <a:masterClrMapping/>
  </p:clrMapOvr>
  <p:transition>
    <p:zoom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48195-BB6C-4333-B0DA-36D0D8663AA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593013"/>
      </p:ext>
    </p:extLst>
  </p:cSld>
  <p:clrMapOvr>
    <a:masterClrMapping/>
  </p:clrMapOvr>
  <p:transition>
    <p:zoom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1B8DC-0429-489B-BBCE-27E84D2BC4D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544370"/>
      </p:ext>
    </p:extLst>
  </p:cSld>
  <p:clrMapOvr>
    <a:masterClrMapping/>
  </p:clrMapOvr>
  <p:transition>
    <p:zo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87EEE-B9F5-401C-BBB9-2C7DA62B54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660058"/>
      </p:ext>
    </p:extLst>
  </p:cSld>
  <p:clrMapOvr>
    <a:masterClrMapping/>
  </p:clrMapOvr>
  <p:transition>
    <p:zoom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26999-3239-4B81-B2C4-1A1E05AF553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602797"/>
      </p:ext>
    </p:extLst>
  </p:cSld>
  <p:clrMapOvr>
    <a:masterClrMapping/>
  </p:clrMapOvr>
  <p:transition>
    <p:zoom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45A6A-78DB-497B-8288-5D892A89273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070521"/>
      </p:ext>
    </p:extLst>
  </p:cSld>
  <p:clrMapOvr>
    <a:masterClrMapping/>
  </p:clrMapOvr>
  <p:transition>
    <p:zoom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984C4-2634-43E4-97EB-91CF42B0453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496352"/>
      </p:ext>
    </p:extLst>
  </p:cSld>
  <p:clrMapOvr>
    <a:masterClrMapping/>
  </p:clrMapOvr>
  <p:transition>
    <p:zoom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C8BD6-D29B-410A-A64B-B089538E6E1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622184"/>
      </p:ext>
    </p:extLst>
  </p:cSld>
  <p:clrMapOvr>
    <a:masterClrMapping/>
  </p:clrMapOvr>
  <p:transition>
    <p:zoom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8A9AB-65B4-4688-AADF-415B20F3212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603279"/>
      </p:ext>
    </p:extLst>
  </p:cSld>
  <p:clrMapOvr>
    <a:masterClrMapping/>
  </p:clrMapOvr>
  <p:transition>
    <p:zoom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99145-AE2D-4AD6-9FA9-683E7473AAF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524479"/>
      </p:ext>
    </p:extLst>
  </p:cSld>
  <p:clrMapOvr>
    <a:masterClrMapping/>
  </p:clrMapOvr>
  <p:transition>
    <p:zoom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D454-E1FB-4D3B-A6F9-5EAFCA23565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505449"/>
      </p:ext>
    </p:extLst>
  </p:cSld>
  <p:clrMapOvr>
    <a:masterClrMapping/>
  </p:clrMapOvr>
  <p:transition>
    <p:zoom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3C8C6-F672-4F71-B5C1-DE00B725501F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60821"/>
      </p:ext>
    </p:extLst>
  </p:cSld>
  <p:clrMapOvr>
    <a:masterClrMapping/>
  </p:clrMapOvr>
  <p:transition>
    <p:zoom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F5417-99AA-45BC-8A36-28686049551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799825"/>
      </p:ext>
    </p:extLst>
  </p:cSld>
  <p:clrMapOvr>
    <a:masterClrMapping/>
  </p:clrMapOvr>
  <p:transition>
    <p:zoom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B4EBA-8153-44E9-AA28-53E53797DE4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067481"/>
      </p:ext>
    </p:extLst>
  </p:cSld>
  <p:clrMapOvr>
    <a:masterClrMapping/>
  </p:clrMapOvr>
  <p:transition>
    <p:zo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B331E2-7EDA-47CA-9A64-46846A86DE3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915061"/>
      </p:ext>
    </p:extLst>
  </p:cSld>
  <p:clrMapOvr>
    <a:masterClrMapping/>
  </p:clrMapOvr>
  <p:transition>
    <p:zoom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B1B2E-E5D7-4982-9311-80CC8799352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921064"/>
      </p:ext>
    </p:extLst>
  </p:cSld>
  <p:clrMapOvr>
    <a:masterClrMapping/>
  </p:clrMapOvr>
  <p:transition>
    <p:zoom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D3CED-5F4D-41C3-9A29-CA5B733361F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086326"/>
      </p:ext>
    </p:extLst>
  </p:cSld>
  <p:clrMapOvr>
    <a:masterClrMapping/>
  </p:clrMapOvr>
  <p:transition>
    <p:zoom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57A18-BA18-4004-B0E5-75F261C9912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798556"/>
      </p:ext>
    </p:extLst>
  </p:cSld>
  <p:clrMapOvr>
    <a:masterClrMapping/>
  </p:clrMapOvr>
  <p:transition>
    <p:zoom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48195-BB6C-4333-B0DA-36D0D8663AA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875138"/>
      </p:ext>
    </p:extLst>
  </p:cSld>
  <p:clrMapOvr>
    <a:masterClrMapping/>
  </p:clrMapOvr>
  <p:transition>
    <p:zoom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1B8DC-0429-489B-BBCE-27E84D2BC4D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678149"/>
      </p:ext>
    </p:extLst>
  </p:cSld>
  <p:clrMapOvr>
    <a:masterClrMapping/>
  </p:clrMapOvr>
  <p:transition>
    <p:zoom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26999-3239-4B81-B2C4-1A1E05AF553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436711"/>
      </p:ext>
    </p:extLst>
  </p:cSld>
  <p:clrMapOvr>
    <a:masterClrMapping/>
  </p:clrMapOvr>
  <p:transition>
    <p:zoom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45A6A-78DB-497B-8288-5D892A89273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874705"/>
      </p:ext>
    </p:extLst>
  </p:cSld>
  <p:clrMapOvr>
    <a:masterClrMapping/>
  </p:clrMapOvr>
  <p:transition>
    <p:zoom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984C4-2634-43E4-97EB-91CF42B0453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976961"/>
      </p:ext>
    </p:extLst>
  </p:cSld>
  <p:clrMapOvr>
    <a:masterClrMapping/>
  </p:clrMapOvr>
  <p:transition>
    <p:zoom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C8BD6-D29B-410A-A64B-B089538E6E1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622095"/>
      </p:ext>
    </p:extLst>
  </p:cSld>
  <p:clrMapOvr>
    <a:masterClrMapping/>
  </p:clrMapOvr>
  <p:transition>
    <p:zoom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8A9AB-65B4-4688-AADF-415B20F3212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020178"/>
      </p:ext>
    </p:extLst>
  </p:cSld>
  <p:clrMapOvr>
    <a:masterClrMapping/>
  </p:clrMapOvr>
  <p:transition>
    <p:zo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1C1063-565B-4440-9655-25BC50167EC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587022"/>
      </p:ext>
    </p:extLst>
  </p:cSld>
  <p:clrMapOvr>
    <a:masterClrMapping/>
  </p:clrMapOvr>
  <p:transition>
    <p:zoom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99145-AE2D-4AD6-9FA9-683E7473AAF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64718"/>
      </p:ext>
    </p:extLst>
  </p:cSld>
  <p:clrMapOvr>
    <a:masterClrMapping/>
  </p:clrMapOvr>
  <p:transition>
    <p:zoom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D454-E1FB-4D3B-A6F9-5EAFCA23565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676952"/>
      </p:ext>
    </p:extLst>
  </p:cSld>
  <p:clrMapOvr>
    <a:masterClrMapping/>
  </p:clrMapOvr>
  <p:transition>
    <p:zoom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3C8C6-F672-4F71-B5C1-DE00B725501F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211699"/>
      </p:ext>
    </p:extLst>
  </p:cSld>
  <p:clrMapOvr>
    <a:masterClrMapping/>
  </p:clrMapOvr>
  <p:transition>
    <p:zoom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F5417-99AA-45BC-8A36-28686049551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97476"/>
      </p:ext>
    </p:extLst>
  </p:cSld>
  <p:clrMapOvr>
    <a:masterClrMapping/>
  </p:clrMapOvr>
  <p:transition>
    <p:zoom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B4EBA-8153-44E9-AA28-53E53797DE4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9135"/>
      </p:ext>
    </p:extLst>
  </p:cSld>
  <p:clrMapOvr>
    <a:masterClrMapping/>
  </p:clrMapOvr>
  <p:transition>
    <p:zoom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B1B2E-E5D7-4982-9311-80CC8799352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014249"/>
      </p:ext>
    </p:extLst>
  </p:cSld>
  <p:clrMapOvr>
    <a:masterClrMapping/>
  </p:clrMapOvr>
  <p:transition>
    <p:zoom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D3CED-5F4D-41C3-9A29-CA5B733361F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950169"/>
      </p:ext>
    </p:extLst>
  </p:cSld>
  <p:clrMapOvr>
    <a:masterClrMapping/>
  </p:clrMapOvr>
  <p:transition>
    <p:zoom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57A18-BA18-4004-B0E5-75F261C9912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098255"/>
      </p:ext>
    </p:extLst>
  </p:cSld>
  <p:clrMapOvr>
    <a:masterClrMapping/>
  </p:clrMapOvr>
  <p:transition>
    <p:zoom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48195-BB6C-4333-B0DA-36D0D8663AA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13728"/>
      </p:ext>
    </p:extLst>
  </p:cSld>
  <p:clrMapOvr>
    <a:masterClrMapping/>
  </p:clrMapOvr>
  <p:transition>
    <p:zoom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1B8DC-0429-489B-BBCE-27E84D2BC4D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667473"/>
      </p:ext>
    </p:extLst>
  </p:cSld>
  <p:clrMapOvr>
    <a:masterClrMapping/>
  </p:clrMapOvr>
  <p:transition>
    <p:zo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032970-0F84-4DDE-94D6-B8D89B40167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421698"/>
      </p:ext>
    </p:extLst>
  </p:cSld>
  <p:clrMapOvr>
    <a:masterClrMapping/>
  </p:clrMapOvr>
  <p:transition>
    <p:zoom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26999-3239-4B81-B2C4-1A1E05AF553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822475"/>
      </p:ext>
    </p:extLst>
  </p:cSld>
  <p:clrMapOvr>
    <a:masterClrMapping/>
  </p:clrMapOvr>
  <p:transition>
    <p:zoom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45A6A-78DB-497B-8288-5D892A89273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338919"/>
      </p:ext>
    </p:extLst>
  </p:cSld>
  <p:clrMapOvr>
    <a:masterClrMapping/>
  </p:clrMapOvr>
  <p:transition>
    <p:zoom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984C4-2634-43E4-97EB-91CF42B0453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097766"/>
      </p:ext>
    </p:extLst>
  </p:cSld>
  <p:clrMapOvr>
    <a:masterClrMapping/>
  </p:clrMapOvr>
  <p:transition>
    <p:zoom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C8BD6-D29B-410A-A64B-B089538E6E1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85035"/>
      </p:ext>
    </p:extLst>
  </p:cSld>
  <p:clrMapOvr>
    <a:masterClrMapping/>
  </p:clrMapOvr>
  <p:transition>
    <p:zoom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8A9AB-65B4-4688-AADF-415B20F3212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998790"/>
      </p:ext>
    </p:extLst>
  </p:cSld>
  <p:clrMapOvr>
    <a:masterClrMapping/>
  </p:clrMapOvr>
  <p:transition>
    <p:zoom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99145-AE2D-4AD6-9FA9-683E7473AAF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662811"/>
      </p:ext>
    </p:extLst>
  </p:cSld>
  <p:clrMapOvr>
    <a:masterClrMapping/>
  </p:clrMapOvr>
  <p:transition>
    <p:zoom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D454-E1FB-4D3B-A6F9-5EAFCA23565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079155"/>
      </p:ext>
    </p:extLst>
  </p:cSld>
  <p:clrMapOvr>
    <a:masterClrMapping/>
  </p:clrMapOvr>
  <p:transition>
    <p:zoom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3C8C6-F672-4F71-B5C1-DE00B725501F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915257"/>
      </p:ext>
    </p:extLst>
  </p:cSld>
  <p:clrMapOvr>
    <a:masterClrMapping/>
  </p:clrMapOvr>
  <p:transition>
    <p:zoom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F5417-99AA-45BC-8A36-28686049551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479622"/>
      </p:ext>
    </p:extLst>
  </p:cSld>
  <p:clrMapOvr>
    <a:masterClrMapping/>
  </p:clrMapOvr>
  <p:transition>
    <p:zoom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B4EBA-8153-44E9-AA28-53E53797DE4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190943"/>
      </p:ext>
    </p:extLst>
  </p:cSld>
  <p:clrMapOvr>
    <a:masterClrMapping/>
  </p:clrMapOvr>
  <p:transition>
    <p:zo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A29CD3-F31F-4BD2-9A85-0955E70BBD5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765645"/>
      </p:ext>
    </p:extLst>
  </p:cSld>
  <p:clrMapOvr>
    <a:masterClrMapping/>
  </p:clrMapOvr>
  <p:transition>
    <p:zoom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B1B2E-E5D7-4982-9311-80CC8799352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090650"/>
      </p:ext>
    </p:extLst>
  </p:cSld>
  <p:clrMapOvr>
    <a:masterClrMapping/>
  </p:clrMapOvr>
  <p:transition>
    <p:zoom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D3CED-5F4D-41C3-9A29-CA5B733361F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676390"/>
      </p:ext>
    </p:extLst>
  </p:cSld>
  <p:clrMapOvr>
    <a:masterClrMapping/>
  </p:clrMapOvr>
  <p:transition>
    <p:zoom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57A18-BA18-4004-B0E5-75F261C9912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96551"/>
      </p:ext>
    </p:extLst>
  </p:cSld>
  <p:clrMapOvr>
    <a:masterClrMapping/>
  </p:clrMapOvr>
  <p:transition>
    <p:zoom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48195-BB6C-4333-B0DA-36D0D8663AA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704338"/>
      </p:ext>
    </p:extLst>
  </p:cSld>
  <p:clrMapOvr>
    <a:masterClrMapping/>
  </p:clrMapOvr>
  <p:transition>
    <p:zoom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1B8DC-0429-489B-BBCE-27E84D2BC4D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045368"/>
      </p:ext>
    </p:extLst>
  </p:cSld>
  <p:clrMapOvr>
    <a:masterClrMapping/>
  </p:clrMapOvr>
  <p:transition>
    <p:zoom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26999-3239-4B81-B2C4-1A1E05AF553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796638"/>
      </p:ext>
    </p:extLst>
  </p:cSld>
  <p:clrMapOvr>
    <a:masterClrMapping/>
  </p:clrMapOvr>
  <p:transition>
    <p:zoom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45A6A-78DB-497B-8288-5D892A89273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054677"/>
      </p:ext>
    </p:extLst>
  </p:cSld>
  <p:clrMapOvr>
    <a:masterClrMapping/>
  </p:clrMapOvr>
  <p:transition>
    <p:zoom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984C4-2634-43E4-97EB-91CF42B0453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277908"/>
      </p:ext>
    </p:extLst>
  </p:cSld>
  <p:clrMapOvr>
    <a:masterClrMapping/>
  </p:clrMapOvr>
  <p:transition>
    <p:zoom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C8BD6-D29B-410A-A64B-B089538E6E1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575102"/>
      </p:ext>
    </p:extLst>
  </p:cSld>
  <p:clrMapOvr>
    <a:masterClrMapping/>
  </p:clrMapOvr>
  <p:transition>
    <p:zoom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8A9AB-65B4-4688-AADF-415B20F3212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572318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ED19D-D469-48D1-9372-E9F75BD867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776125"/>
      </p:ext>
    </p:extLst>
  </p:cSld>
  <p:clrMapOvr>
    <a:masterClrMapping/>
  </p:clrMapOvr>
  <p:transition>
    <p:zo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FE7240-F3C7-425F-992C-D9DA41078AC0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623875"/>
      </p:ext>
    </p:extLst>
  </p:cSld>
  <p:clrMapOvr>
    <a:masterClrMapping/>
  </p:clrMapOvr>
  <p:transition>
    <p:zoom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99145-AE2D-4AD6-9FA9-683E7473AAF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525734"/>
      </p:ext>
    </p:extLst>
  </p:cSld>
  <p:clrMapOvr>
    <a:masterClrMapping/>
  </p:clrMapOvr>
  <p:transition>
    <p:zoom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D454-E1FB-4D3B-A6F9-5EAFCA23565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305310"/>
      </p:ext>
    </p:extLst>
  </p:cSld>
  <p:clrMapOvr>
    <a:masterClrMapping/>
  </p:clrMapOvr>
  <p:transition>
    <p:zoom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3C8C6-F672-4F71-B5C1-DE00B725501F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912350"/>
      </p:ext>
    </p:extLst>
  </p:cSld>
  <p:clrMapOvr>
    <a:masterClrMapping/>
  </p:clrMapOvr>
  <p:transition>
    <p:zoom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F5417-99AA-45BC-8A36-28686049551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370238"/>
      </p:ext>
    </p:extLst>
  </p:cSld>
  <p:clrMapOvr>
    <a:masterClrMapping/>
  </p:clrMapOvr>
  <p:transition>
    <p:zoom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B4EBA-8153-44E9-AA28-53E53797DE4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775870"/>
      </p:ext>
    </p:extLst>
  </p:cSld>
  <p:clrMapOvr>
    <a:masterClrMapping/>
  </p:clrMapOvr>
  <p:transition>
    <p:zoom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B1B2E-E5D7-4982-9311-80CC8799352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430738"/>
      </p:ext>
    </p:extLst>
  </p:cSld>
  <p:clrMapOvr>
    <a:masterClrMapping/>
  </p:clrMapOvr>
  <p:transition>
    <p:zoom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D3CED-5F4D-41C3-9A29-CA5B733361F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710882"/>
      </p:ext>
    </p:extLst>
  </p:cSld>
  <p:clrMapOvr>
    <a:masterClrMapping/>
  </p:clrMapOvr>
  <p:transition>
    <p:zoom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57A18-BA18-4004-B0E5-75F261C9912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688388"/>
      </p:ext>
    </p:extLst>
  </p:cSld>
  <p:clrMapOvr>
    <a:masterClrMapping/>
  </p:clrMapOvr>
  <p:transition>
    <p:zoom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48195-BB6C-4333-B0DA-36D0D8663AA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625883"/>
      </p:ext>
    </p:extLst>
  </p:cSld>
  <p:clrMapOvr>
    <a:masterClrMapping/>
  </p:clrMapOvr>
  <p:transition>
    <p:zoom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1B8DC-0429-489B-BBCE-27E84D2BC4D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023521"/>
      </p:ext>
    </p:extLst>
  </p:cSld>
  <p:clrMapOvr>
    <a:masterClrMapping/>
  </p:clrMapOvr>
  <p:transition>
    <p:zo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A1BE18-7E66-4769-856A-BDF930FA38C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672521"/>
      </p:ext>
    </p:extLst>
  </p:cSld>
  <p:clrMapOvr>
    <a:masterClrMapping/>
  </p:clrMapOvr>
  <p:transition>
    <p:zoom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26999-3239-4B81-B2C4-1A1E05AF553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963908"/>
      </p:ext>
    </p:extLst>
  </p:cSld>
  <p:clrMapOvr>
    <a:masterClrMapping/>
  </p:clrMapOvr>
  <p:transition>
    <p:zoom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45A6A-78DB-497B-8288-5D892A89273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171548"/>
      </p:ext>
    </p:extLst>
  </p:cSld>
  <p:clrMapOvr>
    <a:masterClrMapping/>
  </p:clrMapOvr>
  <p:transition>
    <p:zoom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984C4-2634-43E4-97EB-91CF42B0453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172176"/>
      </p:ext>
    </p:extLst>
  </p:cSld>
  <p:clrMapOvr>
    <a:masterClrMapping/>
  </p:clrMapOvr>
  <p:transition>
    <p:zoom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C8BD6-D29B-410A-A64B-B089538E6E1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301476"/>
      </p:ext>
    </p:extLst>
  </p:cSld>
  <p:clrMapOvr>
    <a:masterClrMapping/>
  </p:clrMapOvr>
  <p:transition>
    <p:zoom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8A9AB-65B4-4688-AADF-415B20F3212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455183"/>
      </p:ext>
    </p:extLst>
  </p:cSld>
  <p:clrMapOvr>
    <a:masterClrMapping/>
  </p:clrMapOvr>
  <p:transition>
    <p:zoom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99145-AE2D-4AD6-9FA9-683E7473AAF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456085"/>
      </p:ext>
    </p:extLst>
  </p:cSld>
  <p:clrMapOvr>
    <a:masterClrMapping/>
  </p:clrMapOvr>
  <p:transition>
    <p:zoom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D454-E1FB-4D3B-A6F9-5EAFCA23565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950627"/>
      </p:ext>
    </p:extLst>
  </p:cSld>
  <p:clrMapOvr>
    <a:masterClrMapping/>
  </p:clrMapOvr>
  <p:transition>
    <p:zoom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3C8C6-F672-4F71-B5C1-DE00B725501F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973333"/>
      </p:ext>
    </p:extLst>
  </p:cSld>
  <p:clrMapOvr>
    <a:masterClrMapping/>
  </p:clrMapOvr>
  <p:transition>
    <p:zoom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F5417-99AA-45BC-8A36-28686049551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785694"/>
      </p:ext>
    </p:extLst>
  </p:cSld>
  <p:clrMapOvr>
    <a:masterClrMapping/>
  </p:clrMapOvr>
  <p:transition>
    <p:zoom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B4EBA-8153-44E9-AA28-53E53797DE4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045861"/>
      </p:ext>
    </p:extLst>
  </p:cSld>
  <p:clrMapOvr>
    <a:masterClrMapping/>
  </p:clrMapOvr>
  <p:transition>
    <p:zo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5A20C-50F4-4396-99F5-8EAF89F00B6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595815"/>
      </p:ext>
    </p:extLst>
  </p:cSld>
  <p:clrMapOvr>
    <a:masterClrMapping/>
  </p:clrMapOvr>
  <p:transition>
    <p:zoom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B1B2E-E5D7-4982-9311-80CC8799352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045098"/>
      </p:ext>
    </p:extLst>
  </p:cSld>
  <p:clrMapOvr>
    <a:masterClrMapping/>
  </p:clrMapOvr>
  <p:transition>
    <p:zoom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D3CED-5F4D-41C3-9A29-CA5B733361F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803546"/>
      </p:ext>
    </p:extLst>
  </p:cSld>
  <p:clrMapOvr>
    <a:masterClrMapping/>
  </p:clrMapOvr>
  <p:transition>
    <p:zoom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57A18-BA18-4004-B0E5-75F261C9912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464688"/>
      </p:ext>
    </p:extLst>
  </p:cSld>
  <p:clrMapOvr>
    <a:masterClrMapping/>
  </p:clrMapOvr>
  <p:transition>
    <p:zoom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48195-BB6C-4333-B0DA-36D0D8663AA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993597"/>
      </p:ext>
    </p:extLst>
  </p:cSld>
  <p:clrMapOvr>
    <a:masterClrMapping/>
  </p:clrMapOvr>
  <p:transition>
    <p:zoom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1B8DC-0429-489B-BBCE-27E84D2BC4D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845593"/>
      </p:ext>
    </p:extLst>
  </p:cSld>
  <p:clrMapOvr>
    <a:masterClrMapping/>
  </p:clrMapOvr>
  <p:transition>
    <p:zoom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26999-3239-4B81-B2C4-1A1E05AF553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405"/>
      </p:ext>
    </p:extLst>
  </p:cSld>
  <p:clrMapOvr>
    <a:masterClrMapping/>
  </p:clrMapOvr>
  <p:transition>
    <p:zoom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45A6A-78DB-497B-8288-5D892A89273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092802"/>
      </p:ext>
    </p:extLst>
  </p:cSld>
  <p:clrMapOvr>
    <a:masterClrMapping/>
  </p:clrMapOvr>
  <p:transition>
    <p:zoom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984C4-2634-43E4-97EB-91CF42B0453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676958"/>
      </p:ext>
    </p:extLst>
  </p:cSld>
  <p:clrMapOvr>
    <a:masterClrMapping/>
  </p:clrMapOvr>
  <p:transition>
    <p:zoom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C8BD6-D29B-410A-A64B-B089538E6E1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62307"/>
      </p:ext>
    </p:extLst>
  </p:cSld>
  <p:clrMapOvr>
    <a:masterClrMapping/>
  </p:clrMapOvr>
  <p:transition>
    <p:zoom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8A9AB-65B4-4688-AADF-415B20F3212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891617"/>
      </p:ext>
    </p:extLst>
  </p:cSld>
  <p:clrMapOvr>
    <a:masterClrMapping/>
  </p:clrMapOvr>
  <p:transition>
    <p:zo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7BEE37-7A58-450B-A9CB-6148844E5EE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666439"/>
      </p:ext>
    </p:extLst>
  </p:cSld>
  <p:clrMapOvr>
    <a:masterClrMapping/>
  </p:clrMapOvr>
  <p:transition>
    <p:zoom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99145-AE2D-4AD6-9FA9-683E7473AAF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497884"/>
      </p:ext>
    </p:extLst>
  </p:cSld>
  <p:clrMapOvr>
    <a:masterClrMapping/>
  </p:clrMapOvr>
  <p:transition>
    <p:zoom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D454-E1FB-4D3B-A6F9-5EAFCA23565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899692"/>
      </p:ext>
    </p:extLst>
  </p:cSld>
  <p:clrMapOvr>
    <a:masterClrMapping/>
  </p:clrMapOvr>
  <p:transition>
    <p:zoom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3C8C6-F672-4F71-B5C1-DE00B725501F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117172"/>
      </p:ext>
    </p:extLst>
  </p:cSld>
  <p:clrMapOvr>
    <a:masterClrMapping/>
  </p:clrMapOvr>
  <p:transition>
    <p:zoom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F5417-99AA-45BC-8A36-28686049551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021911"/>
      </p:ext>
    </p:extLst>
  </p:cSld>
  <p:clrMapOvr>
    <a:masterClrMapping/>
  </p:clrMapOvr>
  <p:transition>
    <p:zoom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B4EBA-8153-44E9-AA28-53E53797DE4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229306"/>
      </p:ext>
    </p:extLst>
  </p:cSld>
  <p:clrMapOvr>
    <a:masterClrMapping/>
  </p:clrMapOvr>
  <p:transition>
    <p:zoom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B1B2E-E5D7-4982-9311-80CC8799352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026911"/>
      </p:ext>
    </p:extLst>
  </p:cSld>
  <p:clrMapOvr>
    <a:masterClrMapping/>
  </p:clrMapOvr>
  <p:transition>
    <p:zoom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D3CED-5F4D-41C3-9A29-CA5B733361F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070145"/>
      </p:ext>
    </p:extLst>
  </p:cSld>
  <p:clrMapOvr>
    <a:masterClrMapping/>
  </p:clrMapOvr>
  <p:transition>
    <p:zoom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57A18-BA18-4004-B0E5-75F261C9912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440475"/>
      </p:ext>
    </p:extLst>
  </p:cSld>
  <p:clrMapOvr>
    <a:masterClrMapping/>
  </p:clrMapOvr>
  <p:transition>
    <p:zoom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48195-BB6C-4333-B0DA-36D0D8663AA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536165"/>
      </p:ext>
    </p:extLst>
  </p:cSld>
  <p:clrMapOvr>
    <a:masterClrMapping/>
  </p:clrMapOvr>
  <p:transition>
    <p:zoom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1B8DC-0429-489B-BBCE-27E84D2BC4D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071768"/>
      </p:ext>
    </p:extLst>
  </p:cSld>
  <p:clrMapOvr>
    <a:masterClrMapping/>
  </p:clrMapOvr>
  <p:transition>
    <p:zo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5EC0DD-09B1-4070-9BE9-CB3FBA3659F0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025351"/>
      </p:ext>
    </p:extLst>
  </p:cSld>
  <p:clrMapOvr>
    <a:masterClrMapping/>
  </p:clrMapOvr>
  <p:transition>
    <p:zoom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26999-3239-4B81-B2C4-1A1E05AF553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169431"/>
      </p:ext>
    </p:extLst>
  </p:cSld>
  <p:clrMapOvr>
    <a:masterClrMapping/>
  </p:clrMapOvr>
  <p:transition>
    <p:zoom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45A6A-78DB-497B-8288-5D892A89273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535926"/>
      </p:ext>
    </p:extLst>
  </p:cSld>
  <p:clrMapOvr>
    <a:masterClrMapping/>
  </p:clrMapOvr>
  <p:transition>
    <p:zoom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984C4-2634-43E4-97EB-91CF42B0453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507321"/>
      </p:ext>
    </p:extLst>
  </p:cSld>
  <p:clrMapOvr>
    <a:masterClrMapping/>
  </p:clrMapOvr>
  <p:transition>
    <p:zoom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C8BD6-D29B-410A-A64B-B089538E6E1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907918"/>
      </p:ext>
    </p:extLst>
  </p:cSld>
  <p:clrMapOvr>
    <a:masterClrMapping/>
  </p:clrMapOvr>
  <p:transition>
    <p:zoom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8A9AB-65B4-4688-AADF-415B20F3212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676349"/>
      </p:ext>
    </p:extLst>
  </p:cSld>
  <p:clrMapOvr>
    <a:masterClrMapping/>
  </p:clrMapOvr>
  <p:transition>
    <p:zoom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141716-B5D3-453C-8443-1DFBBBA65F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796809"/>
      </p:ext>
    </p:extLst>
  </p:cSld>
  <p:clrMapOvr>
    <a:masterClrMapping/>
  </p:clrMapOvr>
  <p:transition>
    <p:zoom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B96F01-6514-4C13-AAC2-C69BA21D62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935858"/>
      </p:ext>
    </p:extLst>
  </p:cSld>
  <p:clrMapOvr>
    <a:masterClrMapping/>
  </p:clrMapOvr>
  <p:transition>
    <p:zoom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E9BAA1-D5B5-4C17-9ECB-0F8381088F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589226"/>
      </p:ext>
    </p:extLst>
  </p:cSld>
  <p:clrMapOvr>
    <a:masterClrMapping/>
  </p:clrMapOvr>
  <p:transition>
    <p:zoom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22B46D-F593-4693-8856-4D84EF5D56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012634"/>
      </p:ext>
    </p:extLst>
  </p:cSld>
  <p:clrMapOvr>
    <a:masterClrMapping/>
  </p:clrMapOvr>
  <p:transition>
    <p:zoom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16680-B87A-4430-A080-B0A8D3461D3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942703"/>
      </p:ext>
    </p:extLst>
  </p:cSld>
  <p:clrMapOvr>
    <a:masterClrMapping/>
  </p:clrMapOvr>
  <p:transition>
    <p:zo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CD4BD-6361-4846-B77A-21958FBDFEE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012686"/>
      </p:ext>
    </p:extLst>
  </p:cSld>
  <p:clrMapOvr>
    <a:masterClrMapping/>
  </p:clrMapOvr>
  <p:transition>
    <p:zoom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B8687D-7606-4D91-B473-EE43D43052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285308"/>
      </p:ext>
    </p:extLst>
  </p:cSld>
  <p:clrMapOvr>
    <a:masterClrMapping/>
  </p:clrMapOvr>
  <p:transition>
    <p:zoom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E9C75E-613C-4A52-9DF2-5CF5FB5BEE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510435"/>
      </p:ext>
    </p:extLst>
  </p:cSld>
  <p:clrMapOvr>
    <a:masterClrMapping/>
  </p:clrMapOvr>
  <p:transition>
    <p:zoom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FC0AE-40EC-4F25-8B3A-88AE19ED4A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529144"/>
      </p:ext>
    </p:extLst>
  </p:cSld>
  <p:clrMapOvr>
    <a:masterClrMapping/>
  </p:clrMapOvr>
  <p:transition>
    <p:zoom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7830B0-3DBC-405F-87CA-27C7342FD9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552756"/>
      </p:ext>
    </p:extLst>
  </p:cSld>
  <p:clrMapOvr>
    <a:masterClrMapping/>
  </p:clrMapOvr>
  <p:transition>
    <p:zoom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B74FFC-AAA8-4A1E-8352-8CAC35AB2B6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830759"/>
      </p:ext>
    </p:extLst>
  </p:cSld>
  <p:clrMapOvr>
    <a:masterClrMapping/>
  </p:clrMapOvr>
  <p:transition>
    <p:zoom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F2DB9D-F21F-4863-B4CC-A18CCE460C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42147"/>
      </p:ext>
    </p:extLst>
  </p:cSld>
  <p:clrMapOvr>
    <a:masterClrMapping/>
  </p:clrMapOvr>
  <p:transition>
    <p:zoom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B4B99-DA78-4626-A5C6-3CC1055A92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563912"/>
      </p:ext>
    </p:extLst>
  </p:cSld>
  <p:clrMapOvr>
    <a:masterClrMapping/>
  </p:clrMapOvr>
  <p:transition>
    <p:zoom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06DA83-73A8-414F-B1A4-EC2BBBC8EC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39318"/>
      </p:ext>
    </p:extLst>
  </p:cSld>
  <p:clrMapOvr>
    <a:masterClrMapping/>
  </p:clrMapOvr>
  <p:transition>
    <p:zoom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5C17EB-8B64-49AF-B1D7-8D0920AA3E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751620"/>
      </p:ext>
    </p:extLst>
  </p:cSld>
  <p:clrMapOvr>
    <a:masterClrMapping/>
  </p:clrMapOvr>
  <p:transition>
    <p:zoom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BF931-8F06-4F90-AC52-FFE6894F7CC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303119"/>
      </p:ext>
    </p:extLst>
  </p:cSld>
  <p:clrMapOvr>
    <a:masterClrMapping/>
  </p:clrMapOvr>
  <p:transition>
    <p:zo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9F4FC4-C3F7-4CB7-B6EC-F8F920DAD7E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735499"/>
      </p:ext>
    </p:extLst>
  </p:cSld>
  <p:clrMapOvr>
    <a:masterClrMapping/>
  </p:clrMapOvr>
  <p:transition>
    <p:zoom/>
  </p:transition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E84BFF-8E5D-4A73-BE18-DE3AB9AA4F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612595"/>
      </p:ext>
    </p:extLst>
  </p:cSld>
  <p:clrMapOvr>
    <a:masterClrMapping/>
  </p:clrMapOvr>
  <p:transition>
    <p:zoom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CE1149-3557-4034-BBD0-6D580680DB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3096"/>
      </p:ext>
    </p:extLst>
  </p:cSld>
  <p:clrMapOvr>
    <a:masterClrMapping/>
  </p:clrMapOvr>
  <p:transition>
    <p:zoom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99145-AE2D-4AD6-9FA9-683E7473AAF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780746"/>
      </p:ext>
    </p:extLst>
  </p:cSld>
  <p:clrMapOvr>
    <a:masterClrMapping/>
  </p:clrMapOvr>
  <p:transition>
    <p:zoom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D454-E1FB-4D3B-A6F9-5EAFCA23565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148673"/>
      </p:ext>
    </p:extLst>
  </p:cSld>
  <p:clrMapOvr>
    <a:masterClrMapping/>
  </p:clrMapOvr>
  <p:transition>
    <p:zoom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3C8C6-F672-4F71-B5C1-DE00B725501F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418065"/>
      </p:ext>
    </p:extLst>
  </p:cSld>
  <p:clrMapOvr>
    <a:masterClrMapping/>
  </p:clrMapOvr>
  <p:transition>
    <p:zoom/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F5417-99AA-45BC-8A36-28686049551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222766"/>
      </p:ext>
    </p:extLst>
  </p:cSld>
  <p:clrMapOvr>
    <a:masterClrMapping/>
  </p:clrMapOvr>
  <p:transition>
    <p:zoom/>
  </p:transition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B4EBA-8153-44E9-AA28-53E53797DE4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987366"/>
      </p:ext>
    </p:extLst>
  </p:cSld>
  <p:clrMapOvr>
    <a:masterClrMapping/>
  </p:clrMapOvr>
  <p:transition>
    <p:zoom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B1B2E-E5D7-4982-9311-80CC8799352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255544"/>
      </p:ext>
    </p:extLst>
  </p:cSld>
  <p:clrMapOvr>
    <a:masterClrMapping/>
  </p:clrMapOvr>
  <p:transition>
    <p:zoom/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D3CED-5F4D-41C3-9A29-CA5B733361F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279929"/>
      </p:ext>
    </p:extLst>
  </p:cSld>
  <p:clrMapOvr>
    <a:masterClrMapping/>
  </p:clrMapOvr>
  <p:transition>
    <p:zoom/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57A18-BA18-4004-B0E5-75F261C9912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556581"/>
      </p:ext>
    </p:extLst>
  </p:cSld>
  <p:clrMapOvr>
    <a:masterClrMapping/>
  </p:clrMapOvr>
  <p:transition>
    <p:zo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EF110-F5BA-4EC3-BEC3-0811D4C2305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922661"/>
      </p:ext>
    </p:extLst>
  </p:cSld>
  <p:clrMapOvr>
    <a:masterClrMapping/>
  </p:clrMapOvr>
  <p:transition>
    <p:zoom/>
  </p:transition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48195-BB6C-4333-B0DA-36D0D8663AA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615201"/>
      </p:ext>
    </p:extLst>
  </p:cSld>
  <p:clrMapOvr>
    <a:masterClrMapping/>
  </p:clrMapOvr>
  <p:transition>
    <p:zoom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1B8DC-0429-489B-BBCE-27E84D2BC4D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906413"/>
      </p:ext>
    </p:extLst>
  </p:cSld>
  <p:clrMapOvr>
    <a:masterClrMapping/>
  </p:clrMapOvr>
  <p:transition>
    <p:zoom/>
  </p:transition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26999-3239-4B81-B2C4-1A1E05AF553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16873"/>
      </p:ext>
    </p:extLst>
  </p:cSld>
  <p:clrMapOvr>
    <a:masterClrMapping/>
  </p:clrMapOvr>
  <p:transition>
    <p:zoom/>
  </p:transition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45A6A-78DB-497B-8288-5D892A89273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941922"/>
      </p:ext>
    </p:extLst>
  </p:cSld>
  <p:clrMapOvr>
    <a:masterClrMapping/>
  </p:clrMapOvr>
  <p:transition>
    <p:zoom/>
  </p:transition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984C4-2634-43E4-97EB-91CF42B0453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715159"/>
      </p:ext>
    </p:extLst>
  </p:cSld>
  <p:clrMapOvr>
    <a:masterClrMapping/>
  </p:clrMapOvr>
  <p:transition>
    <p:zoom/>
  </p:transition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C8BD6-D29B-410A-A64B-B089538E6E1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643374"/>
      </p:ext>
    </p:extLst>
  </p:cSld>
  <p:clrMapOvr>
    <a:masterClrMapping/>
  </p:clrMapOvr>
  <p:transition>
    <p:zoom/>
  </p:transition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8A9AB-65B4-4688-AADF-415B20F3212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543135"/>
      </p:ext>
    </p:extLst>
  </p:cSld>
  <p:clrMapOvr>
    <a:masterClrMapping/>
  </p:clrMapOvr>
  <p:transition>
    <p:zoom/>
  </p:transition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99145-AE2D-4AD6-9FA9-683E7473AAF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49255"/>
      </p:ext>
    </p:extLst>
  </p:cSld>
  <p:clrMapOvr>
    <a:masterClrMapping/>
  </p:clrMapOvr>
  <p:transition>
    <p:zoom/>
  </p:transition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D454-E1FB-4D3B-A6F9-5EAFCA23565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50"/>
      </p:ext>
    </p:extLst>
  </p:cSld>
  <p:clrMapOvr>
    <a:masterClrMapping/>
  </p:clrMapOvr>
  <p:transition>
    <p:zoom/>
  </p:transition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3C8C6-F672-4F71-B5C1-DE00B725501F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703422"/>
      </p:ext>
    </p:extLst>
  </p:cSld>
  <p:clrMapOvr>
    <a:masterClrMapping/>
  </p:clrMapOvr>
  <p:transition>
    <p:zo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B0809-DD56-46B8-82D8-ACA305229BD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443135"/>
      </p:ext>
    </p:extLst>
  </p:cSld>
  <p:clrMapOvr>
    <a:masterClrMapping/>
  </p:clrMapOvr>
  <p:transition>
    <p:zoom/>
  </p:transition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F5417-99AA-45BC-8A36-28686049551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703221"/>
      </p:ext>
    </p:extLst>
  </p:cSld>
  <p:clrMapOvr>
    <a:masterClrMapping/>
  </p:clrMapOvr>
  <p:transition>
    <p:zoom/>
  </p:transition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B4EBA-8153-44E9-AA28-53E53797DE4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080205"/>
      </p:ext>
    </p:extLst>
  </p:cSld>
  <p:clrMapOvr>
    <a:masterClrMapping/>
  </p:clrMapOvr>
  <p:transition>
    <p:zoom/>
  </p:transition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B1B2E-E5D7-4982-9311-80CC8799352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461738"/>
      </p:ext>
    </p:extLst>
  </p:cSld>
  <p:clrMapOvr>
    <a:masterClrMapping/>
  </p:clrMapOvr>
  <p:transition>
    <p:zoom/>
  </p:transition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D3CED-5F4D-41C3-9A29-CA5B733361F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075816"/>
      </p:ext>
    </p:extLst>
  </p:cSld>
  <p:clrMapOvr>
    <a:masterClrMapping/>
  </p:clrMapOvr>
  <p:transition>
    <p:zoom/>
  </p:transition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57A18-BA18-4004-B0E5-75F261C9912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955930"/>
      </p:ext>
    </p:extLst>
  </p:cSld>
  <p:clrMapOvr>
    <a:masterClrMapping/>
  </p:clrMapOvr>
  <p:transition>
    <p:zoom/>
  </p:transition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48195-BB6C-4333-B0DA-36D0D8663AA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936741"/>
      </p:ext>
    </p:extLst>
  </p:cSld>
  <p:clrMapOvr>
    <a:masterClrMapping/>
  </p:clrMapOvr>
  <p:transition>
    <p:zoom/>
  </p:transition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1B8DC-0429-489B-BBCE-27E84D2BC4D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775642"/>
      </p:ext>
    </p:extLst>
  </p:cSld>
  <p:clrMapOvr>
    <a:masterClrMapping/>
  </p:clrMapOvr>
  <p:transition>
    <p:zoom/>
  </p:transition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26999-3239-4B81-B2C4-1A1E05AF553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157894"/>
      </p:ext>
    </p:extLst>
  </p:cSld>
  <p:clrMapOvr>
    <a:masterClrMapping/>
  </p:clrMapOvr>
  <p:transition>
    <p:zoom/>
  </p:transition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45A6A-78DB-497B-8288-5D892A89273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811935"/>
      </p:ext>
    </p:extLst>
  </p:cSld>
  <p:clrMapOvr>
    <a:masterClrMapping/>
  </p:clrMapOvr>
  <p:transition>
    <p:zoom/>
  </p:transition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984C4-2634-43E4-97EB-91CF42B0453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817916"/>
      </p:ext>
    </p:extLst>
  </p:cSld>
  <p:clrMapOvr>
    <a:masterClrMapping/>
  </p:clrMapOvr>
  <p:transition>
    <p:zo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FB03C5-DC8D-4DBC-A1F6-CB6338F0C30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487945"/>
      </p:ext>
    </p:extLst>
  </p:cSld>
  <p:clrMapOvr>
    <a:masterClrMapping/>
  </p:clrMapOvr>
  <p:transition>
    <p:zoom/>
  </p:transition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C8BD6-D29B-410A-A64B-B089538E6E1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923675"/>
      </p:ext>
    </p:extLst>
  </p:cSld>
  <p:clrMapOvr>
    <a:masterClrMapping/>
  </p:clrMapOvr>
  <p:transition>
    <p:zoom/>
  </p:transition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8A9AB-65B4-4688-AADF-415B20F3212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419843"/>
      </p:ext>
    </p:extLst>
  </p:cSld>
  <p:clrMapOvr>
    <a:masterClrMapping/>
  </p:clrMapOvr>
  <p:transition>
    <p:zoom/>
  </p:transition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743236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980267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222699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763868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900389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907142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995250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899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B85668-2595-4B8B-B1E4-BC9ABB375E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597110"/>
      </p:ext>
    </p:extLst>
  </p:cSld>
  <p:clrMapOvr>
    <a:masterClrMapping/>
  </p:clrMapOvr>
  <p:transition>
    <p:zo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7EB04-5489-460B-A421-DFE30C047F9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366096"/>
      </p:ext>
    </p:extLst>
  </p:cSld>
  <p:clrMapOvr>
    <a:masterClrMapping/>
  </p:clrMapOvr>
  <p:transition>
    <p:zoom/>
  </p:transition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029626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187022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342957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593332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99145-AE2D-4AD6-9FA9-683E7473AAF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323097"/>
      </p:ext>
    </p:extLst>
  </p:cSld>
  <p:clrMapOvr>
    <a:masterClrMapping/>
  </p:clrMapOvr>
  <p:transition>
    <p:zoom/>
  </p:transition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D454-E1FB-4D3B-A6F9-5EAFCA23565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649850"/>
      </p:ext>
    </p:extLst>
  </p:cSld>
  <p:clrMapOvr>
    <a:masterClrMapping/>
  </p:clrMapOvr>
  <p:transition>
    <p:zoom/>
  </p:transition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3C8C6-F672-4F71-B5C1-DE00B725501F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229587"/>
      </p:ext>
    </p:extLst>
  </p:cSld>
  <p:clrMapOvr>
    <a:masterClrMapping/>
  </p:clrMapOvr>
  <p:transition>
    <p:zoom/>
  </p:transition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F5417-99AA-45BC-8A36-28686049551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968802"/>
      </p:ext>
    </p:extLst>
  </p:cSld>
  <p:clrMapOvr>
    <a:masterClrMapping/>
  </p:clrMapOvr>
  <p:transition>
    <p:zoom/>
  </p:transition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B4EBA-8153-44E9-AA28-53E53797DE4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673098"/>
      </p:ext>
    </p:extLst>
  </p:cSld>
  <p:clrMapOvr>
    <a:masterClrMapping/>
  </p:clrMapOvr>
  <p:transition>
    <p:zoom/>
  </p:transition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B1B2E-E5D7-4982-9311-80CC8799352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689264"/>
      </p:ext>
    </p:extLst>
  </p:cSld>
  <p:clrMapOvr>
    <a:masterClrMapping/>
  </p:clrMapOvr>
  <p:transition>
    <p:zo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75D96D-EB25-4DAF-A577-809A1EA70D0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893541"/>
      </p:ext>
    </p:extLst>
  </p:cSld>
  <p:clrMapOvr>
    <a:masterClrMapping/>
  </p:clrMapOvr>
  <p:transition>
    <p:zoom/>
  </p:transition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D3CED-5F4D-41C3-9A29-CA5B733361F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163783"/>
      </p:ext>
    </p:extLst>
  </p:cSld>
  <p:clrMapOvr>
    <a:masterClrMapping/>
  </p:clrMapOvr>
  <p:transition>
    <p:zoom/>
  </p:transition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57A18-BA18-4004-B0E5-75F261C9912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446118"/>
      </p:ext>
    </p:extLst>
  </p:cSld>
  <p:clrMapOvr>
    <a:masterClrMapping/>
  </p:clrMapOvr>
  <p:transition>
    <p:zoom/>
  </p:transition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48195-BB6C-4333-B0DA-36D0D8663AA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58230"/>
      </p:ext>
    </p:extLst>
  </p:cSld>
  <p:clrMapOvr>
    <a:masterClrMapping/>
  </p:clrMapOvr>
  <p:transition>
    <p:zoom/>
  </p:transition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1B8DC-0429-489B-BBCE-27E84D2BC4D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375710"/>
      </p:ext>
    </p:extLst>
  </p:cSld>
  <p:clrMapOvr>
    <a:masterClrMapping/>
  </p:clrMapOvr>
  <p:transition>
    <p:zoom/>
  </p:transition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26999-3239-4B81-B2C4-1A1E05AF553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083866"/>
      </p:ext>
    </p:extLst>
  </p:cSld>
  <p:clrMapOvr>
    <a:masterClrMapping/>
  </p:clrMapOvr>
  <p:transition>
    <p:zoom/>
  </p:transition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45A6A-78DB-497B-8288-5D892A89273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306882"/>
      </p:ext>
    </p:extLst>
  </p:cSld>
  <p:clrMapOvr>
    <a:masterClrMapping/>
  </p:clrMapOvr>
  <p:transition>
    <p:zoom/>
  </p:transition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984C4-2634-43E4-97EB-91CF42B0453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122265"/>
      </p:ext>
    </p:extLst>
  </p:cSld>
  <p:clrMapOvr>
    <a:masterClrMapping/>
  </p:clrMapOvr>
  <p:transition>
    <p:zoom/>
  </p:transition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C8BD6-D29B-410A-A64B-B089538E6E1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494170"/>
      </p:ext>
    </p:extLst>
  </p:cSld>
  <p:clrMapOvr>
    <a:masterClrMapping/>
  </p:clrMapOvr>
  <p:transition>
    <p:zoom/>
  </p:transition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8A9AB-65B4-4688-AADF-415B20F3212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561904"/>
      </p:ext>
    </p:extLst>
  </p:cSld>
  <p:clrMapOvr>
    <a:masterClrMapping/>
  </p:clrMapOvr>
  <p:transition>
    <p:zo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3AA72-4293-49D2-B0ED-9806150EDB6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838414"/>
      </p:ext>
    </p:extLst>
  </p:cSld>
  <p:clrMapOvr>
    <a:masterClrMapping/>
  </p:clrMapOvr>
  <p:transition>
    <p:zo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B51B8F-F394-4771-8471-C76D212E821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632027"/>
      </p:ext>
    </p:extLst>
  </p:cSld>
  <p:clrMapOvr>
    <a:masterClrMapping/>
  </p:clrMapOvr>
  <p:transition>
    <p:zo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02E3B-73C8-4E42-B12A-1252A6D7BFE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5503"/>
      </p:ext>
    </p:extLst>
  </p:cSld>
  <p:clrMapOvr>
    <a:masterClrMapping/>
  </p:clrMapOvr>
  <p:transition>
    <p:zo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AEE2F-410B-4B7D-85FF-B9DCDE04D53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391674"/>
      </p:ext>
    </p:extLst>
  </p:cSld>
  <p:clrMapOvr>
    <a:masterClrMapping/>
  </p:clrMapOvr>
  <p:transition>
    <p:zo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AC9C4B-2D94-422B-9734-DE3D881ECD0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586568"/>
      </p:ext>
    </p:extLst>
  </p:cSld>
  <p:clrMapOvr>
    <a:masterClrMapping/>
  </p:clrMapOvr>
  <p:transition>
    <p:zo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5721E-C769-4B98-8434-E24B1F13A3E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712555"/>
      </p:ext>
    </p:extLst>
  </p:cSld>
  <p:clrMapOvr>
    <a:masterClrMapping/>
  </p:clrMapOvr>
  <p:transition>
    <p:zo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B26B2E-5613-4783-B3C7-BFEDB908F6E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687207"/>
      </p:ext>
    </p:extLst>
  </p:cSld>
  <p:clrMapOvr>
    <a:masterClrMapping/>
  </p:clrMapOvr>
  <p:transition>
    <p:zo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BE633-DD70-4A60-AC23-AA1EEAFC92A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868322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1CC56D-97CC-4F3D-B05B-715685B99A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126986"/>
      </p:ext>
    </p:extLst>
  </p:cSld>
  <p:clrMapOvr>
    <a:masterClrMapping/>
  </p:clrMapOvr>
  <p:transition>
    <p:zo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531404-6167-49D6-82A1-9BBF382F0EE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005769"/>
      </p:ext>
    </p:extLst>
  </p:cSld>
  <p:clrMapOvr>
    <a:masterClrMapping/>
  </p:clrMapOvr>
  <p:transition>
    <p:zo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14BD02-202D-41E5-92A4-A0CC2760CB5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586798"/>
      </p:ext>
    </p:extLst>
  </p:cSld>
  <p:clrMapOvr>
    <a:masterClrMapping/>
  </p:clrMapOvr>
  <p:transition>
    <p:zo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3CF2C-B8C2-468D-8BA4-498AD9CEF8EF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129927"/>
      </p:ext>
    </p:extLst>
  </p:cSld>
  <p:clrMapOvr>
    <a:masterClrMapping/>
  </p:clrMapOvr>
  <p:transition>
    <p:zo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69DBE9-710C-4470-B35F-703D7740952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065803"/>
      </p:ext>
    </p:extLst>
  </p:cSld>
  <p:clrMapOvr>
    <a:masterClrMapping/>
  </p:clrMapOvr>
  <p:transition>
    <p:zo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99145-AE2D-4AD6-9FA9-683E7473AAF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789747"/>
      </p:ext>
    </p:extLst>
  </p:cSld>
  <p:clrMapOvr>
    <a:masterClrMapping/>
  </p:clrMapOvr>
  <p:transition>
    <p:zo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D454-E1FB-4D3B-A6F9-5EAFCA23565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307551"/>
      </p:ext>
    </p:extLst>
  </p:cSld>
  <p:clrMapOvr>
    <a:masterClrMapping/>
  </p:clrMapOvr>
  <p:transition>
    <p:zo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3C8C6-F672-4F71-B5C1-DE00B725501F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37235"/>
      </p:ext>
    </p:extLst>
  </p:cSld>
  <p:clrMapOvr>
    <a:masterClrMapping/>
  </p:clrMapOvr>
  <p:transition>
    <p:zo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F5417-99AA-45BC-8A36-28686049551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651496"/>
      </p:ext>
    </p:extLst>
  </p:cSld>
  <p:clrMapOvr>
    <a:masterClrMapping/>
  </p:clrMapOvr>
  <p:transition>
    <p:zo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B4EBA-8153-44E9-AA28-53E53797DE4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351446"/>
      </p:ext>
    </p:extLst>
  </p:cSld>
  <p:clrMapOvr>
    <a:masterClrMapping/>
  </p:clrMapOvr>
  <p:transition>
    <p:zo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B1B2E-E5D7-4982-9311-80CC8799352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562877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BF556-29CF-4890-8328-EE3C314C4D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240927"/>
      </p:ext>
    </p:extLst>
  </p:cSld>
  <p:clrMapOvr>
    <a:masterClrMapping/>
  </p:clrMapOvr>
  <p:transition>
    <p:zo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D3CED-5F4D-41C3-9A29-CA5B733361F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28071"/>
      </p:ext>
    </p:extLst>
  </p:cSld>
  <p:clrMapOvr>
    <a:masterClrMapping/>
  </p:clrMapOvr>
  <p:transition>
    <p:zo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57A18-BA18-4004-B0E5-75F261C9912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543668"/>
      </p:ext>
    </p:extLst>
  </p:cSld>
  <p:clrMapOvr>
    <a:masterClrMapping/>
  </p:clrMapOvr>
  <p:transition>
    <p:zo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48195-BB6C-4333-B0DA-36D0D8663AA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6021"/>
      </p:ext>
    </p:extLst>
  </p:cSld>
  <p:clrMapOvr>
    <a:masterClrMapping/>
  </p:clrMapOvr>
  <p:transition>
    <p:zo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1B8DC-0429-489B-BBCE-27E84D2BC4D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79431"/>
      </p:ext>
    </p:extLst>
  </p:cSld>
  <p:clrMapOvr>
    <a:masterClrMapping/>
  </p:clrMapOvr>
  <p:transition>
    <p:zo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26999-3239-4B81-B2C4-1A1E05AF553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54030"/>
      </p:ext>
    </p:extLst>
  </p:cSld>
  <p:clrMapOvr>
    <a:masterClrMapping/>
  </p:clrMapOvr>
  <p:transition>
    <p:zo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45A6A-78DB-497B-8288-5D892A89273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326027"/>
      </p:ext>
    </p:extLst>
  </p:cSld>
  <p:clrMapOvr>
    <a:masterClrMapping/>
  </p:clrMapOvr>
  <p:transition>
    <p:zo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984C4-2634-43E4-97EB-91CF42B0453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712162"/>
      </p:ext>
    </p:extLst>
  </p:cSld>
  <p:clrMapOvr>
    <a:masterClrMapping/>
  </p:clrMapOvr>
  <p:transition>
    <p:zo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C8BD6-D29B-410A-A64B-B089538E6E1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502744"/>
      </p:ext>
    </p:extLst>
  </p:cSld>
  <p:clrMapOvr>
    <a:masterClrMapping/>
  </p:clrMapOvr>
  <p:transition>
    <p:zo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8A9AB-65B4-4688-AADF-415B20F3212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790537"/>
      </p:ext>
    </p:extLst>
  </p:cSld>
  <p:clrMapOvr>
    <a:masterClrMapping/>
  </p:clrMapOvr>
  <p:transition>
    <p:zo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141716-B5D3-453C-8443-1DFBBBA65F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062563"/>
      </p:ext>
    </p:extLst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824AF3-0CFD-47BD-AA9B-1820D96995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735998"/>
      </p:ext>
    </p:extLst>
  </p:cSld>
  <p:clrMapOvr>
    <a:masterClrMapping/>
  </p:clrMapOvr>
  <p:transition>
    <p:zo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B96F01-6514-4C13-AAC2-C69BA21D62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204218"/>
      </p:ext>
    </p:extLst>
  </p:cSld>
  <p:clrMapOvr>
    <a:masterClrMapping/>
  </p:clrMapOvr>
  <p:transition>
    <p:zo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E9BAA1-D5B5-4C17-9ECB-0F8381088F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044439"/>
      </p:ext>
    </p:extLst>
  </p:cSld>
  <p:clrMapOvr>
    <a:masterClrMapping/>
  </p:clrMapOvr>
  <p:transition>
    <p:zo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22B46D-F593-4693-8856-4D84EF5D56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193258"/>
      </p:ext>
    </p:extLst>
  </p:cSld>
  <p:clrMapOvr>
    <a:masterClrMapping/>
  </p:clrMapOvr>
  <p:transition>
    <p:zo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16680-B87A-4430-A080-B0A8D3461D3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799510"/>
      </p:ext>
    </p:extLst>
  </p:cSld>
  <p:clrMapOvr>
    <a:masterClrMapping/>
  </p:clrMapOvr>
  <p:transition>
    <p:zo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B8687D-7606-4D91-B473-EE43D43052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752968"/>
      </p:ext>
    </p:extLst>
  </p:cSld>
  <p:clrMapOvr>
    <a:masterClrMapping/>
  </p:clrMapOvr>
  <p:transition>
    <p:zo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E9C75E-613C-4A52-9DF2-5CF5FB5BEE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63026"/>
      </p:ext>
    </p:extLst>
  </p:cSld>
  <p:clrMapOvr>
    <a:masterClrMapping/>
  </p:clrMapOvr>
  <p:transition>
    <p:zo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FC0AE-40EC-4F25-8B3A-88AE19ED4A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499480"/>
      </p:ext>
    </p:extLst>
  </p:cSld>
  <p:clrMapOvr>
    <a:masterClrMapping/>
  </p:clrMapOvr>
  <p:transition>
    <p:zo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7830B0-3DBC-405F-87CA-27C7342FD9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579720"/>
      </p:ext>
    </p:extLst>
  </p:cSld>
  <p:clrMapOvr>
    <a:masterClrMapping/>
  </p:clrMapOvr>
  <p:transition>
    <p:zo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B74FFC-AAA8-4A1E-8352-8CAC35AB2B6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67878"/>
      </p:ext>
    </p:extLst>
  </p:cSld>
  <p:clrMapOvr>
    <a:masterClrMapping/>
  </p:clrMapOvr>
  <p:transition>
    <p:zo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F2DB9D-F21F-4863-B4CC-A18CCE460C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800721"/>
      </p:ext>
    </p:extLst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9275C-A14D-4935-952B-EF34775A96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692424"/>
      </p:ext>
    </p:extLst>
  </p:cSld>
  <p:clrMapOvr>
    <a:masterClrMapping/>
  </p:clrMapOvr>
  <p:transition>
    <p:zoom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B4B99-DA78-4626-A5C6-3CC1055A92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924949"/>
      </p:ext>
    </p:extLst>
  </p:cSld>
  <p:clrMapOvr>
    <a:masterClrMapping/>
  </p:clrMapOvr>
  <p:transition>
    <p:zo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06DA83-73A8-414F-B1A4-EC2BBBC8EC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490193"/>
      </p:ext>
    </p:extLst>
  </p:cSld>
  <p:clrMapOvr>
    <a:masterClrMapping/>
  </p:clrMapOvr>
  <p:transition>
    <p:zo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5C17EB-8B64-49AF-B1D7-8D0920AA3E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102604"/>
      </p:ext>
    </p:extLst>
  </p:cSld>
  <p:clrMapOvr>
    <a:masterClrMapping/>
  </p:clrMapOvr>
  <p:transition>
    <p:zo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BF931-8F06-4F90-AC52-FFE6894F7CC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842255"/>
      </p:ext>
    </p:extLst>
  </p:cSld>
  <p:clrMapOvr>
    <a:masterClrMapping/>
  </p:clrMapOvr>
  <p:transition>
    <p:zo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E84BFF-8E5D-4A73-BE18-DE3AB9AA4F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360779"/>
      </p:ext>
    </p:extLst>
  </p:cSld>
  <p:clrMapOvr>
    <a:masterClrMapping/>
  </p:clrMapOvr>
  <p:transition>
    <p:zo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CE1149-3557-4034-BBD0-6D580680DB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450891"/>
      </p:ext>
    </p:extLst>
  </p:cSld>
  <p:clrMapOvr>
    <a:masterClrMapping/>
  </p:clrMapOvr>
  <p:transition>
    <p:zo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141716-B5D3-453C-8443-1DFBBBA65F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094235"/>
      </p:ext>
    </p:extLst>
  </p:cSld>
  <p:clrMapOvr>
    <a:masterClrMapping/>
  </p:clrMapOvr>
  <p:transition>
    <p:zo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B96F01-6514-4C13-AAC2-C69BA21D62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610129"/>
      </p:ext>
    </p:extLst>
  </p:cSld>
  <p:clrMapOvr>
    <a:masterClrMapping/>
  </p:clrMapOvr>
  <p:transition>
    <p:zo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E9BAA1-D5B5-4C17-9ECB-0F8381088F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083847"/>
      </p:ext>
    </p:extLst>
  </p:cSld>
  <p:clrMapOvr>
    <a:masterClrMapping/>
  </p:clrMapOvr>
  <p:transition>
    <p:zo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22B46D-F593-4693-8856-4D84EF5D56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456941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BDB6C4-DBD4-4B82-B635-AE6D745F37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543539"/>
      </p:ext>
    </p:extLst>
  </p:cSld>
  <p:clrMapOvr>
    <a:masterClrMapping/>
  </p:clrMapOvr>
  <p:transition>
    <p:zoom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16680-B87A-4430-A080-B0A8D3461D3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558899"/>
      </p:ext>
    </p:extLst>
  </p:cSld>
  <p:clrMapOvr>
    <a:masterClrMapping/>
  </p:clrMapOvr>
  <p:transition>
    <p:zo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B8687D-7606-4D91-B473-EE43D43052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123871"/>
      </p:ext>
    </p:extLst>
  </p:cSld>
  <p:clrMapOvr>
    <a:masterClrMapping/>
  </p:clrMapOvr>
  <p:transition>
    <p:zo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E9C75E-613C-4A52-9DF2-5CF5FB5BEE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150659"/>
      </p:ext>
    </p:extLst>
  </p:cSld>
  <p:clrMapOvr>
    <a:masterClrMapping/>
  </p:clrMapOvr>
  <p:transition>
    <p:zo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FC0AE-40EC-4F25-8B3A-88AE19ED4A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694742"/>
      </p:ext>
    </p:extLst>
  </p:cSld>
  <p:clrMapOvr>
    <a:masterClrMapping/>
  </p:clrMapOvr>
  <p:transition>
    <p:zoom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7830B0-3DBC-405F-87CA-27C7342FD9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491651"/>
      </p:ext>
    </p:extLst>
  </p:cSld>
  <p:clrMapOvr>
    <a:masterClrMapping/>
  </p:clrMapOvr>
  <p:transition>
    <p:zo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B74FFC-AAA8-4A1E-8352-8CAC35AB2B6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581918"/>
      </p:ext>
    </p:extLst>
  </p:cSld>
  <p:clrMapOvr>
    <a:masterClrMapping/>
  </p:clrMapOvr>
  <p:transition>
    <p:zo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F2DB9D-F21F-4863-B4CC-A18CCE460C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783800"/>
      </p:ext>
    </p:extLst>
  </p:cSld>
  <p:clrMapOvr>
    <a:masterClrMapping/>
  </p:clrMapOvr>
  <p:transition>
    <p:zo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B4B99-DA78-4626-A5C6-3CC1055A92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516399"/>
      </p:ext>
    </p:extLst>
  </p:cSld>
  <p:clrMapOvr>
    <a:masterClrMapping/>
  </p:clrMapOvr>
  <p:transition>
    <p:zo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06DA83-73A8-414F-B1A4-EC2BBBC8EC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476502"/>
      </p:ext>
    </p:extLst>
  </p:cSld>
  <p:clrMapOvr>
    <a:masterClrMapping/>
  </p:clrMapOvr>
  <p:transition>
    <p:zoom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5C17EB-8B64-49AF-B1D7-8D0920AA3E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980647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5B4DC7-D3E7-45E7-8010-75DD554E5E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556512"/>
      </p:ext>
    </p:extLst>
  </p:cSld>
  <p:clrMapOvr>
    <a:masterClrMapping/>
  </p:clrMapOvr>
  <p:transition>
    <p:zoom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BF931-8F06-4F90-AC52-FFE6894F7CC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43469"/>
      </p:ext>
    </p:extLst>
  </p:cSld>
  <p:clrMapOvr>
    <a:masterClrMapping/>
  </p:clrMapOvr>
  <p:transition>
    <p:zoom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E84BFF-8E5D-4A73-BE18-DE3AB9AA4F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217847"/>
      </p:ext>
    </p:extLst>
  </p:cSld>
  <p:clrMapOvr>
    <a:masterClrMapping/>
  </p:clrMapOvr>
  <p:transition>
    <p:zoom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CE1149-3557-4034-BBD0-6D580680DB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285753"/>
      </p:ext>
    </p:extLst>
  </p:cSld>
  <p:clrMapOvr>
    <a:masterClrMapping/>
  </p:clrMapOvr>
  <p:transition>
    <p:zoom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99145-AE2D-4AD6-9FA9-683E7473AAF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688717"/>
      </p:ext>
    </p:extLst>
  </p:cSld>
  <p:clrMapOvr>
    <a:masterClrMapping/>
  </p:clrMapOvr>
  <p:transition>
    <p:zoom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D454-E1FB-4D3B-A6F9-5EAFCA23565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413561"/>
      </p:ext>
    </p:extLst>
  </p:cSld>
  <p:clrMapOvr>
    <a:masterClrMapping/>
  </p:clrMapOvr>
  <p:transition>
    <p:zoom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3C8C6-F672-4F71-B5C1-DE00B725501F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190311"/>
      </p:ext>
    </p:extLst>
  </p:cSld>
  <p:clrMapOvr>
    <a:masterClrMapping/>
  </p:clrMapOvr>
  <p:transition>
    <p:zoom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F5417-99AA-45BC-8A36-28686049551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014933"/>
      </p:ext>
    </p:extLst>
  </p:cSld>
  <p:clrMapOvr>
    <a:masterClrMapping/>
  </p:clrMapOvr>
  <p:transition>
    <p:zoom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B4EBA-8153-44E9-AA28-53E53797DE4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536250"/>
      </p:ext>
    </p:extLst>
  </p:cSld>
  <p:clrMapOvr>
    <a:masterClrMapping/>
  </p:clrMapOvr>
  <p:transition>
    <p:zoom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B1B2E-E5D7-4982-9311-80CC8799352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230310"/>
      </p:ext>
    </p:extLst>
  </p:cSld>
  <p:clrMapOvr>
    <a:masterClrMapping/>
  </p:clrMapOvr>
  <p:transition>
    <p:zoom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D3CED-5F4D-41C3-9A29-CA5B733361F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886404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13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slideLayout" Target="../slideLayouts/slideLayout151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141.xml"/><Relationship Id="rId16" Type="http://schemas.openxmlformats.org/officeDocument/2006/relationships/theme" Target="../theme/theme10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5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Relationship Id="rId14" Type="http://schemas.openxmlformats.org/officeDocument/2006/relationships/slideLayout" Target="../slideLayouts/slideLayout15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slideLayout" Target="../slideLayouts/slideLayout166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156.xml"/><Relationship Id="rId16" Type="http://schemas.openxmlformats.org/officeDocument/2006/relationships/theme" Target="../theme/theme11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5" Type="http://schemas.openxmlformats.org/officeDocument/2006/relationships/slideLayout" Target="../slideLayouts/slideLayout16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Relationship Id="rId14" Type="http://schemas.openxmlformats.org/officeDocument/2006/relationships/slideLayout" Target="../slideLayouts/slideLayout16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7.xml"/><Relationship Id="rId13" Type="http://schemas.openxmlformats.org/officeDocument/2006/relationships/slideLayout" Target="../slideLayouts/slideLayout182.xml"/><Relationship Id="rId3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6.xml"/><Relationship Id="rId12" Type="http://schemas.openxmlformats.org/officeDocument/2006/relationships/slideLayout" Target="../slideLayouts/slideLayout181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171.xml"/><Relationship Id="rId16" Type="http://schemas.openxmlformats.org/officeDocument/2006/relationships/theme" Target="../theme/theme12.xml"/><Relationship Id="rId1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5.xml"/><Relationship Id="rId11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74.xml"/><Relationship Id="rId15" Type="http://schemas.openxmlformats.org/officeDocument/2006/relationships/slideLayout" Target="../slideLayouts/slideLayout184.xml"/><Relationship Id="rId10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8.xml"/><Relationship Id="rId14" Type="http://schemas.openxmlformats.org/officeDocument/2006/relationships/slideLayout" Target="../slideLayouts/slideLayout18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2.xml"/><Relationship Id="rId13" Type="http://schemas.openxmlformats.org/officeDocument/2006/relationships/slideLayout" Target="../slideLayouts/slideLayout197.xml"/><Relationship Id="rId3" Type="http://schemas.openxmlformats.org/officeDocument/2006/relationships/slideLayout" Target="../slideLayouts/slideLayout187.xml"/><Relationship Id="rId7" Type="http://schemas.openxmlformats.org/officeDocument/2006/relationships/slideLayout" Target="../slideLayouts/slideLayout191.xml"/><Relationship Id="rId12" Type="http://schemas.openxmlformats.org/officeDocument/2006/relationships/slideLayout" Target="../slideLayouts/slideLayout196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186.xml"/><Relationship Id="rId16" Type="http://schemas.openxmlformats.org/officeDocument/2006/relationships/theme" Target="../theme/theme13.xml"/><Relationship Id="rId1" Type="http://schemas.openxmlformats.org/officeDocument/2006/relationships/slideLayout" Target="../slideLayouts/slideLayout185.xml"/><Relationship Id="rId6" Type="http://schemas.openxmlformats.org/officeDocument/2006/relationships/slideLayout" Target="../slideLayouts/slideLayout190.xml"/><Relationship Id="rId11" Type="http://schemas.openxmlformats.org/officeDocument/2006/relationships/slideLayout" Target="../slideLayouts/slideLayout195.xml"/><Relationship Id="rId5" Type="http://schemas.openxmlformats.org/officeDocument/2006/relationships/slideLayout" Target="../slideLayouts/slideLayout189.xml"/><Relationship Id="rId15" Type="http://schemas.openxmlformats.org/officeDocument/2006/relationships/slideLayout" Target="../slideLayouts/slideLayout199.xml"/><Relationship Id="rId10" Type="http://schemas.openxmlformats.org/officeDocument/2006/relationships/slideLayout" Target="../slideLayouts/slideLayout194.xml"/><Relationship Id="rId4" Type="http://schemas.openxmlformats.org/officeDocument/2006/relationships/slideLayout" Target="../slideLayouts/slideLayout188.xml"/><Relationship Id="rId9" Type="http://schemas.openxmlformats.org/officeDocument/2006/relationships/slideLayout" Target="../slideLayouts/slideLayout193.xml"/><Relationship Id="rId14" Type="http://schemas.openxmlformats.org/officeDocument/2006/relationships/slideLayout" Target="../slideLayouts/slideLayout19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7.xml"/><Relationship Id="rId13" Type="http://schemas.openxmlformats.org/officeDocument/2006/relationships/slideLayout" Target="../slideLayouts/slideLayout212.xml"/><Relationship Id="rId3" Type="http://schemas.openxmlformats.org/officeDocument/2006/relationships/slideLayout" Target="../slideLayouts/slideLayout202.xml"/><Relationship Id="rId7" Type="http://schemas.openxmlformats.org/officeDocument/2006/relationships/slideLayout" Target="../slideLayouts/slideLayout206.xml"/><Relationship Id="rId12" Type="http://schemas.openxmlformats.org/officeDocument/2006/relationships/slideLayout" Target="../slideLayouts/slideLayout211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201.xml"/><Relationship Id="rId16" Type="http://schemas.openxmlformats.org/officeDocument/2006/relationships/theme" Target="../theme/theme14.xml"/><Relationship Id="rId1" Type="http://schemas.openxmlformats.org/officeDocument/2006/relationships/slideLayout" Target="../slideLayouts/slideLayout200.xml"/><Relationship Id="rId6" Type="http://schemas.openxmlformats.org/officeDocument/2006/relationships/slideLayout" Target="../slideLayouts/slideLayout205.xml"/><Relationship Id="rId11" Type="http://schemas.openxmlformats.org/officeDocument/2006/relationships/slideLayout" Target="../slideLayouts/slideLayout210.xml"/><Relationship Id="rId5" Type="http://schemas.openxmlformats.org/officeDocument/2006/relationships/slideLayout" Target="../slideLayouts/slideLayout204.xml"/><Relationship Id="rId1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09.xml"/><Relationship Id="rId4" Type="http://schemas.openxmlformats.org/officeDocument/2006/relationships/slideLayout" Target="../slideLayouts/slideLayout203.xml"/><Relationship Id="rId9" Type="http://schemas.openxmlformats.org/officeDocument/2006/relationships/slideLayout" Target="../slideLayouts/slideLayout208.xml"/><Relationship Id="rId14" Type="http://schemas.openxmlformats.org/officeDocument/2006/relationships/slideLayout" Target="../slideLayouts/slideLayout21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2.xml"/><Relationship Id="rId13" Type="http://schemas.openxmlformats.org/officeDocument/2006/relationships/slideLayout" Target="../slideLayouts/slideLayout227.xml"/><Relationship Id="rId3" Type="http://schemas.openxmlformats.org/officeDocument/2006/relationships/slideLayout" Target="../slideLayouts/slideLayout217.xml"/><Relationship Id="rId7" Type="http://schemas.openxmlformats.org/officeDocument/2006/relationships/slideLayout" Target="../slideLayouts/slideLayout221.xml"/><Relationship Id="rId12" Type="http://schemas.openxmlformats.org/officeDocument/2006/relationships/slideLayout" Target="../slideLayouts/slideLayout226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216.xml"/><Relationship Id="rId16" Type="http://schemas.openxmlformats.org/officeDocument/2006/relationships/theme" Target="../theme/theme15.xml"/><Relationship Id="rId1" Type="http://schemas.openxmlformats.org/officeDocument/2006/relationships/slideLayout" Target="../slideLayouts/slideLayout215.xml"/><Relationship Id="rId6" Type="http://schemas.openxmlformats.org/officeDocument/2006/relationships/slideLayout" Target="../slideLayouts/slideLayout220.xml"/><Relationship Id="rId11" Type="http://schemas.openxmlformats.org/officeDocument/2006/relationships/slideLayout" Target="../slideLayouts/slideLayout225.xml"/><Relationship Id="rId5" Type="http://schemas.openxmlformats.org/officeDocument/2006/relationships/slideLayout" Target="../slideLayouts/slideLayout219.xml"/><Relationship Id="rId15" Type="http://schemas.openxmlformats.org/officeDocument/2006/relationships/slideLayout" Target="../slideLayouts/slideLayout229.xml"/><Relationship Id="rId10" Type="http://schemas.openxmlformats.org/officeDocument/2006/relationships/slideLayout" Target="../slideLayouts/slideLayout224.xml"/><Relationship Id="rId4" Type="http://schemas.openxmlformats.org/officeDocument/2006/relationships/slideLayout" Target="../slideLayouts/slideLayout218.xml"/><Relationship Id="rId9" Type="http://schemas.openxmlformats.org/officeDocument/2006/relationships/slideLayout" Target="../slideLayouts/slideLayout223.xml"/><Relationship Id="rId14" Type="http://schemas.openxmlformats.org/officeDocument/2006/relationships/slideLayout" Target="../slideLayouts/slideLayout228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7.xml"/><Relationship Id="rId13" Type="http://schemas.openxmlformats.org/officeDocument/2006/relationships/slideLayout" Target="../slideLayouts/slideLayout242.xml"/><Relationship Id="rId3" Type="http://schemas.openxmlformats.org/officeDocument/2006/relationships/slideLayout" Target="../slideLayouts/slideLayout232.xml"/><Relationship Id="rId7" Type="http://schemas.openxmlformats.org/officeDocument/2006/relationships/slideLayout" Target="../slideLayouts/slideLayout236.xml"/><Relationship Id="rId12" Type="http://schemas.openxmlformats.org/officeDocument/2006/relationships/slideLayout" Target="../slideLayouts/slideLayout241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231.xml"/><Relationship Id="rId16" Type="http://schemas.openxmlformats.org/officeDocument/2006/relationships/theme" Target="../theme/theme16.xml"/><Relationship Id="rId1" Type="http://schemas.openxmlformats.org/officeDocument/2006/relationships/slideLayout" Target="../slideLayouts/slideLayout230.xml"/><Relationship Id="rId6" Type="http://schemas.openxmlformats.org/officeDocument/2006/relationships/slideLayout" Target="../slideLayouts/slideLayout235.xml"/><Relationship Id="rId11" Type="http://schemas.openxmlformats.org/officeDocument/2006/relationships/slideLayout" Target="../slideLayouts/slideLayout240.xml"/><Relationship Id="rId5" Type="http://schemas.openxmlformats.org/officeDocument/2006/relationships/slideLayout" Target="../slideLayouts/slideLayout234.xml"/><Relationship Id="rId15" Type="http://schemas.openxmlformats.org/officeDocument/2006/relationships/slideLayout" Target="../slideLayouts/slideLayout244.xml"/><Relationship Id="rId10" Type="http://schemas.openxmlformats.org/officeDocument/2006/relationships/slideLayout" Target="../slideLayouts/slideLayout239.xml"/><Relationship Id="rId4" Type="http://schemas.openxmlformats.org/officeDocument/2006/relationships/slideLayout" Target="../slideLayouts/slideLayout233.xml"/><Relationship Id="rId9" Type="http://schemas.openxmlformats.org/officeDocument/2006/relationships/slideLayout" Target="../slideLayouts/slideLayout238.xml"/><Relationship Id="rId14" Type="http://schemas.openxmlformats.org/officeDocument/2006/relationships/slideLayout" Target="../slideLayouts/slideLayout243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2.xml"/><Relationship Id="rId13" Type="http://schemas.openxmlformats.org/officeDocument/2006/relationships/slideLayout" Target="../slideLayouts/slideLayout257.xml"/><Relationship Id="rId18" Type="http://schemas.openxmlformats.org/officeDocument/2006/relationships/theme" Target="../theme/theme17.xml"/><Relationship Id="rId3" Type="http://schemas.openxmlformats.org/officeDocument/2006/relationships/slideLayout" Target="../slideLayouts/slideLayout247.xml"/><Relationship Id="rId7" Type="http://schemas.openxmlformats.org/officeDocument/2006/relationships/slideLayout" Target="../slideLayouts/slideLayout251.xml"/><Relationship Id="rId12" Type="http://schemas.openxmlformats.org/officeDocument/2006/relationships/slideLayout" Target="../slideLayouts/slideLayout256.xml"/><Relationship Id="rId17" Type="http://schemas.openxmlformats.org/officeDocument/2006/relationships/slideLayout" Target="../slideLayouts/slideLayout261.xml"/><Relationship Id="rId2" Type="http://schemas.openxmlformats.org/officeDocument/2006/relationships/slideLayout" Target="../slideLayouts/slideLayout246.xml"/><Relationship Id="rId16" Type="http://schemas.openxmlformats.org/officeDocument/2006/relationships/slideLayout" Target="../slideLayouts/slideLayout260.xml"/><Relationship Id="rId1" Type="http://schemas.openxmlformats.org/officeDocument/2006/relationships/slideLayout" Target="../slideLayouts/slideLayout245.xml"/><Relationship Id="rId6" Type="http://schemas.openxmlformats.org/officeDocument/2006/relationships/slideLayout" Target="../slideLayouts/slideLayout250.xml"/><Relationship Id="rId11" Type="http://schemas.openxmlformats.org/officeDocument/2006/relationships/slideLayout" Target="../slideLayouts/slideLayout255.xml"/><Relationship Id="rId5" Type="http://schemas.openxmlformats.org/officeDocument/2006/relationships/slideLayout" Target="../slideLayouts/slideLayout249.xml"/><Relationship Id="rId15" Type="http://schemas.openxmlformats.org/officeDocument/2006/relationships/slideLayout" Target="../slideLayouts/slideLayout259.xml"/><Relationship Id="rId10" Type="http://schemas.openxmlformats.org/officeDocument/2006/relationships/slideLayout" Target="../slideLayouts/slideLayout254.xml"/><Relationship Id="rId4" Type="http://schemas.openxmlformats.org/officeDocument/2006/relationships/slideLayout" Target="../slideLayouts/slideLayout248.xml"/><Relationship Id="rId9" Type="http://schemas.openxmlformats.org/officeDocument/2006/relationships/slideLayout" Target="../slideLayouts/slideLayout253.xml"/><Relationship Id="rId14" Type="http://schemas.openxmlformats.org/officeDocument/2006/relationships/slideLayout" Target="../slideLayouts/slideLayout258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9.xml"/><Relationship Id="rId13" Type="http://schemas.openxmlformats.org/officeDocument/2006/relationships/slideLayout" Target="../slideLayouts/slideLayout274.xml"/><Relationship Id="rId3" Type="http://schemas.openxmlformats.org/officeDocument/2006/relationships/slideLayout" Target="../slideLayouts/slideLayout264.xml"/><Relationship Id="rId7" Type="http://schemas.openxmlformats.org/officeDocument/2006/relationships/slideLayout" Target="../slideLayouts/slideLayout268.xml"/><Relationship Id="rId12" Type="http://schemas.openxmlformats.org/officeDocument/2006/relationships/slideLayout" Target="../slideLayouts/slideLayout273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263.xml"/><Relationship Id="rId16" Type="http://schemas.openxmlformats.org/officeDocument/2006/relationships/theme" Target="../theme/theme18.xml"/><Relationship Id="rId1" Type="http://schemas.openxmlformats.org/officeDocument/2006/relationships/slideLayout" Target="../slideLayouts/slideLayout262.xml"/><Relationship Id="rId6" Type="http://schemas.openxmlformats.org/officeDocument/2006/relationships/slideLayout" Target="../slideLayouts/slideLayout267.xml"/><Relationship Id="rId11" Type="http://schemas.openxmlformats.org/officeDocument/2006/relationships/slideLayout" Target="../slideLayouts/slideLayout272.xml"/><Relationship Id="rId5" Type="http://schemas.openxmlformats.org/officeDocument/2006/relationships/slideLayout" Target="../slideLayouts/slideLayout266.xml"/><Relationship Id="rId15" Type="http://schemas.openxmlformats.org/officeDocument/2006/relationships/slideLayout" Target="../slideLayouts/slideLayout276.xml"/><Relationship Id="rId10" Type="http://schemas.openxmlformats.org/officeDocument/2006/relationships/slideLayout" Target="../slideLayouts/slideLayout271.xml"/><Relationship Id="rId4" Type="http://schemas.openxmlformats.org/officeDocument/2006/relationships/slideLayout" Target="../slideLayouts/slideLayout265.xml"/><Relationship Id="rId9" Type="http://schemas.openxmlformats.org/officeDocument/2006/relationships/slideLayout" Target="../slideLayouts/slideLayout270.xml"/><Relationship Id="rId14" Type="http://schemas.openxmlformats.org/officeDocument/2006/relationships/slideLayout" Target="../slideLayouts/slideLayout275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4.xml"/><Relationship Id="rId13" Type="http://schemas.openxmlformats.org/officeDocument/2006/relationships/slideLayout" Target="../slideLayouts/slideLayout289.xml"/><Relationship Id="rId3" Type="http://schemas.openxmlformats.org/officeDocument/2006/relationships/slideLayout" Target="../slideLayouts/slideLayout279.xml"/><Relationship Id="rId7" Type="http://schemas.openxmlformats.org/officeDocument/2006/relationships/slideLayout" Target="../slideLayouts/slideLayout283.xml"/><Relationship Id="rId12" Type="http://schemas.openxmlformats.org/officeDocument/2006/relationships/slideLayout" Target="../slideLayouts/slideLayout288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278.xml"/><Relationship Id="rId16" Type="http://schemas.openxmlformats.org/officeDocument/2006/relationships/theme" Target="../theme/theme19.xml"/><Relationship Id="rId1" Type="http://schemas.openxmlformats.org/officeDocument/2006/relationships/slideLayout" Target="../slideLayouts/slideLayout277.xml"/><Relationship Id="rId6" Type="http://schemas.openxmlformats.org/officeDocument/2006/relationships/slideLayout" Target="../slideLayouts/slideLayout282.xml"/><Relationship Id="rId11" Type="http://schemas.openxmlformats.org/officeDocument/2006/relationships/slideLayout" Target="../slideLayouts/slideLayout287.xml"/><Relationship Id="rId5" Type="http://schemas.openxmlformats.org/officeDocument/2006/relationships/slideLayout" Target="../slideLayouts/slideLayout281.xml"/><Relationship Id="rId15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86.xml"/><Relationship Id="rId4" Type="http://schemas.openxmlformats.org/officeDocument/2006/relationships/slideLayout" Target="../slideLayouts/slideLayout280.xml"/><Relationship Id="rId9" Type="http://schemas.openxmlformats.org/officeDocument/2006/relationships/slideLayout" Target="../slideLayouts/slideLayout285.xml"/><Relationship Id="rId14" Type="http://schemas.openxmlformats.org/officeDocument/2006/relationships/slideLayout" Target="../slideLayouts/slideLayout29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9.xml"/><Relationship Id="rId13" Type="http://schemas.openxmlformats.org/officeDocument/2006/relationships/theme" Target="../theme/theme20.xml"/><Relationship Id="rId3" Type="http://schemas.openxmlformats.org/officeDocument/2006/relationships/slideLayout" Target="../slideLayouts/slideLayout294.xml"/><Relationship Id="rId7" Type="http://schemas.openxmlformats.org/officeDocument/2006/relationships/slideLayout" Target="../slideLayouts/slideLayout298.xml"/><Relationship Id="rId12" Type="http://schemas.openxmlformats.org/officeDocument/2006/relationships/slideLayout" Target="../slideLayouts/slideLayout303.xml"/><Relationship Id="rId2" Type="http://schemas.openxmlformats.org/officeDocument/2006/relationships/slideLayout" Target="../slideLayouts/slideLayout293.xml"/><Relationship Id="rId1" Type="http://schemas.openxmlformats.org/officeDocument/2006/relationships/slideLayout" Target="../slideLayouts/slideLayout292.xml"/><Relationship Id="rId6" Type="http://schemas.openxmlformats.org/officeDocument/2006/relationships/slideLayout" Target="../slideLayouts/slideLayout297.xml"/><Relationship Id="rId11" Type="http://schemas.openxmlformats.org/officeDocument/2006/relationships/slideLayout" Target="../slideLayouts/slideLayout302.xml"/><Relationship Id="rId5" Type="http://schemas.openxmlformats.org/officeDocument/2006/relationships/slideLayout" Target="../slideLayouts/slideLayout296.xml"/><Relationship Id="rId10" Type="http://schemas.openxmlformats.org/officeDocument/2006/relationships/slideLayout" Target="../slideLayouts/slideLayout301.xml"/><Relationship Id="rId4" Type="http://schemas.openxmlformats.org/officeDocument/2006/relationships/slideLayout" Target="../slideLayouts/slideLayout295.xml"/><Relationship Id="rId9" Type="http://schemas.openxmlformats.org/officeDocument/2006/relationships/slideLayout" Target="../slideLayouts/slideLayout30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1.xml"/><Relationship Id="rId13" Type="http://schemas.openxmlformats.org/officeDocument/2006/relationships/slideLayout" Target="../slideLayouts/slideLayout316.xml"/><Relationship Id="rId3" Type="http://schemas.openxmlformats.org/officeDocument/2006/relationships/slideLayout" Target="../slideLayouts/slideLayout306.xml"/><Relationship Id="rId7" Type="http://schemas.openxmlformats.org/officeDocument/2006/relationships/slideLayout" Target="../slideLayouts/slideLayout310.xml"/><Relationship Id="rId12" Type="http://schemas.openxmlformats.org/officeDocument/2006/relationships/slideLayout" Target="../slideLayouts/slideLayout315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305.xml"/><Relationship Id="rId16" Type="http://schemas.openxmlformats.org/officeDocument/2006/relationships/theme" Target="../theme/theme21.xml"/><Relationship Id="rId1" Type="http://schemas.openxmlformats.org/officeDocument/2006/relationships/slideLayout" Target="../slideLayouts/slideLayout304.xml"/><Relationship Id="rId6" Type="http://schemas.openxmlformats.org/officeDocument/2006/relationships/slideLayout" Target="../slideLayouts/slideLayout309.xml"/><Relationship Id="rId11" Type="http://schemas.openxmlformats.org/officeDocument/2006/relationships/slideLayout" Target="../slideLayouts/slideLayout314.xml"/><Relationship Id="rId5" Type="http://schemas.openxmlformats.org/officeDocument/2006/relationships/slideLayout" Target="../slideLayouts/slideLayout308.xml"/><Relationship Id="rId15" Type="http://schemas.openxmlformats.org/officeDocument/2006/relationships/slideLayout" Target="../slideLayouts/slideLayout318.xml"/><Relationship Id="rId10" Type="http://schemas.openxmlformats.org/officeDocument/2006/relationships/slideLayout" Target="../slideLayouts/slideLayout313.xml"/><Relationship Id="rId4" Type="http://schemas.openxmlformats.org/officeDocument/2006/relationships/slideLayout" Target="../slideLayouts/slideLayout307.xml"/><Relationship Id="rId9" Type="http://schemas.openxmlformats.org/officeDocument/2006/relationships/slideLayout" Target="../slideLayouts/slideLayout312.xml"/><Relationship Id="rId14" Type="http://schemas.openxmlformats.org/officeDocument/2006/relationships/slideLayout" Target="../slideLayouts/slideLayout3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30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45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slideLayout" Target="../slideLayouts/slideLayout92.xml"/><Relationship Id="rId2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91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94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109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slideLayout" Target="../slideLayouts/slideLayout12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slideLayout" Target="../slideLayouts/slideLayout135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4.xml"/><Relationship Id="rId17" Type="http://schemas.openxmlformats.org/officeDocument/2006/relationships/slideLayout" Target="../slideLayouts/slideLayout139.xml"/><Relationship Id="rId2" Type="http://schemas.openxmlformats.org/officeDocument/2006/relationships/slideLayout" Target="../slideLayouts/slideLayout124.xml"/><Relationship Id="rId16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Relationship Id="rId14" Type="http://schemas.openxmlformats.org/officeDocument/2006/relationships/slideLayout" Target="../slideLayouts/slideLayout1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rgbClr val="FEFAC9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rgbClr val="FEFAC9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rgbClr val="FEFAC9"/>
                </a:solidFill>
              </a:defRPr>
            </a:lvl1pPr>
          </a:lstStyle>
          <a:p>
            <a:pPr>
              <a:defRPr/>
            </a:pPr>
            <a:fld id="{DC04CD9F-4E24-4906-B791-49BF4C49F5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332" r:id="rId1"/>
    <p:sldLayoutId id="2147484158" r:id="rId2"/>
    <p:sldLayoutId id="2147484333" r:id="rId3"/>
    <p:sldLayoutId id="2147484159" r:id="rId4"/>
    <p:sldLayoutId id="2147484334" r:id="rId5"/>
    <p:sldLayoutId id="2147484160" r:id="rId6"/>
    <p:sldLayoutId id="2147484161" r:id="rId7"/>
    <p:sldLayoutId id="2147484162" r:id="rId8"/>
    <p:sldLayoutId id="2147484163" r:id="rId9"/>
    <p:sldLayoutId id="2147484164" r:id="rId10"/>
    <p:sldLayoutId id="2147484165" r:id="rId11"/>
    <p:sldLayoutId id="2147484166" r:id="rId12"/>
    <p:sldLayoutId id="2147484167" r:id="rId13"/>
    <p:sldLayoutId id="2147484168" r:id="rId14"/>
    <p:sldLayoutId id="2147484169" r:id="rId15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655A032-7CB9-48A1-AE57-8795F7D1C5C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1460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105" r:id="rId1"/>
    <p:sldLayoutId id="2147485106" r:id="rId2"/>
    <p:sldLayoutId id="2147485107" r:id="rId3"/>
    <p:sldLayoutId id="2147485108" r:id="rId4"/>
    <p:sldLayoutId id="2147485109" r:id="rId5"/>
    <p:sldLayoutId id="2147485110" r:id="rId6"/>
    <p:sldLayoutId id="2147485111" r:id="rId7"/>
    <p:sldLayoutId id="2147485112" r:id="rId8"/>
    <p:sldLayoutId id="2147485113" r:id="rId9"/>
    <p:sldLayoutId id="2147485114" r:id="rId10"/>
    <p:sldLayoutId id="2147485115" r:id="rId11"/>
    <p:sldLayoutId id="2147485116" r:id="rId12"/>
    <p:sldLayoutId id="2147485117" r:id="rId13"/>
    <p:sldLayoutId id="2147485118" r:id="rId14"/>
    <p:sldLayoutId id="2147485119" r:id="rId15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655A032-7CB9-48A1-AE57-8795F7D1C5C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1710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137" r:id="rId1"/>
    <p:sldLayoutId id="2147485138" r:id="rId2"/>
    <p:sldLayoutId id="2147485139" r:id="rId3"/>
    <p:sldLayoutId id="2147485140" r:id="rId4"/>
    <p:sldLayoutId id="2147485141" r:id="rId5"/>
    <p:sldLayoutId id="2147485142" r:id="rId6"/>
    <p:sldLayoutId id="2147485143" r:id="rId7"/>
    <p:sldLayoutId id="2147485144" r:id="rId8"/>
    <p:sldLayoutId id="2147485145" r:id="rId9"/>
    <p:sldLayoutId id="2147485146" r:id="rId10"/>
    <p:sldLayoutId id="2147485147" r:id="rId11"/>
    <p:sldLayoutId id="2147485148" r:id="rId12"/>
    <p:sldLayoutId id="2147485149" r:id="rId13"/>
    <p:sldLayoutId id="2147485150" r:id="rId14"/>
    <p:sldLayoutId id="2147485151" r:id="rId15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655A032-7CB9-48A1-AE57-8795F7D1C5C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1607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153" r:id="rId1"/>
    <p:sldLayoutId id="2147485154" r:id="rId2"/>
    <p:sldLayoutId id="2147485155" r:id="rId3"/>
    <p:sldLayoutId id="2147485156" r:id="rId4"/>
    <p:sldLayoutId id="2147485157" r:id="rId5"/>
    <p:sldLayoutId id="2147485158" r:id="rId6"/>
    <p:sldLayoutId id="2147485159" r:id="rId7"/>
    <p:sldLayoutId id="2147485160" r:id="rId8"/>
    <p:sldLayoutId id="2147485161" r:id="rId9"/>
    <p:sldLayoutId id="2147485162" r:id="rId10"/>
    <p:sldLayoutId id="2147485163" r:id="rId11"/>
    <p:sldLayoutId id="2147485164" r:id="rId12"/>
    <p:sldLayoutId id="2147485165" r:id="rId13"/>
    <p:sldLayoutId id="2147485166" r:id="rId14"/>
    <p:sldLayoutId id="2147485167" r:id="rId15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655A032-7CB9-48A1-AE57-8795F7D1C5C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6291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169" r:id="rId1"/>
    <p:sldLayoutId id="2147485170" r:id="rId2"/>
    <p:sldLayoutId id="2147485171" r:id="rId3"/>
    <p:sldLayoutId id="2147485172" r:id="rId4"/>
    <p:sldLayoutId id="2147485173" r:id="rId5"/>
    <p:sldLayoutId id="2147485174" r:id="rId6"/>
    <p:sldLayoutId id="2147485175" r:id="rId7"/>
    <p:sldLayoutId id="2147485176" r:id="rId8"/>
    <p:sldLayoutId id="2147485177" r:id="rId9"/>
    <p:sldLayoutId id="2147485178" r:id="rId10"/>
    <p:sldLayoutId id="2147485179" r:id="rId11"/>
    <p:sldLayoutId id="2147485180" r:id="rId12"/>
    <p:sldLayoutId id="2147485181" r:id="rId13"/>
    <p:sldLayoutId id="2147485182" r:id="rId14"/>
    <p:sldLayoutId id="2147485183" r:id="rId15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655A032-7CB9-48A1-AE57-8795F7D1C5C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3482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185" r:id="rId1"/>
    <p:sldLayoutId id="2147485186" r:id="rId2"/>
    <p:sldLayoutId id="2147485187" r:id="rId3"/>
    <p:sldLayoutId id="2147485188" r:id="rId4"/>
    <p:sldLayoutId id="2147485189" r:id="rId5"/>
    <p:sldLayoutId id="2147485190" r:id="rId6"/>
    <p:sldLayoutId id="2147485191" r:id="rId7"/>
    <p:sldLayoutId id="2147485192" r:id="rId8"/>
    <p:sldLayoutId id="2147485193" r:id="rId9"/>
    <p:sldLayoutId id="2147485194" r:id="rId10"/>
    <p:sldLayoutId id="2147485195" r:id="rId11"/>
    <p:sldLayoutId id="2147485196" r:id="rId12"/>
    <p:sldLayoutId id="2147485197" r:id="rId13"/>
    <p:sldLayoutId id="2147485198" r:id="rId14"/>
    <p:sldLayoutId id="2147485199" r:id="rId15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655A032-7CB9-48A1-AE57-8795F7D1C5C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8602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201" r:id="rId1"/>
    <p:sldLayoutId id="2147485202" r:id="rId2"/>
    <p:sldLayoutId id="2147485203" r:id="rId3"/>
    <p:sldLayoutId id="2147485204" r:id="rId4"/>
    <p:sldLayoutId id="2147485205" r:id="rId5"/>
    <p:sldLayoutId id="2147485206" r:id="rId6"/>
    <p:sldLayoutId id="2147485207" r:id="rId7"/>
    <p:sldLayoutId id="2147485208" r:id="rId8"/>
    <p:sldLayoutId id="2147485209" r:id="rId9"/>
    <p:sldLayoutId id="2147485210" r:id="rId10"/>
    <p:sldLayoutId id="2147485211" r:id="rId11"/>
    <p:sldLayoutId id="2147485212" r:id="rId12"/>
    <p:sldLayoutId id="2147485213" r:id="rId13"/>
    <p:sldLayoutId id="2147485214" r:id="rId14"/>
    <p:sldLayoutId id="2147485215" r:id="rId15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655A032-7CB9-48A1-AE57-8795F7D1C5C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8779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217" r:id="rId1"/>
    <p:sldLayoutId id="2147485218" r:id="rId2"/>
    <p:sldLayoutId id="2147485219" r:id="rId3"/>
    <p:sldLayoutId id="2147485220" r:id="rId4"/>
    <p:sldLayoutId id="2147485221" r:id="rId5"/>
    <p:sldLayoutId id="2147485222" r:id="rId6"/>
    <p:sldLayoutId id="2147485223" r:id="rId7"/>
    <p:sldLayoutId id="2147485224" r:id="rId8"/>
    <p:sldLayoutId id="2147485225" r:id="rId9"/>
    <p:sldLayoutId id="2147485226" r:id="rId10"/>
    <p:sldLayoutId id="2147485227" r:id="rId11"/>
    <p:sldLayoutId id="2147485228" r:id="rId12"/>
    <p:sldLayoutId id="2147485229" r:id="rId13"/>
    <p:sldLayoutId id="2147485230" r:id="rId14"/>
    <p:sldLayoutId id="2147485231" r:id="rId15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62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5AB1E70-5B95-4036-8978-AF47690EB0D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375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33" r:id="rId1"/>
    <p:sldLayoutId id="2147485234" r:id="rId2"/>
    <p:sldLayoutId id="2147485235" r:id="rId3"/>
    <p:sldLayoutId id="2147485236" r:id="rId4"/>
    <p:sldLayoutId id="2147485237" r:id="rId5"/>
    <p:sldLayoutId id="2147485238" r:id="rId6"/>
    <p:sldLayoutId id="2147485239" r:id="rId7"/>
    <p:sldLayoutId id="2147485240" r:id="rId8"/>
    <p:sldLayoutId id="2147485241" r:id="rId9"/>
    <p:sldLayoutId id="2147485242" r:id="rId10"/>
    <p:sldLayoutId id="2147485243" r:id="rId11"/>
    <p:sldLayoutId id="2147485244" r:id="rId12"/>
    <p:sldLayoutId id="2147485245" r:id="rId13"/>
    <p:sldLayoutId id="2147485246" r:id="rId14"/>
    <p:sldLayoutId id="2147485247" r:id="rId15"/>
    <p:sldLayoutId id="2147485248" r:id="rId16"/>
    <p:sldLayoutId id="2147485249" r:id="rId17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655A032-7CB9-48A1-AE57-8795F7D1C5C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2507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267" r:id="rId1"/>
    <p:sldLayoutId id="2147485268" r:id="rId2"/>
    <p:sldLayoutId id="2147485269" r:id="rId3"/>
    <p:sldLayoutId id="2147485270" r:id="rId4"/>
    <p:sldLayoutId id="2147485271" r:id="rId5"/>
    <p:sldLayoutId id="2147485272" r:id="rId6"/>
    <p:sldLayoutId id="2147485273" r:id="rId7"/>
    <p:sldLayoutId id="2147485274" r:id="rId8"/>
    <p:sldLayoutId id="2147485275" r:id="rId9"/>
    <p:sldLayoutId id="2147485276" r:id="rId10"/>
    <p:sldLayoutId id="2147485277" r:id="rId11"/>
    <p:sldLayoutId id="2147485278" r:id="rId12"/>
    <p:sldLayoutId id="2147485279" r:id="rId13"/>
    <p:sldLayoutId id="2147485280" r:id="rId14"/>
    <p:sldLayoutId id="2147485281" r:id="rId15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655A032-7CB9-48A1-AE57-8795F7D1C5C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5341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283" r:id="rId1"/>
    <p:sldLayoutId id="2147485284" r:id="rId2"/>
    <p:sldLayoutId id="2147485285" r:id="rId3"/>
    <p:sldLayoutId id="2147485286" r:id="rId4"/>
    <p:sldLayoutId id="2147485287" r:id="rId5"/>
    <p:sldLayoutId id="2147485288" r:id="rId6"/>
    <p:sldLayoutId id="2147485289" r:id="rId7"/>
    <p:sldLayoutId id="2147485290" r:id="rId8"/>
    <p:sldLayoutId id="2147485291" r:id="rId9"/>
    <p:sldLayoutId id="2147485292" r:id="rId10"/>
    <p:sldLayoutId id="2147485293" r:id="rId11"/>
    <p:sldLayoutId id="2147485294" r:id="rId12"/>
    <p:sldLayoutId id="2147485295" r:id="rId13"/>
    <p:sldLayoutId id="2147485296" r:id="rId14"/>
    <p:sldLayoutId id="2147485297" r:id="rId15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EFC6B325-8ECC-41C5-82D8-E24F0B16774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2302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85" r:id="rId1"/>
    <p:sldLayoutId id="2147484486" r:id="rId2"/>
    <p:sldLayoutId id="2147484487" r:id="rId3"/>
    <p:sldLayoutId id="2147484488" r:id="rId4"/>
    <p:sldLayoutId id="2147484489" r:id="rId5"/>
    <p:sldLayoutId id="2147484490" r:id="rId6"/>
    <p:sldLayoutId id="2147484491" r:id="rId7"/>
    <p:sldLayoutId id="2147484492" r:id="rId8"/>
    <p:sldLayoutId id="2147484493" r:id="rId9"/>
    <p:sldLayoutId id="2147484494" r:id="rId10"/>
    <p:sldLayoutId id="2147484495" r:id="rId11"/>
    <p:sldLayoutId id="2147484498" r:id="rId12"/>
    <p:sldLayoutId id="2147484499" r:id="rId13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1/13/2017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1577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99" r:id="rId1"/>
    <p:sldLayoutId id="2147485300" r:id="rId2"/>
    <p:sldLayoutId id="2147485301" r:id="rId3"/>
    <p:sldLayoutId id="2147485302" r:id="rId4"/>
    <p:sldLayoutId id="2147485303" r:id="rId5"/>
    <p:sldLayoutId id="2147485304" r:id="rId6"/>
    <p:sldLayoutId id="2147485305" r:id="rId7"/>
    <p:sldLayoutId id="2147485306" r:id="rId8"/>
    <p:sldLayoutId id="2147485307" r:id="rId9"/>
    <p:sldLayoutId id="2147485308" r:id="rId10"/>
    <p:sldLayoutId id="2147485309" r:id="rId11"/>
    <p:sldLayoutId id="214748531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655A032-7CB9-48A1-AE57-8795F7D1C5C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1515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312" r:id="rId1"/>
    <p:sldLayoutId id="2147485313" r:id="rId2"/>
    <p:sldLayoutId id="2147485314" r:id="rId3"/>
    <p:sldLayoutId id="2147485315" r:id="rId4"/>
    <p:sldLayoutId id="2147485316" r:id="rId5"/>
    <p:sldLayoutId id="2147485317" r:id="rId6"/>
    <p:sldLayoutId id="2147485318" r:id="rId7"/>
    <p:sldLayoutId id="2147485319" r:id="rId8"/>
    <p:sldLayoutId id="2147485320" r:id="rId9"/>
    <p:sldLayoutId id="2147485321" r:id="rId10"/>
    <p:sldLayoutId id="2147485322" r:id="rId11"/>
    <p:sldLayoutId id="2147485323" r:id="rId12"/>
    <p:sldLayoutId id="2147485324" r:id="rId13"/>
    <p:sldLayoutId id="2147485325" r:id="rId14"/>
    <p:sldLayoutId id="2147485326" r:id="rId15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FC22B642-588B-4BFE-BEC8-3F965230E40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3162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807" r:id="rId1"/>
    <p:sldLayoutId id="2147484808" r:id="rId2"/>
    <p:sldLayoutId id="2147484809" r:id="rId3"/>
    <p:sldLayoutId id="2147484810" r:id="rId4"/>
    <p:sldLayoutId id="2147484811" r:id="rId5"/>
    <p:sldLayoutId id="2147484812" r:id="rId6"/>
    <p:sldLayoutId id="2147484813" r:id="rId7"/>
    <p:sldLayoutId id="2147484814" r:id="rId8"/>
    <p:sldLayoutId id="2147484815" r:id="rId9"/>
    <p:sldLayoutId id="2147484816" r:id="rId10"/>
    <p:sldLayoutId id="2147484817" r:id="rId11"/>
    <p:sldLayoutId id="2147484818" r:id="rId12"/>
    <p:sldLayoutId id="2147484819" r:id="rId13"/>
    <p:sldLayoutId id="2147484820" r:id="rId14"/>
    <p:sldLayoutId id="2147484821" r:id="rId15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655A032-7CB9-48A1-AE57-8795F7D1C5C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2095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003" r:id="rId1"/>
    <p:sldLayoutId id="2147485004" r:id="rId2"/>
    <p:sldLayoutId id="2147485005" r:id="rId3"/>
    <p:sldLayoutId id="2147485006" r:id="rId4"/>
    <p:sldLayoutId id="2147485007" r:id="rId5"/>
    <p:sldLayoutId id="2147485008" r:id="rId6"/>
    <p:sldLayoutId id="2147485009" r:id="rId7"/>
    <p:sldLayoutId id="2147485010" r:id="rId8"/>
    <p:sldLayoutId id="2147485011" r:id="rId9"/>
    <p:sldLayoutId id="2147485012" r:id="rId10"/>
    <p:sldLayoutId id="2147485013" r:id="rId11"/>
    <p:sldLayoutId id="2147485014" r:id="rId12"/>
    <p:sldLayoutId id="2147485015" r:id="rId13"/>
    <p:sldLayoutId id="2147485016" r:id="rId14"/>
    <p:sldLayoutId id="2147485017" r:id="rId15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62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5AB1E70-5B95-4036-8978-AF47690EB0D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333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9" r:id="rId1"/>
    <p:sldLayoutId id="2147485020" r:id="rId2"/>
    <p:sldLayoutId id="2147485021" r:id="rId3"/>
    <p:sldLayoutId id="2147485022" r:id="rId4"/>
    <p:sldLayoutId id="2147485023" r:id="rId5"/>
    <p:sldLayoutId id="2147485024" r:id="rId6"/>
    <p:sldLayoutId id="2147485025" r:id="rId7"/>
    <p:sldLayoutId id="2147485026" r:id="rId8"/>
    <p:sldLayoutId id="2147485027" r:id="rId9"/>
    <p:sldLayoutId id="2147485028" r:id="rId10"/>
    <p:sldLayoutId id="2147485029" r:id="rId11"/>
    <p:sldLayoutId id="2147485030" r:id="rId12"/>
    <p:sldLayoutId id="2147485031" r:id="rId13"/>
    <p:sldLayoutId id="2147485032" r:id="rId14"/>
    <p:sldLayoutId id="2147485033" r:id="rId15"/>
    <p:sldLayoutId id="2147485034" r:id="rId16"/>
    <p:sldLayoutId id="2147485035" r:id="rId17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62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5AB1E70-5B95-4036-8978-AF47690EB0D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710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37" r:id="rId1"/>
    <p:sldLayoutId id="2147485038" r:id="rId2"/>
    <p:sldLayoutId id="2147485039" r:id="rId3"/>
    <p:sldLayoutId id="2147485040" r:id="rId4"/>
    <p:sldLayoutId id="2147485041" r:id="rId5"/>
    <p:sldLayoutId id="2147485042" r:id="rId6"/>
    <p:sldLayoutId id="2147485043" r:id="rId7"/>
    <p:sldLayoutId id="2147485044" r:id="rId8"/>
    <p:sldLayoutId id="2147485045" r:id="rId9"/>
    <p:sldLayoutId id="2147485046" r:id="rId10"/>
    <p:sldLayoutId id="2147485047" r:id="rId11"/>
    <p:sldLayoutId id="2147485048" r:id="rId12"/>
    <p:sldLayoutId id="2147485049" r:id="rId13"/>
    <p:sldLayoutId id="2147485050" r:id="rId14"/>
    <p:sldLayoutId id="2147485051" r:id="rId15"/>
    <p:sldLayoutId id="2147485052" r:id="rId16"/>
    <p:sldLayoutId id="2147485053" r:id="rId17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655A032-7CB9-48A1-AE57-8795F7D1C5C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3050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055" r:id="rId1"/>
    <p:sldLayoutId id="2147485056" r:id="rId2"/>
    <p:sldLayoutId id="2147485057" r:id="rId3"/>
    <p:sldLayoutId id="2147485058" r:id="rId4"/>
    <p:sldLayoutId id="2147485059" r:id="rId5"/>
    <p:sldLayoutId id="2147485060" r:id="rId6"/>
    <p:sldLayoutId id="2147485061" r:id="rId7"/>
    <p:sldLayoutId id="2147485062" r:id="rId8"/>
    <p:sldLayoutId id="2147485063" r:id="rId9"/>
    <p:sldLayoutId id="2147485064" r:id="rId10"/>
    <p:sldLayoutId id="2147485065" r:id="rId11"/>
    <p:sldLayoutId id="2147485066" r:id="rId12"/>
    <p:sldLayoutId id="2147485067" r:id="rId13"/>
    <p:sldLayoutId id="2147485068" r:id="rId14"/>
    <p:sldLayoutId id="2147485069" r:id="rId15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655A032-7CB9-48A1-AE57-8795F7D1C5C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8783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071" r:id="rId1"/>
    <p:sldLayoutId id="2147485072" r:id="rId2"/>
    <p:sldLayoutId id="2147485073" r:id="rId3"/>
    <p:sldLayoutId id="2147485074" r:id="rId4"/>
    <p:sldLayoutId id="2147485075" r:id="rId5"/>
    <p:sldLayoutId id="2147485076" r:id="rId6"/>
    <p:sldLayoutId id="2147485077" r:id="rId7"/>
    <p:sldLayoutId id="2147485078" r:id="rId8"/>
    <p:sldLayoutId id="2147485079" r:id="rId9"/>
    <p:sldLayoutId id="2147485080" r:id="rId10"/>
    <p:sldLayoutId id="2147485081" r:id="rId11"/>
    <p:sldLayoutId id="2147485082" r:id="rId12"/>
    <p:sldLayoutId id="2147485083" r:id="rId13"/>
    <p:sldLayoutId id="2147485084" r:id="rId14"/>
    <p:sldLayoutId id="2147485085" r:id="rId15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62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0E512DF-93D7-426F-8835-D1975CD780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313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87" r:id="rId1"/>
    <p:sldLayoutId id="2147485088" r:id="rId2"/>
    <p:sldLayoutId id="2147485089" r:id="rId3"/>
    <p:sldLayoutId id="2147485090" r:id="rId4"/>
    <p:sldLayoutId id="2147485091" r:id="rId5"/>
    <p:sldLayoutId id="2147485092" r:id="rId6"/>
    <p:sldLayoutId id="2147485093" r:id="rId7"/>
    <p:sldLayoutId id="2147485094" r:id="rId8"/>
    <p:sldLayoutId id="2147485095" r:id="rId9"/>
    <p:sldLayoutId id="2147485096" r:id="rId10"/>
    <p:sldLayoutId id="2147485097" r:id="rId11"/>
    <p:sldLayoutId id="2147485098" r:id="rId12"/>
    <p:sldLayoutId id="2147485099" r:id="rId13"/>
    <p:sldLayoutId id="2147485100" r:id="rId14"/>
    <p:sldLayoutId id="2147485101" r:id="rId15"/>
    <p:sldLayoutId id="2147485102" r:id="rId16"/>
    <p:sldLayoutId id="2147485103" r:id="rId17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3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22.w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60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7.wmf"/><Relationship Id="rId4" Type="http://schemas.openxmlformats.org/officeDocument/2006/relationships/oleObject" Target="../embeddings/oleObject14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image" Target="../media/image32.jpeg"/><Relationship Id="rId7" Type="http://schemas.openxmlformats.org/officeDocument/2006/relationships/image" Target="../media/image30.wmf"/><Relationship Id="rId2" Type="http://schemas.openxmlformats.org/officeDocument/2006/relationships/slideLayout" Target="../slideLayouts/slideLayout278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29.wmf"/><Relationship Id="rId4" Type="http://schemas.openxmlformats.org/officeDocument/2006/relationships/oleObject" Target="../embeddings/oleObject15.bin"/><Relationship Id="rId9" Type="http://schemas.openxmlformats.org/officeDocument/2006/relationships/image" Target="../media/image31.w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13" Type="http://schemas.openxmlformats.org/officeDocument/2006/relationships/oleObject" Target="../embeddings/oleObject23.bin"/><Relationship Id="rId18" Type="http://schemas.openxmlformats.org/officeDocument/2006/relationships/image" Target="../media/image40.wmf"/><Relationship Id="rId3" Type="http://schemas.openxmlformats.org/officeDocument/2006/relationships/oleObject" Target="../embeddings/oleObject18.bin"/><Relationship Id="rId21" Type="http://schemas.openxmlformats.org/officeDocument/2006/relationships/oleObject" Target="../embeddings/oleObject27.bin"/><Relationship Id="rId7" Type="http://schemas.openxmlformats.org/officeDocument/2006/relationships/oleObject" Target="../embeddings/oleObject20.bin"/><Relationship Id="rId12" Type="http://schemas.openxmlformats.org/officeDocument/2006/relationships/image" Target="../media/image37.wmf"/><Relationship Id="rId17" Type="http://schemas.openxmlformats.org/officeDocument/2006/relationships/oleObject" Target="../embeddings/oleObject25.bin"/><Relationship Id="rId2" Type="http://schemas.openxmlformats.org/officeDocument/2006/relationships/slideLayout" Target="../slideLayouts/slideLayout221.xml"/><Relationship Id="rId16" Type="http://schemas.openxmlformats.org/officeDocument/2006/relationships/image" Target="../media/image39.wmf"/><Relationship Id="rId20" Type="http://schemas.openxmlformats.org/officeDocument/2006/relationships/image" Target="../media/image41.wmf"/><Relationship Id="rId1" Type="http://schemas.openxmlformats.org/officeDocument/2006/relationships/vmlDrawing" Target="../drawings/vmlDrawing8.vml"/><Relationship Id="rId6" Type="http://schemas.openxmlformats.org/officeDocument/2006/relationships/image" Target="../media/image34.wmf"/><Relationship Id="rId11" Type="http://schemas.openxmlformats.org/officeDocument/2006/relationships/oleObject" Target="../embeddings/oleObject22.bin"/><Relationship Id="rId24" Type="http://schemas.openxmlformats.org/officeDocument/2006/relationships/image" Target="../media/image43.wmf"/><Relationship Id="rId5" Type="http://schemas.openxmlformats.org/officeDocument/2006/relationships/oleObject" Target="../embeddings/oleObject19.bin"/><Relationship Id="rId15" Type="http://schemas.openxmlformats.org/officeDocument/2006/relationships/oleObject" Target="../embeddings/oleObject24.bin"/><Relationship Id="rId23" Type="http://schemas.openxmlformats.org/officeDocument/2006/relationships/oleObject" Target="../embeddings/oleObject28.bin"/><Relationship Id="rId10" Type="http://schemas.openxmlformats.org/officeDocument/2006/relationships/image" Target="../media/image36.wmf"/><Relationship Id="rId19" Type="http://schemas.openxmlformats.org/officeDocument/2006/relationships/oleObject" Target="../embeddings/oleObject26.bin"/><Relationship Id="rId4" Type="http://schemas.openxmlformats.org/officeDocument/2006/relationships/image" Target="../media/image33.wmf"/><Relationship Id="rId9" Type="http://schemas.openxmlformats.org/officeDocument/2006/relationships/oleObject" Target="../embeddings/oleObject21.bin"/><Relationship Id="rId14" Type="http://schemas.openxmlformats.org/officeDocument/2006/relationships/image" Target="../media/image38.wmf"/><Relationship Id="rId22" Type="http://schemas.openxmlformats.org/officeDocument/2006/relationships/image" Target="../media/image42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221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44.wmf"/><Relationship Id="rId4" Type="http://schemas.openxmlformats.org/officeDocument/2006/relationships/oleObject" Target="../embeddings/oleObject29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3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8.wmf"/><Relationship Id="rId5" Type="http://schemas.openxmlformats.org/officeDocument/2006/relationships/oleObject" Target="../embeddings/oleObject31.bin"/><Relationship Id="rId4" Type="http://schemas.openxmlformats.org/officeDocument/2006/relationships/image" Target="../media/image47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34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49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5.bin"/><Relationship Id="rId13" Type="http://schemas.openxmlformats.org/officeDocument/2006/relationships/image" Target="../media/image54.wmf"/><Relationship Id="rId3" Type="http://schemas.openxmlformats.org/officeDocument/2006/relationships/image" Target="../media/image56.jpeg"/><Relationship Id="rId7" Type="http://schemas.openxmlformats.org/officeDocument/2006/relationships/image" Target="../media/image51.wmf"/><Relationship Id="rId12" Type="http://schemas.openxmlformats.org/officeDocument/2006/relationships/oleObject" Target="../embeddings/oleObject37.bin"/><Relationship Id="rId2" Type="http://schemas.openxmlformats.org/officeDocument/2006/relationships/slideLayout" Target="../slideLayouts/slideLayout206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34.bin"/><Relationship Id="rId11" Type="http://schemas.openxmlformats.org/officeDocument/2006/relationships/image" Target="../media/image53.wmf"/><Relationship Id="rId5" Type="http://schemas.openxmlformats.org/officeDocument/2006/relationships/image" Target="../media/image50.wmf"/><Relationship Id="rId15" Type="http://schemas.openxmlformats.org/officeDocument/2006/relationships/image" Target="../media/image55.wmf"/><Relationship Id="rId10" Type="http://schemas.openxmlformats.org/officeDocument/2006/relationships/oleObject" Target="../embeddings/oleObject36.bin"/><Relationship Id="rId4" Type="http://schemas.openxmlformats.org/officeDocument/2006/relationships/oleObject" Target="../embeddings/oleObject33.bin"/><Relationship Id="rId9" Type="http://schemas.openxmlformats.org/officeDocument/2006/relationships/image" Target="../media/image52.wmf"/><Relationship Id="rId14" Type="http://schemas.openxmlformats.org/officeDocument/2006/relationships/oleObject" Target="../embeddings/oleObject38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4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6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60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6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Layout" Target="../slideLayouts/slideLayout42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63.w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56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2.bin"/><Relationship Id="rId3" Type="http://schemas.openxmlformats.org/officeDocument/2006/relationships/image" Target="../media/image68.jpeg"/><Relationship Id="rId7" Type="http://schemas.openxmlformats.org/officeDocument/2006/relationships/image" Target="../media/image66.wmf"/><Relationship Id="rId2" Type="http://schemas.openxmlformats.org/officeDocument/2006/relationships/slideLayout" Target="../slideLayouts/slideLayout42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41.bin"/><Relationship Id="rId5" Type="http://schemas.openxmlformats.org/officeDocument/2006/relationships/image" Target="../media/image70.jpg"/><Relationship Id="rId4" Type="http://schemas.openxmlformats.org/officeDocument/2006/relationships/image" Target="../media/image69.jpeg"/><Relationship Id="rId9" Type="http://schemas.openxmlformats.org/officeDocument/2006/relationships/image" Target="../media/image67.w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63.wmf"/><Relationship Id="rId4" Type="http://schemas.openxmlformats.org/officeDocument/2006/relationships/oleObject" Target="../embeddings/oleObject43.bin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9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.png"/><Relationship Id="rId4" Type="http://schemas.openxmlformats.org/officeDocument/2006/relationships/image" Target="../media/image9.w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slideLayout" Target="../slideLayouts/slideLayout129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77.jpeg"/><Relationship Id="rId5" Type="http://schemas.openxmlformats.org/officeDocument/2006/relationships/image" Target="../media/image75.wmf"/><Relationship Id="rId4" Type="http://schemas.openxmlformats.org/officeDocument/2006/relationships/oleObject" Target="../embeddings/oleObject44.bin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slideLayout" Target="../slideLayouts/slideLayout62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63.wmf"/><Relationship Id="rId4" Type="http://schemas.openxmlformats.org/officeDocument/2006/relationships/oleObject" Target="../embeddings/oleObject45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1.gif"/><Relationship Id="rId2" Type="http://schemas.openxmlformats.org/officeDocument/2006/relationships/slideLayout" Target="../slideLayouts/slideLayout22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47.bin"/><Relationship Id="rId5" Type="http://schemas.openxmlformats.org/officeDocument/2006/relationships/image" Target="../media/image63.wmf"/><Relationship Id="rId4" Type="http://schemas.openxmlformats.org/officeDocument/2006/relationships/oleObject" Target="../embeddings/oleObject46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82.wmf"/><Relationship Id="rId4" Type="http://schemas.openxmlformats.org/officeDocument/2006/relationships/oleObject" Target="../embeddings/oleObject48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0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30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30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03.xml"/><Relationship Id="rId4" Type="http://schemas.openxmlformats.org/officeDocument/2006/relationships/image" Target="../media/image96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30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4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0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7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2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13" Type="http://schemas.openxmlformats.org/officeDocument/2006/relationships/oleObject" Target="../embeddings/oleObject9.bin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12" Type="http://schemas.openxmlformats.org/officeDocument/2006/relationships/image" Target="../media/image18.wmf"/><Relationship Id="rId2" Type="http://schemas.openxmlformats.org/officeDocument/2006/relationships/slideLayout" Target="../slideLayouts/slideLayout17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5.w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0" Type="http://schemas.openxmlformats.org/officeDocument/2006/relationships/image" Target="../media/image17.wmf"/><Relationship Id="rId4" Type="http://schemas.openxmlformats.org/officeDocument/2006/relationships/image" Target="../media/image14.wmf"/><Relationship Id="rId9" Type="http://schemas.openxmlformats.org/officeDocument/2006/relationships/oleObject" Target="../embeddings/oleObject7.bin"/><Relationship Id="rId14" Type="http://schemas.openxmlformats.org/officeDocument/2006/relationships/image" Target="../media/image19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3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2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0648" y="-1286278"/>
            <a:ext cx="11041973" cy="8144278"/>
          </a:xfrm>
          <a:prstGeom prst="rect">
            <a:avLst/>
          </a:prstGeom>
        </p:spPr>
      </p:pic>
      <p:sp>
        <p:nvSpPr>
          <p:cNvPr id="32770" name="Rectangle 4"/>
          <p:cNvSpPr>
            <a:spLocks noChangeArrowheads="1"/>
          </p:cNvSpPr>
          <p:nvPr/>
        </p:nvSpPr>
        <p:spPr bwMode="auto">
          <a:xfrm>
            <a:off x="331788" y="570781"/>
            <a:ext cx="8526462" cy="5587131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358851" name="Rectangle 3"/>
          <p:cNvSpPr>
            <a:spLocks noChangeArrowheads="1"/>
          </p:cNvSpPr>
          <p:nvPr/>
        </p:nvSpPr>
        <p:spPr bwMode="auto">
          <a:xfrm>
            <a:off x="4462463" y="4652963"/>
            <a:ext cx="4681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1358853" name="Rectangle 5"/>
          <p:cNvSpPr>
            <a:spLocks noChangeArrowheads="1"/>
          </p:cNvSpPr>
          <p:nvPr/>
        </p:nvSpPr>
        <p:spPr bwMode="auto">
          <a:xfrm>
            <a:off x="-252413" y="5486400"/>
            <a:ext cx="92170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b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endParaRPr lang="en-US" sz="4800" b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2" y="1628800"/>
            <a:ext cx="9540875" cy="566308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the </a:t>
            </a:r>
          </a:p>
          <a:p>
            <a:pPr algn="ctr">
              <a:defRPr/>
            </a:pPr>
            <a:endParaRPr lang="en-US" sz="60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/>
            </a:endParaRPr>
          </a:p>
          <a:p>
            <a:pPr algn="ctr">
              <a:defRPr/>
            </a:pPr>
            <a:r>
              <a:rPr lang="en-US" sz="6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Big Bang</a:t>
            </a:r>
            <a:endParaRPr lang="en-US" sz="60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/>
            </a:endParaRPr>
          </a:p>
          <a:p>
            <a:pPr algn="ctr">
              <a:defRPr/>
            </a:pPr>
            <a:endParaRPr lang="en-US" sz="70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/>
            </a:endParaRPr>
          </a:p>
          <a:p>
            <a:pPr algn="ctr">
              <a:defRPr/>
            </a:pPr>
            <a:endParaRPr lang="en-US" sz="7000" b="1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defRPr/>
            </a:pPr>
            <a:r>
              <a:rPr lang="en-US" sz="42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785813" y="3143250"/>
            <a:ext cx="7775575" cy="1714500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42844" y="-285776"/>
            <a:ext cx="10117138" cy="1371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3600" b="1" smtClean="0">
                <a:solidFill>
                  <a:schemeClr val="tx1"/>
                </a:solidFill>
              </a:rPr>
              <a:t>                 </a:t>
            </a:r>
            <a:r>
              <a:rPr sz="5600" b="1" smtClean="0">
                <a:solidFill>
                  <a:schemeClr val="tx1"/>
                </a:solidFill>
              </a:rPr>
              <a:t>FRW    Dynamics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5813" y="1928813"/>
            <a:ext cx="7929562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prstClr val="white"/>
                </a:solidFill>
                <a:latin typeface="Constantia"/>
              </a:rPr>
              <a:t>In  a  matter-dominated Universe, </a:t>
            </a:r>
          </a:p>
          <a:p>
            <a:pPr>
              <a:defRPr/>
            </a:pPr>
            <a:r>
              <a:rPr lang="en-US" sz="2000" b="1" dirty="0">
                <a:solidFill>
                  <a:prstClr val="white"/>
                </a:solidFill>
                <a:latin typeface="Constantia"/>
              </a:rPr>
              <a:t>the evolution and fate of the Universe entirely determined</a:t>
            </a:r>
          </a:p>
          <a:p>
            <a:pPr>
              <a:defRPr/>
            </a:pPr>
            <a:r>
              <a:rPr lang="en-US" sz="2000" b="1" dirty="0">
                <a:solidFill>
                  <a:prstClr val="white"/>
                </a:solidFill>
                <a:latin typeface="Constantia"/>
              </a:rPr>
              <a:t>by the (energy) density in units of critical density:    </a:t>
            </a:r>
          </a:p>
        </p:txBody>
      </p:sp>
      <p:graphicFrame>
        <p:nvGraphicFramePr>
          <p:cNvPr id="8602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1945041"/>
              </p:ext>
            </p:extLst>
          </p:nvPr>
        </p:nvGraphicFramePr>
        <p:xfrm>
          <a:off x="3494088" y="3214688"/>
          <a:ext cx="2128837" cy="157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04" name="Equation" r:id="rId3" imgW="583920" imgH="431640" progId="Equation.DSMT4">
                  <p:embed/>
                </p:oleObj>
              </mc:Choice>
              <mc:Fallback>
                <p:oleObj name="Equation" r:id="rId3" imgW="58392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4088" y="3214688"/>
                        <a:ext cx="2128837" cy="1571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85813" y="5072063"/>
            <a:ext cx="7929562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prstClr val="white"/>
                </a:solidFill>
                <a:latin typeface="Constantia"/>
              </a:rPr>
              <a:t>Arguably,  </a:t>
            </a:r>
            <a:r>
              <a:rPr lang="en-US" sz="2000" b="1" dirty="0">
                <a:solidFill>
                  <a:prstClr val="white"/>
                </a:solidFill>
                <a:latin typeface="Constantia"/>
                <a:sym typeface="Mathematica1"/>
              </a:rPr>
              <a:t> is the most important parameter of cosmology !!!</a:t>
            </a:r>
          </a:p>
          <a:p>
            <a:pPr>
              <a:defRPr/>
            </a:pPr>
            <a:endParaRPr lang="en-US" sz="2000" b="1" dirty="0">
              <a:solidFill>
                <a:prstClr val="white"/>
              </a:solidFill>
              <a:latin typeface="Constantia"/>
              <a:sym typeface="Mathematica1"/>
            </a:endParaRPr>
          </a:p>
          <a:p>
            <a:pPr>
              <a:defRPr/>
            </a:pPr>
            <a:r>
              <a:rPr lang="en-US" sz="2000" b="1" dirty="0">
                <a:solidFill>
                  <a:prstClr val="white"/>
                </a:solidFill>
                <a:latin typeface="Constantia"/>
                <a:sym typeface="Mathematica1"/>
              </a:rPr>
              <a:t>Present-day </a:t>
            </a:r>
          </a:p>
          <a:p>
            <a:pPr>
              <a:defRPr/>
            </a:pPr>
            <a:r>
              <a:rPr lang="en-US" sz="2000" b="1" dirty="0">
                <a:solidFill>
                  <a:prstClr val="white"/>
                </a:solidFill>
                <a:latin typeface="Constantia"/>
                <a:sym typeface="Mathematica1"/>
              </a:rPr>
              <a:t>Cosmic Density:</a:t>
            </a:r>
          </a:p>
        </p:txBody>
      </p:sp>
      <p:graphicFrame>
        <p:nvGraphicFramePr>
          <p:cNvPr id="86023" name="Object 3"/>
          <p:cNvGraphicFramePr>
            <a:graphicFrameLocks noChangeAspect="1"/>
          </p:cNvGraphicFramePr>
          <p:nvPr/>
        </p:nvGraphicFramePr>
        <p:xfrm>
          <a:off x="4286250" y="5572125"/>
          <a:ext cx="4130675" cy="1039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05" name="Equation" r:id="rId5" imgW="2019300" imgH="508000" progId="Equation.DSMT4">
                  <p:embed/>
                </p:oleObj>
              </mc:Choice>
              <mc:Fallback>
                <p:oleObj name="Equation" r:id="rId5" imgW="2019300" imgH="508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250" y="5572125"/>
                        <a:ext cx="4130675" cy="1039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4143375" y="5572125"/>
            <a:ext cx="4357688" cy="1143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54568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19" name="Rectangle 3"/>
          <p:cNvSpPr>
            <a:spLocks noChangeArrowheads="1"/>
          </p:cNvSpPr>
          <p:nvPr/>
        </p:nvSpPr>
        <p:spPr bwMode="auto">
          <a:xfrm>
            <a:off x="0" y="2492375"/>
            <a:ext cx="921702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anose="02030602050306030303" pitchFamily="18" charset="0"/>
              </a:rPr>
              <a:t>w</a:t>
            </a:r>
            <a:r>
              <a:rPr lang="en-US" sz="3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anose="02030602050306030303" pitchFamily="18" charset="0"/>
              </a:rPr>
              <a:t>hat the Universe exists of:</a:t>
            </a:r>
          </a:p>
          <a:p>
            <a:pPr algn="ctr">
              <a:defRPr/>
            </a:pPr>
            <a:endParaRPr lang="en-US" sz="50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 panose="02030602050306030303" pitchFamily="18" charset="0"/>
            </a:endParaRPr>
          </a:p>
          <a:p>
            <a:pPr algn="ctr">
              <a:defRPr/>
            </a:pPr>
            <a:endParaRPr lang="en-US" sz="50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 panose="02030602050306030303" pitchFamily="18" charset="0"/>
            </a:endParaRPr>
          </a:p>
          <a:p>
            <a:pPr algn="ctr">
              <a:defRPr/>
            </a:pPr>
            <a:r>
              <a:rPr lang="en-US" sz="5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anose="02030602050306030303" pitchFamily="18" charset="0"/>
              </a:rPr>
              <a:t>Cosmic Constituents</a:t>
            </a:r>
          </a:p>
        </p:txBody>
      </p:sp>
      <p:sp>
        <p:nvSpPr>
          <p:cNvPr id="1135620" name="Rectangle 4"/>
          <p:cNvSpPr>
            <a:spLocks noChangeArrowheads="1"/>
          </p:cNvSpPr>
          <p:nvPr/>
        </p:nvSpPr>
        <p:spPr bwMode="auto">
          <a:xfrm>
            <a:off x="4462463" y="4652963"/>
            <a:ext cx="4681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800" b="1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34820" name="Rectangle 5"/>
          <p:cNvSpPr>
            <a:spLocks noChangeArrowheads="1"/>
          </p:cNvSpPr>
          <p:nvPr/>
        </p:nvSpPr>
        <p:spPr bwMode="auto">
          <a:xfrm>
            <a:off x="179388" y="908721"/>
            <a:ext cx="8785225" cy="4752304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smtClean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135622" name="Rectangle 6"/>
          <p:cNvSpPr>
            <a:spLocks noChangeArrowheads="1"/>
          </p:cNvSpPr>
          <p:nvPr/>
        </p:nvSpPr>
        <p:spPr bwMode="auto">
          <a:xfrm>
            <a:off x="-252413" y="5486400"/>
            <a:ext cx="92170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48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br>
              <a:rPr lang="en-US" sz="48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endParaRPr lang="en-US" sz="4800" b="1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85713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-756592" y="-459432"/>
            <a:ext cx="10117138" cy="13716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3600" b="1" dirty="0" smtClean="0">
                <a:solidFill>
                  <a:schemeClr val="tx1"/>
                </a:solidFill>
              </a:rPr>
              <a:t>               </a:t>
            </a:r>
            <a:r>
              <a:rPr sz="4600" b="1" dirty="0" smtClean="0">
                <a:solidFill>
                  <a:schemeClr val="tx1"/>
                </a:solidFill>
              </a:rPr>
              <a:t>  </a:t>
            </a:r>
            <a:r>
              <a:rPr sz="5600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Cosmic  Components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8625" y="1214438"/>
            <a:ext cx="8429625" cy="2124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US" sz="2200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endParaRPr lang="en-US" sz="2200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endParaRPr lang="en-US" sz="2200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r>
              <a:rPr lang="en-US" sz="2200" b="1" dirty="0">
                <a:solidFill>
                  <a:prstClr val="white"/>
                </a:solidFill>
                <a:latin typeface="Constantia"/>
                <a:sym typeface="Mathematica1"/>
              </a:rPr>
              <a:t>     </a:t>
            </a:r>
            <a:endParaRPr lang="en-US" sz="2200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endParaRPr lang="en-US" sz="2200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endParaRPr lang="en-US" sz="2200" b="1" dirty="0">
              <a:solidFill>
                <a:prstClr val="white"/>
              </a:solidFill>
              <a:latin typeface="Constantia"/>
            </a:endParaRPr>
          </a:p>
        </p:txBody>
      </p:sp>
      <p:pic>
        <p:nvPicPr>
          <p:cNvPr id="58372" name="Picture 17" descr="Cosmological_composi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1143000"/>
            <a:ext cx="7500937" cy="536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471193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7" name="Rectangle 3"/>
          <p:cNvSpPr>
            <a:spLocks noChangeArrowheads="1"/>
          </p:cNvSpPr>
          <p:nvPr/>
        </p:nvSpPr>
        <p:spPr bwMode="auto">
          <a:xfrm>
            <a:off x="-500063" y="-142875"/>
            <a:ext cx="1040447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4200" b="1" dirty="0" smtClean="0">
                <a:solidFill>
                  <a:prstClr val="white"/>
                </a:solidFill>
                <a:latin typeface="Constantia"/>
              </a:rPr>
              <a:t>Cosmic Energy </a:t>
            </a:r>
            <a:r>
              <a:rPr lang="en-US" sz="4200" b="1" dirty="0" err="1" smtClean="0">
                <a:solidFill>
                  <a:prstClr val="white"/>
                </a:solidFill>
                <a:latin typeface="Constantia"/>
              </a:rPr>
              <a:t>Inventarisation</a:t>
            </a:r>
            <a:endParaRPr lang="en-US" sz="4200" b="1" dirty="0">
              <a:solidFill>
                <a:prstClr val="white"/>
              </a:solidFill>
              <a:latin typeface="Constantia"/>
            </a:endParaRPr>
          </a:p>
        </p:txBody>
      </p:sp>
      <p:pic>
        <p:nvPicPr>
          <p:cNvPr id="60419" name="Picture 4" descr="baryonbudget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775" y="1071563"/>
            <a:ext cx="8229600" cy="5348287"/>
          </a:xfrm>
          <a:noFill/>
        </p:spPr>
      </p:pic>
      <p:sp>
        <p:nvSpPr>
          <p:cNvPr id="93189" name="Text Box 5"/>
          <p:cNvSpPr txBox="1">
            <a:spLocks noChangeArrowheads="1"/>
          </p:cNvSpPr>
          <p:nvPr/>
        </p:nvSpPr>
        <p:spPr bwMode="auto">
          <a:xfrm>
            <a:off x="5795963" y="6491288"/>
            <a:ext cx="4032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prstClr val="white"/>
                </a:solidFill>
                <a:latin typeface="Constantia"/>
              </a:rPr>
              <a:t>Fukugita &amp; Peebles 2004</a:t>
            </a:r>
          </a:p>
        </p:txBody>
      </p:sp>
      <p:sp>
        <p:nvSpPr>
          <p:cNvPr id="60421" name="Rectangle 6"/>
          <p:cNvSpPr>
            <a:spLocks noChangeArrowheads="1"/>
          </p:cNvSpPr>
          <p:nvPr/>
        </p:nvSpPr>
        <p:spPr bwMode="auto">
          <a:xfrm>
            <a:off x="500063" y="1071563"/>
            <a:ext cx="8215312" cy="5357812"/>
          </a:xfrm>
          <a:prstGeom prst="rect">
            <a:avLst/>
          </a:prstGeom>
          <a:noFill/>
          <a:ln w="38100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55576" y="3573016"/>
            <a:ext cx="7776864" cy="432048"/>
          </a:xfrm>
          <a:prstGeom prst="rect">
            <a:avLst/>
          </a:prstGeom>
          <a:solidFill>
            <a:schemeClr val="tx2">
              <a:alpha val="51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4" name="Up Arrow 3"/>
          <p:cNvSpPr/>
          <p:nvPr/>
        </p:nvSpPr>
        <p:spPr>
          <a:xfrm>
            <a:off x="7632154" y="4149080"/>
            <a:ext cx="359867" cy="576064"/>
          </a:xfrm>
          <a:prstGeom prst="upArrow">
            <a:avLst/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31149" y="4869160"/>
            <a:ext cx="1521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s</a:t>
            </a:r>
            <a:r>
              <a:rPr lang="nl-NL" sz="12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terren slechts ~0.1% energie</a:t>
            </a:r>
          </a:p>
          <a:p>
            <a:r>
              <a:rPr lang="nl-NL" sz="12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Heelal</a:t>
            </a:r>
            <a:endParaRPr lang="en-GB" sz="1200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231149" y="4869160"/>
            <a:ext cx="1301291" cy="646331"/>
          </a:xfrm>
          <a:prstGeom prst="rect">
            <a:avLst/>
          </a:prstGeom>
          <a:noFill/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3076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17874" y="-20768"/>
            <a:ext cx="9577064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nl-NL" dirty="0" smtClean="0"/>
              <a:t>           </a:t>
            </a:r>
            <a:r>
              <a:rPr lang="nl-NL" sz="6000" b="1" dirty="0" smtClean="0">
                <a:solidFill>
                  <a:schemeClr val="bg1"/>
                </a:solidFill>
              </a:rPr>
              <a:t>Cosmic  Constitution </a:t>
            </a:r>
            <a:endParaRPr lang="en-GB" sz="6000" b="1" dirty="0">
              <a:solidFill>
                <a:schemeClr val="bg1"/>
              </a:solidFill>
            </a:endParaRPr>
          </a:p>
        </p:txBody>
      </p:sp>
      <p:pic>
        <p:nvPicPr>
          <p:cNvPr id="48132" name="Content Placeholder 5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6388" y="2717800"/>
            <a:ext cx="5219700" cy="2205038"/>
          </a:xfrm>
        </p:spPr>
      </p:pic>
      <p:pic>
        <p:nvPicPr>
          <p:cNvPr id="48133" name="Content Placeholder 5"/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5963" y="1341438"/>
            <a:ext cx="3219450" cy="5086350"/>
          </a:xfrm>
        </p:spPr>
      </p:pic>
      <p:sp>
        <p:nvSpPr>
          <p:cNvPr id="8" name="Rectangle 7"/>
          <p:cNvSpPr/>
          <p:nvPr/>
        </p:nvSpPr>
        <p:spPr>
          <a:xfrm>
            <a:off x="5795963" y="1196752"/>
            <a:ext cx="3240087" cy="554536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9388" y="2487613"/>
            <a:ext cx="5472112" cy="26638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39752" y="6342003"/>
            <a:ext cx="39598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 smtClean="0">
                <a:solidFill>
                  <a:prstClr val="black"/>
                </a:solidFill>
                <a:latin typeface="Constantia"/>
              </a:rPr>
              <a:t>Changes in Time:</a:t>
            </a:r>
            <a:endParaRPr lang="en-GB" sz="2000" b="1" dirty="0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5777" y="5229200"/>
            <a:ext cx="39598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 smtClean="0">
                <a:solidFill>
                  <a:prstClr val="black"/>
                </a:solidFill>
                <a:latin typeface="Constantia"/>
              </a:rPr>
              <a:t>Cosmic Pie Diagram</a:t>
            </a:r>
            <a:endParaRPr lang="en-GB" sz="2000" b="1" dirty="0">
              <a:solidFill>
                <a:prstClr val="black"/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44078940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42875" y="2786063"/>
            <a:ext cx="642938" cy="10001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  <p:pic>
        <p:nvPicPr>
          <p:cNvPr id="104451" name="Content Placeholder 3" descr="frw.aexp.rho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313" y="0"/>
            <a:ext cx="8734425" cy="6858000"/>
          </a:xfrm>
        </p:spPr>
      </p:pic>
      <p:sp>
        <p:nvSpPr>
          <p:cNvPr id="3" name="TextBox 2"/>
          <p:cNvSpPr txBox="1"/>
          <p:nvPr/>
        </p:nvSpPr>
        <p:spPr>
          <a:xfrm>
            <a:off x="5572125" y="2786063"/>
            <a:ext cx="200025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0000"/>
                </a:solidFill>
                <a:latin typeface="Arial"/>
              </a:rPr>
              <a:t>matter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43438" y="3500438"/>
            <a:ext cx="200025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0070C0"/>
                </a:solidFill>
                <a:latin typeface="Arial"/>
              </a:rPr>
              <a:t>radiation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14500" y="4572000"/>
            <a:ext cx="200025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000099"/>
                </a:solidFill>
                <a:latin typeface="Arial"/>
              </a:rPr>
              <a:t>dark energy</a:t>
            </a:r>
          </a:p>
        </p:txBody>
      </p:sp>
      <p:graphicFrame>
        <p:nvGraphicFramePr>
          <p:cNvPr id="104455" name="Object 5"/>
          <p:cNvGraphicFramePr>
            <a:graphicFrameLocks noChangeAspect="1"/>
          </p:cNvGraphicFramePr>
          <p:nvPr/>
        </p:nvGraphicFramePr>
        <p:xfrm>
          <a:off x="142875" y="928688"/>
          <a:ext cx="642938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09" name="Equation" r:id="rId4" imgW="380835" imgH="444307" progId="Equation.DSMT4">
                  <p:embed/>
                </p:oleObj>
              </mc:Choice>
              <mc:Fallback>
                <p:oleObj name="Equation" r:id="rId4" imgW="380835" imgH="444307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75" y="928688"/>
                        <a:ext cx="642938" cy="749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286000" y="3000375"/>
            <a:ext cx="2071688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0000"/>
                </a:solidFill>
                <a:latin typeface="Arial"/>
              </a:rPr>
              <a:t>Radiation-Matter transition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rot="5400000">
            <a:off x="2358216" y="2142322"/>
            <a:ext cx="1285884" cy="1588"/>
          </a:xfrm>
          <a:prstGeom prst="straightConnector1">
            <a:avLst/>
          </a:prstGeom>
          <a:ln w="50800" cmpd="dbl">
            <a:solidFill>
              <a:srgbClr val="C00000"/>
            </a:solidFill>
            <a:tailEnd type="arrow"/>
          </a:ln>
          <a:scene3d>
            <a:camera prst="orthographicFront">
              <a:rot lat="0" lon="0" rev="10799999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5400000">
            <a:off x="1893869" y="4678371"/>
            <a:ext cx="2214578" cy="1588"/>
          </a:xfrm>
          <a:prstGeom prst="straightConnector1">
            <a:avLst/>
          </a:prstGeom>
          <a:ln w="50800" cmpd="dbl">
            <a:solidFill>
              <a:srgbClr val="C00000"/>
            </a:solidFill>
            <a:tailEnd type="arrow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286000" y="3000375"/>
            <a:ext cx="2071688" cy="5715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57938" y="2143125"/>
            <a:ext cx="2357437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0000"/>
                </a:solidFill>
                <a:latin typeface="Arial"/>
              </a:rPr>
              <a:t>Matter-Dark Energy</a:t>
            </a:r>
          </a:p>
          <a:p>
            <a:pPr>
              <a:defRPr/>
            </a:pPr>
            <a:r>
              <a:rPr lang="en-US" sz="1600" b="1" dirty="0">
                <a:solidFill>
                  <a:srgbClr val="FF0000"/>
                </a:solidFill>
                <a:latin typeface="Arial"/>
              </a:rPr>
              <a:t>Transition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286500" y="2143125"/>
            <a:ext cx="2143125" cy="5715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rot="5400000">
            <a:off x="7287438" y="3571082"/>
            <a:ext cx="1714512" cy="1588"/>
          </a:xfrm>
          <a:prstGeom prst="straightConnector1">
            <a:avLst/>
          </a:prstGeom>
          <a:ln w="50800" cmpd="dbl">
            <a:solidFill>
              <a:srgbClr val="C00000"/>
            </a:solidFill>
            <a:tailEnd type="arrow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480463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Content Placeholder 3" descr="frw.aexp.omega.log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313" y="0"/>
            <a:ext cx="8778875" cy="6858000"/>
          </a:xfrm>
        </p:spPr>
      </p:pic>
      <p:sp>
        <p:nvSpPr>
          <p:cNvPr id="3" name="TextBox 2"/>
          <p:cNvSpPr txBox="1"/>
          <p:nvPr/>
        </p:nvSpPr>
        <p:spPr>
          <a:xfrm>
            <a:off x="6286500" y="5143500"/>
            <a:ext cx="200025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000099"/>
                </a:solidFill>
                <a:latin typeface="Constantia"/>
              </a:rPr>
              <a:t>dark energy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71688" y="1643063"/>
            <a:ext cx="200025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0000"/>
                </a:solidFill>
                <a:latin typeface="Constantia"/>
              </a:rPr>
              <a:t>matter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86313" y="2000250"/>
            <a:ext cx="200025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0070C0"/>
                </a:solidFill>
                <a:latin typeface="Constantia"/>
              </a:rPr>
              <a:t>radiation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28938" y="3000375"/>
            <a:ext cx="2071687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Radiation-Matter transition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58063" y="2500313"/>
            <a:ext cx="2357437" cy="738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Matter-</a:t>
            </a:r>
          </a:p>
          <a:p>
            <a:pPr>
              <a:defRPr/>
            </a:pPr>
            <a:r>
              <a:rPr lang="en-US" sz="1400" b="1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Dark Energy</a:t>
            </a:r>
          </a:p>
          <a:p>
            <a:pPr>
              <a:defRPr/>
            </a:pPr>
            <a:r>
              <a:rPr lang="en-US" sz="1400" b="1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Transition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2928938" y="3000375"/>
            <a:ext cx="1643062" cy="50006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rot="5400000">
            <a:off x="2428066" y="1643050"/>
            <a:ext cx="2286810" cy="794"/>
          </a:xfrm>
          <a:prstGeom prst="straightConnector1">
            <a:avLst/>
          </a:prstGeom>
          <a:ln w="50800" cmpd="dbl">
            <a:solidFill>
              <a:srgbClr val="C00000"/>
            </a:solidFill>
            <a:tailEnd type="arrow"/>
          </a:ln>
          <a:scene3d>
            <a:camera prst="orthographicFront">
              <a:rot lat="0" lon="0" rev="10799999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5400000">
            <a:off x="2428860" y="4643446"/>
            <a:ext cx="2286016" cy="1588"/>
          </a:xfrm>
          <a:prstGeom prst="straightConnector1">
            <a:avLst/>
          </a:prstGeom>
          <a:ln w="50800" cmpd="dbl">
            <a:solidFill>
              <a:srgbClr val="C00000"/>
            </a:solidFill>
            <a:tailEnd type="arrow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7358063" y="2500313"/>
            <a:ext cx="1214437" cy="78581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rot="5400000">
            <a:off x="7465239" y="1535893"/>
            <a:ext cx="1500198" cy="1588"/>
          </a:xfrm>
          <a:prstGeom prst="straightConnector1">
            <a:avLst/>
          </a:prstGeom>
          <a:ln w="50800" cmpd="dbl">
            <a:solidFill>
              <a:srgbClr val="C00000"/>
            </a:solidFill>
            <a:tailEnd type="arrow"/>
          </a:ln>
          <a:scene3d>
            <a:camera prst="orthographicFront">
              <a:rot lat="0" lon="0" rev="10799999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5400000">
            <a:off x="7787504" y="3713958"/>
            <a:ext cx="857256" cy="1588"/>
          </a:xfrm>
          <a:prstGeom prst="straightConnector1">
            <a:avLst/>
          </a:prstGeom>
          <a:ln w="50800" cmpd="dbl">
            <a:solidFill>
              <a:srgbClr val="C00000"/>
            </a:solidFill>
            <a:tailEnd type="arrow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214313" y="2786063"/>
            <a:ext cx="714375" cy="7858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128015" name="Object 5"/>
          <p:cNvGraphicFramePr>
            <a:graphicFrameLocks noChangeAspect="1"/>
          </p:cNvGraphicFramePr>
          <p:nvPr/>
        </p:nvGraphicFramePr>
        <p:xfrm>
          <a:off x="214313" y="428625"/>
          <a:ext cx="727075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28" name="Equation" r:id="rId4" imgW="406224" imgH="228501" progId="Equation.DSMT4">
                  <p:embed/>
                </p:oleObj>
              </mc:Choice>
              <mc:Fallback>
                <p:oleObj name="Equation" r:id="rId4" imgW="406224" imgH="228501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313" y="428625"/>
                        <a:ext cx="727075" cy="42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8016" name="Object 3"/>
          <p:cNvGraphicFramePr>
            <a:graphicFrameLocks noChangeAspect="1"/>
          </p:cNvGraphicFramePr>
          <p:nvPr/>
        </p:nvGraphicFramePr>
        <p:xfrm>
          <a:off x="214313" y="1000125"/>
          <a:ext cx="83820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29" name="Equation" r:id="rId6" imgW="469900" imgH="228600" progId="Equation.DSMT4">
                  <p:embed/>
                </p:oleObj>
              </mc:Choice>
              <mc:Fallback>
                <p:oleObj name="Equation" r:id="rId6" imgW="4699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313" y="1000125"/>
                        <a:ext cx="838200" cy="42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8017" name="Object 4"/>
          <p:cNvGraphicFramePr>
            <a:graphicFrameLocks noChangeAspect="1"/>
          </p:cNvGraphicFramePr>
          <p:nvPr/>
        </p:nvGraphicFramePr>
        <p:xfrm>
          <a:off x="214313" y="1571625"/>
          <a:ext cx="725487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30" name="Equation" r:id="rId8" imgW="406224" imgH="228501" progId="Equation.DSMT4">
                  <p:embed/>
                </p:oleObj>
              </mc:Choice>
              <mc:Fallback>
                <p:oleObj name="Equation" r:id="rId8" imgW="406224" imgH="228501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313" y="1571625"/>
                        <a:ext cx="725487" cy="42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Up Arrow 30"/>
          <p:cNvSpPr/>
          <p:nvPr/>
        </p:nvSpPr>
        <p:spPr>
          <a:xfrm>
            <a:off x="428625" y="2214563"/>
            <a:ext cx="142875" cy="2857500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63994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19" name="Rectangle 3"/>
          <p:cNvSpPr>
            <a:spLocks noChangeArrowheads="1"/>
          </p:cNvSpPr>
          <p:nvPr/>
        </p:nvSpPr>
        <p:spPr bwMode="auto">
          <a:xfrm>
            <a:off x="0" y="2492375"/>
            <a:ext cx="921702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5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anose="02030602050306030303" pitchFamily="18" charset="0"/>
              </a:rPr>
              <a:t>Our Universe:</a:t>
            </a:r>
          </a:p>
          <a:p>
            <a:pPr algn="ctr">
              <a:defRPr/>
            </a:pPr>
            <a:endParaRPr lang="en-US" sz="50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 panose="02030602050306030303" pitchFamily="18" charset="0"/>
            </a:endParaRPr>
          </a:p>
          <a:p>
            <a:pPr algn="ctr">
              <a:defRPr/>
            </a:pPr>
            <a:endParaRPr lang="en-US" sz="50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 panose="02030602050306030303" pitchFamily="18" charset="0"/>
            </a:endParaRPr>
          </a:p>
          <a:p>
            <a:pPr algn="ctr">
              <a:defRPr/>
            </a:pPr>
            <a:endParaRPr lang="en-US" sz="50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 panose="02030602050306030303" pitchFamily="18" charset="0"/>
            </a:endParaRPr>
          </a:p>
          <a:p>
            <a:pPr algn="ctr">
              <a:defRPr/>
            </a:pPr>
            <a:r>
              <a:rPr lang="en-US" sz="5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anose="02030602050306030303" pitchFamily="18" charset="0"/>
              </a:rPr>
              <a:t>t</a:t>
            </a:r>
            <a:r>
              <a:rPr lang="en-US" sz="5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anose="02030602050306030303" pitchFamily="18" charset="0"/>
              </a:rPr>
              <a:t>he Concordance Cosmos</a:t>
            </a:r>
          </a:p>
        </p:txBody>
      </p:sp>
      <p:sp>
        <p:nvSpPr>
          <p:cNvPr id="1135620" name="Rectangle 4"/>
          <p:cNvSpPr>
            <a:spLocks noChangeArrowheads="1"/>
          </p:cNvSpPr>
          <p:nvPr/>
        </p:nvSpPr>
        <p:spPr bwMode="auto">
          <a:xfrm>
            <a:off x="4462463" y="4652963"/>
            <a:ext cx="4681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800" b="1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34820" name="Rectangle 5"/>
          <p:cNvSpPr>
            <a:spLocks noChangeArrowheads="1"/>
          </p:cNvSpPr>
          <p:nvPr/>
        </p:nvSpPr>
        <p:spPr bwMode="auto">
          <a:xfrm>
            <a:off x="179388" y="908721"/>
            <a:ext cx="8785225" cy="4752304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smtClean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135622" name="Rectangle 6"/>
          <p:cNvSpPr>
            <a:spLocks noChangeArrowheads="1"/>
          </p:cNvSpPr>
          <p:nvPr/>
        </p:nvSpPr>
        <p:spPr bwMode="auto">
          <a:xfrm>
            <a:off x="-252413" y="5486400"/>
            <a:ext cx="92170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48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br>
              <a:rPr lang="en-US" sz="48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endParaRPr lang="en-US" sz="4800" b="1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19787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500063" y="285750"/>
          <a:ext cx="8358187" cy="6099174"/>
        </p:xfrm>
        <a:graphic>
          <a:graphicData uri="http://schemas.openxmlformats.org/drawingml/2006/table">
            <a:tbl>
              <a:tblPr/>
              <a:tblGrid>
                <a:gridCol w="1856553"/>
                <a:gridCol w="2450364"/>
                <a:gridCol w="2113354"/>
                <a:gridCol w="1937916"/>
              </a:tblGrid>
              <a:tr h="785859">
                <a:tc gridSpan="4">
                  <a:txBody>
                    <a:bodyPr/>
                    <a:lstStyle/>
                    <a:p>
                      <a:r>
                        <a:rPr lang="en-US" sz="3000" b="1" i="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         Concordance</a:t>
                      </a:r>
                      <a:r>
                        <a:rPr lang="en-US" sz="3000" b="1" i="0" baseline="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 Universe Parameters</a:t>
                      </a:r>
                      <a:endParaRPr lang="en-US" sz="3000" b="1" i="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91439" marR="91439" marT="45722" marB="45722">
                    <a:lnL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0093">
                <a:tc gridSpan="2">
                  <a:txBody>
                    <a:bodyPr/>
                    <a:lstStyle/>
                    <a:p>
                      <a:r>
                        <a:rPr lang="en-US" sz="1800" b="1" i="0" baseline="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Hubble  Parameter</a:t>
                      </a:r>
                      <a:endParaRPr lang="en-US" sz="1800" b="1" i="0" baseline="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91439" marR="91439" marT="45722" marB="45722">
                    <a:lnL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9" marR="91439" marT="45722" marB="45722">
                    <a:lnL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tx1">
                            <a:lumMod val="85000"/>
                            <a:shade val="30000"/>
                            <a:satMod val="115000"/>
                          </a:schemeClr>
                        </a:gs>
                        <a:gs pos="50000">
                          <a:schemeClr val="tx1">
                            <a:lumMod val="85000"/>
                            <a:shade val="67500"/>
                            <a:satMod val="115000"/>
                          </a:schemeClr>
                        </a:gs>
                        <a:gs pos="100000">
                          <a:schemeClr val="tx1">
                            <a:lumMod val="85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0093">
                <a:tc gridSpan="2">
                  <a:txBody>
                    <a:bodyPr/>
                    <a:lstStyle/>
                    <a:p>
                      <a:r>
                        <a:rPr lang="en-US" sz="1800" b="1" i="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Ag</a:t>
                      </a:r>
                      <a:r>
                        <a:rPr lang="en-US" sz="1800" b="1" i="0" baseline="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e of the Universe</a:t>
                      </a:r>
                      <a:endParaRPr lang="en-US" sz="1800" b="1" i="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91439" marR="91439" marT="45722" marB="45722">
                    <a:lnL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9" marR="91439" marT="45722" marB="45722">
                    <a:lnL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tx1">
                            <a:lumMod val="85000"/>
                            <a:shade val="30000"/>
                            <a:satMod val="115000"/>
                          </a:schemeClr>
                        </a:gs>
                        <a:gs pos="50000">
                          <a:schemeClr val="tx1">
                            <a:lumMod val="85000"/>
                            <a:shade val="67500"/>
                            <a:satMod val="115000"/>
                          </a:schemeClr>
                        </a:gs>
                        <a:gs pos="100000">
                          <a:schemeClr val="tx1">
                            <a:lumMod val="85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0093">
                <a:tc gridSpan="2">
                  <a:txBody>
                    <a:bodyPr/>
                    <a:lstStyle/>
                    <a:p>
                      <a:r>
                        <a:rPr lang="en-US" sz="1800" b="1" i="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Temperature</a:t>
                      </a:r>
                      <a:r>
                        <a:rPr lang="en-US" sz="1800" b="1" i="0" baseline="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  CMB</a:t>
                      </a:r>
                    </a:p>
                  </a:txBody>
                  <a:tcPr marL="91439" marR="91439" marT="45722" marB="45722">
                    <a:lnL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9" marR="91439" marT="45722" marB="45722">
                    <a:lnL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tx1">
                            <a:lumMod val="85000"/>
                            <a:shade val="30000"/>
                            <a:satMod val="115000"/>
                          </a:schemeClr>
                        </a:gs>
                        <a:gs pos="50000">
                          <a:schemeClr val="tx1">
                            <a:lumMod val="85000"/>
                            <a:shade val="67500"/>
                            <a:satMod val="115000"/>
                          </a:schemeClr>
                        </a:gs>
                        <a:gs pos="100000">
                          <a:schemeClr val="tx1">
                            <a:lumMod val="85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009017">
                <a:tc>
                  <a:txBody>
                    <a:bodyPr/>
                    <a:lstStyle/>
                    <a:p>
                      <a:r>
                        <a:rPr lang="en-US" sz="1800" b="1" i="0" baseline="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Matter</a:t>
                      </a:r>
                      <a:endParaRPr lang="en-US" sz="1800" b="1" i="0" baseline="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91439" marR="91439" marT="45722" marB="45722">
                    <a:lnL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shade val="30000"/>
                        <a:satMod val="1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b="0" i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800" b="1" i="0" baseline="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Baryonic Matter</a:t>
                      </a:r>
                    </a:p>
                    <a:p>
                      <a:r>
                        <a:rPr lang="en-US" sz="1800" b="1" i="0" baseline="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Dark Matter</a:t>
                      </a:r>
                    </a:p>
                  </a:txBody>
                  <a:tcPr marL="91439" marR="91439" marT="45722" marB="45722">
                    <a:lnL w="127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 smtClean="0"/>
                    </a:p>
                    <a:p>
                      <a:endParaRPr lang="en-US" sz="1800" dirty="0" smtClean="0"/>
                    </a:p>
                    <a:p>
                      <a:endParaRPr lang="en-US" sz="1800" dirty="0"/>
                    </a:p>
                  </a:txBody>
                  <a:tcPr marL="91439" marR="91439" marT="45722" marB="45722">
                    <a:lnL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tx1">
                            <a:lumMod val="85000"/>
                            <a:shade val="30000"/>
                            <a:satMod val="115000"/>
                          </a:schemeClr>
                        </a:gs>
                        <a:gs pos="50000">
                          <a:schemeClr val="tx1">
                            <a:lumMod val="85000"/>
                            <a:shade val="67500"/>
                            <a:satMod val="115000"/>
                          </a:schemeClr>
                        </a:gs>
                        <a:gs pos="100000">
                          <a:schemeClr val="tx1">
                            <a:lumMod val="85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9" marR="91439" marT="45722" marB="45722">
                    <a:lnL w="127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tx1">
                            <a:lumMod val="85000"/>
                            <a:shade val="30000"/>
                            <a:satMod val="115000"/>
                          </a:schemeClr>
                        </a:gs>
                        <a:gs pos="50000">
                          <a:schemeClr val="tx1">
                            <a:lumMod val="85000"/>
                            <a:shade val="67500"/>
                            <a:satMod val="115000"/>
                          </a:schemeClr>
                        </a:gs>
                        <a:gs pos="100000">
                          <a:schemeClr val="tx1">
                            <a:lumMod val="85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1071628">
                <a:tc>
                  <a:txBody>
                    <a:bodyPr/>
                    <a:lstStyle/>
                    <a:p>
                      <a:r>
                        <a:rPr lang="en-US" sz="1800" b="1" i="0" baseline="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Radiation</a:t>
                      </a:r>
                      <a:endParaRPr lang="en-US" sz="1800" b="1" i="0" baseline="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91439" marR="91439" marT="45722" marB="45722">
                    <a:lnL w="381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 smtClean="0"/>
                    </a:p>
                    <a:p>
                      <a:r>
                        <a:rPr lang="en-US" sz="1800" b="1" i="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Photons</a:t>
                      </a:r>
                      <a:r>
                        <a:rPr lang="en-US" sz="1800" b="1" i="0" baseline="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      (CMB)</a:t>
                      </a:r>
                    </a:p>
                    <a:p>
                      <a:r>
                        <a:rPr lang="en-US" sz="1800" b="1" i="0" baseline="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Neutrinos   (Cosmic)</a:t>
                      </a:r>
                    </a:p>
                  </a:txBody>
                  <a:tcPr marL="91439" marR="91439" marT="45722" marB="45722">
                    <a:lnL w="127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 smtClean="0"/>
                    </a:p>
                    <a:p>
                      <a:endParaRPr lang="en-US" sz="1800" dirty="0" smtClean="0"/>
                    </a:p>
                    <a:p>
                      <a:endParaRPr lang="en-US" sz="1800" dirty="0"/>
                    </a:p>
                  </a:txBody>
                  <a:tcPr marL="91439" marR="91439" marT="45722" marB="45722">
                    <a:lnL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tx1">
                            <a:lumMod val="85000"/>
                            <a:shade val="30000"/>
                            <a:satMod val="115000"/>
                          </a:schemeClr>
                        </a:gs>
                        <a:gs pos="50000">
                          <a:schemeClr val="tx1">
                            <a:lumMod val="85000"/>
                            <a:shade val="67500"/>
                            <a:satMod val="115000"/>
                          </a:schemeClr>
                        </a:gs>
                        <a:gs pos="100000">
                          <a:schemeClr val="tx1">
                            <a:lumMod val="85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9" marR="91439" marT="45722" marB="45722">
                    <a:lnL w="127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tx1">
                            <a:lumMod val="85000"/>
                            <a:shade val="30000"/>
                            <a:satMod val="115000"/>
                          </a:schemeClr>
                        </a:gs>
                        <a:gs pos="50000">
                          <a:schemeClr val="tx1">
                            <a:lumMod val="85000"/>
                            <a:shade val="67500"/>
                            <a:satMod val="115000"/>
                          </a:schemeClr>
                        </a:gs>
                        <a:gs pos="100000">
                          <a:schemeClr val="tx1">
                            <a:lumMod val="85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857302">
                <a:tc>
                  <a:txBody>
                    <a:bodyPr/>
                    <a:lstStyle/>
                    <a:p>
                      <a:r>
                        <a:rPr lang="en-US" sz="1800" b="1" i="0" baseline="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 </a:t>
                      </a:r>
                    </a:p>
                    <a:p>
                      <a:r>
                        <a:rPr lang="en-US" sz="1800" b="1" i="0" baseline="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Dark Energy</a:t>
                      </a:r>
                    </a:p>
                  </a:txBody>
                  <a:tcPr marL="91439" marR="91439" marT="45722" marB="45722">
                    <a:lnL w="381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9" marR="91439" marT="45722" marB="4572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9" marR="91439" marT="45722" marB="45722">
                    <a:lnL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tx1">
                            <a:lumMod val="85000"/>
                            <a:shade val="30000"/>
                            <a:satMod val="115000"/>
                          </a:schemeClr>
                        </a:gs>
                        <a:gs pos="50000">
                          <a:schemeClr val="tx1">
                            <a:lumMod val="85000"/>
                            <a:shade val="67500"/>
                            <a:satMod val="115000"/>
                          </a:schemeClr>
                        </a:gs>
                        <a:gs pos="100000">
                          <a:schemeClr val="tx1">
                            <a:lumMod val="85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9" marR="91439" marT="45722" marB="4572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tx1">
                            <a:lumMod val="85000"/>
                            <a:shade val="30000"/>
                            <a:satMod val="115000"/>
                          </a:schemeClr>
                        </a:gs>
                        <a:gs pos="50000">
                          <a:schemeClr val="tx1">
                            <a:lumMod val="85000"/>
                            <a:shade val="67500"/>
                            <a:satMod val="115000"/>
                          </a:schemeClr>
                        </a:gs>
                        <a:gs pos="100000">
                          <a:schemeClr val="tx1">
                            <a:lumMod val="85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875089">
                <a:tc>
                  <a:txBody>
                    <a:bodyPr/>
                    <a:lstStyle/>
                    <a:p>
                      <a:endParaRPr lang="en-US" sz="1800" b="1" i="0" baseline="0" dirty="0" smtClean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r>
                        <a:rPr lang="en-US" sz="1800" b="1" i="0" baseline="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Total </a:t>
                      </a:r>
                      <a:endParaRPr lang="en-US" sz="1800" b="1" i="0" baseline="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91439" marR="91439" marT="45722" marB="45722">
                    <a:lnL w="381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9" marR="91439" marT="45722" marB="4572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9" marR="91439" marT="45722" marB="45722">
                    <a:lnL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tx1">
                            <a:lumMod val="85000"/>
                            <a:shade val="30000"/>
                            <a:satMod val="115000"/>
                          </a:schemeClr>
                        </a:gs>
                        <a:gs pos="50000">
                          <a:schemeClr val="tx1">
                            <a:lumMod val="85000"/>
                            <a:shade val="67500"/>
                            <a:satMod val="115000"/>
                          </a:schemeClr>
                        </a:gs>
                        <a:gs pos="100000">
                          <a:schemeClr val="tx1">
                            <a:lumMod val="85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9" marR="91439" marT="45722" marB="4572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tx1">
                            <a:lumMod val="85000"/>
                            <a:shade val="30000"/>
                            <a:satMod val="115000"/>
                          </a:schemeClr>
                        </a:gs>
                        <a:gs pos="50000">
                          <a:schemeClr val="tx1">
                            <a:lumMod val="85000"/>
                            <a:shade val="67500"/>
                            <a:satMod val="115000"/>
                          </a:schemeClr>
                        </a:gs>
                        <a:gs pos="100000">
                          <a:schemeClr val="tx1">
                            <a:lumMod val="85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</a:tbl>
          </a:graphicData>
        </a:graphic>
      </p:graphicFrame>
      <p:graphicFrame>
        <p:nvGraphicFramePr>
          <p:cNvPr id="109612" name="Object 2"/>
          <p:cNvGraphicFramePr>
            <a:graphicFrameLocks noChangeAspect="1"/>
          </p:cNvGraphicFramePr>
          <p:nvPr/>
        </p:nvGraphicFramePr>
        <p:xfrm>
          <a:off x="5000625" y="2714625"/>
          <a:ext cx="857250" cy="290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824" name="Equation" r:id="rId3" imgW="672808" imgH="228501" progId="Equation.DSMT4">
                  <p:embed/>
                </p:oleObj>
              </mc:Choice>
              <mc:Fallback>
                <p:oleObj name="Equation" r:id="rId3" imgW="672808" imgH="228501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625" y="2714625"/>
                        <a:ext cx="857250" cy="290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9613" name="Object 3"/>
          <p:cNvGraphicFramePr>
            <a:graphicFrameLocks noChangeAspect="1"/>
          </p:cNvGraphicFramePr>
          <p:nvPr/>
        </p:nvGraphicFramePr>
        <p:xfrm>
          <a:off x="7000875" y="2857500"/>
          <a:ext cx="1793875" cy="28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825" name="Equation" r:id="rId5" imgW="1435100" imgH="228600" progId="Equation.DSMT4">
                  <p:embed/>
                </p:oleObj>
              </mc:Choice>
              <mc:Fallback>
                <p:oleObj name="Equation" r:id="rId5" imgW="14351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75" y="2857500"/>
                        <a:ext cx="1793875" cy="285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9614" name="Object 4"/>
          <p:cNvGraphicFramePr>
            <a:graphicFrameLocks noChangeAspect="1"/>
          </p:cNvGraphicFramePr>
          <p:nvPr/>
        </p:nvGraphicFramePr>
        <p:xfrm>
          <a:off x="7000875" y="3143250"/>
          <a:ext cx="1587500" cy="28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826" name="Equation" r:id="rId7" imgW="1270000" imgH="228600" progId="Equation.DSMT4">
                  <p:embed/>
                </p:oleObj>
              </mc:Choice>
              <mc:Fallback>
                <p:oleObj name="Equation" r:id="rId7" imgW="12700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75" y="3143250"/>
                        <a:ext cx="1587500" cy="285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9615" name="Object 5"/>
          <p:cNvGraphicFramePr>
            <a:graphicFrameLocks noChangeAspect="1"/>
          </p:cNvGraphicFramePr>
          <p:nvPr/>
        </p:nvGraphicFramePr>
        <p:xfrm>
          <a:off x="5000625" y="3643313"/>
          <a:ext cx="1254125" cy="30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827" name="Equation" r:id="rId9" imgW="1002865" imgH="241195" progId="Equation.DSMT4">
                  <p:embed/>
                </p:oleObj>
              </mc:Choice>
              <mc:Fallback>
                <p:oleObj name="Equation" r:id="rId9" imgW="1002865" imgH="241195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625" y="3643313"/>
                        <a:ext cx="1254125" cy="301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9616" name="Object 6"/>
          <p:cNvGraphicFramePr>
            <a:graphicFrameLocks noChangeAspect="1"/>
          </p:cNvGraphicFramePr>
          <p:nvPr/>
        </p:nvGraphicFramePr>
        <p:xfrm>
          <a:off x="7072313" y="3857625"/>
          <a:ext cx="10160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828" name="Equation" r:id="rId11" imgW="812447" imgH="253890" progId="Equation.DSMT4">
                  <p:embed/>
                </p:oleObj>
              </mc:Choice>
              <mc:Fallback>
                <p:oleObj name="Equation" r:id="rId11" imgW="812447" imgH="25389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2313" y="3857625"/>
                        <a:ext cx="1016000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9617" name="Object 7"/>
          <p:cNvGraphicFramePr>
            <a:graphicFrameLocks noChangeAspect="1"/>
          </p:cNvGraphicFramePr>
          <p:nvPr/>
        </p:nvGraphicFramePr>
        <p:xfrm>
          <a:off x="7072313" y="4143375"/>
          <a:ext cx="1158875" cy="30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829" name="Equation" r:id="rId13" imgW="927100" imgH="241300" progId="Equation.DSMT4">
                  <p:embed/>
                </p:oleObj>
              </mc:Choice>
              <mc:Fallback>
                <p:oleObj name="Equation" r:id="rId13" imgW="9271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2313" y="4143375"/>
                        <a:ext cx="1158875" cy="301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9618" name="Object 8"/>
          <p:cNvGraphicFramePr>
            <a:graphicFrameLocks noChangeAspect="1"/>
          </p:cNvGraphicFramePr>
          <p:nvPr/>
        </p:nvGraphicFramePr>
        <p:xfrm>
          <a:off x="5072063" y="4929188"/>
          <a:ext cx="1524000" cy="28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830" name="Equation" r:id="rId15" imgW="1219200" imgH="228600" progId="Equation.DSMT4">
                  <p:embed/>
                </p:oleObj>
              </mc:Choice>
              <mc:Fallback>
                <p:oleObj name="Equation" r:id="rId15" imgW="12192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2063" y="4929188"/>
                        <a:ext cx="1524000" cy="285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9619" name="Object 9"/>
          <p:cNvGraphicFramePr>
            <a:graphicFrameLocks noChangeAspect="1"/>
          </p:cNvGraphicFramePr>
          <p:nvPr/>
        </p:nvGraphicFramePr>
        <p:xfrm>
          <a:off x="5072063" y="5857875"/>
          <a:ext cx="1714500" cy="28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831" name="Equation" r:id="rId17" imgW="1371600" imgH="228600" progId="Equation.DSMT4">
                  <p:embed/>
                </p:oleObj>
              </mc:Choice>
              <mc:Fallback>
                <p:oleObj name="Equation" r:id="rId17" imgW="13716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2063" y="5857875"/>
                        <a:ext cx="1714500" cy="285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9620" name="Object 10"/>
          <p:cNvGraphicFramePr>
            <a:graphicFrameLocks noChangeAspect="1"/>
          </p:cNvGraphicFramePr>
          <p:nvPr/>
        </p:nvGraphicFramePr>
        <p:xfrm>
          <a:off x="4929188" y="1214438"/>
          <a:ext cx="2266950" cy="306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832" name="Equation" r:id="rId19" imgW="1778000" imgH="241300" progId="Equation.DSMT4">
                  <p:embed/>
                </p:oleObj>
              </mc:Choice>
              <mc:Fallback>
                <p:oleObj name="Equation" r:id="rId19" imgW="17780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9188" y="1214438"/>
                        <a:ext cx="2266950" cy="306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9621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7963639"/>
              </p:ext>
            </p:extLst>
          </p:nvPr>
        </p:nvGraphicFramePr>
        <p:xfrm>
          <a:off x="5004048" y="1628800"/>
          <a:ext cx="1441450" cy="290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833" name="Equation" r:id="rId21" imgW="1130040" imgH="228600" progId="Equation.DSMT4">
                  <p:embed/>
                </p:oleObj>
              </mc:Choice>
              <mc:Fallback>
                <p:oleObj name="Equation" r:id="rId21" imgW="113004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4048" y="1628800"/>
                        <a:ext cx="1441450" cy="290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9622" name="Object 12"/>
          <p:cNvGraphicFramePr>
            <a:graphicFrameLocks noChangeAspect="1"/>
          </p:cNvGraphicFramePr>
          <p:nvPr/>
        </p:nvGraphicFramePr>
        <p:xfrm>
          <a:off x="5000625" y="2214563"/>
          <a:ext cx="1636713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834" name="Equation" r:id="rId23" imgW="1282700" imgH="228600" progId="Equation.DSMT4">
                  <p:embed/>
                </p:oleObj>
              </mc:Choice>
              <mc:Fallback>
                <p:oleObj name="Equation" r:id="rId23" imgW="12827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625" y="2214563"/>
                        <a:ext cx="1636713" cy="292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2638776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-1143040" y="-428652"/>
            <a:ext cx="10117138" cy="13716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3600" b="1" smtClean="0">
                <a:solidFill>
                  <a:schemeClr val="tx1"/>
                </a:solidFill>
              </a:rPr>
              <a:t>               </a:t>
            </a:r>
            <a:r>
              <a:rPr sz="4600" b="1" smtClean="0">
                <a:solidFill>
                  <a:schemeClr val="tx1"/>
                </a:solidFill>
              </a:rPr>
              <a:t>  </a:t>
            </a:r>
            <a:r>
              <a:rPr sz="6400" b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Concordance Expansion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8625" y="1214438"/>
            <a:ext cx="8429625" cy="2124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US" sz="2200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endParaRPr lang="en-US" sz="2200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endParaRPr lang="en-US" sz="2200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r>
              <a:rPr lang="en-US" sz="2200" b="1" dirty="0">
                <a:solidFill>
                  <a:prstClr val="white"/>
                </a:solidFill>
                <a:latin typeface="Constantia"/>
                <a:sym typeface="Mathematica1"/>
              </a:rPr>
              <a:t>     </a:t>
            </a:r>
            <a:endParaRPr lang="en-US" sz="2200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endParaRPr lang="en-US" sz="2200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endParaRPr lang="en-US" sz="2200" b="1" dirty="0">
              <a:solidFill>
                <a:prstClr val="white"/>
              </a:solidFill>
              <a:latin typeface="Constantia"/>
            </a:endParaRPr>
          </a:p>
        </p:txBody>
      </p:sp>
      <p:pic>
        <p:nvPicPr>
          <p:cNvPr id="112644" name="Picture 4" descr="frw.thaexp.lambd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30275"/>
            <a:ext cx="6948488" cy="592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2645" name="Object 2"/>
          <p:cNvGraphicFramePr>
            <a:graphicFrameLocks noChangeAspect="1"/>
          </p:cNvGraphicFramePr>
          <p:nvPr/>
        </p:nvGraphicFramePr>
        <p:xfrm>
          <a:off x="928688" y="2357438"/>
          <a:ext cx="500062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48" name="Equation" r:id="rId4" imgW="253890" imgH="241195" progId="Equation.DSMT4">
                  <p:embed/>
                </p:oleObj>
              </mc:Choice>
              <mc:Fallback>
                <p:oleObj name="Equation" r:id="rId4" imgW="253890" imgH="241195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88" y="2357438"/>
                        <a:ext cx="500062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80920708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19" name="Rectangle 3"/>
          <p:cNvSpPr>
            <a:spLocks noChangeArrowheads="1"/>
          </p:cNvSpPr>
          <p:nvPr/>
        </p:nvSpPr>
        <p:spPr bwMode="auto">
          <a:xfrm>
            <a:off x="0" y="2492375"/>
            <a:ext cx="921702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5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anose="02030602050306030303" pitchFamily="18" charset="0"/>
              </a:rPr>
              <a:t>Friedmann, Lemaitre</a:t>
            </a:r>
          </a:p>
          <a:p>
            <a:pPr algn="ctr">
              <a:defRPr/>
            </a:pPr>
            <a:endParaRPr lang="en-US" sz="50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 panose="02030602050306030303" pitchFamily="18" charset="0"/>
            </a:endParaRPr>
          </a:p>
          <a:p>
            <a:pPr algn="ctr">
              <a:defRPr/>
            </a:pPr>
            <a:r>
              <a:rPr lang="en-US" sz="5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anose="02030602050306030303" pitchFamily="18" charset="0"/>
              </a:rPr>
              <a:t>&amp; </a:t>
            </a:r>
          </a:p>
          <a:p>
            <a:pPr algn="ctr">
              <a:defRPr/>
            </a:pPr>
            <a:endParaRPr lang="en-US" sz="50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 panose="02030602050306030303" pitchFamily="18" charset="0"/>
            </a:endParaRPr>
          </a:p>
          <a:p>
            <a:pPr algn="ctr">
              <a:defRPr/>
            </a:pPr>
            <a:r>
              <a:rPr lang="en-US" sz="5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anose="02030602050306030303" pitchFamily="18" charset="0"/>
              </a:rPr>
              <a:t>Cosmic Expansion History</a:t>
            </a:r>
          </a:p>
        </p:txBody>
      </p:sp>
      <p:sp>
        <p:nvSpPr>
          <p:cNvPr id="1135620" name="Rectangle 4"/>
          <p:cNvSpPr>
            <a:spLocks noChangeArrowheads="1"/>
          </p:cNvSpPr>
          <p:nvPr/>
        </p:nvSpPr>
        <p:spPr bwMode="auto">
          <a:xfrm>
            <a:off x="4462463" y="4652963"/>
            <a:ext cx="4681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800" b="1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34820" name="Rectangle 5"/>
          <p:cNvSpPr>
            <a:spLocks noChangeArrowheads="1"/>
          </p:cNvSpPr>
          <p:nvPr/>
        </p:nvSpPr>
        <p:spPr bwMode="auto">
          <a:xfrm>
            <a:off x="179388" y="908721"/>
            <a:ext cx="8785225" cy="4752304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smtClean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135622" name="Rectangle 6"/>
          <p:cNvSpPr>
            <a:spLocks noChangeArrowheads="1"/>
          </p:cNvSpPr>
          <p:nvPr/>
        </p:nvSpPr>
        <p:spPr bwMode="auto">
          <a:xfrm>
            <a:off x="-252413" y="5486400"/>
            <a:ext cx="92170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48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br>
              <a:rPr lang="en-US" sz="48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endParaRPr lang="en-US" sz="4800" b="1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56572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8" name="Text Box 9"/>
          <p:cNvSpPr txBox="1">
            <a:spLocks noChangeArrowheads="1"/>
          </p:cNvSpPr>
          <p:nvPr/>
        </p:nvSpPr>
        <p:spPr bwMode="auto">
          <a:xfrm>
            <a:off x="0" y="1484313"/>
            <a:ext cx="2592388" cy="411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b="1" dirty="0">
              <a:solidFill>
                <a:srgbClr val="FFFF00"/>
              </a:solidFill>
              <a:latin typeface="Papyrus" pitchFamily="66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rgbClr val="FFFF00"/>
                </a:solidFill>
                <a:latin typeface="Papyrus" pitchFamily="66" charset="0"/>
              </a:rPr>
              <a:t> </a:t>
            </a:r>
          </a:p>
          <a:p>
            <a:pPr>
              <a:spcBef>
                <a:spcPct val="50000"/>
              </a:spcBef>
              <a:defRPr/>
            </a:pPr>
            <a:r>
              <a:rPr lang="en-US" b="1" dirty="0" err="1" smtClean="0">
                <a:solidFill>
                  <a:srgbClr val="FFFFE9"/>
                </a:solidFill>
                <a:latin typeface="Arial"/>
              </a:rPr>
              <a:t>Heden</a:t>
            </a:r>
            <a:r>
              <a:rPr lang="en-US" b="1" dirty="0" smtClean="0">
                <a:solidFill>
                  <a:srgbClr val="FFFFE9"/>
                </a:solidFill>
                <a:latin typeface="Arial"/>
              </a:rPr>
              <a:t> &amp; </a:t>
            </a:r>
            <a:r>
              <a:rPr lang="en-US" b="1" dirty="0" err="1" smtClean="0">
                <a:solidFill>
                  <a:srgbClr val="FFFFE9"/>
                </a:solidFill>
                <a:latin typeface="Arial"/>
              </a:rPr>
              <a:t>Toekomst</a:t>
            </a:r>
            <a:r>
              <a:rPr lang="en-US" b="1" dirty="0" smtClean="0">
                <a:solidFill>
                  <a:srgbClr val="FFFFE9"/>
                </a:solidFill>
                <a:latin typeface="Arial"/>
              </a:rPr>
              <a:t>:</a:t>
            </a:r>
            <a:endParaRPr lang="en-US" b="1" dirty="0">
              <a:solidFill>
                <a:srgbClr val="FFFFE9"/>
              </a:solidFill>
              <a:latin typeface="Arial"/>
            </a:endParaRPr>
          </a:p>
          <a:p>
            <a:pPr>
              <a:spcBef>
                <a:spcPct val="50000"/>
              </a:spcBef>
              <a:defRPr/>
            </a:pPr>
            <a:r>
              <a:rPr lang="en-US" b="1" dirty="0" smtClean="0">
                <a:solidFill>
                  <a:srgbClr val="FFFFE9"/>
                </a:solidFill>
                <a:latin typeface="Arial"/>
              </a:rPr>
              <a:t>VERSNELLING</a:t>
            </a:r>
            <a:endParaRPr lang="en-US" b="1" dirty="0">
              <a:solidFill>
                <a:srgbClr val="FFFFE9"/>
              </a:solidFill>
              <a:latin typeface="Arial"/>
            </a:endParaRPr>
          </a:p>
          <a:p>
            <a:pPr>
              <a:spcBef>
                <a:spcPct val="50000"/>
              </a:spcBef>
              <a:defRPr/>
            </a:pPr>
            <a:endParaRPr lang="en-US" b="1" dirty="0">
              <a:solidFill>
                <a:srgbClr val="FFFFE9"/>
              </a:solidFill>
              <a:latin typeface="Arial"/>
            </a:endParaRPr>
          </a:p>
          <a:p>
            <a:pPr>
              <a:spcBef>
                <a:spcPct val="50000"/>
              </a:spcBef>
              <a:defRPr/>
            </a:pPr>
            <a:endParaRPr lang="en-US" b="1" dirty="0">
              <a:solidFill>
                <a:srgbClr val="FFFFE9"/>
              </a:solidFill>
              <a:latin typeface="Arial"/>
            </a:endParaRPr>
          </a:p>
          <a:p>
            <a:pPr>
              <a:spcBef>
                <a:spcPct val="50000"/>
              </a:spcBef>
              <a:defRPr/>
            </a:pPr>
            <a:endParaRPr lang="en-US" b="1" dirty="0">
              <a:solidFill>
                <a:srgbClr val="FFFFE9"/>
              </a:solidFill>
              <a:latin typeface="Arial"/>
            </a:endParaRPr>
          </a:p>
          <a:p>
            <a:pPr>
              <a:spcBef>
                <a:spcPct val="50000"/>
              </a:spcBef>
              <a:defRPr/>
            </a:pPr>
            <a:endParaRPr lang="en-US" b="1" dirty="0">
              <a:solidFill>
                <a:srgbClr val="FFFFE9"/>
              </a:solidFill>
              <a:latin typeface="Arial"/>
            </a:endParaRPr>
          </a:p>
          <a:p>
            <a:pPr>
              <a:spcBef>
                <a:spcPct val="50000"/>
              </a:spcBef>
              <a:defRPr/>
            </a:pPr>
            <a:r>
              <a:rPr lang="en-US" b="1" dirty="0" err="1" smtClean="0">
                <a:solidFill>
                  <a:srgbClr val="FFFFE9"/>
                </a:solidFill>
                <a:latin typeface="Arial"/>
              </a:rPr>
              <a:t>Vroeger</a:t>
            </a:r>
            <a:r>
              <a:rPr lang="en-US" b="1" dirty="0" smtClean="0">
                <a:solidFill>
                  <a:srgbClr val="FFFFE9"/>
                </a:solidFill>
                <a:latin typeface="Arial"/>
              </a:rPr>
              <a:t>:</a:t>
            </a:r>
            <a:endParaRPr lang="en-US" b="1" dirty="0">
              <a:solidFill>
                <a:srgbClr val="FFFFE9"/>
              </a:solidFill>
              <a:latin typeface="Arial"/>
            </a:endParaRPr>
          </a:p>
          <a:p>
            <a:pPr>
              <a:spcBef>
                <a:spcPct val="50000"/>
              </a:spcBef>
              <a:defRPr/>
            </a:pPr>
            <a:r>
              <a:rPr lang="en-US" b="1" dirty="0" smtClean="0">
                <a:solidFill>
                  <a:srgbClr val="FFFFE9"/>
                </a:solidFill>
                <a:latin typeface="Arial"/>
              </a:rPr>
              <a:t>VERTRAGING   </a:t>
            </a:r>
            <a:endParaRPr lang="el-GR" b="1" dirty="0">
              <a:solidFill>
                <a:srgbClr val="FFFFE9"/>
              </a:solidFill>
              <a:latin typeface="Arial"/>
            </a:endParaRPr>
          </a:p>
        </p:txBody>
      </p:sp>
      <p:pic>
        <p:nvPicPr>
          <p:cNvPr id="64515" name="Picture 11" descr="h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613" y="0"/>
            <a:ext cx="65293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7" name="Rectangle 12"/>
          <p:cNvSpPr>
            <a:spLocks noChangeArrowheads="1"/>
          </p:cNvSpPr>
          <p:nvPr/>
        </p:nvSpPr>
        <p:spPr bwMode="auto">
          <a:xfrm>
            <a:off x="2627313" y="0"/>
            <a:ext cx="6516687" cy="6858000"/>
          </a:xfrm>
          <a:prstGeom prst="rect">
            <a:avLst/>
          </a:prstGeom>
          <a:noFill/>
          <a:ln w="57150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107950" y="3141663"/>
            <a:ext cx="1800225" cy="21590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107950" y="5589588"/>
            <a:ext cx="1800225" cy="21590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7337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19" name="Rectangle 3"/>
          <p:cNvSpPr>
            <a:spLocks noChangeArrowheads="1"/>
          </p:cNvSpPr>
          <p:nvPr/>
        </p:nvSpPr>
        <p:spPr bwMode="auto">
          <a:xfrm>
            <a:off x="0" y="2492375"/>
            <a:ext cx="921702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5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anose="02030602050306030303" pitchFamily="18" charset="0"/>
              </a:rPr>
              <a:t>Age of the Universe</a:t>
            </a:r>
          </a:p>
        </p:txBody>
      </p:sp>
      <p:sp>
        <p:nvSpPr>
          <p:cNvPr id="1135620" name="Rectangle 4"/>
          <p:cNvSpPr>
            <a:spLocks noChangeArrowheads="1"/>
          </p:cNvSpPr>
          <p:nvPr/>
        </p:nvSpPr>
        <p:spPr bwMode="auto">
          <a:xfrm>
            <a:off x="4462463" y="4652963"/>
            <a:ext cx="4681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800" b="1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34820" name="Rectangle 5"/>
          <p:cNvSpPr>
            <a:spLocks noChangeArrowheads="1"/>
          </p:cNvSpPr>
          <p:nvPr/>
        </p:nvSpPr>
        <p:spPr bwMode="auto">
          <a:xfrm>
            <a:off x="179388" y="908721"/>
            <a:ext cx="8785225" cy="4752304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smtClean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135622" name="Rectangle 6"/>
          <p:cNvSpPr>
            <a:spLocks noChangeArrowheads="1"/>
          </p:cNvSpPr>
          <p:nvPr/>
        </p:nvSpPr>
        <p:spPr bwMode="auto">
          <a:xfrm>
            <a:off x="-252413" y="5486400"/>
            <a:ext cx="92170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48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br>
              <a:rPr lang="en-US" sz="48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endParaRPr lang="en-US" sz="4800" b="1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39816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3"/>
          <p:cNvSpPr>
            <a:spLocks noChangeArrowheads="1"/>
          </p:cNvSpPr>
          <p:nvPr/>
        </p:nvSpPr>
        <p:spPr bwMode="auto">
          <a:xfrm>
            <a:off x="4786313" y="3429000"/>
            <a:ext cx="4071937" cy="1571625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293" name="Rectangle 4"/>
          <p:cNvSpPr>
            <a:spLocks noChangeArrowheads="1"/>
          </p:cNvSpPr>
          <p:nvPr/>
        </p:nvSpPr>
        <p:spPr bwMode="auto">
          <a:xfrm>
            <a:off x="285750" y="3429000"/>
            <a:ext cx="3600450" cy="1571625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8853" name="Rectangle 5"/>
          <p:cNvSpPr>
            <a:spLocks noGrp="1" noChangeArrowheads="1"/>
          </p:cNvSpPr>
          <p:nvPr>
            <p:ph type="title"/>
          </p:nvPr>
        </p:nvSpPr>
        <p:spPr>
          <a:xfrm>
            <a:off x="357158" y="0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6000" b="1" i="1" smtClean="0">
                <a:solidFill>
                  <a:srgbClr val="CC0000"/>
                </a:solidFill>
                <a:latin typeface="Batang" pitchFamily="18" charset="-127"/>
              </a:rPr>
              <a:t>        </a:t>
            </a:r>
            <a:r>
              <a:rPr sz="6600" b="1" smtClean="0">
                <a:solidFill>
                  <a:schemeClr val="tx1"/>
                </a:solidFill>
              </a:rPr>
              <a:t>Hubble Time</a:t>
            </a:r>
          </a:p>
        </p:txBody>
      </p:sp>
      <p:sp>
        <p:nvSpPr>
          <p:cNvPr id="80901" name="Rectangle 7"/>
          <p:cNvSpPr>
            <a:spLocks noChangeArrowheads="1"/>
          </p:cNvSpPr>
          <p:nvPr/>
        </p:nvSpPr>
        <p:spPr bwMode="auto">
          <a:xfrm>
            <a:off x="457200" y="1600200"/>
            <a:ext cx="4038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Tx/>
              <a:buSzTx/>
              <a:buFontTx/>
              <a:buChar char="•"/>
            </a:pPr>
            <a:endParaRPr lang="en-US" altLang="en-US" sz="2800" smtClean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9097" name="Text Box 8"/>
          <p:cNvSpPr txBox="1">
            <a:spLocks noChangeArrowheads="1"/>
          </p:cNvSpPr>
          <p:nvPr/>
        </p:nvSpPr>
        <p:spPr bwMode="auto">
          <a:xfrm>
            <a:off x="0" y="1143000"/>
            <a:ext cx="9144000" cy="302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dirty="0">
                <a:solidFill>
                  <a:prstClr val="white"/>
                </a:solidFill>
                <a:latin typeface="Constantia"/>
              </a:rPr>
              <a:t>      </a:t>
            </a:r>
            <a:r>
              <a:rPr lang="en-US" sz="1600" b="1" dirty="0">
                <a:solidFill>
                  <a:prstClr val="white"/>
                </a:solidFill>
                <a:latin typeface="Constantia"/>
                <a:sym typeface="Mathematica1"/>
              </a:rPr>
              <a:t> </a:t>
            </a:r>
            <a:r>
              <a:rPr lang="en-US" sz="1400" b="1" dirty="0">
                <a:solidFill>
                  <a:prstClr val="white"/>
                </a:solidFill>
                <a:latin typeface="Constantia"/>
              </a:rPr>
              <a:t>The repercussions of Hubble’s discovery are truly tremendous:</a:t>
            </a:r>
          </a:p>
          <a:p>
            <a:pPr>
              <a:spcBef>
                <a:spcPct val="50000"/>
              </a:spcBef>
              <a:defRPr/>
            </a:pPr>
            <a:r>
              <a:rPr lang="en-US" sz="1400" b="1" dirty="0">
                <a:solidFill>
                  <a:prstClr val="white"/>
                </a:solidFill>
                <a:latin typeface="Constantia"/>
              </a:rPr>
              <a:t>          the inescapable conclusion is that the universe has a finite age ! </a:t>
            </a:r>
          </a:p>
          <a:p>
            <a:pPr>
              <a:spcBef>
                <a:spcPct val="50000"/>
              </a:spcBef>
              <a:defRPr/>
            </a:pPr>
            <a:endParaRPr lang="en-US" sz="1600" b="1" dirty="0">
              <a:solidFill>
                <a:prstClr val="white"/>
              </a:solidFill>
              <a:latin typeface="Constantia"/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600" b="1" dirty="0">
                <a:solidFill>
                  <a:prstClr val="white"/>
                </a:solidFill>
                <a:latin typeface="Constantia"/>
              </a:rPr>
              <a:t>      </a:t>
            </a:r>
            <a:r>
              <a:rPr lang="en-US" sz="1600" b="1" dirty="0">
                <a:solidFill>
                  <a:prstClr val="white"/>
                </a:solidFill>
                <a:latin typeface="Constantia"/>
                <a:sym typeface="Mathematica1"/>
              </a:rPr>
              <a:t> </a:t>
            </a:r>
            <a:r>
              <a:rPr lang="en-US" sz="1400" b="1" dirty="0">
                <a:solidFill>
                  <a:prstClr val="white"/>
                </a:solidFill>
                <a:latin typeface="Constantia"/>
              </a:rPr>
              <a:t>Just by simple extrapolation back in time we find that at some instant the objects will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prstClr val="white"/>
                </a:solidFill>
                <a:latin typeface="Constantia"/>
              </a:rPr>
              <a:t>         have touched upon each other, i.e. r(</a:t>
            </a:r>
            <a:r>
              <a:rPr lang="en-US" sz="1400" b="1" dirty="0" err="1">
                <a:solidFill>
                  <a:prstClr val="white"/>
                </a:solidFill>
                <a:latin typeface="Constantia"/>
              </a:rPr>
              <a:t>t</a:t>
            </a:r>
            <a:r>
              <a:rPr lang="en-US" sz="1400" b="1" baseline="-25000" dirty="0" err="1">
                <a:solidFill>
                  <a:prstClr val="white"/>
                </a:solidFill>
                <a:latin typeface="Constantia"/>
              </a:rPr>
              <a:t>H</a:t>
            </a:r>
            <a:r>
              <a:rPr lang="en-US" sz="1400" b="1" dirty="0">
                <a:solidFill>
                  <a:prstClr val="white"/>
                </a:solidFill>
                <a:latin typeface="Constantia"/>
              </a:rPr>
              <a:t>)=0.  If we assume for simplicity that the 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prstClr val="white"/>
                </a:solidFill>
                <a:latin typeface="Constantia"/>
              </a:rPr>
              <a:t>         expansion  rate did remain constant (which it did not !), we find a direct measure for 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prstClr val="white"/>
                </a:solidFill>
                <a:latin typeface="Constantia"/>
              </a:rPr>
              <a:t>         the age of the universe,   the </a:t>
            </a:r>
          </a:p>
          <a:p>
            <a:pPr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8E58B6"/>
                </a:solidFill>
                <a:latin typeface="Papyrus" pitchFamily="66" charset="0"/>
              </a:rPr>
              <a:t>     </a:t>
            </a:r>
            <a:r>
              <a:rPr lang="en-US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Hubble Time:</a:t>
            </a:r>
          </a:p>
        </p:txBody>
      </p:sp>
      <p:sp>
        <p:nvSpPr>
          <p:cNvPr id="89098" name="Text Box 9"/>
          <p:cNvSpPr txBox="1">
            <a:spLocks noChangeArrowheads="1"/>
          </p:cNvSpPr>
          <p:nvPr/>
        </p:nvSpPr>
        <p:spPr bwMode="auto">
          <a:xfrm>
            <a:off x="357188" y="5286375"/>
            <a:ext cx="9324975" cy="127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 dirty="0">
                <a:solidFill>
                  <a:prstClr val="white"/>
                </a:solidFill>
                <a:latin typeface="Constantia"/>
              </a:rPr>
              <a:t>The Hubble parameter is usually stated in units of km/s/</a:t>
            </a:r>
            <a:r>
              <a:rPr lang="en-US" sz="1400" b="1" dirty="0" err="1">
                <a:solidFill>
                  <a:prstClr val="white"/>
                </a:solidFill>
                <a:latin typeface="Constantia"/>
              </a:rPr>
              <a:t>Mpc</a:t>
            </a:r>
            <a:r>
              <a:rPr lang="en-US" sz="1400" b="1" dirty="0">
                <a:solidFill>
                  <a:prstClr val="white"/>
                </a:solidFill>
                <a:latin typeface="Constantia"/>
              </a:rPr>
              <a:t>. </a:t>
            </a:r>
          </a:p>
          <a:p>
            <a:pPr>
              <a:spcBef>
                <a:spcPct val="50000"/>
              </a:spcBef>
              <a:defRPr/>
            </a:pPr>
            <a:r>
              <a:rPr lang="en-US" sz="1400" b="1" dirty="0">
                <a:solidFill>
                  <a:prstClr val="white"/>
                </a:solidFill>
                <a:latin typeface="Constantia"/>
              </a:rPr>
              <a:t>It’s customary to express it in units of 100 km/s/</a:t>
            </a:r>
            <a:r>
              <a:rPr lang="en-US" sz="1400" b="1" dirty="0" err="1">
                <a:solidFill>
                  <a:prstClr val="white"/>
                </a:solidFill>
                <a:latin typeface="Constantia"/>
              </a:rPr>
              <a:t>Mpc</a:t>
            </a:r>
            <a:r>
              <a:rPr lang="en-US" sz="1400" b="1" dirty="0">
                <a:solidFill>
                  <a:prstClr val="white"/>
                </a:solidFill>
                <a:latin typeface="Constantia"/>
              </a:rPr>
              <a:t>,  expressing the real value in terms of </a:t>
            </a:r>
          </a:p>
          <a:p>
            <a:pPr>
              <a:spcBef>
                <a:spcPct val="50000"/>
              </a:spcBef>
              <a:defRPr/>
            </a:pPr>
            <a:r>
              <a:rPr lang="en-US" sz="1400" b="1" dirty="0">
                <a:solidFill>
                  <a:prstClr val="white"/>
                </a:solidFill>
                <a:latin typeface="Constantia"/>
              </a:rPr>
              <a:t>the dimensionless value  h=H</a:t>
            </a:r>
            <a:r>
              <a:rPr lang="en-US" sz="1400" b="1" baseline="-25000" dirty="0">
                <a:solidFill>
                  <a:prstClr val="white"/>
                </a:solidFill>
                <a:latin typeface="Constantia"/>
              </a:rPr>
              <a:t>0</a:t>
            </a:r>
            <a:r>
              <a:rPr lang="en-US" sz="1400" b="1" dirty="0">
                <a:solidFill>
                  <a:prstClr val="white"/>
                </a:solidFill>
                <a:latin typeface="Constantia"/>
              </a:rPr>
              <a:t>/[100 km/s/</a:t>
            </a:r>
            <a:r>
              <a:rPr lang="en-US" sz="1400" b="1" dirty="0" err="1">
                <a:solidFill>
                  <a:prstClr val="white"/>
                </a:solidFill>
                <a:latin typeface="Constantia"/>
              </a:rPr>
              <a:t>Mpc</a:t>
            </a:r>
            <a:r>
              <a:rPr lang="en-US" sz="1400" b="1" dirty="0">
                <a:solidFill>
                  <a:prstClr val="white"/>
                </a:solidFill>
                <a:latin typeface="Constantia"/>
              </a:rPr>
              <a:t>].  </a:t>
            </a:r>
          </a:p>
          <a:p>
            <a:pPr>
              <a:spcBef>
                <a:spcPct val="50000"/>
              </a:spcBef>
              <a:defRPr/>
            </a:pPr>
            <a:r>
              <a:rPr lang="en-US" sz="1400" b="1" dirty="0">
                <a:solidFill>
                  <a:prstClr val="white"/>
                </a:solidFill>
                <a:latin typeface="Constantia"/>
              </a:rPr>
              <a:t>The best current estimate is H</a:t>
            </a:r>
            <a:r>
              <a:rPr lang="en-US" sz="1400" b="1" baseline="-25000" dirty="0">
                <a:solidFill>
                  <a:prstClr val="white"/>
                </a:solidFill>
                <a:latin typeface="Constantia"/>
              </a:rPr>
              <a:t>0</a:t>
            </a:r>
            <a:r>
              <a:rPr lang="en-US" sz="1400" b="1" dirty="0">
                <a:solidFill>
                  <a:prstClr val="white"/>
                </a:solidFill>
                <a:latin typeface="Constantia"/>
              </a:rPr>
              <a:t>=72 km/s/</a:t>
            </a:r>
            <a:r>
              <a:rPr lang="en-US" sz="1400" b="1" dirty="0" err="1">
                <a:solidFill>
                  <a:prstClr val="white"/>
                </a:solidFill>
                <a:latin typeface="Constantia"/>
              </a:rPr>
              <a:t>Mpc</a:t>
            </a:r>
            <a:r>
              <a:rPr lang="en-US" sz="1400" b="1" dirty="0">
                <a:solidFill>
                  <a:prstClr val="white"/>
                </a:solidFill>
                <a:latin typeface="Constantia"/>
              </a:rPr>
              <a:t>. This sets t</a:t>
            </a:r>
            <a:r>
              <a:rPr lang="en-US" sz="1400" b="1" baseline="-25000" dirty="0">
                <a:solidFill>
                  <a:prstClr val="white"/>
                </a:solidFill>
                <a:latin typeface="Constantia"/>
              </a:rPr>
              <a:t>0</a:t>
            </a:r>
            <a:r>
              <a:rPr lang="en-US" sz="1400" b="1" dirty="0">
                <a:solidFill>
                  <a:prstClr val="white"/>
                </a:solidFill>
                <a:latin typeface="Constantia"/>
              </a:rPr>
              <a:t>~10 </a:t>
            </a:r>
            <a:r>
              <a:rPr lang="en-US" sz="1400" b="1" dirty="0" err="1">
                <a:solidFill>
                  <a:prstClr val="white"/>
                </a:solidFill>
                <a:latin typeface="Constantia"/>
              </a:rPr>
              <a:t>Gyr</a:t>
            </a:r>
            <a:r>
              <a:rPr lang="en-US" sz="1400" b="1" dirty="0">
                <a:solidFill>
                  <a:prstClr val="white"/>
                </a:solidFill>
                <a:latin typeface="Constantia"/>
              </a:rPr>
              <a:t>.</a:t>
            </a:r>
          </a:p>
        </p:txBody>
      </p:sp>
      <p:sp>
        <p:nvSpPr>
          <p:cNvPr id="80904" name="AutoShape 11"/>
          <p:cNvSpPr>
            <a:spLocks noChangeArrowheads="1"/>
          </p:cNvSpPr>
          <p:nvPr/>
        </p:nvSpPr>
        <p:spPr bwMode="auto">
          <a:xfrm>
            <a:off x="3995738" y="3860800"/>
            <a:ext cx="647700" cy="6477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smtClean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85750" y="1143000"/>
            <a:ext cx="8572500" cy="22145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85750" y="5072063"/>
            <a:ext cx="8572500" cy="16430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80907" name="Object 4"/>
          <p:cNvGraphicFramePr>
            <a:graphicFrameLocks noChangeAspect="1"/>
          </p:cNvGraphicFramePr>
          <p:nvPr/>
        </p:nvGraphicFramePr>
        <p:xfrm>
          <a:off x="1428750" y="4000500"/>
          <a:ext cx="1176338" cy="960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48" name="Equation" r:id="rId3" imgW="495085" imgH="393529" progId="Equation.DSMT4">
                  <p:embed/>
                </p:oleObj>
              </mc:Choice>
              <mc:Fallback>
                <p:oleObj name="Equation" r:id="rId3" imgW="495085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750" y="4000500"/>
                        <a:ext cx="1176338" cy="960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908" name="Object 15"/>
          <p:cNvGraphicFramePr>
            <a:graphicFrameLocks noChangeAspect="1"/>
          </p:cNvGraphicFramePr>
          <p:nvPr/>
        </p:nvGraphicFramePr>
        <p:xfrm>
          <a:off x="5418138" y="3429000"/>
          <a:ext cx="2809875" cy="158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49" name="Equation" r:id="rId5" imgW="1473200" imgH="736600" progId="Equation.DSMT4">
                  <p:embed/>
                </p:oleObj>
              </mc:Choice>
              <mc:Fallback>
                <p:oleObj name="Equation" r:id="rId5" imgW="1473200" imgH="736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8138" y="3429000"/>
                        <a:ext cx="2809875" cy="1581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7033077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3"/>
          <p:cNvSpPr>
            <a:spLocks noGrp="1" noChangeArrowheads="1"/>
          </p:cNvSpPr>
          <p:nvPr>
            <p:ph type="title"/>
          </p:nvPr>
        </p:nvSpPr>
        <p:spPr>
          <a:xfrm>
            <a:off x="642910" y="0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6000" b="1" smtClean="0">
                <a:solidFill>
                  <a:schemeClr val="tx1"/>
                </a:solidFill>
              </a:rPr>
              <a:t>   Hubble  Parameter </a:t>
            </a:r>
          </a:p>
        </p:txBody>
      </p:sp>
      <p:sp>
        <p:nvSpPr>
          <p:cNvPr id="74756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500063" y="1500188"/>
            <a:ext cx="9144000" cy="5084762"/>
          </a:xfrm>
        </p:spPr>
        <p:txBody>
          <a:bodyPr>
            <a:normAutofit lnSpcReduction="1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tx1"/>
              </a:buClr>
              <a:buFont typeface="Mathematica1" pitchFamily="2" charset="2"/>
              <a:buChar char="·"/>
              <a:defRPr/>
            </a:pPr>
            <a:r>
              <a:rPr lang="en-US" sz="2000" b="1" dirty="0" smtClean="0">
                <a:sym typeface="Mathematica1" pitchFamily="2" charset="2"/>
              </a:rPr>
              <a:t>For a long time, the correct value of the Hubble constant H</a:t>
            </a:r>
            <a:r>
              <a:rPr lang="en-US" sz="2000" b="1" baseline="-25000" dirty="0" smtClean="0">
                <a:sym typeface="Mathematica1" pitchFamily="2" charset="2"/>
              </a:rPr>
              <a:t>0</a:t>
            </a:r>
            <a:endParaRPr lang="en-US" sz="2000" b="1" dirty="0" smtClean="0">
              <a:sym typeface="Mathematica1" pitchFamily="2" charset="2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tx1"/>
              </a:buClr>
              <a:buFont typeface="Wingdings 2"/>
              <a:buNone/>
              <a:defRPr/>
            </a:pPr>
            <a:r>
              <a:rPr lang="en-US" sz="2000" b="1" dirty="0" smtClean="0">
                <a:sym typeface="Mathematica1" pitchFamily="2" charset="2"/>
              </a:rPr>
              <a:t>     was a major unsettled issue: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tx1"/>
              </a:buClr>
              <a:buFont typeface="Wingdings 2"/>
              <a:buNone/>
              <a:defRPr/>
            </a:pPr>
            <a:endParaRPr lang="en-US" sz="2000" b="1" baseline="-25000" dirty="0" smtClean="0">
              <a:sym typeface="Mathematica1" pitchFamily="2" charset="2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tx1"/>
              </a:buClr>
              <a:buFont typeface="Wingdings 2"/>
              <a:buNone/>
              <a:defRPr/>
            </a:pPr>
            <a:r>
              <a:rPr lang="en-US" sz="2000" b="1" baseline="-25000" dirty="0" smtClean="0">
                <a:sym typeface="Mathematica1" pitchFamily="2" charset="2"/>
              </a:rPr>
              <a:t> </a:t>
            </a:r>
            <a:r>
              <a:rPr lang="en-US" sz="2000" b="1" dirty="0" smtClean="0">
                <a:sym typeface="Mathematica1" pitchFamily="2" charset="2"/>
              </a:rPr>
              <a:t>              H</a:t>
            </a:r>
            <a:r>
              <a:rPr lang="en-US" sz="2000" b="1" baseline="-25000" dirty="0" smtClean="0">
                <a:sym typeface="Mathematica1" pitchFamily="2" charset="2"/>
              </a:rPr>
              <a:t>0</a:t>
            </a:r>
            <a:r>
              <a:rPr lang="en-US" sz="2000" b="1" dirty="0" smtClean="0">
                <a:sym typeface="Mathematica1" pitchFamily="2" charset="2"/>
              </a:rPr>
              <a:t> = 50  km s</a:t>
            </a:r>
            <a:r>
              <a:rPr lang="en-US" sz="2000" b="1" baseline="30000" dirty="0" smtClean="0">
                <a:sym typeface="Mathematica1" pitchFamily="2" charset="2"/>
              </a:rPr>
              <a:t>-1</a:t>
            </a:r>
            <a:r>
              <a:rPr lang="en-US" sz="2000" b="1" dirty="0" smtClean="0">
                <a:sym typeface="Mathematica1" pitchFamily="2" charset="2"/>
              </a:rPr>
              <a:t> Mpc</a:t>
            </a:r>
            <a:r>
              <a:rPr lang="en-US" sz="2000" b="1" baseline="30000" dirty="0" smtClean="0">
                <a:sym typeface="Mathematica1" pitchFamily="2" charset="2"/>
              </a:rPr>
              <a:t>-1</a:t>
            </a:r>
            <a:r>
              <a:rPr lang="en-US" sz="2000" b="1" dirty="0" smtClean="0">
                <a:sym typeface="Mathematica1" pitchFamily="2" charset="2"/>
              </a:rPr>
              <a:t>                      H</a:t>
            </a:r>
            <a:r>
              <a:rPr lang="en-US" sz="2000" b="1" baseline="-25000" dirty="0" smtClean="0">
                <a:sym typeface="Mathematica1" pitchFamily="2" charset="2"/>
              </a:rPr>
              <a:t>0</a:t>
            </a:r>
            <a:r>
              <a:rPr lang="en-US" sz="2000" b="1" dirty="0" smtClean="0">
                <a:sym typeface="Mathematica1" pitchFamily="2" charset="2"/>
              </a:rPr>
              <a:t> = 100  km s</a:t>
            </a:r>
            <a:r>
              <a:rPr lang="en-US" sz="2000" b="1" baseline="30000" dirty="0" smtClean="0">
                <a:sym typeface="Mathematica1" pitchFamily="2" charset="2"/>
              </a:rPr>
              <a:t>-1</a:t>
            </a:r>
            <a:r>
              <a:rPr lang="en-US" sz="2000" b="1" dirty="0" smtClean="0">
                <a:sym typeface="Mathematica1" pitchFamily="2" charset="2"/>
              </a:rPr>
              <a:t> Mpc</a:t>
            </a:r>
            <a:r>
              <a:rPr lang="en-US" sz="2000" b="1" baseline="30000" dirty="0" smtClean="0">
                <a:sym typeface="Mathematica1" pitchFamily="2" charset="2"/>
              </a:rPr>
              <a:t>-1</a:t>
            </a:r>
            <a:r>
              <a:rPr lang="en-US" sz="2000" b="1" dirty="0" smtClean="0">
                <a:sym typeface="Mathematica1" pitchFamily="2" charset="2"/>
              </a:rPr>
              <a:t>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tx1"/>
              </a:buClr>
              <a:buFont typeface="Wingdings 2"/>
              <a:buNone/>
              <a:defRPr/>
            </a:pPr>
            <a:endParaRPr lang="en-US" sz="2000" b="1" dirty="0" smtClean="0">
              <a:sym typeface="Mathematica1" pitchFamily="2" charset="2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tx1"/>
              </a:buClr>
              <a:buFont typeface="Mathematica1" pitchFamily="2" charset="2"/>
              <a:buChar char="·"/>
              <a:defRPr/>
            </a:pPr>
            <a:r>
              <a:rPr lang="en-US" sz="2000" b="1" dirty="0" smtClean="0">
                <a:sym typeface="Mathematica1" pitchFamily="2" charset="2"/>
              </a:rPr>
              <a:t>This meant distances and timescales in the Universe had to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tx1"/>
              </a:buClr>
              <a:buFont typeface="Wingdings 2"/>
              <a:buNone/>
              <a:defRPr/>
            </a:pPr>
            <a:r>
              <a:rPr lang="en-US" sz="2000" b="1" dirty="0" smtClean="0">
                <a:sym typeface="Mathematica1" pitchFamily="2" charset="2"/>
              </a:rPr>
              <a:t>     deal with uncertainties of a factor 2 !!!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tx1"/>
              </a:buClr>
              <a:buFont typeface="Wingdings 2"/>
              <a:buNone/>
              <a:defRPr/>
            </a:pPr>
            <a:endParaRPr lang="en-US" sz="2000" b="1" dirty="0" smtClean="0">
              <a:sym typeface="Mathematica1" pitchFamily="2" charset="2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tx1"/>
              </a:buClr>
              <a:buFont typeface="Mathematica1" pitchFamily="2" charset="2"/>
              <a:buChar char="·"/>
              <a:defRPr/>
            </a:pPr>
            <a:r>
              <a:rPr lang="en-US" sz="2000" b="1" dirty="0" smtClean="0">
                <a:sym typeface="Mathematica1" pitchFamily="2" charset="2"/>
              </a:rPr>
              <a:t>Following major programs,  such as Hubble Key Project,  the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tx1"/>
              </a:buClr>
              <a:buFont typeface="Wingdings 2"/>
              <a:buNone/>
              <a:defRPr/>
            </a:pPr>
            <a:r>
              <a:rPr lang="en-US" sz="2000" b="1" dirty="0" smtClean="0">
                <a:sym typeface="Mathematica1" pitchFamily="2" charset="2"/>
              </a:rPr>
              <a:t>     Supernova key projects  and  the WMAP  CMB  measurements,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tx1"/>
              </a:buClr>
              <a:buFont typeface="Wingdings 2"/>
              <a:buNone/>
              <a:defRPr/>
            </a:pPr>
            <a:endParaRPr lang="en-US" sz="2000" b="1" dirty="0" smtClean="0">
              <a:sym typeface="Mathematica1" pitchFamily="2" charset="2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tx1"/>
              </a:buClr>
              <a:buFont typeface="Wingdings 2"/>
              <a:buNone/>
              <a:defRPr/>
            </a:pPr>
            <a:r>
              <a:rPr lang="en-US" sz="2000" b="1" dirty="0" smtClean="0">
                <a:sym typeface="Mathematica1" pitchFamily="2" charset="2"/>
              </a:rPr>
              <a:t>        </a:t>
            </a:r>
            <a:endParaRPr lang="en-US" sz="2000" b="1" baseline="-25000" dirty="0" smtClean="0">
              <a:sym typeface="Mathematica1" pitchFamily="2" charset="2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tx1"/>
              </a:buClr>
              <a:buFont typeface="Wingdings 2"/>
              <a:buNone/>
              <a:defRPr/>
            </a:pPr>
            <a:endParaRPr lang="en-US" sz="2000" b="1" dirty="0" smtClean="0">
              <a:sym typeface="Mathematica1" pitchFamily="2" charset="2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tx1"/>
              </a:buClr>
              <a:buFont typeface="Wingdings 2"/>
              <a:buNone/>
              <a:defRPr/>
            </a:pPr>
            <a:r>
              <a:rPr lang="en-US" sz="2000" b="1" dirty="0" smtClean="0">
                <a:sym typeface="Mathematica1" pitchFamily="2" charset="2"/>
              </a:rPr>
              <a:t> </a:t>
            </a:r>
            <a:endParaRPr lang="en-US" sz="2000" b="1" dirty="0" smtClean="0"/>
          </a:p>
        </p:txBody>
      </p:sp>
      <p:sp>
        <p:nvSpPr>
          <p:cNvPr id="5" name="Rectangle 4"/>
          <p:cNvSpPr/>
          <p:nvPr/>
        </p:nvSpPr>
        <p:spPr>
          <a:xfrm>
            <a:off x="428625" y="1357313"/>
            <a:ext cx="8358188" cy="38576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Left-Right Arrow 5"/>
          <p:cNvSpPr/>
          <p:nvPr/>
        </p:nvSpPr>
        <p:spPr>
          <a:xfrm>
            <a:off x="4143375" y="2643188"/>
            <a:ext cx="714375" cy="71437"/>
          </a:xfrm>
          <a:prstGeom prst="left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8625" y="5286375"/>
            <a:ext cx="8358188" cy="12858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79879" name="Object 2"/>
          <p:cNvGraphicFramePr>
            <a:graphicFrameLocks noChangeAspect="1"/>
          </p:cNvGraphicFramePr>
          <p:nvPr/>
        </p:nvGraphicFramePr>
        <p:xfrm>
          <a:off x="1500188" y="5500688"/>
          <a:ext cx="5624512" cy="862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401" name="Equation" r:id="rId3" imgW="1574800" imgH="241300" progId="Equation.DSMT4">
                  <p:embed/>
                </p:oleObj>
              </mc:Choice>
              <mc:Fallback>
                <p:oleObj name="Equation" r:id="rId3" imgW="15748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0188" y="5500688"/>
                        <a:ext cx="5624512" cy="862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2173874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142976" y="-357214"/>
            <a:ext cx="8902692" cy="1371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6000" b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Age of the Universe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8625" y="1214438"/>
            <a:ext cx="8429625" cy="2124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US" sz="2200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endParaRPr lang="en-US" sz="2200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endParaRPr lang="en-US" sz="2200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r>
              <a:rPr lang="en-US" sz="2200" b="1" dirty="0">
                <a:solidFill>
                  <a:prstClr val="white"/>
                </a:solidFill>
                <a:latin typeface="Constantia"/>
                <a:sym typeface="Mathematica1"/>
              </a:rPr>
              <a:t>     </a:t>
            </a:r>
            <a:endParaRPr lang="en-US" sz="2200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endParaRPr lang="en-US" sz="2200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endParaRPr lang="en-US" sz="2200" b="1" dirty="0">
              <a:solidFill>
                <a:prstClr val="white"/>
              </a:solidFill>
              <a:latin typeface="Constantia"/>
            </a:endParaRPr>
          </a:p>
        </p:txBody>
      </p:sp>
      <p:pic>
        <p:nvPicPr>
          <p:cNvPr id="100356" name="Picture 4" descr="frw.thaexp.5.3.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071563"/>
            <a:ext cx="4737100" cy="564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0357" name="Object 5"/>
          <p:cNvGraphicFramePr>
            <a:graphicFrameLocks noChangeAspect="1"/>
          </p:cNvGraphicFramePr>
          <p:nvPr/>
        </p:nvGraphicFramePr>
        <p:xfrm>
          <a:off x="1071563" y="1357313"/>
          <a:ext cx="714375" cy="331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62" name="Equation" r:id="rId4" imgW="355292" imgH="164957" progId="Equation.DSMT4">
                  <p:embed/>
                </p:oleObj>
              </mc:Choice>
              <mc:Fallback>
                <p:oleObj name="Equation" r:id="rId4" imgW="355292" imgH="164957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1563" y="1357313"/>
                        <a:ext cx="714375" cy="331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0358" name="Object 4"/>
          <p:cNvGraphicFramePr>
            <a:graphicFrameLocks noChangeAspect="1"/>
          </p:cNvGraphicFramePr>
          <p:nvPr/>
        </p:nvGraphicFramePr>
        <p:xfrm>
          <a:off x="1130300" y="4000500"/>
          <a:ext cx="739775" cy="331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63" name="Equation" r:id="rId6" imgW="368140" imgH="165028" progId="Equation.DSMT4">
                  <p:embed/>
                </p:oleObj>
              </mc:Choice>
              <mc:Fallback>
                <p:oleObj name="Equation" r:id="rId6" imgW="368140" imgH="165028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0300" y="4000500"/>
                        <a:ext cx="739775" cy="331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0359" name="Object 4"/>
          <p:cNvGraphicFramePr>
            <a:graphicFrameLocks noChangeAspect="1"/>
          </p:cNvGraphicFramePr>
          <p:nvPr/>
        </p:nvGraphicFramePr>
        <p:xfrm>
          <a:off x="3429000" y="2928938"/>
          <a:ext cx="722313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64" name="Equation" r:id="rId8" imgW="571252" imgH="431613" progId="Equation.DSMT4">
                  <p:embed/>
                </p:oleObj>
              </mc:Choice>
              <mc:Fallback>
                <p:oleObj name="Equation" r:id="rId8" imgW="571252" imgH="431613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2928938"/>
                        <a:ext cx="722313" cy="59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0360" name="Object 8"/>
          <p:cNvGraphicFramePr>
            <a:graphicFrameLocks noChangeAspect="1"/>
          </p:cNvGraphicFramePr>
          <p:nvPr/>
        </p:nvGraphicFramePr>
        <p:xfrm>
          <a:off x="3857625" y="5429250"/>
          <a:ext cx="722313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65" name="Equation" r:id="rId10" imgW="571252" imgH="431613" progId="Equation.DSMT4">
                  <p:embed/>
                </p:oleObj>
              </mc:Choice>
              <mc:Fallback>
                <p:oleObj name="Equation" r:id="rId10" imgW="571252" imgH="431613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7625" y="5429250"/>
                        <a:ext cx="722313" cy="59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Straight Arrow Connector 14"/>
          <p:cNvCxnSpPr/>
          <p:nvPr/>
        </p:nvCxnSpPr>
        <p:spPr>
          <a:xfrm rot="5400000">
            <a:off x="3071813" y="3286125"/>
            <a:ext cx="285750" cy="285750"/>
          </a:xfrm>
          <a:prstGeom prst="straightConnector1">
            <a:avLst/>
          </a:prstGeom>
          <a:ln w="38100">
            <a:solidFill>
              <a:schemeClr val="bg1">
                <a:lumMod val="85000"/>
                <a:lumOff val="1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5400000">
            <a:off x="3571875" y="5786438"/>
            <a:ext cx="285750" cy="285750"/>
          </a:xfrm>
          <a:prstGeom prst="straightConnector1">
            <a:avLst/>
          </a:prstGeom>
          <a:ln w="38100">
            <a:solidFill>
              <a:schemeClr val="bg1">
                <a:lumMod val="85000"/>
                <a:lumOff val="1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0363" name="Object 9"/>
          <p:cNvGraphicFramePr>
            <a:graphicFrameLocks noChangeAspect="1"/>
          </p:cNvGraphicFramePr>
          <p:nvPr/>
        </p:nvGraphicFramePr>
        <p:xfrm>
          <a:off x="1071563" y="2643188"/>
          <a:ext cx="609600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66" name="Equation" r:id="rId12" imgW="482391" imgH="431613" progId="Equation.DSMT4">
                  <p:embed/>
                </p:oleObj>
              </mc:Choice>
              <mc:Fallback>
                <p:oleObj name="Equation" r:id="rId12" imgW="482391" imgH="431613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1563" y="2643188"/>
                        <a:ext cx="609600" cy="59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9" name="Straight Arrow Connector 18"/>
          <p:cNvCxnSpPr/>
          <p:nvPr/>
        </p:nvCxnSpPr>
        <p:spPr>
          <a:xfrm rot="5400000">
            <a:off x="1105694" y="3393282"/>
            <a:ext cx="358775" cy="1587"/>
          </a:xfrm>
          <a:prstGeom prst="straightConnector1">
            <a:avLst/>
          </a:prstGeom>
          <a:ln w="38100">
            <a:solidFill>
              <a:schemeClr val="bg1">
                <a:lumMod val="85000"/>
                <a:lumOff val="1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0365" name="Object 10"/>
          <p:cNvGraphicFramePr>
            <a:graphicFrameLocks noChangeAspect="1"/>
          </p:cNvGraphicFramePr>
          <p:nvPr/>
        </p:nvGraphicFramePr>
        <p:xfrm>
          <a:off x="5143500" y="2214563"/>
          <a:ext cx="3798888" cy="1071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67" name="Equation" r:id="rId14" imgW="2387600" imgH="673100" progId="Equation.DSMT4">
                  <p:embed/>
                </p:oleObj>
              </mc:Choice>
              <mc:Fallback>
                <p:oleObj name="Equation" r:id="rId14" imgW="2387600" imgH="673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3500" y="2214563"/>
                        <a:ext cx="3798888" cy="1071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1857375" y="1428750"/>
            <a:ext cx="2071688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Matter-dominated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928813" y="4071938"/>
            <a:ext cx="2071687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Matter-dominated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28688" y="2428875"/>
            <a:ext cx="142875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Hubble time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857750" y="1285875"/>
            <a:ext cx="357187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Age of a FRW universe at </a:t>
            </a:r>
          </a:p>
          <a:p>
            <a:pPr>
              <a:defRPr/>
            </a:pP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Expansion factor a(t)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929188" y="2000250"/>
            <a:ext cx="4071937" cy="1571625"/>
          </a:xfrm>
          <a:prstGeom prst="rect">
            <a:avLst/>
          </a:prstGeom>
          <a:noFill/>
          <a:ln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53718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>
          <a:xfrm>
            <a:off x="468313" y="-171450"/>
            <a:ext cx="8229600" cy="1143000"/>
          </a:xfrm>
        </p:spPr>
        <p:txBody>
          <a:bodyPr/>
          <a:lstStyle/>
          <a:p>
            <a:r>
              <a:rPr lang="en-US" sz="6000" b="1" dirty="0" smtClean="0">
                <a:solidFill>
                  <a:schemeClr val="accent1"/>
                </a:solidFill>
              </a:rPr>
              <a:t>Cosmic Age 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7812088" y="3573463"/>
            <a:ext cx="504825" cy="71913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972" name="TextBox 13"/>
          <p:cNvSpPr txBox="1">
            <a:spLocks noChangeArrowheads="1"/>
          </p:cNvSpPr>
          <p:nvPr/>
        </p:nvSpPr>
        <p:spPr bwMode="auto">
          <a:xfrm>
            <a:off x="8101013" y="3284538"/>
            <a:ext cx="7191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</a:rPr>
              <a:t>APM</a:t>
            </a:r>
          </a:p>
        </p:txBody>
      </p:sp>
      <p:pic>
        <p:nvPicPr>
          <p:cNvPr id="83973" name="Picture 18" descr="omegacen.omegacen.es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349500"/>
            <a:ext cx="4148138" cy="414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323850" y="2349500"/>
            <a:ext cx="4103688" cy="417512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  <p:pic>
        <p:nvPicPr>
          <p:cNvPr id="83975" name="Picture 23" descr="isochrones.m15.199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349500"/>
            <a:ext cx="3352800" cy="417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323850" y="836613"/>
            <a:ext cx="8496300" cy="1662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FFE9"/>
                </a:solidFill>
              </a:rPr>
              <a:t>estimated age of the oldest stars in Universe </a:t>
            </a:r>
          </a:p>
          <a:p>
            <a:pPr>
              <a:defRPr/>
            </a:pPr>
            <a:r>
              <a:rPr lang="en-US" sz="1400" b="1" dirty="0">
                <a:solidFill>
                  <a:srgbClr val="FFFFE9"/>
                </a:solidFill>
              </a:rPr>
              <a:t>far in excess of estimated </a:t>
            </a:r>
          </a:p>
          <a:p>
            <a:pPr>
              <a:defRPr/>
            </a:pPr>
            <a:r>
              <a:rPr lang="en-US" sz="1400" b="1" dirty="0">
                <a:solidFill>
                  <a:srgbClr val="FFFFE9"/>
                </a:solidFill>
              </a:rPr>
              <a:t>age of matter-dominated FRW Universe:           </a:t>
            </a:r>
          </a:p>
          <a:p>
            <a:pPr>
              <a:defRPr/>
            </a:pPr>
            <a:endParaRPr lang="en-US" sz="1400" b="1" dirty="0">
              <a:solidFill>
                <a:srgbClr val="FFFFE9"/>
              </a:solidFill>
            </a:endParaRPr>
          </a:p>
          <a:p>
            <a:pPr>
              <a:defRPr/>
            </a:pPr>
            <a:r>
              <a:rPr lang="en-US" sz="1400" b="1" dirty="0">
                <a:solidFill>
                  <a:srgbClr val="FFFFE9"/>
                </a:solidFill>
              </a:rPr>
              <a:t>Globular cluster stars:           13-15 </a:t>
            </a:r>
            <a:r>
              <a:rPr lang="en-US" sz="1400" b="1" dirty="0" err="1">
                <a:solidFill>
                  <a:srgbClr val="FFFFE9"/>
                </a:solidFill>
              </a:rPr>
              <a:t>Gyr</a:t>
            </a:r>
            <a:endParaRPr lang="en-US" sz="1400" b="1" dirty="0">
              <a:solidFill>
                <a:srgbClr val="FFFFE9"/>
              </a:solidFill>
            </a:endParaRPr>
          </a:p>
          <a:p>
            <a:pPr>
              <a:defRPr/>
            </a:pPr>
            <a:r>
              <a:rPr lang="en-US" sz="1400" b="1" dirty="0">
                <a:solidFill>
                  <a:srgbClr val="FFFFE9"/>
                </a:solidFill>
              </a:rPr>
              <a:t>Universe:                                 10-12 </a:t>
            </a:r>
            <a:r>
              <a:rPr lang="en-US" sz="1400" b="1" dirty="0" err="1">
                <a:solidFill>
                  <a:srgbClr val="FFFFE9"/>
                </a:solidFill>
              </a:rPr>
              <a:t>Gyr</a:t>
            </a:r>
            <a:endParaRPr lang="en-US" sz="1400" b="1" dirty="0">
              <a:solidFill>
                <a:srgbClr val="FFFFE9"/>
              </a:solidFill>
            </a:endParaRPr>
          </a:p>
          <a:p>
            <a:pPr>
              <a:defRPr/>
            </a:pPr>
            <a:r>
              <a:rPr lang="en-US" dirty="0">
                <a:solidFill>
                  <a:srgbClr val="FFFFE9"/>
                </a:solidFill>
              </a:rPr>
              <a:t> 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987675" y="6165850"/>
            <a:ext cx="14398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rgbClr val="FFFFE9"/>
                </a:solidFill>
              </a:rPr>
              <a:t>Omega Centauri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23850" y="836613"/>
            <a:ext cx="4103688" cy="143986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500563" y="836613"/>
            <a:ext cx="4643437" cy="16922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FFFFE9"/>
                </a:solidFill>
              </a:rPr>
              <a:t>Globular Clusters</a:t>
            </a:r>
          </a:p>
          <a:p>
            <a:pPr>
              <a:defRPr/>
            </a:pPr>
            <a:endParaRPr lang="en-US" sz="1400" dirty="0">
              <a:solidFill>
                <a:srgbClr val="FFFFE9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1200" dirty="0">
                <a:solidFill>
                  <a:srgbClr val="FFFFE9"/>
                </a:solidFill>
              </a:rPr>
              <a:t> </a:t>
            </a:r>
            <a:r>
              <a:rPr lang="en-US" sz="1000" dirty="0">
                <a:solidFill>
                  <a:srgbClr val="FFFFE9"/>
                </a:solidFill>
              </a:rPr>
              <a:t>Roughly spherical assemblies of 100,000-200,000 stars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000" dirty="0">
                <a:solidFill>
                  <a:srgbClr val="FFFFE9"/>
                </a:solidFill>
              </a:rPr>
              <a:t> Radius ~ 20-50 pc:   extremely high star density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000" dirty="0">
                <a:solidFill>
                  <a:srgbClr val="FFFFE9"/>
                </a:solidFill>
              </a:rPr>
              <a:t> </a:t>
            </a:r>
            <a:r>
              <a:rPr lang="en-US" sz="1000" dirty="0" err="1">
                <a:solidFill>
                  <a:srgbClr val="FFFFE9"/>
                </a:solidFill>
              </a:rPr>
              <a:t>Globulars</a:t>
            </a:r>
            <a:r>
              <a:rPr lang="en-US" sz="1000" dirty="0">
                <a:solidFill>
                  <a:srgbClr val="FFFFE9"/>
                </a:solidFill>
              </a:rPr>
              <a:t> are very old, amongst oldest objects in local Universe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000" dirty="0">
                <a:solidFill>
                  <a:srgbClr val="FFFFE9"/>
                </a:solidFill>
              </a:rPr>
              <a:t> Stars formed around same time:   old, red, population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000" dirty="0">
                <a:solidFill>
                  <a:srgbClr val="FFFFE9"/>
                </a:solidFill>
              </a:rPr>
              <a:t> </a:t>
            </a:r>
            <a:r>
              <a:rPr lang="en-US" sz="1000" dirty="0" err="1">
                <a:solidFill>
                  <a:srgbClr val="FFFFE9"/>
                </a:solidFill>
              </a:rPr>
              <a:t>Colour</a:t>
            </a:r>
            <a:r>
              <a:rPr lang="en-US" sz="1000" dirty="0">
                <a:solidFill>
                  <a:srgbClr val="FFFFE9"/>
                </a:solidFill>
              </a:rPr>
              <a:t>-magnitude diagram characteristic:</a:t>
            </a:r>
          </a:p>
          <a:p>
            <a:pPr>
              <a:defRPr/>
            </a:pPr>
            <a:r>
              <a:rPr lang="en-US" sz="1000" dirty="0">
                <a:solidFill>
                  <a:srgbClr val="FFFFE9"/>
                </a:solidFill>
              </a:rPr>
              <a:t>   accurate age determination on the basis of stellar evolution theories. </a:t>
            </a:r>
          </a:p>
          <a:p>
            <a:pPr>
              <a:defRPr/>
            </a:pPr>
            <a:endParaRPr lang="en-US" sz="1400" dirty="0">
              <a:solidFill>
                <a:srgbClr val="FFFFE9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500563" y="836613"/>
            <a:ext cx="4248150" cy="143986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885113" y="5876925"/>
            <a:ext cx="1582737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FFFFE9"/>
                </a:solidFill>
              </a:rPr>
              <a:t>Typical </a:t>
            </a:r>
          </a:p>
          <a:p>
            <a:pPr>
              <a:defRPr/>
            </a:pPr>
            <a:r>
              <a:rPr lang="en-US" sz="1200" dirty="0">
                <a:solidFill>
                  <a:srgbClr val="FFFFE9"/>
                </a:solidFill>
              </a:rPr>
              <a:t>1980-1990s </a:t>
            </a:r>
            <a:r>
              <a:rPr lang="en-US" sz="1200" dirty="0" err="1">
                <a:solidFill>
                  <a:srgbClr val="FFFFE9"/>
                </a:solidFill>
              </a:rPr>
              <a:t>isochrone</a:t>
            </a:r>
            <a:r>
              <a:rPr lang="en-US" sz="1200" dirty="0">
                <a:solidFill>
                  <a:srgbClr val="FFFFE9"/>
                </a:solidFill>
              </a:rPr>
              <a:t> fit </a:t>
            </a:r>
          </a:p>
        </p:txBody>
      </p:sp>
    </p:spTree>
    <p:extLst>
      <p:ext uri="{BB962C8B-B14F-4D97-AF65-F5344CB8AC3E}">
        <p14:creationId xmlns:p14="http://schemas.microsoft.com/office/powerpoint/2010/main" val="207136075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-1143040" y="-428652"/>
            <a:ext cx="10117138" cy="13716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3600" b="1" smtClean="0">
                <a:solidFill>
                  <a:schemeClr val="tx1"/>
                </a:solidFill>
              </a:rPr>
              <a:t>               </a:t>
            </a:r>
            <a:r>
              <a:rPr sz="4600" b="1" smtClean="0">
                <a:solidFill>
                  <a:schemeClr val="tx1"/>
                </a:solidFill>
              </a:rPr>
              <a:t>  </a:t>
            </a:r>
            <a:r>
              <a:rPr sz="6400" b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Concordance Expansion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8625" y="1214438"/>
            <a:ext cx="8429625" cy="2124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US" sz="2200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endParaRPr lang="en-US" sz="2200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endParaRPr lang="en-US" sz="2200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r>
              <a:rPr lang="en-US" sz="2200" b="1" dirty="0">
                <a:solidFill>
                  <a:prstClr val="white"/>
                </a:solidFill>
                <a:latin typeface="Constantia"/>
                <a:sym typeface="Mathematica1"/>
              </a:rPr>
              <a:t>     </a:t>
            </a:r>
            <a:endParaRPr lang="en-US" sz="2200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endParaRPr lang="en-US" sz="2200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endParaRPr lang="en-US" sz="2200" b="1" dirty="0">
              <a:solidFill>
                <a:prstClr val="white"/>
              </a:solidFill>
              <a:latin typeface="Constantia"/>
            </a:endParaRPr>
          </a:p>
        </p:txBody>
      </p:sp>
      <p:pic>
        <p:nvPicPr>
          <p:cNvPr id="114692" name="Picture 6" descr="expansion-histor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928688"/>
            <a:ext cx="7643813" cy="544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628409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20" name="Rectangle 4"/>
          <p:cNvSpPr>
            <a:spLocks noChangeArrowheads="1"/>
          </p:cNvSpPr>
          <p:nvPr/>
        </p:nvSpPr>
        <p:spPr bwMode="auto">
          <a:xfrm>
            <a:off x="4462463" y="4652963"/>
            <a:ext cx="4681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800" b="1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34820" name="Rectangle 5"/>
          <p:cNvSpPr>
            <a:spLocks noChangeArrowheads="1"/>
          </p:cNvSpPr>
          <p:nvPr/>
        </p:nvSpPr>
        <p:spPr bwMode="auto">
          <a:xfrm>
            <a:off x="179388" y="908721"/>
            <a:ext cx="8785225" cy="4752304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smtClean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135622" name="Rectangle 6"/>
          <p:cNvSpPr>
            <a:spLocks noChangeArrowheads="1"/>
          </p:cNvSpPr>
          <p:nvPr/>
        </p:nvSpPr>
        <p:spPr bwMode="auto">
          <a:xfrm>
            <a:off x="-252413" y="5486400"/>
            <a:ext cx="92170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48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br>
              <a:rPr lang="en-US" sz="48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endParaRPr lang="en-US" sz="4800" b="1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-214313" y="2000250"/>
            <a:ext cx="9720263" cy="244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sz="6600" b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6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Adiabatic  Expansion</a:t>
            </a:r>
            <a:endParaRPr lang="en-US" sz="60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07957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572000"/>
          </a:xfrm>
        </p:spPr>
        <p:txBody>
          <a:bodyPr/>
          <a:lstStyle/>
          <a:p>
            <a:r>
              <a:rPr lang="nl-NL" dirty="0" smtClean="0"/>
              <a:t>The Universe of Einstein, Friedmann &amp; Lemaitre </a:t>
            </a:r>
          </a:p>
          <a:p>
            <a:pPr marL="0" indent="0">
              <a:buNone/>
            </a:pPr>
            <a:r>
              <a:rPr lang="nl-NL" dirty="0"/>
              <a:t> </a:t>
            </a:r>
            <a:r>
              <a:rPr lang="nl-NL" dirty="0" smtClean="0"/>
              <a:t>   expands    </a:t>
            </a:r>
            <a:r>
              <a:rPr lang="nl-NL" i="1" dirty="0" smtClean="0"/>
              <a:t>adiabacally</a:t>
            </a:r>
          </a:p>
          <a:p>
            <a:pPr marL="0" indent="0">
              <a:buNone/>
            </a:pPr>
            <a:endParaRPr lang="nl-NL" i="1" dirty="0"/>
          </a:p>
          <a:p>
            <a:pPr>
              <a:buFont typeface="Arial" panose="020B0604020202020204" pitchFamily="34" charset="0"/>
              <a:buChar char="•"/>
            </a:pPr>
            <a:r>
              <a:rPr lang="nl-NL" dirty="0" smtClean="0"/>
              <a:t>Energy of the expansion of the Universe corresponds to the decrease in the energy of its constituents</a:t>
            </a:r>
          </a:p>
          <a:p>
            <a:pPr>
              <a:buFont typeface="Arial" panose="020B0604020202020204" pitchFamily="34" charset="0"/>
              <a:buChar char="•"/>
            </a:pPr>
            <a:endParaRPr lang="nl-NL" i="1" dirty="0"/>
          </a:p>
          <a:p>
            <a:pPr>
              <a:buFont typeface="Arial" panose="020B0604020202020204" pitchFamily="34" charset="0"/>
              <a:buChar char="•"/>
            </a:pPr>
            <a:r>
              <a:rPr lang="nl-NL" i="1" dirty="0" smtClean="0"/>
              <a:t>The Universe COOLS as a result of its expansion !</a:t>
            </a:r>
            <a:endParaRPr lang="en-GB" i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5536" y="-315416"/>
            <a:ext cx="8229600" cy="1219200"/>
          </a:xfrm>
        </p:spPr>
        <p:txBody>
          <a:bodyPr/>
          <a:lstStyle/>
          <a:p>
            <a:r>
              <a:rPr lang="nl-NL" dirty="0" smtClean="0"/>
              <a:t>      </a:t>
            </a:r>
            <a:r>
              <a:rPr lang="nl-NL" sz="5000" b="1" dirty="0" smtClean="0"/>
              <a:t>Adiabatic Expansion</a:t>
            </a:r>
            <a:endParaRPr lang="en-GB" sz="5000" b="1" dirty="0"/>
          </a:p>
        </p:txBody>
      </p:sp>
      <p:sp>
        <p:nvSpPr>
          <p:cNvPr id="4" name="Rectangle 3"/>
          <p:cNvSpPr/>
          <p:nvPr/>
        </p:nvSpPr>
        <p:spPr>
          <a:xfrm>
            <a:off x="467544" y="1124744"/>
            <a:ext cx="8208912" cy="34563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2687041"/>
              </p:ext>
            </p:extLst>
          </p:nvPr>
        </p:nvGraphicFramePr>
        <p:xfrm>
          <a:off x="2267744" y="5301208"/>
          <a:ext cx="4403411" cy="9526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40" name="Equation" r:id="rId3" imgW="939600" imgH="203040" progId="Equation.DSMT4">
                  <p:embed/>
                </p:oleObj>
              </mc:Choice>
              <mc:Fallback>
                <p:oleObj name="Equation" r:id="rId3" imgW="93960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7744" y="5301208"/>
                        <a:ext cx="4403411" cy="9526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446187" y="4733528"/>
            <a:ext cx="8208912" cy="17281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98012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en-US" altLang="en-US" sz="2800" smtClean="0"/>
          </a:p>
        </p:txBody>
      </p:sp>
      <p:pic>
        <p:nvPicPr>
          <p:cNvPr id="65539" name="Content Placeholder 6" descr="bb_history.gif"/>
          <p:cNvPicPr>
            <a:picLocks noGrp="1" noChangeAspect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88913"/>
            <a:ext cx="4537075" cy="6429375"/>
          </a:xfrm>
        </p:spPr>
      </p:pic>
      <p:pic>
        <p:nvPicPr>
          <p:cNvPr id="65540" name="Picture 9" descr="bigbang_era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1893888"/>
            <a:ext cx="5364163" cy="481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44008" y="332656"/>
            <a:ext cx="41764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smtClean="0">
                <a:solidFill>
                  <a:srgbClr val="000000"/>
                </a:solidFill>
              </a:rPr>
              <a:t>Adiabatic Expansion</a:t>
            </a:r>
          </a:p>
          <a:p>
            <a:endParaRPr lang="nl-NL" b="1" dirty="0" smtClean="0">
              <a:solidFill>
                <a:srgbClr val="000000"/>
              </a:solidFill>
            </a:endParaRPr>
          </a:p>
          <a:p>
            <a:r>
              <a:rPr lang="nl-NL" b="1" dirty="0" smtClean="0">
                <a:solidFill>
                  <a:srgbClr val="000000"/>
                </a:solidFill>
              </a:rPr>
              <a:t>reconstruction</a:t>
            </a:r>
            <a:endParaRPr lang="nl-NL" b="1" dirty="0">
              <a:solidFill>
                <a:srgbClr val="000000"/>
              </a:solidFill>
            </a:endParaRPr>
          </a:p>
          <a:p>
            <a:r>
              <a:rPr lang="nl-NL" b="1" dirty="0" smtClean="0">
                <a:solidFill>
                  <a:srgbClr val="000000"/>
                </a:solidFill>
              </a:rPr>
              <a:t>Thermal History</a:t>
            </a:r>
          </a:p>
          <a:p>
            <a:r>
              <a:rPr lang="nl-NL" b="1" dirty="0" smtClean="0">
                <a:solidFill>
                  <a:srgbClr val="000000"/>
                </a:solidFill>
              </a:rPr>
              <a:t>of the Universe</a:t>
            </a:r>
            <a:endParaRPr lang="en-GB" b="1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44008" y="332656"/>
            <a:ext cx="4176464" cy="15612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D9"/>
              </a:solidFill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8231596" y="404664"/>
            <a:ext cx="360040" cy="1405320"/>
          </a:xfrm>
          <a:prstGeom prst="downArrow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36828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0"/>
          <p:cNvSpPr>
            <a:spLocks noChangeArrowheads="1"/>
          </p:cNvSpPr>
          <p:nvPr/>
        </p:nvSpPr>
        <p:spPr bwMode="auto">
          <a:xfrm>
            <a:off x="5572125" y="5500688"/>
            <a:ext cx="3384550" cy="1071562"/>
          </a:xfrm>
          <a:prstGeom prst="rect">
            <a:avLst/>
          </a:prstGeom>
          <a:solidFill>
            <a:srgbClr val="000099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smtClean="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54275" name="Picture 6" descr="Friedmann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412875"/>
            <a:ext cx="3257550" cy="3960813"/>
          </a:xfrm>
          <a:noFill/>
        </p:spPr>
      </p:pic>
      <p:sp>
        <p:nvSpPr>
          <p:cNvPr id="54276" name="Rectangle 13"/>
          <p:cNvSpPr>
            <a:spLocks noChangeArrowheads="1"/>
          </p:cNvSpPr>
          <p:nvPr/>
        </p:nvSpPr>
        <p:spPr bwMode="auto">
          <a:xfrm>
            <a:off x="179388" y="1412875"/>
            <a:ext cx="3240087" cy="3960813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smtClean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7475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6868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6000" b="1" dirty="0" smtClean="0">
                <a:solidFill>
                  <a:schemeClr val="tx1"/>
                </a:solidFill>
              </a:rPr>
              <a:t>Friedmann &amp; Lemaitre</a:t>
            </a:r>
          </a:p>
        </p:txBody>
      </p:sp>
      <p:sp>
        <p:nvSpPr>
          <p:cNvPr id="54278" name="Rectangle 7"/>
          <p:cNvSpPr>
            <a:spLocks noChangeArrowheads="1"/>
          </p:cNvSpPr>
          <p:nvPr/>
        </p:nvSpPr>
        <p:spPr bwMode="auto">
          <a:xfrm>
            <a:off x="457200" y="1600200"/>
            <a:ext cx="4038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Tx/>
              <a:buSzTx/>
              <a:buFontTx/>
              <a:buChar char="•"/>
            </a:pPr>
            <a:endParaRPr lang="en-US" altLang="en-US" sz="2800" smtClean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5000" name="Text Box 8"/>
          <p:cNvSpPr txBox="1">
            <a:spLocks noChangeArrowheads="1"/>
          </p:cNvSpPr>
          <p:nvPr/>
        </p:nvSpPr>
        <p:spPr bwMode="auto">
          <a:xfrm>
            <a:off x="5148263" y="2198688"/>
            <a:ext cx="3779837" cy="402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dirty="0">
                <a:solidFill>
                  <a:srgbClr val="FFFF00"/>
                </a:solidFill>
                <a:latin typeface="Times New Roman" pitchFamily="18" charset="0"/>
              </a:rPr>
              <a:t>    </a:t>
            </a:r>
            <a:endParaRPr lang="en-US" dirty="0">
              <a:solidFill>
                <a:prstClr val="white"/>
              </a:solidFill>
              <a:latin typeface="Times New Roman" pitchFamily="18" charset="0"/>
            </a:endParaRP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prstClr val="white"/>
                </a:solidFill>
                <a:latin typeface="Times New Roman" pitchFamily="18" charset="0"/>
              </a:rPr>
              <a:t>        </a:t>
            </a:r>
            <a:r>
              <a:rPr lang="en-US" sz="1500" dirty="0">
                <a:solidFill>
                  <a:prstClr val="white"/>
                </a:solidFill>
                <a:latin typeface="Constantia"/>
              </a:rPr>
              <a:t>They discovered (independently)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500" dirty="0">
                <a:solidFill>
                  <a:prstClr val="white"/>
                </a:solidFill>
                <a:latin typeface="Constantia"/>
              </a:rPr>
              <a:t>          theoretically the expansion of the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500" dirty="0">
                <a:solidFill>
                  <a:prstClr val="white"/>
                </a:solidFill>
                <a:latin typeface="Constantia"/>
              </a:rPr>
              <a:t>          Universe as a solution to the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500" dirty="0">
                <a:solidFill>
                  <a:prstClr val="white"/>
                </a:solidFill>
                <a:latin typeface="Constantia"/>
              </a:rPr>
              <a:t>          Theory of General Relativity. 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500" dirty="0">
                <a:solidFill>
                  <a:prstClr val="white"/>
                </a:solidFill>
                <a:latin typeface="Constantia"/>
              </a:rPr>
              <a:t>    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500" dirty="0">
                <a:solidFill>
                  <a:prstClr val="white"/>
                </a:solidFill>
                <a:latin typeface="Constantia"/>
              </a:rPr>
              <a:t>           … and derived the equations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500" dirty="0">
                <a:solidFill>
                  <a:prstClr val="white"/>
                </a:solidFill>
                <a:latin typeface="Constantia"/>
              </a:rPr>
              <a:t>           that describe the expansion and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500" dirty="0">
                <a:solidFill>
                  <a:prstClr val="white"/>
                </a:solidFill>
                <a:latin typeface="Constantia"/>
              </a:rPr>
              <a:t>           evolution of the universe,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500" dirty="0">
                <a:solidFill>
                  <a:prstClr val="white"/>
                </a:solidFill>
                <a:latin typeface="Constantia"/>
              </a:rPr>
              <a:t>       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500" dirty="0">
                <a:solidFill>
                  <a:prstClr val="white"/>
                </a:solidFill>
                <a:latin typeface="Constantia"/>
              </a:rPr>
              <a:t>           the foundation for all of modern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500" dirty="0">
                <a:solidFill>
                  <a:prstClr val="white"/>
                </a:solidFill>
                <a:latin typeface="Constantia"/>
              </a:rPr>
              <a:t>          Cosmology: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FFFF00"/>
                </a:solidFill>
                <a:latin typeface="Papyrus" pitchFamily="66" charset="0"/>
              </a:rPr>
              <a:t>           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FFFF00"/>
                </a:solidFill>
                <a:latin typeface="Papyrus" pitchFamily="66" charset="0"/>
              </a:rPr>
              <a:t>            </a:t>
            </a:r>
            <a:endParaRPr lang="en-US" sz="2400" dirty="0">
              <a:solidFill>
                <a:srgbClr val="FFFF00"/>
              </a:solidFill>
              <a:latin typeface="Papyrus" pitchFamily="66" charset="0"/>
            </a:endParaRPr>
          </a:p>
        </p:txBody>
      </p:sp>
      <p:sp>
        <p:nvSpPr>
          <p:cNvPr id="85001" name="Text Box 9"/>
          <p:cNvSpPr txBox="1">
            <a:spLocks noChangeArrowheads="1"/>
          </p:cNvSpPr>
          <p:nvPr/>
        </p:nvSpPr>
        <p:spPr bwMode="auto">
          <a:xfrm>
            <a:off x="3492500" y="1412875"/>
            <a:ext cx="5472113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sz="2000" b="1" dirty="0">
                <a:solidFill>
                  <a:prstClr val="white"/>
                </a:solidFill>
                <a:latin typeface="Constantia"/>
              </a:rPr>
              <a:t>Alexander Friedmann         (1888 -1925)</a:t>
            </a:r>
          </a:p>
          <a:p>
            <a:pPr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sz="2000" b="1" dirty="0">
                <a:solidFill>
                  <a:prstClr val="white"/>
                </a:solidFill>
                <a:latin typeface="Constantia"/>
              </a:rPr>
              <a:t>George Lemaitre                   (1894-1966)</a:t>
            </a:r>
          </a:p>
        </p:txBody>
      </p:sp>
      <p:sp>
        <p:nvSpPr>
          <p:cNvPr id="54281" name="Rectangle 10"/>
          <p:cNvSpPr>
            <a:spLocks noChangeArrowheads="1"/>
          </p:cNvSpPr>
          <p:nvPr/>
        </p:nvSpPr>
        <p:spPr bwMode="auto">
          <a:xfrm>
            <a:off x="5580063" y="2500313"/>
            <a:ext cx="3384550" cy="2928937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smtClean="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54282" name="Picture 12" descr="Lemaitr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2500313"/>
            <a:ext cx="2786063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3" name="Rectangle 12"/>
          <p:cNvSpPr>
            <a:spLocks noChangeArrowheads="1"/>
          </p:cNvSpPr>
          <p:nvPr/>
        </p:nvSpPr>
        <p:spPr bwMode="auto">
          <a:xfrm>
            <a:off x="2714625" y="2492375"/>
            <a:ext cx="2794000" cy="410527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smtClean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72125" y="5643563"/>
            <a:ext cx="328612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     </a:t>
            </a:r>
            <a:r>
              <a:rPr lang="en-US" sz="2000" b="1" dirty="0">
                <a:solidFill>
                  <a:srgbClr val="FEFAC9">
                    <a:lumMod val="50000"/>
                  </a:srgbClr>
                </a:solidFill>
                <a:latin typeface="Constantia"/>
              </a:rPr>
              <a:t>Friedmann-Lemaitre</a:t>
            </a:r>
          </a:p>
          <a:p>
            <a:pPr>
              <a:defRPr/>
            </a:pPr>
            <a:r>
              <a:rPr lang="en-US" sz="2000" b="1" dirty="0">
                <a:solidFill>
                  <a:srgbClr val="FEFAC9">
                    <a:lumMod val="50000"/>
                  </a:srgbClr>
                </a:solidFill>
                <a:latin typeface="Constantia"/>
              </a:rPr>
              <a:t>                Equation </a:t>
            </a:r>
          </a:p>
        </p:txBody>
      </p:sp>
    </p:spTree>
    <p:extLst>
      <p:ext uri="{BB962C8B-B14F-4D97-AF65-F5344CB8AC3E}">
        <p14:creationId xmlns:p14="http://schemas.microsoft.com/office/powerpoint/2010/main" val="156806342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8" name="Rectangle 2"/>
          <p:cNvSpPr>
            <a:spLocks noChangeArrowheads="1"/>
          </p:cNvSpPr>
          <p:nvPr/>
        </p:nvSpPr>
        <p:spPr bwMode="auto">
          <a:xfrm>
            <a:off x="107950" y="981075"/>
            <a:ext cx="3024188" cy="5616575"/>
          </a:xfrm>
          <a:prstGeom prst="rect">
            <a:avLst/>
          </a:prstGeom>
          <a:solidFill>
            <a:srgbClr val="FFFF99"/>
          </a:solidFill>
          <a:ln w="38100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mtClean="0">
              <a:solidFill>
                <a:prstClr val="white"/>
              </a:solidFill>
            </a:endParaRPr>
          </a:p>
        </p:txBody>
      </p:sp>
      <p:sp>
        <p:nvSpPr>
          <p:cNvPr id="72709" name="Rectangle 3"/>
          <p:cNvSpPr>
            <a:spLocks noChangeArrowheads="1"/>
          </p:cNvSpPr>
          <p:nvPr/>
        </p:nvSpPr>
        <p:spPr bwMode="auto">
          <a:xfrm>
            <a:off x="6372225" y="1052513"/>
            <a:ext cx="2663825" cy="5543550"/>
          </a:xfrm>
          <a:prstGeom prst="rect">
            <a:avLst/>
          </a:prstGeom>
          <a:solidFill>
            <a:srgbClr val="FFFF99"/>
          </a:solidFill>
          <a:ln w="38100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mtClean="0">
              <a:solidFill>
                <a:prstClr val="white"/>
              </a:solidFill>
            </a:endParaRPr>
          </a:p>
        </p:txBody>
      </p:sp>
      <p:sp>
        <p:nvSpPr>
          <p:cNvPr id="630788" name="Text Box 4"/>
          <p:cNvSpPr txBox="1">
            <a:spLocks noChangeArrowheads="1"/>
          </p:cNvSpPr>
          <p:nvPr/>
        </p:nvSpPr>
        <p:spPr bwMode="auto">
          <a:xfrm>
            <a:off x="0" y="1196975"/>
            <a:ext cx="9036050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71475" indent="-371475"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2000" b="1" u="sng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Planck Epoch</a:t>
            </a:r>
            <a:r>
              <a:rPr lang="en-US" sz="2000" b="1" dirty="0">
                <a:solidFill>
                  <a:srgbClr val="000099"/>
                </a:solidFill>
                <a:latin typeface="Papyrus" pitchFamily="66" charset="0"/>
              </a:rPr>
              <a:t>                                                                                                         t  &lt;  10</a:t>
            </a:r>
            <a:r>
              <a:rPr lang="en-US" sz="2000" b="1" baseline="30000" dirty="0">
                <a:solidFill>
                  <a:srgbClr val="000099"/>
                </a:solidFill>
                <a:latin typeface="Papyrus" pitchFamily="66" charset="0"/>
              </a:rPr>
              <a:t>-43</a:t>
            </a:r>
            <a:r>
              <a:rPr lang="en-US" sz="2000" b="1" dirty="0">
                <a:solidFill>
                  <a:srgbClr val="000099"/>
                </a:solidFill>
                <a:latin typeface="Papyrus" pitchFamily="66" charset="0"/>
              </a:rPr>
              <a:t> sec</a:t>
            </a:r>
            <a:r>
              <a:rPr lang="en-US" sz="2000" b="1" dirty="0">
                <a:solidFill>
                  <a:srgbClr val="CC0099"/>
                </a:solidFill>
                <a:latin typeface="Papyrus" pitchFamily="66" charset="0"/>
              </a:rPr>
              <a:t> </a:t>
            </a:r>
            <a:r>
              <a:rPr lang="en-US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      </a:t>
            </a:r>
          </a:p>
          <a:p>
            <a:pPr marL="371475" indent="-371475">
              <a:spcBef>
                <a:spcPct val="50000"/>
              </a:spcBef>
              <a:defRPr/>
            </a:pPr>
            <a:endParaRPr lang="en-US" sz="2000" b="1" dirty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marL="371475" indent="-371475"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2000" b="1" u="sng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Phase Transition Era</a:t>
            </a:r>
            <a:r>
              <a:rPr lang="en-US" sz="2000" b="1" dirty="0">
                <a:solidFill>
                  <a:srgbClr val="000066"/>
                </a:solidFill>
                <a:latin typeface="Papyrus" pitchFamily="66" charset="0"/>
              </a:rPr>
              <a:t>                                                                         </a:t>
            </a:r>
            <a:r>
              <a:rPr lang="en-US" sz="2000" b="1" dirty="0">
                <a:solidFill>
                  <a:srgbClr val="000099"/>
                </a:solidFill>
                <a:latin typeface="Papyrus" pitchFamily="66" charset="0"/>
              </a:rPr>
              <a:t>10</a:t>
            </a:r>
            <a:r>
              <a:rPr lang="en-US" sz="2000" b="1" baseline="30000" dirty="0">
                <a:solidFill>
                  <a:srgbClr val="000099"/>
                </a:solidFill>
                <a:latin typeface="Papyrus" pitchFamily="66" charset="0"/>
              </a:rPr>
              <a:t>-43 </a:t>
            </a:r>
            <a:r>
              <a:rPr lang="en-US" sz="2000" b="1" dirty="0">
                <a:solidFill>
                  <a:srgbClr val="000099"/>
                </a:solidFill>
                <a:latin typeface="Papyrus" pitchFamily="66" charset="0"/>
              </a:rPr>
              <a:t>sec &lt; t &lt; 10</a:t>
            </a:r>
            <a:r>
              <a:rPr lang="en-US" sz="2000" b="1" baseline="30000" dirty="0">
                <a:solidFill>
                  <a:srgbClr val="000099"/>
                </a:solidFill>
                <a:latin typeface="Papyrus" pitchFamily="66" charset="0"/>
              </a:rPr>
              <a:t>5</a:t>
            </a:r>
            <a:r>
              <a:rPr lang="en-US" sz="2000" b="1" dirty="0">
                <a:solidFill>
                  <a:srgbClr val="000099"/>
                </a:solidFill>
                <a:latin typeface="Papyrus" pitchFamily="66" charset="0"/>
              </a:rPr>
              <a:t>sec</a:t>
            </a:r>
            <a:endParaRPr lang="en-US" sz="2000" b="1" baseline="30000" dirty="0">
              <a:solidFill>
                <a:srgbClr val="000066"/>
              </a:solidFill>
              <a:latin typeface="Papyrus" pitchFamily="66" charset="0"/>
            </a:endParaRPr>
          </a:p>
          <a:p>
            <a:pPr marL="371475" indent="-371475">
              <a:spcBef>
                <a:spcPct val="50000"/>
              </a:spcBef>
              <a:defRPr/>
            </a:pPr>
            <a:endParaRPr lang="en-US" sz="2000" b="1" dirty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marL="371475" indent="-371475"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2000" b="1" u="sng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Hadron</a:t>
            </a:r>
            <a:r>
              <a:rPr lang="en-US" sz="2000" b="1" u="sng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Era</a:t>
            </a:r>
            <a:r>
              <a:rPr lang="en-US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                                                                                                              </a:t>
            </a:r>
            <a:r>
              <a:rPr lang="en-US" sz="2000" b="1" dirty="0">
                <a:solidFill>
                  <a:srgbClr val="000099"/>
                </a:solidFill>
                <a:latin typeface="Papyrus" pitchFamily="66" charset="0"/>
              </a:rPr>
              <a:t>t ~10</a:t>
            </a:r>
            <a:r>
              <a:rPr lang="en-US" sz="2000" b="1" baseline="30000" dirty="0">
                <a:solidFill>
                  <a:srgbClr val="000099"/>
                </a:solidFill>
                <a:latin typeface="Papyrus" pitchFamily="66" charset="0"/>
              </a:rPr>
              <a:t>-5</a:t>
            </a:r>
            <a:r>
              <a:rPr lang="en-US" sz="2000" b="1" baseline="30000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r>
              <a:rPr lang="en-US" sz="2000" b="1" dirty="0">
                <a:solidFill>
                  <a:srgbClr val="000099"/>
                </a:solidFill>
                <a:latin typeface="Papyrus" pitchFamily="66" charset="0"/>
              </a:rPr>
              <a:t>sec</a:t>
            </a:r>
            <a:endParaRPr lang="en-US" sz="2000" b="1" dirty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marL="371475" indent="-371475">
              <a:spcBef>
                <a:spcPct val="50000"/>
              </a:spcBef>
              <a:defRPr/>
            </a:pPr>
            <a:endParaRPr lang="en-US" sz="2000" b="1" dirty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marL="371475" indent="-371475"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2000" b="1" u="sng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Lepton Era</a:t>
            </a:r>
            <a:r>
              <a:rPr lang="en-US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                                                                                               </a:t>
            </a:r>
            <a:r>
              <a:rPr lang="en-US" sz="2000" b="1" dirty="0">
                <a:solidFill>
                  <a:srgbClr val="000099"/>
                </a:solidFill>
                <a:latin typeface="Papyrus" pitchFamily="66" charset="0"/>
              </a:rPr>
              <a:t>10</a:t>
            </a:r>
            <a:r>
              <a:rPr lang="en-US" sz="2000" b="1" baseline="30000" dirty="0">
                <a:solidFill>
                  <a:srgbClr val="000099"/>
                </a:solidFill>
                <a:latin typeface="Papyrus" pitchFamily="66" charset="0"/>
              </a:rPr>
              <a:t>-5</a:t>
            </a:r>
            <a:r>
              <a:rPr lang="en-US" sz="2000" b="1" dirty="0">
                <a:solidFill>
                  <a:srgbClr val="000099"/>
                </a:solidFill>
                <a:latin typeface="Papyrus" pitchFamily="66" charset="0"/>
              </a:rPr>
              <a:t> sec &lt; t &lt; 1 min</a:t>
            </a:r>
          </a:p>
          <a:p>
            <a:pPr marL="371475" indent="-371475">
              <a:spcBef>
                <a:spcPct val="50000"/>
              </a:spcBef>
              <a:defRPr/>
            </a:pPr>
            <a:endParaRPr lang="en-US" sz="2000" b="1" dirty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marL="371475" indent="-371475"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2000" b="1" u="sng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Radiation Era</a:t>
            </a:r>
            <a:r>
              <a:rPr lang="en-US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                                                                                   </a:t>
            </a:r>
            <a:r>
              <a:rPr lang="en-US" sz="2000" b="1" dirty="0">
                <a:solidFill>
                  <a:srgbClr val="000099"/>
                </a:solidFill>
                <a:latin typeface="Papyrus" pitchFamily="66" charset="0"/>
              </a:rPr>
              <a:t>1 min &lt; t &lt;379,000 yrs</a:t>
            </a:r>
          </a:p>
          <a:p>
            <a:pPr marL="371475" indent="-371475">
              <a:spcBef>
                <a:spcPct val="50000"/>
              </a:spcBef>
              <a:defRPr/>
            </a:pPr>
            <a:endParaRPr lang="en-US" sz="2000" b="1" dirty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marL="371475" indent="-371475"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2000" b="1" u="sng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Post-Recombination Era</a:t>
            </a:r>
            <a:r>
              <a:rPr lang="en-US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                                                                           </a:t>
            </a:r>
            <a:r>
              <a:rPr lang="en-US" sz="2000" b="1" dirty="0">
                <a:solidFill>
                  <a:srgbClr val="000099"/>
                </a:solidFill>
                <a:latin typeface="Papyrus" pitchFamily="66" charset="0"/>
              </a:rPr>
              <a:t>t &gt; 379,000 yrs</a:t>
            </a:r>
          </a:p>
        </p:txBody>
      </p:sp>
      <p:sp>
        <p:nvSpPr>
          <p:cNvPr id="72711" name="Rectangle 5"/>
          <p:cNvSpPr>
            <a:spLocks noChangeArrowheads="1"/>
          </p:cNvSpPr>
          <p:nvPr/>
        </p:nvSpPr>
        <p:spPr bwMode="auto">
          <a:xfrm>
            <a:off x="3203575" y="5373688"/>
            <a:ext cx="3097213" cy="1223962"/>
          </a:xfrm>
          <a:prstGeom prst="rect">
            <a:avLst/>
          </a:prstGeom>
          <a:solidFill>
            <a:srgbClr val="FFFF99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mtClean="0">
              <a:solidFill>
                <a:prstClr val="white"/>
              </a:solidFill>
            </a:endParaRPr>
          </a:p>
        </p:txBody>
      </p:sp>
      <p:sp>
        <p:nvSpPr>
          <p:cNvPr id="72712" name="Rectangle 6"/>
          <p:cNvSpPr>
            <a:spLocks noChangeArrowheads="1"/>
          </p:cNvSpPr>
          <p:nvPr/>
        </p:nvSpPr>
        <p:spPr bwMode="auto">
          <a:xfrm>
            <a:off x="3203575" y="4724400"/>
            <a:ext cx="3097213" cy="576263"/>
          </a:xfrm>
          <a:prstGeom prst="rect">
            <a:avLst/>
          </a:prstGeom>
          <a:solidFill>
            <a:srgbClr val="FFFF99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mtClean="0">
              <a:solidFill>
                <a:prstClr val="white"/>
              </a:solidFill>
            </a:endParaRPr>
          </a:p>
        </p:txBody>
      </p:sp>
      <p:sp>
        <p:nvSpPr>
          <p:cNvPr id="72713" name="Rectangle 7"/>
          <p:cNvSpPr>
            <a:spLocks noChangeArrowheads="1"/>
          </p:cNvSpPr>
          <p:nvPr/>
        </p:nvSpPr>
        <p:spPr bwMode="auto">
          <a:xfrm>
            <a:off x="3203575" y="3500438"/>
            <a:ext cx="3097213" cy="1152525"/>
          </a:xfrm>
          <a:prstGeom prst="rect">
            <a:avLst/>
          </a:prstGeom>
          <a:solidFill>
            <a:srgbClr val="FFFF99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mtClean="0">
              <a:solidFill>
                <a:prstClr val="white"/>
              </a:solidFill>
            </a:endParaRPr>
          </a:p>
        </p:txBody>
      </p:sp>
      <p:sp>
        <p:nvSpPr>
          <p:cNvPr id="72714" name="Rectangle 8"/>
          <p:cNvSpPr>
            <a:spLocks noChangeArrowheads="1"/>
          </p:cNvSpPr>
          <p:nvPr/>
        </p:nvSpPr>
        <p:spPr bwMode="auto">
          <a:xfrm>
            <a:off x="3203575" y="1773238"/>
            <a:ext cx="3097213" cy="1008062"/>
          </a:xfrm>
          <a:prstGeom prst="rect">
            <a:avLst/>
          </a:prstGeom>
          <a:solidFill>
            <a:srgbClr val="FFFF99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mtClean="0">
              <a:solidFill>
                <a:prstClr val="white"/>
              </a:solidFill>
            </a:endParaRPr>
          </a:p>
        </p:txBody>
      </p:sp>
      <p:sp>
        <p:nvSpPr>
          <p:cNvPr id="21516" name="Rectangle 10"/>
          <p:cNvSpPr>
            <a:spLocks noGrp="1" noChangeArrowheads="1"/>
          </p:cNvSpPr>
          <p:nvPr>
            <p:ph type="title"/>
          </p:nvPr>
        </p:nvSpPr>
        <p:spPr>
          <a:xfrm>
            <a:off x="285720" y="-214338"/>
            <a:ext cx="8964613" cy="1143001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5400" b="1" dirty="0">
                <a:solidFill>
                  <a:schemeClr val="tx1"/>
                </a:solidFill>
                <a:ea typeface="Batang" pitchFamily="18" charset="-127"/>
              </a:rPr>
              <a:t> </a:t>
            </a:r>
            <a:r>
              <a:rPr sz="5400" b="1" dirty="0" smtClean="0">
                <a:solidFill>
                  <a:schemeClr val="tx1"/>
                </a:solidFill>
                <a:ea typeface="Batang" pitchFamily="18" charset="-127"/>
              </a:rPr>
              <a:t>           Cosmic Epochs</a:t>
            </a:r>
          </a:p>
        </p:txBody>
      </p:sp>
      <p:graphicFrame>
        <p:nvGraphicFramePr>
          <p:cNvPr id="72706" name="Object 11"/>
          <p:cNvGraphicFramePr>
            <a:graphicFrameLocks noGrp="1" noChangeAspect="1"/>
          </p:cNvGraphicFramePr>
          <p:nvPr>
            <p:ph sz="half" idx="1"/>
          </p:nvPr>
        </p:nvGraphicFramePr>
        <p:xfrm>
          <a:off x="2419350" y="3754438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64" name="Equation" r:id="rId3" imgW="114120" imgH="215640" progId="Equation.3">
                  <p:embed/>
                </p:oleObj>
              </mc:Choice>
              <mc:Fallback>
                <p:oleObj name="Equation" r:id="rId3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9350" y="3754438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716" name="Text Box 12"/>
          <p:cNvSpPr txBox="1">
            <a:spLocks noChangeArrowheads="1"/>
          </p:cNvSpPr>
          <p:nvPr/>
        </p:nvSpPr>
        <p:spPr bwMode="auto">
          <a:xfrm>
            <a:off x="468313" y="1484313"/>
            <a:ext cx="75961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mtClean="0">
              <a:solidFill>
                <a:prstClr val="white"/>
              </a:solidFill>
            </a:endParaRPr>
          </a:p>
        </p:txBody>
      </p:sp>
      <p:sp>
        <p:nvSpPr>
          <p:cNvPr id="72717" name="Text Box 13"/>
          <p:cNvSpPr txBox="1">
            <a:spLocks noChangeArrowheads="1"/>
          </p:cNvSpPr>
          <p:nvPr/>
        </p:nvSpPr>
        <p:spPr bwMode="auto">
          <a:xfrm>
            <a:off x="3203575" y="1916113"/>
            <a:ext cx="4175125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1600" b="1" smtClean="0">
                <a:solidFill>
                  <a:srgbClr val="FF0000"/>
                </a:solidFill>
                <a:latin typeface="Papyrus" pitchFamily="66" charset="0"/>
              </a:rPr>
              <a:t>GUT transition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1600" b="1" smtClean="0">
                <a:solidFill>
                  <a:srgbClr val="FF0000"/>
                </a:solidFill>
                <a:latin typeface="Papyrus" pitchFamily="66" charset="0"/>
              </a:rPr>
              <a:t>electroweak transition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1600" b="1" smtClean="0">
                <a:solidFill>
                  <a:srgbClr val="FF0000"/>
                </a:solidFill>
                <a:latin typeface="Papyrus" pitchFamily="66" charset="0"/>
              </a:rPr>
              <a:t>quark-hadron transition</a:t>
            </a:r>
          </a:p>
        </p:txBody>
      </p:sp>
      <p:sp>
        <p:nvSpPr>
          <p:cNvPr id="72718" name="Text Box 14"/>
          <p:cNvSpPr txBox="1">
            <a:spLocks noChangeArrowheads="1"/>
          </p:cNvSpPr>
          <p:nvPr/>
        </p:nvSpPr>
        <p:spPr bwMode="auto">
          <a:xfrm>
            <a:off x="3203575" y="3573463"/>
            <a:ext cx="4175125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1600" b="1" smtClean="0">
                <a:solidFill>
                  <a:srgbClr val="FF0000"/>
                </a:solidFill>
                <a:latin typeface="Papyrus" pitchFamily="66" charset="0"/>
              </a:rPr>
              <a:t>muon annihilation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1600" b="1" smtClean="0">
                <a:solidFill>
                  <a:srgbClr val="FF0000"/>
                </a:solidFill>
                <a:latin typeface="Papyrus" pitchFamily="66" charset="0"/>
              </a:rPr>
              <a:t>neutrino decoupling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1600" b="1" smtClean="0">
                <a:solidFill>
                  <a:srgbClr val="FF0000"/>
                </a:solidFill>
                <a:latin typeface="Papyrus" pitchFamily="66" charset="0"/>
              </a:rPr>
              <a:t>electron-positron annihilation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1600" b="1" smtClean="0">
                <a:solidFill>
                  <a:srgbClr val="FF0000"/>
                </a:solidFill>
                <a:latin typeface="Papyrus" pitchFamily="66" charset="0"/>
              </a:rPr>
              <a:t>primordial nucleosynthesis</a:t>
            </a:r>
          </a:p>
        </p:txBody>
      </p:sp>
      <p:sp>
        <p:nvSpPr>
          <p:cNvPr id="72719" name="Text Box 15"/>
          <p:cNvSpPr txBox="1">
            <a:spLocks noChangeArrowheads="1"/>
          </p:cNvSpPr>
          <p:nvPr/>
        </p:nvSpPr>
        <p:spPr bwMode="auto">
          <a:xfrm>
            <a:off x="3203575" y="4797425"/>
            <a:ext cx="4246563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1600" b="1" smtClean="0">
                <a:solidFill>
                  <a:srgbClr val="FF0000"/>
                </a:solidFill>
                <a:latin typeface="Papyrus" pitchFamily="66" charset="0"/>
              </a:rPr>
              <a:t>radiation-matter equivalence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1600" b="1" smtClean="0">
                <a:solidFill>
                  <a:srgbClr val="FF0000"/>
                </a:solidFill>
                <a:latin typeface="Papyrus" pitchFamily="66" charset="0"/>
              </a:rPr>
              <a:t>recombination &amp; decoupling </a:t>
            </a:r>
          </a:p>
        </p:txBody>
      </p:sp>
      <p:sp>
        <p:nvSpPr>
          <p:cNvPr id="72720" name="Text Box 16"/>
          <p:cNvSpPr txBox="1">
            <a:spLocks noChangeArrowheads="1"/>
          </p:cNvSpPr>
          <p:nvPr/>
        </p:nvSpPr>
        <p:spPr bwMode="auto">
          <a:xfrm>
            <a:off x="3203575" y="5445125"/>
            <a:ext cx="4246563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1600" b="1" smtClean="0">
                <a:solidFill>
                  <a:srgbClr val="FF0000"/>
                </a:solidFill>
                <a:latin typeface="Papyrus" pitchFamily="66" charset="0"/>
              </a:rPr>
              <a:t>Structure &amp; Galaxy formation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1600" b="1" smtClean="0">
                <a:solidFill>
                  <a:srgbClr val="FF0000"/>
                </a:solidFill>
                <a:latin typeface="Papyrus" pitchFamily="66" charset="0"/>
              </a:rPr>
              <a:t>Dark Ages 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1600" b="1" smtClean="0">
                <a:solidFill>
                  <a:srgbClr val="FF0000"/>
                </a:solidFill>
                <a:latin typeface="Papyrus" pitchFamily="66" charset="0"/>
              </a:rPr>
              <a:t>Reionization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1600" b="1" smtClean="0">
                <a:solidFill>
                  <a:srgbClr val="FF0000"/>
                </a:solidFill>
                <a:latin typeface="Papyrus" pitchFamily="66" charset="0"/>
              </a:rPr>
              <a:t>Matter-Dark Energy transition</a:t>
            </a:r>
          </a:p>
        </p:txBody>
      </p:sp>
    </p:spTree>
    <p:extLst>
      <p:ext uri="{BB962C8B-B14F-4D97-AF65-F5344CB8AC3E}">
        <p14:creationId xmlns:p14="http://schemas.microsoft.com/office/powerpoint/2010/main" val="298670718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19" name="Rectangle 3"/>
          <p:cNvSpPr>
            <a:spLocks noChangeArrowheads="1"/>
          </p:cNvSpPr>
          <p:nvPr/>
        </p:nvSpPr>
        <p:spPr bwMode="auto">
          <a:xfrm>
            <a:off x="0" y="2492375"/>
            <a:ext cx="921702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5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anose="02030602050306030303" pitchFamily="18" charset="0"/>
              </a:rPr>
              <a:t>Big Bang:</a:t>
            </a:r>
          </a:p>
          <a:p>
            <a:pPr algn="ctr">
              <a:defRPr/>
            </a:pPr>
            <a:endParaRPr lang="en-US" sz="50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 panose="02030602050306030303" pitchFamily="18" charset="0"/>
            </a:endParaRPr>
          </a:p>
          <a:p>
            <a:pPr algn="ctr">
              <a:defRPr/>
            </a:pPr>
            <a:r>
              <a:rPr lang="en-US" sz="5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anose="02030602050306030303" pitchFamily="18" charset="0"/>
              </a:rPr>
              <a:t>t</a:t>
            </a:r>
            <a:r>
              <a:rPr lang="en-US" sz="5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anose="02030602050306030303" pitchFamily="18" charset="0"/>
              </a:rPr>
              <a:t>he Evidence </a:t>
            </a:r>
          </a:p>
        </p:txBody>
      </p:sp>
      <p:sp>
        <p:nvSpPr>
          <p:cNvPr id="1135620" name="Rectangle 4"/>
          <p:cNvSpPr>
            <a:spLocks noChangeArrowheads="1"/>
          </p:cNvSpPr>
          <p:nvPr/>
        </p:nvSpPr>
        <p:spPr bwMode="auto">
          <a:xfrm>
            <a:off x="4462463" y="4652963"/>
            <a:ext cx="4681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800" b="1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34820" name="Rectangle 5"/>
          <p:cNvSpPr>
            <a:spLocks noChangeArrowheads="1"/>
          </p:cNvSpPr>
          <p:nvPr/>
        </p:nvSpPr>
        <p:spPr bwMode="auto">
          <a:xfrm>
            <a:off x="179388" y="908721"/>
            <a:ext cx="8785225" cy="4752304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smtClean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135622" name="Rectangle 6"/>
          <p:cNvSpPr>
            <a:spLocks noChangeArrowheads="1"/>
          </p:cNvSpPr>
          <p:nvPr/>
        </p:nvSpPr>
        <p:spPr bwMode="auto">
          <a:xfrm>
            <a:off x="-252413" y="5486400"/>
            <a:ext cx="92170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48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br>
              <a:rPr lang="en-US" sz="48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endParaRPr lang="en-US" sz="4800" b="1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84125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ChangeArrowheads="1"/>
          </p:cNvSpPr>
          <p:nvPr/>
        </p:nvSpPr>
        <p:spPr bwMode="auto">
          <a:xfrm>
            <a:off x="357188" y="1214438"/>
            <a:ext cx="8501062" cy="5327650"/>
          </a:xfrm>
          <a:prstGeom prst="rect">
            <a:avLst/>
          </a:prstGeom>
          <a:solidFill>
            <a:srgbClr val="C0C0C0">
              <a:alpha val="49019"/>
            </a:srgb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smtClean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95539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357313" y="1285875"/>
            <a:ext cx="7127875" cy="5113338"/>
          </a:xfrm>
        </p:spPr>
        <p:txBody>
          <a:bodyPr>
            <a:normAutofit lnSpcReduction="10000"/>
          </a:bodyPr>
          <a:lstStyle/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000099"/>
              </a:buClr>
              <a:buFont typeface="Wingdings 2"/>
              <a:buChar char=""/>
              <a:defRPr/>
            </a:pPr>
            <a:r>
              <a:rPr lang="en-US" sz="600" dirty="0" smtClean="0"/>
              <a:t>                 </a:t>
            </a: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/>
              </a:buClr>
              <a:buFont typeface="Wingdings 2"/>
              <a:buChar char=""/>
              <a:defRPr/>
            </a:pPr>
            <a:r>
              <a:rPr lang="en-US" sz="1800" b="1" dirty="0" smtClean="0">
                <a:solidFill>
                  <a:srgbClr val="000099"/>
                </a:solidFill>
                <a:latin typeface="Papyrus" pitchFamily="66" charset="0"/>
              </a:rPr>
              <a:t>           </a:t>
            </a:r>
            <a:r>
              <a:rPr lang="en-US" sz="1800" b="1" u="sng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Olber’s paradox:</a:t>
            </a:r>
            <a:r>
              <a:rPr lang="en-US" sz="1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000099"/>
              </a:buClr>
              <a:buFontTx/>
              <a:buNone/>
              <a:defRPr/>
            </a:pPr>
            <a:r>
              <a:rPr lang="en-US" sz="1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the night sky is dark  </a:t>
            </a:r>
            <a:r>
              <a:rPr lang="en-US" sz="1800" b="1" dirty="0" smtClean="0"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        </a:t>
            </a: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000099"/>
              </a:buClr>
              <a:buFontTx/>
              <a:buNone/>
              <a:defRPr/>
            </a:pPr>
            <a:r>
              <a:rPr lang="en-US" sz="1800" b="1" dirty="0" smtClean="0"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                                         finite age Universe  (13.7 </a:t>
            </a:r>
            <a:r>
              <a:rPr lang="en-US" sz="1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Gyr</a:t>
            </a:r>
            <a:r>
              <a:rPr lang="en-US" sz="1800" b="1" dirty="0" smtClean="0"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)</a:t>
            </a: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000099"/>
              </a:buClr>
              <a:buFont typeface="Wingdings 2"/>
              <a:buChar char=""/>
              <a:defRPr/>
            </a:pPr>
            <a:endParaRPr lang="en-US" sz="1800" b="1" dirty="0" smtClean="0">
              <a:effectLst>
                <a:outerShdw blurRad="38100" dist="38100" dir="2700000" algn="tl">
                  <a:srgbClr val="000000"/>
                </a:outerShdw>
              </a:effectLst>
              <a:sym typeface="Wingdings" pitchFamily="2" charset="2"/>
            </a:endParaRP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/>
              </a:buClr>
              <a:buFont typeface="Wingdings 2"/>
              <a:buChar char=""/>
              <a:defRPr/>
            </a:pPr>
            <a:r>
              <a:rPr lang="en-US" sz="1800" b="1" dirty="0" smtClean="0"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         </a:t>
            </a:r>
            <a:r>
              <a:rPr lang="en-US" sz="1800" b="1" u="sng" dirty="0" smtClean="0"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Hubble Expansion</a:t>
            </a: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000099"/>
              </a:buClr>
              <a:buFontTx/>
              <a:buNone/>
              <a:defRPr/>
            </a:pPr>
            <a:r>
              <a:rPr lang="en-US" sz="1800" b="1" dirty="0" smtClean="0"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                     uniform expansion, with    </a:t>
            </a: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000099"/>
              </a:buClr>
              <a:buFontTx/>
              <a:buNone/>
              <a:defRPr/>
            </a:pPr>
            <a:r>
              <a:rPr lang="en-US" sz="1800" b="1" dirty="0" smtClean="0"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                     expansion velocity ~ distance:     v = H r   </a:t>
            </a: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000099"/>
              </a:buClr>
              <a:buFont typeface="Wingdings 2"/>
              <a:buChar char=""/>
              <a:defRPr/>
            </a:pPr>
            <a:endParaRPr lang="en-US" sz="1800" b="1" dirty="0" smtClean="0">
              <a:effectLst>
                <a:outerShdw blurRad="38100" dist="38100" dir="2700000" algn="tl">
                  <a:srgbClr val="000000"/>
                </a:outerShdw>
              </a:effectLst>
              <a:sym typeface="Wingdings" pitchFamily="2" charset="2"/>
            </a:endParaRP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/>
              </a:buClr>
              <a:buFont typeface="Wingdings 2"/>
              <a:buChar char=""/>
              <a:defRPr/>
            </a:pPr>
            <a:r>
              <a:rPr lang="en-US" sz="1800" b="1" dirty="0" smtClean="0"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         </a:t>
            </a:r>
            <a:r>
              <a:rPr lang="en-US" sz="1800" b="1" u="sng" dirty="0" smtClean="0"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Explanation Helium Abundance  24%:</a:t>
            </a: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000099"/>
              </a:buClr>
              <a:buFontTx/>
              <a:buNone/>
              <a:defRPr/>
            </a:pPr>
            <a:r>
              <a:rPr lang="en-US" sz="1800" b="1" dirty="0" smtClean="0"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                     light chemical elements formed   (H, He, Li, …)</a:t>
            </a: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000099"/>
              </a:buClr>
              <a:buFontTx/>
              <a:buNone/>
              <a:defRPr/>
            </a:pPr>
            <a:r>
              <a:rPr lang="en-US" sz="1800" b="1" dirty="0" smtClean="0"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                     after   ~3   minutes … </a:t>
            </a: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000099"/>
              </a:buClr>
              <a:buFont typeface="Wingdings 2"/>
              <a:buChar char=""/>
              <a:defRPr/>
            </a:pPr>
            <a:endParaRPr lang="en-US" sz="1800" b="1" dirty="0" smtClean="0">
              <a:effectLst>
                <a:outerShdw blurRad="38100" dist="38100" dir="2700000" algn="tl">
                  <a:srgbClr val="000000"/>
                </a:outerShdw>
              </a:effectLst>
              <a:sym typeface="Wingdings" pitchFamily="2" charset="2"/>
            </a:endParaRP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/>
              </a:buClr>
              <a:buFont typeface="Wingdings 2"/>
              <a:buChar char=""/>
              <a:defRPr/>
            </a:pPr>
            <a:r>
              <a:rPr lang="en-US" sz="1800" b="1" dirty="0" smtClean="0"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         </a:t>
            </a:r>
            <a:r>
              <a:rPr lang="en-US" sz="1800" b="1" u="sng" dirty="0" smtClean="0"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The Cosmic Microwave Background Radiation:</a:t>
            </a: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000099"/>
              </a:buClr>
              <a:buFontTx/>
              <a:buNone/>
              <a:defRPr/>
            </a:pPr>
            <a:r>
              <a:rPr lang="en-US" sz="1800" b="1" dirty="0" smtClean="0"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                     the 2.725K radiation  blanket, remnant left over </a:t>
            </a: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000099"/>
              </a:buClr>
              <a:buFontTx/>
              <a:buNone/>
              <a:defRPr/>
            </a:pPr>
            <a:r>
              <a:rPr lang="en-US" sz="1800" b="1" dirty="0" smtClean="0"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                     hot ionized plasma                        neutral universe</a:t>
            </a: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000099"/>
              </a:buClr>
              <a:buFontTx/>
              <a:buNone/>
              <a:defRPr/>
            </a:pPr>
            <a:r>
              <a:rPr lang="en-US" sz="1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                        (379,000 years after Big Bang)</a:t>
            </a: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000099"/>
              </a:buClr>
              <a:buFont typeface="Wingdings 2"/>
              <a:buChar char=""/>
              <a:defRPr/>
            </a:pPr>
            <a:endParaRPr lang="en-US" sz="1800" b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/>
              </a:buClr>
              <a:buFont typeface="Wingdings 2"/>
              <a:buChar char=""/>
              <a:defRPr/>
            </a:pPr>
            <a:r>
              <a:rPr lang="en-US" sz="1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         </a:t>
            </a:r>
            <a:r>
              <a:rPr lang="en-US" sz="1800" b="1" u="sng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Distant, deep Universe indeed looks different …</a:t>
            </a:r>
            <a:r>
              <a:rPr lang="en-US" sz="1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24580" name="AutoShape 6"/>
          <p:cNvSpPr>
            <a:spLocks noChangeArrowheads="1"/>
          </p:cNvSpPr>
          <p:nvPr/>
        </p:nvSpPr>
        <p:spPr bwMode="auto">
          <a:xfrm>
            <a:off x="2357438" y="2000250"/>
            <a:ext cx="1008062" cy="198438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smtClean="0">
              <a:solidFill>
                <a:prstClr val="white"/>
              </a:solidFill>
            </a:endParaRPr>
          </a:p>
        </p:txBody>
      </p:sp>
      <p:sp>
        <p:nvSpPr>
          <p:cNvPr id="24581" name="AutoShape 7"/>
          <p:cNvSpPr>
            <a:spLocks noChangeArrowheads="1"/>
          </p:cNvSpPr>
          <p:nvPr/>
        </p:nvSpPr>
        <p:spPr bwMode="auto">
          <a:xfrm>
            <a:off x="4929188" y="5214938"/>
            <a:ext cx="792162" cy="198437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smtClean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6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Big Bang Evidence</a:t>
            </a:r>
          </a:p>
        </p:txBody>
      </p:sp>
    </p:spTree>
    <p:extLst>
      <p:ext uri="{BB962C8B-B14F-4D97-AF65-F5344CB8AC3E}">
        <p14:creationId xmlns:p14="http://schemas.microsoft.com/office/powerpoint/2010/main" val="287725790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ChangeArrowheads="1"/>
          </p:cNvSpPr>
          <p:nvPr/>
        </p:nvSpPr>
        <p:spPr bwMode="auto">
          <a:xfrm>
            <a:off x="4356100" y="3860800"/>
            <a:ext cx="4679950" cy="2808288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4867" name="Rectangle 3"/>
          <p:cNvSpPr>
            <a:spLocks noChangeArrowheads="1"/>
          </p:cNvSpPr>
          <p:nvPr/>
        </p:nvSpPr>
        <p:spPr bwMode="auto">
          <a:xfrm>
            <a:off x="4356100" y="2060575"/>
            <a:ext cx="4679950" cy="1655763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47557" name="Rectangle 5"/>
          <p:cNvSpPr>
            <a:spLocks noGrp="1" noChangeArrowheads="1"/>
          </p:cNvSpPr>
          <p:nvPr>
            <p:ph type="title"/>
          </p:nvPr>
        </p:nvSpPr>
        <p:spPr>
          <a:xfrm>
            <a:off x="642910" y="71414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6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1.  Olber’s Paradox</a:t>
            </a:r>
          </a:p>
        </p:txBody>
      </p:sp>
      <p:sp>
        <p:nvSpPr>
          <p:cNvPr id="25605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4500563" y="2214563"/>
            <a:ext cx="4897437" cy="45370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600" b="1" dirty="0" smtClean="0"/>
              <a:t>In an infinitely large, old and unchanging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600" b="1" dirty="0" smtClean="0"/>
              <a:t>Universe each line of sight would hit a star: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1600" b="1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1600" b="1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600" b="1" dirty="0" smtClean="0"/>
              <a:t> Sky would be as bright as surface of star: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900" b="1" dirty="0" smtClean="0">
              <a:solidFill>
                <a:srgbClr val="FFFF99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900" b="1" dirty="0" smtClean="0">
              <a:solidFill>
                <a:srgbClr val="FFFF99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900" dirty="0" smtClean="0"/>
              <a:t>    </a:t>
            </a:r>
            <a:r>
              <a:rPr lang="en-US" altLang="en-US" sz="2400" b="1" dirty="0" smtClean="0">
                <a:solidFill>
                  <a:srgbClr val="000099"/>
                </a:solidFill>
                <a:latin typeface="Papyrus" pitchFamily="66" charset="0"/>
              </a:rPr>
              <a:t>               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dirty="0" smtClean="0">
                <a:solidFill>
                  <a:srgbClr val="000099"/>
                </a:solidFill>
                <a:latin typeface="Papyrus" pitchFamily="66" charset="0"/>
              </a:rPr>
              <a:t>             </a:t>
            </a:r>
            <a:endParaRPr lang="en-US" altLang="en-US" sz="2000" b="1" dirty="0" smtClean="0"/>
          </a:p>
        </p:txBody>
      </p:sp>
      <p:pic>
        <p:nvPicPr>
          <p:cNvPr id="25606" name="Picture 7" descr="AAAKLER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2060575"/>
            <a:ext cx="4130675" cy="4319588"/>
          </a:xfrm>
          <a:noFill/>
        </p:spPr>
      </p:pic>
      <p:sp>
        <p:nvSpPr>
          <p:cNvPr id="164872" name="AutoShape 8"/>
          <p:cNvSpPr>
            <a:spLocks noChangeArrowheads="1"/>
          </p:cNvSpPr>
          <p:nvPr/>
        </p:nvSpPr>
        <p:spPr bwMode="auto">
          <a:xfrm>
            <a:off x="6011863" y="2852738"/>
            <a:ext cx="1223962" cy="198437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76931002 h 21600"/>
              <a:gd name="T4" fmla="*/ 2147483647 w 21600"/>
              <a:gd name="T5" fmla="*/ 153861196 h 21600"/>
              <a:gd name="T6" fmla="*/ 2147483647 w 21600"/>
              <a:gd name="T7" fmla="*/ 76931002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85674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ChangeArrowheads="1"/>
          </p:cNvSpPr>
          <p:nvPr/>
        </p:nvSpPr>
        <p:spPr bwMode="auto">
          <a:xfrm>
            <a:off x="4356100" y="3860800"/>
            <a:ext cx="4679950" cy="2808288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4867" name="Rectangle 3"/>
          <p:cNvSpPr>
            <a:spLocks noChangeArrowheads="1"/>
          </p:cNvSpPr>
          <p:nvPr/>
        </p:nvSpPr>
        <p:spPr bwMode="auto">
          <a:xfrm>
            <a:off x="4356100" y="2060575"/>
            <a:ext cx="4679950" cy="1655763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47557" name="Rectangle 5"/>
          <p:cNvSpPr>
            <a:spLocks noGrp="1" noChangeArrowheads="1"/>
          </p:cNvSpPr>
          <p:nvPr>
            <p:ph type="title"/>
          </p:nvPr>
        </p:nvSpPr>
        <p:spPr>
          <a:xfrm>
            <a:off x="642910" y="71414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6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1.  Olber’s Paradox</a:t>
            </a:r>
          </a:p>
        </p:txBody>
      </p:sp>
      <p:sp>
        <p:nvSpPr>
          <p:cNvPr id="25605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4500563" y="2214563"/>
            <a:ext cx="4897437" cy="45370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600" b="1" dirty="0" smtClean="0"/>
              <a:t>In an infinitely large, old and unchanging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600" b="1" dirty="0" smtClean="0"/>
              <a:t>Universe each line of sight would hit a star: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1600" b="1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1600" b="1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600" b="1" dirty="0" smtClean="0"/>
              <a:t> Sky would be as bright as surface of star: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900" b="1" dirty="0" smtClean="0">
              <a:solidFill>
                <a:srgbClr val="FFFF99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900" b="1" dirty="0" smtClean="0">
              <a:solidFill>
                <a:srgbClr val="FFFF99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900" dirty="0" smtClean="0"/>
              <a:t>    </a:t>
            </a:r>
            <a:r>
              <a:rPr lang="en-US" altLang="en-US" sz="2400" b="1" dirty="0" smtClean="0">
                <a:solidFill>
                  <a:srgbClr val="000099"/>
                </a:solidFill>
                <a:latin typeface="Papyrus" pitchFamily="66" charset="0"/>
              </a:rPr>
              <a:t>               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dirty="0" smtClean="0">
                <a:solidFill>
                  <a:srgbClr val="000099"/>
                </a:solidFill>
                <a:latin typeface="Papyrus" pitchFamily="66" charset="0"/>
              </a:rPr>
              <a:t>             </a:t>
            </a:r>
            <a:r>
              <a:rPr lang="en-US" altLang="en-US" sz="2000" b="1" dirty="0" smtClean="0"/>
              <a:t>Night sky as bright as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 dirty="0" smtClean="0"/>
              <a:t>               Solar Surface, yet                        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 dirty="0" smtClean="0"/>
              <a:t>                the night sky is dark  </a:t>
            </a:r>
            <a:r>
              <a:rPr lang="en-US" altLang="en-US" sz="2000" b="1" dirty="0" smtClean="0">
                <a:sym typeface="Wingdings" pitchFamily="2" charset="2"/>
              </a:rPr>
              <a:t>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400" b="1" dirty="0" smtClean="0">
              <a:solidFill>
                <a:srgbClr val="FFFF00"/>
              </a:solidFill>
              <a:latin typeface="Papyrus" pitchFamily="66" charset="0"/>
              <a:sym typeface="Wingdings" pitchFamily="2" charset="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dirty="0" smtClean="0">
                <a:solidFill>
                  <a:srgbClr val="FFFF00"/>
                </a:solidFill>
                <a:latin typeface="Papyrus" pitchFamily="66" charset="0"/>
                <a:sym typeface="Wingdings" pitchFamily="2" charset="2"/>
              </a:rPr>
              <a:t>                                                        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dirty="0" smtClean="0">
                <a:solidFill>
                  <a:srgbClr val="FFFF00"/>
                </a:solidFill>
                <a:latin typeface="Papyrus" pitchFamily="66" charset="0"/>
                <a:sym typeface="Wingdings" pitchFamily="2" charset="2"/>
              </a:rPr>
              <a:t>    </a:t>
            </a:r>
            <a:r>
              <a:rPr lang="en-US" altLang="en-US" sz="2000" b="1" dirty="0" smtClean="0">
                <a:sym typeface="Wingdings" pitchFamily="2" charset="2"/>
              </a:rPr>
              <a:t>finite age of Universe  (13.8 </a:t>
            </a:r>
            <a:r>
              <a:rPr lang="en-US" altLang="en-US" sz="2000" b="1" dirty="0" err="1" smtClean="0">
                <a:sym typeface="Wingdings" pitchFamily="2" charset="2"/>
              </a:rPr>
              <a:t>Gyr</a:t>
            </a:r>
            <a:r>
              <a:rPr lang="en-US" altLang="en-US" sz="2000" b="1" dirty="0" smtClean="0">
                <a:sym typeface="Wingdings" pitchFamily="2" charset="2"/>
              </a:rPr>
              <a:t>)</a:t>
            </a:r>
            <a:endParaRPr lang="en-US" altLang="en-US" sz="2000" b="1" dirty="0" smtClean="0"/>
          </a:p>
        </p:txBody>
      </p:sp>
      <p:sp>
        <p:nvSpPr>
          <p:cNvPr id="164872" name="AutoShape 8"/>
          <p:cNvSpPr>
            <a:spLocks noChangeArrowheads="1"/>
          </p:cNvSpPr>
          <p:nvPr/>
        </p:nvSpPr>
        <p:spPr bwMode="auto">
          <a:xfrm>
            <a:off x="6011863" y="2852738"/>
            <a:ext cx="1223962" cy="198437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76931002 h 21600"/>
              <a:gd name="T4" fmla="*/ 2147483647 w 21600"/>
              <a:gd name="T5" fmla="*/ 153861196 h 21600"/>
              <a:gd name="T6" fmla="*/ 2147483647 w 21600"/>
              <a:gd name="T7" fmla="*/ 76931002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4873" name="AutoShape 9"/>
          <p:cNvSpPr>
            <a:spLocks noChangeArrowheads="1"/>
          </p:cNvSpPr>
          <p:nvPr/>
        </p:nvSpPr>
        <p:spPr bwMode="auto">
          <a:xfrm>
            <a:off x="6011863" y="5589588"/>
            <a:ext cx="1223962" cy="198437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76931002 h 21600"/>
              <a:gd name="T4" fmla="*/ 2147483647 w 21600"/>
              <a:gd name="T5" fmla="*/ 153861196 h 21600"/>
              <a:gd name="T6" fmla="*/ 2147483647 w 21600"/>
              <a:gd name="T7" fmla="*/ 76931002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" name="Content Placeholder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2060575"/>
            <a:ext cx="3918074" cy="3918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08252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3" descr="Hubble-expans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16424471" cy="1006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9606" name="Rectangle 6"/>
          <p:cNvSpPr>
            <a:spLocks noGrp="1" noChangeArrowheads="1"/>
          </p:cNvSpPr>
          <p:nvPr>
            <p:ph type="title"/>
          </p:nvPr>
        </p:nvSpPr>
        <p:spPr>
          <a:xfrm>
            <a:off x="-355683" y="115818"/>
            <a:ext cx="10081120" cy="11430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5400" b="1" i="1" dirty="0" smtClean="0">
                <a:solidFill>
                  <a:srgbClr val="CC0000"/>
                </a:solidFill>
                <a:latin typeface="Batang" pitchFamily="18" charset="-127"/>
              </a:rPr>
              <a:t> </a:t>
            </a:r>
            <a:r>
              <a:rPr sz="6000" b="1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sz="6000" b="1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2. </a:t>
            </a:r>
            <a:r>
              <a:rPr sz="4500" b="1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Hubble Expansion</a:t>
            </a:r>
          </a:p>
        </p:txBody>
      </p:sp>
      <p:pic>
        <p:nvPicPr>
          <p:cNvPr id="26629" name="Picture 3" descr="hubblediagram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0988" y="1348510"/>
            <a:ext cx="5076825" cy="3135312"/>
          </a:xfrm>
          <a:noFill/>
        </p:spPr>
      </p:pic>
      <p:sp>
        <p:nvSpPr>
          <p:cNvPr id="166917" name="Rectangle 4"/>
          <p:cNvSpPr>
            <a:spLocks noChangeArrowheads="1"/>
          </p:cNvSpPr>
          <p:nvPr/>
        </p:nvSpPr>
        <p:spPr bwMode="auto">
          <a:xfrm>
            <a:off x="250825" y="1357313"/>
            <a:ext cx="5106988" cy="3151187"/>
          </a:xfrm>
          <a:prstGeom prst="rect">
            <a:avLst/>
          </a:prstGeom>
          <a:noFill/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457200" y="1600200"/>
            <a:ext cx="4038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Tx/>
              <a:buSzTx/>
              <a:buFontTx/>
              <a:buChar char="•"/>
            </a:pPr>
            <a:endParaRPr lang="en-US" altLang="en-US" sz="2800" smtClean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436096" y="1412776"/>
            <a:ext cx="3432653" cy="30957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529889"/>
            <a:ext cx="3384376" cy="2806033"/>
          </a:xfrm>
        </p:spPr>
      </p:pic>
      <p:sp>
        <p:nvSpPr>
          <p:cNvPr id="14" name="Rectangle 13"/>
          <p:cNvSpPr/>
          <p:nvPr/>
        </p:nvSpPr>
        <p:spPr>
          <a:xfrm>
            <a:off x="5432722" y="4572949"/>
            <a:ext cx="3432653" cy="208823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7809531"/>
              </p:ext>
            </p:extLst>
          </p:nvPr>
        </p:nvGraphicFramePr>
        <p:xfrm>
          <a:off x="5592592" y="4653136"/>
          <a:ext cx="3119659" cy="7588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66" name="Equation" r:id="rId6" imgW="939600" imgH="228600" progId="Equation.DSMT4">
                  <p:embed/>
                </p:oleObj>
              </mc:Choice>
              <mc:Fallback>
                <p:oleObj name="Equation" r:id="rId6" imgW="9396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92592" y="4653136"/>
                        <a:ext cx="3119659" cy="7588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428373"/>
              </p:ext>
            </p:extLst>
          </p:nvPr>
        </p:nvGraphicFramePr>
        <p:xfrm>
          <a:off x="5652120" y="5518543"/>
          <a:ext cx="700158" cy="5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67" name="Equation" r:id="rId8" imgW="291960" imgH="228600" progId="Equation.DSMT4">
                  <p:embed/>
                </p:oleObj>
              </mc:Choice>
              <mc:Fallback>
                <p:oleObj name="Equation" r:id="rId8" imgW="29196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2120" y="5518543"/>
                        <a:ext cx="700158" cy="547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516216" y="5589240"/>
            <a:ext cx="22322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 smtClean="0">
                <a:solidFill>
                  <a:prstClr val="black"/>
                </a:solidFill>
                <a:latin typeface="Constantia" panose="02030602050306030303" pitchFamily="18" charset="0"/>
              </a:rPr>
              <a:t>Hubble constant</a:t>
            </a:r>
          </a:p>
          <a:p>
            <a:endParaRPr lang="nl-NL" sz="1400" dirty="0" smtClean="0">
              <a:solidFill>
                <a:prstClr val="black"/>
              </a:solidFill>
              <a:latin typeface="Constantia" panose="02030602050306030303" pitchFamily="18" charset="0"/>
            </a:endParaRPr>
          </a:p>
          <a:p>
            <a:r>
              <a:rPr lang="nl-NL" sz="1400" dirty="0" smtClean="0">
                <a:solidFill>
                  <a:prstClr val="black"/>
                </a:solidFill>
                <a:latin typeface="Constantia" panose="02030602050306030303" pitchFamily="18" charset="0"/>
              </a:rPr>
              <a:t>specifies expanssion rate of the Universe</a:t>
            </a:r>
            <a:endParaRPr lang="en-GB" sz="1400" dirty="0">
              <a:solidFill>
                <a:prstClr val="black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90438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Content Placeholder 1"/>
          <p:cNvSpPr>
            <a:spLocks noGrp="1"/>
          </p:cNvSpPr>
          <p:nvPr>
            <p:ph idx="1"/>
          </p:nvPr>
        </p:nvSpPr>
        <p:spPr>
          <a:xfrm>
            <a:off x="922638" y="2420888"/>
            <a:ext cx="8229600" cy="4572000"/>
          </a:xfrm>
        </p:spPr>
        <p:txBody>
          <a:bodyPr/>
          <a:lstStyle/>
          <a:p>
            <a:pPr marL="0" indent="0">
              <a:buFont typeface="Wingdings 2" pitchFamily="18" charset="2"/>
              <a:buNone/>
            </a:pPr>
            <a:r>
              <a:rPr lang="nl-NL" altLang="en-US" sz="5200" dirty="0" smtClean="0"/>
              <a:t>3.  And there was light ...</a:t>
            </a:r>
            <a:endParaRPr lang="en-GB" altLang="en-US" sz="5200" dirty="0" smtClean="0"/>
          </a:p>
        </p:txBody>
      </p:sp>
    </p:spTree>
    <p:extLst>
      <p:ext uri="{BB962C8B-B14F-4D97-AF65-F5344CB8AC3E}">
        <p14:creationId xmlns:p14="http://schemas.microsoft.com/office/powerpoint/2010/main" val="73330324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0638"/>
            <a:ext cx="10040938" cy="6978651"/>
          </a:xfrm>
        </p:spPr>
      </p:pic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>
          <a:xfrm>
            <a:off x="755576" y="2852936"/>
            <a:ext cx="8229600" cy="114300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z="6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/>
            </a:r>
            <a:br>
              <a:rPr lang="en-US" sz="6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r>
              <a:rPr lang="en-US" sz="6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… and there was light …</a:t>
            </a: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/>
            </a:r>
            <a:b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r>
              <a:rPr lang="en-US" sz="6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/>
            </a:r>
            <a:br>
              <a:rPr lang="en-US" sz="6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/>
            </a:r>
            <a:b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r>
              <a:rPr lang="en-US" sz="6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379.000  years</a:t>
            </a: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/>
            </a:r>
            <a:b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r>
              <a:rPr lang="en-US" sz="6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after the Big Bang</a:t>
            </a:r>
            <a:br>
              <a:rPr lang="en-US" sz="6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endParaRPr lang="en-US" sz="6000" b="1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9559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7" descr="Horn_Antenna-in_Holmdel,_New_Jerse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7013" y="-142875"/>
            <a:ext cx="9371013" cy="736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4791" name="Text Box 7"/>
          <p:cNvSpPr txBox="1">
            <a:spLocks noChangeArrowheads="1"/>
          </p:cNvSpPr>
          <p:nvPr/>
        </p:nvSpPr>
        <p:spPr bwMode="auto">
          <a:xfrm>
            <a:off x="-324544" y="49948"/>
            <a:ext cx="1173730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71475" indent="-371475">
              <a:spcBef>
                <a:spcPct val="50000"/>
              </a:spcBef>
              <a:defRPr/>
            </a:pPr>
            <a:r>
              <a:rPr lang="en-US" sz="4800" b="1" dirty="0">
                <a:solidFill>
                  <a:srgbClr val="000099"/>
                </a:solidFill>
                <a:latin typeface="Papyrus" pitchFamily="66" charset="0"/>
              </a:rPr>
              <a:t>  </a:t>
            </a:r>
            <a:r>
              <a:rPr lang="en-US" sz="4800" b="1" dirty="0" smtClean="0">
                <a:solidFill>
                  <a:srgbClr val="000099"/>
                </a:solidFill>
                <a:latin typeface="Papyrus" pitchFamily="66" charset="0"/>
              </a:rPr>
              <a:t> </a:t>
            </a:r>
            <a:r>
              <a:rPr lang="en-US" sz="3200" b="1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3. Cosmic Microwave Background Radiation</a:t>
            </a:r>
            <a:endParaRPr lang="en-US" sz="3200" b="1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/>
            </a:endParaRPr>
          </a:p>
        </p:txBody>
      </p:sp>
      <p:graphicFrame>
        <p:nvGraphicFramePr>
          <p:cNvPr id="22532" name="Object 8"/>
          <p:cNvGraphicFramePr>
            <a:graphicFrameLocks noGrp="1" noChangeAspect="1"/>
          </p:cNvGraphicFramePr>
          <p:nvPr>
            <p:ph sz="half" idx="1"/>
          </p:nvPr>
        </p:nvGraphicFramePr>
        <p:xfrm>
          <a:off x="2430463" y="3702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49" name="Equation" r:id="rId4" imgW="114151" imgH="215619" progId="Equation.3">
                  <p:embed/>
                </p:oleObj>
              </mc:Choice>
              <mc:Fallback>
                <p:oleObj name="Equation" r:id="rId4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0463" y="3702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7118789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 b="-9824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3411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-107950" y="0"/>
            <a:ext cx="9251950" cy="1484313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93901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15888"/>
            <a:ext cx="9217025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Cosmic Light   (CMB):</a:t>
            </a:r>
            <a:br>
              <a:rPr lang="en-US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facts</a:t>
            </a:r>
          </a:p>
        </p:txBody>
      </p:sp>
      <p:sp>
        <p:nvSpPr>
          <p:cNvPr id="939013" name="Text Box 5"/>
          <p:cNvSpPr txBox="1">
            <a:spLocks noChangeArrowheads="1"/>
          </p:cNvSpPr>
          <p:nvPr/>
        </p:nvSpPr>
        <p:spPr bwMode="auto">
          <a:xfrm>
            <a:off x="395288" y="2286000"/>
            <a:ext cx="8351837" cy="4358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85750" indent="-285750" algn="ctr">
              <a:lnSpc>
                <a:spcPct val="90000"/>
              </a:lnSpc>
              <a:spcBef>
                <a:spcPct val="50000"/>
              </a:spcBef>
              <a:buFont typeface="Wingdings" panose="05000000000000000000" pitchFamily="2" charset="2"/>
              <a:buChar char="q"/>
              <a:defRPr/>
            </a:pPr>
            <a:r>
              <a:rPr lang="en-US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Discovered serendipitously in 1965                              </a:t>
            </a:r>
            <a:r>
              <a:rPr lang="en-US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Penzias </a:t>
            </a:r>
            <a:r>
              <a:rPr lang="en-US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&amp; Wilson</a:t>
            </a:r>
            <a:r>
              <a:rPr lang="en-US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, </a:t>
            </a:r>
          </a:p>
          <a:p>
            <a:pPr marL="342900" indent="-342900">
              <a:spcBef>
                <a:spcPct val="50000"/>
              </a:spcBef>
              <a:defRPr/>
            </a:pPr>
            <a:r>
              <a:rPr lang="en-US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                                                                                         </a:t>
            </a:r>
            <a:r>
              <a:rPr lang="en-US" b="1" dirty="0" err="1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Nobelprize</a:t>
            </a:r>
            <a:r>
              <a:rPr lang="en-US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 </a:t>
            </a:r>
            <a:r>
              <a:rPr lang="en-US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1978   !!!!!</a:t>
            </a:r>
          </a:p>
          <a:p>
            <a:pPr>
              <a:spcBef>
                <a:spcPct val="50000"/>
              </a:spcBef>
              <a:defRPr/>
            </a:pPr>
            <a:endParaRPr lang="en-US" b="1" dirty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  <a:p>
            <a:pPr marL="285750" indent="-285750">
              <a:spcBef>
                <a:spcPct val="50000"/>
              </a:spcBef>
              <a:buFont typeface="Wingdings" pitchFamily="2" charset="2"/>
              <a:buChar char="q"/>
              <a:defRPr/>
            </a:pPr>
            <a:r>
              <a:rPr lang="en-US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C</a:t>
            </a:r>
            <a:r>
              <a:rPr lang="en-US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osmic </a:t>
            </a:r>
            <a:r>
              <a:rPr lang="en-US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Licht</a:t>
            </a:r>
            <a:r>
              <a:rPr lang="en-US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that fills up the Universe uniformly</a:t>
            </a:r>
            <a:endParaRPr lang="en-US" b="1" dirty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  <a:p>
            <a:pPr>
              <a:spcBef>
                <a:spcPct val="50000"/>
              </a:spcBef>
              <a:defRPr/>
            </a:pPr>
            <a:endParaRPr lang="en-US" b="1" dirty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  <a:p>
            <a:pPr marL="285750" indent="-285750">
              <a:spcBef>
                <a:spcPct val="50000"/>
              </a:spcBef>
              <a:buFont typeface="Wingdings" pitchFamily="2" charset="2"/>
              <a:buChar char="q"/>
              <a:defRPr/>
            </a:pPr>
            <a:r>
              <a:rPr lang="en-US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Temperature:                                                                             </a:t>
            </a:r>
            <a:r>
              <a:rPr lang="en-US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T</a:t>
            </a:r>
            <a:r>
              <a:rPr lang="el-GR" b="1" baseline="-25000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γ</a:t>
            </a:r>
            <a:r>
              <a:rPr lang="en-US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=2.725  K</a:t>
            </a: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q"/>
              <a:defRPr/>
            </a:pPr>
            <a:r>
              <a:rPr lang="en-US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(CMB) photons most abundant particle in the Universe:     </a:t>
            </a:r>
          </a:p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                                                                                                      </a:t>
            </a:r>
            <a:r>
              <a:rPr lang="en-US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n</a:t>
            </a:r>
            <a:r>
              <a:rPr lang="el-GR" b="1" baseline="-25000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γ</a:t>
            </a:r>
            <a:r>
              <a:rPr lang="en-US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~  415 cm</a:t>
            </a:r>
            <a:r>
              <a:rPr lang="en-US" b="1" baseline="30000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-3</a:t>
            </a:r>
            <a:r>
              <a:rPr lang="en-US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  </a:t>
            </a: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q"/>
              <a:defRPr/>
            </a:pPr>
            <a:r>
              <a:rPr lang="en-US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Per </a:t>
            </a:r>
            <a:r>
              <a:rPr lang="en-US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atom </a:t>
            </a:r>
            <a:r>
              <a:rPr lang="en-US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in </a:t>
            </a:r>
            <a:r>
              <a:rPr lang="en-US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the Universe:                                                </a:t>
            </a:r>
            <a:r>
              <a:rPr lang="en-US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n</a:t>
            </a:r>
            <a:r>
              <a:rPr lang="el-GR" b="1" baseline="-25000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γ</a:t>
            </a:r>
            <a:r>
              <a:rPr lang="en-US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/n</a:t>
            </a:r>
            <a:r>
              <a:rPr lang="en-US" b="1" baseline="-25000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B</a:t>
            </a:r>
            <a:r>
              <a:rPr lang="en-US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 ~  1.9 x 10</a:t>
            </a:r>
            <a:r>
              <a:rPr lang="en-US" b="1" baseline="30000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9</a:t>
            </a: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q"/>
              <a:defRPr/>
            </a:pPr>
            <a:endParaRPr lang="en-US" b="1" baseline="30000" dirty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q"/>
              <a:defRPr/>
            </a:pPr>
            <a:r>
              <a:rPr lang="en-US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Ultimate evidence of the Big </a:t>
            </a: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Bang !!!!!!!!!!!!!!!!!!!</a:t>
            </a:r>
          </a:p>
        </p:txBody>
      </p:sp>
      <p:sp>
        <p:nvSpPr>
          <p:cNvPr id="54278" name="Rectangle 6"/>
          <p:cNvSpPr>
            <a:spLocks noChangeArrowheads="1"/>
          </p:cNvSpPr>
          <p:nvPr/>
        </p:nvSpPr>
        <p:spPr bwMode="auto">
          <a:xfrm>
            <a:off x="323850" y="1773238"/>
            <a:ext cx="8496300" cy="4967287"/>
          </a:xfrm>
          <a:prstGeom prst="rect">
            <a:avLst/>
          </a:prstGeom>
          <a:noFill/>
          <a:ln w="3810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07522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5643563" y="2500313"/>
            <a:ext cx="3143250" cy="4143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57188" y="4572000"/>
            <a:ext cx="5214937" cy="928688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5300" name="Rectangle 3"/>
          <p:cNvSpPr>
            <a:spLocks noChangeArrowheads="1"/>
          </p:cNvSpPr>
          <p:nvPr/>
        </p:nvSpPr>
        <p:spPr bwMode="auto">
          <a:xfrm>
            <a:off x="357188" y="1357313"/>
            <a:ext cx="8429625" cy="107156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smtClean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42844" y="-285776"/>
            <a:ext cx="10117138" cy="1371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3600" b="1" dirty="0" smtClean="0">
                <a:solidFill>
                  <a:schemeClr val="tx1"/>
                </a:solidFill>
              </a:rPr>
              <a:t>               </a:t>
            </a:r>
            <a:r>
              <a:rPr sz="5000" b="1" dirty="0" smtClean="0">
                <a:solidFill>
                  <a:schemeClr val="tx1"/>
                </a:solidFill>
              </a:rPr>
              <a:t>Evolving  Universe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1500" y="1500188"/>
            <a:ext cx="8572500" cy="43576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  </a:t>
            </a:r>
            <a:r>
              <a:rPr lang="en-US" sz="1600" dirty="0">
                <a:solidFill>
                  <a:prstClr val="white"/>
                </a:solidFill>
                <a:latin typeface="Constantia"/>
              </a:rPr>
              <a:t>Einstein, de Sitter, Friedmann and Lemaitre all realized that in </a:t>
            </a:r>
          </a:p>
          <a:p>
            <a:pPr>
              <a:lnSpc>
                <a:spcPct val="80000"/>
              </a:lnSpc>
              <a:defRPr/>
            </a:pPr>
            <a:r>
              <a:rPr lang="en-US" sz="1600" dirty="0">
                <a:solidFill>
                  <a:prstClr val="white"/>
                </a:solidFill>
                <a:latin typeface="Constantia"/>
              </a:rPr>
              <a:t>    General Relativity, there cannot be a stable and static Universe:</a:t>
            </a:r>
          </a:p>
          <a:p>
            <a:pPr>
              <a:lnSpc>
                <a:spcPct val="80000"/>
              </a:lnSpc>
              <a:defRPr/>
            </a:pPr>
            <a:endParaRPr lang="en-US" sz="1600" dirty="0">
              <a:solidFill>
                <a:prstClr val="white"/>
              </a:solidFill>
              <a:latin typeface="Constantia"/>
            </a:endParaRP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prstClr val="white"/>
                </a:solidFill>
                <a:latin typeface="Constantia"/>
              </a:rPr>
              <a:t>  The Universe either expands, or it contracts … </a:t>
            </a:r>
          </a:p>
          <a:p>
            <a:pPr>
              <a:lnSpc>
                <a:spcPct val="80000"/>
              </a:lnSpc>
              <a:defRPr/>
            </a:pPr>
            <a:endParaRPr lang="en-US" dirty="0">
              <a:solidFill>
                <a:prstClr val="white"/>
              </a:solidFill>
              <a:latin typeface="Constantia"/>
            </a:endParaRP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  </a:t>
            </a:r>
            <a:r>
              <a:rPr lang="en-US" sz="1600" dirty="0">
                <a:solidFill>
                  <a:prstClr val="white"/>
                </a:solidFill>
                <a:latin typeface="Constantia"/>
              </a:rPr>
              <a:t>Expansion Universe encapsulated in a </a:t>
            </a: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endParaRPr lang="en-US" sz="1600" dirty="0">
              <a:solidFill>
                <a:prstClr val="white"/>
              </a:solidFill>
            </a:endParaRPr>
          </a:p>
          <a:p>
            <a:pPr>
              <a:lnSpc>
                <a:spcPct val="80000"/>
              </a:lnSpc>
              <a:defRPr/>
            </a:pPr>
            <a:r>
              <a:rPr lang="en-US" sz="1600" dirty="0">
                <a:solidFill>
                  <a:prstClr val="white"/>
                </a:solidFill>
              </a:rPr>
              <a:t>   </a:t>
            </a:r>
            <a:r>
              <a:rPr lang="en-US" sz="2000" b="1" dirty="0">
                <a:solidFill>
                  <a:srgbClr val="FEFAC9">
                    <a:lumMod val="50000"/>
                  </a:srgbClr>
                </a:solidFill>
                <a:latin typeface="Constantia"/>
              </a:rPr>
              <a:t>GLOBAL expansion factor a(t)</a:t>
            </a:r>
          </a:p>
          <a:p>
            <a:pPr>
              <a:lnSpc>
                <a:spcPct val="80000"/>
              </a:lnSpc>
              <a:defRPr/>
            </a:pPr>
            <a:endParaRPr lang="en-US" sz="1600" dirty="0">
              <a:solidFill>
                <a:prstClr val="white"/>
              </a:solidFill>
            </a:endParaRP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prstClr val="white"/>
                </a:solidFill>
              </a:rPr>
              <a:t>  </a:t>
            </a:r>
            <a:r>
              <a:rPr lang="en-US" sz="1600" dirty="0">
                <a:solidFill>
                  <a:prstClr val="white"/>
                </a:solidFill>
                <a:latin typeface="Constantia"/>
              </a:rPr>
              <a:t>All distances/dimensions of objects </a:t>
            </a:r>
          </a:p>
          <a:p>
            <a:pPr>
              <a:lnSpc>
                <a:spcPct val="80000"/>
              </a:lnSpc>
              <a:defRPr/>
            </a:pPr>
            <a:r>
              <a:rPr lang="en-US" sz="1600" dirty="0">
                <a:solidFill>
                  <a:prstClr val="white"/>
                </a:solidFill>
                <a:latin typeface="Constantia"/>
              </a:rPr>
              <a:t>    uniformly increase by a(t): </a:t>
            </a:r>
          </a:p>
          <a:p>
            <a:pPr>
              <a:lnSpc>
                <a:spcPct val="80000"/>
              </a:lnSpc>
              <a:defRPr/>
            </a:pPr>
            <a:r>
              <a:rPr lang="en-US" sz="1600" dirty="0">
                <a:solidFill>
                  <a:prstClr val="white"/>
                </a:solidFill>
                <a:latin typeface="Constantia"/>
              </a:rPr>
              <a:t>    </a:t>
            </a:r>
          </a:p>
          <a:p>
            <a:pPr>
              <a:lnSpc>
                <a:spcPct val="80000"/>
              </a:lnSpc>
              <a:defRPr/>
            </a:pPr>
            <a:r>
              <a:rPr lang="en-US" sz="1600" dirty="0">
                <a:solidFill>
                  <a:prstClr val="white"/>
                </a:solidFill>
                <a:latin typeface="Constantia"/>
              </a:rPr>
              <a:t>    at time t, the distance between </a:t>
            </a:r>
          </a:p>
          <a:p>
            <a:pPr>
              <a:lnSpc>
                <a:spcPct val="80000"/>
              </a:lnSpc>
              <a:defRPr/>
            </a:pPr>
            <a:r>
              <a:rPr lang="en-US" sz="1600" dirty="0">
                <a:solidFill>
                  <a:prstClr val="white"/>
                </a:solidFill>
                <a:latin typeface="Constantia"/>
              </a:rPr>
              <a:t>    two objects </a:t>
            </a:r>
            <a:r>
              <a:rPr lang="en-US" sz="1600" dirty="0" err="1">
                <a:solidFill>
                  <a:prstClr val="white"/>
                </a:solidFill>
                <a:latin typeface="Constantia"/>
              </a:rPr>
              <a:t>i</a:t>
            </a:r>
            <a:r>
              <a:rPr lang="en-US" sz="1600" dirty="0">
                <a:solidFill>
                  <a:prstClr val="white"/>
                </a:solidFill>
                <a:latin typeface="Constantia"/>
              </a:rPr>
              <a:t> and j has increased to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</a:endParaRPr>
          </a:p>
          <a:p>
            <a:pPr>
              <a:defRPr/>
            </a:pPr>
            <a:endParaRPr lang="en-US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                                  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  </a:t>
            </a:r>
          </a:p>
        </p:txBody>
      </p:sp>
      <p:graphicFrame>
        <p:nvGraphicFramePr>
          <p:cNvPr id="55303" name="Object 2"/>
          <p:cNvGraphicFramePr>
            <a:graphicFrameLocks noChangeAspect="1"/>
          </p:cNvGraphicFramePr>
          <p:nvPr/>
        </p:nvGraphicFramePr>
        <p:xfrm>
          <a:off x="1143000" y="4643438"/>
          <a:ext cx="3638550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31" name="Equation" r:id="rId3" imgW="1371600" imgH="279400" progId="Equation.DSMT4">
                  <p:embed/>
                </p:oleObj>
              </mc:Choice>
              <mc:Fallback>
                <p:oleObj name="Equation" r:id="rId3" imgW="1371600" imgH="279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4643438"/>
                        <a:ext cx="3638550" cy="742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304" name="Rectangle 3"/>
          <p:cNvSpPr>
            <a:spLocks noChangeArrowheads="1"/>
          </p:cNvSpPr>
          <p:nvPr/>
        </p:nvSpPr>
        <p:spPr bwMode="auto">
          <a:xfrm>
            <a:off x="357188" y="5572125"/>
            <a:ext cx="5214937" cy="10715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smtClean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1500" y="5786438"/>
            <a:ext cx="8286750" cy="6159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1600" dirty="0">
                <a:solidFill>
                  <a:prstClr val="white"/>
                </a:solidFill>
                <a:latin typeface="Constantia"/>
              </a:rPr>
              <a:t>Note:   by definition we chose a(t</a:t>
            </a:r>
            <a:r>
              <a:rPr lang="en-US" sz="1600" baseline="-25000" dirty="0">
                <a:solidFill>
                  <a:prstClr val="white"/>
                </a:solidFill>
                <a:latin typeface="Constantia"/>
              </a:rPr>
              <a:t>0</a:t>
            </a:r>
            <a:r>
              <a:rPr lang="en-US" sz="1600" dirty="0">
                <a:solidFill>
                  <a:prstClr val="white"/>
                </a:solidFill>
                <a:latin typeface="Constantia"/>
              </a:rPr>
              <a:t>)=1,   </a:t>
            </a:r>
          </a:p>
          <a:p>
            <a:pPr>
              <a:defRPr/>
            </a:pPr>
            <a:r>
              <a:rPr lang="en-US" sz="1600" dirty="0">
                <a:solidFill>
                  <a:prstClr val="white"/>
                </a:solidFill>
                <a:latin typeface="Constantia"/>
              </a:rPr>
              <a:t>    i.e. the present-day expansion factor </a:t>
            </a:r>
          </a:p>
        </p:txBody>
      </p:sp>
      <p:sp>
        <p:nvSpPr>
          <p:cNvPr id="55306" name="Rectangle 3"/>
          <p:cNvSpPr>
            <a:spLocks noChangeArrowheads="1"/>
          </p:cNvSpPr>
          <p:nvPr/>
        </p:nvSpPr>
        <p:spPr bwMode="auto">
          <a:xfrm>
            <a:off x="357188" y="2500313"/>
            <a:ext cx="5214937" cy="20002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smtClean="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55307" name="Picture 12" descr="Universe_expansio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63" y="2928938"/>
            <a:ext cx="3071812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550799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11" descr="0307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0038"/>
            <a:ext cx="9144000" cy="914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AutoShape 4"/>
          <p:cNvSpPr>
            <a:spLocks noChangeArrowheads="1"/>
          </p:cNvSpPr>
          <p:nvPr/>
        </p:nvSpPr>
        <p:spPr bwMode="auto">
          <a:xfrm>
            <a:off x="971550" y="1196975"/>
            <a:ext cx="2663825" cy="1439863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rgbClr val="00008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2050" name="Object 9"/>
          <p:cNvGraphicFramePr>
            <a:graphicFrameLocks noChangeAspect="1"/>
          </p:cNvGraphicFramePr>
          <p:nvPr/>
        </p:nvGraphicFramePr>
        <p:xfrm>
          <a:off x="1547813" y="1341438"/>
          <a:ext cx="1816100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89" name="Equation" r:id="rId4" imgW="660240" imgH="393480" progId="Equation.DSMT4">
                  <p:embed/>
                </p:oleObj>
              </mc:Choice>
              <mc:Fallback>
                <p:oleObj name="Equation" r:id="rId4" imgW="66024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7813" y="1341438"/>
                        <a:ext cx="1816100" cy="108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4" name="Picture 12" descr="globe_west_204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451100"/>
            <a:ext cx="4500562" cy="450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79512" y="116632"/>
            <a:ext cx="8856984" cy="864096"/>
          </a:xfrm>
          <a:prstGeom prst="rect">
            <a:avLst/>
          </a:prstGeom>
          <a:solidFill>
            <a:schemeClr val="tx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D9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5536" y="194737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 smtClean="0">
                <a:solidFill>
                  <a:schemeClr val="accent5"/>
                </a:solidFill>
                <a:latin typeface="+mj-lt"/>
              </a:rPr>
              <a:t>Extremely Smooth Radiation Field</a:t>
            </a:r>
            <a:endParaRPr lang="en-GB" sz="4000" b="1" dirty="0">
              <a:solidFill>
                <a:schemeClr val="accent5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5166552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71683" name="Content Placeholder 4" descr="figure3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88450" cy="6858000"/>
          </a:xfrm>
        </p:spPr>
      </p:pic>
      <p:sp>
        <p:nvSpPr>
          <p:cNvPr id="2" name="Rectangle 1"/>
          <p:cNvSpPr/>
          <p:nvPr/>
        </p:nvSpPr>
        <p:spPr>
          <a:xfrm>
            <a:off x="179512" y="116632"/>
            <a:ext cx="8856984" cy="864096"/>
          </a:xfrm>
          <a:prstGeom prst="rect">
            <a:avLst/>
          </a:prstGeom>
          <a:solidFill>
            <a:schemeClr val="tx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D9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159346"/>
            <a:ext cx="9433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 smtClean="0">
                <a:solidFill>
                  <a:srgbClr val="FFFFFA"/>
                </a:solidFill>
                <a:latin typeface="Arial"/>
              </a:rPr>
              <a:t>Recombination   &amp;   Decoupling</a:t>
            </a:r>
            <a:endParaRPr lang="en-GB" sz="4000" b="1" dirty="0">
              <a:solidFill>
                <a:srgbClr val="FFFFFA"/>
              </a:solidFill>
              <a:latin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3125" y="2377182"/>
            <a:ext cx="2808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>
                <a:solidFill>
                  <a:srgbClr val="FFFFFA"/>
                </a:solidFill>
              </a:rPr>
              <a:t>p</a:t>
            </a:r>
            <a:r>
              <a:rPr lang="nl-NL" sz="1200" b="1" dirty="0" smtClean="0">
                <a:solidFill>
                  <a:srgbClr val="FFFFFA"/>
                </a:solidFill>
              </a:rPr>
              <a:t>rotonen          &amp;       electronen</a:t>
            </a:r>
            <a:endParaRPr lang="en-GB" sz="1200" b="1" dirty="0">
              <a:solidFill>
                <a:srgbClr val="FFFFFA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123728" y="2378571"/>
            <a:ext cx="864096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11560" y="2702887"/>
            <a:ext cx="792088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020272" y="5112593"/>
            <a:ext cx="2808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>
                <a:solidFill>
                  <a:srgbClr val="FFFFFA"/>
                </a:solidFill>
              </a:rPr>
              <a:t>l</a:t>
            </a:r>
            <a:r>
              <a:rPr lang="nl-NL" sz="1200" b="1" dirty="0" smtClean="0">
                <a:solidFill>
                  <a:srgbClr val="FFFFFA"/>
                </a:solidFill>
              </a:rPr>
              <a:t>ichtdeeltjes/fotonen</a:t>
            </a:r>
            <a:endParaRPr lang="en-GB" sz="1200" b="1" dirty="0">
              <a:solidFill>
                <a:srgbClr val="FFFFFA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884640" y="2252583"/>
            <a:ext cx="2808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>
                <a:solidFill>
                  <a:srgbClr val="FFFFFA"/>
                </a:solidFill>
              </a:rPr>
              <a:t>w</a:t>
            </a:r>
            <a:r>
              <a:rPr lang="nl-NL" sz="1200" b="1" dirty="0" smtClean="0">
                <a:solidFill>
                  <a:srgbClr val="FFFFFA"/>
                </a:solidFill>
              </a:rPr>
              <a:t>aterstofatomen</a:t>
            </a:r>
            <a:endParaRPr lang="en-GB" sz="1200" b="1" dirty="0">
              <a:solidFill>
                <a:srgbClr val="FFFF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93421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 b="-25833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02" name="Object 2"/>
          <p:cNvGraphicFramePr>
            <a:graphicFrameLocks noGrp="1" noChangeAspect="1"/>
          </p:cNvGraphicFramePr>
          <p:nvPr>
            <p:ph sz="half" idx="1"/>
          </p:nvPr>
        </p:nvGraphicFramePr>
        <p:xfrm>
          <a:off x="2419350" y="3754438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73" name="Equation" r:id="rId4" imgW="114151" imgH="215619" progId="Equation.DSMT4">
                  <p:embed/>
                </p:oleObj>
              </mc:Choice>
              <mc:Fallback>
                <p:oleObj name="Equation" r:id="rId4" imgW="114151" imgH="215619" progId="Equation.DSMT4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9350" y="3754438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98199228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3"/>
          <p:cNvSpPr>
            <a:spLocks noChangeArrowheads="1"/>
          </p:cNvSpPr>
          <p:nvPr/>
        </p:nvSpPr>
        <p:spPr bwMode="auto">
          <a:xfrm>
            <a:off x="4427538" y="2492896"/>
            <a:ext cx="4464050" cy="2736304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127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0404475" cy="10525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b="1" dirty="0" smtClean="0">
                <a:solidFill>
                  <a:srgbClr val="CC0000"/>
                </a:solidFill>
                <a:latin typeface="Papyrus" pitchFamily="66" charset="0"/>
              </a:rPr>
              <a:t>     </a:t>
            </a:r>
            <a:r>
              <a:rPr sz="60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t</a:t>
            </a:r>
            <a:r>
              <a:rPr sz="6000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he Cosmic  TV Show</a:t>
            </a:r>
          </a:p>
        </p:txBody>
      </p:sp>
      <p:graphicFrame>
        <p:nvGraphicFramePr>
          <p:cNvPr id="25604" name="Object 6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20" name="Equation" r:id="rId4" imgW="114151" imgH="215619" progId="Equation.3">
                  <p:embed/>
                </p:oleObj>
              </mc:Choice>
              <mc:Fallback>
                <p:oleObj name="Equation" r:id="rId4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5" name="Rectangle 7"/>
          <p:cNvSpPr>
            <a:spLocks noChangeArrowheads="1"/>
          </p:cNvSpPr>
          <p:nvPr/>
        </p:nvSpPr>
        <p:spPr bwMode="auto">
          <a:xfrm>
            <a:off x="1979613" y="2781300"/>
            <a:ext cx="496887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5606" name="Rectangle 8"/>
          <p:cNvSpPr>
            <a:spLocks noChangeArrowheads="1"/>
          </p:cNvSpPr>
          <p:nvPr/>
        </p:nvSpPr>
        <p:spPr bwMode="auto">
          <a:xfrm>
            <a:off x="1908175" y="2924175"/>
            <a:ext cx="489743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5607" name="Rectangle 9"/>
          <p:cNvSpPr>
            <a:spLocks noChangeArrowheads="1"/>
          </p:cNvSpPr>
          <p:nvPr/>
        </p:nvSpPr>
        <p:spPr bwMode="auto">
          <a:xfrm>
            <a:off x="1908175" y="2708275"/>
            <a:ext cx="71438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5608" name="Rectangle 10"/>
          <p:cNvSpPr>
            <a:spLocks noChangeArrowheads="1"/>
          </p:cNvSpPr>
          <p:nvPr/>
        </p:nvSpPr>
        <p:spPr bwMode="auto">
          <a:xfrm>
            <a:off x="2051050" y="2924175"/>
            <a:ext cx="482600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5609" name="Rectangle 11"/>
          <p:cNvSpPr>
            <a:spLocks noChangeArrowheads="1"/>
          </p:cNvSpPr>
          <p:nvPr/>
        </p:nvSpPr>
        <p:spPr bwMode="auto">
          <a:xfrm>
            <a:off x="755650" y="342900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5610" name="Rectangle 12"/>
          <p:cNvSpPr>
            <a:spLocks noChangeArrowheads="1"/>
          </p:cNvSpPr>
          <p:nvPr/>
        </p:nvSpPr>
        <p:spPr bwMode="auto">
          <a:xfrm>
            <a:off x="539750" y="3429000"/>
            <a:ext cx="143986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graphicFrame>
        <p:nvGraphicFramePr>
          <p:cNvPr id="25611" name="Object 13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21" name="Equation" r:id="rId6" imgW="114151" imgH="215619" progId="Equation.3">
                  <p:embed/>
                </p:oleObj>
              </mc:Choice>
              <mc:Fallback>
                <p:oleObj name="Equation" r:id="rId6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12" name="Rectangle 14"/>
          <p:cNvSpPr>
            <a:spLocks noChangeArrowheads="1"/>
          </p:cNvSpPr>
          <p:nvPr/>
        </p:nvSpPr>
        <p:spPr bwMode="auto">
          <a:xfrm>
            <a:off x="539750" y="3573463"/>
            <a:ext cx="180022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5613" name="Rectangle 15"/>
          <p:cNvSpPr>
            <a:spLocks noChangeArrowheads="1"/>
          </p:cNvSpPr>
          <p:nvPr/>
        </p:nvSpPr>
        <p:spPr bwMode="auto">
          <a:xfrm>
            <a:off x="1547813" y="2997200"/>
            <a:ext cx="5329237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5614" name="Rectangle 16"/>
          <p:cNvSpPr>
            <a:spLocks noChangeArrowheads="1"/>
          </p:cNvSpPr>
          <p:nvPr/>
        </p:nvSpPr>
        <p:spPr bwMode="auto">
          <a:xfrm>
            <a:off x="1908175" y="2852738"/>
            <a:ext cx="511175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5615" name="AutoShape 17"/>
          <p:cNvSpPr>
            <a:spLocks noChangeArrowheads="1"/>
          </p:cNvSpPr>
          <p:nvPr/>
        </p:nvSpPr>
        <p:spPr bwMode="auto">
          <a:xfrm>
            <a:off x="827088" y="3789363"/>
            <a:ext cx="2016125" cy="719137"/>
          </a:xfrm>
          <a:prstGeom prst="rightArrow">
            <a:avLst>
              <a:gd name="adj1" fmla="val 50000"/>
              <a:gd name="adj2" fmla="val 7008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5616" name="Text Box 18"/>
          <p:cNvSpPr txBox="1">
            <a:spLocks noChangeArrowheads="1"/>
          </p:cNvSpPr>
          <p:nvPr/>
        </p:nvSpPr>
        <p:spPr bwMode="auto">
          <a:xfrm>
            <a:off x="0" y="371633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25617" name="Picture 19" descr="tv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0063" y="1000125"/>
            <a:ext cx="6913563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7572375" y="6286500"/>
            <a:ext cx="1571625" cy="571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4464050" y="2583775"/>
            <a:ext cx="4464050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u="sng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Note:</a:t>
            </a:r>
          </a:p>
          <a:p>
            <a:pPr>
              <a:spcBef>
                <a:spcPct val="50000"/>
              </a:spcBef>
              <a:defRPr/>
            </a:pPr>
            <a:r>
              <a:rPr lang="en-US" sz="1600" dirty="0">
                <a:solidFill>
                  <a:prstClr val="white"/>
                </a:solidFill>
                <a:latin typeface="Constantia"/>
              </a:rPr>
              <a:t>far from being an exotic faraway phenomenon, realize that the CMB nowadays is counting for approximately 1% of the noise on your </a:t>
            </a:r>
            <a:r>
              <a:rPr lang="en-US" sz="1600" dirty="0" smtClean="0">
                <a:solidFill>
                  <a:prstClr val="white"/>
                </a:solidFill>
                <a:latin typeface="Constantia"/>
              </a:rPr>
              <a:t>(camping) </a:t>
            </a:r>
            <a:r>
              <a:rPr lang="en-US" sz="1600" dirty="0" err="1" smtClean="0">
                <a:solidFill>
                  <a:prstClr val="white"/>
                </a:solidFill>
                <a:latin typeface="Constantia"/>
              </a:rPr>
              <a:t>tv</a:t>
            </a:r>
            <a:r>
              <a:rPr lang="en-US" sz="1600" dirty="0" smtClean="0">
                <a:solidFill>
                  <a:prstClr val="white"/>
                </a:solidFill>
                <a:latin typeface="Constantia"/>
              </a:rPr>
              <a:t> </a:t>
            </a:r>
            <a:r>
              <a:rPr lang="en-US" sz="1600" dirty="0">
                <a:solidFill>
                  <a:prstClr val="white"/>
                </a:solidFill>
                <a:latin typeface="Constantia"/>
              </a:rPr>
              <a:t>set … </a:t>
            </a:r>
          </a:p>
          <a:p>
            <a:pPr>
              <a:spcBef>
                <a:spcPct val="50000"/>
              </a:spcBef>
              <a:defRPr/>
            </a:pPr>
            <a:r>
              <a:rPr lang="en-US" sz="1600" dirty="0" smtClean="0">
                <a:solidFill>
                  <a:prstClr val="white"/>
                </a:solidFill>
                <a:latin typeface="Constantia"/>
              </a:rPr>
              <a:t>!!!! Live broadcast from the Big Bang  !!!!</a:t>
            </a:r>
            <a:endParaRPr lang="en-US" sz="1600" dirty="0">
              <a:solidFill>
                <a:prstClr val="white"/>
              </a:solidFill>
              <a:latin typeface="Constantia"/>
            </a:endParaRPr>
          </a:p>
          <a:p>
            <a:pPr>
              <a:spcBef>
                <a:spcPct val="50000"/>
              </a:spcBef>
              <a:defRPr/>
            </a:pPr>
            <a:r>
              <a:rPr lang="en-US" sz="1600" dirty="0">
                <a:solidFill>
                  <a:prstClr val="white"/>
                </a:solidFill>
                <a:latin typeface="Constantia"/>
              </a:rPr>
              <a:t>Courtesy: W. </a:t>
            </a:r>
            <a:r>
              <a:rPr lang="en-US" sz="1600" dirty="0" err="1">
                <a:solidFill>
                  <a:prstClr val="white"/>
                </a:solidFill>
                <a:latin typeface="Constantia"/>
              </a:rPr>
              <a:t>Hu</a:t>
            </a:r>
            <a:endParaRPr lang="en-US" sz="1600" dirty="0">
              <a:solidFill>
                <a:prstClr val="white"/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27315620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m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1563" y="1357313"/>
            <a:ext cx="8567738" cy="571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Rectangle 4"/>
          <p:cNvSpPr>
            <a:spLocks noChangeArrowheads="1"/>
          </p:cNvSpPr>
          <p:nvPr/>
        </p:nvSpPr>
        <p:spPr bwMode="auto">
          <a:xfrm>
            <a:off x="107950" y="331788"/>
            <a:ext cx="88233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500" b="1" dirty="0" smtClean="0">
                <a:solidFill>
                  <a:srgbClr val="FFFFFF"/>
                </a:solidFill>
              </a:rPr>
              <a:t>Energy Spectrum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500" b="1" dirty="0" smtClean="0">
                <a:solidFill>
                  <a:srgbClr val="FFFFFF"/>
                </a:solidFill>
              </a:rPr>
              <a:t>Cosmic Light</a:t>
            </a:r>
            <a:endParaRPr lang="en-US" altLang="en-US" sz="4500" b="1" dirty="0">
              <a:solidFill>
                <a:srgbClr val="FFFFFF"/>
              </a:solidFill>
            </a:endParaRPr>
          </a:p>
        </p:txBody>
      </p:sp>
      <p:sp>
        <p:nvSpPr>
          <p:cNvPr id="55300" name="Text Box 5"/>
          <p:cNvSpPr txBox="1">
            <a:spLocks noChangeArrowheads="1"/>
          </p:cNvSpPr>
          <p:nvPr/>
        </p:nvSpPr>
        <p:spPr bwMode="auto">
          <a:xfrm>
            <a:off x="6357938" y="1643063"/>
            <a:ext cx="3313112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b="1" dirty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</a:t>
            </a:r>
            <a:endParaRPr lang="en-US" altLang="en-US" sz="1600" b="1" dirty="0">
              <a:solidFill>
                <a:srgbClr val="FFFFFF"/>
              </a:solidFill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b="1" dirty="0">
                <a:solidFill>
                  <a:srgbClr val="FFFFFF"/>
                </a:solidFill>
              </a:rPr>
              <a:t> </a:t>
            </a:r>
            <a:r>
              <a:rPr lang="en-US" altLang="en-US" sz="1600" b="1" dirty="0">
                <a:solidFill>
                  <a:srgbClr val="FFFFFF"/>
                </a:solidFill>
                <a:sym typeface="Mathematica1" pitchFamily="2" charset="2"/>
              </a:rPr>
              <a:t></a:t>
            </a:r>
            <a:r>
              <a:rPr lang="en-US" altLang="en-US" sz="1600" b="1" dirty="0">
                <a:solidFill>
                  <a:srgbClr val="FFFFFF"/>
                </a:solidFill>
              </a:rPr>
              <a:t> COBE-DIRBE: 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b="1" dirty="0">
                <a:solidFill>
                  <a:srgbClr val="FFFFFF"/>
                </a:solidFill>
              </a:rPr>
              <a:t> </a:t>
            </a:r>
            <a:r>
              <a:rPr lang="en-US" altLang="en-US" sz="1600" b="1" dirty="0" smtClean="0">
                <a:solidFill>
                  <a:srgbClr val="FFFFFF"/>
                </a:solidFill>
              </a:rPr>
              <a:t>   </a:t>
            </a:r>
            <a:r>
              <a:rPr lang="en-US" altLang="en-US" sz="1600" b="1" dirty="0" err="1" smtClean="0">
                <a:solidFill>
                  <a:srgbClr val="FFFFFF"/>
                </a:solidFill>
              </a:rPr>
              <a:t>temperatureT</a:t>
            </a:r>
            <a:r>
              <a:rPr lang="en-US" altLang="en-US" sz="1600" b="1" dirty="0" smtClean="0">
                <a:solidFill>
                  <a:srgbClr val="FFFFFF"/>
                </a:solidFill>
              </a:rPr>
              <a:t> </a:t>
            </a:r>
            <a:r>
              <a:rPr lang="en-US" altLang="en-US" sz="1600" b="1" dirty="0">
                <a:solidFill>
                  <a:srgbClr val="FFFFFF"/>
                </a:solidFill>
              </a:rPr>
              <a:t>= 2.725 K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600" b="1" dirty="0">
              <a:solidFill>
                <a:srgbClr val="FFFFFF"/>
              </a:solidFill>
            </a:endParaRPr>
          </a:p>
          <a:p>
            <a:pPr eaLnBrk="1" hangingPunct="1">
              <a:spcBef>
                <a:spcPct val="50000"/>
              </a:spcBef>
              <a:buClrTx/>
              <a:buSzTx/>
              <a:buFont typeface="Arial" charset="0"/>
              <a:buChar char="•"/>
            </a:pPr>
            <a:r>
              <a:rPr lang="en-US" altLang="en-US" sz="1600" b="1" dirty="0">
                <a:solidFill>
                  <a:srgbClr val="FFFFFF"/>
                </a:solidFill>
              </a:rPr>
              <a:t>  John Mather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b="1" dirty="0">
                <a:solidFill>
                  <a:srgbClr val="FFFFFF"/>
                </a:solidFill>
              </a:rPr>
              <a:t>   </a:t>
            </a:r>
            <a:r>
              <a:rPr lang="en-US" altLang="en-US" sz="1600" b="1" dirty="0" err="1" smtClean="0">
                <a:solidFill>
                  <a:srgbClr val="FFFFFF"/>
                </a:solidFill>
              </a:rPr>
              <a:t>Nobelprize</a:t>
            </a:r>
            <a:r>
              <a:rPr lang="en-US" altLang="en-US" sz="1600" b="1" dirty="0" smtClean="0">
                <a:solidFill>
                  <a:srgbClr val="FFFFFF"/>
                </a:solidFill>
              </a:rPr>
              <a:t> physics 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b="1" dirty="0">
                <a:solidFill>
                  <a:srgbClr val="FFFFFF"/>
                </a:solidFill>
              </a:rPr>
              <a:t> </a:t>
            </a:r>
            <a:r>
              <a:rPr lang="en-US" altLang="en-US" sz="1600" b="1" dirty="0" smtClean="0">
                <a:solidFill>
                  <a:srgbClr val="FFFFFF"/>
                </a:solidFill>
              </a:rPr>
              <a:t>   2006</a:t>
            </a:r>
            <a:endParaRPr lang="en-US" altLang="en-US" sz="1600" b="1" dirty="0">
              <a:solidFill>
                <a:srgbClr val="FFFFFF"/>
              </a:solidFill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600" b="1" dirty="0">
              <a:solidFill>
                <a:srgbClr val="FFFFFF"/>
              </a:solidFill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b="1" dirty="0">
                <a:solidFill>
                  <a:srgbClr val="FFFFFF"/>
                </a:solidFill>
                <a:sym typeface="Mathematica1" pitchFamily="2" charset="2"/>
              </a:rPr>
              <a:t> </a:t>
            </a:r>
            <a:r>
              <a:rPr lang="en-US" altLang="en-US" sz="1600" b="1" dirty="0" smtClean="0">
                <a:solidFill>
                  <a:srgbClr val="FFFFFF"/>
                </a:solidFill>
              </a:rPr>
              <a:t>Most perfect </a:t>
            </a:r>
            <a:endParaRPr lang="en-US" altLang="en-US" sz="1600" b="1" dirty="0">
              <a:solidFill>
                <a:srgbClr val="FFFFFF"/>
              </a:solidFill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b="1" dirty="0">
                <a:solidFill>
                  <a:srgbClr val="FFFFFF"/>
                </a:solidFill>
              </a:rPr>
              <a:t>  </a:t>
            </a:r>
            <a:r>
              <a:rPr lang="en-US" altLang="en-US" sz="1600" b="1" dirty="0" smtClean="0">
                <a:solidFill>
                  <a:srgbClr val="FFFFFF"/>
                </a:solidFill>
              </a:rPr>
              <a:t> Black Body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b="1" dirty="0">
                <a:solidFill>
                  <a:srgbClr val="FFFFFF"/>
                </a:solidFill>
              </a:rPr>
              <a:t> </a:t>
            </a:r>
            <a:r>
              <a:rPr lang="en-US" altLang="en-US" sz="1600" b="1" dirty="0" smtClean="0">
                <a:solidFill>
                  <a:srgbClr val="FFFFFF"/>
                </a:solidFill>
              </a:rPr>
              <a:t>  Spectrum ever seen !!!!</a:t>
            </a:r>
            <a:endParaRPr lang="en-US" altLang="en-US" sz="1600" b="1" dirty="0">
              <a:solidFill>
                <a:srgbClr val="FFFFFF"/>
              </a:solidFill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b="1" dirty="0">
                <a:solidFill>
                  <a:srgbClr val="FFFFFF"/>
                </a:solidFill>
              </a:rPr>
              <a:t>   </a:t>
            </a:r>
          </a:p>
        </p:txBody>
      </p:sp>
      <p:sp>
        <p:nvSpPr>
          <p:cNvPr id="6" name="Rectangle 5"/>
          <p:cNvSpPr/>
          <p:nvPr/>
        </p:nvSpPr>
        <p:spPr>
          <a:xfrm>
            <a:off x="6357938" y="1785938"/>
            <a:ext cx="2714625" cy="42862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55302" name="Object 2"/>
          <p:cNvGraphicFramePr>
            <a:graphicFrameLocks noChangeAspect="1"/>
          </p:cNvGraphicFramePr>
          <p:nvPr/>
        </p:nvGraphicFramePr>
        <p:xfrm>
          <a:off x="3214688" y="2786063"/>
          <a:ext cx="2225675" cy="65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21" name="Equation" r:id="rId4" imgW="1422400" imgH="419100" progId="Equation.DSMT4">
                  <p:embed/>
                </p:oleObj>
              </mc:Choice>
              <mc:Fallback>
                <p:oleObj name="Equation" r:id="rId4" imgW="1422400" imgH="419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4688" y="2786063"/>
                        <a:ext cx="2225675" cy="657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179388" y="163513"/>
            <a:ext cx="8893175" cy="1479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4824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ChangeArrowheads="1"/>
          </p:cNvSpPr>
          <p:nvPr/>
        </p:nvSpPr>
        <p:spPr bwMode="auto">
          <a:xfrm>
            <a:off x="4286250" y="928688"/>
            <a:ext cx="4751388" cy="5786437"/>
          </a:xfrm>
          <a:prstGeom prst="rect">
            <a:avLst/>
          </a:prstGeom>
          <a:solidFill>
            <a:srgbClr val="C0C0C0">
              <a:alpha val="50195"/>
            </a:srgbClr>
          </a:solidFill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21507" name="Picture 11" descr="bigbang.nucleosynthesi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2357438"/>
            <a:ext cx="3571875" cy="264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39" name="Text Box 3"/>
          <p:cNvSpPr txBox="1">
            <a:spLocks noChangeArrowheads="1"/>
          </p:cNvSpPr>
          <p:nvPr/>
        </p:nvSpPr>
        <p:spPr bwMode="auto">
          <a:xfrm>
            <a:off x="4392613" y="5214938"/>
            <a:ext cx="4751387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Between 1-200 seconds after Big Bang,</a:t>
            </a:r>
          </a:p>
          <a:p>
            <a:pPr eaLnBrk="0" hangingPunct="0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temperature dropped to 10</a:t>
            </a:r>
            <a:r>
              <a:rPr lang="en-US" sz="1600" b="1" baseline="30000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9 </a:t>
            </a: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K:</a:t>
            </a:r>
          </a:p>
          <a:p>
            <a:pPr eaLnBrk="0" hangingPunct="0">
              <a:lnSpc>
                <a:spcPct val="70000"/>
              </a:lnSpc>
              <a:spcBef>
                <a:spcPct val="50000"/>
              </a:spcBef>
              <a:defRPr/>
            </a:pPr>
            <a:endParaRPr lang="en-US" sz="1600" b="1" dirty="0">
              <a:solidFill>
                <a:prstClr val="black">
                  <a:lumMod val="85000"/>
                  <a:lumOff val="15000"/>
                </a:prstClr>
              </a:solidFill>
              <a:latin typeface="Constantia"/>
            </a:endParaRPr>
          </a:p>
          <a:p>
            <a:pPr eaLnBrk="0" hangingPunct="0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Fusion protons  &amp;  neutrons</a:t>
            </a:r>
          </a:p>
          <a:p>
            <a:pPr eaLnBrk="0" hangingPunct="0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into light atomic nuclei</a:t>
            </a:r>
          </a:p>
        </p:txBody>
      </p:sp>
      <p:sp>
        <p:nvSpPr>
          <p:cNvPr id="167941" name="Text Box 5"/>
          <p:cNvSpPr txBox="1">
            <a:spLocks noChangeArrowheads="1"/>
          </p:cNvSpPr>
          <p:nvPr/>
        </p:nvSpPr>
        <p:spPr bwMode="auto">
          <a:xfrm>
            <a:off x="4462463" y="785813"/>
            <a:ext cx="4681537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50000"/>
              </a:lnSpc>
              <a:spcBef>
                <a:spcPct val="50000"/>
              </a:spcBef>
              <a:defRPr/>
            </a:pPr>
            <a:endParaRPr lang="en-US" b="1" dirty="0">
              <a:solidFill>
                <a:prstClr val="black">
                  <a:lumMod val="85000"/>
                  <a:lumOff val="15000"/>
                </a:prstClr>
              </a:solidFill>
              <a:latin typeface="Constantia"/>
            </a:endParaRPr>
          </a:p>
          <a:p>
            <a:pPr eaLnBrk="0" hangingPunct="0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Mass  Fraction  Light  Elements             </a:t>
            </a:r>
          </a:p>
          <a:p>
            <a:pPr eaLnBrk="0" hangingPunct="0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               </a:t>
            </a:r>
          </a:p>
          <a:p>
            <a:pPr eaLnBrk="0" hangingPunct="0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1600" b="1" dirty="0">
                <a:solidFill>
                  <a:srgbClr val="000099"/>
                </a:solidFill>
                <a:latin typeface="Papyrus" pitchFamily="66" charset="0"/>
              </a:rPr>
              <a:t>             </a:t>
            </a: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 24%        </a:t>
            </a:r>
            <a:r>
              <a:rPr lang="en-US" sz="1600" b="1" baseline="30000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4</a:t>
            </a: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He   nuclei</a:t>
            </a:r>
          </a:p>
          <a:p>
            <a:pPr eaLnBrk="0" hangingPunct="0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             traces    D, </a:t>
            </a:r>
            <a:r>
              <a:rPr lang="en-US" sz="1600" b="1" baseline="30000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3</a:t>
            </a: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He, </a:t>
            </a:r>
            <a:r>
              <a:rPr lang="en-US" sz="1600" b="1" baseline="30000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7</a:t>
            </a: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Li  nuclei</a:t>
            </a:r>
          </a:p>
          <a:p>
            <a:pPr eaLnBrk="0" hangingPunct="0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             75%         H     nuclei (protons)</a:t>
            </a:r>
          </a:p>
        </p:txBody>
      </p:sp>
      <p:sp>
        <p:nvSpPr>
          <p:cNvPr id="1050630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-428652"/>
            <a:ext cx="10117138" cy="13843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5500" b="1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</a:t>
            </a:r>
            <a:r>
              <a:rPr sz="5000" b="1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 Proton-Neutron &amp; Helium</a:t>
            </a:r>
          </a:p>
        </p:txBody>
      </p:sp>
      <p:pic>
        <p:nvPicPr>
          <p:cNvPr id="21511" name="Picture 7" descr="abundances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875" y="1571625"/>
            <a:ext cx="4035425" cy="5075238"/>
          </a:xfrm>
          <a:noFill/>
        </p:spPr>
      </p:pic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4140200" y="2205038"/>
            <a:ext cx="47529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Tahoma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85676" y="1022070"/>
            <a:ext cx="2827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smtClean="0">
                <a:solidFill>
                  <a:prstClr val="black"/>
                </a:solidFill>
              </a:rPr>
              <a:t>p/n ~1/7:   1 min na BB</a:t>
            </a:r>
            <a:endParaRPr lang="en-GB" b="1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9625" y="928688"/>
            <a:ext cx="3330575" cy="55609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39471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6732588" y="1484313"/>
            <a:ext cx="2232025" cy="51847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053701" name="Rectangle 5"/>
          <p:cNvSpPr>
            <a:spLocks noGrp="1" noChangeArrowheads="1"/>
          </p:cNvSpPr>
          <p:nvPr>
            <p:ph type="title"/>
          </p:nvPr>
        </p:nvSpPr>
        <p:spPr>
          <a:xfrm>
            <a:off x="173780" y="116632"/>
            <a:ext cx="8970220" cy="11430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60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5. </a:t>
            </a:r>
            <a:r>
              <a:rPr lang="en-GB" sz="60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</a:t>
            </a:r>
            <a:r>
              <a:rPr lang="en-GB" sz="60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he Changing Universe</a:t>
            </a:r>
            <a:endParaRPr sz="6000" b="1" dirty="0" smtClean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8967" name="Text Box 7"/>
          <p:cNvSpPr txBox="1">
            <a:spLocks noChangeArrowheads="1"/>
          </p:cNvSpPr>
          <p:nvPr/>
        </p:nvSpPr>
        <p:spPr bwMode="auto">
          <a:xfrm>
            <a:off x="6804025" y="5154613"/>
            <a:ext cx="2160588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endParaRPr lang="en-US" sz="2000" b="1" dirty="0">
              <a:solidFill>
                <a:prstClr val="white"/>
              </a:solidFill>
              <a:latin typeface="Constantia"/>
            </a:endParaRPr>
          </a:p>
          <a:p>
            <a:pPr eaLnBrk="0" hangingPunct="0">
              <a:spcBef>
                <a:spcPct val="50000"/>
              </a:spcBef>
              <a:defRPr/>
            </a:pPr>
            <a:r>
              <a:rPr lang="en-US" sz="2000" b="1" dirty="0">
                <a:solidFill>
                  <a:prstClr val="white"/>
                </a:solidFill>
                <a:latin typeface="Constantia"/>
              </a:rPr>
              <a:t>Galaxies in Hubble Ultra Deep Field</a:t>
            </a:r>
          </a:p>
        </p:txBody>
      </p:sp>
      <p:sp>
        <p:nvSpPr>
          <p:cNvPr id="26631" name="Rectangle 2"/>
          <p:cNvSpPr>
            <a:spLocks noChangeArrowheads="1"/>
          </p:cNvSpPr>
          <p:nvPr/>
        </p:nvSpPr>
        <p:spPr bwMode="auto">
          <a:xfrm>
            <a:off x="142875" y="1500188"/>
            <a:ext cx="6500813" cy="51847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6632" name="AutoShape 12"/>
          <p:cNvSpPr>
            <a:spLocks noChangeArrowheads="1"/>
          </p:cNvSpPr>
          <p:nvPr/>
        </p:nvSpPr>
        <p:spPr bwMode="auto">
          <a:xfrm rot="5400000">
            <a:off x="7635081" y="4433888"/>
            <a:ext cx="160338" cy="1571625"/>
          </a:xfrm>
          <a:prstGeom prst="upArrow">
            <a:avLst>
              <a:gd name="adj1" fmla="val 50000"/>
              <a:gd name="adj2" fmla="val 99653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6804025" y="1517223"/>
            <a:ext cx="2952328" cy="3277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At great depths 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t</a:t>
            </a:r>
            <a:r>
              <a:rPr lang="en-US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he Universe 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looks completely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different </a:t>
            </a:r>
            <a:endParaRPr lang="en-US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/>
            </a:endParaRPr>
          </a:p>
          <a:p>
            <a:pPr eaLnBrk="0" hangingPunct="0">
              <a:spcBef>
                <a:spcPct val="50000"/>
              </a:spcBef>
              <a:defRPr/>
            </a:pPr>
            <a:endParaRPr lang="en-US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/>
            </a:endParaRP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r>
              <a:rPr lang="en-US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and thus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 </a:t>
            </a:r>
            <a:r>
              <a:rPr lang="en-US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    long ago :</a:t>
            </a:r>
            <a:endParaRPr lang="en-US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/>
            </a:endParaRPr>
          </a:p>
          <a:p>
            <a:pPr eaLnBrk="0" hangingPunct="0">
              <a:spcBef>
                <a:spcPct val="50000"/>
              </a:spcBef>
              <a:defRPr/>
            </a:pPr>
            <a:r>
              <a:rPr lang="en-US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  Depth= Time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14" y="1572041"/>
            <a:ext cx="6301334" cy="5041067"/>
          </a:xfrm>
        </p:spPr>
      </p:pic>
    </p:spTree>
    <p:extLst>
      <p:ext uri="{BB962C8B-B14F-4D97-AF65-F5344CB8AC3E}">
        <p14:creationId xmlns:p14="http://schemas.microsoft.com/office/powerpoint/2010/main" val="2758814438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6732588" y="1484313"/>
            <a:ext cx="2232025" cy="51847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053701" name="Rectangle 5"/>
          <p:cNvSpPr>
            <a:spLocks noGrp="1" noChangeArrowheads="1"/>
          </p:cNvSpPr>
          <p:nvPr>
            <p:ph type="title"/>
          </p:nvPr>
        </p:nvSpPr>
        <p:spPr>
          <a:xfrm>
            <a:off x="173780" y="116632"/>
            <a:ext cx="8970220" cy="11430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60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5. </a:t>
            </a:r>
            <a:r>
              <a:rPr lang="en-GB" sz="60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</a:t>
            </a:r>
            <a:r>
              <a:rPr lang="en-GB" sz="60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he Changing Universe</a:t>
            </a:r>
            <a:endParaRPr sz="6000" b="1" dirty="0" smtClean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8967" name="Text Box 7"/>
          <p:cNvSpPr txBox="1">
            <a:spLocks noChangeArrowheads="1"/>
          </p:cNvSpPr>
          <p:nvPr/>
        </p:nvSpPr>
        <p:spPr bwMode="auto">
          <a:xfrm>
            <a:off x="6804025" y="5154613"/>
            <a:ext cx="2160588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endParaRPr lang="en-US" sz="2000" b="1" dirty="0">
              <a:solidFill>
                <a:prstClr val="white"/>
              </a:solidFill>
              <a:latin typeface="Constantia"/>
            </a:endParaRPr>
          </a:p>
          <a:p>
            <a:pPr eaLnBrk="0" hangingPunct="0">
              <a:spcBef>
                <a:spcPct val="50000"/>
              </a:spcBef>
              <a:defRPr/>
            </a:pPr>
            <a:r>
              <a:rPr lang="en-US" sz="2000" b="1" dirty="0">
                <a:solidFill>
                  <a:prstClr val="white"/>
                </a:solidFill>
                <a:latin typeface="Constantia"/>
              </a:rPr>
              <a:t>Galaxies in Hubble Ultra Deep Field</a:t>
            </a:r>
          </a:p>
        </p:txBody>
      </p:sp>
      <p:sp>
        <p:nvSpPr>
          <p:cNvPr id="26631" name="Rectangle 2"/>
          <p:cNvSpPr>
            <a:spLocks noChangeArrowheads="1"/>
          </p:cNvSpPr>
          <p:nvPr/>
        </p:nvSpPr>
        <p:spPr bwMode="auto">
          <a:xfrm>
            <a:off x="142875" y="1500188"/>
            <a:ext cx="6500813" cy="51847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6632" name="AutoShape 12"/>
          <p:cNvSpPr>
            <a:spLocks noChangeArrowheads="1"/>
          </p:cNvSpPr>
          <p:nvPr/>
        </p:nvSpPr>
        <p:spPr bwMode="auto">
          <a:xfrm rot="5400000">
            <a:off x="7635081" y="4433888"/>
            <a:ext cx="160338" cy="1571625"/>
          </a:xfrm>
          <a:prstGeom prst="upArrow">
            <a:avLst>
              <a:gd name="adj1" fmla="val 50000"/>
              <a:gd name="adj2" fmla="val 99653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6804025" y="1517223"/>
            <a:ext cx="2952328" cy="3277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At great depths 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t</a:t>
            </a:r>
            <a:r>
              <a:rPr lang="en-US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he Universe 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looks completely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different </a:t>
            </a:r>
            <a:endParaRPr lang="en-US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/>
            </a:endParaRPr>
          </a:p>
          <a:p>
            <a:pPr eaLnBrk="0" hangingPunct="0">
              <a:spcBef>
                <a:spcPct val="50000"/>
              </a:spcBef>
              <a:defRPr/>
            </a:pPr>
            <a:endParaRPr lang="en-US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/>
            </a:endParaRP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r>
              <a:rPr lang="en-US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and thus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 </a:t>
            </a:r>
            <a:r>
              <a:rPr lang="en-US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    long ago :</a:t>
            </a:r>
            <a:endParaRPr lang="en-US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/>
            </a:endParaRPr>
          </a:p>
          <a:p>
            <a:pPr eaLnBrk="0" hangingPunct="0">
              <a:spcBef>
                <a:spcPct val="50000"/>
              </a:spcBef>
              <a:defRPr/>
            </a:pPr>
            <a:r>
              <a:rPr lang="en-US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  Depth= Time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" name="Picture 3" descr="hubblerevealsgaldram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84313"/>
            <a:ext cx="6480175" cy="518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211711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20" name="Rectangle 4"/>
          <p:cNvSpPr>
            <a:spLocks noChangeArrowheads="1"/>
          </p:cNvSpPr>
          <p:nvPr/>
        </p:nvSpPr>
        <p:spPr bwMode="auto">
          <a:xfrm>
            <a:off x="4462463" y="4652963"/>
            <a:ext cx="4681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800" b="1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34820" name="Rectangle 5"/>
          <p:cNvSpPr>
            <a:spLocks noChangeArrowheads="1"/>
          </p:cNvSpPr>
          <p:nvPr/>
        </p:nvSpPr>
        <p:spPr bwMode="auto">
          <a:xfrm>
            <a:off x="179388" y="908721"/>
            <a:ext cx="8785225" cy="4752304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smtClean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135622" name="Rectangle 6"/>
          <p:cNvSpPr>
            <a:spLocks noChangeArrowheads="1"/>
          </p:cNvSpPr>
          <p:nvPr/>
        </p:nvSpPr>
        <p:spPr bwMode="auto">
          <a:xfrm>
            <a:off x="-252413" y="5486400"/>
            <a:ext cx="92170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48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br>
              <a:rPr lang="en-US" sz="48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endParaRPr lang="en-US" sz="4800" b="1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-214313" y="2000250"/>
            <a:ext cx="9720263" cy="244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sz="6600" b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6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Cosmic Curvature</a:t>
            </a:r>
            <a:endParaRPr lang="en-US" sz="60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48983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AutoShape 2"/>
          <p:cNvSpPr>
            <a:spLocks noChangeArrowheads="1"/>
          </p:cNvSpPr>
          <p:nvPr/>
        </p:nvSpPr>
        <p:spPr bwMode="auto">
          <a:xfrm>
            <a:off x="250825" y="1989138"/>
            <a:ext cx="8713788" cy="3095625"/>
          </a:xfrm>
          <a:prstGeom prst="roundRect">
            <a:avLst>
              <a:gd name="adj" fmla="val 16667"/>
            </a:avLst>
          </a:prstGeom>
          <a:solidFill>
            <a:srgbClr val="C0C0C0">
              <a:alpha val="45097"/>
            </a:srgbClr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58115" name="Text Box 3"/>
          <p:cNvSpPr txBox="1">
            <a:spLocks noChangeArrowheads="1"/>
          </p:cNvSpPr>
          <p:nvPr/>
        </p:nvSpPr>
        <p:spPr bwMode="auto">
          <a:xfrm>
            <a:off x="-396875" y="1268413"/>
            <a:ext cx="9720263" cy="367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endParaRPr lang="en-US" sz="6600" b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6000" b="1" dirty="0">
                <a:solidFill>
                  <a:srgbClr val="FFFFD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How Much ?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sz="6000" b="1" dirty="0">
              <a:solidFill>
                <a:srgbClr val="FFFFD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6000" b="1" dirty="0">
                <a:solidFill>
                  <a:srgbClr val="FFFFD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Cosmic Curvature</a:t>
            </a:r>
          </a:p>
        </p:txBody>
      </p:sp>
    </p:spTree>
    <p:extLst>
      <p:ext uri="{BB962C8B-B14F-4D97-AF65-F5344CB8AC3E}">
        <p14:creationId xmlns:p14="http://schemas.microsoft.com/office/powerpoint/2010/main" val="3338744258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642938" y="1785938"/>
            <a:ext cx="7775575" cy="4378325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14290"/>
            <a:ext cx="10117138" cy="13716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3600" b="1" dirty="0" smtClean="0">
                <a:solidFill>
                  <a:schemeClr val="tx1"/>
                </a:solidFill>
              </a:rPr>
              <a:t/>
            </a:r>
            <a:br>
              <a:rPr sz="3600" b="1" dirty="0" smtClean="0">
                <a:solidFill>
                  <a:schemeClr val="tx1"/>
                </a:solidFill>
              </a:rPr>
            </a:br>
            <a:r>
              <a:rPr sz="3600" b="1" dirty="0" smtClean="0">
                <a:solidFill>
                  <a:schemeClr val="tx1"/>
                </a:solidFill>
              </a:rPr>
              <a:t/>
            </a:r>
            <a:br>
              <a:rPr sz="3600" b="1" dirty="0" smtClean="0">
                <a:solidFill>
                  <a:schemeClr val="tx1"/>
                </a:solidFill>
              </a:rPr>
            </a:br>
            <a:r>
              <a:rPr sz="3600" b="1" dirty="0" smtClean="0">
                <a:solidFill>
                  <a:schemeClr val="tx1"/>
                </a:solidFill>
              </a:rPr>
              <a:t/>
            </a:r>
            <a:br>
              <a:rPr sz="3600" b="1" dirty="0" smtClean="0">
                <a:solidFill>
                  <a:schemeClr val="tx1"/>
                </a:solidFill>
              </a:rPr>
            </a:br>
            <a:r>
              <a:rPr sz="3600" b="1" dirty="0" smtClean="0">
                <a:solidFill>
                  <a:schemeClr val="tx1"/>
                </a:solidFill>
              </a:rPr>
              <a:t/>
            </a:r>
            <a:br>
              <a:rPr sz="3600" b="1" dirty="0" smtClean="0">
                <a:solidFill>
                  <a:schemeClr val="tx1"/>
                </a:solidFill>
              </a:rPr>
            </a:br>
            <a:r>
              <a:rPr sz="3600" b="1" dirty="0" smtClean="0">
                <a:solidFill>
                  <a:schemeClr val="tx1"/>
                </a:solidFill>
              </a:rPr>
              <a:t/>
            </a:r>
            <a:br>
              <a:rPr sz="3600" b="1" dirty="0" smtClean="0">
                <a:solidFill>
                  <a:schemeClr val="tx1"/>
                </a:solidFill>
              </a:rPr>
            </a:br>
            <a:r>
              <a:rPr sz="3600" b="1" dirty="0" smtClean="0">
                <a:solidFill>
                  <a:schemeClr val="tx1"/>
                </a:solidFill>
              </a:rPr>
              <a:t/>
            </a:r>
            <a:br>
              <a:rPr sz="3600" b="1" dirty="0" smtClean="0">
                <a:solidFill>
                  <a:schemeClr val="tx1"/>
                </a:solidFill>
              </a:rPr>
            </a:br>
            <a:r>
              <a:rPr sz="3600" b="1" dirty="0" smtClean="0">
                <a:solidFill>
                  <a:schemeClr val="tx1"/>
                </a:solidFill>
              </a:rPr>
              <a:t/>
            </a:r>
            <a:br>
              <a:rPr sz="3600" b="1" dirty="0" smtClean="0">
                <a:solidFill>
                  <a:schemeClr val="tx1"/>
                </a:solidFill>
              </a:rPr>
            </a:br>
            <a:r>
              <a:rPr sz="3600" b="1" dirty="0" smtClean="0">
                <a:solidFill>
                  <a:schemeClr val="tx1"/>
                </a:solidFill>
              </a:rPr>
              <a:t/>
            </a:r>
            <a:br>
              <a:rPr sz="3600" b="1" dirty="0" smtClean="0">
                <a:solidFill>
                  <a:schemeClr val="tx1"/>
                </a:solidFill>
              </a:rPr>
            </a:br>
            <a:r>
              <a:rPr sz="3600" b="1" dirty="0" smtClean="0">
                <a:solidFill>
                  <a:schemeClr val="tx1"/>
                </a:solidFill>
              </a:rPr>
              <a:t/>
            </a:r>
            <a:br>
              <a:rPr sz="3600" b="1" dirty="0" smtClean="0">
                <a:solidFill>
                  <a:schemeClr val="tx1"/>
                </a:solidFill>
              </a:rPr>
            </a:br>
            <a:r>
              <a:rPr sz="3600" b="1" dirty="0" smtClean="0">
                <a:solidFill>
                  <a:schemeClr val="tx1"/>
                </a:solidFill>
              </a:rPr>
              <a:t/>
            </a:r>
            <a:br>
              <a:rPr sz="3600" b="1" dirty="0" smtClean="0">
                <a:solidFill>
                  <a:schemeClr val="tx1"/>
                </a:solidFill>
              </a:rPr>
            </a:br>
            <a:r>
              <a:rPr sz="3600" b="1" dirty="0" smtClean="0">
                <a:solidFill>
                  <a:schemeClr val="tx1"/>
                </a:solidFill>
              </a:rPr>
              <a:t/>
            </a:r>
            <a:br>
              <a:rPr sz="3600" b="1" dirty="0" smtClean="0">
                <a:solidFill>
                  <a:schemeClr val="tx1"/>
                </a:solidFill>
              </a:rPr>
            </a:br>
            <a:r>
              <a:rPr sz="3600" b="1" dirty="0" smtClean="0">
                <a:solidFill>
                  <a:schemeClr val="tx1"/>
                </a:solidFill>
              </a:rPr>
              <a:t>                             Evolution   &amp;   Fate</a:t>
            </a:r>
            <a:br>
              <a:rPr sz="3600" b="1" dirty="0" smtClean="0">
                <a:solidFill>
                  <a:schemeClr val="tx1"/>
                </a:solidFill>
              </a:rPr>
            </a:br>
            <a:r>
              <a:rPr sz="3600" b="1" dirty="0" smtClean="0">
                <a:solidFill>
                  <a:schemeClr val="tx1"/>
                </a:solidFill>
              </a:rPr>
              <a:t>         </a:t>
            </a:r>
            <a:r>
              <a:rPr sz="3600" b="1" dirty="0" err="1" smtClean="0">
                <a:solidFill>
                  <a:schemeClr val="tx1"/>
                </a:solidFill>
              </a:rPr>
              <a:t>Friedmann</a:t>
            </a:r>
            <a:r>
              <a:rPr sz="3600" b="1" dirty="0" smtClean="0">
                <a:solidFill>
                  <a:schemeClr val="tx1"/>
                </a:solidFill>
              </a:rPr>
              <a:t>-Robertson-Walker-Lemaitre </a:t>
            </a:r>
            <a:br>
              <a:rPr sz="3600" b="1" dirty="0" smtClean="0">
                <a:solidFill>
                  <a:schemeClr val="tx1"/>
                </a:solidFill>
              </a:rPr>
            </a:br>
            <a:r>
              <a:rPr sz="3600" b="1" dirty="0" smtClean="0">
                <a:solidFill>
                  <a:schemeClr val="tx1"/>
                </a:solidFill>
              </a:rPr>
              <a:t>                                       Universe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7250" y="2286000"/>
            <a:ext cx="7572375" cy="34163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 smtClean="0">
                <a:solidFill>
                  <a:prstClr val="white"/>
                </a:solidFill>
                <a:latin typeface="Constantia"/>
              </a:rPr>
              <a:t>Completely determined by 3 factors:</a:t>
            </a:r>
            <a:endParaRPr lang="en-US" sz="2400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endParaRPr lang="en-US" sz="2400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en-US" sz="2400" dirty="0">
                <a:solidFill>
                  <a:prstClr val="white"/>
                </a:solidFill>
              </a:rPr>
              <a:t>          </a:t>
            </a:r>
            <a:r>
              <a:rPr lang="en-US" sz="2400" dirty="0">
                <a:solidFill>
                  <a:prstClr val="white"/>
                </a:solidFill>
                <a:sym typeface="Mathematica1"/>
              </a:rPr>
              <a:t>  </a:t>
            </a:r>
            <a:r>
              <a:rPr lang="en-US" sz="2400" dirty="0" smtClean="0">
                <a:solidFill>
                  <a:prstClr val="white"/>
                </a:solidFill>
                <a:latin typeface="Constantia"/>
                <a:sym typeface="Mathematica1"/>
              </a:rPr>
              <a:t>energy and matter content </a:t>
            </a:r>
            <a:endParaRPr lang="en-US" sz="2400" dirty="0">
              <a:solidFill>
                <a:prstClr val="white"/>
              </a:solidFill>
              <a:latin typeface="Constantia"/>
              <a:sym typeface="Mathematica1"/>
            </a:endParaRPr>
          </a:p>
          <a:p>
            <a:pPr>
              <a:defRPr/>
            </a:pPr>
            <a:r>
              <a:rPr lang="en-US" sz="2400" dirty="0">
                <a:solidFill>
                  <a:prstClr val="white"/>
                </a:solidFill>
                <a:latin typeface="Constantia"/>
                <a:sym typeface="Mathematica1"/>
              </a:rPr>
              <a:t>                              </a:t>
            </a:r>
            <a:r>
              <a:rPr lang="en-US" sz="2400" dirty="0" smtClean="0">
                <a:solidFill>
                  <a:prstClr val="white"/>
                </a:solidFill>
                <a:latin typeface="Constantia"/>
                <a:sym typeface="Mathematica1"/>
              </a:rPr>
              <a:t>(density and pressure)</a:t>
            </a:r>
            <a:r>
              <a:rPr lang="en-US" sz="2400" dirty="0" smtClean="0">
                <a:solidFill>
                  <a:prstClr val="white"/>
                </a:solidFill>
                <a:latin typeface="Constantia"/>
              </a:rPr>
              <a:t>                                </a:t>
            </a:r>
            <a:endParaRPr lang="en-US" sz="2400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endParaRPr lang="en-US" sz="2400" dirty="0">
              <a:solidFill>
                <a:prstClr val="white"/>
              </a:solidFill>
              <a:latin typeface="Constantia"/>
              <a:sym typeface="Mathematica1"/>
            </a:endParaRPr>
          </a:p>
          <a:p>
            <a:pPr>
              <a:defRPr/>
            </a:pPr>
            <a:r>
              <a:rPr lang="en-US" sz="2400" dirty="0">
                <a:solidFill>
                  <a:prstClr val="white"/>
                </a:solidFill>
                <a:latin typeface="Constantia"/>
                <a:sym typeface="Mathematica1"/>
              </a:rPr>
              <a:t>             </a:t>
            </a:r>
            <a:r>
              <a:rPr lang="en-US" sz="2400" dirty="0" smtClean="0">
                <a:solidFill>
                  <a:prstClr val="white"/>
                </a:solidFill>
                <a:latin typeface="Constantia"/>
                <a:sym typeface="Mathematica1"/>
              </a:rPr>
              <a:t>geometry of the Universe</a:t>
            </a:r>
            <a:endParaRPr lang="en-US" sz="2400" dirty="0">
              <a:solidFill>
                <a:prstClr val="white"/>
              </a:solidFill>
              <a:latin typeface="Constantia"/>
              <a:sym typeface="Mathematica1"/>
            </a:endParaRPr>
          </a:p>
          <a:p>
            <a:pPr>
              <a:defRPr/>
            </a:pPr>
            <a:r>
              <a:rPr lang="en-US" sz="2400" dirty="0">
                <a:solidFill>
                  <a:prstClr val="white"/>
                </a:solidFill>
                <a:latin typeface="Constantia"/>
                <a:sym typeface="Mathematica1"/>
              </a:rPr>
              <a:t>                               </a:t>
            </a:r>
            <a:r>
              <a:rPr lang="en-US" sz="2400" dirty="0" smtClean="0">
                <a:solidFill>
                  <a:prstClr val="white"/>
                </a:solidFill>
                <a:latin typeface="Constantia"/>
                <a:sym typeface="Mathematica1"/>
              </a:rPr>
              <a:t>(curvature)                                                                                 </a:t>
            </a:r>
          </a:p>
          <a:p>
            <a:pPr>
              <a:defRPr/>
            </a:pPr>
            <a:endParaRPr lang="en-US" sz="2400" dirty="0">
              <a:solidFill>
                <a:prstClr val="white"/>
              </a:solidFill>
              <a:latin typeface="Constantia"/>
              <a:sym typeface="Mathematica1"/>
            </a:endParaRPr>
          </a:p>
          <a:p>
            <a:pPr>
              <a:defRPr/>
            </a:pPr>
            <a:r>
              <a:rPr lang="en-US" sz="2400" dirty="0">
                <a:solidFill>
                  <a:prstClr val="white"/>
                </a:solidFill>
                <a:latin typeface="Constantia"/>
                <a:sym typeface="Mathematica1"/>
              </a:rPr>
              <a:t>            </a:t>
            </a:r>
            <a:r>
              <a:rPr lang="en-US" sz="2400" dirty="0" smtClean="0">
                <a:solidFill>
                  <a:prstClr val="white"/>
                </a:solidFill>
                <a:latin typeface="Constantia"/>
                <a:sym typeface="Mathematica1"/>
              </a:rPr>
              <a:t> Cosmological  Constant</a:t>
            </a:r>
            <a:r>
              <a:rPr lang="en-US" sz="2400" dirty="0" smtClean="0">
                <a:solidFill>
                  <a:prstClr val="white"/>
                </a:solidFill>
                <a:latin typeface="Constantia"/>
              </a:rPr>
              <a:t> </a:t>
            </a:r>
            <a:endParaRPr lang="en-US" sz="2400" dirty="0">
              <a:solidFill>
                <a:prstClr val="white"/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297029222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chemeClr val="bg1"/>
                </a:solidFill>
              </a:rPr>
              <a:t>Cosmic Microwave Background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964" y="1412776"/>
            <a:ext cx="7283095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79388" y="5475288"/>
            <a:ext cx="8785225" cy="124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600" b="1" dirty="0">
                <a:solidFill>
                  <a:srgbClr val="FFFFE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Map of the Universe at Recombination Epoch  </a:t>
            </a:r>
            <a:r>
              <a:rPr lang="en-US" sz="1600" b="1" dirty="0" smtClean="0">
                <a:solidFill>
                  <a:srgbClr val="FFFFE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(Planck, 2013):</a:t>
            </a:r>
            <a:endParaRPr lang="en-US" sz="1600" b="1" dirty="0">
              <a:solidFill>
                <a:srgbClr val="FFFFE9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/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600" b="1" dirty="0">
                <a:solidFill>
                  <a:srgbClr val="FFFFE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        </a:t>
            </a:r>
            <a:r>
              <a:rPr lang="en-US" sz="1600" b="1" dirty="0">
                <a:solidFill>
                  <a:srgbClr val="FFFFE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sym typeface="Mathematica1" pitchFamily="2" charset="2"/>
              </a:rPr>
              <a:t> </a:t>
            </a:r>
            <a:r>
              <a:rPr lang="en-US" sz="1600" b="1" dirty="0">
                <a:solidFill>
                  <a:srgbClr val="FFFFE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379,000 years after Big Bang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600" b="1" dirty="0">
                <a:solidFill>
                  <a:srgbClr val="FFFFE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        </a:t>
            </a:r>
            <a:r>
              <a:rPr lang="en-US" sz="1600" b="1" dirty="0">
                <a:solidFill>
                  <a:srgbClr val="FFFFE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sym typeface="Mathematica1" pitchFamily="2" charset="2"/>
              </a:rPr>
              <a:t> </a:t>
            </a:r>
            <a:r>
              <a:rPr lang="en-US" sz="1600" b="1" dirty="0" err="1">
                <a:solidFill>
                  <a:srgbClr val="FFFFE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Subhorizon</a:t>
            </a:r>
            <a:r>
              <a:rPr lang="en-US" sz="1600" b="1" dirty="0">
                <a:solidFill>
                  <a:srgbClr val="FFFFE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perturbations:    primordial sound waves 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600" b="1" dirty="0">
                <a:solidFill>
                  <a:srgbClr val="FFFFE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         </a:t>
            </a:r>
            <a:r>
              <a:rPr lang="en-US" sz="1600" b="1" dirty="0">
                <a:solidFill>
                  <a:srgbClr val="FFFFE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sym typeface="Mathematica1" pitchFamily="2" charset="2"/>
              </a:rPr>
              <a:t> </a:t>
            </a:r>
            <a:r>
              <a:rPr lang="en-US" sz="1600" b="1" dirty="0">
                <a:solidFill>
                  <a:srgbClr val="FFFFE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∆T/T   &lt;  10-5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79388" y="5445125"/>
            <a:ext cx="8785225" cy="129698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44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61" name="Text Box 5"/>
          <p:cNvSpPr txBox="1">
            <a:spLocks noChangeArrowheads="1"/>
          </p:cNvSpPr>
          <p:nvPr/>
        </p:nvSpPr>
        <p:spPr bwMode="auto">
          <a:xfrm>
            <a:off x="107950" y="1503363"/>
            <a:ext cx="4859338" cy="2628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00"/>
                </a:solidFill>
                <a:latin typeface="Tahoma" pitchFamily="34" charset="0"/>
              </a:rPr>
              <a:t> </a:t>
            </a:r>
            <a:endParaRPr lang="en-US" sz="1400" b="1" dirty="0">
              <a:solidFill>
                <a:srgbClr val="000000"/>
              </a:solidFill>
              <a:latin typeface="Arial"/>
            </a:endParaRP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 Measuring the Geometry of the Universe: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endParaRPr lang="en-US" sz="1400" b="1" dirty="0">
              <a:solidFill>
                <a:srgbClr val="000000">
                  <a:lumMod val="95000"/>
                </a:srgbClr>
              </a:solidFill>
              <a:latin typeface="Arial"/>
            </a:endParaRP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>
                    <a:lumMod val="95000"/>
                  </a:srgbClr>
                </a:solidFill>
                <a:latin typeface="Arial"/>
              </a:rPr>
              <a:t> </a:t>
            </a:r>
            <a:r>
              <a:rPr lang="en-US" sz="1400" b="1" dirty="0">
                <a:solidFill>
                  <a:srgbClr val="000000">
                    <a:lumMod val="95000"/>
                  </a:srgbClr>
                </a:solidFill>
                <a:latin typeface="Arial"/>
                <a:sym typeface="Mathematica1"/>
              </a:rPr>
              <a:t>   </a:t>
            </a:r>
            <a:r>
              <a:rPr lang="en-US" sz="1400" b="1" dirty="0">
                <a:solidFill>
                  <a:srgbClr val="000000">
                    <a:lumMod val="95000"/>
                  </a:srgbClr>
                </a:solidFill>
                <a:latin typeface="Arial"/>
              </a:rPr>
              <a:t>Object with known physical size,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>
                    <a:lumMod val="95000"/>
                  </a:srgbClr>
                </a:solidFill>
                <a:latin typeface="Arial"/>
              </a:rPr>
              <a:t>      at large cosmological distance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>
                    <a:lumMod val="95000"/>
                  </a:srgbClr>
                </a:solidFill>
                <a:latin typeface="Arial"/>
              </a:rPr>
              <a:t>	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>
                    <a:lumMod val="95000"/>
                  </a:srgbClr>
                </a:solidFill>
                <a:latin typeface="Arial"/>
                <a:sym typeface="Batang" pitchFamily="18" charset="-127"/>
              </a:rPr>
              <a:t>●    </a:t>
            </a:r>
            <a:r>
              <a:rPr lang="en-US" sz="1400" b="1" dirty="0">
                <a:solidFill>
                  <a:srgbClr val="000000">
                    <a:lumMod val="95000"/>
                  </a:srgbClr>
                </a:solidFill>
                <a:latin typeface="Arial"/>
              </a:rPr>
              <a:t>Measure angular extent on sky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endParaRPr lang="en-US" sz="1400" b="1" dirty="0">
              <a:solidFill>
                <a:srgbClr val="000000">
                  <a:lumMod val="95000"/>
                </a:srgbClr>
              </a:solidFill>
              <a:latin typeface="Arial"/>
            </a:endParaRP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>
                    <a:lumMod val="95000"/>
                  </a:srgbClr>
                </a:solidFill>
                <a:latin typeface="Arial"/>
              </a:rPr>
              <a:t>●    </a:t>
            </a:r>
            <a:r>
              <a:rPr lang="en-US" sz="1400" b="1" dirty="0">
                <a:solidFill>
                  <a:srgbClr val="000000">
                    <a:lumMod val="95000"/>
                  </a:srgbClr>
                </a:solidFill>
                <a:latin typeface="Arial"/>
                <a:sym typeface="Batang" pitchFamily="18" charset="-127"/>
              </a:rPr>
              <a:t>Comparison yields light path,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>
                    <a:lumMod val="95000"/>
                  </a:srgbClr>
                </a:solidFill>
                <a:latin typeface="Arial"/>
                <a:sym typeface="Batang" pitchFamily="18" charset="-127"/>
              </a:rPr>
              <a:t>       and from this the curvature of space  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endParaRPr lang="en-US" sz="1400" i="1" dirty="0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1297414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215900" y="-242888"/>
            <a:ext cx="8928100" cy="1371601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6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Measuring  Curvature</a:t>
            </a:r>
          </a:p>
        </p:txBody>
      </p:sp>
      <p:sp>
        <p:nvSpPr>
          <p:cNvPr id="90116" name="Text Box 9"/>
          <p:cNvSpPr txBox="1">
            <a:spLocks noChangeArrowheads="1"/>
          </p:cNvSpPr>
          <p:nvPr/>
        </p:nvSpPr>
        <p:spPr bwMode="auto">
          <a:xfrm>
            <a:off x="8144669" y="4929187"/>
            <a:ext cx="6477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800" dirty="0">
                <a:solidFill>
                  <a:srgbClr val="000000"/>
                </a:solidFill>
                <a:latin typeface="Tahoma" pitchFamily="34" charset="0"/>
              </a:rPr>
              <a:t>W. Hu</a:t>
            </a:r>
          </a:p>
        </p:txBody>
      </p:sp>
      <p:sp>
        <p:nvSpPr>
          <p:cNvPr id="90117" name="Rectangle 10"/>
          <p:cNvSpPr>
            <a:spLocks noChangeArrowheads="1"/>
          </p:cNvSpPr>
          <p:nvPr/>
        </p:nvSpPr>
        <p:spPr bwMode="auto">
          <a:xfrm>
            <a:off x="107950" y="1412875"/>
            <a:ext cx="3821113" cy="50165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3608" name="Rectangle 12"/>
          <p:cNvSpPr>
            <a:spLocks noChangeArrowheads="1"/>
          </p:cNvSpPr>
          <p:nvPr/>
        </p:nvSpPr>
        <p:spPr bwMode="auto">
          <a:xfrm>
            <a:off x="4071938" y="1412875"/>
            <a:ext cx="4964112" cy="5016500"/>
          </a:xfrm>
          <a:prstGeom prst="rect">
            <a:avLst/>
          </a:prstGeom>
          <a:noFill/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90119" name="Picture 10" descr="dac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469" y="2439988"/>
            <a:ext cx="3829050" cy="270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57188" y="5357813"/>
            <a:ext cx="3214687" cy="4778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500" b="1" dirty="0">
                <a:solidFill>
                  <a:srgbClr val="000000"/>
                </a:solidFill>
                <a:latin typeface="Arial"/>
              </a:rPr>
              <a:t>Geometry  of   Space</a:t>
            </a:r>
          </a:p>
        </p:txBody>
      </p:sp>
      <p:sp>
        <p:nvSpPr>
          <p:cNvPr id="15" name="Down Arrow 14"/>
          <p:cNvSpPr/>
          <p:nvPr/>
        </p:nvSpPr>
        <p:spPr>
          <a:xfrm>
            <a:off x="1643063" y="4214813"/>
            <a:ext cx="642937" cy="928687"/>
          </a:xfrm>
          <a:prstGeom prst="down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099938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61" name="Text Box 5"/>
          <p:cNvSpPr txBox="1">
            <a:spLocks noChangeArrowheads="1"/>
          </p:cNvSpPr>
          <p:nvPr/>
        </p:nvSpPr>
        <p:spPr bwMode="auto">
          <a:xfrm>
            <a:off x="107950" y="1503363"/>
            <a:ext cx="4859338" cy="2390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00"/>
                </a:solidFill>
                <a:latin typeface="Tahoma" pitchFamily="34" charset="0"/>
              </a:rPr>
              <a:t> </a:t>
            </a:r>
            <a:endParaRPr lang="en-US" sz="1400" b="1" dirty="0">
              <a:solidFill>
                <a:srgbClr val="000000"/>
              </a:solidFill>
              <a:latin typeface="Arial"/>
            </a:endParaRP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endParaRPr lang="en-US" sz="1400" b="1" dirty="0">
              <a:solidFill>
                <a:srgbClr val="000000">
                  <a:lumMod val="95000"/>
                </a:srgbClr>
              </a:solidFill>
              <a:latin typeface="Arial"/>
            </a:endParaRP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>
                    <a:lumMod val="95000"/>
                  </a:srgbClr>
                </a:solidFill>
                <a:latin typeface="Arial"/>
              </a:rPr>
              <a:t> </a:t>
            </a:r>
            <a:r>
              <a:rPr lang="en-US" sz="1400" b="1" dirty="0">
                <a:solidFill>
                  <a:srgbClr val="000000">
                    <a:lumMod val="95000"/>
                  </a:srgbClr>
                </a:solidFill>
                <a:latin typeface="Arial"/>
                <a:sym typeface="Mathematica1"/>
              </a:rPr>
              <a:t>   </a:t>
            </a:r>
            <a:r>
              <a:rPr lang="en-US" sz="1400" b="1" dirty="0">
                <a:solidFill>
                  <a:srgbClr val="000000">
                    <a:lumMod val="95000"/>
                  </a:srgbClr>
                </a:solidFill>
                <a:latin typeface="Arial"/>
              </a:rPr>
              <a:t>Object with known physical size,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>
                    <a:lumMod val="95000"/>
                  </a:srgbClr>
                </a:solidFill>
                <a:latin typeface="Arial"/>
              </a:rPr>
              <a:t>      at large cosmological distance: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endParaRPr lang="en-US" sz="1400" b="1" dirty="0">
              <a:solidFill>
                <a:srgbClr val="000000">
                  <a:lumMod val="95000"/>
                </a:srgbClr>
              </a:solidFill>
              <a:latin typeface="Arial"/>
            </a:endParaRP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>
                    <a:lumMod val="95000"/>
                  </a:srgbClr>
                </a:solidFill>
                <a:latin typeface="Arial"/>
              </a:rPr>
              <a:t>  </a:t>
            </a:r>
            <a:r>
              <a:rPr lang="en-US" sz="1400" b="1" dirty="0">
                <a:solidFill>
                  <a:srgbClr val="000000">
                    <a:lumMod val="95000"/>
                  </a:srgbClr>
                </a:solidFill>
                <a:latin typeface="Arial"/>
                <a:sym typeface="Mathematica1"/>
              </a:rPr>
              <a:t>   Sound Waves in the Early Universe !!!!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endParaRPr lang="en-US" sz="1400" b="1" dirty="0">
              <a:solidFill>
                <a:srgbClr val="000000">
                  <a:lumMod val="95000"/>
                </a:srgbClr>
              </a:solidFill>
              <a:latin typeface="Arial"/>
              <a:sym typeface="Mathematica1"/>
            </a:endParaRP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>
                    <a:lumMod val="95000"/>
                  </a:srgbClr>
                </a:solidFill>
                <a:latin typeface="Arial"/>
                <a:sym typeface="Mathematica1"/>
              </a:rPr>
              <a:t>  </a:t>
            </a:r>
            <a:endParaRPr lang="en-US" sz="1400" b="1" dirty="0">
              <a:solidFill>
                <a:srgbClr val="000000">
                  <a:lumMod val="95000"/>
                </a:srgbClr>
              </a:solidFill>
              <a:latin typeface="Arial"/>
            </a:endParaRP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>
                    <a:lumMod val="95000"/>
                  </a:srgbClr>
                </a:solidFill>
                <a:latin typeface="Arial"/>
              </a:rPr>
              <a:t>	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endParaRPr lang="en-US" sz="1400" i="1" dirty="0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1297414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215900" y="-242888"/>
            <a:ext cx="8928100" cy="1371601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6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Measuring  Curvature</a:t>
            </a:r>
          </a:p>
        </p:txBody>
      </p:sp>
      <p:sp>
        <p:nvSpPr>
          <p:cNvPr id="91140" name="Text Box 9"/>
          <p:cNvSpPr txBox="1">
            <a:spLocks noChangeArrowheads="1"/>
          </p:cNvSpPr>
          <p:nvPr/>
        </p:nvSpPr>
        <p:spPr bwMode="auto">
          <a:xfrm>
            <a:off x="8172400" y="5143500"/>
            <a:ext cx="6477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800" dirty="0">
                <a:solidFill>
                  <a:srgbClr val="000000"/>
                </a:solidFill>
                <a:latin typeface="Tahoma" pitchFamily="34" charset="0"/>
              </a:rPr>
              <a:t>W. Hu</a:t>
            </a:r>
          </a:p>
        </p:txBody>
      </p:sp>
      <p:sp>
        <p:nvSpPr>
          <p:cNvPr id="91141" name="Rectangle 10"/>
          <p:cNvSpPr>
            <a:spLocks noChangeArrowheads="1"/>
          </p:cNvSpPr>
          <p:nvPr/>
        </p:nvSpPr>
        <p:spPr bwMode="auto">
          <a:xfrm>
            <a:off x="107950" y="1412875"/>
            <a:ext cx="3821113" cy="50165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3608" name="Rectangle 12"/>
          <p:cNvSpPr>
            <a:spLocks noChangeArrowheads="1"/>
          </p:cNvSpPr>
          <p:nvPr/>
        </p:nvSpPr>
        <p:spPr bwMode="auto">
          <a:xfrm>
            <a:off x="4071938" y="1412875"/>
            <a:ext cx="4964112" cy="5016500"/>
          </a:xfrm>
          <a:prstGeom prst="rect">
            <a:avLst/>
          </a:prstGeom>
          <a:noFill/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91143" name="Picture 10" descr="dac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144" y="2569369"/>
            <a:ext cx="3829050" cy="270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Down Arrow 15"/>
          <p:cNvSpPr/>
          <p:nvPr/>
        </p:nvSpPr>
        <p:spPr>
          <a:xfrm>
            <a:off x="1643063" y="4214813"/>
            <a:ext cx="642937" cy="928687"/>
          </a:xfrm>
          <a:prstGeom prst="down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7188" y="5357813"/>
            <a:ext cx="3643312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0000"/>
                </a:solidFill>
                <a:latin typeface="Arial"/>
              </a:rPr>
              <a:t>Temperature Fluctuations</a:t>
            </a:r>
          </a:p>
          <a:p>
            <a:pPr>
              <a:defRPr/>
            </a:pPr>
            <a:r>
              <a:rPr lang="en-US" sz="2000" b="1" dirty="0">
                <a:solidFill>
                  <a:srgbClr val="000000"/>
                </a:solidFill>
                <a:latin typeface="Arial"/>
              </a:rPr>
              <a:t>                    CMB</a:t>
            </a:r>
          </a:p>
        </p:txBody>
      </p:sp>
    </p:spTree>
    <p:extLst>
      <p:ext uri="{BB962C8B-B14F-4D97-AF65-F5344CB8AC3E}">
        <p14:creationId xmlns:p14="http://schemas.microsoft.com/office/powerpoint/2010/main" val="365667309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err="1" smtClean="0"/>
              <a:t>Fluctuations-Origin</a:t>
            </a:r>
            <a:r>
              <a:rPr lang="nl-NL" dirty="0" smtClean="0"/>
              <a:t> </a:t>
            </a:r>
            <a:endParaRPr lang="nl-NL" dirty="0"/>
          </a:p>
        </p:txBody>
      </p:sp>
      <p:pic>
        <p:nvPicPr>
          <p:cNvPr id="14338" name="Picture 2" descr="http://background.uchicago.edu/~whu/SciAm/secondpea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30494"/>
            <a:ext cx="8251458" cy="5221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21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13" descr="soundwav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4292600"/>
            <a:ext cx="4716462" cy="214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3" name="Picture 4" descr="fieldsur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700213"/>
            <a:ext cx="4751387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3061" name="Text Box 5"/>
          <p:cNvSpPr txBox="1">
            <a:spLocks noChangeArrowheads="1"/>
          </p:cNvSpPr>
          <p:nvPr/>
        </p:nvSpPr>
        <p:spPr bwMode="auto">
          <a:xfrm>
            <a:off x="107950" y="1503363"/>
            <a:ext cx="4859338" cy="49990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Tahoma" pitchFamily="34" charset="0"/>
              </a:rPr>
              <a:t>●</a:t>
            </a:r>
            <a:r>
              <a:rPr lang="en-US" sz="1600" dirty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Arial"/>
              </a:rPr>
              <a:t>small ripples in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      primordial matter &amp; photon   distribution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 ●  gravity:  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      - compression primordial photon gas 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      - photon pressure resists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endParaRPr lang="en-US" sz="1400" b="1" dirty="0">
              <a:solidFill>
                <a:srgbClr val="000000"/>
              </a:solidFill>
              <a:latin typeface="Arial"/>
            </a:endParaRP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 ● compressions and rarefactions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     in photon gas:   sound waves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endParaRPr lang="en-US" sz="1400" b="1" dirty="0">
              <a:solidFill>
                <a:srgbClr val="000000"/>
              </a:solidFill>
              <a:latin typeface="Arial"/>
            </a:endParaRP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 ● sound waves not heard, but seen: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    - compressions:    (photon) T  higher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    - rarefactions:                              lower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endParaRPr lang="en-US" sz="1400" b="1" dirty="0">
              <a:solidFill>
                <a:srgbClr val="000000"/>
              </a:solidFill>
              <a:latin typeface="Arial"/>
            </a:endParaRP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 ● fundamental mode sound spectrum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    - size of “instrument”:        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    - (sound) horizon size last scattering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endParaRPr lang="en-US" sz="1400" b="1" dirty="0">
              <a:solidFill>
                <a:srgbClr val="000000"/>
              </a:solidFill>
              <a:latin typeface="Arial"/>
            </a:endParaRP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 ● Observed, angular size:            </a:t>
            </a:r>
            <a:r>
              <a:rPr lang="el-GR" sz="1400" b="1" dirty="0">
                <a:solidFill>
                  <a:srgbClr val="000000"/>
                </a:solidFill>
                <a:latin typeface="Arial"/>
              </a:rPr>
              <a:t>θ</a:t>
            </a:r>
            <a:r>
              <a:rPr lang="en-US" sz="1400" b="1" dirty="0">
                <a:solidFill>
                  <a:srgbClr val="000000"/>
                </a:solidFill>
                <a:latin typeface="Arial"/>
              </a:rPr>
              <a:t>~1º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     - exact scale maximum compression, the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       “cosmic fundamental mode of music”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dirty="0">
                <a:solidFill>
                  <a:srgbClr val="FFFF00"/>
                </a:solidFill>
                <a:latin typeface="Tahoma" pitchFamily="34" charset="0"/>
              </a:rPr>
              <a:t>     </a:t>
            </a:r>
            <a:endParaRPr lang="en-US" sz="1400" i="1" dirty="0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1297414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215900" y="-242888"/>
            <a:ext cx="8928100" cy="1371601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6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Music of the Spheres</a:t>
            </a:r>
          </a:p>
        </p:txBody>
      </p:sp>
      <p:sp>
        <p:nvSpPr>
          <p:cNvPr id="92166" name="Text Box 9"/>
          <p:cNvSpPr txBox="1">
            <a:spLocks noChangeArrowheads="1"/>
          </p:cNvSpPr>
          <p:nvPr/>
        </p:nvSpPr>
        <p:spPr bwMode="auto">
          <a:xfrm>
            <a:off x="395288" y="6092825"/>
            <a:ext cx="6477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800">
                <a:solidFill>
                  <a:srgbClr val="000000"/>
                </a:solidFill>
                <a:latin typeface="Tahoma" pitchFamily="34" charset="0"/>
              </a:rPr>
              <a:t>W. Hu</a:t>
            </a:r>
          </a:p>
        </p:txBody>
      </p:sp>
      <p:sp>
        <p:nvSpPr>
          <p:cNvPr id="92167" name="Rectangle 10"/>
          <p:cNvSpPr>
            <a:spLocks noChangeArrowheads="1"/>
          </p:cNvSpPr>
          <p:nvPr/>
        </p:nvSpPr>
        <p:spPr bwMode="auto">
          <a:xfrm>
            <a:off x="107950" y="1412875"/>
            <a:ext cx="4103688" cy="50403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2168" name="Rectangle 12"/>
          <p:cNvSpPr>
            <a:spLocks noChangeArrowheads="1"/>
          </p:cNvSpPr>
          <p:nvPr/>
        </p:nvSpPr>
        <p:spPr bwMode="auto">
          <a:xfrm>
            <a:off x="4284663" y="1412875"/>
            <a:ext cx="4751387" cy="50403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2169" name="AutoShape 14"/>
          <p:cNvSpPr>
            <a:spLocks noChangeArrowheads="1"/>
          </p:cNvSpPr>
          <p:nvPr/>
        </p:nvSpPr>
        <p:spPr bwMode="auto">
          <a:xfrm>
            <a:off x="6300788" y="3357563"/>
            <a:ext cx="647700" cy="1008062"/>
          </a:xfrm>
          <a:prstGeom prst="downArrow">
            <a:avLst>
              <a:gd name="adj1" fmla="val 50000"/>
              <a:gd name="adj2" fmla="val 38909"/>
            </a:avLst>
          </a:prstGeom>
          <a:solidFill>
            <a:srgbClr val="FF0000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07103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05" name="Text Box 5"/>
          <p:cNvSpPr txBox="1">
            <a:spLocks noChangeArrowheads="1"/>
          </p:cNvSpPr>
          <p:nvPr/>
        </p:nvSpPr>
        <p:spPr bwMode="auto">
          <a:xfrm>
            <a:off x="372035" y="5681312"/>
            <a:ext cx="8785225" cy="781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nstantia"/>
              </a:rPr>
              <a:t>COBE measured fluctuations:                              &gt; 7</a:t>
            </a:r>
            <a:r>
              <a:rPr lang="en-US" sz="1600" b="1" baseline="30000" dirty="0"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nstantia"/>
              </a:rPr>
              <a:t>o</a:t>
            </a: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nstantia"/>
              </a:rPr>
              <a:t>Size Horizon at Recombination spans angle   ~ 1</a:t>
            </a:r>
            <a:r>
              <a:rPr lang="en-US" sz="1600" b="1" baseline="30000" dirty="0"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nstantia"/>
              </a:rPr>
              <a:t>o</a:t>
            </a: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nstantia"/>
              </a:rPr>
              <a:t> </a:t>
            </a:r>
            <a:endParaRPr lang="en-US" sz="1600" b="1" dirty="0">
              <a:solidFill>
                <a:prstClr val="white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nstantia"/>
            </a:endParaRPr>
          </a:p>
        </p:txBody>
      </p:sp>
      <p:pic>
        <p:nvPicPr>
          <p:cNvPr id="148483" name="Picture 3" descr="cob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836613"/>
            <a:ext cx="8856662" cy="4567237"/>
          </a:xfrm>
          <a:noFill/>
        </p:spPr>
      </p:pic>
      <p:sp>
        <p:nvSpPr>
          <p:cNvPr id="972802" name="Rectangle 2"/>
          <p:cNvSpPr>
            <a:spLocks noGrp="1" noChangeArrowheads="1"/>
          </p:cNvSpPr>
          <p:nvPr>
            <p:ph type="title"/>
          </p:nvPr>
        </p:nvSpPr>
        <p:spPr>
          <a:xfrm>
            <a:off x="214282" y="0"/>
            <a:ext cx="9359900" cy="90805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4800" b="1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Cosmic Microwave Background</a:t>
            </a:r>
          </a:p>
        </p:txBody>
      </p:sp>
      <p:sp>
        <p:nvSpPr>
          <p:cNvPr id="148485" name="Rectangle 4"/>
          <p:cNvSpPr>
            <a:spLocks noChangeArrowheads="1"/>
          </p:cNvSpPr>
          <p:nvPr/>
        </p:nvSpPr>
        <p:spPr bwMode="auto">
          <a:xfrm>
            <a:off x="179388" y="5357813"/>
            <a:ext cx="8785225" cy="1428750"/>
          </a:xfrm>
          <a:prstGeom prst="rect">
            <a:avLst/>
          </a:prstGeom>
          <a:noFill/>
          <a:ln w="3810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smtClean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48486" name="Oval 6"/>
          <p:cNvSpPr>
            <a:spLocks noChangeArrowheads="1"/>
          </p:cNvSpPr>
          <p:nvPr/>
        </p:nvSpPr>
        <p:spPr bwMode="auto">
          <a:xfrm>
            <a:off x="2195513" y="3068638"/>
            <a:ext cx="144462" cy="14446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smtClean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48487" name="AutoShape 7"/>
          <p:cNvSpPr>
            <a:spLocks noChangeArrowheads="1"/>
          </p:cNvSpPr>
          <p:nvPr/>
        </p:nvSpPr>
        <p:spPr bwMode="auto">
          <a:xfrm rot="-1317264">
            <a:off x="2411413" y="2781300"/>
            <a:ext cx="1150937" cy="71438"/>
          </a:xfrm>
          <a:prstGeom prst="leftArrow">
            <a:avLst>
              <a:gd name="adj1" fmla="val 50000"/>
              <a:gd name="adj2" fmla="val 402775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smtClean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48488" name="Text Box 8"/>
          <p:cNvSpPr txBox="1">
            <a:spLocks noChangeArrowheads="1"/>
          </p:cNvSpPr>
          <p:nvPr/>
        </p:nvSpPr>
        <p:spPr bwMode="auto">
          <a:xfrm>
            <a:off x="3635375" y="2349500"/>
            <a:ext cx="30956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 smtClean="0">
                <a:solidFill>
                  <a:srgbClr val="CC0000"/>
                </a:solidFill>
                <a:latin typeface="Arial" charset="0"/>
              </a:rPr>
              <a:t>Size Horizon Recombination</a:t>
            </a:r>
          </a:p>
        </p:txBody>
      </p:sp>
    </p:spTree>
    <p:extLst>
      <p:ext uri="{BB962C8B-B14F-4D97-AF65-F5344CB8AC3E}">
        <p14:creationId xmlns:p14="http://schemas.microsoft.com/office/powerpoint/2010/main" val="323534174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5000" b="1" dirty="0" smtClean="0"/>
              <a:t>Flat </a:t>
            </a:r>
            <a:r>
              <a:rPr lang="nl-NL" sz="5000" b="1" dirty="0" err="1" smtClean="0"/>
              <a:t>universe</a:t>
            </a:r>
            <a:r>
              <a:rPr lang="nl-NL" sz="5000" b="1" dirty="0" smtClean="0"/>
              <a:t> </a:t>
            </a:r>
            <a:r>
              <a:rPr lang="nl-NL" sz="5000" b="1" dirty="0" err="1" smtClean="0"/>
              <a:t>from</a:t>
            </a:r>
            <a:r>
              <a:rPr lang="nl-NL" sz="5000" b="1" dirty="0" smtClean="0"/>
              <a:t> CMB</a:t>
            </a:r>
            <a:endParaRPr lang="en-US" sz="50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 smtClean="0">
                <a:latin typeface="Constantia" panose="02030602050306030303" pitchFamily="18" charset="0"/>
              </a:rPr>
              <a:t>First peak:  flat </a:t>
            </a:r>
            <a:r>
              <a:rPr lang="nl-NL" b="1" dirty="0" err="1" smtClean="0">
                <a:latin typeface="Constantia" panose="02030602050306030303" pitchFamily="18" charset="0"/>
              </a:rPr>
              <a:t>universe</a:t>
            </a:r>
            <a:endParaRPr lang="en-US" b="1" dirty="0">
              <a:latin typeface="Constantia" panose="02030602050306030303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32856"/>
            <a:ext cx="4991469" cy="3861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5993904"/>
            <a:ext cx="1800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 sz="1400" dirty="0" smtClean="0">
                <a:solidFill>
                  <a:prstClr val="black"/>
                </a:solidFill>
                <a:latin typeface="Constantia" panose="02030602050306030303" pitchFamily="18" charset="0"/>
              </a:rPr>
              <a:t>Closed: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 sz="1400" dirty="0" smtClean="0">
                <a:solidFill>
                  <a:prstClr val="black"/>
                </a:solidFill>
                <a:latin typeface="Constantia" panose="02030602050306030303" pitchFamily="18" charset="0"/>
              </a:rPr>
              <a:t>hot spots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 sz="1400" dirty="0" smtClean="0">
                <a:solidFill>
                  <a:prstClr val="black"/>
                </a:solidFill>
                <a:latin typeface="Constantia" panose="02030602050306030303" pitchFamily="18" charset="0"/>
              </a:rPr>
              <a:t>appear larger</a:t>
            </a:r>
            <a:endParaRPr lang="en-US" sz="1400" dirty="0">
              <a:solidFill>
                <a:prstClr val="black"/>
              </a:solidFill>
              <a:latin typeface="Constantia" panose="020306020503060303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11760" y="5993904"/>
            <a:ext cx="13681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 sz="1400" dirty="0" smtClean="0">
                <a:solidFill>
                  <a:prstClr val="black"/>
                </a:solidFill>
                <a:latin typeface="Constantia" panose="02030602050306030303" pitchFamily="18" charset="0"/>
              </a:rPr>
              <a:t>Flat: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 sz="1400" dirty="0" smtClean="0">
                <a:solidFill>
                  <a:prstClr val="black"/>
                </a:solidFill>
                <a:latin typeface="Constantia" panose="02030602050306030303" pitchFamily="18" charset="0"/>
              </a:rPr>
              <a:t>appear as big as they are </a:t>
            </a:r>
            <a:endParaRPr lang="en-US" sz="1400" dirty="0">
              <a:solidFill>
                <a:prstClr val="black"/>
              </a:solidFill>
              <a:latin typeface="Constantia" panose="020306020503060303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39952" y="5993904"/>
            <a:ext cx="14630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 sz="1400" dirty="0" smtClean="0">
                <a:solidFill>
                  <a:prstClr val="black"/>
                </a:solidFill>
                <a:latin typeface="Constantia" panose="02030602050306030303" pitchFamily="18" charset="0"/>
              </a:rPr>
              <a:t>Open: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 sz="1400" dirty="0" smtClean="0">
                <a:solidFill>
                  <a:prstClr val="black"/>
                </a:solidFill>
                <a:latin typeface="Constantia" panose="02030602050306030303" pitchFamily="18" charset="0"/>
              </a:rPr>
              <a:t>spots appear smaller</a:t>
            </a:r>
            <a:endParaRPr lang="en-US" sz="1400" dirty="0">
              <a:solidFill>
                <a:prstClr val="black"/>
              </a:solidFill>
              <a:latin typeface="Constantia" panose="020306020503060303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97091" y="2254992"/>
            <a:ext cx="29523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 sz="1400" dirty="0" smtClean="0">
                <a:solidFill>
                  <a:prstClr val="black"/>
                </a:solidFill>
                <a:latin typeface="Constantia" panose="02030602050306030303" pitchFamily="18" charset="0"/>
              </a:rPr>
              <a:t>We know the redshift and the time it took for the light to reach us: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nl-NL" sz="1400" dirty="0">
              <a:solidFill>
                <a:prstClr val="black"/>
              </a:solidFill>
              <a:latin typeface="Constantia" panose="02030602050306030303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 sz="1400" dirty="0" smtClean="0">
                <a:solidFill>
                  <a:prstClr val="black"/>
                </a:solidFill>
                <a:latin typeface="Constantia" panose="02030602050306030303" pitchFamily="18" charset="0"/>
              </a:rPr>
              <a:t>from this we know the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 sz="1400" dirty="0" smtClean="0">
                <a:solidFill>
                  <a:prstClr val="black"/>
                </a:solidFill>
                <a:latin typeface="Constantia" panose="02030602050306030303" pitchFamily="18" charset="0"/>
              </a:rPr>
              <a:t> - length of the legs of the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 sz="140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nl-NL" sz="1400" dirty="0" smtClean="0">
                <a:solidFill>
                  <a:prstClr val="black"/>
                </a:solidFill>
                <a:latin typeface="Constantia" panose="02030602050306030303" pitchFamily="18" charset="0"/>
              </a:rPr>
              <a:t>   triangle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 sz="1400" dirty="0" smtClean="0">
                <a:solidFill>
                  <a:prstClr val="black"/>
                </a:solidFill>
                <a:latin typeface="Constantia" panose="02030602050306030303" pitchFamily="18" charset="0"/>
              </a:rPr>
              <a:t>-   the angle at which we are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 sz="140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nl-NL" sz="1400" dirty="0" smtClean="0">
                <a:solidFill>
                  <a:prstClr val="black"/>
                </a:solidFill>
                <a:latin typeface="Constantia" panose="02030602050306030303" pitchFamily="18" charset="0"/>
              </a:rPr>
              <a:t>   measuring the sound horizon.</a:t>
            </a:r>
            <a:endParaRPr lang="en-US" sz="1400" dirty="0">
              <a:solidFill>
                <a:prstClr val="black"/>
              </a:solidFill>
              <a:latin typeface="Constantia" panose="02030602050306030303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955" y="5431929"/>
            <a:ext cx="215265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955" y="4509120"/>
            <a:ext cx="12573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5797091" y="2132856"/>
            <a:ext cx="2952328" cy="386104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185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974" name="Text Box 6"/>
          <p:cNvSpPr txBox="1">
            <a:spLocks noChangeArrowheads="1"/>
          </p:cNvSpPr>
          <p:nvPr/>
        </p:nvSpPr>
        <p:spPr bwMode="auto">
          <a:xfrm>
            <a:off x="179388" y="3716338"/>
            <a:ext cx="2663825" cy="473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FFFF00"/>
                </a:solidFill>
                <a:latin typeface="Arial"/>
              </a:rPr>
              <a:t>The WMAP CMB temperature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FFFF00"/>
                </a:solidFill>
                <a:latin typeface="Arial"/>
              </a:rPr>
              <a:t>                          power spectrum</a:t>
            </a:r>
          </a:p>
        </p:txBody>
      </p:sp>
      <p:pic>
        <p:nvPicPr>
          <p:cNvPr id="94211" name="Picture 9" descr="070960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9713"/>
            <a:ext cx="9144000" cy="637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653275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Text Box 2"/>
          <p:cNvSpPr txBox="1">
            <a:spLocks noChangeArrowheads="1"/>
          </p:cNvSpPr>
          <p:nvPr/>
        </p:nvSpPr>
        <p:spPr bwMode="auto">
          <a:xfrm>
            <a:off x="179388" y="6096000"/>
            <a:ext cx="9821862" cy="762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sz="2400" dirty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en-US" sz="2200" b="1" dirty="0">
                <a:solidFill>
                  <a:srgbClr val="FFFFF7"/>
                </a:solidFill>
                <a:latin typeface="Arial"/>
              </a:rPr>
              <a:t>The Cosmic Microwave Background Temperature Anisotropies:</a:t>
            </a:r>
          </a:p>
          <a:p>
            <a:pPr eaLnBrk="0" hangingPunct="0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sz="2200" b="1" dirty="0">
                <a:solidFill>
                  <a:srgbClr val="FFFFF7"/>
                </a:solidFill>
                <a:latin typeface="Arial"/>
              </a:rPr>
              <a:t>                              Universe is almost perfectly </a:t>
            </a:r>
            <a:r>
              <a:rPr lang="en-US" sz="2200" b="1" dirty="0" smtClean="0">
                <a:solidFill>
                  <a:srgbClr val="FFFFF7"/>
                </a:solidFill>
                <a:latin typeface="Arial"/>
              </a:rPr>
              <a:t>FLAT !!!!</a:t>
            </a:r>
            <a:endParaRPr lang="en-US" sz="2200" b="1" dirty="0">
              <a:solidFill>
                <a:srgbClr val="FFFFF7"/>
              </a:solidFill>
              <a:latin typeface="Arial"/>
            </a:endParaRPr>
          </a:p>
        </p:txBody>
      </p:sp>
      <p:pic>
        <p:nvPicPr>
          <p:cNvPr id="93187" name="Picture 3" descr="skyglo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75"/>
            <a:ext cx="5892800" cy="589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1973" name="Text Box 5"/>
          <p:cNvSpPr txBox="1">
            <a:spLocks noChangeArrowheads="1"/>
          </p:cNvSpPr>
          <p:nvPr/>
        </p:nvSpPr>
        <p:spPr bwMode="auto">
          <a:xfrm>
            <a:off x="4000500" y="1214438"/>
            <a:ext cx="5256213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F7"/>
                </a:solidFill>
                <a:latin typeface="Arial"/>
              </a:rPr>
              <a:t>The Cosmic Tonal Ladder</a:t>
            </a:r>
          </a:p>
        </p:txBody>
      </p:sp>
      <p:sp>
        <p:nvSpPr>
          <p:cNvPr id="851974" name="Text Box 6"/>
          <p:cNvSpPr txBox="1">
            <a:spLocks noChangeArrowheads="1"/>
          </p:cNvSpPr>
          <p:nvPr/>
        </p:nvSpPr>
        <p:spPr bwMode="auto">
          <a:xfrm>
            <a:off x="179388" y="3716338"/>
            <a:ext cx="2663825" cy="4587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FFFF00"/>
                </a:solidFill>
                <a:latin typeface="Arial"/>
              </a:rPr>
              <a:t>The WMAP CMB temperature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FFFF00"/>
                </a:solidFill>
                <a:latin typeface="Arial"/>
              </a:rPr>
              <a:t>                     power  spectrum</a:t>
            </a:r>
          </a:p>
        </p:txBody>
      </p:sp>
      <p:pic>
        <p:nvPicPr>
          <p:cNvPr id="93190" name="Picture 7" descr="w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916113"/>
            <a:ext cx="6181725" cy="400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83" name="Rectangle 8"/>
          <p:cNvSpPr>
            <a:spLocks noChangeArrowheads="1"/>
          </p:cNvSpPr>
          <p:nvPr/>
        </p:nvSpPr>
        <p:spPr bwMode="auto">
          <a:xfrm>
            <a:off x="2771775" y="1916113"/>
            <a:ext cx="6192838" cy="4033837"/>
          </a:xfrm>
          <a:prstGeom prst="rect">
            <a:avLst/>
          </a:prstGeom>
          <a:noFill/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4808" name="Text Box 9"/>
          <p:cNvSpPr txBox="1">
            <a:spLocks noChangeArrowheads="1"/>
          </p:cNvSpPr>
          <p:nvPr/>
        </p:nvSpPr>
        <p:spPr bwMode="auto">
          <a:xfrm>
            <a:off x="6551613" y="4005263"/>
            <a:ext cx="25923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dirty="0">
                <a:solidFill>
                  <a:srgbClr val="FF0000"/>
                </a:solidFill>
                <a:latin typeface="Arial"/>
              </a:rPr>
              <a:t>Cosmic sound horizon</a:t>
            </a:r>
          </a:p>
        </p:txBody>
      </p:sp>
      <p:sp>
        <p:nvSpPr>
          <p:cNvPr id="93193" name="AutoShape 10"/>
          <p:cNvSpPr>
            <a:spLocks noChangeArrowheads="1"/>
          </p:cNvSpPr>
          <p:nvPr/>
        </p:nvSpPr>
        <p:spPr bwMode="auto">
          <a:xfrm rot="-5400000">
            <a:off x="5939631" y="3645695"/>
            <a:ext cx="1152525" cy="144462"/>
          </a:xfrm>
          <a:prstGeom prst="rightArrow">
            <a:avLst>
              <a:gd name="adj1" fmla="val 50000"/>
              <a:gd name="adj2" fmla="val 199451"/>
            </a:avLst>
          </a:prstGeom>
          <a:solidFill>
            <a:srgbClr val="993300"/>
          </a:solidFill>
          <a:ln w="9525">
            <a:solidFill>
              <a:srgbClr val="99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71775" y="1916113"/>
            <a:ext cx="6192838" cy="4033837"/>
          </a:xfrm>
          <a:prstGeom prst="rect">
            <a:avLst/>
          </a:prstGeom>
          <a:noFill/>
          <a:ln w="349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53397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CMB - Fluctuations</a:t>
            </a:r>
            <a:endParaRPr lang="nl-NL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68760"/>
            <a:ext cx="8064896" cy="530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040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fr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5"/>
            <a:ext cx="91440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6803" name="Text Box 3"/>
          <p:cNvSpPr txBox="1">
            <a:spLocks noChangeArrowheads="1"/>
          </p:cNvSpPr>
          <p:nvPr/>
        </p:nvSpPr>
        <p:spPr bwMode="auto">
          <a:xfrm>
            <a:off x="4932363" y="1484313"/>
            <a:ext cx="26654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Our Universe ?</a:t>
            </a:r>
          </a:p>
        </p:txBody>
      </p:sp>
      <p:sp>
        <p:nvSpPr>
          <p:cNvPr id="1356804" name="Text Box 4"/>
          <p:cNvSpPr txBox="1">
            <a:spLocks noChangeArrowheads="1"/>
          </p:cNvSpPr>
          <p:nvPr/>
        </p:nvSpPr>
        <p:spPr bwMode="auto">
          <a:xfrm>
            <a:off x="6300788" y="2997200"/>
            <a:ext cx="2665412" cy="61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Einstein-de Sitter  </a:t>
            </a:r>
          </a:p>
          <a:p>
            <a:pPr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      Universe ?</a:t>
            </a:r>
          </a:p>
        </p:txBody>
      </p:sp>
      <p:sp>
        <p:nvSpPr>
          <p:cNvPr id="38917" name="AutoShape 5"/>
          <p:cNvSpPr>
            <a:spLocks noChangeArrowheads="1"/>
          </p:cNvSpPr>
          <p:nvPr/>
        </p:nvSpPr>
        <p:spPr bwMode="auto">
          <a:xfrm>
            <a:off x="4500563" y="1557338"/>
            <a:ext cx="431800" cy="142875"/>
          </a:xfrm>
          <a:prstGeom prst="rightArrow">
            <a:avLst>
              <a:gd name="adj1" fmla="val 50000"/>
              <a:gd name="adj2" fmla="val 75556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4461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20" name="Rectangle 4"/>
          <p:cNvSpPr>
            <a:spLocks noChangeArrowheads="1"/>
          </p:cNvSpPr>
          <p:nvPr/>
        </p:nvSpPr>
        <p:spPr bwMode="auto">
          <a:xfrm>
            <a:off x="4462463" y="4652963"/>
            <a:ext cx="4681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800" b="1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34820" name="Rectangle 5"/>
          <p:cNvSpPr>
            <a:spLocks noChangeArrowheads="1"/>
          </p:cNvSpPr>
          <p:nvPr/>
        </p:nvSpPr>
        <p:spPr bwMode="auto">
          <a:xfrm>
            <a:off x="179388" y="908721"/>
            <a:ext cx="8785225" cy="4752304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smtClean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135622" name="Rectangle 6"/>
          <p:cNvSpPr>
            <a:spLocks noChangeArrowheads="1"/>
          </p:cNvSpPr>
          <p:nvPr/>
        </p:nvSpPr>
        <p:spPr bwMode="auto">
          <a:xfrm>
            <a:off x="-252413" y="5486400"/>
            <a:ext cx="92170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48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br>
              <a:rPr lang="en-US" sz="48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endParaRPr lang="en-US" sz="4800" b="1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-214313" y="2000250"/>
            <a:ext cx="9720263" cy="244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sz="6600" b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6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Cosmic Horizons</a:t>
            </a:r>
            <a:endParaRPr lang="en-US" sz="60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36838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28625" y="5715000"/>
            <a:ext cx="8286750" cy="1000125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04899" name="Text Box 3"/>
          <p:cNvSpPr txBox="1">
            <a:spLocks noChangeArrowheads="1"/>
          </p:cNvSpPr>
          <p:nvPr/>
        </p:nvSpPr>
        <p:spPr bwMode="auto">
          <a:xfrm>
            <a:off x="-285750" y="-500063"/>
            <a:ext cx="9720263" cy="2562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sz="6600" b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6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Cosmic  Horizons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sz="60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8625" y="1285875"/>
            <a:ext cx="8286750" cy="6724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Fundamental Concept for our understanding of the physics of the Universe: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onstantia"/>
            </a:endParaRPr>
          </a:p>
          <a:p>
            <a:pPr>
              <a:buFont typeface="Mathematica1" pitchFamily="2" charset="2"/>
              <a:buChar char="·"/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  Physical processes are limited to the region of space with which we are 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   or have ever been in physical contact.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onstantia"/>
            </a:endParaRPr>
          </a:p>
          <a:p>
            <a:pPr>
              <a:buFont typeface="Mathematica1" pitchFamily="2" charset="2"/>
              <a:buChar char="·"/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 What is the region of space with which we are in contact ?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   Region with whom we have been able to exchange photons 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                                                  (photons:    fastest moving particles)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onstantia"/>
            </a:endParaRPr>
          </a:p>
          <a:p>
            <a:pPr>
              <a:buFont typeface="Mathematica1" pitchFamily="2" charset="2"/>
              <a:buChar char="·"/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 From which distance have we received light.</a:t>
            </a:r>
          </a:p>
          <a:p>
            <a:pPr>
              <a:buFont typeface="Mathematica1" pitchFamily="2" charset="2"/>
              <a:buChar char="·"/>
              <a:defRPr/>
            </a:pPr>
            <a:endParaRPr lang="en-US" dirty="0">
              <a:solidFill>
                <a:prstClr val="white"/>
              </a:solidFill>
              <a:latin typeface="Constantia"/>
            </a:endParaRPr>
          </a:p>
          <a:p>
            <a:pPr>
              <a:buFont typeface="Mathematica1" pitchFamily="2" charset="2"/>
              <a:buChar char="·"/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 Complication:  - light is moving in an expanding and curved space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                             - fighting its way against an expanding background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onstantia"/>
            </a:endParaRPr>
          </a:p>
          <a:p>
            <a:pPr>
              <a:buFont typeface="Mathematica1" pitchFamily="2" charset="2"/>
              <a:buChar char="·"/>
              <a:defRPr/>
            </a:pPr>
            <a:r>
              <a:rPr lang="en-US" dirty="0">
                <a:solidFill>
                  <a:prstClr val="white"/>
                </a:solidFill>
                <a:latin typeface="Constantia"/>
                <a:sym typeface="Mathematica1"/>
              </a:rPr>
              <a:t> This is called the 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onstantia"/>
              <a:sym typeface="Mathematica1"/>
            </a:endParaRP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onstantia"/>
              <a:sym typeface="Mathematica1"/>
            </a:endParaRPr>
          </a:p>
          <a:p>
            <a:pPr>
              <a:defRPr/>
            </a:pPr>
            <a:r>
              <a:rPr lang="en-US" sz="2500" b="1" dirty="0">
                <a:solidFill>
                  <a:prstClr val="white"/>
                </a:solidFill>
                <a:latin typeface="Constantia"/>
                <a:sym typeface="Mathematica1"/>
              </a:rPr>
              <a:t>                     </a:t>
            </a:r>
            <a:r>
              <a:rPr lang="en-US" sz="3500" b="1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  <a:sym typeface="Mathematica1"/>
              </a:rPr>
              <a:t>Horizon of the Universe</a:t>
            </a:r>
            <a:endParaRPr lang="en-US" sz="3500" b="1" dirty="0">
              <a:solidFill>
                <a:prstClr val="black">
                  <a:lumMod val="85000"/>
                  <a:lumOff val="15000"/>
                </a:prstClr>
              </a:solidFill>
              <a:latin typeface="Constantia"/>
            </a:endParaRP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endParaRPr lang="en-US" dirty="0">
              <a:solidFill>
                <a:prstClr val="black">
                  <a:lumMod val="85000"/>
                  <a:lumOff val="15000"/>
                </a:prstClr>
              </a:solidFill>
              <a:latin typeface="Constantia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: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8625" y="1214438"/>
            <a:ext cx="8286750" cy="4357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92019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28625" y="5715000"/>
            <a:ext cx="8286750" cy="1000125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04899" name="Text Box 3"/>
          <p:cNvSpPr txBox="1">
            <a:spLocks noChangeArrowheads="1"/>
          </p:cNvSpPr>
          <p:nvPr/>
        </p:nvSpPr>
        <p:spPr bwMode="auto">
          <a:xfrm>
            <a:off x="-285750" y="-500063"/>
            <a:ext cx="9720263" cy="244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sz="6600" b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60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Cosmic  Horizons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sz="60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pic>
        <p:nvPicPr>
          <p:cNvPr id="143364" name="Picture 7" descr="horizon_pro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1231900"/>
            <a:ext cx="8877300" cy="439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14375" y="5857875"/>
            <a:ext cx="8072438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200" b="1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Horizon of the Universe:</a:t>
            </a:r>
          </a:p>
          <a:p>
            <a:pPr>
              <a:defRPr/>
            </a:pPr>
            <a:r>
              <a:rPr lang="en-US" sz="2200" b="1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distance that light travelled since the Big Bang</a:t>
            </a:r>
          </a:p>
        </p:txBody>
      </p:sp>
    </p:spTree>
    <p:extLst>
      <p:ext uri="{BB962C8B-B14F-4D97-AF65-F5344CB8AC3E}">
        <p14:creationId xmlns:p14="http://schemas.microsoft.com/office/powerpoint/2010/main" val="170286336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B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31075" name="Content Placeholder 3" descr="horizon.shrinking.sciam.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-11113"/>
            <a:ext cx="8604250" cy="6869113"/>
          </a:xfrm>
        </p:spPr>
      </p:pic>
    </p:spTree>
    <p:extLst>
      <p:ext uri="{BB962C8B-B14F-4D97-AF65-F5344CB8AC3E}">
        <p14:creationId xmlns:p14="http://schemas.microsoft.com/office/powerpoint/2010/main" val="257265429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20" name="Rectangle 4"/>
          <p:cNvSpPr>
            <a:spLocks noChangeArrowheads="1"/>
          </p:cNvSpPr>
          <p:nvPr/>
        </p:nvSpPr>
        <p:spPr bwMode="auto">
          <a:xfrm>
            <a:off x="4462463" y="4652963"/>
            <a:ext cx="4681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800" b="1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34820" name="Rectangle 5"/>
          <p:cNvSpPr>
            <a:spLocks noChangeArrowheads="1"/>
          </p:cNvSpPr>
          <p:nvPr/>
        </p:nvSpPr>
        <p:spPr bwMode="auto">
          <a:xfrm>
            <a:off x="179388" y="908721"/>
            <a:ext cx="8785225" cy="4752304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smtClean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135622" name="Rectangle 6"/>
          <p:cNvSpPr>
            <a:spLocks noChangeArrowheads="1"/>
          </p:cNvSpPr>
          <p:nvPr/>
        </p:nvSpPr>
        <p:spPr bwMode="auto">
          <a:xfrm>
            <a:off x="-252413" y="5486400"/>
            <a:ext cx="92170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48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br>
              <a:rPr lang="en-US" sz="48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endParaRPr lang="en-US" sz="4800" b="1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-214313" y="2000250"/>
            <a:ext cx="9720263" cy="244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sz="6600" b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6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Cosmic Future</a:t>
            </a:r>
            <a:endParaRPr lang="en-US" sz="60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24487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32099" name="Content Placeholder 3" descr="fate.universe.sciam.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35375" y="3429000"/>
            <a:ext cx="5222875" cy="3090863"/>
          </a:xfrm>
        </p:spPr>
      </p:pic>
      <p:pic>
        <p:nvPicPr>
          <p:cNvPr id="132100" name="Picture 4" descr="fate.universe.sciam.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404813"/>
            <a:ext cx="5184775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333375"/>
            <a:ext cx="4176713" cy="33226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FFE9"/>
                </a:solidFill>
                <a:latin typeface="Arial"/>
              </a:rPr>
              <a:t>Cosmic  Fate</a:t>
            </a:r>
          </a:p>
          <a:p>
            <a:pPr>
              <a:defRPr/>
            </a:pPr>
            <a:endParaRPr lang="en-US" sz="4000" b="1" dirty="0">
              <a:solidFill>
                <a:srgbClr val="FFFFE9"/>
              </a:solidFill>
              <a:latin typeface="Arial"/>
            </a:endParaRPr>
          </a:p>
          <a:p>
            <a:pPr>
              <a:defRPr/>
            </a:pPr>
            <a:endParaRPr lang="en-US" sz="4000" b="1" dirty="0">
              <a:solidFill>
                <a:srgbClr val="FFFFE9"/>
              </a:solidFill>
              <a:latin typeface="Arial"/>
            </a:endParaRPr>
          </a:p>
          <a:p>
            <a:pPr>
              <a:defRPr/>
            </a:pPr>
            <a:r>
              <a:rPr lang="en-US" sz="2500" b="1" dirty="0">
                <a:solidFill>
                  <a:srgbClr val="FFFFE9"/>
                </a:solidFill>
                <a:latin typeface="Arial"/>
              </a:rPr>
              <a:t>100 </a:t>
            </a:r>
            <a:r>
              <a:rPr lang="en-US" sz="2500" b="1" dirty="0" err="1">
                <a:solidFill>
                  <a:srgbClr val="FFFFE9"/>
                </a:solidFill>
                <a:latin typeface="Arial"/>
              </a:rPr>
              <a:t>Gigayears</a:t>
            </a:r>
            <a:r>
              <a:rPr lang="en-US" sz="2500" b="1" dirty="0">
                <a:solidFill>
                  <a:srgbClr val="FFFFE9"/>
                </a:solidFill>
                <a:latin typeface="Arial"/>
              </a:rPr>
              <a:t>:</a:t>
            </a:r>
          </a:p>
          <a:p>
            <a:pPr>
              <a:defRPr/>
            </a:pPr>
            <a:r>
              <a:rPr lang="en-US" sz="2500" b="1" dirty="0">
                <a:solidFill>
                  <a:srgbClr val="FFFFE9"/>
                </a:solidFill>
                <a:latin typeface="Arial"/>
              </a:rPr>
              <a:t>the end of Cosmology</a:t>
            </a:r>
          </a:p>
          <a:p>
            <a:pPr>
              <a:defRPr/>
            </a:pPr>
            <a:endParaRPr lang="en-US" sz="4000" b="1" dirty="0">
              <a:solidFill>
                <a:srgbClr val="FFFFE9"/>
              </a:solidFill>
              <a:latin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08400" y="333375"/>
            <a:ext cx="5111750" cy="6191250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47666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684213" y="1714500"/>
            <a:ext cx="7775575" cy="4378325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42844" y="0"/>
            <a:ext cx="10117138" cy="1371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3600" b="1" smtClean="0">
                <a:solidFill>
                  <a:schemeClr val="tx1"/>
                </a:solidFill>
              </a:rPr>
              <a:t>Friedmann-Robertson-Walker-Lemaitre </a:t>
            </a:r>
            <a:br>
              <a:rPr sz="3600" b="1" smtClean="0">
                <a:solidFill>
                  <a:schemeClr val="tx1"/>
                </a:solidFill>
              </a:rPr>
            </a:br>
            <a:r>
              <a:rPr sz="3600" b="1" smtClean="0">
                <a:solidFill>
                  <a:schemeClr val="tx1"/>
                </a:solidFill>
              </a:rPr>
              <a:t>                                   Universe</a:t>
            </a:r>
          </a:p>
        </p:txBody>
      </p:sp>
      <p:graphicFrame>
        <p:nvGraphicFramePr>
          <p:cNvPr id="57348" name="Object 2"/>
          <p:cNvGraphicFramePr>
            <a:graphicFrameLocks noChangeAspect="1"/>
          </p:cNvGraphicFramePr>
          <p:nvPr/>
        </p:nvGraphicFramePr>
        <p:xfrm>
          <a:off x="1500188" y="2071688"/>
          <a:ext cx="5691187" cy="1392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68" name="Equation" r:id="rId3" imgW="1765300" imgH="431800" progId="Equation.DSMT4">
                  <p:embed/>
                </p:oleObj>
              </mc:Choice>
              <mc:Fallback>
                <p:oleObj name="Equation" r:id="rId3" imgW="1765300" imgH="431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0188" y="2071688"/>
                        <a:ext cx="5691187" cy="1392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349" name="Object 3"/>
          <p:cNvGraphicFramePr>
            <a:graphicFrameLocks noChangeAspect="1"/>
          </p:cNvGraphicFramePr>
          <p:nvPr/>
        </p:nvGraphicFramePr>
        <p:xfrm>
          <a:off x="1571625" y="4357688"/>
          <a:ext cx="5486400" cy="1474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69" name="Equation" r:id="rId5" imgW="1701800" imgH="457200" progId="Equation.DSMT4">
                  <p:embed/>
                </p:oleObj>
              </mc:Choice>
              <mc:Fallback>
                <p:oleObj name="Equation" r:id="rId5" imgW="17018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1625" y="4357688"/>
                        <a:ext cx="5486400" cy="1474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9931777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3"/>
          <p:cNvSpPr>
            <a:spLocks noChangeArrowheads="1"/>
          </p:cNvSpPr>
          <p:nvPr/>
        </p:nvSpPr>
        <p:spPr bwMode="auto">
          <a:xfrm>
            <a:off x="642938" y="1357313"/>
            <a:ext cx="7775575" cy="3000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smtClean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42844" y="0"/>
            <a:ext cx="10117138" cy="1371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3600" b="1" smtClean="0">
                <a:solidFill>
                  <a:schemeClr val="tx1"/>
                </a:solidFill>
              </a:rPr>
              <a:t>Friedmann-Robertson-Walker-Lemaitre </a:t>
            </a:r>
            <a:br>
              <a:rPr sz="3600" b="1" smtClean="0">
                <a:solidFill>
                  <a:schemeClr val="tx1"/>
                </a:solidFill>
              </a:rPr>
            </a:br>
            <a:r>
              <a:rPr sz="3600" b="1" smtClean="0">
                <a:solidFill>
                  <a:schemeClr val="tx1"/>
                </a:solidFill>
              </a:rPr>
              <a:t>                                   Universe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7250" y="1428750"/>
            <a:ext cx="7572375" cy="2862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Because of General Relativity,  the evolution of the Universe is 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determined by four factors: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          </a:t>
            </a:r>
            <a:r>
              <a:rPr lang="en-US" dirty="0">
                <a:solidFill>
                  <a:prstClr val="white"/>
                </a:solidFill>
                <a:sym typeface="Mathematica1"/>
              </a:rPr>
              <a:t>  </a:t>
            </a:r>
            <a:r>
              <a:rPr lang="en-US" dirty="0">
                <a:solidFill>
                  <a:prstClr val="white"/>
                </a:solidFill>
                <a:latin typeface="Constantia"/>
              </a:rPr>
              <a:t>density                                 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onstantia"/>
              <a:sym typeface="Mathematica1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  <a:sym typeface="Mathematica1"/>
              </a:rPr>
              <a:t>             pressure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onstantia"/>
              <a:sym typeface="Mathematica1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  <a:sym typeface="Mathematica1"/>
              </a:rPr>
              <a:t>             curvature 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  <a:sym typeface="Mathematica1"/>
              </a:rPr>
              <a:t>                                                                                      :  </a:t>
            </a:r>
            <a:r>
              <a:rPr lang="en-US" sz="1600" dirty="0">
                <a:solidFill>
                  <a:prstClr val="white"/>
                </a:solidFill>
                <a:latin typeface="Constantia"/>
                <a:sym typeface="Mathematica1"/>
              </a:rPr>
              <a:t>present curvature radius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  <a:sym typeface="Mathematica1"/>
              </a:rPr>
              <a:t>             cosmological constant</a:t>
            </a:r>
            <a:r>
              <a:rPr lang="en-US" dirty="0">
                <a:solidFill>
                  <a:prstClr val="white"/>
                </a:solidFill>
                <a:latin typeface="Constantia"/>
              </a:rPr>
              <a:t> </a:t>
            </a:r>
          </a:p>
        </p:txBody>
      </p:sp>
      <p:graphicFrame>
        <p:nvGraphicFramePr>
          <p:cNvPr id="56325" name="Object 3"/>
          <p:cNvGraphicFramePr>
            <a:graphicFrameLocks noChangeAspect="1"/>
          </p:cNvGraphicFramePr>
          <p:nvPr/>
        </p:nvGraphicFramePr>
        <p:xfrm>
          <a:off x="4214813" y="2286000"/>
          <a:ext cx="527050" cy="350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44" name="Equation" r:id="rId3" imgW="304536" imgH="203024" progId="Equation.DSMT4">
                  <p:embed/>
                </p:oleObj>
              </mc:Choice>
              <mc:Fallback>
                <p:oleObj name="Equation" r:id="rId3" imgW="304536" imgH="203024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4813" y="2286000"/>
                        <a:ext cx="527050" cy="350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26" name="Object 4"/>
          <p:cNvGraphicFramePr>
            <a:graphicFrameLocks noChangeAspect="1"/>
          </p:cNvGraphicFramePr>
          <p:nvPr/>
        </p:nvGraphicFramePr>
        <p:xfrm>
          <a:off x="4214813" y="2786063"/>
          <a:ext cx="527050" cy="350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45" name="Equation" r:id="rId5" imgW="304536" imgH="203024" progId="Equation.DSMT4">
                  <p:embed/>
                </p:oleObj>
              </mc:Choice>
              <mc:Fallback>
                <p:oleObj name="Equation" r:id="rId5" imgW="304536" imgH="203024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4813" y="2786063"/>
                        <a:ext cx="527050" cy="350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27" name="Object 5"/>
          <p:cNvGraphicFramePr>
            <a:graphicFrameLocks noChangeAspect="1"/>
          </p:cNvGraphicFramePr>
          <p:nvPr/>
        </p:nvGraphicFramePr>
        <p:xfrm>
          <a:off x="4214813" y="3286125"/>
          <a:ext cx="944562" cy="41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46" name="Equation" r:id="rId7" imgW="545863" imgH="241195" progId="Equation.DSMT4">
                  <p:embed/>
                </p:oleObj>
              </mc:Choice>
              <mc:Fallback>
                <p:oleObj name="Equation" r:id="rId7" imgW="545863" imgH="241195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4813" y="3286125"/>
                        <a:ext cx="944562" cy="417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28" name="Object 6"/>
          <p:cNvGraphicFramePr>
            <a:graphicFrameLocks noChangeAspect="1"/>
          </p:cNvGraphicFramePr>
          <p:nvPr/>
        </p:nvGraphicFramePr>
        <p:xfrm>
          <a:off x="5572125" y="3286125"/>
          <a:ext cx="1319213" cy="350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47" name="Equation" r:id="rId9" imgW="761669" imgH="203112" progId="Equation.DSMT4">
                  <p:embed/>
                </p:oleObj>
              </mc:Choice>
              <mc:Fallback>
                <p:oleObj name="Equation" r:id="rId9" imgW="761669" imgH="203112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2125" y="3286125"/>
                        <a:ext cx="1319213" cy="350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29" name="Object 7"/>
          <p:cNvGraphicFramePr>
            <a:graphicFrameLocks noChangeAspect="1"/>
          </p:cNvGraphicFramePr>
          <p:nvPr/>
        </p:nvGraphicFramePr>
        <p:xfrm>
          <a:off x="4214813" y="3929063"/>
          <a:ext cx="263525" cy="28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48" name="Equation" r:id="rId11" imgW="152268" imgH="164957" progId="Equation.DSMT4">
                  <p:embed/>
                </p:oleObj>
              </mc:Choice>
              <mc:Fallback>
                <p:oleObj name="Equation" r:id="rId11" imgW="152268" imgH="164957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4813" y="3929063"/>
                        <a:ext cx="263525" cy="285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42938" y="4286250"/>
            <a:ext cx="7858125" cy="32004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sym typeface="Mathematica1"/>
              </a:rPr>
              <a:t> </a:t>
            </a:r>
            <a:r>
              <a:rPr lang="en-US" sz="1600" dirty="0">
                <a:solidFill>
                  <a:prstClr val="white"/>
                </a:solidFill>
                <a:latin typeface="Constantia"/>
              </a:rPr>
              <a:t>Density &amp; Pressure:             - in relativity, energy &amp; momentum need to be </a:t>
            </a:r>
          </a:p>
          <a:p>
            <a:pPr>
              <a:defRPr/>
            </a:pPr>
            <a:r>
              <a:rPr lang="en-US" sz="1600" dirty="0">
                <a:solidFill>
                  <a:prstClr val="white"/>
                </a:solidFill>
                <a:latin typeface="Constantia"/>
              </a:rPr>
              <a:t>                                                    seen as one physical quantity (four-vector)</a:t>
            </a:r>
          </a:p>
          <a:p>
            <a:pPr>
              <a:defRPr/>
            </a:pPr>
            <a:r>
              <a:rPr lang="en-US" sz="1600" dirty="0">
                <a:solidFill>
                  <a:prstClr val="white"/>
                </a:solidFill>
                <a:latin typeface="Constantia"/>
              </a:rPr>
              <a:t>                                                 - pressure = momentum flux</a:t>
            </a:r>
          </a:p>
          <a:p>
            <a:pPr>
              <a:defRPr/>
            </a:pPr>
            <a:r>
              <a:rPr lang="en-US" sz="1600" dirty="0">
                <a:solidFill>
                  <a:prstClr val="white"/>
                </a:solidFill>
                <a:latin typeface="Constantia"/>
                <a:sym typeface="Mathematica1"/>
              </a:rPr>
              <a:t> </a:t>
            </a:r>
            <a:r>
              <a:rPr lang="en-US" sz="1600" dirty="0">
                <a:solidFill>
                  <a:prstClr val="white"/>
                </a:solidFill>
                <a:latin typeface="Constantia"/>
              </a:rPr>
              <a:t>Curvature:                             - gravity is a manifestation of geometry </a:t>
            </a:r>
            <a:r>
              <a:rPr lang="en-US" sz="1600" dirty="0" err="1">
                <a:solidFill>
                  <a:prstClr val="white"/>
                </a:solidFill>
                <a:latin typeface="Constantia"/>
              </a:rPr>
              <a:t>spacetime</a:t>
            </a:r>
            <a:endParaRPr lang="en-US" sz="1600" dirty="0">
              <a:solidFill>
                <a:prstClr val="white"/>
              </a:solidFill>
              <a:latin typeface="Constantia"/>
            </a:endParaRPr>
          </a:p>
          <a:p>
            <a:pPr>
              <a:buFont typeface="Mathematica1" pitchFamily="2" charset="2"/>
              <a:buChar char="·"/>
              <a:defRPr/>
            </a:pPr>
            <a:r>
              <a:rPr lang="en-US" sz="1600" dirty="0">
                <a:solidFill>
                  <a:prstClr val="white"/>
                </a:solidFill>
                <a:latin typeface="Constantia"/>
              </a:rPr>
              <a:t> Cosmological Constant:      - free parameter in General Relativity</a:t>
            </a:r>
          </a:p>
          <a:p>
            <a:pPr>
              <a:defRPr/>
            </a:pPr>
            <a:r>
              <a:rPr lang="en-US" sz="1600" dirty="0">
                <a:solidFill>
                  <a:prstClr val="white"/>
                </a:solidFill>
                <a:latin typeface="Constantia"/>
              </a:rPr>
              <a:t>                                                 - Einstein’s “biggest blunder”</a:t>
            </a:r>
          </a:p>
          <a:p>
            <a:pPr>
              <a:defRPr/>
            </a:pPr>
            <a:r>
              <a:rPr lang="en-US" sz="1600" dirty="0">
                <a:solidFill>
                  <a:prstClr val="white"/>
                </a:solidFill>
                <a:latin typeface="Constantia"/>
              </a:rPr>
              <a:t>                                                 - mysteriously, since 1998 we know it dominates </a:t>
            </a:r>
          </a:p>
          <a:p>
            <a:pPr>
              <a:defRPr/>
            </a:pPr>
            <a:r>
              <a:rPr lang="en-US" sz="1600" dirty="0">
                <a:solidFill>
                  <a:prstClr val="white"/>
                </a:solidFill>
                <a:latin typeface="Constantia"/>
              </a:rPr>
              <a:t>                                                   the Universe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 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</a:endParaRPr>
          </a:p>
          <a:p>
            <a:pPr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6331" name="Rectangle 3"/>
          <p:cNvSpPr>
            <a:spLocks noChangeArrowheads="1"/>
          </p:cNvSpPr>
          <p:nvPr/>
        </p:nvSpPr>
        <p:spPr bwMode="auto">
          <a:xfrm>
            <a:off x="642938" y="4429125"/>
            <a:ext cx="7775575" cy="2286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smtClean="0">
              <a:solidFill>
                <a:prstClr val="white"/>
              </a:solidFill>
              <a:latin typeface="Arial" charset="0"/>
            </a:endParaRPr>
          </a:p>
        </p:txBody>
      </p:sp>
      <p:graphicFrame>
        <p:nvGraphicFramePr>
          <p:cNvPr id="56332" name="Object 8"/>
          <p:cNvGraphicFramePr>
            <a:graphicFrameLocks noChangeAspect="1"/>
          </p:cNvGraphicFramePr>
          <p:nvPr/>
        </p:nvGraphicFramePr>
        <p:xfrm>
          <a:off x="5572125" y="3643313"/>
          <a:ext cx="328613" cy="39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49" name="Equation" r:id="rId13" imgW="190500" imgH="228600" progId="Equation.DSMT4">
                  <p:embed/>
                </p:oleObj>
              </mc:Choice>
              <mc:Fallback>
                <p:oleObj name="Equation" r:id="rId13" imgW="1905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2125" y="3643313"/>
                        <a:ext cx="328613" cy="395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6315917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714375" y="2786063"/>
            <a:ext cx="7775575" cy="1928812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42844" y="-285776"/>
            <a:ext cx="10117138" cy="1371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3600" b="1" smtClean="0">
                <a:solidFill>
                  <a:schemeClr val="tx1"/>
                </a:solidFill>
              </a:rPr>
              <a:t>                 </a:t>
            </a:r>
            <a:r>
              <a:rPr sz="5600" b="1" smtClean="0">
                <a:solidFill>
                  <a:schemeClr val="tx1"/>
                </a:solidFill>
              </a:rPr>
              <a:t>FRW    Dynamics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8590" y="1400969"/>
            <a:ext cx="7786687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200" b="1" dirty="0">
                <a:solidFill>
                  <a:prstClr val="white"/>
                </a:solidFill>
                <a:latin typeface="Constantia"/>
              </a:rPr>
              <a:t>In  a   FRW  Universe,  </a:t>
            </a:r>
          </a:p>
          <a:p>
            <a:pPr>
              <a:defRPr/>
            </a:pPr>
            <a:r>
              <a:rPr lang="en-US" sz="2200" b="1" dirty="0">
                <a:solidFill>
                  <a:prstClr val="white"/>
                </a:solidFill>
                <a:latin typeface="Constantia"/>
              </a:rPr>
              <a:t>densities are in the order of the critical density, </a:t>
            </a:r>
            <a:endParaRPr lang="en-US" sz="2200" b="1" dirty="0" smtClean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r>
              <a:rPr lang="en-US" sz="2200" b="1" dirty="0">
                <a:solidFill>
                  <a:prstClr val="white"/>
                </a:solidFill>
                <a:latin typeface="Constantia"/>
              </a:rPr>
              <a:t>t</a:t>
            </a:r>
            <a:r>
              <a:rPr lang="en-US" sz="2200" b="1" dirty="0" smtClean="0">
                <a:solidFill>
                  <a:prstClr val="white"/>
                </a:solidFill>
                <a:latin typeface="Constantia"/>
              </a:rPr>
              <a:t>he density at which the Universe has a flat curvature</a:t>
            </a:r>
            <a:endParaRPr lang="en-US" b="1" dirty="0">
              <a:solidFill>
                <a:prstClr val="white"/>
              </a:solidFill>
              <a:latin typeface="Constantia"/>
            </a:endParaRPr>
          </a:p>
        </p:txBody>
      </p:sp>
      <p:graphicFrame>
        <p:nvGraphicFramePr>
          <p:cNvPr id="84997" name="Object 3"/>
          <p:cNvGraphicFramePr>
            <a:graphicFrameLocks noChangeAspect="1"/>
          </p:cNvGraphicFramePr>
          <p:nvPr/>
        </p:nvGraphicFramePr>
        <p:xfrm>
          <a:off x="1071563" y="3071813"/>
          <a:ext cx="7286625" cy="1350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80" name="Equation" r:id="rId3" imgW="2260600" imgH="419100" progId="Equation.DSMT4">
                  <p:embed/>
                </p:oleObj>
              </mc:Choice>
              <mc:Fallback>
                <p:oleObj name="Equation" r:id="rId3" imgW="2260600" imgH="419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1563" y="3071813"/>
                        <a:ext cx="7286625" cy="1350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4998" name="Object 7"/>
          <p:cNvGraphicFramePr>
            <a:graphicFrameLocks noChangeAspect="1"/>
          </p:cNvGraphicFramePr>
          <p:nvPr/>
        </p:nvGraphicFramePr>
        <p:xfrm>
          <a:off x="4357688" y="5000625"/>
          <a:ext cx="4130675" cy="1039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81" name="Equation" r:id="rId5" imgW="2019300" imgH="508000" progId="Equation.DSMT4">
                  <p:embed/>
                </p:oleObj>
              </mc:Choice>
              <mc:Fallback>
                <p:oleObj name="Equation" r:id="rId5" imgW="2019300" imgH="508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7688" y="5000625"/>
                        <a:ext cx="4130675" cy="1039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2762293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6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7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8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9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5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0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3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3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2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1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14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3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21805</TotalTime>
  <Words>2024</Words>
  <Application>Microsoft Office PowerPoint</Application>
  <PresentationFormat>On-screen Show (4:3)</PresentationFormat>
  <Paragraphs>533</Paragraphs>
  <Slides>65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21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87" baseType="lpstr">
      <vt:lpstr>Paper</vt:lpstr>
      <vt:lpstr>11_Paper</vt:lpstr>
      <vt:lpstr>23_Paper</vt:lpstr>
      <vt:lpstr>1_Paper</vt:lpstr>
      <vt:lpstr>Default Design</vt:lpstr>
      <vt:lpstr>1_Default Design</vt:lpstr>
      <vt:lpstr>2_Paper</vt:lpstr>
      <vt:lpstr>3_Paper</vt:lpstr>
      <vt:lpstr>2_Default Design</vt:lpstr>
      <vt:lpstr>4_Paper</vt:lpstr>
      <vt:lpstr>6_Paper</vt:lpstr>
      <vt:lpstr>7_Paper</vt:lpstr>
      <vt:lpstr>8_Paper</vt:lpstr>
      <vt:lpstr>9_Paper</vt:lpstr>
      <vt:lpstr>5_Paper</vt:lpstr>
      <vt:lpstr>10_Paper</vt:lpstr>
      <vt:lpstr>3_Default Design</vt:lpstr>
      <vt:lpstr>13_Paper</vt:lpstr>
      <vt:lpstr>12_Paper</vt:lpstr>
      <vt:lpstr>Office Theme</vt:lpstr>
      <vt:lpstr>14_Paper</vt:lpstr>
      <vt:lpstr>Equation</vt:lpstr>
      <vt:lpstr>PowerPoint Presentation</vt:lpstr>
      <vt:lpstr>PowerPoint Presentation</vt:lpstr>
      <vt:lpstr>Friedmann &amp; Lemaitre</vt:lpstr>
      <vt:lpstr>               Evolving  Universe</vt:lpstr>
      <vt:lpstr>                                        Evolution   &amp;   Fate          Friedmann-Robertson-Walker-Lemaitre                                         Universe</vt:lpstr>
      <vt:lpstr>PowerPoint Presentation</vt:lpstr>
      <vt:lpstr>Friedmann-Robertson-Walker-Lemaitre                                     Universe</vt:lpstr>
      <vt:lpstr>Friedmann-Robertson-Walker-Lemaitre                                     Universe</vt:lpstr>
      <vt:lpstr>                 FRW    Dynamics</vt:lpstr>
      <vt:lpstr>                 FRW    Dynamics</vt:lpstr>
      <vt:lpstr>PowerPoint Presentation</vt:lpstr>
      <vt:lpstr>                 Cosmic  Components</vt:lpstr>
      <vt:lpstr>PowerPoint Presentation</vt:lpstr>
      <vt:lpstr>           Cosmic  Constitution </vt:lpstr>
      <vt:lpstr>PowerPoint Presentation</vt:lpstr>
      <vt:lpstr>PowerPoint Presentation</vt:lpstr>
      <vt:lpstr>PowerPoint Presentation</vt:lpstr>
      <vt:lpstr>PowerPoint Presentation</vt:lpstr>
      <vt:lpstr>                 Concordance Expansion</vt:lpstr>
      <vt:lpstr>PowerPoint Presentation</vt:lpstr>
      <vt:lpstr>PowerPoint Presentation</vt:lpstr>
      <vt:lpstr>        Hubble Time</vt:lpstr>
      <vt:lpstr>   Hubble  Parameter </vt:lpstr>
      <vt:lpstr>Age of the Universe</vt:lpstr>
      <vt:lpstr>Cosmic Age </vt:lpstr>
      <vt:lpstr>                 Concordance Expansion</vt:lpstr>
      <vt:lpstr>PowerPoint Presentation</vt:lpstr>
      <vt:lpstr>      Adiabatic Expansion</vt:lpstr>
      <vt:lpstr>PowerPoint Presentation</vt:lpstr>
      <vt:lpstr>            Cosmic Epochs</vt:lpstr>
      <vt:lpstr>PowerPoint Presentation</vt:lpstr>
      <vt:lpstr>     Big Bang Evidence</vt:lpstr>
      <vt:lpstr>1.  Olber’s Paradox</vt:lpstr>
      <vt:lpstr>1.  Olber’s Paradox</vt:lpstr>
      <vt:lpstr>          2. Hubble Expansion</vt:lpstr>
      <vt:lpstr>PowerPoint Presentation</vt:lpstr>
      <vt:lpstr> … and there was light …   379.000  years after the Big Bang </vt:lpstr>
      <vt:lpstr>PowerPoint Presentation</vt:lpstr>
      <vt:lpstr>Cosmic Light   (CMB): the facts</vt:lpstr>
      <vt:lpstr>PowerPoint Presentation</vt:lpstr>
      <vt:lpstr>PowerPoint Presentation</vt:lpstr>
      <vt:lpstr>PowerPoint Presentation</vt:lpstr>
      <vt:lpstr>     the Cosmic  TV Show</vt:lpstr>
      <vt:lpstr>PowerPoint Presentation</vt:lpstr>
      <vt:lpstr>4.  Proton-Neutron &amp; Helium</vt:lpstr>
      <vt:lpstr>5. the Changing Universe</vt:lpstr>
      <vt:lpstr>5. the Changing Universe</vt:lpstr>
      <vt:lpstr>PowerPoint Presentation</vt:lpstr>
      <vt:lpstr>PowerPoint Presentation</vt:lpstr>
      <vt:lpstr>Cosmic Microwave Background</vt:lpstr>
      <vt:lpstr>Measuring  Curvature</vt:lpstr>
      <vt:lpstr>Measuring  Curvature</vt:lpstr>
      <vt:lpstr>Fluctuations-Origin </vt:lpstr>
      <vt:lpstr>Music of the Spheres</vt:lpstr>
      <vt:lpstr>Cosmic Microwave Background</vt:lpstr>
      <vt:lpstr>Flat universe from CMB</vt:lpstr>
      <vt:lpstr>PowerPoint Presentation</vt:lpstr>
      <vt:lpstr>PowerPoint Presentation</vt:lpstr>
      <vt:lpstr>CMB - Fluctuations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Kapteyn Astronomical Institute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Cosmological Structure Formation</dc:title>
  <dc:creator>weygaert</dc:creator>
  <cp:lastModifiedBy>Rien</cp:lastModifiedBy>
  <cp:revision>662</cp:revision>
  <dcterms:created xsi:type="dcterms:W3CDTF">2003-04-08T08:38:37Z</dcterms:created>
  <dcterms:modified xsi:type="dcterms:W3CDTF">2017-01-13T13:02:03Z</dcterms:modified>
</cp:coreProperties>
</file>