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flv"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0.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1.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4484" r:id="rId2"/>
    <p:sldMasterId id="2147484806" r:id="rId3"/>
    <p:sldMasterId id="2147484900" r:id="rId4"/>
    <p:sldMasterId id="2147484934" r:id="rId5"/>
    <p:sldMasterId id="2147484950" r:id="rId6"/>
    <p:sldMasterId id="2147484962" r:id="rId7"/>
    <p:sldMasterId id="2147484978" r:id="rId8"/>
    <p:sldMasterId id="2147484990" r:id="rId9"/>
    <p:sldMasterId id="2147485002" r:id="rId10"/>
    <p:sldMasterId id="2147485018" r:id="rId11"/>
    <p:sldMasterId id="2147485033" r:id="rId12"/>
    <p:sldMasterId id="2147485049" r:id="rId13"/>
  </p:sldMasterIdLst>
  <p:notesMasterIdLst>
    <p:notesMasterId r:id="rId67"/>
  </p:notesMasterIdLst>
  <p:sldIdLst>
    <p:sldId id="1244" r:id="rId14"/>
    <p:sldId id="1140" r:id="rId15"/>
    <p:sldId id="1141" r:id="rId16"/>
    <p:sldId id="1142" r:id="rId17"/>
    <p:sldId id="1146" r:id="rId18"/>
    <p:sldId id="1145" r:id="rId19"/>
    <p:sldId id="1143" r:id="rId20"/>
    <p:sldId id="1166" r:id="rId21"/>
    <p:sldId id="1245" r:id="rId22"/>
    <p:sldId id="1247" r:id="rId23"/>
    <p:sldId id="1246" r:id="rId24"/>
    <p:sldId id="1248" r:id="rId25"/>
    <p:sldId id="1167" r:id="rId26"/>
    <p:sldId id="1168" r:id="rId27"/>
    <p:sldId id="1169" r:id="rId28"/>
    <p:sldId id="1174" r:id="rId29"/>
    <p:sldId id="1173" r:id="rId30"/>
    <p:sldId id="1177" r:id="rId31"/>
    <p:sldId id="1251" r:id="rId32"/>
    <p:sldId id="1249" r:id="rId33"/>
    <p:sldId id="1178" r:id="rId34"/>
    <p:sldId id="1252" r:id="rId35"/>
    <p:sldId id="1253" r:id="rId36"/>
    <p:sldId id="1254" r:id="rId37"/>
    <p:sldId id="1255" r:id="rId38"/>
    <p:sldId id="1256" r:id="rId39"/>
    <p:sldId id="1257" r:id="rId40"/>
    <p:sldId id="1260" r:id="rId41"/>
    <p:sldId id="1258" r:id="rId42"/>
    <p:sldId id="1261" r:id="rId43"/>
    <p:sldId id="1182" r:id="rId44"/>
    <p:sldId id="1243" r:id="rId45"/>
    <p:sldId id="1263" r:id="rId46"/>
    <p:sldId id="1264" r:id="rId47"/>
    <p:sldId id="1265" r:id="rId48"/>
    <p:sldId id="1183" r:id="rId49"/>
    <p:sldId id="1184" r:id="rId50"/>
    <p:sldId id="1185" r:id="rId51"/>
    <p:sldId id="1187" r:id="rId52"/>
    <p:sldId id="1188" r:id="rId53"/>
    <p:sldId id="1262" r:id="rId54"/>
    <p:sldId id="1181" r:id="rId55"/>
    <p:sldId id="1186" r:id="rId56"/>
    <p:sldId id="1171" r:id="rId57"/>
    <p:sldId id="1172" r:id="rId58"/>
    <p:sldId id="1179" r:id="rId59"/>
    <p:sldId id="1195" r:id="rId60"/>
    <p:sldId id="1242" r:id="rId61"/>
    <p:sldId id="1196" r:id="rId62"/>
    <p:sldId id="1197" r:id="rId63"/>
    <p:sldId id="1198" r:id="rId64"/>
    <p:sldId id="1199" r:id="rId65"/>
    <p:sldId id="1200" r:id="rId66"/>
  </p:sldIdLst>
  <p:sldSz cx="9144000" cy="6858000" type="screen4x3"/>
  <p:notesSz cx="7086600" cy="102219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FFFF"/>
    <a:srgbClr val="F8F8F8"/>
    <a:srgbClr val="0000FF"/>
    <a:srgbClr val="3333CC"/>
    <a:srgbClr val="3333FF"/>
    <a:srgbClr val="000099"/>
    <a:srgbClr val="000066"/>
    <a:srgbClr val="CC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34" autoAdjust="0"/>
    <p:restoredTop sz="94639" autoAdjust="0"/>
  </p:normalViewPr>
  <p:slideViewPr>
    <p:cSldViewPr>
      <p:cViewPr varScale="1">
        <p:scale>
          <a:sx n="73" d="100"/>
          <a:sy n="73" d="100"/>
        </p:scale>
        <p:origin x="-4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7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4274" name="Rectangle 2"/>
          <p:cNvSpPr>
            <a:spLocks noGrp="1" noChangeArrowheads="1"/>
          </p:cNvSpPr>
          <p:nvPr>
            <p:ph type="hdr" sz="quarter"/>
          </p:nvPr>
        </p:nvSpPr>
        <p:spPr bwMode="auto">
          <a:xfrm>
            <a:off x="0" y="0"/>
            <a:ext cx="307022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94275" name="Rectangle 3"/>
          <p:cNvSpPr>
            <a:spLocks noGrp="1" noChangeArrowheads="1"/>
          </p:cNvSpPr>
          <p:nvPr>
            <p:ph type="dt" idx="1"/>
          </p:nvPr>
        </p:nvSpPr>
        <p:spPr bwMode="auto">
          <a:xfrm>
            <a:off x="4014788" y="0"/>
            <a:ext cx="307022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7588" name="Rectangle 4"/>
          <p:cNvSpPr>
            <a:spLocks noGrp="1" noRot="1" noChangeAspect="1" noChangeArrowheads="1" noTextEdit="1"/>
          </p:cNvSpPr>
          <p:nvPr>
            <p:ph type="sldImg" idx="2"/>
          </p:nvPr>
        </p:nvSpPr>
        <p:spPr bwMode="auto">
          <a:xfrm>
            <a:off x="987425" y="766763"/>
            <a:ext cx="5111750" cy="3833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4277" name="Rectangle 5"/>
          <p:cNvSpPr>
            <a:spLocks noGrp="1" noChangeArrowheads="1"/>
          </p:cNvSpPr>
          <p:nvPr>
            <p:ph type="body" sz="quarter" idx="3"/>
          </p:nvPr>
        </p:nvSpPr>
        <p:spPr bwMode="auto">
          <a:xfrm>
            <a:off x="708025" y="4856163"/>
            <a:ext cx="5670550" cy="4598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4278" name="Rectangle 6"/>
          <p:cNvSpPr>
            <a:spLocks noGrp="1" noChangeArrowheads="1"/>
          </p:cNvSpPr>
          <p:nvPr>
            <p:ph type="ftr" sz="quarter" idx="4"/>
          </p:nvPr>
        </p:nvSpPr>
        <p:spPr bwMode="auto">
          <a:xfrm>
            <a:off x="0" y="9709150"/>
            <a:ext cx="307022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94279" name="Rectangle 7"/>
          <p:cNvSpPr>
            <a:spLocks noGrp="1" noChangeArrowheads="1"/>
          </p:cNvSpPr>
          <p:nvPr>
            <p:ph type="sldNum" sz="quarter" idx="5"/>
          </p:nvPr>
        </p:nvSpPr>
        <p:spPr bwMode="auto">
          <a:xfrm>
            <a:off x="4014788" y="9709150"/>
            <a:ext cx="307022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CCAE924-22A7-466D-9D9A-5C7FF6A4995D}" type="slidenum">
              <a:rPr lang="en-US"/>
              <a:pPr>
                <a:defRPr/>
              </a:pPr>
              <a:t>‹#›</a:t>
            </a:fld>
            <a:endParaRPr lang="en-US"/>
          </a:p>
        </p:txBody>
      </p:sp>
    </p:spTree>
    <p:extLst>
      <p:ext uri="{BB962C8B-B14F-4D97-AF65-F5344CB8AC3E}">
        <p14:creationId xmlns:p14="http://schemas.microsoft.com/office/powerpoint/2010/main" val="583213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ED2C9-08D1-4567-9456-8E4786C1C36D}" type="slidenum">
              <a:rPr lang="en-US" altLang="en-US">
                <a:solidFill>
                  <a:prstClr val="black"/>
                </a:solidFill>
              </a:rPr>
              <a:pPr/>
              <a:t>19</a:t>
            </a:fld>
            <a:endParaRPr lang="en-US" altLang="en-US">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ED2C9-08D1-4567-9456-8E4786C1C36D}" type="slidenum">
              <a:rPr lang="en-US" altLang="en-US">
                <a:solidFill>
                  <a:prstClr val="black"/>
                </a:solidFill>
              </a:rPr>
              <a:pPr/>
              <a:t>21</a:t>
            </a:fld>
            <a:endParaRPr lang="en-US" altLang="en-US">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54A44-D508-4C10-8540-FB718C87D9D0}" type="slidenum">
              <a:rPr lang="en-US" altLang="en-US">
                <a:solidFill>
                  <a:prstClr val="black"/>
                </a:solidFill>
              </a:rPr>
              <a:pPr/>
              <a:t>29</a:t>
            </a:fld>
            <a:endParaRPr lang="en-US" altLang="en-US">
              <a:solidFill>
                <a:prstClr val="black"/>
              </a:solidFill>
            </a:endParaRPr>
          </a:p>
        </p:txBody>
      </p:sp>
      <p:sp>
        <p:nvSpPr>
          <p:cNvPr id="195586" name="Rectangle 2"/>
          <p:cNvSpPr>
            <a:spLocks noGrp="1" noRot="1" noChangeAspect="1" noChangeArrowheads="1"/>
          </p:cNvSpPr>
          <p:nvPr>
            <p:ph type="sldImg"/>
          </p:nvPr>
        </p:nvSpPr>
        <p:spPr bwMode="auto">
          <a:xfrm>
            <a:off x="989013" y="766763"/>
            <a:ext cx="5108575" cy="3832225"/>
          </a:xfrm>
          <a:prstGeom prst="rect">
            <a:avLst/>
          </a:prstGeom>
          <a:solidFill>
            <a:srgbClr val="FFFFFF"/>
          </a:solidFill>
          <a:ln>
            <a:solidFill>
              <a:srgbClr val="000000"/>
            </a:solidFill>
            <a:miter lim="800000"/>
            <a:headEnd/>
            <a:tailEnd/>
          </a:ln>
        </p:spPr>
      </p:sp>
      <p:sp>
        <p:nvSpPr>
          <p:cNvPr id="195587" name="Rectangle 3"/>
          <p:cNvSpPr>
            <a:spLocks noGrp="1" noChangeArrowheads="1"/>
          </p:cNvSpPr>
          <p:nvPr>
            <p:ph type="body" idx="1"/>
          </p:nvPr>
        </p:nvSpPr>
        <p:spPr bwMode="auto">
          <a:xfrm>
            <a:off x="944881" y="4855409"/>
            <a:ext cx="5196840" cy="4599861"/>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F931AE-CA6B-4FD7-9114-51BBC67B6EBE}" type="slidenum">
              <a:rPr lang="en-US" altLang="en-US">
                <a:solidFill>
                  <a:prstClr val="black"/>
                </a:solidFill>
              </a:rPr>
              <a:pPr/>
              <a:t>38</a:t>
            </a:fld>
            <a:endParaRPr lang="en-US" altLang="en-US">
              <a:solidFill>
                <a:prstClr val="black"/>
              </a:solidFill>
            </a:endParaRPr>
          </a:p>
        </p:txBody>
      </p:sp>
      <p:sp>
        <p:nvSpPr>
          <p:cNvPr id="171010" name="Rectangle 2"/>
          <p:cNvSpPr>
            <a:spLocks noGrp="1" noRot="1" noChangeAspect="1" noChangeArrowheads="1"/>
          </p:cNvSpPr>
          <p:nvPr>
            <p:ph type="sldImg"/>
          </p:nvPr>
        </p:nvSpPr>
        <p:spPr bwMode="auto">
          <a:xfrm>
            <a:off x="989013" y="766763"/>
            <a:ext cx="5108575" cy="3832225"/>
          </a:xfrm>
          <a:prstGeom prst="rect">
            <a:avLst/>
          </a:prstGeom>
          <a:solidFill>
            <a:srgbClr val="FFFFFF"/>
          </a:solidFill>
          <a:ln>
            <a:solidFill>
              <a:srgbClr val="000000"/>
            </a:solidFill>
            <a:miter lim="800000"/>
            <a:headEnd/>
            <a:tailEnd/>
          </a:ln>
        </p:spPr>
      </p:sp>
      <p:sp>
        <p:nvSpPr>
          <p:cNvPr id="171011" name="Rectangle 3"/>
          <p:cNvSpPr>
            <a:spLocks noGrp="1" noChangeArrowheads="1"/>
          </p:cNvSpPr>
          <p:nvPr>
            <p:ph type="body" idx="1"/>
          </p:nvPr>
        </p:nvSpPr>
        <p:spPr bwMode="auto">
          <a:xfrm>
            <a:off x="944881" y="4855409"/>
            <a:ext cx="5196840" cy="4599861"/>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4756F-F263-4310-8926-99C3AE53F49F}" type="slidenum">
              <a:rPr lang="en-US" altLang="en-US">
                <a:solidFill>
                  <a:prstClr val="black"/>
                </a:solidFill>
              </a:rPr>
              <a:pPr/>
              <a:t>39</a:t>
            </a:fld>
            <a:endParaRPr lang="en-US" altLang="en-US">
              <a:solidFill>
                <a:prstClr val="black"/>
              </a:solidFill>
            </a:endParaRPr>
          </a:p>
        </p:txBody>
      </p:sp>
      <p:sp>
        <p:nvSpPr>
          <p:cNvPr id="175106" name="Rectangle 2"/>
          <p:cNvSpPr>
            <a:spLocks noGrp="1" noRot="1" noChangeAspect="1" noChangeArrowheads="1"/>
          </p:cNvSpPr>
          <p:nvPr>
            <p:ph type="sldImg"/>
          </p:nvPr>
        </p:nvSpPr>
        <p:spPr bwMode="auto">
          <a:xfrm>
            <a:off x="989013" y="766763"/>
            <a:ext cx="5108575" cy="3832225"/>
          </a:xfrm>
          <a:prstGeom prst="rect">
            <a:avLst/>
          </a:prstGeom>
          <a:solidFill>
            <a:srgbClr val="FFFFFF"/>
          </a:solidFill>
          <a:ln>
            <a:solidFill>
              <a:srgbClr val="000000"/>
            </a:solidFill>
            <a:miter lim="800000"/>
            <a:headEnd/>
            <a:tailEnd/>
          </a:ln>
        </p:spPr>
      </p:sp>
      <p:sp>
        <p:nvSpPr>
          <p:cNvPr id="175107" name="Rectangle 3"/>
          <p:cNvSpPr>
            <a:spLocks noGrp="1" noChangeArrowheads="1"/>
          </p:cNvSpPr>
          <p:nvPr>
            <p:ph type="body" idx="1"/>
          </p:nvPr>
        </p:nvSpPr>
        <p:spPr bwMode="auto">
          <a:xfrm>
            <a:off x="944881" y="4855409"/>
            <a:ext cx="5196840" cy="4599861"/>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p>
        </p:txBody>
      </p:sp>
      <p:sp>
        <p:nvSpPr>
          <p:cNvPr id="8" name="Slide Number Placeholder 15"/>
          <p:cNvSpPr>
            <a:spLocks noGrp="1"/>
          </p:cNvSpPr>
          <p:nvPr>
            <p:ph type="sldNum" sz="quarter" idx="11"/>
          </p:nvPr>
        </p:nvSpPr>
        <p:spPr/>
        <p:txBody>
          <a:bodyPr/>
          <a:lstStyle>
            <a:lvl1pPr>
              <a:defRPr/>
            </a:lvl1pPr>
          </a:lstStyle>
          <a:p>
            <a:pPr>
              <a:defRPr/>
            </a:pPr>
            <a:fld id="{540CD8F9-307F-413D-98C7-4786E1B52AA6}"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36263697"/>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95F523F9-B049-40C8-A677-2F5FF82C0F8E}" type="slidenum">
              <a:rPr lang="en-US"/>
              <a:pPr>
                <a:defRPr/>
              </a:pPr>
              <a:t>‹#›</a:t>
            </a:fld>
            <a:endParaRPr lang="en-US"/>
          </a:p>
        </p:txBody>
      </p:sp>
    </p:spTree>
    <p:extLst>
      <p:ext uri="{BB962C8B-B14F-4D97-AF65-F5344CB8AC3E}">
        <p14:creationId xmlns:p14="http://schemas.microsoft.com/office/powerpoint/2010/main" val="2765463599"/>
      </p:ext>
    </p:extLst>
  </p:cSld>
  <p:clrMapOvr>
    <a:masterClrMapping/>
  </p:clrMapOvr>
  <p:transition>
    <p:zo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Phy107 Fall 2006</a:t>
            </a:r>
          </a:p>
        </p:txBody>
      </p:sp>
      <p:sp>
        <p:nvSpPr>
          <p:cNvPr id="6" name="Slide Number Placeholder 5"/>
          <p:cNvSpPr>
            <a:spLocks noGrp="1"/>
          </p:cNvSpPr>
          <p:nvPr>
            <p:ph type="sldNum" sz="quarter" idx="11"/>
          </p:nvPr>
        </p:nvSpPr>
        <p:spPr/>
        <p:txBody>
          <a:bodyPr/>
          <a:lstStyle>
            <a:lvl1pPr>
              <a:defRPr/>
            </a:lvl1pPr>
          </a:lstStyle>
          <a:p>
            <a:fld id="{587E34C7-E2DB-4DA7-81E2-E5F58E77ED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5149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Phy107 Fall 2006</a:t>
            </a:r>
          </a:p>
        </p:txBody>
      </p:sp>
      <p:sp>
        <p:nvSpPr>
          <p:cNvPr id="8" name="Slide Number Placeholder 7"/>
          <p:cNvSpPr>
            <a:spLocks noGrp="1"/>
          </p:cNvSpPr>
          <p:nvPr>
            <p:ph type="sldNum" sz="quarter" idx="11"/>
          </p:nvPr>
        </p:nvSpPr>
        <p:spPr/>
        <p:txBody>
          <a:bodyPr/>
          <a:lstStyle>
            <a:lvl1pPr>
              <a:defRPr/>
            </a:lvl1pPr>
          </a:lstStyle>
          <a:p>
            <a:fld id="{2E5F01F5-99AA-45B5-AA9E-EAE534DDD7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26014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Phy107 Fall 2006</a:t>
            </a:r>
          </a:p>
        </p:txBody>
      </p:sp>
      <p:sp>
        <p:nvSpPr>
          <p:cNvPr id="4" name="Slide Number Placeholder 3"/>
          <p:cNvSpPr>
            <a:spLocks noGrp="1"/>
          </p:cNvSpPr>
          <p:nvPr>
            <p:ph type="sldNum" sz="quarter" idx="11"/>
          </p:nvPr>
        </p:nvSpPr>
        <p:spPr/>
        <p:txBody>
          <a:bodyPr/>
          <a:lstStyle>
            <a:lvl1pPr>
              <a:defRPr/>
            </a:lvl1pPr>
          </a:lstStyle>
          <a:p>
            <a:fld id="{9E10FD62-DF20-41AD-9A2D-C0026C2AD6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54357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Phy107 Fall 2006</a:t>
            </a:r>
          </a:p>
        </p:txBody>
      </p:sp>
      <p:sp>
        <p:nvSpPr>
          <p:cNvPr id="3" name="Slide Number Placeholder 2"/>
          <p:cNvSpPr>
            <a:spLocks noGrp="1"/>
          </p:cNvSpPr>
          <p:nvPr>
            <p:ph type="sldNum" sz="quarter" idx="11"/>
          </p:nvPr>
        </p:nvSpPr>
        <p:spPr/>
        <p:txBody>
          <a:bodyPr/>
          <a:lstStyle>
            <a:lvl1pPr>
              <a:defRPr/>
            </a:lvl1pPr>
          </a:lstStyle>
          <a:p>
            <a:fld id="{0CE1DB4C-1E27-4FB2-B705-755A3AD53E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8733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Phy107 Fall 2006</a:t>
            </a:r>
          </a:p>
        </p:txBody>
      </p:sp>
      <p:sp>
        <p:nvSpPr>
          <p:cNvPr id="6" name="Slide Number Placeholder 5"/>
          <p:cNvSpPr>
            <a:spLocks noGrp="1"/>
          </p:cNvSpPr>
          <p:nvPr>
            <p:ph type="sldNum" sz="quarter" idx="11"/>
          </p:nvPr>
        </p:nvSpPr>
        <p:spPr/>
        <p:txBody>
          <a:bodyPr/>
          <a:lstStyle>
            <a:lvl1pPr>
              <a:defRPr/>
            </a:lvl1pPr>
          </a:lstStyle>
          <a:p>
            <a:fld id="{D1D412EC-2F38-43E7-9D12-BC423F85FB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019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Phy107 Fall 2006</a:t>
            </a:r>
          </a:p>
        </p:txBody>
      </p:sp>
      <p:sp>
        <p:nvSpPr>
          <p:cNvPr id="6" name="Slide Number Placeholder 5"/>
          <p:cNvSpPr>
            <a:spLocks noGrp="1"/>
          </p:cNvSpPr>
          <p:nvPr>
            <p:ph type="sldNum" sz="quarter" idx="11"/>
          </p:nvPr>
        </p:nvSpPr>
        <p:spPr/>
        <p:txBody>
          <a:bodyPr/>
          <a:lstStyle>
            <a:lvl1pPr>
              <a:defRPr/>
            </a:lvl1pPr>
          </a:lstStyle>
          <a:p>
            <a:fld id="{0B48C13D-3406-495B-9548-F7402BD7D6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45695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Phy107 Fall 2006</a:t>
            </a:r>
          </a:p>
        </p:txBody>
      </p:sp>
      <p:sp>
        <p:nvSpPr>
          <p:cNvPr id="5" name="Slide Number Placeholder 4"/>
          <p:cNvSpPr>
            <a:spLocks noGrp="1"/>
          </p:cNvSpPr>
          <p:nvPr>
            <p:ph type="sldNum" sz="quarter" idx="11"/>
          </p:nvPr>
        </p:nvSpPr>
        <p:spPr/>
        <p:txBody>
          <a:bodyPr/>
          <a:lstStyle>
            <a:lvl1pPr>
              <a:defRPr/>
            </a:lvl1pPr>
          </a:lstStyle>
          <a:p>
            <a:fld id="{2130528F-C2A0-48E3-B787-37AE6C5D54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63219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8900"/>
            <a:ext cx="1943100" cy="5702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88900"/>
            <a:ext cx="5676900" cy="5702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Phy107 Fall 2006</a:t>
            </a:r>
          </a:p>
        </p:txBody>
      </p:sp>
      <p:sp>
        <p:nvSpPr>
          <p:cNvPr id="5" name="Slide Number Placeholder 4"/>
          <p:cNvSpPr>
            <a:spLocks noGrp="1"/>
          </p:cNvSpPr>
          <p:nvPr>
            <p:ph type="sldNum" sz="quarter" idx="11"/>
          </p:nvPr>
        </p:nvSpPr>
        <p:spPr/>
        <p:txBody>
          <a:bodyPr/>
          <a:lstStyle>
            <a:lvl1pPr>
              <a:defRPr/>
            </a:lvl1pPr>
          </a:lstStyle>
          <a:p>
            <a:fld id="{83E89F91-77C4-4256-BD71-531D753E17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3212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20FA32-047F-4489-8FD8-A034BA8797D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080647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249851C-C9ED-4820-AFFA-F89DE7470B7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355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78BD566-B2A2-4F9A-BC4B-E1131EE20603}" type="slidenum">
              <a:rPr lang="en-US"/>
              <a:pPr>
                <a:defRPr/>
              </a:pPr>
              <a:t>‹#›</a:t>
            </a:fld>
            <a:endParaRPr lang="en-US"/>
          </a:p>
        </p:txBody>
      </p:sp>
    </p:spTree>
    <p:extLst>
      <p:ext uri="{BB962C8B-B14F-4D97-AF65-F5344CB8AC3E}">
        <p14:creationId xmlns:p14="http://schemas.microsoft.com/office/powerpoint/2010/main" val="2501140977"/>
      </p:ext>
    </p:extLst>
  </p:cSld>
  <p:clrMapOvr>
    <a:masterClrMapping/>
  </p:clrMapOvr>
  <p:transition>
    <p:zo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F60329-5076-46BB-BF0D-26590A9326B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7228973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E56D76-2D00-43B8-8734-1E1CC10775C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251257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EDD2E4-F775-40DC-9994-D3D370B3C0C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445073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9FA9FDC-EB5A-4994-BF33-5CB0CDAB2A5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295925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BB2942D-2B41-40FD-B864-7D826876E89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994513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831914-7597-445F-AF5F-DD07D50D06A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7626606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4A0EDE-9E14-4AB4-A680-AEA5B3FA3F1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7655140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0A7EF1-2264-4C57-8077-2D6621358B7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409737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3D2297-E209-49E1-BA9F-B7B6F7D5E57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505778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F9B99145-AE2D-4AD6-9FA9-683E7473AAFB}"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2746789747"/>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7271D7E6-7AEC-41FD-B507-987EC2722F73}" type="slidenum">
              <a:rPr lang="en-US"/>
              <a:pPr>
                <a:defRPr/>
              </a:pPr>
              <a:t>‹#›</a:t>
            </a:fld>
            <a:endParaRPr lang="en-US"/>
          </a:p>
        </p:txBody>
      </p:sp>
    </p:spTree>
    <p:extLst>
      <p:ext uri="{BB962C8B-B14F-4D97-AF65-F5344CB8AC3E}">
        <p14:creationId xmlns:p14="http://schemas.microsoft.com/office/powerpoint/2010/main" val="1547421927"/>
      </p:ext>
    </p:extLst>
  </p:cSld>
  <p:clrMapOvr>
    <a:masterClrMapping/>
  </p:clrMapOvr>
  <p:transition>
    <p:zo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6813D454-E1FB-4D3B-A6F9-5EAFCA23565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86307551"/>
      </p:ext>
    </p:extLst>
  </p:cSld>
  <p:clrMapOvr>
    <a:masterClrMapping/>
  </p:clrMapOvr>
  <p:transition>
    <p:zo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3C03C8C6-F672-4F71-B5C1-DE00B725501F}"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3737235"/>
      </p:ext>
    </p:extLst>
  </p:cSld>
  <p:clrMapOvr>
    <a:masterClrMapping/>
  </p:clrMapOvr>
  <p:transition>
    <p:zo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D61F5417-99AA-45BC-8A36-28686049551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432651496"/>
      </p:ext>
    </p:extLst>
  </p:cSld>
  <p:clrMapOvr>
    <a:masterClrMapping/>
  </p:clrMapOvr>
  <p:transition>
    <p:zo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E4BB4EBA-8153-44E9-AA28-53E53797DE4E}"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377351446"/>
      </p:ext>
    </p:extLst>
  </p:cSld>
  <p:clrMapOvr>
    <a:masterClrMapping/>
  </p:clrMapOvr>
  <p:transition>
    <p:zo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6F6B1B2E-E5D7-4982-9311-80CC87993524}"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56562877"/>
      </p:ext>
    </p:extLst>
  </p:cSld>
  <p:clrMapOvr>
    <a:masterClrMapping/>
  </p:clrMapOvr>
  <p:transition>
    <p:zo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42BD3CED-5F4D-41C3-9A29-CA5B733361F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63528071"/>
      </p:ext>
    </p:extLst>
  </p:cSld>
  <p:clrMapOvr>
    <a:masterClrMapping/>
  </p:clrMapOvr>
  <p:transition>
    <p:zo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0B857A18-BA18-4004-B0E5-75F261C9912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56543668"/>
      </p:ext>
    </p:extLst>
  </p:cSld>
  <p:clrMapOvr>
    <a:masterClrMapping/>
  </p:clrMapOvr>
  <p:transition>
    <p:zo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20E48195-BB6C-4333-B0DA-36D0D8663AA7}"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5026021"/>
      </p:ext>
    </p:extLst>
  </p:cSld>
  <p:clrMapOvr>
    <a:masterClrMapping/>
  </p:clrMapOvr>
  <p:transition>
    <p:zo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6C41B8DC-0429-489B-BBCE-27E84D2BC4D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32679431"/>
      </p:ext>
    </p:extLst>
  </p:cSld>
  <p:clrMapOvr>
    <a:masterClrMapping/>
  </p:clrMapOvr>
  <p:transition>
    <p:zo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0AE26999-3239-4B81-B2C4-1A1E05AF5537}"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65854030"/>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3"/>
          <p:cNvSpPr>
            <a:spLocks noGrp="1"/>
          </p:cNvSpPr>
          <p:nvPr>
            <p:ph type="dt" sz="half" idx="10"/>
          </p:nvPr>
        </p:nvSpPr>
        <p:spPr/>
        <p:txBody>
          <a:bodyPr/>
          <a:lstStyle>
            <a:lvl1pPr>
              <a:defRPr/>
            </a:lvl1pPr>
          </a:lstStyle>
          <a:p>
            <a:pPr>
              <a:defRPr/>
            </a:pPr>
            <a:endParaRPr lang="en-US"/>
          </a:p>
        </p:txBody>
      </p:sp>
      <p:sp>
        <p:nvSpPr>
          <p:cNvPr id="7" name="Footer Placeholder 9"/>
          <p:cNvSpPr>
            <a:spLocks noGrp="1"/>
          </p:cNvSpPr>
          <p:nvPr>
            <p:ph type="ftr" sz="quarter" idx="11"/>
          </p:nvPr>
        </p:nvSpPr>
        <p:spPr/>
        <p:txBody>
          <a:bodyPr/>
          <a:lstStyle>
            <a:lvl1pPr>
              <a:defRPr/>
            </a:lvl1pPr>
          </a:lstStyle>
          <a:p>
            <a:pPr>
              <a:defRPr/>
            </a:pPr>
            <a:endParaRPr lang="en-US"/>
          </a:p>
        </p:txBody>
      </p:sp>
      <p:sp>
        <p:nvSpPr>
          <p:cNvPr id="8" name="Slide Number Placeholder 21"/>
          <p:cNvSpPr>
            <a:spLocks noGrp="1"/>
          </p:cNvSpPr>
          <p:nvPr>
            <p:ph type="sldNum" sz="quarter" idx="12"/>
          </p:nvPr>
        </p:nvSpPr>
        <p:spPr/>
        <p:txBody>
          <a:bodyPr/>
          <a:lstStyle>
            <a:lvl1pPr>
              <a:defRPr/>
            </a:lvl1pPr>
          </a:lstStyle>
          <a:p>
            <a:pPr>
              <a:defRPr/>
            </a:pPr>
            <a:fld id="{73EE492A-E3F8-4665-AE83-FC3A67EE9FB3}" type="slidenum">
              <a:rPr lang="en-US"/>
              <a:pPr>
                <a:defRPr/>
              </a:pPr>
              <a:t>‹#›</a:t>
            </a:fld>
            <a:endParaRPr lang="en-US"/>
          </a:p>
        </p:txBody>
      </p:sp>
    </p:spTree>
    <p:extLst>
      <p:ext uri="{BB962C8B-B14F-4D97-AF65-F5344CB8AC3E}">
        <p14:creationId xmlns:p14="http://schemas.microsoft.com/office/powerpoint/2010/main" val="4232766546"/>
      </p:ext>
    </p:extLst>
  </p:cSld>
  <p:clrMapOvr>
    <a:masterClrMapping/>
  </p:clrMapOvr>
  <p:transition>
    <p:zo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B8945A6A-78DB-497B-8288-5D892A89273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240326027"/>
      </p:ext>
    </p:extLst>
  </p:cSld>
  <p:clrMapOvr>
    <a:masterClrMapping/>
  </p:clrMapOvr>
  <p:transition>
    <p:zo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6AEC8BD6-D29B-410A-A64B-B089538E6E1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579502744"/>
      </p:ext>
    </p:extLst>
  </p:cSld>
  <p:clrMapOvr>
    <a:masterClrMapping/>
  </p:clrMapOvr>
  <p:transition>
    <p:zo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83A8A9AB-65B4-4688-AADF-415B20F3212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96790537"/>
      </p:ext>
    </p:extLst>
  </p:cSld>
  <p:clrMapOvr>
    <a:masterClrMapping/>
  </p:clrMapOvr>
  <p:transition>
    <p:zo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5D636A-F7F9-49DC-8084-677C64CEE6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9884431"/>
      </p:ext>
    </p:extLst>
  </p:cSld>
  <p:clrMapOvr>
    <a:masterClrMapping/>
  </p:clrMapOvr>
  <p:transition>
    <p:zo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33815-597B-4614-9A51-36762D9A3B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8898818"/>
      </p:ext>
    </p:extLst>
  </p:cSld>
  <p:clrMapOvr>
    <a:masterClrMapping/>
  </p:clrMapOvr>
  <p:transition>
    <p:zo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230831-3E1B-46B1-8E82-A966F52936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99823"/>
      </p:ext>
    </p:extLst>
  </p:cSld>
  <p:clrMapOvr>
    <a:masterClrMapping/>
  </p:clrMapOvr>
  <p:transition>
    <p:zo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774710-B575-4902-9C74-C22E843E43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7863047"/>
      </p:ext>
    </p:extLst>
  </p:cSld>
  <p:clrMapOvr>
    <a:masterClrMapping/>
  </p:clrMapOvr>
  <p:transition>
    <p:zo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CFA34AC-044E-4F9E-8412-CAA4C6F048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1379659"/>
      </p:ext>
    </p:extLst>
  </p:cSld>
  <p:clrMapOvr>
    <a:masterClrMapping/>
  </p:clrMapOvr>
  <p:transition>
    <p:zo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E2EE988-B115-4265-9D93-2422CE7350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7928702"/>
      </p:ext>
    </p:extLst>
  </p:cSld>
  <p:clrMapOvr>
    <a:masterClrMapping/>
  </p:clrMapOvr>
  <p:transition>
    <p:zo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581B13-8A69-4CD6-83EC-AFDE2CF51A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3481071"/>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37B331E2-7EDA-47CA-9A64-46846A86DE37}"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1075915061"/>
      </p:ext>
    </p:extLst>
  </p:cSld>
  <p:clrMapOvr>
    <a:masterClrMapping/>
  </p:clrMapOvr>
  <p:transition>
    <p:zo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7C3C9A-0529-4E77-971C-9E733CD5B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2720531"/>
      </p:ext>
    </p:extLst>
  </p:cSld>
  <p:clrMapOvr>
    <a:masterClrMapping/>
  </p:clrMapOvr>
  <p:transition>
    <p:zo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D29926-430E-486A-9324-0A94A6A03A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458679"/>
      </p:ext>
    </p:extLst>
  </p:cSld>
  <p:clrMapOvr>
    <a:masterClrMapping/>
  </p:clrMapOvr>
  <p:transition>
    <p:zo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CE2D4E-0381-471C-B9A6-D7A8C5CD63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6514440"/>
      </p:ext>
    </p:extLst>
  </p:cSld>
  <p:clrMapOvr>
    <a:masterClrMapping/>
  </p:clrMapOvr>
  <p:transition>
    <p:zo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2E9F6C-B26F-457C-A57F-EE0AED4A68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275330"/>
      </p:ext>
    </p:extLst>
  </p:cSld>
  <p:clrMapOvr>
    <a:masterClrMapping/>
  </p:clrMapOvr>
  <p:transition>
    <p:zo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F4DA8A-8901-419F-9536-B8EAE2C3EC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1771738"/>
      </p:ext>
    </p:extLst>
  </p:cSld>
  <p:clrMapOvr>
    <a:masterClrMapping/>
  </p:clrMapOvr>
  <p:transition>
    <p:zo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54E156C-76B4-4A09-957C-A3B95E9F9C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7115526"/>
      </p:ext>
    </p:extLst>
  </p:cSld>
  <p:clrMapOvr>
    <a:masterClrMapping/>
  </p:clrMapOvr>
  <p:transition>
    <p:zo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9D64C8-28F7-4224-B528-49ED5DCF2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9945835"/>
      </p:ext>
    </p:extLst>
  </p:cSld>
  <p:clrMapOvr>
    <a:masterClrMapping/>
  </p:clrMapOvr>
  <p:transition>
    <p:zo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8087636"/>
      </p:ext>
    </p:extLst>
  </p:cSld>
  <p:clrMapOvr>
    <a:masterClrMapping/>
  </p:clrMapOvr>
  <p:transition>
    <p:zo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5349243"/>
      </p:ext>
    </p:extLst>
  </p:cSld>
  <p:clrMapOvr>
    <a:masterClrMapping/>
  </p:clrMapOvr>
  <p:transition>
    <p:zo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9921963"/>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BD1C1063-565B-4440-9655-25BC50167EC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797587022"/>
      </p:ext>
    </p:extLst>
  </p:cSld>
  <p:clrMapOvr>
    <a:masterClrMapping/>
  </p:clrMapOvr>
  <p:transition>
    <p:zo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0623410"/>
      </p:ext>
    </p:extLst>
  </p:cSld>
  <p:clrMapOvr>
    <a:masterClrMapping/>
  </p:clrMapOvr>
  <p:transition>
    <p:zo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4264915"/>
      </p:ext>
    </p:extLst>
  </p:cSld>
  <p:clrMapOvr>
    <a:masterClrMapping/>
  </p:clrMapOvr>
  <p:transition>
    <p:zo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1402868"/>
      </p:ext>
    </p:extLst>
  </p:cSld>
  <p:clrMapOvr>
    <a:masterClrMapping/>
  </p:clrMapOvr>
  <p:transition>
    <p:zo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7942730"/>
      </p:ext>
    </p:extLst>
  </p:cSld>
  <p:clrMapOvr>
    <a:masterClrMapping/>
  </p:clrMapOvr>
  <p:transition>
    <p:zo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2414200"/>
      </p:ext>
    </p:extLst>
  </p:cSld>
  <p:clrMapOvr>
    <a:masterClrMapping/>
  </p:clrMapOvr>
  <p:transition>
    <p:zo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3849081"/>
      </p:ext>
    </p:extLst>
  </p:cSld>
  <p:clrMapOvr>
    <a:masterClrMapping/>
  </p:clrMapOvr>
  <p:transition>
    <p:zo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1221604"/>
      </p:ext>
    </p:extLst>
  </p:cSld>
  <p:clrMapOvr>
    <a:masterClrMapping/>
  </p:clrMapOvr>
  <p:transition>
    <p:zo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8799500"/>
      </p:ext>
    </p:extLst>
  </p:cSld>
  <p:clrMapOvr>
    <a:masterClrMapping/>
  </p:clrMapOvr>
  <p:transition>
    <p:zo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518584"/>
      </p:ext>
    </p:extLst>
  </p:cSld>
  <p:clrMapOvr>
    <a:masterClrMapping/>
  </p:clrMapOvr>
  <p:transition>
    <p:zo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018308"/>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93032970-0F84-4DDE-94D6-B8D89B40167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731421698"/>
      </p:ext>
    </p:extLst>
  </p:cSld>
  <p:clrMapOvr>
    <a:masterClrMapping/>
  </p:clrMapOvr>
  <p:transition>
    <p:zoom/>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3426681"/>
      </p:ext>
    </p:extLst>
  </p:cSld>
  <p:clrMapOvr>
    <a:masterClrMapping/>
  </p:clrMapOvr>
  <p:transition>
    <p:zo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6143007"/>
      </p:ext>
    </p:extLst>
  </p:cSld>
  <p:clrMapOvr>
    <a:masterClrMapping/>
  </p:clrMapOvr>
  <p:transition>
    <p:zo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133930-741E-41AE-AC2D-DE187360B3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5805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326B02-9966-4C59-8795-F4C90D06DB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33721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E1D82A-EA2B-4762-A97F-8C41234079D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30888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2C7948B-A548-44D6-8990-EC7010CE08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895215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13605B4-095B-421B-BCD5-72761D6737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733256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CBA37F3-0AB9-4994-BA61-960D2E7DFA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75068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28B5A18-17E7-4D59-901F-802A6823DB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24791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AC7DF30-E342-4237-85BD-D0EB095A83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7835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23A29CD3-F31F-4BD2-9A85-0955E70BBD5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818765645"/>
      </p:ext>
    </p:extLst>
  </p:cSld>
  <p:clrMapOvr>
    <a:masterClrMapping/>
  </p:clrMapOvr>
  <p:transition>
    <p:zoom/>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0FE8580-FD84-4149-ADE8-64A111540D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793193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96DA62-92F2-4EAF-B6D7-C26E2B8092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19519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78C38B-82C8-4D61-AAB1-BF06D05899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02302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5B9F527-B13A-42FA-8B1C-830A87B432B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33997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4F81CAA-DA7B-447B-A7F5-5D232C4601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88520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CAF439D-B65C-4328-805C-1634C693DD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16566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A170966-AE24-46DA-8F10-529769328C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62371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57A9893-AE5D-46E6-B845-20F601EA2F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6320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EFE7240-F3C7-425F-992C-D9DA41078AC0}"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1470623875"/>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95A1BE18-7E66-4769-856A-BDF930FA38C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099672521"/>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52ED19D-D469-48D1-9372-E9F75BD86741}" type="slidenum">
              <a:rPr lang="en-US"/>
              <a:pPr>
                <a:defRPr/>
              </a:pPr>
              <a:t>‹#›</a:t>
            </a:fld>
            <a:endParaRPr lang="en-US"/>
          </a:p>
        </p:txBody>
      </p:sp>
    </p:spTree>
    <p:extLst>
      <p:ext uri="{BB962C8B-B14F-4D97-AF65-F5344CB8AC3E}">
        <p14:creationId xmlns:p14="http://schemas.microsoft.com/office/powerpoint/2010/main" val="2794776125"/>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EE15A20C-50F4-4396-99F5-8EAF89F00B6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409595815"/>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E27BEE37-7A58-450B-A9CB-6148844E5EE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363666439"/>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05EC0DD-09B1-4070-9BE9-CB3FBA3659F0}"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817025351"/>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DE6CD4BD-6361-4846-B77A-21958FBDFEE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57012686"/>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A89F4FC4-C3F7-4CB7-B6EC-F8F920DAD7E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787735499"/>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87C5285B-A5B5-43BB-9B54-A90448E06FB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36463789"/>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74CEF110-F5BA-4EC3-BEC3-0811D4C2305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762922661"/>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F2FB03C5-DC8D-4DBC-A1F6-CB6338F0C303}"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204487945"/>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22C7EB04-5489-460B-A421-DFE30C047F9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759366096"/>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C475D96D-EB25-4DAF-A577-809A1EA70D0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12989354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B85668-2595-4B8B-B1E4-BC9ABB375E82}" type="slidenum">
              <a:rPr lang="en-US"/>
              <a:pPr>
                <a:defRPr/>
              </a:pPr>
              <a:t>‹#›</a:t>
            </a:fld>
            <a:endParaRPr lang="en-US"/>
          </a:p>
        </p:txBody>
      </p:sp>
    </p:spTree>
    <p:extLst>
      <p:ext uri="{BB962C8B-B14F-4D97-AF65-F5344CB8AC3E}">
        <p14:creationId xmlns:p14="http://schemas.microsoft.com/office/powerpoint/2010/main" val="2862597110"/>
      </p:ext>
    </p:extLst>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A373AA72-4293-49D2-B0ED-9806150EDB6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544838414"/>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ACB51B8F-F394-4771-8471-C76D212E8216}"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2255632027"/>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B8302E3B-73C8-4E42-B12A-1252A6D7BFE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315503"/>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CC9AEE2F-410B-4B7D-85FF-B9DCDE04D53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022391674"/>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9AC9C4B-2D94-422B-9734-DE3D881ECD0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179586568"/>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9BC5721E-C769-4B98-8434-E24B1F13A3E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81712555"/>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FDB26B2E-5613-4783-B3C7-BFEDB908F6E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635687207"/>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F42BE633-DD70-4A60-AC23-AA1EEAFC92A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540868322"/>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19531404-6167-49D6-82A1-9BBF382F0EE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673005769"/>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614BD02-202D-41E5-92A4-A0CC2760CB5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715586798"/>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741CC56D-97CC-4F3D-B05B-715685B99A66}" type="slidenum">
              <a:rPr lang="en-US"/>
              <a:pPr>
                <a:defRPr/>
              </a:pPr>
              <a:t>‹#›</a:t>
            </a:fld>
            <a:endParaRPr lang="en-US"/>
          </a:p>
        </p:txBody>
      </p:sp>
    </p:spTree>
    <p:extLst>
      <p:ext uri="{BB962C8B-B14F-4D97-AF65-F5344CB8AC3E}">
        <p14:creationId xmlns:p14="http://schemas.microsoft.com/office/powerpoint/2010/main" val="2426126986"/>
      </p:ext>
    </p:extLst>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6C69DBE9-710C-4470-B35F-703D7740952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598065803"/>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F2FB03C5-DC8D-4DBC-A1F6-CB6338F0C303}"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1224782312"/>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22C7EB04-5489-460B-A421-DFE30C047F9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439546535"/>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C475D96D-EB25-4DAF-A577-809A1EA70D0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681493251"/>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A373AA72-4293-49D2-B0ED-9806150EDB6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512382217"/>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ACB51B8F-F394-4771-8471-C76D212E8216}"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388100810"/>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B8302E3B-73C8-4E42-B12A-1252A6D7BFE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906908507"/>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CC9AEE2F-410B-4B7D-85FF-B9DCDE04D53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231993291"/>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9AC9C4B-2D94-422B-9734-DE3D881ECD0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457432091"/>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9BC5721E-C769-4B98-8434-E24B1F13A3E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419537373"/>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219BF556-29CF-4890-8328-EE3C314C4D68}"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151240927"/>
      </p:ext>
    </p:extLst>
  </p:cSld>
  <p:clrMapOvr>
    <a:masterClrMapping/>
  </p:clrMapOvr>
  <p:transition>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FDB26B2E-5613-4783-B3C7-BFEDB908F6E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50627017"/>
      </p:ext>
    </p:extLst>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F42BE633-DD70-4A60-AC23-AA1EEAFC92A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906818882"/>
      </p:ext>
    </p:extLst>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19531404-6167-49D6-82A1-9BBF382F0EE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404522182"/>
      </p:ext>
    </p:extLst>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614BD02-202D-41E5-92A4-A0CC2760CB5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767722194"/>
      </p:ext>
    </p:extLst>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FA83CF2C-B8C2-468D-8BA4-498AD9CEF8EF}"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35757812"/>
      </p:ext>
    </p:extLst>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6C69DBE9-710C-4470-B35F-703D7740952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599726509"/>
      </p:ext>
    </p:extLst>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1020535"/>
      </p:ext>
    </p:extLst>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3967585"/>
      </p:ext>
    </p:extLst>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5558929"/>
      </p:ext>
    </p:extLst>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3216657"/>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EC824AF3-0CFD-47BD-AA9B-1820D969954E}" type="slidenum">
              <a:rPr lang="en-US"/>
              <a:pPr>
                <a:defRPr/>
              </a:pPr>
              <a:t>‹#›</a:t>
            </a:fld>
            <a:endParaRPr lang="en-US"/>
          </a:p>
        </p:txBody>
      </p:sp>
    </p:spTree>
    <p:extLst>
      <p:ext uri="{BB962C8B-B14F-4D97-AF65-F5344CB8AC3E}">
        <p14:creationId xmlns:p14="http://schemas.microsoft.com/office/powerpoint/2010/main" val="1338735998"/>
      </p:ext>
    </p:extLst>
  </p:cSld>
  <p:clrMapOvr>
    <a:masterClrMapping/>
  </p:clrMapOvr>
  <p:transition>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0851703"/>
      </p:ext>
    </p:extLst>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416242"/>
      </p:ext>
    </p:extLst>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279388"/>
      </p:ext>
    </p:extLst>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8201126"/>
      </p:ext>
    </p:extLst>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9039494"/>
      </p:ext>
    </p:extLst>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6358466"/>
      </p:ext>
    </p:extLst>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8296735"/>
      </p:ext>
    </p:extLst>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3827975"/>
      </p:ext>
    </p:extLst>
  </p:cSld>
  <p:clrMapOvr>
    <a:masterClrMapping/>
  </p:clrMapOvr>
  <p:transition>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5695852"/>
      </p:ext>
    </p:extLst>
  </p:cSld>
  <p:clrMapOvr>
    <a:masterClrMapping/>
  </p:clrMapOvr>
  <p:transition>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7144067"/>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22B9275C-A14D-4935-952B-EF34775A9614}" type="slidenum">
              <a:rPr lang="en-US"/>
              <a:pPr>
                <a:defRPr/>
              </a:pPr>
              <a:t>‹#›</a:t>
            </a:fld>
            <a:endParaRPr lang="en-US"/>
          </a:p>
        </p:txBody>
      </p:sp>
    </p:spTree>
    <p:extLst>
      <p:ext uri="{BB962C8B-B14F-4D97-AF65-F5344CB8AC3E}">
        <p14:creationId xmlns:p14="http://schemas.microsoft.com/office/powerpoint/2010/main" val="1718692424"/>
      </p:ext>
    </p:extLst>
  </p:cSld>
  <p:clrMapOvr>
    <a:masterClrMapping/>
  </p:clrMapOvr>
  <p:transition>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8046309"/>
      </p:ext>
    </p:extLst>
  </p:cSld>
  <p:clrMapOvr>
    <a:masterClrMapping/>
  </p:clrMapOvr>
  <p:transition>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0B79AB0E-A6E6-42CB-BAAC-04EF28878292}" type="slidenum">
              <a:rPr lang="en-US" altLang="en-US">
                <a:solidFill>
                  <a:srgbClr val="000000"/>
                </a:solidFill>
              </a:rPr>
              <a:pPr/>
              <a:t>‹#›</a:t>
            </a:fld>
            <a:endParaRPr lang="en-US" altLang="en-US" sz="1400">
              <a:solidFill>
                <a:srgbClr val="000000"/>
              </a:solidFill>
              <a:latin typeface="Times" pitchFamily="1" charset="0"/>
            </a:endParaRPr>
          </a:p>
        </p:txBody>
      </p:sp>
    </p:spTree>
    <p:extLst>
      <p:ext uri="{BB962C8B-B14F-4D97-AF65-F5344CB8AC3E}">
        <p14:creationId xmlns:p14="http://schemas.microsoft.com/office/powerpoint/2010/main" val="4257443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5579490-459E-46FA-A670-A631FE209DAF}" type="slidenum">
              <a:rPr lang="en-US" altLang="en-US">
                <a:solidFill>
                  <a:srgbClr val="000000"/>
                </a:solidFill>
              </a:rPr>
              <a:pPr/>
              <a:t>‹#›</a:t>
            </a:fld>
            <a:endParaRPr lang="en-US" altLang="en-US" sz="1400">
              <a:solidFill>
                <a:srgbClr val="000000"/>
              </a:solidFill>
              <a:latin typeface="Times" pitchFamily="1" charset="0"/>
            </a:endParaRPr>
          </a:p>
        </p:txBody>
      </p:sp>
    </p:spTree>
    <p:extLst>
      <p:ext uri="{BB962C8B-B14F-4D97-AF65-F5344CB8AC3E}">
        <p14:creationId xmlns:p14="http://schemas.microsoft.com/office/powerpoint/2010/main" val="4195358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519F2F4-98DE-4C03-BC8A-408DE1ED4B1B}" type="slidenum">
              <a:rPr lang="en-US" altLang="en-US">
                <a:solidFill>
                  <a:srgbClr val="000000"/>
                </a:solidFill>
              </a:rPr>
              <a:pPr/>
              <a:t>‹#›</a:t>
            </a:fld>
            <a:endParaRPr lang="en-US" altLang="en-US" sz="1400">
              <a:solidFill>
                <a:srgbClr val="000000"/>
              </a:solidFill>
              <a:latin typeface="Times" pitchFamily="1" charset="0"/>
            </a:endParaRPr>
          </a:p>
        </p:txBody>
      </p:sp>
    </p:spTree>
    <p:extLst>
      <p:ext uri="{BB962C8B-B14F-4D97-AF65-F5344CB8AC3E}">
        <p14:creationId xmlns:p14="http://schemas.microsoft.com/office/powerpoint/2010/main" val="25434066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600200"/>
            <a:ext cx="1943100" cy="259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781300" y="1600200"/>
            <a:ext cx="1943100" cy="259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8E7D09D-890D-43BE-A4D5-B5372103BC05}" type="slidenum">
              <a:rPr lang="en-US" altLang="en-US">
                <a:solidFill>
                  <a:srgbClr val="000000"/>
                </a:solidFill>
              </a:rPr>
              <a:pPr/>
              <a:t>‹#›</a:t>
            </a:fld>
            <a:endParaRPr lang="en-US" altLang="en-US" sz="1400">
              <a:solidFill>
                <a:srgbClr val="000000"/>
              </a:solidFill>
              <a:latin typeface="Times" pitchFamily="1" charset="0"/>
            </a:endParaRPr>
          </a:p>
        </p:txBody>
      </p:sp>
    </p:spTree>
    <p:extLst>
      <p:ext uri="{BB962C8B-B14F-4D97-AF65-F5344CB8AC3E}">
        <p14:creationId xmlns:p14="http://schemas.microsoft.com/office/powerpoint/2010/main" val="39147220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06CF52F-7D5D-4CD6-AE6B-5C5858F9CE60}" type="slidenum">
              <a:rPr lang="en-US" altLang="en-US">
                <a:solidFill>
                  <a:srgbClr val="000000"/>
                </a:solidFill>
              </a:rPr>
              <a:pPr/>
              <a:t>‹#›</a:t>
            </a:fld>
            <a:endParaRPr lang="en-US" altLang="en-US" sz="1400">
              <a:solidFill>
                <a:srgbClr val="000000"/>
              </a:solidFill>
              <a:latin typeface="Times" pitchFamily="1" charset="0"/>
            </a:endParaRPr>
          </a:p>
        </p:txBody>
      </p:sp>
    </p:spTree>
    <p:extLst>
      <p:ext uri="{BB962C8B-B14F-4D97-AF65-F5344CB8AC3E}">
        <p14:creationId xmlns:p14="http://schemas.microsoft.com/office/powerpoint/2010/main" val="14315671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4B6F5F78-5929-4607-8DC9-57F99A41E2C6}" type="slidenum">
              <a:rPr lang="en-US" altLang="en-US">
                <a:solidFill>
                  <a:srgbClr val="000000"/>
                </a:solidFill>
              </a:rPr>
              <a:pPr/>
              <a:t>‹#›</a:t>
            </a:fld>
            <a:endParaRPr lang="en-US" altLang="en-US" sz="1400">
              <a:solidFill>
                <a:srgbClr val="000000"/>
              </a:solidFill>
              <a:latin typeface="Times" pitchFamily="1" charset="0"/>
            </a:endParaRPr>
          </a:p>
        </p:txBody>
      </p:sp>
    </p:spTree>
    <p:extLst>
      <p:ext uri="{BB962C8B-B14F-4D97-AF65-F5344CB8AC3E}">
        <p14:creationId xmlns:p14="http://schemas.microsoft.com/office/powerpoint/2010/main" val="25257083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46EB858-B928-4AF9-9B01-577002EE6503}" type="slidenum">
              <a:rPr lang="en-US" altLang="en-US">
                <a:solidFill>
                  <a:srgbClr val="000000"/>
                </a:solidFill>
              </a:rPr>
              <a:pPr/>
              <a:t>‹#›</a:t>
            </a:fld>
            <a:endParaRPr lang="en-US" altLang="en-US" sz="1400">
              <a:solidFill>
                <a:srgbClr val="000000"/>
              </a:solidFill>
              <a:latin typeface="Times" pitchFamily="1" charset="0"/>
            </a:endParaRPr>
          </a:p>
        </p:txBody>
      </p:sp>
    </p:spTree>
    <p:extLst>
      <p:ext uri="{BB962C8B-B14F-4D97-AF65-F5344CB8AC3E}">
        <p14:creationId xmlns:p14="http://schemas.microsoft.com/office/powerpoint/2010/main" val="3154223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17E4C7D-C773-4677-82E8-B493BC622BCC}" type="slidenum">
              <a:rPr lang="en-US" altLang="en-US">
                <a:solidFill>
                  <a:srgbClr val="000000"/>
                </a:solidFill>
              </a:rPr>
              <a:pPr/>
              <a:t>‹#›</a:t>
            </a:fld>
            <a:endParaRPr lang="en-US" altLang="en-US" sz="1400">
              <a:solidFill>
                <a:srgbClr val="000000"/>
              </a:solidFill>
              <a:latin typeface="Times" pitchFamily="1" charset="0"/>
            </a:endParaRPr>
          </a:p>
        </p:txBody>
      </p:sp>
    </p:spTree>
    <p:extLst>
      <p:ext uri="{BB962C8B-B14F-4D97-AF65-F5344CB8AC3E}">
        <p14:creationId xmlns:p14="http://schemas.microsoft.com/office/powerpoint/2010/main" val="40949698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4E86C6E-39D9-4CFC-A148-48E8277F6539}" type="slidenum">
              <a:rPr lang="en-US" altLang="en-US">
                <a:solidFill>
                  <a:srgbClr val="000000"/>
                </a:solidFill>
              </a:rPr>
              <a:pPr/>
              <a:t>‹#›</a:t>
            </a:fld>
            <a:endParaRPr lang="en-US" altLang="en-US" sz="1400">
              <a:solidFill>
                <a:srgbClr val="000000"/>
              </a:solidFill>
              <a:latin typeface="Times" pitchFamily="1" charset="0"/>
            </a:endParaRPr>
          </a:p>
        </p:txBody>
      </p:sp>
    </p:spTree>
    <p:extLst>
      <p:ext uri="{BB962C8B-B14F-4D97-AF65-F5344CB8AC3E}">
        <p14:creationId xmlns:p14="http://schemas.microsoft.com/office/powerpoint/2010/main" val="141345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CBBDB6C4-DBD4-4B82-B635-AE6D745F378F}" type="slidenum">
              <a:rPr lang="en-US"/>
              <a:pPr>
                <a:defRPr/>
              </a:pPr>
              <a:t>‹#›</a:t>
            </a:fld>
            <a:endParaRPr lang="en-US"/>
          </a:p>
        </p:txBody>
      </p:sp>
    </p:spTree>
    <p:extLst>
      <p:ext uri="{BB962C8B-B14F-4D97-AF65-F5344CB8AC3E}">
        <p14:creationId xmlns:p14="http://schemas.microsoft.com/office/powerpoint/2010/main" val="3837543539"/>
      </p:ext>
    </p:extLst>
  </p:cSld>
  <p:clrMapOvr>
    <a:masterClrMapping/>
  </p:clrMapOvr>
  <p:transition>
    <p:zo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12E5AA43-2DBD-4BB4-86C1-D12A35B6D695}" type="slidenum">
              <a:rPr lang="en-US" altLang="en-US">
                <a:solidFill>
                  <a:srgbClr val="000000"/>
                </a:solidFill>
              </a:rPr>
              <a:pPr/>
              <a:t>‹#›</a:t>
            </a:fld>
            <a:endParaRPr lang="en-US" altLang="en-US" sz="1400">
              <a:solidFill>
                <a:srgbClr val="000000"/>
              </a:solidFill>
              <a:latin typeface="Times" pitchFamily="1" charset="0"/>
            </a:endParaRPr>
          </a:p>
        </p:txBody>
      </p:sp>
    </p:spTree>
    <p:extLst>
      <p:ext uri="{BB962C8B-B14F-4D97-AF65-F5344CB8AC3E}">
        <p14:creationId xmlns:p14="http://schemas.microsoft.com/office/powerpoint/2010/main" val="19594441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96838"/>
            <a:ext cx="1943100" cy="40941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0" y="96838"/>
            <a:ext cx="5676900" cy="409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57C51120-333D-4778-BE6B-B4FBDF92D8AA}" type="slidenum">
              <a:rPr lang="en-US" altLang="en-US">
                <a:solidFill>
                  <a:srgbClr val="000000"/>
                </a:solidFill>
              </a:rPr>
              <a:pPr/>
              <a:t>‹#›</a:t>
            </a:fld>
            <a:endParaRPr lang="en-US" altLang="en-US" sz="1400">
              <a:solidFill>
                <a:srgbClr val="000000"/>
              </a:solidFill>
              <a:latin typeface="Times" pitchFamily="1" charset="0"/>
            </a:endParaRPr>
          </a:p>
        </p:txBody>
      </p:sp>
    </p:spTree>
    <p:extLst>
      <p:ext uri="{BB962C8B-B14F-4D97-AF65-F5344CB8AC3E}">
        <p14:creationId xmlns:p14="http://schemas.microsoft.com/office/powerpoint/2010/main" val="37340340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5880268"/>
      </p:ext>
    </p:extLst>
  </p:cSld>
  <p:clrMapOvr>
    <a:masterClrMapping/>
  </p:clrMapOvr>
  <p:transition>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7627812"/>
      </p:ext>
    </p:extLst>
  </p:cSld>
  <p:clrMapOvr>
    <a:masterClrMapping/>
  </p:clrMapOvr>
  <p:transition>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1641835"/>
      </p:ext>
    </p:extLst>
  </p:cSld>
  <p:clrMapOvr>
    <a:masterClrMapping/>
  </p:clrMapOvr>
  <p:transition>
    <p:zo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538370"/>
      </p:ext>
    </p:extLst>
  </p:cSld>
  <p:clrMapOvr>
    <a:masterClrMapping/>
  </p:clrMapOvr>
  <p:transition>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6467470"/>
      </p:ext>
    </p:extLst>
  </p:cSld>
  <p:clrMapOvr>
    <a:masterClrMapping/>
  </p:clrMapOvr>
  <p:transition>
    <p:zo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9525139"/>
      </p:ext>
    </p:extLst>
  </p:cSld>
  <p:clrMapOvr>
    <a:masterClrMapping/>
  </p:clrMapOvr>
  <p:transition>
    <p:zo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0741901"/>
      </p:ext>
    </p:extLst>
  </p:cSld>
  <p:clrMapOvr>
    <a:masterClrMapping/>
  </p:clrMapOvr>
  <p:transition>
    <p:zo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2515032"/>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205B4DC7-D3E7-45E7-8010-75DD554E5E86}" type="slidenum">
              <a:rPr lang="en-US"/>
              <a:pPr>
                <a:defRPr/>
              </a:pPr>
              <a:t>‹#›</a:t>
            </a:fld>
            <a:endParaRPr lang="en-US"/>
          </a:p>
        </p:txBody>
      </p:sp>
    </p:spTree>
    <p:extLst>
      <p:ext uri="{BB962C8B-B14F-4D97-AF65-F5344CB8AC3E}">
        <p14:creationId xmlns:p14="http://schemas.microsoft.com/office/powerpoint/2010/main" val="1984556512"/>
      </p:ext>
    </p:extLst>
  </p:cSld>
  <p:clrMapOvr>
    <a:masterClrMapping/>
  </p:clrMapOvr>
  <p:transition>
    <p:zo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3314179"/>
      </p:ext>
    </p:extLst>
  </p:cSld>
  <p:clrMapOvr>
    <a:masterClrMapping/>
  </p:clrMapOvr>
  <p:transition>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1916760"/>
      </p:ext>
    </p:extLst>
  </p:cSld>
  <p:clrMapOvr>
    <a:masterClrMapping/>
  </p:clrMapOvr>
  <p:transition>
    <p:zo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816081"/>
      </p:ext>
    </p:extLst>
  </p:cSld>
  <p:clrMapOvr>
    <a:masterClrMapping/>
  </p:clrMapOvr>
  <p:transition>
    <p:zo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4601725"/>
      </p:ext>
    </p:extLst>
  </p:cSld>
  <p:clrMapOvr>
    <a:masterClrMapping/>
  </p:clrMapOvr>
  <p:transition>
    <p:zo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4184345"/>
      </p:ext>
    </p:extLst>
  </p:cSld>
  <p:clrMapOvr>
    <a:masterClrMapping/>
  </p:clrMapOvr>
  <p:transition>
    <p:zo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6180534"/>
      </p:ext>
    </p:extLst>
  </p:cSld>
  <p:clrMapOvr>
    <a:masterClrMapping/>
  </p:clrMapOvr>
  <p:transition>
    <p:zo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3683335"/>
      </p:ext>
    </p:extLst>
  </p:cSld>
  <p:clrMapOvr>
    <a:masterClrMapping/>
  </p:clrMapOvr>
  <p:transition>
    <p:zo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Phy107 Fall 2006</a:t>
            </a:r>
          </a:p>
        </p:txBody>
      </p:sp>
      <p:sp>
        <p:nvSpPr>
          <p:cNvPr id="5" name="Slide Number Placeholder 4"/>
          <p:cNvSpPr>
            <a:spLocks noGrp="1"/>
          </p:cNvSpPr>
          <p:nvPr>
            <p:ph type="sldNum" sz="quarter" idx="11"/>
          </p:nvPr>
        </p:nvSpPr>
        <p:spPr/>
        <p:txBody>
          <a:bodyPr/>
          <a:lstStyle>
            <a:lvl1pPr>
              <a:defRPr/>
            </a:lvl1pPr>
          </a:lstStyle>
          <a:p>
            <a:fld id="{084C491B-8EE5-45D3-8127-F6588F6F37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56796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Phy107 Fall 2006</a:t>
            </a:r>
          </a:p>
        </p:txBody>
      </p:sp>
      <p:sp>
        <p:nvSpPr>
          <p:cNvPr id="5" name="Slide Number Placeholder 4"/>
          <p:cNvSpPr>
            <a:spLocks noGrp="1"/>
          </p:cNvSpPr>
          <p:nvPr>
            <p:ph type="sldNum" sz="quarter" idx="11"/>
          </p:nvPr>
        </p:nvSpPr>
        <p:spPr/>
        <p:txBody>
          <a:bodyPr/>
          <a:lstStyle>
            <a:lvl1pPr>
              <a:defRPr/>
            </a:lvl1pPr>
          </a:lstStyle>
          <a:p>
            <a:fld id="{352D1DB2-84D7-4526-A527-52532D530C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7136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Phy107 Fall 2006</a:t>
            </a:r>
          </a:p>
        </p:txBody>
      </p:sp>
      <p:sp>
        <p:nvSpPr>
          <p:cNvPr id="5" name="Slide Number Placeholder 4"/>
          <p:cNvSpPr>
            <a:spLocks noGrp="1"/>
          </p:cNvSpPr>
          <p:nvPr>
            <p:ph type="sldNum" sz="quarter" idx="11"/>
          </p:nvPr>
        </p:nvSpPr>
        <p:spPr/>
        <p:txBody>
          <a:bodyPr/>
          <a:lstStyle>
            <a:lvl1pPr>
              <a:defRPr/>
            </a:lvl1pPr>
          </a:lstStyle>
          <a:p>
            <a:fld id="{BC460969-632A-44D5-852D-A8EAF962412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214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6" Type="http://schemas.openxmlformats.org/officeDocument/2006/relationships/image" Target="../media/image4.jpe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theme" Target="../theme/theme10.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theme" Target="../theme/theme11.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6" Type="http://schemas.openxmlformats.org/officeDocument/2006/relationships/theme" Target="../theme/theme12.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theme" Target="../theme/theme13.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4.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4.jpe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theme" Target="../theme/theme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rgbClr val="FEFAC9"/>
                </a:solidFill>
              </a:defRPr>
            </a:lvl1pPr>
          </a:lstStyle>
          <a:p>
            <a:pPr>
              <a:defRPr/>
            </a:pPr>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rgbClr val="FEFAC9"/>
                </a:solidFill>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rgbClr val="FEFAC9"/>
                </a:solidFill>
              </a:defRPr>
            </a:lvl1pPr>
          </a:lstStyle>
          <a:p>
            <a:pPr>
              <a:defRPr/>
            </a:pPr>
            <a:fld id="{DC04CD9F-4E24-4906-B791-49BF4C49F53A}"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4332" r:id="rId1"/>
    <p:sldLayoutId id="2147484158" r:id="rId2"/>
    <p:sldLayoutId id="2147484333" r:id="rId3"/>
    <p:sldLayoutId id="2147484159" r:id="rId4"/>
    <p:sldLayoutId id="2147484334" r:id="rId5"/>
    <p:sldLayoutId id="2147484160" r:id="rId6"/>
    <p:sldLayoutId id="2147484161" r:id="rId7"/>
    <p:sldLayoutId id="2147484162" r:id="rId8"/>
    <p:sldLayoutId id="2147484163" r:id="rId9"/>
    <p:sldLayoutId id="2147484164" r:id="rId10"/>
    <p:sldLayoutId id="2147484165" r:id="rId11"/>
    <p:sldLayoutId id="2147484167" r:id="rId12"/>
    <p:sldLayoutId id="2147484168" r:id="rId13"/>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B655A032-7CB9-48A1-AE57-8795F7D1C5C2}"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extLst>
      <p:ext uri="{BB962C8B-B14F-4D97-AF65-F5344CB8AC3E}">
        <p14:creationId xmlns:p14="http://schemas.microsoft.com/office/powerpoint/2010/main" val="3834209555"/>
      </p:ext>
    </p:extLst>
  </p:cSld>
  <p:clrMap bg1="dk1" tx1="lt1" bg2="dk2" tx2="lt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 id="2147485014" r:id="rId12"/>
    <p:sldLayoutId id="2147485016" r:id="rId13"/>
    <p:sldLayoutId id="2147485017" r:id="rId14"/>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8FE8904-6CCF-4AE1-8B83-D4FC6FFFE2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2756733"/>
      </p:ext>
    </p:extLst>
  </p:cSld>
  <p:clrMap bg1="lt1" tx1="dk1" bg2="lt2" tx2="dk2" accent1="accent1" accent2="accent2" accent3="accent3" accent4="accent4" accent5="accent5" accent6="accent6" hlink="hlink" folHlink="folHlink"/>
  <p:sldLayoutIdLst>
    <p:sldLayoutId id="2147485019" r:id="rId1"/>
    <p:sldLayoutId id="2147485020" r:id="rId2"/>
    <p:sldLayoutId id="2147485021" r:id="rId3"/>
    <p:sldLayoutId id="2147485022" r:id="rId4"/>
    <p:sldLayoutId id="2147485023" r:id="rId5"/>
    <p:sldLayoutId id="2147485024" r:id="rId6"/>
    <p:sldLayoutId id="2147485025" r:id="rId7"/>
    <p:sldLayoutId id="2147485026" r:id="rId8"/>
    <p:sldLayoutId id="2147485027" r:id="rId9"/>
    <p:sldLayoutId id="2147485028" r:id="rId10"/>
    <p:sldLayoutId id="2147485029" r:id="rId11"/>
    <p:sldLayoutId id="2147485030" r:id="rId12"/>
    <p:sldLayoutId id="2147485031" r:id="rId13"/>
    <p:sldLayoutId id="2147485032" r:id="rId14"/>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7879724"/>
      </p:ext>
    </p:extLst>
  </p:cSld>
  <p:clrMap bg1="lt1" tx1="dk1" bg2="lt2" tx2="dk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 id="2147485044" r:id="rId11"/>
    <p:sldLayoutId id="2147485045" r:id="rId12"/>
    <p:sldLayoutId id="2147485046" r:id="rId13"/>
    <p:sldLayoutId id="2147485047" r:id="rId14"/>
    <p:sldLayoutId id="2147485048" r:id="rId15"/>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9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9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29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29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3D619B9-1089-417D-9796-608EBDF02C6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8157365"/>
      </p:ext>
    </p:extLst>
  </p:cSld>
  <p:clrMap bg1="lt1" tx1="dk1" bg2="lt2" tx2="dk2" accent1="accent1" accent2="accent2" accent3="accent3" accent4="accent4" accent5="accent5" accent6="accent6" hlink="hlink" folHlink="folHlink"/>
  <p:sldLayoutIdLst>
    <p:sldLayoutId id="2147485050" r:id="rId1"/>
    <p:sldLayoutId id="2147485051" r:id="rId2"/>
    <p:sldLayoutId id="2147485052" r:id="rId3"/>
    <p:sldLayoutId id="2147485053" r:id="rId4"/>
    <p:sldLayoutId id="2147485054" r:id="rId5"/>
    <p:sldLayoutId id="2147485055" r:id="rId6"/>
    <p:sldLayoutId id="2147485056" r:id="rId7"/>
    <p:sldLayoutId id="2147485057" r:id="rId8"/>
    <p:sldLayoutId id="2147485058" r:id="rId9"/>
    <p:sldLayoutId id="2147485059" r:id="rId10"/>
    <p:sldLayoutId id="2147485060" r:id="rId11"/>
    <p:sldLayoutId id="2147485061" r:id="rId12"/>
    <p:sldLayoutId id="2147485062" r:id="rId13"/>
    <p:sldLayoutId id="2147485063" r:id="rId14"/>
    <p:sldLayoutId id="2147485064" r:id="rId15"/>
    <p:sldLayoutId id="2147485065" r:id="rId16"/>
  </p:sldLayoutIdLst>
  <p:txStyles>
    <p:title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Arial" charset="0"/>
        </a:defRPr>
      </a:lvl2pPr>
      <a:lvl3pPr algn="ctr" rtl="0" fontAlgn="base">
        <a:spcBef>
          <a:spcPct val="0"/>
        </a:spcBef>
        <a:spcAft>
          <a:spcPct val="0"/>
        </a:spcAft>
        <a:defRPr sz="3200">
          <a:solidFill>
            <a:schemeClr val="bg1"/>
          </a:solidFill>
          <a:latin typeface="Arial" charset="0"/>
        </a:defRPr>
      </a:lvl3pPr>
      <a:lvl4pPr algn="ctr" rtl="0" fontAlgn="base">
        <a:spcBef>
          <a:spcPct val="0"/>
        </a:spcBef>
        <a:spcAft>
          <a:spcPct val="0"/>
        </a:spcAft>
        <a:defRPr sz="3200">
          <a:solidFill>
            <a:schemeClr val="bg1"/>
          </a:solidFill>
          <a:latin typeface="Arial" charset="0"/>
        </a:defRPr>
      </a:lvl4pPr>
      <a:lvl5pPr algn="ctr" rtl="0" fontAlgn="base">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EFC6B325-8ECC-41C5-82D8-E24F0B16774C}"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extLst>
      <p:ext uri="{BB962C8B-B14F-4D97-AF65-F5344CB8AC3E}">
        <p14:creationId xmlns:p14="http://schemas.microsoft.com/office/powerpoint/2010/main" val="3035230202"/>
      </p:ext>
    </p:extLst>
  </p:cSld>
  <p:clrMap bg1="dk1" tx1="lt1" bg2="dk2" tx2="lt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6" r:id="rId12"/>
    <p:sldLayoutId id="2147484498" r:id="rId13"/>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FC22B642-588B-4BFE-BEC8-3F965230E401}"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extLst>
      <p:ext uri="{BB962C8B-B14F-4D97-AF65-F5344CB8AC3E}">
        <p14:creationId xmlns:p14="http://schemas.microsoft.com/office/powerpoint/2010/main" val="2448316229"/>
      </p:ext>
    </p:extLst>
  </p:cSld>
  <p:clrMap bg1="dk1" tx1="lt1" bg2="dk2" tx2="lt2" accent1="accent1" accent2="accent2" accent3="accent3" accent4="accent4" accent5="accent5" accent6="accent6" hlink="hlink" folHlink="folHlink"/>
  <p:sldLayoutIdLst>
    <p:sldLayoutId id="2147484807" r:id="rId1"/>
    <p:sldLayoutId id="2147484808" r:id="rId2"/>
    <p:sldLayoutId id="2147484809" r:id="rId3"/>
    <p:sldLayoutId id="2147484810" r:id="rId4"/>
    <p:sldLayoutId id="2147484811" r:id="rId5"/>
    <p:sldLayoutId id="2147484812" r:id="rId6"/>
    <p:sldLayoutId id="2147484813" r:id="rId7"/>
    <p:sldLayoutId id="2147484814" r:id="rId8"/>
    <p:sldLayoutId id="2147484815" r:id="rId9"/>
    <p:sldLayoutId id="2147484816" r:id="rId10"/>
    <p:sldLayoutId id="2147484817" r:id="rId11"/>
    <p:sldLayoutId id="2147484818" r:id="rId12"/>
    <p:sldLayoutId id="2147484819" r:id="rId13"/>
    <p:sldLayoutId id="2147484821" r:id="rId14"/>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FC22B642-588B-4BFE-BEC8-3F965230E401}"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extLst>
      <p:ext uri="{BB962C8B-B14F-4D97-AF65-F5344CB8AC3E}">
        <p14:creationId xmlns:p14="http://schemas.microsoft.com/office/powerpoint/2010/main" val="2173610513"/>
      </p:ext>
    </p:extLst>
  </p:cSld>
  <p:clrMap bg1="dk1" tx1="lt1" bg2="dk2" tx2="lt2" accent1="accent1" accent2="accent2" accent3="accent3" accent4="accent4" accent5="accent5" accent6="accent6" hlink="hlink" folHlink="folHlink"/>
  <p:sldLayoutIdLst>
    <p:sldLayoutId id="2147484901" r:id="rId1"/>
    <p:sldLayoutId id="2147484902" r:id="rId2"/>
    <p:sldLayoutId id="2147484903" r:id="rId3"/>
    <p:sldLayoutId id="2147484904" r:id="rId4"/>
    <p:sldLayoutId id="2147484905" r:id="rId5"/>
    <p:sldLayoutId id="2147484906" r:id="rId6"/>
    <p:sldLayoutId id="2147484907" r:id="rId7"/>
    <p:sldLayoutId id="2147484908" r:id="rId8"/>
    <p:sldLayoutId id="2147484909" r:id="rId9"/>
    <p:sldLayoutId id="2147484910" r:id="rId10"/>
    <p:sldLayoutId id="2147484911" r:id="rId11"/>
    <p:sldLayoutId id="2147484912" r:id="rId12"/>
    <p:sldLayoutId id="2147484913" r:id="rId13"/>
    <p:sldLayoutId id="2147484914" r:id="rId14"/>
    <p:sldLayoutId id="2147484915" r:id="rId15"/>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1101517"/>
      </p:ext>
    </p:extLst>
  </p:cSld>
  <p:clrMap bg1="lt1" tx1="dk1" bg2="lt2" tx2="dk2" accent1="accent1" accent2="accent2" accent3="accent3" accent4="accent4" accent5="accent5" accent6="accent6" hlink="hlink" folHlink="folHlink"/>
  <p:sldLayoutIdLst>
    <p:sldLayoutId id="2147484935" r:id="rId1"/>
    <p:sldLayoutId id="2147484936" r:id="rId2"/>
    <p:sldLayoutId id="2147484937" r:id="rId3"/>
    <p:sldLayoutId id="2147484938" r:id="rId4"/>
    <p:sldLayoutId id="2147484939" r:id="rId5"/>
    <p:sldLayoutId id="2147484940" r:id="rId6"/>
    <p:sldLayoutId id="2147484941" r:id="rId7"/>
    <p:sldLayoutId id="2147484942" r:id="rId8"/>
    <p:sldLayoutId id="2147484943" r:id="rId9"/>
    <p:sldLayoutId id="2147484944" r:id="rId10"/>
    <p:sldLayoutId id="2147484945" r:id="rId11"/>
    <p:sldLayoutId id="2147484946" r:id="rId12"/>
    <p:sldLayoutId id="2147484947" r:id="rId13"/>
    <p:sldLayoutId id="2147484948" r:id="rId14"/>
    <p:sldLayoutId id="2147484949" r:id="rId15"/>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66750" y="9683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4038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7" name="Rectangle 13"/>
          <p:cNvSpPr>
            <a:spLocks noGrp="1" noChangeArrowheads="1"/>
          </p:cNvSpPr>
          <p:nvPr userDrawn="1"/>
        </p:nvSpPr>
        <p:spPr bwMode="auto">
          <a:xfrm>
            <a:off x="3124200" y="64770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en-US" sz="1200" i="1" smtClean="0">
                <a:solidFill>
                  <a:srgbClr val="000000"/>
                </a:solidFill>
                <a:latin typeface="Arial" pitchFamily="34" charset="0"/>
                <a:ea typeface="MS PGothic" pitchFamily="34" charset="-128"/>
              </a:rPr>
              <a:t>Phy107 Fall 2006</a:t>
            </a:r>
            <a:endParaRPr lang="en-US" altLang="en-US" sz="1400" smtClean="0">
              <a:solidFill>
                <a:srgbClr val="000000"/>
              </a:solidFill>
              <a:latin typeface="Times" pitchFamily="1" charset="0"/>
              <a:ea typeface="MS PGothic" pitchFamily="34" charset="-128"/>
            </a:endParaRPr>
          </a:p>
        </p:txBody>
      </p:sp>
      <p:sp>
        <p:nvSpPr>
          <p:cNvPr id="1038" name="Rectangle 14"/>
          <p:cNvSpPr>
            <a:spLocks noGrp="1" noChangeArrowheads="1"/>
          </p:cNvSpPr>
          <p:nvPr>
            <p:ph type="sldNum" sz="quarter" idx="4"/>
          </p:nvPr>
        </p:nvSpPr>
        <p:spPr bwMode="auto">
          <a:xfrm>
            <a:off x="6794500" y="64770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eaLnBrk="0" hangingPunct="0"/>
            <a:fld id="{437D5672-816C-4767-B954-B5C69A6B8F6F}" type="slidenum">
              <a:rPr lang="en-US" altLang="en-US" smtClean="0">
                <a:solidFill>
                  <a:srgbClr val="000000"/>
                </a:solidFill>
                <a:latin typeface="Arial" pitchFamily="34" charset="0"/>
              </a:rPr>
              <a:pPr eaLnBrk="0" hangingPunct="0"/>
              <a:t>‹#›</a:t>
            </a:fld>
            <a:endParaRPr lang="en-US" altLang="en-US" sz="1400" smtClean="0">
              <a:solidFill>
                <a:srgbClr val="000000"/>
              </a:solidFill>
              <a:latin typeface="Times" pitchFamily="1" charset="0"/>
            </a:endParaRPr>
          </a:p>
        </p:txBody>
      </p:sp>
    </p:spTree>
    <p:extLst>
      <p:ext uri="{BB962C8B-B14F-4D97-AF65-F5344CB8AC3E}">
        <p14:creationId xmlns:p14="http://schemas.microsoft.com/office/powerpoint/2010/main" val="3214423910"/>
      </p:ext>
    </p:extLst>
  </p:cSld>
  <p:clrMap bg1="lt1" tx1="dk1" bg2="lt2" tx2="dk2" accent1="accent1" accent2="accent2" accent3="accent3" accent4="accent4" accent5="accent5" accent6="accent6" hlink="hlink" folHlink="folHlink"/>
  <p:sldLayoutIdLst>
    <p:sldLayoutId id="2147484951" r:id="rId1"/>
    <p:sldLayoutId id="2147484952"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Lst>
  <p:hf hdr="0" ftr="0" dt="0"/>
  <p:txStyles>
    <p:titleStyle>
      <a:lvl1pPr algn="ctr" rtl="0" fontAlgn="base">
        <a:spcBef>
          <a:spcPct val="0"/>
        </a:spcBef>
        <a:spcAft>
          <a:spcPct val="0"/>
        </a:spcAft>
        <a:defRPr sz="4000" b="1">
          <a:solidFill>
            <a:schemeClr val="accent2"/>
          </a:solidFill>
          <a:latin typeface="+mj-lt"/>
          <a:ea typeface="+mj-ea"/>
          <a:cs typeface="+mj-cs"/>
        </a:defRPr>
      </a:lvl1pPr>
      <a:lvl2pPr algn="ctr" rtl="0" fontAlgn="base">
        <a:spcBef>
          <a:spcPct val="0"/>
        </a:spcBef>
        <a:spcAft>
          <a:spcPct val="0"/>
        </a:spcAft>
        <a:defRPr sz="4000" b="1">
          <a:solidFill>
            <a:schemeClr val="accent2"/>
          </a:solidFill>
          <a:latin typeface="Trebuchet MS" pitchFamily="34" charset="0"/>
        </a:defRPr>
      </a:lvl2pPr>
      <a:lvl3pPr algn="ctr" rtl="0" fontAlgn="base">
        <a:spcBef>
          <a:spcPct val="0"/>
        </a:spcBef>
        <a:spcAft>
          <a:spcPct val="0"/>
        </a:spcAft>
        <a:defRPr sz="4000" b="1">
          <a:solidFill>
            <a:schemeClr val="accent2"/>
          </a:solidFill>
          <a:latin typeface="Trebuchet MS" pitchFamily="34" charset="0"/>
        </a:defRPr>
      </a:lvl3pPr>
      <a:lvl4pPr algn="ctr" rtl="0" fontAlgn="base">
        <a:spcBef>
          <a:spcPct val="0"/>
        </a:spcBef>
        <a:spcAft>
          <a:spcPct val="0"/>
        </a:spcAft>
        <a:defRPr sz="4000" b="1">
          <a:solidFill>
            <a:schemeClr val="accent2"/>
          </a:solidFill>
          <a:latin typeface="Trebuchet MS" pitchFamily="34" charset="0"/>
        </a:defRPr>
      </a:lvl4pPr>
      <a:lvl5pPr algn="ctr" rtl="0" fontAlgn="base">
        <a:spcBef>
          <a:spcPct val="0"/>
        </a:spcBef>
        <a:spcAft>
          <a:spcPct val="0"/>
        </a:spcAft>
        <a:defRPr sz="4000" b="1">
          <a:solidFill>
            <a:schemeClr val="accent2"/>
          </a:solidFill>
          <a:latin typeface="Trebuchet MS" pitchFamily="34" charset="0"/>
        </a:defRPr>
      </a:lvl5pPr>
      <a:lvl6pPr marL="457200" algn="ctr" rtl="0" fontAlgn="base">
        <a:spcBef>
          <a:spcPct val="0"/>
        </a:spcBef>
        <a:spcAft>
          <a:spcPct val="0"/>
        </a:spcAft>
        <a:defRPr sz="4000" b="1">
          <a:solidFill>
            <a:schemeClr val="accent2"/>
          </a:solidFill>
          <a:latin typeface="Trebuchet MS" pitchFamily="34" charset="0"/>
        </a:defRPr>
      </a:lvl6pPr>
      <a:lvl7pPr marL="914400" algn="ctr" rtl="0" fontAlgn="base">
        <a:spcBef>
          <a:spcPct val="0"/>
        </a:spcBef>
        <a:spcAft>
          <a:spcPct val="0"/>
        </a:spcAft>
        <a:defRPr sz="4000" b="1">
          <a:solidFill>
            <a:schemeClr val="accent2"/>
          </a:solidFill>
          <a:latin typeface="Trebuchet MS" pitchFamily="34" charset="0"/>
        </a:defRPr>
      </a:lvl7pPr>
      <a:lvl8pPr marL="1371600" algn="ctr" rtl="0" fontAlgn="base">
        <a:spcBef>
          <a:spcPct val="0"/>
        </a:spcBef>
        <a:spcAft>
          <a:spcPct val="0"/>
        </a:spcAft>
        <a:defRPr sz="4000" b="1">
          <a:solidFill>
            <a:schemeClr val="accent2"/>
          </a:solidFill>
          <a:latin typeface="Trebuchet MS" pitchFamily="34" charset="0"/>
        </a:defRPr>
      </a:lvl8pPr>
      <a:lvl9pPr marL="1828800" algn="ctr" rtl="0" fontAlgn="base">
        <a:spcBef>
          <a:spcPct val="0"/>
        </a:spcBef>
        <a:spcAft>
          <a:spcPct val="0"/>
        </a:spcAft>
        <a:defRPr sz="4000" b="1">
          <a:solidFill>
            <a:schemeClr val="accent2"/>
          </a:solidFill>
          <a:latin typeface="Trebuchet MS"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6942178"/>
      </p:ext>
    </p:extLst>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 id="2147484974" r:id="rId12"/>
    <p:sldLayoutId id="2147484975" r:id="rId13"/>
    <p:sldLayoutId id="2147484976" r:id="rId14"/>
    <p:sldLayoutId id="2147484977" r:id="rId15"/>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89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3124200" y="64770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Arial" charset="0"/>
              </a:defRPr>
            </a:lvl1pPr>
          </a:lstStyle>
          <a:p>
            <a:pPr eaLnBrk="0" hangingPunct="0"/>
            <a:r>
              <a:rPr lang="en-US" altLang="en-US" smtClean="0">
                <a:solidFill>
                  <a:srgbClr val="000000"/>
                </a:solidFill>
              </a:rPr>
              <a:t>Phy107 Fall 2006</a:t>
            </a:r>
          </a:p>
        </p:txBody>
      </p:sp>
      <p:sp>
        <p:nvSpPr>
          <p:cNvPr id="1030" name="Rectangle 6"/>
          <p:cNvSpPr>
            <a:spLocks noGrp="1" noChangeArrowheads="1"/>
          </p:cNvSpPr>
          <p:nvPr>
            <p:ph type="sldNum" sz="quarter" idx="4"/>
          </p:nvPr>
        </p:nvSpPr>
        <p:spPr bwMode="auto">
          <a:xfrm>
            <a:off x="6883400" y="6464300"/>
            <a:ext cx="19050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pitchFamily="1" charset="0"/>
              </a:defRPr>
            </a:lvl1pPr>
          </a:lstStyle>
          <a:p>
            <a:pPr eaLnBrk="0" hangingPunct="0"/>
            <a:fld id="{6BAABCE5-26EF-4579-A155-6262F7F9C65F}" type="slidenum">
              <a:rPr lang="en-US" altLang="en-US" smtClean="0">
                <a:solidFill>
                  <a:srgbClr val="000000"/>
                </a:solidFill>
              </a:rPr>
              <a:pPr eaLnBrk="0" hangingPunct="0"/>
              <a:t>‹#›</a:t>
            </a:fld>
            <a:endParaRPr lang="en-US" altLang="en-US" smtClean="0">
              <a:solidFill>
                <a:srgbClr val="000000"/>
              </a:solidFill>
            </a:endParaRPr>
          </a:p>
        </p:txBody>
      </p:sp>
    </p:spTree>
    <p:extLst>
      <p:ext uri="{BB962C8B-B14F-4D97-AF65-F5344CB8AC3E}">
        <p14:creationId xmlns:p14="http://schemas.microsoft.com/office/powerpoint/2010/main" val="3836990838"/>
      </p:ext>
    </p:extLst>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hf hdr="0" dt="0"/>
  <p:txStyles>
    <p:titleStyle>
      <a:lvl1pPr algn="ctr" rtl="0" fontAlgn="base">
        <a:spcBef>
          <a:spcPct val="0"/>
        </a:spcBef>
        <a:spcAft>
          <a:spcPct val="0"/>
        </a:spcAft>
        <a:defRPr sz="4000" b="1">
          <a:solidFill>
            <a:schemeClr val="accent2"/>
          </a:solidFill>
          <a:latin typeface="+mj-lt"/>
          <a:ea typeface="+mj-ea"/>
          <a:cs typeface="+mj-cs"/>
        </a:defRPr>
      </a:lvl1pPr>
      <a:lvl2pPr algn="ctr" rtl="0" fontAlgn="base">
        <a:spcBef>
          <a:spcPct val="0"/>
        </a:spcBef>
        <a:spcAft>
          <a:spcPct val="0"/>
        </a:spcAft>
        <a:defRPr sz="4000" b="1">
          <a:solidFill>
            <a:schemeClr val="accent2"/>
          </a:solidFill>
          <a:latin typeface="Trebuchet MS" pitchFamily="1" charset="0"/>
        </a:defRPr>
      </a:lvl2pPr>
      <a:lvl3pPr algn="ctr" rtl="0" fontAlgn="base">
        <a:spcBef>
          <a:spcPct val="0"/>
        </a:spcBef>
        <a:spcAft>
          <a:spcPct val="0"/>
        </a:spcAft>
        <a:defRPr sz="4000" b="1">
          <a:solidFill>
            <a:schemeClr val="accent2"/>
          </a:solidFill>
          <a:latin typeface="Trebuchet MS" pitchFamily="1" charset="0"/>
        </a:defRPr>
      </a:lvl3pPr>
      <a:lvl4pPr algn="ctr" rtl="0" fontAlgn="base">
        <a:spcBef>
          <a:spcPct val="0"/>
        </a:spcBef>
        <a:spcAft>
          <a:spcPct val="0"/>
        </a:spcAft>
        <a:defRPr sz="4000" b="1">
          <a:solidFill>
            <a:schemeClr val="accent2"/>
          </a:solidFill>
          <a:latin typeface="Trebuchet MS" pitchFamily="1" charset="0"/>
        </a:defRPr>
      </a:lvl4pPr>
      <a:lvl5pPr algn="ctr" rtl="0" fontAlgn="base">
        <a:spcBef>
          <a:spcPct val="0"/>
        </a:spcBef>
        <a:spcAft>
          <a:spcPct val="0"/>
        </a:spcAft>
        <a:defRPr sz="4000" b="1">
          <a:solidFill>
            <a:schemeClr val="accent2"/>
          </a:solidFill>
          <a:latin typeface="Trebuchet MS" pitchFamily="1" charset="0"/>
        </a:defRPr>
      </a:lvl5pPr>
      <a:lvl6pPr marL="457200" algn="ctr" rtl="0" fontAlgn="base">
        <a:spcBef>
          <a:spcPct val="0"/>
        </a:spcBef>
        <a:spcAft>
          <a:spcPct val="0"/>
        </a:spcAft>
        <a:defRPr sz="4000" b="1">
          <a:solidFill>
            <a:schemeClr val="accent2"/>
          </a:solidFill>
          <a:latin typeface="Trebuchet MS" pitchFamily="1" charset="0"/>
        </a:defRPr>
      </a:lvl6pPr>
      <a:lvl7pPr marL="914400" algn="ctr" rtl="0" fontAlgn="base">
        <a:spcBef>
          <a:spcPct val="0"/>
        </a:spcBef>
        <a:spcAft>
          <a:spcPct val="0"/>
        </a:spcAft>
        <a:defRPr sz="4000" b="1">
          <a:solidFill>
            <a:schemeClr val="accent2"/>
          </a:solidFill>
          <a:latin typeface="Trebuchet MS" pitchFamily="1" charset="0"/>
        </a:defRPr>
      </a:lvl7pPr>
      <a:lvl8pPr marL="1371600" algn="ctr" rtl="0" fontAlgn="base">
        <a:spcBef>
          <a:spcPct val="0"/>
        </a:spcBef>
        <a:spcAft>
          <a:spcPct val="0"/>
        </a:spcAft>
        <a:defRPr sz="4000" b="1">
          <a:solidFill>
            <a:schemeClr val="accent2"/>
          </a:solidFill>
          <a:latin typeface="Trebuchet MS" pitchFamily="1" charset="0"/>
        </a:defRPr>
      </a:lvl8pPr>
      <a:lvl9pPr marL="1828800" algn="ctr" rtl="0" fontAlgn="base">
        <a:spcBef>
          <a:spcPct val="0"/>
        </a:spcBef>
        <a:spcAft>
          <a:spcPct val="0"/>
        </a:spcAft>
        <a:defRPr sz="4000" b="1">
          <a:solidFill>
            <a:schemeClr val="accent2"/>
          </a:solidFill>
          <a:latin typeface="Trebuchet MS" pitchFamily="1"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B0A644B6-F281-4E15-873B-1065C9B6B0E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35333049"/>
      </p:ext>
    </p:extLst>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cs typeface="Times New Roman" charset="0"/>
        </a:defRPr>
      </a:lvl2pPr>
      <a:lvl3pPr algn="ctr" rtl="0" fontAlgn="base">
        <a:spcBef>
          <a:spcPct val="0"/>
        </a:spcBef>
        <a:spcAft>
          <a:spcPct val="0"/>
        </a:spcAft>
        <a:defRPr sz="4400">
          <a:solidFill>
            <a:schemeClr val="tx2"/>
          </a:solidFill>
          <a:latin typeface="Times New Roman" charset="0"/>
          <a:cs typeface="Times New Roman" charset="0"/>
        </a:defRPr>
      </a:lvl3pPr>
      <a:lvl4pPr algn="ctr" rtl="0" fontAlgn="base">
        <a:spcBef>
          <a:spcPct val="0"/>
        </a:spcBef>
        <a:spcAft>
          <a:spcPct val="0"/>
        </a:spcAft>
        <a:defRPr sz="4400">
          <a:solidFill>
            <a:schemeClr val="tx2"/>
          </a:solidFill>
          <a:latin typeface="Times New Roman" charset="0"/>
          <a:cs typeface="Times New Roman" charset="0"/>
        </a:defRPr>
      </a:lvl4pPr>
      <a:lvl5pPr algn="ctr" rtl="0" fontAlgn="base">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3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2.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8.jpeg"/><Relationship Id="rId7" Type="http://schemas.openxmlformats.org/officeDocument/2006/relationships/image" Target="../media/image25.wmf"/><Relationship Id="rId2" Type="http://schemas.openxmlformats.org/officeDocument/2006/relationships/slideLayout" Target="../slideLayouts/slideLayout173.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6.wmf"/></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174.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10.bin"/><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video" Target="../media/media1.flv"/><Relationship Id="rId1" Type="http://schemas.microsoft.com/office/2007/relationships/media" Target="../media/media1.flv"/><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98.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3.wmf"/><Relationship Id="rId2" Type="http://schemas.openxmlformats.org/officeDocument/2006/relationships/slideLayout" Target="../slideLayouts/slideLayout4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microsoft.com/office/2007/relationships/hdphoto" Target="../media/hdphoto1.wdp"/><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51.jpeg"/><Relationship Id="rId7" Type="http://schemas.openxmlformats.org/officeDocument/2006/relationships/image" Target="../media/image49.wmf"/><Relationship Id="rId2" Type="http://schemas.openxmlformats.org/officeDocument/2006/relationships/slideLayout" Target="../slideLayouts/slideLayout125.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48.wmf"/><Relationship Id="rId4" Type="http://schemas.openxmlformats.org/officeDocument/2006/relationships/oleObject" Target="../embeddings/oleObject12.bin"/><Relationship Id="rId9" Type="http://schemas.openxmlformats.org/officeDocument/2006/relationships/image" Target="../media/image50.wmf"/></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541" y="-2259632"/>
            <a:ext cx="22625868" cy="12745416"/>
          </a:xfrm>
          <a:prstGeom prst="rect">
            <a:avLst/>
          </a:prstGeom>
        </p:spPr>
      </p:pic>
      <p:pic>
        <p:nvPicPr>
          <p:cNvPr id="122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438275"/>
            <a:ext cx="884555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ChangeArrowheads="1"/>
          </p:cNvSpPr>
          <p:nvPr/>
        </p:nvSpPr>
        <p:spPr bwMode="auto">
          <a:xfrm>
            <a:off x="0" y="2492375"/>
            <a:ext cx="9217025" cy="1371600"/>
          </a:xfrm>
          <a:prstGeom prst="rect">
            <a:avLst/>
          </a:prstGeom>
          <a:noFill/>
          <a:ln w="9525">
            <a:noFill/>
            <a:miter lim="800000"/>
            <a:headEnd/>
            <a:tailEnd/>
          </a:ln>
          <a:effectLst/>
        </p:spPr>
        <p:txBody>
          <a:bodyPr anchor="ctr"/>
          <a:lstStyle/>
          <a:p>
            <a:pPr algn="ctr">
              <a:defRPr/>
            </a:pPr>
            <a:r>
              <a:rPr lang="en-US" sz="5500" b="1" dirty="0">
                <a:effectLst>
                  <a:outerShdw blurRad="38100" dist="38100" dir="2700000" algn="tl">
                    <a:srgbClr val="000000"/>
                  </a:outerShdw>
                </a:effectLst>
                <a:latin typeface="Constantia" panose="02030602050306030303" pitchFamily="18" charset="0"/>
              </a:rPr>
              <a:t>Gravity:    </a:t>
            </a:r>
          </a:p>
          <a:p>
            <a:pPr algn="ctr">
              <a:defRPr/>
            </a:pPr>
            <a:r>
              <a:rPr lang="en-US" sz="5500" b="1" dirty="0">
                <a:effectLst>
                  <a:outerShdw blurRad="38100" dist="38100" dir="2700000" algn="tl">
                    <a:srgbClr val="000000"/>
                  </a:outerShdw>
                </a:effectLst>
                <a:latin typeface="Constantia" panose="02030602050306030303" pitchFamily="18" charset="0"/>
              </a:rPr>
              <a:t>     </a:t>
            </a:r>
          </a:p>
          <a:p>
            <a:pPr algn="ctr">
              <a:defRPr/>
            </a:pPr>
            <a:r>
              <a:rPr lang="en-US" sz="5500" b="1" dirty="0">
                <a:effectLst>
                  <a:outerShdw blurRad="38100" dist="38100" dir="2700000" algn="tl">
                    <a:srgbClr val="000000"/>
                  </a:outerShdw>
                </a:effectLst>
                <a:latin typeface="Constantia" panose="02030602050306030303" pitchFamily="18" charset="0"/>
              </a:rPr>
              <a:t>Ruler  of  the  Universe</a:t>
            </a:r>
          </a:p>
        </p:txBody>
      </p:sp>
    </p:spTree>
    <p:extLst>
      <p:ext uri="{BB962C8B-B14F-4D97-AF65-F5344CB8AC3E}">
        <p14:creationId xmlns:p14="http://schemas.microsoft.com/office/powerpoint/2010/main" val="774549244"/>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a:xfrm>
            <a:off x="1763688" y="1281515"/>
            <a:ext cx="8229600" cy="1143000"/>
          </a:xfrm>
        </p:spPr>
        <p:txBody>
          <a:bodyPr>
            <a:normAutofit fontScale="90000"/>
          </a:bodyPr>
          <a:lstStyle/>
          <a:p>
            <a:pPr eaLnBrk="1" fontAlgn="auto" hangingPunct="1">
              <a:spcAft>
                <a:spcPts val="0"/>
              </a:spcAft>
              <a:defRPr/>
            </a:pPr>
            <a:r>
              <a:rPr sz="6000" b="1" dirty="0" smtClean="0">
                <a:solidFill>
                  <a:schemeClr val="tx1"/>
                </a:solidFill>
              </a:rPr>
              <a:t>       Newton's </a:t>
            </a:r>
            <a:br>
              <a:rPr sz="6000" b="1" dirty="0" smtClean="0">
                <a:solidFill>
                  <a:schemeClr val="tx1"/>
                </a:solidFill>
              </a:rPr>
            </a:br>
            <a:r>
              <a:rPr sz="6000" b="1" dirty="0" smtClean="0">
                <a:solidFill>
                  <a:schemeClr val="tx1"/>
                </a:solidFill>
              </a:rPr>
              <a:t>Laws  of  Motion</a:t>
            </a:r>
            <a:br>
              <a:rPr sz="6000" b="1" dirty="0" smtClean="0">
                <a:solidFill>
                  <a:schemeClr val="tx1"/>
                </a:solidFill>
              </a:rPr>
            </a:br>
            <a:endParaRPr sz="6000" b="1" dirty="0" smtClean="0">
              <a:solidFill>
                <a:schemeClr val="tx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49201288"/>
              </p:ext>
            </p:extLst>
          </p:nvPr>
        </p:nvGraphicFramePr>
        <p:xfrm>
          <a:off x="2987824" y="4005064"/>
          <a:ext cx="2558727" cy="1030763"/>
        </p:xfrm>
        <a:graphic>
          <a:graphicData uri="http://schemas.openxmlformats.org/presentationml/2006/ole">
            <mc:AlternateContent xmlns:mc="http://schemas.openxmlformats.org/markup-compatibility/2006">
              <mc:Choice xmlns:v="urn:schemas-microsoft-com:vml" Requires="v">
                <p:oleObj spid="_x0000_s124953" name="Equation" r:id="rId3" imgW="977760" imgH="393480" progId="Equation.DSMT4">
                  <p:embed/>
                </p:oleObj>
              </mc:Choice>
              <mc:Fallback>
                <p:oleObj name="Equation" r:id="rId3" imgW="977760" imgH="393480" progId="Equation.DSMT4">
                  <p:embed/>
                  <p:pic>
                    <p:nvPicPr>
                      <p:cNvPr id="0" name=""/>
                      <p:cNvPicPr>
                        <a:picLocks noChangeAspect="1" noChangeArrowheads="1"/>
                      </p:cNvPicPr>
                      <p:nvPr/>
                    </p:nvPicPr>
                    <p:blipFill>
                      <a:blip r:embed="rId4"/>
                      <a:srcRect/>
                      <a:stretch>
                        <a:fillRect/>
                      </a:stretch>
                    </p:blipFill>
                    <p:spPr bwMode="auto">
                      <a:xfrm>
                        <a:off x="2987824" y="4005064"/>
                        <a:ext cx="2558727" cy="1030763"/>
                      </a:xfrm>
                      <a:prstGeom prst="rect">
                        <a:avLst/>
                      </a:prstGeom>
                      <a:noFill/>
                      <a:ln>
                        <a:noFill/>
                      </a:ln>
                    </p:spPr>
                  </p:pic>
                </p:oleObj>
              </mc:Fallback>
            </mc:AlternateContent>
          </a:graphicData>
        </a:graphic>
      </p:graphicFrame>
      <p:sp>
        <p:nvSpPr>
          <p:cNvPr id="7" name="Rectangle 5"/>
          <p:cNvSpPr>
            <a:spLocks noChangeArrowheads="1"/>
          </p:cNvSpPr>
          <p:nvPr/>
        </p:nvSpPr>
        <p:spPr bwMode="auto">
          <a:xfrm>
            <a:off x="177192" y="3212976"/>
            <a:ext cx="8785225" cy="2016224"/>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3" name="TextBox 2"/>
          <p:cNvSpPr txBox="1"/>
          <p:nvPr/>
        </p:nvSpPr>
        <p:spPr>
          <a:xfrm>
            <a:off x="538300" y="3356992"/>
            <a:ext cx="7704856" cy="923330"/>
          </a:xfrm>
          <a:prstGeom prst="rect">
            <a:avLst/>
          </a:prstGeom>
          <a:noFill/>
        </p:spPr>
        <p:txBody>
          <a:bodyPr wrap="square" rtlCol="0">
            <a:spAutoFit/>
          </a:bodyPr>
          <a:lstStyle/>
          <a:p>
            <a:r>
              <a:rPr lang="nl-NL" b="1" dirty="0" smtClean="0"/>
              <a:t>Newton’s 2nd Law</a:t>
            </a:r>
            <a:r>
              <a:rPr lang="nl-NL" dirty="0" smtClean="0"/>
              <a:t>:     </a:t>
            </a:r>
          </a:p>
          <a:p>
            <a:r>
              <a:rPr lang="nl-NL" dirty="0"/>
              <a:t> </a:t>
            </a:r>
            <a:r>
              <a:rPr lang="nl-NL" dirty="0" smtClean="0"/>
              <a:t>               force =  acceleration x  mass = change of velocity  x mass </a:t>
            </a:r>
          </a:p>
          <a:p>
            <a:r>
              <a:rPr lang="nl-NL" dirty="0"/>
              <a:t> </a:t>
            </a:r>
            <a:r>
              <a:rPr lang="nl-NL" dirty="0" smtClean="0"/>
              <a:t>                             </a:t>
            </a:r>
            <a:endParaRPr lang="en-GB" dirty="0"/>
          </a:p>
        </p:txBody>
      </p:sp>
      <p:sp>
        <p:nvSpPr>
          <p:cNvPr id="6" name="TextBox 5"/>
          <p:cNvSpPr txBox="1"/>
          <p:nvPr/>
        </p:nvSpPr>
        <p:spPr>
          <a:xfrm>
            <a:off x="559550" y="1724615"/>
            <a:ext cx="7704856" cy="1200329"/>
          </a:xfrm>
          <a:prstGeom prst="rect">
            <a:avLst/>
          </a:prstGeom>
          <a:noFill/>
        </p:spPr>
        <p:txBody>
          <a:bodyPr wrap="square" rtlCol="0">
            <a:spAutoFit/>
          </a:bodyPr>
          <a:lstStyle/>
          <a:p>
            <a:r>
              <a:rPr lang="nl-NL" dirty="0" smtClean="0"/>
              <a:t>Newton’s 1st Law: </a:t>
            </a:r>
          </a:p>
          <a:p>
            <a:r>
              <a:rPr lang="nl-NL" dirty="0"/>
              <a:t> </a:t>
            </a:r>
            <a:r>
              <a:rPr lang="nl-NL" dirty="0" smtClean="0"/>
              <a:t>               zero force  -   body keeps constant velocity    </a:t>
            </a:r>
          </a:p>
          <a:p>
            <a:r>
              <a:rPr lang="nl-NL" dirty="0"/>
              <a:t> </a:t>
            </a:r>
            <a:r>
              <a:rPr lang="nl-NL" dirty="0" smtClean="0"/>
              <a:t>                </a:t>
            </a:r>
          </a:p>
          <a:p>
            <a:r>
              <a:rPr lang="nl-NL" dirty="0"/>
              <a:t> </a:t>
            </a:r>
            <a:r>
              <a:rPr lang="nl-NL" dirty="0" smtClean="0"/>
              <a:t>                             </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520550274"/>
              </p:ext>
            </p:extLst>
          </p:nvPr>
        </p:nvGraphicFramePr>
        <p:xfrm>
          <a:off x="2679557" y="2324779"/>
          <a:ext cx="3389313" cy="631825"/>
        </p:xfrm>
        <a:graphic>
          <a:graphicData uri="http://schemas.openxmlformats.org/presentationml/2006/ole">
            <mc:AlternateContent xmlns:mc="http://schemas.openxmlformats.org/markup-compatibility/2006">
              <mc:Choice xmlns:v="urn:schemas-microsoft-com:vml" Requires="v">
                <p:oleObj spid="_x0000_s124954" name="Equation" r:id="rId5" imgW="1295280" imgH="241200" progId="Equation.DSMT4">
                  <p:embed/>
                </p:oleObj>
              </mc:Choice>
              <mc:Fallback>
                <p:oleObj name="Equation" r:id="rId5" imgW="1295280" imgH="241200" progId="Equation.DSMT4">
                  <p:embed/>
                  <p:pic>
                    <p:nvPicPr>
                      <p:cNvPr id="0" name="Object 1"/>
                      <p:cNvPicPr>
                        <a:picLocks noChangeAspect="1" noChangeArrowheads="1"/>
                      </p:cNvPicPr>
                      <p:nvPr/>
                    </p:nvPicPr>
                    <p:blipFill>
                      <a:blip r:embed="rId6"/>
                      <a:srcRect/>
                      <a:stretch>
                        <a:fillRect/>
                      </a:stretch>
                    </p:blipFill>
                    <p:spPr bwMode="auto">
                      <a:xfrm>
                        <a:off x="2679557" y="2324779"/>
                        <a:ext cx="33893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5"/>
          <p:cNvSpPr>
            <a:spLocks noChangeArrowheads="1"/>
          </p:cNvSpPr>
          <p:nvPr/>
        </p:nvSpPr>
        <p:spPr bwMode="auto">
          <a:xfrm>
            <a:off x="177191" y="1724614"/>
            <a:ext cx="8785225" cy="134434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9" name="TextBox 8"/>
          <p:cNvSpPr txBox="1"/>
          <p:nvPr/>
        </p:nvSpPr>
        <p:spPr>
          <a:xfrm>
            <a:off x="827584" y="5445224"/>
            <a:ext cx="7704856" cy="1200329"/>
          </a:xfrm>
          <a:prstGeom prst="rect">
            <a:avLst/>
          </a:prstGeom>
          <a:noFill/>
        </p:spPr>
        <p:txBody>
          <a:bodyPr wrap="square" rtlCol="0">
            <a:spAutoFit/>
          </a:bodyPr>
          <a:lstStyle/>
          <a:p>
            <a:r>
              <a:rPr lang="nl-NL" dirty="0" smtClean="0"/>
              <a:t>Newton’s 3rd Law: </a:t>
            </a:r>
          </a:p>
          <a:p>
            <a:r>
              <a:rPr lang="nl-NL" dirty="0"/>
              <a:t> </a:t>
            </a:r>
            <a:r>
              <a:rPr lang="nl-NL" dirty="0" smtClean="0"/>
              <a:t>               action   =  reaction      </a:t>
            </a:r>
          </a:p>
          <a:p>
            <a:r>
              <a:rPr lang="nl-NL" dirty="0"/>
              <a:t> </a:t>
            </a:r>
            <a:r>
              <a:rPr lang="nl-NL" dirty="0" smtClean="0"/>
              <a:t>                </a:t>
            </a:r>
          </a:p>
          <a:p>
            <a:r>
              <a:rPr lang="nl-NL" dirty="0"/>
              <a:t> </a:t>
            </a:r>
            <a:r>
              <a:rPr lang="nl-NL" dirty="0" smtClean="0"/>
              <a:t>                             </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634770963"/>
              </p:ext>
            </p:extLst>
          </p:nvPr>
        </p:nvGraphicFramePr>
        <p:xfrm>
          <a:off x="3641725" y="5980113"/>
          <a:ext cx="1497013" cy="665162"/>
        </p:xfrm>
        <a:graphic>
          <a:graphicData uri="http://schemas.openxmlformats.org/presentationml/2006/ole">
            <mc:AlternateContent xmlns:mc="http://schemas.openxmlformats.org/markup-compatibility/2006">
              <mc:Choice xmlns:v="urn:schemas-microsoft-com:vml" Requires="v">
                <p:oleObj spid="_x0000_s124955" name="Equation" r:id="rId7" imgW="571320" imgH="253800" progId="Equation.DSMT4">
                  <p:embed/>
                </p:oleObj>
              </mc:Choice>
              <mc:Fallback>
                <p:oleObj name="Equation" r:id="rId7" imgW="571320" imgH="253800" progId="Equation.DSMT4">
                  <p:embed/>
                  <p:pic>
                    <p:nvPicPr>
                      <p:cNvPr id="0" name="Object 1"/>
                      <p:cNvPicPr>
                        <a:picLocks noChangeAspect="1" noChangeArrowheads="1"/>
                      </p:cNvPicPr>
                      <p:nvPr/>
                    </p:nvPicPr>
                    <p:blipFill>
                      <a:blip r:embed="rId8"/>
                      <a:srcRect/>
                      <a:stretch>
                        <a:fillRect/>
                      </a:stretch>
                    </p:blipFill>
                    <p:spPr bwMode="auto">
                      <a:xfrm>
                        <a:off x="3641725" y="5980113"/>
                        <a:ext cx="14970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5"/>
          <p:cNvSpPr>
            <a:spLocks noChangeArrowheads="1"/>
          </p:cNvSpPr>
          <p:nvPr/>
        </p:nvSpPr>
        <p:spPr bwMode="auto">
          <a:xfrm>
            <a:off x="166811" y="5373215"/>
            <a:ext cx="8785225" cy="127511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Tree>
    <p:extLst>
      <p:ext uri="{BB962C8B-B14F-4D97-AF65-F5344CB8AC3E}">
        <p14:creationId xmlns:p14="http://schemas.microsoft.com/office/powerpoint/2010/main" val="3045379311"/>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a:xfrm>
            <a:off x="357158" y="-142900"/>
            <a:ext cx="8229600" cy="1143000"/>
          </a:xfrm>
        </p:spPr>
        <p:txBody>
          <a:bodyPr>
            <a:normAutofit/>
          </a:bodyPr>
          <a:lstStyle/>
          <a:p>
            <a:pPr eaLnBrk="1" fontAlgn="auto" hangingPunct="1">
              <a:spcAft>
                <a:spcPts val="0"/>
              </a:spcAft>
              <a:defRPr/>
            </a:pPr>
            <a:r>
              <a:rPr sz="6000" b="1" dirty="0" smtClean="0">
                <a:solidFill>
                  <a:schemeClr val="tx1"/>
                </a:solidFill>
              </a:rPr>
              <a:t>      Newton's Gravity</a:t>
            </a:r>
          </a:p>
        </p:txBody>
      </p:sp>
      <p:graphicFrame>
        <p:nvGraphicFramePr>
          <p:cNvPr id="2" name="Object 1"/>
          <p:cNvGraphicFramePr>
            <a:graphicFrameLocks noChangeAspect="1"/>
          </p:cNvGraphicFramePr>
          <p:nvPr>
            <p:extLst>
              <p:ext uri="{D42A27DB-BD31-4B8C-83A1-F6EECF244321}">
                <p14:modId xmlns:p14="http://schemas.microsoft.com/office/powerpoint/2010/main" val="510030979"/>
              </p:ext>
            </p:extLst>
          </p:nvPr>
        </p:nvGraphicFramePr>
        <p:xfrm>
          <a:off x="2343150" y="2852738"/>
          <a:ext cx="4527550" cy="1800225"/>
        </p:xfrm>
        <a:graphic>
          <a:graphicData uri="http://schemas.openxmlformats.org/presentationml/2006/ole">
            <mc:AlternateContent xmlns:mc="http://schemas.openxmlformats.org/markup-compatibility/2006">
              <mc:Choice xmlns:v="urn:schemas-microsoft-com:vml" Requires="v">
                <p:oleObj spid="_x0000_s123915" name="Equation" r:id="rId3" imgW="990360" imgH="393480" progId="Equation.DSMT4">
                  <p:embed/>
                </p:oleObj>
              </mc:Choice>
              <mc:Fallback>
                <p:oleObj name="Equation" r:id="rId3" imgW="990360" imgH="393480" progId="Equation.DSMT4">
                  <p:embed/>
                  <p:pic>
                    <p:nvPicPr>
                      <p:cNvPr id="0" name="Object 1"/>
                      <p:cNvPicPr>
                        <a:picLocks noChangeAspect="1" noChangeArrowheads="1"/>
                      </p:cNvPicPr>
                      <p:nvPr/>
                    </p:nvPicPr>
                    <p:blipFill>
                      <a:blip r:embed="rId4"/>
                      <a:srcRect/>
                      <a:stretch>
                        <a:fillRect/>
                      </a:stretch>
                    </p:blipFill>
                    <p:spPr bwMode="auto">
                      <a:xfrm>
                        <a:off x="2343150" y="2852738"/>
                        <a:ext cx="45275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5"/>
          <p:cNvSpPr>
            <a:spLocks noChangeArrowheads="1"/>
          </p:cNvSpPr>
          <p:nvPr/>
        </p:nvSpPr>
        <p:spPr bwMode="auto">
          <a:xfrm>
            <a:off x="179388" y="2420888"/>
            <a:ext cx="8785225" cy="27940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Tree>
    <p:extLst>
      <p:ext uri="{BB962C8B-B14F-4D97-AF65-F5344CB8AC3E}">
        <p14:creationId xmlns:p14="http://schemas.microsoft.com/office/powerpoint/2010/main" val="4102243598"/>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2" y="-531440"/>
            <a:ext cx="9141728" cy="9141728"/>
          </a:xfrm>
        </p:spPr>
      </p:pic>
    </p:spTree>
    <p:extLst>
      <p:ext uri="{BB962C8B-B14F-4D97-AF65-F5344CB8AC3E}">
        <p14:creationId xmlns:p14="http://schemas.microsoft.com/office/powerpoint/2010/main" val="647163471"/>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a:xfrm>
            <a:off x="357158" y="-142900"/>
            <a:ext cx="8229600" cy="1143000"/>
          </a:xfrm>
        </p:spPr>
        <p:txBody>
          <a:bodyPr>
            <a:normAutofit fontScale="90000"/>
          </a:bodyPr>
          <a:lstStyle/>
          <a:p>
            <a:pPr eaLnBrk="1" fontAlgn="auto" hangingPunct="1">
              <a:spcAft>
                <a:spcPts val="0"/>
              </a:spcAft>
              <a:defRPr/>
            </a:pPr>
            <a:r>
              <a:rPr sz="6000" b="1" smtClean="0">
                <a:solidFill>
                  <a:schemeClr val="tx1"/>
                </a:solidFill>
              </a:rPr>
              <a:t>The Unchanging Universe</a:t>
            </a:r>
          </a:p>
        </p:txBody>
      </p:sp>
      <p:sp>
        <p:nvSpPr>
          <p:cNvPr id="40963" name="Rectangle 4"/>
          <p:cNvSpPr>
            <a:spLocks noGrp="1" noChangeArrowheads="1"/>
          </p:cNvSpPr>
          <p:nvPr>
            <p:ph type="body" idx="4294967295"/>
          </p:nvPr>
        </p:nvSpPr>
        <p:spPr>
          <a:xfrm>
            <a:off x="500063" y="1643063"/>
            <a:ext cx="9144000" cy="5084762"/>
          </a:xfrm>
        </p:spPr>
        <p:txBody>
          <a:bodyPr/>
          <a:lstStyle/>
          <a:p>
            <a:pPr eaLnBrk="1" hangingPunct="1">
              <a:buClr>
                <a:schemeClr val="tx1"/>
              </a:buClr>
              <a:buFont typeface="Wingdings 2" pitchFamily="18" charset="2"/>
              <a:buNone/>
            </a:pPr>
            <a:r>
              <a:rPr lang="en-US" altLang="en-US" sz="2000" b="1" smtClean="0">
                <a:sym typeface="Mathematica1" pitchFamily="2" charset="2"/>
              </a:rPr>
              <a:t>  I</a:t>
            </a:r>
            <a:r>
              <a:rPr lang="en-US" altLang="en-US" sz="2000" b="1" smtClean="0"/>
              <a:t>n two thousand years of astronomy, </a:t>
            </a:r>
          </a:p>
          <a:p>
            <a:pPr eaLnBrk="1" hangingPunct="1">
              <a:buFontTx/>
              <a:buNone/>
            </a:pPr>
            <a:r>
              <a:rPr lang="en-US" altLang="en-US" sz="2000" b="1" smtClean="0"/>
              <a:t>    no one ever guessed that the universe might be expanding.</a:t>
            </a:r>
          </a:p>
          <a:p>
            <a:pPr eaLnBrk="1" hangingPunct="1">
              <a:buFontTx/>
              <a:buNone/>
            </a:pPr>
            <a:endParaRPr lang="en-US" altLang="en-US" sz="2000" b="1" smtClean="0"/>
          </a:p>
          <a:p>
            <a:pPr eaLnBrk="1" hangingPunct="1">
              <a:buFontTx/>
              <a:buNone/>
            </a:pPr>
            <a:r>
              <a:rPr lang="en-US" altLang="en-US" sz="2000" b="1" smtClean="0"/>
              <a:t> </a:t>
            </a:r>
            <a:r>
              <a:rPr lang="en-US" altLang="en-US" sz="2000" b="1" smtClean="0">
                <a:sym typeface="Mathematica1" pitchFamily="2" charset="2"/>
              </a:rPr>
              <a:t> T</a:t>
            </a:r>
            <a:r>
              <a:rPr lang="en-US" altLang="en-US" sz="2000" b="1" smtClean="0"/>
              <a:t>o ancient Greek astronomers and philosophers, </a:t>
            </a:r>
          </a:p>
          <a:p>
            <a:pPr eaLnBrk="1" hangingPunct="1">
              <a:buFontTx/>
              <a:buNone/>
            </a:pPr>
            <a:r>
              <a:rPr lang="en-US" altLang="en-US" sz="2000" b="1" smtClean="0"/>
              <a:t>    the universe was seen as the embodiment of perfection, </a:t>
            </a:r>
          </a:p>
          <a:p>
            <a:pPr eaLnBrk="1" hangingPunct="1">
              <a:buFontTx/>
              <a:buNone/>
            </a:pPr>
            <a:r>
              <a:rPr lang="en-US" altLang="en-US" sz="2000" b="1" smtClean="0"/>
              <a:t>    the heavens were truly heavenly: </a:t>
            </a:r>
          </a:p>
          <a:p>
            <a:pPr eaLnBrk="1" hangingPunct="1">
              <a:buFontTx/>
              <a:buNone/>
            </a:pPr>
            <a:r>
              <a:rPr lang="en-US" altLang="en-US" sz="2000" b="1" smtClean="0"/>
              <a:t>    – unchanging, permanent, and geometrically perfect.</a:t>
            </a:r>
          </a:p>
          <a:p>
            <a:pPr eaLnBrk="1" hangingPunct="1">
              <a:buFontTx/>
              <a:buNone/>
            </a:pPr>
            <a:r>
              <a:rPr lang="en-US" altLang="en-US" sz="2000" b="1" smtClean="0"/>
              <a:t> </a:t>
            </a:r>
          </a:p>
          <a:p>
            <a:pPr eaLnBrk="1" hangingPunct="1">
              <a:buFontTx/>
              <a:buNone/>
            </a:pPr>
            <a:r>
              <a:rPr lang="en-US" altLang="en-US" sz="2000" b="1" smtClean="0"/>
              <a:t>  </a:t>
            </a:r>
            <a:r>
              <a:rPr lang="en-US" altLang="en-US" sz="2000" b="1" smtClean="0">
                <a:sym typeface="Mathematica1" pitchFamily="2" charset="2"/>
              </a:rPr>
              <a:t> I</a:t>
            </a:r>
            <a:r>
              <a:rPr lang="en-US" altLang="en-US" sz="2000" b="1" smtClean="0"/>
              <a:t>n the early 1600s, Isaac Newton developed his law of gravity, </a:t>
            </a:r>
          </a:p>
          <a:p>
            <a:pPr eaLnBrk="1" hangingPunct="1">
              <a:buFontTx/>
              <a:buNone/>
            </a:pPr>
            <a:r>
              <a:rPr lang="en-US" altLang="en-US" sz="2000" b="1" smtClean="0"/>
              <a:t>     showing that motion in the heavens obeyed the same laws </a:t>
            </a:r>
          </a:p>
          <a:p>
            <a:pPr eaLnBrk="1" hangingPunct="1">
              <a:buFontTx/>
              <a:buNone/>
            </a:pPr>
            <a:r>
              <a:rPr lang="en-US" altLang="en-US" sz="2000" b="1" smtClean="0"/>
              <a:t>     as motion on Earth. </a:t>
            </a:r>
          </a:p>
        </p:txBody>
      </p:sp>
      <p:sp>
        <p:nvSpPr>
          <p:cNvPr id="5" name="Rectangle 4"/>
          <p:cNvSpPr/>
          <p:nvPr/>
        </p:nvSpPr>
        <p:spPr>
          <a:xfrm>
            <a:off x="428625" y="1428750"/>
            <a:ext cx="8358188" cy="5143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191018177"/>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a:xfrm>
            <a:off x="357158" y="-142900"/>
            <a:ext cx="8229600" cy="1143000"/>
          </a:xfrm>
        </p:spPr>
        <p:txBody>
          <a:bodyPr/>
          <a:lstStyle/>
          <a:p>
            <a:pPr eaLnBrk="1" fontAlgn="auto" hangingPunct="1">
              <a:spcAft>
                <a:spcPts val="0"/>
              </a:spcAft>
              <a:defRPr/>
            </a:pPr>
            <a:r>
              <a:rPr sz="6000" b="1" smtClean="0">
                <a:solidFill>
                  <a:schemeClr val="tx1"/>
                </a:solidFill>
              </a:rPr>
              <a:t>     Newton's  Universe</a:t>
            </a:r>
          </a:p>
        </p:txBody>
      </p:sp>
      <p:sp>
        <p:nvSpPr>
          <p:cNvPr id="74756" name="Rectangle 4"/>
          <p:cNvSpPr>
            <a:spLocks noGrp="1" noChangeArrowheads="1"/>
          </p:cNvSpPr>
          <p:nvPr>
            <p:ph type="body" idx="4294967295"/>
          </p:nvPr>
        </p:nvSpPr>
        <p:spPr>
          <a:xfrm>
            <a:off x="500063" y="1285875"/>
            <a:ext cx="9144000" cy="5084763"/>
          </a:xfrm>
        </p:spPr>
        <p:txBody>
          <a:bodyPr>
            <a:normAutofit fontScale="92500" lnSpcReduction="10000"/>
          </a:bodyPr>
          <a:lstStyle/>
          <a:p>
            <a:pPr marL="274320" indent="-274320" eaLnBrk="1" fontAlgn="auto" hangingPunct="1">
              <a:spcAft>
                <a:spcPts val="0"/>
              </a:spcAft>
              <a:buFont typeface="Wingdings 2"/>
              <a:buNone/>
              <a:defRPr/>
            </a:pPr>
            <a:r>
              <a:rPr lang="en-US" sz="2000" b="1" dirty="0" smtClean="0">
                <a:sym typeface="Mathematica1"/>
              </a:rPr>
              <a:t>   </a:t>
            </a:r>
            <a:r>
              <a:rPr lang="en-US" sz="2000" b="1" dirty="0" smtClean="0"/>
              <a:t>However, Newton ran into trouble when he tried to apply </a:t>
            </a:r>
          </a:p>
          <a:p>
            <a:pPr marL="274320" indent="-274320" eaLnBrk="1" fontAlgn="auto" hangingPunct="1">
              <a:spcAft>
                <a:spcPts val="0"/>
              </a:spcAft>
              <a:buFont typeface="Wingdings 2"/>
              <a:buNone/>
              <a:defRPr/>
            </a:pPr>
            <a:r>
              <a:rPr lang="en-US" sz="2000" b="1" dirty="0" smtClean="0"/>
              <a:t>     his theory of gravity to the entire universe. </a:t>
            </a:r>
          </a:p>
          <a:p>
            <a:pPr marL="274320" indent="-274320" eaLnBrk="1" fontAlgn="auto" hangingPunct="1">
              <a:spcAft>
                <a:spcPts val="0"/>
              </a:spcAft>
              <a:buFont typeface="Wingdings 2"/>
              <a:buNone/>
              <a:defRPr/>
            </a:pPr>
            <a:endParaRPr lang="en-US" sz="2000" b="1" dirty="0" smtClean="0"/>
          </a:p>
          <a:p>
            <a:pPr marL="274320" indent="-274320" eaLnBrk="1" fontAlgn="auto" hangingPunct="1">
              <a:spcAft>
                <a:spcPts val="0"/>
              </a:spcAft>
              <a:buFont typeface="Wingdings 2"/>
              <a:buNone/>
              <a:defRPr/>
            </a:pPr>
            <a:r>
              <a:rPr lang="en-US" sz="2000" b="1" dirty="0" smtClean="0">
                <a:sym typeface="Mathematica1"/>
              </a:rPr>
              <a:t>  </a:t>
            </a:r>
            <a:r>
              <a:rPr lang="en-US" sz="2000" b="1" dirty="0" smtClean="0"/>
              <a:t>Since gravity is always attractive, </a:t>
            </a:r>
          </a:p>
          <a:p>
            <a:pPr marL="274320" indent="-274320" eaLnBrk="1" fontAlgn="auto" hangingPunct="1">
              <a:spcAft>
                <a:spcPts val="0"/>
              </a:spcAft>
              <a:buFont typeface="Wingdings 2"/>
              <a:buNone/>
              <a:defRPr/>
            </a:pPr>
            <a:r>
              <a:rPr lang="en-US" sz="2000" b="1" dirty="0" smtClean="0"/>
              <a:t>    his law predicted that all the matter in the universe should </a:t>
            </a:r>
          </a:p>
          <a:p>
            <a:pPr marL="274320" indent="-274320" eaLnBrk="1" fontAlgn="auto" hangingPunct="1">
              <a:spcAft>
                <a:spcPts val="0"/>
              </a:spcAft>
              <a:buFont typeface="Wingdings 2"/>
              <a:buNone/>
              <a:defRPr/>
            </a:pPr>
            <a:r>
              <a:rPr lang="en-US" sz="2000" b="1" dirty="0" smtClean="0"/>
              <a:t>    eventually clump into one big ball. </a:t>
            </a:r>
          </a:p>
          <a:p>
            <a:pPr marL="274320" indent="-274320" eaLnBrk="1" fontAlgn="auto" hangingPunct="1">
              <a:spcAft>
                <a:spcPts val="0"/>
              </a:spcAft>
              <a:buFont typeface="Wingdings 2"/>
              <a:buNone/>
              <a:defRPr/>
            </a:pPr>
            <a:endParaRPr lang="en-US" sz="2000" b="1" dirty="0" smtClean="0"/>
          </a:p>
          <a:p>
            <a:pPr marL="274320" indent="-274320" eaLnBrk="1" fontAlgn="auto" hangingPunct="1">
              <a:spcAft>
                <a:spcPts val="0"/>
              </a:spcAft>
              <a:buFont typeface="Wingdings 2"/>
              <a:buNone/>
              <a:defRPr/>
            </a:pPr>
            <a:r>
              <a:rPr lang="en-US" sz="2000" b="1" dirty="0" smtClean="0">
                <a:sym typeface="Mathematica1"/>
              </a:rPr>
              <a:t>  </a:t>
            </a:r>
            <a:r>
              <a:rPr lang="en-US" sz="2000" b="1" dirty="0" smtClean="0"/>
              <a:t>Newton knew this was not the case, and assumed that </a:t>
            </a:r>
          </a:p>
          <a:p>
            <a:pPr marL="274320" indent="-274320" eaLnBrk="1" fontAlgn="auto" hangingPunct="1">
              <a:spcAft>
                <a:spcPts val="0"/>
              </a:spcAft>
              <a:buFont typeface="Wingdings 2"/>
              <a:buNone/>
              <a:defRPr/>
            </a:pPr>
            <a:r>
              <a:rPr lang="en-US" sz="2000" b="1" dirty="0" smtClean="0"/>
              <a:t>    the universe had to be static  </a:t>
            </a:r>
          </a:p>
          <a:p>
            <a:pPr marL="274320" indent="-274320" eaLnBrk="1" fontAlgn="auto" hangingPunct="1">
              <a:spcAft>
                <a:spcPts val="0"/>
              </a:spcAft>
              <a:buFont typeface="Wingdings 2"/>
              <a:buNone/>
              <a:defRPr/>
            </a:pPr>
            <a:endParaRPr lang="en-US" sz="2000" b="1" dirty="0" smtClean="0"/>
          </a:p>
          <a:p>
            <a:pPr marL="274320" indent="-274320" eaLnBrk="1" fontAlgn="auto" hangingPunct="1">
              <a:spcAft>
                <a:spcPts val="0"/>
              </a:spcAft>
              <a:buFont typeface="Wingdings 2"/>
              <a:buNone/>
              <a:defRPr/>
            </a:pPr>
            <a:r>
              <a:rPr lang="en-US" sz="2000" b="1" dirty="0" smtClean="0">
                <a:sym typeface="Mathematica1"/>
              </a:rPr>
              <a:t>  </a:t>
            </a:r>
            <a:r>
              <a:rPr lang="en-US" sz="2000" b="1" dirty="0" smtClean="0"/>
              <a:t>So he conjectured that: </a:t>
            </a:r>
          </a:p>
          <a:p>
            <a:pPr marL="274320" indent="-274320" eaLnBrk="1" fontAlgn="auto" hangingPunct="1">
              <a:spcAft>
                <a:spcPts val="0"/>
              </a:spcAft>
              <a:buFont typeface="Wingdings 2"/>
              <a:buNone/>
              <a:defRPr/>
            </a:pPr>
            <a:endParaRPr lang="en-US" sz="2000" b="1" dirty="0" smtClean="0"/>
          </a:p>
          <a:p>
            <a:pPr marL="274320" indent="-274320" eaLnBrk="1" fontAlgn="auto" hangingPunct="1">
              <a:spcAft>
                <a:spcPts val="0"/>
              </a:spcAft>
              <a:buFont typeface="Wingdings 2"/>
              <a:buNone/>
              <a:defRPr/>
            </a:pPr>
            <a:r>
              <a:rPr lang="en-US" sz="2000" b="1" dirty="0" smtClean="0"/>
              <a:t>           </a:t>
            </a:r>
          </a:p>
          <a:p>
            <a:pPr marL="274320" indent="-274320" eaLnBrk="1" fontAlgn="auto" hangingPunct="1">
              <a:spcAft>
                <a:spcPts val="0"/>
              </a:spcAft>
              <a:buClr>
                <a:schemeClr val="tx1"/>
              </a:buClr>
              <a:buFont typeface="Wingdings 2"/>
              <a:buNone/>
              <a:defRPr/>
            </a:pPr>
            <a:r>
              <a:rPr lang="en-US" sz="2000" b="1" dirty="0" smtClean="0"/>
              <a:t> </a:t>
            </a:r>
          </a:p>
          <a:p>
            <a:pPr marL="274320" indent="-274320" eaLnBrk="1" fontAlgn="auto" hangingPunct="1">
              <a:spcAft>
                <a:spcPts val="0"/>
              </a:spcAft>
              <a:buFontTx/>
              <a:buNone/>
              <a:defRPr/>
            </a:pPr>
            <a:r>
              <a:rPr lang="en-US" sz="2000" b="1" dirty="0" smtClean="0"/>
              <a:t>    </a:t>
            </a:r>
          </a:p>
        </p:txBody>
      </p:sp>
      <p:sp>
        <p:nvSpPr>
          <p:cNvPr id="5" name="Rectangle 4"/>
          <p:cNvSpPr/>
          <p:nvPr/>
        </p:nvSpPr>
        <p:spPr>
          <a:xfrm>
            <a:off x="428625" y="1143000"/>
            <a:ext cx="8358188" cy="4143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00188" y="5572125"/>
            <a:ext cx="7000875" cy="923925"/>
          </a:xfrm>
          <a:prstGeom prst="rect">
            <a:avLst/>
          </a:prstGeom>
        </p:spPr>
        <p:txBody>
          <a:bodyPr>
            <a:spAutoFit/>
          </a:bodyPr>
          <a:lstStyle/>
          <a:p>
            <a:pPr marL="274320" indent="-274320" fontAlgn="auto">
              <a:spcAft>
                <a:spcPts val="0"/>
              </a:spcAft>
              <a:defRPr/>
            </a:pPr>
            <a:r>
              <a:rPr lang="en-US" b="1" dirty="0">
                <a:solidFill>
                  <a:prstClr val="white"/>
                </a:solidFill>
                <a:latin typeface="Constantia"/>
              </a:rPr>
              <a:t>       the Creator placed the stars such that they were </a:t>
            </a:r>
          </a:p>
          <a:p>
            <a:pPr marL="274320" indent="-274320" fontAlgn="auto">
              <a:spcAft>
                <a:spcPts val="0"/>
              </a:spcAft>
              <a:defRPr/>
            </a:pPr>
            <a:r>
              <a:rPr lang="en-US" b="1" dirty="0">
                <a:solidFill>
                  <a:prstClr val="white"/>
                </a:solidFill>
                <a:latin typeface="Constantia"/>
              </a:rPr>
              <a:t>           </a:t>
            </a:r>
          </a:p>
          <a:p>
            <a:pPr marL="274320" indent="-274320" fontAlgn="auto">
              <a:spcAft>
                <a:spcPts val="0"/>
              </a:spcAft>
              <a:defRPr/>
            </a:pPr>
            <a:r>
              <a:rPr lang="en-US" b="1" dirty="0">
                <a:solidFill>
                  <a:prstClr val="white"/>
                </a:solidFill>
                <a:latin typeface="Constantia"/>
              </a:rPr>
              <a:t>              ``at immense distances from one another.’’  </a:t>
            </a:r>
          </a:p>
        </p:txBody>
      </p:sp>
      <p:sp>
        <p:nvSpPr>
          <p:cNvPr id="8" name="Rectangle 7"/>
          <p:cNvSpPr/>
          <p:nvPr/>
        </p:nvSpPr>
        <p:spPr>
          <a:xfrm>
            <a:off x="428625" y="5429250"/>
            <a:ext cx="8358188" cy="1285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084584788"/>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6" name="Rectangle 4"/>
          <p:cNvSpPr>
            <a:spLocks noGrp="1" noChangeArrowheads="1"/>
          </p:cNvSpPr>
          <p:nvPr>
            <p:ph type="title"/>
          </p:nvPr>
        </p:nvSpPr>
        <p:spPr>
          <a:xfrm>
            <a:off x="468313" y="404813"/>
            <a:ext cx="8229600" cy="1143000"/>
          </a:xfrm>
        </p:spPr>
        <p:txBody>
          <a:bodyPr>
            <a:normAutofit fontScale="90000"/>
          </a:bodyPr>
          <a:lstStyle/>
          <a:p>
            <a:pPr eaLnBrk="1" fontAlgn="auto" hangingPunct="1">
              <a:lnSpc>
                <a:spcPct val="70000"/>
              </a:lnSpc>
              <a:spcAft>
                <a:spcPts val="0"/>
              </a:spcAft>
              <a:defRPr/>
            </a:pPr>
            <a:r>
              <a:rPr sz="7200" b="1" smtClean="0">
                <a:solidFill>
                  <a:srgbClr val="FFFF00"/>
                </a:solidFill>
                <a:effectLst>
                  <a:outerShdw blurRad="38100" dist="38100" dir="2700000" algn="tl">
                    <a:srgbClr val="000000"/>
                  </a:outerShdw>
                </a:effectLst>
                <a:latin typeface="Papyrus" pitchFamily="66" charset="0"/>
              </a:rPr>
              <a:t>Renaissance </a:t>
            </a:r>
            <a:br>
              <a:rPr sz="7200" b="1" smtClean="0">
                <a:solidFill>
                  <a:srgbClr val="FFFF00"/>
                </a:solidFill>
                <a:effectLst>
                  <a:outerShdw blurRad="38100" dist="38100" dir="2700000" algn="tl">
                    <a:srgbClr val="000000"/>
                  </a:outerShdw>
                </a:effectLst>
                <a:latin typeface="Papyrus" pitchFamily="66" charset="0"/>
              </a:rPr>
            </a:br>
            <a:r>
              <a:rPr sz="7200" b="1" smtClean="0">
                <a:solidFill>
                  <a:srgbClr val="FFFF00"/>
                </a:solidFill>
                <a:effectLst>
                  <a:outerShdw blurRad="38100" dist="38100" dir="2700000" algn="tl">
                    <a:srgbClr val="000000"/>
                  </a:outerShdw>
                </a:effectLst>
                <a:latin typeface="Papyrus" pitchFamily="66" charset="0"/>
              </a:rPr>
              <a:t>of Western Science</a:t>
            </a:r>
          </a:p>
        </p:txBody>
      </p:sp>
      <p:sp>
        <p:nvSpPr>
          <p:cNvPr id="66565" name="Rectangle 5"/>
          <p:cNvSpPr>
            <a:spLocks noGrp="1" noChangeArrowheads="1"/>
          </p:cNvSpPr>
          <p:nvPr>
            <p:ph type="body" sz="half" idx="1"/>
          </p:nvPr>
        </p:nvSpPr>
        <p:spPr>
          <a:xfrm>
            <a:off x="323850" y="1773238"/>
            <a:ext cx="5122863" cy="1231900"/>
          </a:xfrm>
        </p:spPr>
        <p:txBody>
          <a:bodyPr>
            <a:normAutofit lnSpcReduction="10000"/>
          </a:bodyPr>
          <a:lstStyle/>
          <a:p>
            <a:pPr marL="274320" indent="-274320" eaLnBrk="1" fontAlgn="auto" hangingPunct="1">
              <a:spcAft>
                <a:spcPts val="0"/>
              </a:spcAft>
              <a:buFontTx/>
              <a:buNone/>
              <a:defRPr/>
            </a:pPr>
            <a:r>
              <a:rPr lang="en-US" sz="1600" smtClean="0">
                <a:solidFill>
                  <a:srgbClr val="FFFF00"/>
                </a:solidFill>
              </a:rPr>
              <a:t>In footsteps of Copernicus, Galilei &amp; Kepler, </a:t>
            </a:r>
          </a:p>
          <a:p>
            <a:pPr marL="274320" indent="-274320" eaLnBrk="1" fontAlgn="auto" hangingPunct="1">
              <a:spcAft>
                <a:spcPts val="0"/>
              </a:spcAft>
              <a:buFontTx/>
              <a:buNone/>
              <a:defRPr/>
            </a:pPr>
            <a:r>
              <a:rPr lang="en-US" sz="1600" i="1" smtClean="0">
                <a:solidFill>
                  <a:srgbClr val="FFFF00"/>
                </a:solidFill>
              </a:rPr>
              <a:t>Isaac Newton</a:t>
            </a:r>
            <a:r>
              <a:rPr lang="en-US" sz="1600" smtClean="0">
                <a:solidFill>
                  <a:srgbClr val="FFFF00"/>
                </a:solidFill>
              </a:rPr>
              <a:t>  (1687) in his </a:t>
            </a:r>
            <a:r>
              <a:rPr lang="en-US" sz="1600" i="1" smtClean="0">
                <a:solidFill>
                  <a:srgbClr val="FFFF00"/>
                </a:solidFill>
              </a:rPr>
              <a:t>Principia</a:t>
            </a:r>
          </a:p>
          <a:p>
            <a:pPr marL="274320" indent="-274320" eaLnBrk="1" fontAlgn="auto" hangingPunct="1">
              <a:spcAft>
                <a:spcPts val="0"/>
              </a:spcAft>
              <a:buFontTx/>
              <a:buNone/>
              <a:defRPr/>
            </a:pPr>
            <a:r>
              <a:rPr lang="en-US" sz="1600" smtClean="0">
                <a:solidFill>
                  <a:srgbClr val="FFFF00"/>
                </a:solidFill>
              </a:rPr>
              <a:t>formulated a comprehensive model of the </a:t>
            </a:r>
          </a:p>
          <a:p>
            <a:pPr marL="274320" indent="-274320" eaLnBrk="1" fontAlgn="auto" hangingPunct="1">
              <a:spcAft>
                <a:spcPts val="0"/>
              </a:spcAft>
              <a:buFontTx/>
              <a:buNone/>
              <a:defRPr/>
            </a:pPr>
            <a:r>
              <a:rPr lang="en-US" sz="1600" smtClean="0">
                <a:solidFill>
                  <a:srgbClr val="FFFF00"/>
                </a:solidFill>
              </a:rPr>
              <a:t>world. Cosmologically, it meant</a:t>
            </a:r>
          </a:p>
          <a:p>
            <a:pPr marL="274320" indent="-274320" eaLnBrk="1" fontAlgn="auto" hangingPunct="1">
              <a:spcAft>
                <a:spcPts val="0"/>
              </a:spcAft>
              <a:buClr>
                <a:srgbClr val="FFFF00"/>
              </a:buClr>
              <a:buFont typeface="Wingdings 2"/>
              <a:buChar char=""/>
              <a:defRPr/>
            </a:pPr>
            <a:endParaRPr lang="en-US" sz="1600" smtClean="0">
              <a:solidFill>
                <a:srgbClr val="FFFF00"/>
              </a:solidFill>
            </a:endParaRPr>
          </a:p>
        </p:txBody>
      </p:sp>
      <p:pic>
        <p:nvPicPr>
          <p:cNvPr id="43012" name="Picture 6" descr="pn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926138" y="1600200"/>
            <a:ext cx="1482725" cy="2185988"/>
          </a:xfrm>
          <a:noFill/>
        </p:spPr>
      </p:pic>
      <p:pic>
        <p:nvPicPr>
          <p:cNvPr id="43013" name="Picture 2" descr="flat"/>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387350"/>
            <a:ext cx="9251950" cy="7673975"/>
          </a:xfrm>
          <a:noFill/>
        </p:spPr>
      </p:pic>
      <p:sp>
        <p:nvSpPr>
          <p:cNvPr id="43014" name="Rectangle 3"/>
          <p:cNvSpPr>
            <a:spLocks noChangeArrowheads="1"/>
          </p:cNvSpPr>
          <p:nvPr/>
        </p:nvSpPr>
        <p:spPr bwMode="auto">
          <a:xfrm>
            <a:off x="395288" y="2997200"/>
            <a:ext cx="4608512" cy="3716338"/>
          </a:xfrm>
          <a:prstGeom prst="rect">
            <a:avLst/>
          </a:prstGeom>
          <a:solidFill>
            <a:srgbClr val="0000FF"/>
          </a:solidFill>
          <a:ln w="38100">
            <a:solidFill>
              <a:schemeClr val="tx1"/>
            </a:solidFill>
            <a:miter lim="800000"/>
            <a:headEnd/>
            <a:tailEnd/>
          </a:ln>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1083399" name="Text Box 7"/>
          <p:cNvSpPr txBox="1">
            <a:spLocks noChangeArrowheads="1"/>
          </p:cNvSpPr>
          <p:nvPr/>
        </p:nvSpPr>
        <p:spPr bwMode="auto">
          <a:xfrm>
            <a:off x="395288" y="2708275"/>
            <a:ext cx="4752975" cy="3806825"/>
          </a:xfrm>
          <a:prstGeom prst="rect">
            <a:avLst/>
          </a:prstGeom>
          <a:noFill/>
          <a:ln w="9525">
            <a:noFill/>
            <a:miter lim="800000"/>
            <a:headEnd/>
            <a:tailEnd/>
          </a:ln>
          <a:effectLst/>
        </p:spPr>
        <p:txBody>
          <a:bodyPr>
            <a:spAutoFit/>
          </a:bodyPr>
          <a:lstStyle/>
          <a:p>
            <a:pPr lvl="2" eaLnBrk="0" hangingPunct="0">
              <a:spcBef>
                <a:spcPct val="50000"/>
              </a:spcBef>
              <a:defRPr/>
            </a:pPr>
            <a:endParaRPr lang="en-US" dirty="0">
              <a:solidFill>
                <a:prstClr val="white"/>
              </a:solidFill>
              <a:latin typeface="Tahoma" pitchFamily="34" charset="0"/>
            </a:endParaRPr>
          </a:p>
          <a:p>
            <a:pPr eaLnBrk="0" hangingPunct="0">
              <a:spcBef>
                <a:spcPct val="50000"/>
              </a:spcBef>
              <a:buClr>
                <a:prstClr val="white"/>
              </a:buClr>
              <a:buFont typeface="Arial" pitchFamily="34" charset="0"/>
              <a:buChar char="•"/>
              <a:defRPr/>
            </a:pPr>
            <a:r>
              <a:rPr lang="en-US" dirty="0">
                <a:solidFill>
                  <a:prstClr val="white"/>
                </a:solidFill>
                <a:latin typeface="Tahoma" pitchFamily="34" charset="0"/>
              </a:rPr>
              <a:t> </a:t>
            </a:r>
            <a:r>
              <a:rPr lang="en-US" sz="1700" b="1" dirty="0">
                <a:solidFill>
                  <a:prstClr val="white"/>
                </a:solidFill>
                <a:effectLst>
                  <a:outerShdw blurRad="38100" dist="38100" dir="2700000" algn="tl">
                    <a:srgbClr val="000000"/>
                  </a:outerShdw>
                </a:effectLst>
                <a:latin typeface="Constantia"/>
              </a:rPr>
              <a:t>absolute and uniform time</a:t>
            </a:r>
          </a:p>
          <a:p>
            <a:pPr eaLnBrk="0" hangingPunct="0">
              <a:spcBef>
                <a:spcPct val="50000"/>
              </a:spcBef>
              <a:buFontTx/>
              <a:buChar char="•"/>
              <a:defRPr/>
            </a:pPr>
            <a:r>
              <a:rPr lang="en-US" sz="1700" b="1" dirty="0">
                <a:solidFill>
                  <a:prstClr val="white"/>
                </a:solidFill>
                <a:effectLst>
                  <a:outerShdw blurRad="38100" dist="38100" dir="2700000" algn="tl">
                    <a:srgbClr val="000000"/>
                  </a:outerShdw>
                </a:effectLst>
                <a:latin typeface="Constantia"/>
              </a:rPr>
              <a:t>  space &amp; time independent of matter</a:t>
            </a:r>
          </a:p>
          <a:p>
            <a:pPr eaLnBrk="0" hangingPunct="0">
              <a:spcBef>
                <a:spcPct val="50000"/>
              </a:spcBef>
              <a:buFontTx/>
              <a:buChar char="•"/>
              <a:defRPr/>
            </a:pPr>
            <a:r>
              <a:rPr lang="en-US" sz="1700" b="1" dirty="0">
                <a:solidFill>
                  <a:prstClr val="white"/>
                </a:solidFill>
                <a:effectLst>
                  <a:outerShdw blurRad="38100" dist="38100" dir="2700000" algn="tl">
                    <a:srgbClr val="000000"/>
                  </a:outerShdw>
                </a:effectLst>
                <a:latin typeface="Constantia"/>
              </a:rPr>
              <a:t>  dynamics:    - action at distance</a:t>
            </a:r>
          </a:p>
          <a:p>
            <a:pPr eaLnBrk="0" hangingPunct="0">
              <a:spcBef>
                <a:spcPct val="50000"/>
              </a:spcBef>
              <a:defRPr/>
            </a:pPr>
            <a:r>
              <a:rPr lang="en-US" sz="1700" b="1" dirty="0">
                <a:solidFill>
                  <a:prstClr val="white"/>
                </a:solidFill>
                <a:effectLst>
                  <a:outerShdw blurRad="38100" dist="38100" dir="2700000" algn="tl">
                    <a:srgbClr val="000000"/>
                  </a:outerShdw>
                </a:effectLst>
                <a:latin typeface="Constantia"/>
              </a:rPr>
              <a:t>                           - instantaneous</a:t>
            </a:r>
          </a:p>
          <a:p>
            <a:pPr eaLnBrk="0" hangingPunct="0">
              <a:spcBef>
                <a:spcPct val="50000"/>
              </a:spcBef>
              <a:buFontTx/>
              <a:buChar char="•"/>
              <a:defRPr/>
            </a:pPr>
            <a:r>
              <a:rPr lang="en-US" sz="1700" b="1" dirty="0">
                <a:solidFill>
                  <a:prstClr val="white"/>
                </a:solidFill>
                <a:effectLst>
                  <a:outerShdw blurRad="38100" dist="38100" dir="2700000" algn="tl">
                    <a:srgbClr val="000000"/>
                  </a:outerShdw>
                </a:effectLst>
                <a:latin typeface="Constantia"/>
              </a:rPr>
              <a:t> Universe edgeless, </a:t>
            </a:r>
            <a:r>
              <a:rPr lang="en-US" sz="1700" b="1" dirty="0" err="1">
                <a:solidFill>
                  <a:prstClr val="white"/>
                </a:solidFill>
                <a:effectLst>
                  <a:outerShdw blurRad="38100" dist="38100" dir="2700000" algn="tl">
                    <a:srgbClr val="000000"/>
                  </a:outerShdw>
                </a:effectLst>
                <a:latin typeface="Constantia"/>
              </a:rPr>
              <a:t>centerless</a:t>
            </a:r>
            <a:r>
              <a:rPr lang="en-US" sz="1700" b="1" dirty="0">
                <a:solidFill>
                  <a:prstClr val="white"/>
                </a:solidFill>
                <a:effectLst>
                  <a:outerShdw blurRad="38100" dist="38100" dir="2700000" algn="tl">
                    <a:srgbClr val="000000"/>
                  </a:outerShdw>
                </a:effectLst>
                <a:latin typeface="Constantia"/>
              </a:rPr>
              <a:t> &amp; infinite</a:t>
            </a:r>
          </a:p>
          <a:p>
            <a:pPr eaLnBrk="0" hangingPunct="0">
              <a:spcBef>
                <a:spcPct val="50000"/>
              </a:spcBef>
              <a:buFontTx/>
              <a:buChar char="•"/>
              <a:defRPr/>
            </a:pPr>
            <a:r>
              <a:rPr lang="en-US" sz="1700" b="1" dirty="0">
                <a:solidFill>
                  <a:prstClr val="white"/>
                </a:solidFill>
                <a:effectLst>
                  <a:outerShdw blurRad="38100" dist="38100" dir="2700000" algn="tl">
                    <a:srgbClr val="000000"/>
                  </a:outerShdw>
                </a:effectLst>
                <a:latin typeface="Constantia"/>
              </a:rPr>
              <a:t> Cosmological Principle:</a:t>
            </a:r>
          </a:p>
          <a:p>
            <a:pPr eaLnBrk="0" hangingPunct="0">
              <a:spcBef>
                <a:spcPct val="50000"/>
              </a:spcBef>
              <a:defRPr/>
            </a:pPr>
            <a:r>
              <a:rPr lang="en-US" sz="1700" b="1" dirty="0">
                <a:solidFill>
                  <a:prstClr val="white"/>
                </a:solidFill>
                <a:effectLst>
                  <a:outerShdw blurRad="38100" dist="38100" dir="2700000" algn="tl">
                    <a:srgbClr val="000000"/>
                  </a:outerShdw>
                </a:effectLst>
                <a:latin typeface="Constantia"/>
              </a:rPr>
              <a:t>       Universe looks the same at every</a:t>
            </a:r>
          </a:p>
          <a:p>
            <a:pPr eaLnBrk="0" hangingPunct="0">
              <a:spcBef>
                <a:spcPct val="50000"/>
              </a:spcBef>
              <a:defRPr/>
            </a:pPr>
            <a:r>
              <a:rPr lang="en-US" sz="1700" b="1" dirty="0">
                <a:solidFill>
                  <a:prstClr val="white"/>
                </a:solidFill>
                <a:effectLst>
                  <a:outerShdw blurRad="38100" dist="38100" dir="2700000" algn="tl">
                    <a:srgbClr val="000000"/>
                  </a:outerShdw>
                </a:effectLst>
                <a:latin typeface="Constantia"/>
              </a:rPr>
              <a:t>       place in space, every moment in time  </a:t>
            </a:r>
          </a:p>
          <a:p>
            <a:pPr eaLnBrk="0" hangingPunct="0">
              <a:lnSpc>
                <a:spcPct val="55000"/>
              </a:lnSpc>
              <a:spcBef>
                <a:spcPct val="50000"/>
              </a:spcBef>
              <a:buFontTx/>
              <a:buChar char="•"/>
              <a:defRPr/>
            </a:pPr>
            <a:r>
              <a:rPr lang="en-US" sz="1700" b="1" dirty="0">
                <a:solidFill>
                  <a:prstClr val="white"/>
                </a:solidFill>
                <a:effectLst>
                  <a:outerShdw blurRad="38100" dist="38100" dir="2700000" algn="tl">
                    <a:srgbClr val="000000"/>
                  </a:outerShdw>
                </a:effectLst>
                <a:latin typeface="Constantia"/>
              </a:rPr>
              <a:t> absolute, static &amp; infinite space</a:t>
            </a:r>
          </a:p>
        </p:txBody>
      </p:sp>
    </p:spTree>
    <p:extLst>
      <p:ext uri="{BB962C8B-B14F-4D97-AF65-F5344CB8AC3E}">
        <p14:creationId xmlns:p14="http://schemas.microsoft.com/office/powerpoint/2010/main" val="3700312837"/>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64" y="-621673"/>
            <a:ext cx="10081120" cy="12565396"/>
          </a:xfrm>
          <a:prstGeom prst="rect">
            <a:avLst/>
          </a:prstGeom>
        </p:spPr>
      </p:pic>
      <p:sp>
        <p:nvSpPr>
          <p:cNvPr id="1086467" name="Rectangle 3"/>
          <p:cNvSpPr>
            <a:spLocks noChangeArrowheads="1"/>
          </p:cNvSpPr>
          <p:nvPr/>
        </p:nvSpPr>
        <p:spPr bwMode="auto">
          <a:xfrm>
            <a:off x="0" y="2492375"/>
            <a:ext cx="9217025" cy="1371600"/>
          </a:xfrm>
          <a:prstGeom prst="rect">
            <a:avLst/>
          </a:prstGeom>
          <a:noFill/>
          <a:ln w="9525">
            <a:noFill/>
            <a:miter lim="800000"/>
            <a:headEnd/>
            <a:tailEnd/>
          </a:ln>
          <a:effectLst/>
        </p:spPr>
        <p:txBody>
          <a:bodyPr anchor="ctr"/>
          <a:lstStyle/>
          <a:p>
            <a:pPr algn="ctr">
              <a:defRPr/>
            </a:pPr>
            <a:r>
              <a:rPr lang="en-US" sz="6600" b="1" dirty="0" smtClean="0">
                <a:solidFill>
                  <a:prstClr val="white"/>
                </a:solidFill>
                <a:effectLst>
                  <a:outerShdw blurRad="38100" dist="38100" dir="2700000" algn="tl">
                    <a:srgbClr val="000000"/>
                  </a:outerShdw>
                </a:effectLst>
                <a:latin typeface="Constantia" panose="02030602050306030303" pitchFamily="18" charset="0"/>
              </a:rPr>
              <a:t>Einstein’s </a:t>
            </a:r>
            <a:r>
              <a:rPr lang="en-US" sz="6600" b="1" dirty="0">
                <a:solidFill>
                  <a:prstClr val="white"/>
                </a:solidFill>
                <a:effectLst>
                  <a:outerShdw blurRad="38100" dist="38100" dir="2700000" algn="tl">
                    <a:srgbClr val="000000"/>
                  </a:outerShdw>
                </a:effectLst>
                <a:latin typeface="Constantia" panose="02030602050306030303" pitchFamily="18" charset="0"/>
              </a:rPr>
              <a:t/>
            </a:r>
            <a:br>
              <a:rPr lang="en-US" sz="6600" b="1" dirty="0">
                <a:solidFill>
                  <a:prstClr val="white"/>
                </a:solidFill>
                <a:effectLst>
                  <a:outerShdw blurRad="38100" dist="38100" dir="2700000" algn="tl">
                    <a:srgbClr val="000000"/>
                  </a:outerShdw>
                </a:effectLst>
                <a:latin typeface="Constantia" panose="02030602050306030303" pitchFamily="18" charset="0"/>
              </a:rPr>
            </a:br>
            <a:endParaRPr lang="en-US" sz="6600" b="1" dirty="0">
              <a:solidFill>
                <a:prstClr val="white"/>
              </a:solidFill>
              <a:effectLst>
                <a:outerShdw blurRad="38100" dist="38100" dir="2700000" algn="tl">
                  <a:srgbClr val="000000"/>
                </a:outerShdw>
              </a:effectLst>
              <a:latin typeface="Constantia" panose="02030602050306030303" pitchFamily="18" charset="0"/>
            </a:endParaRPr>
          </a:p>
          <a:p>
            <a:pPr algn="ctr">
              <a:defRPr/>
            </a:pPr>
            <a:r>
              <a:rPr lang="en-US" sz="5500" b="1" dirty="0" smtClean="0">
                <a:solidFill>
                  <a:prstClr val="white"/>
                </a:solidFill>
                <a:effectLst>
                  <a:outerShdw blurRad="38100" dist="38100" dir="2700000" algn="tl">
                    <a:srgbClr val="000000"/>
                  </a:outerShdw>
                </a:effectLst>
                <a:latin typeface="Constantia" panose="02030602050306030303" pitchFamily="18" charset="0"/>
              </a:rPr>
              <a:t>Dynamic &amp; Geometric</a:t>
            </a:r>
          </a:p>
          <a:p>
            <a:pPr algn="ctr">
              <a:defRPr/>
            </a:pPr>
            <a:r>
              <a:rPr lang="en-US" sz="5500" b="1" dirty="0" smtClean="0">
                <a:solidFill>
                  <a:prstClr val="white"/>
                </a:solidFill>
                <a:effectLst>
                  <a:outerShdw blurRad="38100" dist="38100" dir="2700000" algn="tl">
                    <a:srgbClr val="000000"/>
                  </a:outerShdw>
                </a:effectLst>
                <a:latin typeface="Constantia" panose="02030602050306030303" pitchFamily="18" charset="0"/>
              </a:rPr>
              <a:t>Universe</a:t>
            </a:r>
            <a:endParaRPr lang="en-US" sz="5500" b="1" dirty="0">
              <a:solidFill>
                <a:prstClr val="white"/>
              </a:solidFill>
              <a:effectLst>
                <a:outerShdw blurRad="38100" dist="38100" dir="2700000" algn="tl">
                  <a:srgbClr val="000000"/>
                </a:outerShdw>
              </a:effectLst>
              <a:latin typeface="Constantia" panose="02030602050306030303" pitchFamily="18" charset="0"/>
            </a:endParaRPr>
          </a:p>
        </p:txBody>
      </p:sp>
      <p:sp>
        <p:nvSpPr>
          <p:cNvPr id="1086468"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algn="ctr">
              <a:defRPr/>
            </a:pPr>
            <a:endParaRPr lang="en-US" sz="2800" b="1">
              <a:solidFill>
                <a:prstClr val="black"/>
              </a:solidFill>
              <a:effectLst>
                <a:outerShdw blurRad="38100" dist="38100" dir="2700000" algn="tl">
                  <a:srgbClr val="000000"/>
                </a:outerShdw>
              </a:effectLst>
              <a:latin typeface="Papyrus" pitchFamily="66" charset="0"/>
            </a:endParaRPr>
          </a:p>
        </p:txBody>
      </p:sp>
      <p:sp>
        <p:nvSpPr>
          <p:cNvPr id="39940" name="Rectangle 5"/>
          <p:cNvSpPr>
            <a:spLocks noChangeArrowheads="1"/>
          </p:cNvSpPr>
          <p:nvPr/>
        </p:nvSpPr>
        <p:spPr bwMode="auto">
          <a:xfrm>
            <a:off x="179388" y="1196752"/>
            <a:ext cx="8785225" cy="4104456"/>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1086470"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algn="ctr">
              <a:defRPr/>
            </a:pPr>
            <a:r>
              <a:rPr lang="en-US" sz="6000" b="1">
                <a:solidFill>
                  <a:prstClr val="black"/>
                </a:solidFill>
                <a:effectLst>
                  <a:outerShdw blurRad="38100" dist="38100" dir="2700000" algn="tl">
                    <a:srgbClr val="000000"/>
                  </a:outerShdw>
                </a:effectLst>
                <a:latin typeface="Papyrus" pitchFamily="66" charset="0"/>
              </a:rPr>
              <a:t>   </a:t>
            </a:r>
            <a:r>
              <a:rPr lang="en-US" sz="4800" b="1">
                <a:solidFill>
                  <a:prstClr val="black"/>
                </a:solidFill>
                <a:effectLst>
                  <a:outerShdw blurRad="38100" dist="38100" dir="2700000" algn="tl">
                    <a:srgbClr val="000000"/>
                  </a:outerShdw>
                </a:effectLst>
                <a:latin typeface="Papyrus" pitchFamily="66" charset="0"/>
              </a:rPr>
              <a:t> </a:t>
            </a:r>
            <a:br>
              <a:rPr lang="en-US" sz="4800" b="1">
                <a:solidFill>
                  <a:prstClr val="black"/>
                </a:solidFill>
                <a:effectLst>
                  <a:outerShdw blurRad="38100" dist="38100" dir="2700000" algn="tl">
                    <a:srgbClr val="000000"/>
                  </a:outerShdw>
                </a:effectLst>
                <a:latin typeface="Papyrus" pitchFamily="66" charset="0"/>
              </a:rPr>
            </a:br>
            <a:endParaRPr lang="en-US" sz="4800" b="1">
              <a:solidFill>
                <a:prstClr val="black"/>
              </a:solidFill>
              <a:effectLst>
                <a:outerShdw blurRad="38100" dist="38100" dir="2700000" algn="tl">
                  <a:srgbClr val="000000"/>
                </a:outerShdw>
              </a:effectLst>
              <a:latin typeface="Papyrus" pitchFamily="66" charset="0"/>
            </a:endParaRPr>
          </a:p>
        </p:txBody>
      </p:sp>
    </p:spTree>
    <p:extLst>
      <p:ext uri="{BB962C8B-B14F-4D97-AF65-F5344CB8AC3E}">
        <p14:creationId xmlns:p14="http://schemas.microsoft.com/office/powerpoint/2010/main" val="2416816170"/>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5" name="Rectangle 3"/>
          <p:cNvSpPr>
            <a:spLocks noGrp="1" noChangeArrowheads="1"/>
          </p:cNvSpPr>
          <p:nvPr>
            <p:ph type="title"/>
          </p:nvPr>
        </p:nvSpPr>
        <p:spPr>
          <a:xfrm>
            <a:off x="914400" y="-214338"/>
            <a:ext cx="8229600" cy="1143000"/>
          </a:xfrm>
        </p:spPr>
        <p:txBody>
          <a:bodyPr/>
          <a:lstStyle/>
          <a:p>
            <a:pPr eaLnBrk="1" fontAlgn="auto" hangingPunct="1">
              <a:spcAft>
                <a:spcPts val="0"/>
              </a:spcAft>
              <a:defRPr/>
            </a:pPr>
            <a:r>
              <a:rPr sz="6000" b="1" smtClean="0">
                <a:solidFill>
                  <a:schemeClr val="tx1"/>
                </a:solidFill>
              </a:rPr>
              <a:t>      Albert Einstein</a:t>
            </a:r>
          </a:p>
        </p:txBody>
      </p:sp>
      <p:sp>
        <p:nvSpPr>
          <p:cNvPr id="47107" name="Rectangle 4"/>
          <p:cNvSpPr>
            <a:spLocks noGrp="1" noChangeArrowheads="1"/>
          </p:cNvSpPr>
          <p:nvPr>
            <p:ph type="body" idx="4294967295"/>
          </p:nvPr>
        </p:nvSpPr>
        <p:spPr>
          <a:xfrm>
            <a:off x="428625" y="1000125"/>
            <a:ext cx="9396413" cy="6237288"/>
          </a:xfrm>
        </p:spPr>
        <p:txBody>
          <a:bodyPr/>
          <a:lstStyle/>
          <a:p>
            <a:pPr eaLnBrk="1" hangingPunct="1">
              <a:lnSpc>
                <a:spcPct val="80000"/>
              </a:lnSpc>
              <a:buFontTx/>
              <a:buNone/>
            </a:pPr>
            <a:r>
              <a:rPr lang="en-US" altLang="en-US" b="1" smtClean="0">
                <a:solidFill>
                  <a:srgbClr val="000099"/>
                </a:solidFill>
                <a:latin typeface="Papyrus" pitchFamily="66" charset="0"/>
              </a:rPr>
              <a:t>  </a:t>
            </a:r>
            <a:r>
              <a:rPr lang="en-US" altLang="en-US" sz="1900" b="1" smtClean="0"/>
              <a:t>Albert Einstein  </a:t>
            </a:r>
          </a:p>
          <a:p>
            <a:pPr eaLnBrk="1" hangingPunct="1">
              <a:lnSpc>
                <a:spcPct val="80000"/>
              </a:lnSpc>
              <a:buFontTx/>
              <a:buNone/>
            </a:pPr>
            <a:r>
              <a:rPr lang="en-US" altLang="en-US" sz="1900" b="1" smtClean="0"/>
              <a:t>   (1879-1955;  Ulm-Princeton)</a:t>
            </a:r>
          </a:p>
          <a:p>
            <a:pPr eaLnBrk="1" hangingPunct="1">
              <a:lnSpc>
                <a:spcPct val="80000"/>
              </a:lnSpc>
              <a:buFontTx/>
              <a:buNone/>
            </a:pPr>
            <a:endParaRPr lang="en-US" altLang="en-US" sz="1900" b="1" smtClean="0"/>
          </a:p>
          <a:p>
            <a:pPr eaLnBrk="1" hangingPunct="1">
              <a:lnSpc>
                <a:spcPct val="80000"/>
              </a:lnSpc>
              <a:buFontTx/>
              <a:buNone/>
            </a:pPr>
            <a:endParaRPr lang="en-US" altLang="en-US" sz="1900" b="1" smtClean="0"/>
          </a:p>
          <a:p>
            <a:pPr eaLnBrk="1" hangingPunct="1">
              <a:lnSpc>
                <a:spcPct val="80000"/>
              </a:lnSpc>
              <a:buFontTx/>
              <a:buNone/>
            </a:pPr>
            <a:r>
              <a:rPr lang="en-US" altLang="en-US" sz="1900" b="1" smtClean="0"/>
              <a:t>   father  of</a:t>
            </a:r>
          </a:p>
          <a:p>
            <a:pPr eaLnBrk="1" hangingPunct="1">
              <a:lnSpc>
                <a:spcPct val="80000"/>
              </a:lnSpc>
              <a:buFontTx/>
              <a:buNone/>
            </a:pPr>
            <a:r>
              <a:rPr lang="en-US" altLang="en-US" sz="1900" b="1" smtClean="0"/>
              <a:t>   General  Relativity  (1915),</a:t>
            </a:r>
          </a:p>
          <a:p>
            <a:pPr eaLnBrk="1" hangingPunct="1">
              <a:lnSpc>
                <a:spcPct val="80000"/>
              </a:lnSpc>
              <a:buFontTx/>
              <a:buNone/>
            </a:pPr>
            <a:endParaRPr lang="en-US" altLang="en-US" sz="1900" b="1" smtClean="0"/>
          </a:p>
          <a:p>
            <a:pPr eaLnBrk="1" hangingPunct="1">
              <a:lnSpc>
                <a:spcPct val="80000"/>
              </a:lnSpc>
              <a:buFontTx/>
              <a:buNone/>
            </a:pPr>
            <a:r>
              <a:rPr lang="en-US" altLang="en-US" sz="1900" b="1" smtClean="0"/>
              <a:t>   opening the way towards</a:t>
            </a:r>
          </a:p>
          <a:p>
            <a:pPr eaLnBrk="1" hangingPunct="1">
              <a:lnSpc>
                <a:spcPct val="80000"/>
              </a:lnSpc>
              <a:buFontTx/>
              <a:buNone/>
            </a:pPr>
            <a:r>
              <a:rPr lang="en-US" altLang="en-US" sz="1900" b="1" smtClean="0"/>
              <a:t>   Physical  Cosmology     </a:t>
            </a:r>
            <a:r>
              <a:rPr lang="en-US" altLang="en-US" b="1" smtClean="0">
                <a:latin typeface="Papyrus" pitchFamily="66" charset="0"/>
              </a:rPr>
              <a:t>          </a:t>
            </a:r>
            <a:r>
              <a:rPr lang="en-US" altLang="en-US" smtClean="0"/>
              <a:t> </a:t>
            </a:r>
          </a:p>
        </p:txBody>
      </p:sp>
      <p:sp>
        <p:nvSpPr>
          <p:cNvPr id="6" name="Rectangle 5"/>
          <p:cNvSpPr/>
          <p:nvPr/>
        </p:nvSpPr>
        <p:spPr>
          <a:xfrm>
            <a:off x="428625" y="928688"/>
            <a:ext cx="3500438" cy="3143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47109" name="Picture 8" descr="einstein.haleman.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1938" y="928688"/>
            <a:ext cx="4945062"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715375" y="785813"/>
            <a:ext cx="1000125" cy="614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TextBox 10"/>
          <p:cNvSpPr txBox="1"/>
          <p:nvPr/>
        </p:nvSpPr>
        <p:spPr>
          <a:xfrm>
            <a:off x="500063" y="4429125"/>
            <a:ext cx="3429000" cy="1816100"/>
          </a:xfrm>
          <a:prstGeom prst="rect">
            <a:avLst/>
          </a:prstGeom>
          <a:noFill/>
        </p:spPr>
        <p:txBody>
          <a:bodyPr>
            <a:spAutoFit/>
          </a:bodyPr>
          <a:lstStyle/>
          <a:p>
            <a:pPr>
              <a:defRPr/>
            </a:pPr>
            <a:r>
              <a:rPr lang="en-US" sz="1600" dirty="0">
                <a:solidFill>
                  <a:prstClr val="white"/>
                </a:solidFill>
                <a:latin typeface="Constantia"/>
              </a:rPr>
              <a:t>The supreme task of the physicist is to arrive at those universal elementary laws from which the cosmos can be built up by pure deduction. </a:t>
            </a:r>
          </a:p>
          <a:p>
            <a:pPr>
              <a:defRPr/>
            </a:pPr>
            <a:endParaRPr lang="en-US" sz="1600" dirty="0">
              <a:solidFill>
                <a:prstClr val="white"/>
              </a:solidFill>
              <a:latin typeface="Constantia"/>
            </a:endParaRPr>
          </a:p>
          <a:p>
            <a:pPr>
              <a:defRPr/>
            </a:pPr>
            <a:r>
              <a:rPr lang="en-US" sz="1600" dirty="0">
                <a:solidFill>
                  <a:prstClr val="white"/>
                </a:solidFill>
                <a:latin typeface="Constantia"/>
              </a:rPr>
              <a:t>(Albert Einstein, 1954)</a:t>
            </a:r>
          </a:p>
        </p:txBody>
      </p:sp>
      <p:sp>
        <p:nvSpPr>
          <p:cNvPr id="12" name="Rectangle 11"/>
          <p:cNvSpPr/>
          <p:nvPr/>
        </p:nvSpPr>
        <p:spPr>
          <a:xfrm>
            <a:off x="428625" y="4214813"/>
            <a:ext cx="3500438"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339279663"/>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000" b="1" dirty="0" smtClean="0">
                <a:solidFill>
                  <a:schemeClr val="accent5"/>
                </a:solidFill>
              </a:rPr>
              <a:t>Relativity:  Space &amp; Time</a:t>
            </a:r>
            <a:endParaRPr lang="en-GB" sz="5000" b="1" dirty="0">
              <a:solidFill>
                <a:schemeClr val="accent5"/>
              </a:solidFill>
            </a:endParaRPr>
          </a:p>
        </p:txBody>
      </p:sp>
      <p:sp>
        <p:nvSpPr>
          <p:cNvPr id="4" name="Rectangle 3"/>
          <p:cNvSpPr txBox="1">
            <a:spLocks noChangeArrowheads="1"/>
          </p:cNvSpPr>
          <p:nvPr/>
        </p:nvSpPr>
        <p:spPr bwMode="auto">
          <a:xfrm>
            <a:off x="1691680" y="1844824"/>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a:defRPr/>
            </a:pPr>
            <a:r>
              <a:rPr lang="en-US" altLang="en-US" sz="2400" b="1" i="1" kern="0" dirty="0" smtClean="0">
                <a:solidFill>
                  <a:srgbClr val="FFFFFA"/>
                </a:solidFill>
              </a:rPr>
              <a:t>Special Relativity, </a:t>
            </a:r>
          </a:p>
          <a:p>
            <a:pPr marL="0" indent="0">
              <a:buFontTx/>
              <a:buNone/>
              <a:defRPr/>
            </a:pPr>
            <a:r>
              <a:rPr lang="en-US" altLang="en-US" sz="2400" kern="0" dirty="0">
                <a:solidFill>
                  <a:srgbClr val="FFFFFA"/>
                </a:solidFill>
              </a:rPr>
              <a:t> </a:t>
            </a:r>
            <a:r>
              <a:rPr lang="en-US" altLang="en-US" sz="2400" kern="0" dirty="0" smtClean="0">
                <a:solidFill>
                  <a:srgbClr val="FFFFFA"/>
                </a:solidFill>
              </a:rPr>
              <a:t>   published by Einstein in 1905 </a:t>
            </a:r>
            <a:endParaRPr lang="en-US" altLang="en-US" sz="2400" kern="0" dirty="0">
              <a:solidFill>
                <a:srgbClr val="FFFFFA"/>
              </a:solidFill>
            </a:endParaRPr>
          </a:p>
          <a:p>
            <a:pPr>
              <a:defRPr/>
            </a:pPr>
            <a:endParaRPr lang="en-US" altLang="en-US" sz="2400" kern="0" dirty="0" smtClean="0">
              <a:solidFill>
                <a:srgbClr val="FFFFFA"/>
              </a:solidFill>
            </a:endParaRPr>
          </a:p>
          <a:p>
            <a:pPr>
              <a:defRPr/>
            </a:pPr>
            <a:r>
              <a:rPr lang="en-US" altLang="en-US" sz="2400" kern="0" dirty="0">
                <a:solidFill>
                  <a:srgbClr val="FFFFFA"/>
                </a:solidFill>
              </a:rPr>
              <a:t>s</a:t>
            </a:r>
            <a:r>
              <a:rPr lang="en-US" altLang="en-US" sz="2400" kern="0" dirty="0" smtClean="0">
                <a:solidFill>
                  <a:srgbClr val="FFFFFA"/>
                </a:solidFill>
              </a:rPr>
              <a:t>tates that there is no such thing as </a:t>
            </a:r>
          </a:p>
          <a:p>
            <a:pPr marL="0" indent="0">
              <a:buFontTx/>
              <a:buNone/>
              <a:defRPr/>
            </a:pPr>
            <a:r>
              <a:rPr lang="en-US" altLang="en-US" sz="2400" kern="0" dirty="0">
                <a:solidFill>
                  <a:srgbClr val="FFFFFA"/>
                </a:solidFill>
              </a:rPr>
              <a:t> </a:t>
            </a:r>
            <a:r>
              <a:rPr lang="en-US" altLang="en-US" sz="2400" kern="0" dirty="0" smtClean="0">
                <a:solidFill>
                  <a:srgbClr val="FFFFFA"/>
                </a:solidFill>
              </a:rPr>
              <a:t>   </a:t>
            </a:r>
            <a:r>
              <a:rPr lang="en-US" altLang="en-US" sz="2400" b="1" i="1" kern="0" dirty="0" smtClean="0">
                <a:solidFill>
                  <a:srgbClr val="FFFFFA"/>
                </a:solidFill>
              </a:rPr>
              <a:t>absolute Space </a:t>
            </a:r>
            <a:r>
              <a:rPr lang="en-US" altLang="en-US" sz="2400" kern="0" dirty="0" smtClean="0">
                <a:solidFill>
                  <a:srgbClr val="FFFFFA"/>
                </a:solidFill>
              </a:rPr>
              <a:t>or </a:t>
            </a:r>
            <a:r>
              <a:rPr lang="en-US" altLang="en-US" sz="2400" b="1" i="1" kern="0" dirty="0">
                <a:solidFill>
                  <a:srgbClr val="FFFFFA"/>
                </a:solidFill>
              </a:rPr>
              <a:t>T</a:t>
            </a:r>
            <a:r>
              <a:rPr lang="en-US" altLang="en-US" sz="2400" b="1" i="1" kern="0" dirty="0" err="1" smtClean="0">
                <a:solidFill>
                  <a:srgbClr val="FFFFFA"/>
                </a:solidFill>
              </a:rPr>
              <a:t>ime</a:t>
            </a:r>
            <a:endParaRPr lang="en-US" altLang="en-US" sz="2400" b="1" i="1" kern="0" dirty="0" smtClean="0">
              <a:solidFill>
                <a:srgbClr val="FFFFFA"/>
              </a:solidFill>
            </a:endParaRPr>
          </a:p>
          <a:p>
            <a:pPr marL="0" indent="0">
              <a:buFontTx/>
              <a:buNone/>
              <a:defRPr/>
            </a:pPr>
            <a:endParaRPr lang="en-US" altLang="en-US" sz="2400" kern="0" dirty="0" smtClean="0">
              <a:solidFill>
                <a:srgbClr val="FFFFFA"/>
              </a:solidFill>
            </a:endParaRPr>
          </a:p>
          <a:p>
            <a:pPr>
              <a:defRPr/>
            </a:pPr>
            <a:r>
              <a:rPr lang="en-US" altLang="en-US" sz="2400" b="1" i="1" kern="0" dirty="0" smtClean="0">
                <a:solidFill>
                  <a:srgbClr val="FFFFFA"/>
                </a:solidFill>
              </a:rPr>
              <a:t>Space</a:t>
            </a:r>
            <a:r>
              <a:rPr lang="en-US" altLang="en-US" sz="2400" kern="0" dirty="0" smtClean="0">
                <a:solidFill>
                  <a:srgbClr val="FFFFFA"/>
                </a:solidFill>
              </a:rPr>
              <a:t> and </a:t>
            </a:r>
            <a:r>
              <a:rPr lang="en-US" altLang="en-US" sz="2400" b="1" i="1" kern="0" dirty="0" smtClean="0">
                <a:solidFill>
                  <a:srgbClr val="FFFFFA"/>
                </a:solidFill>
              </a:rPr>
              <a:t>Time</a:t>
            </a:r>
            <a:r>
              <a:rPr lang="en-US" altLang="en-US" sz="2400" kern="0" dirty="0" smtClean="0">
                <a:solidFill>
                  <a:srgbClr val="FFFFFA"/>
                </a:solidFill>
              </a:rPr>
              <a:t> are </a:t>
            </a:r>
          </a:p>
          <a:p>
            <a:pPr marL="0" indent="0">
              <a:buFontTx/>
              <a:buNone/>
              <a:defRPr/>
            </a:pPr>
            <a:r>
              <a:rPr lang="en-US" altLang="en-US" sz="2400" kern="0" dirty="0">
                <a:solidFill>
                  <a:srgbClr val="FFFFFA"/>
                </a:solidFill>
              </a:rPr>
              <a:t> </a:t>
            </a:r>
            <a:r>
              <a:rPr lang="en-US" altLang="en-US" sz="2400" kern="0" dirty="0" smtClean="0">
                <a:solidFill>
                  <a:srgbClr val="FFFFFA"/>
                </a:solidFill>
              </a:rPr>
              <a:t>   not wholly independent, </a:t>
            </a:r>
          </a:p>
          <a:p>
            <a:pPr marL="0" indent="0">
              <a:buFontTx/>
              <a:buNone/>
              <a:defRPr/>
            </a:pPr>
            <a:r>
              <a:rPr lang="en-US" altLang="en-US" sz="2400" kern="0" dirty="0">
                <a:solidFill>
                  <a:srgbClr val="FFFFFA"/>
                </a:solidFill>
              </a:rPr>
              <a:t> </a:t>
            </a:r>
            <a:r>
              <a:rPr lang="en-US" altLang="en-US" sz="2400" kern="0" dirty="0" smtClean="0">
                <a:solidFill>
                  <a:srgbClr val="FFFFFA"/>
                </a:solidFill>
              </a:rPr>
              <a:t>   but aspects of a single entity,</a:t>
            </a:r>
          </a:p>
          <a:p>
            <a:pPr marL="0" indent="0">
              <a:buFontTx/>
              <a:buNone/>
              <a:defRPr/>
            </a:pPr>
            <a:r>
              <a:rPr lang="en-US" altLang="en-US" sz="2400" kern="0" dirty="0" smtClean="0">
                <a:solidFill>
                  <a:srgbClr val="FFFFFA"/>
                </a:solidFill>
              </a:rPr>
              <a:t> </a:t>
            </a:r>
            <a:r>
              <a:rPr lang="en-US" altLang="en-US" sz="2400" kern="0" dirty="0">
                <a:solidFill>
                  <a:srgbClr val="FFFFFA"/>
                </a:solidFill>
              </a:rPr>
              <a:t> </a:t>
            </a:r>
            <a:r>
              <a:rPr lang="en-US" altLang="en-US" sz="2400" kern="0" dirty="0" smtClean="0">
                <a:solidFill>
                  <a:srgbClr val="FFFFFA"/>
                </a:solidFill>
              </a:rPr>
              <a:t>  </a:t>
            </a:r>
            <a:r>
              <a:rPr lang="en-US" altLang="en-US" sz="2400" b="1" i="1" kern="0" dirty="0">
                <a:solidFill>
                  <a:srgbClr val="FFFFFA"/>
                </a:solidFill>
              </a:rPr>
              <a:t>S</a:t>
            </a:r>
            <a:r>
              <a:rPr lang="en-US" altLang="en-US" sz="2400" b="1" i="1" kern="0" dirty="0" err="1" smtClean="0">
                <a:solidFill>
                  <a:srgbClr val="FFFFFA"/>
                </a:solidFill>
              </a:rPr>
              <a:t>pacetime</a:t>
            </a:r>
            <a:endParaRPr lang="en-US" altLang="en-US" sz="2400" b="1" i="1" kern="0" dirty="0">
              <a:solidFill>
                <a:srgbClr val="FFFFFA"/>
              </a:solidFill>
            </a:endParaRPr>
          </a:p>
        </p:txBody>
      </p:sp>
      <p:sp>
        <p:nvSpPr>
          <p:cNvPr id="5" name="Rectangle 4"/>
          <p:cNvSpPr/>
          <p:nvPr/>
        </p:nvSpPr>
        <p:spPr>
          <a:xfrm>
            <a:off x="395536" y="1556792"/>
            <a:ext cx="8424936" cy="496855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D9"/>
              </a:solidFill>
            </a:endParaRPr>
          </a:p>
        </p:txBody>
      </p:sp>
    </p:spTree>
    <p:extLst>
      <p:ext uri="{BB962C8B-B14F-4D97-AF65-F5344CB8AC3E}">
        <p14:creationId xmlns:p14="http://schemas.microsoft.com/office/powerpoint/2010/main" val="3150344701"/>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60CD391-1757-406C-AA34-2CBEF1A6D424}" type="slidenum">
              <a:rPr lang="en-US" altLang="en-US">
                <a:solidFill>
                  <a:srgbClr val="000000"/>
                </a:solidFill>
              </a:rPr>
              <a:pPr/>
              <a:t>19</a:t>
            </a:fld>
            <a:endParaRPr lang="en-US" altLang="en-US" sz="1400">
              <a:solidFill>
                <a:srgbClr val="000000"/>
              </a:solidFill>
              <a:latin typeface="Times" pitchFamily="1" charset="0"/>
            </a:endParaRPr>
          </a:p>
        </p:txBody>
      </p:sp>
      <p:sp>
        <p:nvSpPr>
          <p:cNvPr id="36866" name="Rectangle 2"/>
          <p:cNvSpPr>
            <a:spLocks noGrp="1" noChangeArrowheads="1"/>
          </p:cNvSpPr>
          <p:nvPr>
            <p:ph type="title"/>
          </p:nvPr>
        </p:nvSpPr>
        <p:spPr>
          <a:xfrm>
            <a:off x="660400" y="404664"/>
            <a:ext cx="7772400" cy="762000"/>
          </a:xfrm>
        </p:spPr>
        <p:txBody>
          <a:bodyPr/>
          <a:lstStyle/>
          <a:p>
            <a:r>
              <a:rPr lang="en-US" altLang="en-US" sz="5000" dirty="0">
                <a:solidFill>
                  <a:schemeClr val="accent3"/>
                </a:solidFill>
              </a:rPr>
              <a:t>Einstein’s </a:t>
            </a:r>
            <a:r>
              <a:rPr lang="en-US" altLang="en-US" sz="5000" dirty="0" smtClean="0">
                <a:solidFill>
                  <a:schemeClr val="accent3"/>
                </a:solidFill>
              </a:rPr>
              <a:t/>
            </a:r>
            <a:br>
              <a:rPr lang="en-US" altLang="en-US" sz="5000" dirty="0" smtClean="0">
                <a:solidFill>
                  <a:schemeClr val="accent3"/>
                </a:solidFill>
              </a:rPr>
            </a:br>
            <a:r>
              <a:rPr lang="en-US" altLang="en-US" sz="5000" dirty="0" smtClean="0">
                <a:solidFill>
                  <a:schemeClr val="accent3"/>
                </a:solidFill>
              </a:rPr>
              <a:t>principle </a:t>
            </a:r>
            <a:r>
              <a:rPr lang="en-US" altLang="en-US" sz="5000" dirty="0">
                <a:solidFill>
                  <a:schemeClr val="accent3"/>
                </a:solidFill>
              </a:rPr>
              <a:t>of relativity</a:t>
            </a:r>
          </a:p>
        </p:txBody>
      </p:sp>
      <p:sp>
        <p:nvSpPr>
          <p:cNvPr id="36867" name="Rectangle 3"/>
          <p:cNvSpPr>
            <a:spLocks noGrp="1" noChangeArrowheads="1"/>
          </p:cNvSpPr>
          <p:nvPr>
            <p:ph type="body" idx="1"/>
          </p:nvPr>
        </p:nvSpPr>
        <p:spPr>
          <a:xfrm>
            <a:off x="704912" y="2564904"/>
            <a:ext cx="7950200" cy="3149600"/>
          </a:xfrm>
        </p:spPr>
        <p:txBody>
          <a:bodyPr/>
          <a:lstStyle/>
          <a:p>
            <a:r>
              <a:rPr lang="en-US" altLang="en-US" b="1" dirty="0">
                <a:solidFill>
                  <a:schemeClr val="accent3"/>
                </a:solidFill>
              </a:rPr>
              <a:t>Principle of relativity</a:t>
            </a:r>
            <a:r>
              <a:rPr lang="en-US" altLang="en-US" dirty="0">
                <a:solidFill>
                  <a:schemeClr val="accent3"/>
                </a:solidFill>
              </a:rPr>
              <a:t>:</a:t>
            </a:r>
          </a:p>
          <a:p>
            <a:pPr lvl="1"/>
            <a:r>
              <a:rPr lang="en-US" altLang="en-US" dirty="0">
                <a:solidFill>
                  <a:schemeClr val="accent3"/>
                </a:solidFill>
              </a:rPr>
              <a:t>All the laws of physics are identical in all inertial reference frames</a:t>
            </a:r>
            <a:r>
              <a:rPr lang="en-US" altLang="en-US" dirty="0" smtClean="0">
                <a:solidFill>
                  <a:schemeClr val="accent3"/>
                </a:solidFill>
              </a:rPr>
              <a:t>.</a:t>
            </a:r>
          </a:p>
          <a:p>
            <a:pPr lvl="1"/>
            <a:endParaRPr lang="en-US" altLang="en-US" dirty="0">
              <a:solidFill>
                <a:schemeClr val="accent3"/>
              </a:solidFill>
            </a:endParaRPr>
          </a:p>
          <a:p>
            <a:r>
              <a:rPr lang="en-US" altLang="en-US" b="1" dirty="0">
                <a:solidFill>
                  <a:schemeClr val="accent3"/>
                </a:solidFill>
              </a:rPr>
              <a:t>Constancy of speed of light</a:t>
            </a:r>
            <a:r>
              <a:rPr lang="en-US" altLang="en-US" dirty="0">
                <a:solidFill>
                  <a:schemeClr val="accent3"/>
                </a:solidFill>
              </a:rPr>
              <a:t>:</a:t>
            </a:r>
          </a:p>
          <a:p>
            <a:pPr lvl="1"/>
            <a:r>
              <a:rPr lang="en-US" altLang="en-US" dirty="0">
                <a:solidFill>
                  <a:schemeClr val="accent3"/>
                </a:solidFill>
              </a:rPr>
              <a:t>Speed of light is same in all inertial frames</a:t>
            </a:r>
            <a:br>
              <a:rPr lang="en-US" altLang="en-US" dirty="0">
                <a:solidFill>
                  <a:schemeClr val="accent3"/>
                </a:solidFill>
              </a:rPr>
            </a:br>
            <a:r>
              <a:rPr lang="en-US" altLang="en-US" dirty="0">
                <a:solidFill>
                  <a:schemeClr val="accent3"/>
                </a:solidFill>
              </a:rPr>
              <a:t>(e.g. independent of velocity of observer, velocity of source emitting light)</a:t>
            </a:r>
          </a:p>
        </p:txBody>
      </p:sp>
      <p:sp>
        <p:nvSpPr>
          <p:cNvPr id="2" name="Rectangle 1"/>
          <p:cNvSpPr/>
          <p:nvPr/>
        </p:nvSpPr>
        <p:spPr bwMode="auto">
          <a:xfrm>
            <a:off x="395536" y="2204864"/>
            <a:ext cx="8568952" cy="4032448"/>
          </a:xfrm>
          <a:prstGeom prst="rect">
            <a:avLst/>
          </a:prstGeom>
          <a:no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400" smtClean="0">
              <a:solidFill>
                <a:srgbClr val="000000"/>
              </a:solidFill>
              <a:latin typeface="Arial" pitchFamily="34" charset="0"/>
            </a:endParaRPr>
          </a:p>
        </p:txBody>
      </p:sp>
    </p:spTree>
    <p:extLst>
      <p:ext uri="{BB962C8B-B14F-4D97-AF65-F5344CB8AC3E}">
        <p14:creationId xmlns:p14="http://schemas.microsoft.com/office/powerpoint/2010/main" val="289915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19" name="Rectangle 3"/>
          <p:cNvSpPr>
            <a:spLocks noChangeArrowheads="1"/>
          </p:cNvSpPr>
          <p:nvPr/>
        </p:nvSpPr>
        <p:spPr bwMode="auto">
          <a:xfrm>
            <a:off x="0" y="2492375"/>
            <a:ext cx="9217025" cy="1371600"/>
          </a:xfrm>
          <a:prstGeom prst="rect">
            <a:avLst/>
          </a:prstGeom>
          <a:noFill/>
          <a:ln w="9525">
            <a:noFill/>
            <a:miter lim="800000"/>
            <a:headEnd/>
            <a:tailEnd/>
          </a:ln>
          <a:effectLst/>
        </p:spPr>
        <p:txBody>
          <a:bodyPr anchor="ctr"/>
          <a:lstStyle/>
          <a:p>
            <a:pPr algn="ctr">
              <a:defRPr/>
            </a:pPr>
            <a:r>
              <a:rPr lang="en-US" sz="5500" b="1" dirty="0">
                <a:effectLst>
                  <a:outerShdw blurRad="38100" dist="38100" dir="2700000" algn="tl">
                    <a:srgbClr val="000000"/>
                  </a:outerShdw>
                </a:effectLst>
                <a:latin typeface="Constantia" panose="02030602050306030303" pitchFamily="18" charset="0"/>
              </a:rPr>
              <a:t>Gravity:    </a:t>
            </a:r>
          </a:p>
          <a:p>
            <a:pPr algn="ctr">
              <a:defRPr/>
            </a:pPr>
            <a:r>
              <a:rPr lang="en-US" sz="5500" b="1" dirty="0">
                <a:effectLst>
                  <a:outerShdw blurRad="38100" dist="38100" dir="2700000" algn="tl">
                    <a:srgbClr val="000000"/>
                  </a:outerShdw>
                </a:effectLst>
                <a:latin typeface="Constantia" panose="02030602050306030303" pitchFamily="18" charset="0"/>
              </a:rPr>
              <a:t>     </a:t>
            </a:r>
          </a:p>
          <a:p>
            <a:pPr algn="ctr">
              <a:defRPr/>
            </a:pPr>
            <a:r>
              <a:rPr lang="en-US" sz="5500" b="1" dirty="0">
                <a:effectLst>
                  <a:outerShdw blurRad="38100" dist="38100" dir="2700000" algn="tl">
                    <a:srgbClr val="000000"/>
                  </a:outerShdw>
                </a:effectLst>
                <a:latin typeface="Constantia" panose="02030602050306030303" pitchFamily="18" charset="0"/>
              </a:rPr>
              <a:t>Ruler  of  the  Universe</a:t>
            </a:r>
          </a:p>
        </p:txBody>
      </p:sp>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algn="ctr">
              <a:defRPr/>
            </a:pPr>
            <a:endParaRPr lang="en-US" sz="2800" b="1">
              <a:solidFill>
                <a:prstClr val="black"/>
              </a:solidFill>
              <a:effectLst>
                <a:outerShdw blurRad="38100" dist="38100" dir="2700000" algn="tl">
                  <a:srgbClr val="000000"/>
                </a:outerShdw>
              </a:effectLst>
              <a:latin typeface="Papyrus" pitchFamily="66" charset="0"/>
            </a:endParaRPr>
          </a:p>
        </p:txBody>
      </p:sp>
      <p:sp>
        <p:nvSpPr>
          <p:cNvPr id="34820" name="Rectangle 5"/>
          <p:cNvSpPr>
            <a:spLocks noChangeArrowheads="1"/>
          </p:cNvSpPr>
          <p:nvPr/>
        </p:nvSpPr>
        <p:spPr bwMode="auto">
          <a:xfrm>
            <a:off x="179388" y="1285875"/>
            <a:ext cx="8785225" cy="392906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algn="ctr">
              <a:defRPr/>
            </a:pPr>
            <a:r>
              <a:rPr lang="en-US" sz="6000" b="1">
                <a:solidFill>
                  <a:prstClr val="black"/>
                </a:solidFill>
                <a:effectLst>
                  <a:outerShdw blurRad="38100" dist="38100" dir="2700000" algn="tl">
                    <a:srgbClr val="000000"/>
                  </a:outerShdw>
                </a:effectLst>
                <a:latin typeface="Papyrus" pitchFamily="66" charset="0"/>
              </a:rPr>
              <a:t>   </a:t>
            </a:r>
            <a:r>
              <a:rPr lang="en-US" sz="4800" b="1">
                <a:solidFill>
                  <a:prstClr val="black"/>
                </a:solidFill>
                <a:effectLst>
                  <a:outerShdw blurRad="38100" dist="38100" dir="2700000" algn="tl">
                    <a:srgbClr val="000000"/>
                  </a:outerShdw>
                </a:effectLst>
                <a:latin typeface="Papyrus" pitchFamily="66" charset="0"/>
              </a:rPr>
              <a:t> </a:t>
            </a:r>
            <a:br>
              <a:rPr lang="en-US" sz="4800" b="1">
                <a:solidFill>
                  <a:prstClr val="black"/>
                </a:solidFill>
                <a:effectLst>
                  <a:outerShdw blurRad="38100" dist="38100" dir="2700000" algn="tl">
                    <a:srgbClr val="000000"/>
                  </a:outerShdw>
                </a:effectLst>
                <a:latin typeface="Papyrus" pitchFamily="66" charset="0"/>
              </a:rPr>
            </a:br>
            <a:endParaRPr lang="en-US" sz="4800" b="1">
              <a:solidFill>
                <a:prstClr val="black"/>
              </a:solidFill>
              <a:effectLst>
                <a:outerShdw blurRad="38100" dist="38100" dir="2700000" algn="tl">
                  <a:srgbClr val="000000"/>
                </a:outerShdw>
              </a:effectLst>
              <a:latin typeface="Papyrus" pitchFamily="66" charset="0"/>
            </a:endParaRPr>
          </a:p>
        </p:txBody>
      </p:sp>
    </p:spTree>
    <p:extLst>
      <p:ext uri="{BB962C8B-B14F-4D97-AF65-F5344CB8AC3E}">
        <p14:creationId xmlns:p14="http://schemas.microsoft.com/office/powerpoint/2010/main" val="971718335"/>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ChangeArrowheads="1"/>
          </p:cNvSpPr>
          <p:nvPr/>
        </p:nvSpPr>
        <p:spPr bwMode="auto">
          <a:xfrm>
            <a:off x="395536" y="1196752"/>
            <a:ext cx="8352928" cy="4104456"/>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endParaRPr lang="en-US">
              <a:solidFill>
                <a:srgbClr val="000000"/>
              </a:solidFill>
            </a:endParaRPr>
          </a:p>
        </p:txBody>
      </p:sp>
      <p:sp>
        <p:nvSpPr>
          <p:cNvPr id="858115" name="Text Box 3"/>
          <p:cNvSpPr txBox="1">
            <a:spLocks noChangeArrowheads="1"/>
          </p:cNvSpPr>
          <p:nvPr/>
        </p:nvSpPr>
        <p:spPr bwMode="auto">
          <a:xfrm>
            <a:off x="-180529" y="548680"/>
            <a:ext cx="9720263" cy="4247317"/>
          </a:xfrm>
          <a:prstGeom prst="rect">
            <a:avLst/>
          </a:prstGeom>
          <a:noFill/>
          <a:ln w="9525">
            <a:noFill/>
            <a:miter lim="800000"/>
            <a:headEnd/>
            <a:tailEnd/>
          </a:ln>
          <a:effectLst/>
        </p:spPr>
        <p:txBody>
          <a:bodyPr>
            <a:spAutoFit/>
          </a:bodyPr>
          <a:lstStyle/>
          <a:p>
            <a:pPr algn="ctr">
              <a:lnSpc>
                <a:spcPct val="50000"/>
              </a:lnSpc>
              <a:spcBef>
                <a:spcPct val="50000"/>
              </a:spcBef>
              <a:defRPr/>
            </a:pPr>
            <a:endParaRPr lang="en-US" sz="6000" b="1" dirty="0">
              <a:solidFill>
                <a:srgbClr val="FFFFD9"/>
              </a:solidFill>
              <a:effectLst>
                <a:outerShdw blurRad="38100" dist="38100" dir="2700000" algn="tl">
                  <a:srgbClr val="000000"/>
                </a:outerShdw>
              </a:effectLst>
              <a:latin typeface="Arial"/>
            </a:endParaRPr>
          </a:p>
          <a:p>
            <a:pPr algn="ctr">
              <a:lnSpc>
                <a:spcPct val="50000"/>
              </a:lnSpc>
              <a:spcBef>
                <a:spcPct val="50000"/>
              </a:spcBef>
              <a:defRPr/>
            </a:pPr>
            <a:endParaRPr lang="en-US" sz="6000" b="1" dirty="0" smtClean="0">
              <a:solidFill>
                <a:srgbClr val="FFFFD9"/>
              </a:solidFill>
              <a:effectLst>
                <a:outerShdw blurRad="38100" dist="38100" dir="2700000" algn="tl">
                  <a:srgbClr val="000000"/>
                </a:outerShdw>
              </a:effectLst>
              <a:latin typeface="Arial"/>
            </a:endParaRPr>
          </a:p>
          <a:p>
            <a:pPr algn="ctr">
              <a:lnSpc>
                <a:spcPct val="50000"/>
              </a:lnSpc>
              <a:spcBef>
                <a:spcPct val="50000"/>
              </a:spcBef>
              <a:defRPr/>
            </a:pPr>
            <a:r>
              <a:rPr lang="en-US" sz="6000" b="1" dirty="0" smtClean="0">
                <a:solidFill>
                  <a:srgbClr val="FFFFD9"/>
                </a:solidFill>
                <a:effectLst>
                  <a:outerShdw blurRad="38100" dist="38100" dir="2700000" algn="tl">
                    <a:srgbClr val="000000"/>
                  </a:outerShdw>
                </a:effectLst>
                <a:latin typeface="Arial"/>
              </a:rPr>
              <a:t>Relativity:</a:t>
            </a:r>
          </a:p>
          <a:p>
            <a:pPr algn="ctr">
              <a:lnSpc>
                <a:spcPct val="50000"/>
              </a:lnSpc>
              <a:spcBef>
                <a:spcPct val="50000"/>
              </a:spcBef>
              <a:defRPr/>
            </a:pPr>
            <a:endParaRPr lang="en-US" sz="6000" b="1" dirty="0">
              <a:solidFill>
                <a:srgbClr val="FFFFD9"/>
              </a:solidFill>
              <a:effectLst>
                <a:outerShdw blurRad="38100" dist="38100" dir="2700000" algn="tl">
                  <a:srgbClr val="000000"/>
                </a:outerShdw>
              </a:effectLst>
              <a:latin typeface="Arial"/>
            </a:endParaRPr>
          </a:p>
          <a:p>
            <a:pPr algn="ctr">
              <a:lnSpc>
                <a:spcPct val="50000"/>
              </a:lnSpc>
              <a:spcBef>
                <a:spcPct val="50000"/>
              </a:spcBef>
              <a:defRPr/>
            </a:pPr>
            <a:r>
              <a:rPr lang="en-US" sz="6000" b="1" dirty="0" smtClean="0">
                <a:solidFill>
                  <a:srgbClr val="FFFFD9"/>
                </a:solidFill>
                <a:effectLst>
                  <a:outerShdw blurRad="38100" dist="38100" dir="2700000" algn="tl">
                    <a:srgbClr val="000000"/>
                  </a:outerShdw>
                </a:effectLst>
                <a:latin typeface="Arial"/>
              </a:rPr>
              <a:t>Space &amp; Time</a:t>
            </a:r>
          </a:p>
        </p:txBody>
      </p:sp>
    </p:spTree>
    <p:extLst>
      <p:ext uri="{BB962C8B-B14F-4D97-AF65-F5344CB8AC3E}">
        <p14:creationId xmlns:p14="http://schemas.microsoft.com/office/powerpoint/2010/main" val="1037713289"/>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60CD391-1757-406C-AA34-2CBEF1A6D424}" type="slidenum">
              <a:rPr lang="en-US" altLang="en-US">
                <a:solidFill>
                  <a:srgbClr val="000000"/>
                </a:solidFill>
              </a:rPr>
              <a:pPr/>
              <a:t>21</a:t>
            </a:fld>
            <a:endParaRPr lang="en-US" altLang="en-US" sz="1400">
              <a:solidFill>
                <a:srgbClr val="000000"/>
              </a:solidFill>
              <a:latin typeface="Times" pitchFamily="1" charset="0"/>
            </a:endParaRPr>
          </a:p>
        </p:txBody>
      </p:sp>
      <p:sp>
        <p:nvSpPr>
          <p:cNvPr id="36866" name="Rectangle 2"/>
          <p:cNvSpPr>
            <a:spLocks noGrp="1" noChangeArrowheads="1"/>
          </p:cNvSpPr>
          <p:nvPr>
            <p:ph type="title"/>
          </p:nvPr>
        </p:nvSpPr>
        <p:spPr>
          <a:xfrm>
            <a:off x="660400" y="404664"/>
            <a:ext cx="7772400" cy="762000"/>
          </a:xfrm>
        </p:spPr>
        <p:txBody>
          <a:bodyPr/>
          <a:lstStyle/>
          <a:p>
            <a:r>
              <a:rPr lang="en-US" altLang="en-US" sz="5000" dirty="0">
                <a:solidFill>
                  <a:schemeClr val="accent3"/>
                </a:solidFill>
              </a:rPr>
              <a:t>Einstein’s </a:t>
            </a:r>
            <a:r>
              <a:rPr lang="en-US" altLang="en-US" sz="5000" dirty="0" smtClean="0">
                <a:solidFill>
                  <a:schemeClr val="accent3"/>
                </a:solidFill>
              </a:rPr>
              <a:t/>
            </a:r>
            <a:br>
              <a:rPr lang="en-US" altLang="en-US" sz="5000" dirty="0" smtClean="0">
                <a:solidFill>
                  <a:schemeClr val="accent3"/>
                </a:solidFill>
              </a:rPr>
            </a:br>
            <a:r>
              <a:rPr lang="en-US" altLang="en-US" sz="5000" dirty="0" smtClean="0">
                <a:solidFill>
                  <a:schemeClr val="accent3"/>
                </a:solidFill>
              </a:rPr>
              <a:t>principle </a:t>
            </a:r>
            <a:r>
              <a:rPr lang="en-US" altLang="en-US" sz="5000" dirty="0">
                <a:solidFill>
                  <a:schemeClr val="accent3"/>
                </a:solidFill>
              </a:rPr>
              <a:t>of relativity</a:t>
            </a:r>
          </a:p>
        </p:txBody>
      </p:sp>
      <p:sp>
        <p:nvSpPr>
          <p:cNvPr id="36867" name="Rectangle 3"/>
          <p:cNvSpPr>
            <a:spLocks noGrp="1" noChangeArrowheads="1"/>
          </p:cNvSpPr>
          <p:nvPr>
            <p:ph type="body" idx="1"/>
          </p:nvPr>
        </p:nvSpPr>
        <p:spPr>
          <a:xfrm>
            <a:off x="704912" y="2564904"/>
            <a:ext cx="7950200" cy="3149600"/>
          </a:xfrm>
        </p:spPr>
        <p:txBody>
          <a:bodyPr/>
          <a:lstStyle/>
          <a:p>
            <a:r>
              <a:rPr lang="en-US" altLang="en-US" b="1" dirty="0">
                <a:solidFill>
                  <a:schemeClr val="accent3"/>
                </a:solidFill>
              </a:rPr>
              <a:t>Principle of relativity</a:t>
            </a:r>
            <a:r>
              <a:rPr lang="en-US" altLang="en-US" dirty="0">
                <a:solidFill>
                  <a:schemeClr val="accent3"/>
                </a:solidFill>
              </a:rPr>
              <a:t>:</a:t>
            </a:r>
          </a:p>
          <a:p>
            <a:pPr lvl="1"/>
            <a:r>
              <a:rPr lang="en-US" altLang="en-US" dirty="0">
                <a:solidFill>
                  <a:schemeClr val="accent3"/>
                </a:solidFill>
              </a:rPr>
              <a:t>All the laws of physics are identical in all inertial reference frames</a:t>
            </a:r>
            <a:r>
              <a:rPr lang="en-US" altLang="en-US" dirty="0" smtClean="0">
                <a:solidFill>
                  <a:schemeClr val="accent3"/>
                </a:solidFill>
              </a:rPr>
              <a:t>.</a:t>
            </a:r>
          </a:p>
          <a:p>
            <a:pPr lvl="1"/>
            <a:endParaRPr lang="en-US" altLang="en-US" dirty="0">
              <a:solidFill>
                <a:schemeClr val="accent3"/>
              </a:solidFill>
            </a:endParaRPr>
          </a:p>
          <a:p>
            <a:r>
              <a:rPr lang="en-US" altLang="en-US" b="1" dirty="0">
                <a:solidFill>
                  <a:schemeClr val="accent3"/>
                </a:solidFill>
              </a:rPr>
              <a:t>Constancy of speed of light</a:t>
            </a:r>
            <a:r>
              <a:rPr lang="en-US" altLang="en-US" dirty="0">
                <a:solidFill>
                  <a:schemeClr val="accent3"/>
                </a:solidFill>
              </a:rPr>
              <a:t>:</a:t>
            </a:r>
          </a:p>
          <a:p>
            <a:pPr lvl="1"/>
            <a:r>
              <a:rPr lang="en-US" altLang="en-US" dirty="0">
                <a:solidFill>
                  <a:schemeClr val="accent3"/>
                </a:solidFill>
              </a:rPr>
              <a:t>Speed of light is same in all inertial frames</a:t>
            </a:r>
            <a:br>
              <a:rPr lang="en-US" altLang="en-US" dirty="0">
                <a:solidFill>
                  <a:schemeClr val="accent3"/>
                </a:solidFill>
              </a:rPr>
            </a:br>
            <a:r>
              <a:rPr lang="en-US" altLang="en-US" dirty="0">
                <a:solidFill>
                  <a:schemeClr val="accent3"/>
                </a:solidFill>
              </a:rPr>
              <a:t>(e.g. independent of velocity of observer, velocity of source emitting light)</a:t>
            </a:r>
          </a:p>
        </p:txBody>
      </p:sp>
      <p:sp>
        <p:nvSpPr>
          <p:cNvPr id="2" name="Rectangle 1"/>
          <p:cNvSpPr/>
          <p:nvPr/>
        </p:nvSpPr>
        <p:spPr bwMode="auto">
          <a:xfrm>
            <a:off x="395536" y="2204864"/>
            <a:ext cx="8568952" cy="4032448"/>
          </a:xfrm>
          <a:prstGeom prst="rect">
            <a:avLst/>
          </a:prstGeom>
          <a:no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400" smtClean="0">
              <a:solidFill>
                <a:srgbClr val="000000"/>
              </a:solidFill>
              <a:latin typeface="Arial" pitchFamily="34" charset="0"/>
            </a:endParaRPr>
          </a:p>
        </p:txBody>
      </p:sp>
    </p:spTree>
    <p:extLst>
      <p:ext uri="{BB962C8B-B14F-4D97-AF65-F5344CB8AC3E}">
        <p14:creationId xmlns:p14="http://schemas.microsoft.com/office/powerpoint/2010/main" val="2453588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76200"/>
            <a:ext cx="9144000" cy="1143000"/>
          </a:xfrm>
        </p:spPr>
        <p:txBody>
          <a:bodyPr/>
          <a:lstStyle/>
          <a:p>
            <a:r>
              <a:rPr lang="en-US" altLang="en-US" sz="5000" b="1" dirty="0" smtClean="0">
                <a:solidFill>
                  <a:schemeClr val="accent3"/>
                </a:solidFill>
              </a:rPr>
              <a:t>Galilean Relativity</a:t>
            </a:r>
            <a:endParaRPr lang="en-US" altLang="en-US" sz="5000" b="1" dirty="0">
              <a:solidFill>
                <a:schemeClr val="accent3"/>
              </a:solidFill>
            </a:endParaRPr>
          </a:p>
        </p:txBody>
      </p:sp>
      <p:pic>
        <p:nvPicPr>
          <p:cNvPr id="133125"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9552" y="2348880"/>
            <a:ext cx="8077200" cy="3030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204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057400"/>
            <a:ext cx="8535987" cy="4183063"/>
          </a:xfrm>
          <a:prstGeom prst="rect">
            <a:avLst/>
          </a:prstGeom>
          <a:noFill/>
          <a:extLst>
            <a:ext uri="{909E8E84-426E-40DD-AFC4-6F175D3DCCD1}">
              <a14:hiddenFill xmlns:a14="http://schemas.microsoft.com/office/drawing/2010/main">
                <a:solidFill>
                  <a:srgbClr val="FFFFFF"/>
                </a:solidFill>
              </a14:hiddenFill>
            </a:ext>
          </a:extLst>
        </p:spPr>
      </p:pic>
      <p:sp>
        <p:nvSpPr>
          <p:cNvPr id="96259" name="Rectangle 3"/>
          <p:cNvSpPr>
            <a:spLocks noGrp="1" noChangeArrowheads="1"/>
          </p:cNvSpPr>
          <p:nvPr>
            <p:ph type="title"/>
          </p:nvPr>
        </p:nvSpPr>
        <p:spPr/>
        <p:txBody>
          <a:bodyPr/>
          <a:lstStyle/>
          <a:p>
            <a:r>
              <a:rPr lang="en-US" altLang="en-US" sz="5000" b="1" dirty="0" smtClean="0">
                <a:solidFill>
                  <a:schemeClr val="accent3"/>
                </a:solidFill>
              </a:rPr>
              <a:t>Constant Speed of Light</a:t>
            </a:r>
            <a:endParaRPr lang="en-US" altLang="en-US" sz="5000" b="1" dirty="0">
              <a:solidFill>
                <a:schemeClr val="accent3"/>
              </a:solidFill>
            </a:endParaRPr>
          </a:p>
        </p:txBody>
      </p:sp>
    </p:spTree>
    <p:extLst>
      <p:ext uri="{BB962C8B-B14F-4D97-AF65-F5344CB8AC3E}">
        <p14:creationId xmlns:p14="http://schemas.microsoft.com/office/powerpoint/2010/main" val="1990247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82" y="116632"/>
            <a:ext cx="8229600" cy="1143000"/>
          </a:xfrm>
        </p:spPr>
        <p:txBody>
          <a:bodyPr/>
          <a:lstStyle/>
          <a:p>
            <a:r>
              <a:rPr lang="nl-NL" sz="5000" b="1" dirty="0" smtClean="0"/>
              <a:t>Relativistic  Spacetime</a:t>
            </a:r>
            <a:endParaRPr lang="en-GB" sz="5000" b="1" dirty="0"/>
          </a:p>
        </p:txBody>
      </p:sp>
      <p:sp>
        <p:nvSpPr>
          <p:cNvPr id="3" name="Content Placeholder 2"/>
          <p:cNvSpPr>
            <a:spLocks noGrp="1"/>
          </p:cNvSpPr>
          <p:nvPr>
            <p:ph sz="half" idx="1"/>
          </p:nvPr>
        </p:nvSpPr>
        <p:spPr/>
        <p:txBody>
          <a:bodyPr/>
          <a:lstStyle/>
          <a:p>
            <a:r>
              <a:rPr lang="nl-NL" sz="1800" dirty="0"/>
              <a:t>s</a:t>
            </a:r>
            <a:r>
              <a:rPr lang="nl-NL" sz="1800" dirty="0" smtClean="0"/>
              <a:t>peed of light constant = c = 3 x 10</a:t>
            </a:r>
            <a:r>
              <a:rPr lang="nl-NL" sz="1800" baseline="30000" dirty="0" smtClean="0"/>
              <a:t>8</a:t>
            </a:r>
            <a:r>
              <a:rPr lang="nl-NL" sz="1800" dirty="0" smtClean="0"/>
              <a:t>  km/s</a:t>
            </a:r>
          </a:p>
          <a:p>
            <a:pPr marL="0" indent="0">
              <a:buNone/>
            </a:pPr>
            <a:r>
              <a:rPr lang="nl-NL" sz="1800" dirty="0"/>
              <a:t> </a:t>
            </a:r>
            <a:r>
              <a:rPr lang="nl-NL" sz="1800" dirty="0" smtClean="0"/>
              <a:t>    in all reference systems </a:t>
            </a:r>
          </a:p>
          <a:p>
            <a:pPr marL="0" indent="0">
              <a:buNone/>
            </a:pPr>
            <a:endParaRPr lang="nl-NL" sz="1800" dirty="0"/>
          </a:p>
          <a:p>
            <a:pPr>
              <a:buFont typeface="Arial" panose="020B0604020202020204" pitchFamily="34" charset="0"/>
              <a:buChar char="•"/>
            </a:pPr>
            <a:r>
              <a:rPr lang="nl-NL" sz="1800" dirty="0" smtClean="0"/>
              <a:t>Only possible if  time and space not absolute, but dependent </a:t>
            </a:r>
          </a:p>
          <a:p>
            <a:pPr marL="0" indent="0">
              <a:buNone/>
            </a:pPr>
            <a:r>
              <a:rPr lang="nl-NL" sz="1800" dirty="0"/>
              <a:t> </a:t>
            </a:r>
            <a:r>
              <a:rPr lang="nl-NL" sz="1800" dirty="0" smtClean="0"/>
              <a:t>     on reference system</a:t>
            </a:r>
          </a:p>
          <a:p>
            <a:pPr marL="0" indent="0">
              <a:buNone/>
            </a:pPr>
            <a:endParaRPr lang="nl-NL" sz="1800" dirty="0"/>
          </a:p>
          <a:p>
            <a:pPr marL="0" indent="0">
              <a:buNone/>
            </a:pPr>
            <a:endParaRPr lang="nl-NL" sz="1800" dirty="0" smtClean="0"/>
          </a:p>
          <a:p>
            <a:pPr>
              <a:buFont typeface="Arial" panose="020B0604020202020204" pitchFamily="34" charset="0"/>
              <a:buChar char="•"/>
            </a:pPr>
            <a:r>
              <a:rPr lang="nl-NL" sz="1800" dirty="0" smtClean="0"/>
              <a:t>Manifests itself:</a:t>
            </a:r>
          </a:p>
          <a:p>
            <a:pPr marL="0" indent="0">
              <a:buNone/>
            </a:pPr>
            <a:endParaRPr lang="nl-NL" sz="1800" dirty="0" smtClean="0"/>
          </a:p>
          <a:p>
            <a:pPr marL="0" indent="0">
              <a:buNone/>
            </a:pPr>
            <a:r>
              <a:rPr lang="nl-NL" sz="1800" dirty="0"/>
              <a:t> </a:t>
            </a:r>
            <a:r>
              <a:rPr lang="nl-NL" sz="1800" dirty="0" smtClean="0"/>
              <a:t>     -   Time dilation</a:t>
            </a:r>
          </a:p>
          <a:p>
            <a:pPr marL="0" indent="0">
              <a:buNone/>
            </a:pPr>
            <a:r>
              <a:rPr lang="nl-NL" sz="1800" dirty="0"/>
              <a:t> </a:t>
            </a:r>
            <a:r>
              <a:rPr lang="nl-NL" sz="1800" dirty="0" smtClean="0"/>
              <a:t>     -    Length contraction</a:t>
            </a:r>
          </a:p>
          <a:p>
            <a:pPr marL="0" indent="0">
              <a:buNone/>
            </a:pPr>
            <a:r>
              <a:rPr lang="nl-NL" sz="1800" dirty="0"/>
              <a:t> </a:t>
            </a:r>
            <a:r>
              <a:rPr lang="nl-NL" sz="1800" dirty="0" smtClean="0"/>
              <a:t>     -    Relativity of Simultaneity </a:t>
            </a:r>
            <a:endParaRPr lang="en-GB" sz="1800" dirty="0"/>
          </a:p>
        </p:txBody>
      </p:sp>
      <p:sp>
        <p:nvSpPr>
          <p:cNvPr id="5" name="Rectangle 4"/>
          <p:cNvSpPr/>
          <p:nvPr/>
        </p:nvSpPr>
        <p:spPr>
          <a:xfrm>
            <a:off x="395536" y="1412776"/>
            <a:ext cx="8352928" cy="216024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 name="Rectangle 5"/>
          <p:cNvSpPr/>
          <p:nvPr/>
        </p:nvSpPr>
        <p:spPr>
          <a:xfrm>
            <a:off x="395536" y="3789040"/>
            <a:ext cx="8352928" cy="216024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39792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3" y="-162272"/>
            <a:ext cx="8229600" cy="1143000"/>
          </a:xfrm>
        </p:spPr>
        <p:txBody>
          <a:bodyPr/>
          <a:lstStyle/>
          <a:p>
            <a:r>
              <a:rPr lang="nl-NL" sz="5000" b="1" dirty="0" smtClean="0">
                <a:solidFill>
                  <a:schemeClr val="tx1"/>
                </a:solidFill>
              </a:rPr>
              <a:t>Time  Dilation</a:t>
            </a:r>
            <a:endParaRPr lang="en-GB" sz="5000" b="1" dirty="0">
              <a:solidFill>
                <a:schemeClr val="tx1"/>
              </a:solidFill>
            </a:endParaRPr>
          </a:p>
        </p:txBody>
      </p:sp>
      <p:sp>
        <p:nvSpPr>
          <p:cNvPr id="4" name="Text Placeholder 3"/>
          <p:cNvSpPr>
            <a:spLocks noGrp="1"/>
          </p:cNvSpPr>
          <p:nvPr>
            <p:ph type="body" sz="half" idx="2"/>
          </p:nvPr>
        </p:nvSpPr>
        <p:spPr/>
        <p:txBody>
          <a:bodyPr/>
          <a:lstStyle/>
          <a:p>
            <a:endParaRPr lang="en-GB" dirty="0"/>
          </a:p>
        </p:txBody>
      </p:sp>
      <p:pic>
        <p:nvPicPr>
          <p:cNvPr id="5" name="Picture 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7019" r="78531" b="24545"/>
          <a:stretch>
            <a:fillRect/>
          </a:stretch>
        </p:blipFill>
        <p:spPr bwMode="auto">
          <a:xfrm>
            <a:off x="6516216" y="1286705"/>
            <a:ext cx="1763573" cy="190914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0"/>
          <p:cNvGrpSpPr>
            <a:grpSpLocks/>
          </p:cNvGrpSpPr>
          <p:nvPr/>
        </p:nvGrpSpPr>
        <p:grpSpPr bwMode="auto">
          <a:xfrm>
            <a:off x="255991" y="2471437"/>
            <a:ext cx="8877300" cy="3200400"/>
            <a:chOff x="55" y="2073"/>
            <a:chExt cx="5592" cy="2016"/>
          </a:xfrm>
        </p:grpSpPr>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l="22458" r="31476" b="16008"/>
            <a:stretch>
              <a:fillRect/>
            </a:stretch>
          </p:blipFill>
          <p:spPr bwMode="auto">
            <a:xfrm>
              <a:off x="3107" y="2516"/>
              <a:ext cx="2540" cy="157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7"/>
            <p:cNvSpPr txBox="1">
              <a:spLocks noChangeArrowheads="1"/>
            </p:cNvSpPr>
            <p:nvPr/>
          </p:nvSpPr>
          <p:spPr bwMode="auto">
            <a:xfrm>
              <a:off x="55" y="2073"/>
              <a:ext cx="3813" cy="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endParaRPr lang="en-US" altLang="en-US" sz="2800" dirty="0">
                <a:solidFill>
                  <a:srgbClr val="000000"/>
                </a:solidFill>
                <a:latin typeface="Trebuchet MS" pitchFamily="34" charset="0"/>
              </a:endParaRPr>
            </a:p>
            <a:p>
              <a:pPr>
                <a:spcBef>
                  <a:spcPct val="20000"/>
                </a:spcBef>
              </a:pPr>
              <a:r>
                <a:rPr lang="en-US" altLang="en-US" dirty="0" smtClean="0">
                  <a:solidFill>
                    <a:srgbClr val="000000"/>
                  </a:solidFill>
                  <a:latin typeface="Trebuchet MS" pitchFamily="34" charset="0"/>
                </a:rPr>
                <a:t>Observer 2 measures a </a:t>
              </a:r>
              <a:r>
                <a:rPr lang="en-US" altLang="en-US" b="1" i="1" dirty="0" smtClean="0">
                  <a:solidFill>
                    <a:srgbClr val="000000"/>
                  </a:solidFill>
                  <a:latin typeface="Trebuchet MS" pitchFamily="34" charset="0"/>
                </a:rPr>
                <a:t>longer </a:t>
              </a:r>
              <a:r>
                <a:rPr lang="en-US" altLang="en-US" dirty="0" smtClean="0">
                  <a:solidFill>
                    <a:srgbClr val="000000"/>
                  </a:solidFill>
                  <a:latin typeface="Trebuchet MS" pitchFamily="34" charset="0"/>
                </a:rPr>
                <a:t>time</a:t>
              </a:r>
              <a:r>
                <a:rPr lang="en-US" altLang="en-US" b="1" i="1" dirty="0" smtClean="0">
                  <a:solidFill>
                    <a:srgbClr val="000000"/>
                  </a:solidFill>
                  <a:latin typeface="Trebuchet MS" pitchFamily="34" charset="0"/>
                </a:rPr>
                <a:t> </a:t>
              </a:r>
              <a:r>
                <a:rPr lang="en-US" altLang="en-US" dirty="0" smtClean="0">
                  <a:solidFill>
                    <a:srgbClr val="000000"/>
                  </a:solidFill>
                  <a:latin typeface="Trebuchet MS" pitchFamily="34" charset="0"/>
                </a:rPr>
                <a:t> </a:t>
              </a:r>
              <a:endParaRPr lang="en-US" altLang="en-US" dirty="0" smtClean="0">
                <a:solidFill>
                  <a:srgbClr val="000000"/>
                </a:solidFill>
                <a:latin typeface="Times" pitchFamily="1" charset="0"/>
              </a:endParaRPr>
            </a:p>
          </p:txBody>
        </p:sp>
      </p:grpSp>
      <p:sp>
        <p:nvSpPr>
          <p:cNvPr id="9" name="Text Box 17"/>
          <p:cNvSpPr txBox="1">
            <a:spLocks noChangeArrowheads="1"/>
          </p:cNvSpPr>
          <p:nvPr/>
        </p:nvSpPr>
        <p:spPr bwMode="auto">
          <a:xfrm>
            <a:off x="288264" y="692696"/>
            <a:ext cx="6053138" cy="1188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endParaRPr lang="en-US" altLang="en-US" sz="2800" dirty="0">
              <a:solidFill>
                <a:srgbClr val="000000"/>
              </a:solidFill>
              <a:latin typeface="Trebuchet MS" pitchFamily="34" charset="0"/>
            </a:endParaRPr>
          </a:p>
          <a:p>
            <a:pPr>
              <a:spcBef>
                <a:spcPct val="20000"/>
              </a:spcBef>
            </a:pPr>
            <a:r>
              <a:rPr lang="en-US" altLang="en-US" dirty="0" smtClean="0">
                <a:solidFill>
                  <a:srgbClr val="000000"/>
                </a:solidFill>
                <a:latin typeface="Trebuchet MS" pitchFamily="34" charset="0"/>
              </a:rPr>
              <a:t>Time interval in frame train passenger </a:t>
            </a:r>
          </a:p>
          <a:p>
            <a:pPr>
              <a:spcBef>
                <a:spcPct val="20000"/>
              </a:spcBef>
            </a:pPr>
            <a:r>
              <a:rPr lang="en-US" altLang="en-US" dirty="0" smtClean="0">
                <a:solidFill>
                  <a:srgbClr val="000000"/>
                </a:solidFill>
                <a:latin typeface="Trebuchet MS" pitchFamily="34" charset="0"/>
              </a:rPr>
              <a:t>(observer 1)  </a:t>
            </a:r>
            <a:endParaRPr lang="en-US" altLang="en-US" dirty="0" smtClean="0">
              <a:solidFill>
                <a:srgbClr val="000000"/>
              </a:solidFill>
              <a:latin typeface="Times" pitchFamily="1"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047692769"/>
              </p:ext>
            </p:extLst>
          </p:nvPr>
        </p:nvGraphicFramePr>
        <p:xfrm>
          <a:off x="1187624" y="1894733"/>
          <a:ext cx="3193265" cy="696212"/>
        </p:xfrm>
        <a:graphic>
          <a:graphicData uri="http://schemas.openxmlformats.org/presentationml/2006/ole">
            <mc:AlternateContent xmlns:mc="http://schemas.openxmlformats.org/markup-compatibility/2006">
              <mc:Choice xmlns:v="urn:schemas-microsoft-com:vml" Requires="v">
                <p:oleObj spid="_x0000_s125966" name="Equation" r:id="rId4" imgW="1917360" imgH="419040" progId="Equation.DSMT4">
                  <p:embed/>
                </p:oleObj>
              </mc:Choice>
              <mc:Fallback>
                <p:oleObj name="Equation" r:id="rId4" imgW="191736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894733"/>
                        <a:ext cx="3193265" cy="696212"/>
                      </a:xfrm>
                      <a:prstGeom prst="rect">
                        <a:avLst/>
                      </a:prstGeom>
                      <a:noFill/>
                      <a:ln>
                        <a:noFill/>
                      </a:ln>
                      <a:effec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71975989"/>
              </p:ext>
            </p:extLst>
          </p:nvPr>
        </p:nvGraphicFramePr>
        <p:xfrm>
          <a:off x="1187624" y="3429000"/>
          <a:ext cx="2619132" cy="843358"/>
        </p:xfrm>
        <a:graphic>
          <a:graphicData uri="http://schemas.openxmlformats.org/presentationml/2006/ole">
            <mc:AlternateContent xmlns:mc="http://schemas.openxmlformats.org/markup-compatibility/2006">
              <mc:Choice xmlns:v="urn:schemas-microsoft-com:vml" Requires="v">
                <p:oleObj spid="_x0000_s125967" name="Equation" r:id="rId6" imgW="1536480" imgH="495000" progId="Equation.DSMT4">
                  <p:embed/>
                </p:oleObj>
              </mc:Choice>
              <mc:Fallback>
                <p:oleObj name="Equation" r:id="rId6" imgW="1536480" imgH="495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3429000"/>
                        <a:ext cx="2619132" cy="843358"/>
                      </a:xfrm>
                      <a:prstGeom prst="rect">
                        <a:avLst/>
                      </a:prstGeom>
                      <a:noFill/>
                      <a:ln>
                        <a:noFill/>
                      </a:ln>
                      <a:effec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08778176"/>
              </p:ext>
            </p:extLst>
          </p:nvPr>
        </p:nvGraphicFramePr>
        <p:xfrm>
          <a:off x="1187624" y="4365104"/>
          <a:ext cx="3287496" cy="839567"/>
        </p:xfrm>
        <a:graphic>
          <a:graphicData uri="http://schemas.openxmlformats.org/presentationml/2006/ole">
            <mc:AlternateContent xmlns:mc="http://schemas.openxmlformats.org/markup-compatibility/2006">
              <mc:Choice xmlns:v="urn:schemas-microsoft-com:vml" Requires="v">
                <p:oleObj spid="_x0000_s125968" name="Equation" r:id="rId8" imgW="1892160" imgH="482400" progId="Equation.DSMT4">
                  <p:embed/>
                </p:oleObj>
              </mc:Choice>
              <mc:Fallback>
                <p:oleObj name="Equation" r:id="rId8" imgW="1892160" imgH="482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624" y="4365104"/>
                        <a:ext cx="3287496" cy="839567"/>
                      </a:xfrm>
                      <a:prstGeom prst="rect">
                        <a:avLst/>
                      </a:prstGeom>
                      <a:noFill/>
                      <a:ln>
                        <a:noFill/>
                      </a:ln>
                      <a:effectLst/>
                    </p:spPr>
                  </p:pic>
                </p:oleObj>
              </mc:Fallback>
            </mc:AlternateContent>
          </a:graphicData>
        </a:graphic>
      </p:graphicFrame>
      <p:sp>
        <p:nvSpPr>
          <p:cNvPr id="13" name="TextBox 12"/>
          <p:cNvSpPr txBox="1"/>
          <p:nvPr/>
        </p:nvSpPr>
        <p:spPr>
          <a:xfrm>
            <a:off x="308809" y="5487171"/>
            <a:ext cx="3414217" cy="369332"/>
          </a:xfrm>
          <a:prstGeom prst="rect">
            <a:avLst/>
          </a:prstGeom>
          <a:noFill/>
        </p:spPr>
        <p:txBody>
          <a:bodyPr wrap="square" rtlCol="0">
            <a:spAutoFit/>
          </a:bodyPr>
          <a:lstStyle/>
          <a:p>
            <a:r>
              <a:rPr lang="nl-NL" dirty="0" smtClean="0">
                <a:solidFill>
                  <a:srgbClr val="000000"/>
                </a:solidFill>
              </a:rPr>
              <a:t>Lorentz factor:</a:t>
            </a:r>
            <a:endParaRPr lang="en-GB" dirty="0">
              <a:solidFill>
                <a:srgbClr val="000000"/>
              </a:solidFill>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159748912"/>
              </p:ext>
            </p:extLst>
          </p:nvPr>
        </p:nvGraphicFramePr>
        <p:xfrm>
          <a:off x="1217512" y="5889583"/>
          <a:ext cx="1914277" cy="714940"/>
        </p:xfrm>
        <a:graphic>
          <a:graphicData uri="http://schemas.openxmlformats.org/presentationml/2006/ole">
            <mc:AlternateContent xmlns:mc="http://schemas.openxmlformats.org/markup-compatibility/2006">
              <mc:Choice xmlns:v="urn:schemas-microsoft-com:vml" Requires="v">
                <p:oleObj spid="_x0000_s125969" name="Equation" r:id="rId10" imgW="1155700" imgH="431800" progId="Equation.3">
                  <p:embed/>
                </p:oleObj>
              </mc:Choice>
              <mc:Fallback>
                <p:oleObj name="Equation" r:id="rId10" imgW="11557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7512" y="5889583"/>
                        <a:ext cx="1914277" cy="714940"/>
                      </a:xfrm>
                      <a:prstGeom prst="rect">
                        <a:avLst/>
                      </a:prstGeom>
                      <a:noFill/>
                      <a:ln>
                        <a:noFill/>
                      </a:ln>
                      <a:effectLst/>
                    </p:spPr>
                  </p:pic>
                </p:oleObj>
              </mc:Fallback>
            </mc:AlternateContent>
          </a:graphicData>
        </a:graphic>
      </p:graphicFrame>
      <p:sp>
        <p:nvSpPr>
          <p:cNvPr id="17" name="Rectangle 16"/>
          <p:cNvSpPr/>
          <p:nvPr/>
        </p:nvSpPr>
        <p:spPr>
          <a:xfrm>
            <a:off x="107504" y="980728"/>
            <a:ext cx="4993538" cy="177249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Rectangle 18"/>
          <p:cNvSpPr/>
          <p:nvPr/>
        </p:nvSpPr>
        <p:spPr>
          <a:xfrm>
            <a:off x="107504" y="2899268"/>
            <a:ext cx="4993538" cy="24019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 name="Rectangle 19"/>
          <p:cNvSpPr/>
          <p:nvPr/>
        </p:nvSpPr>
        <p:spPr>
          <a:xfrm>
            <a:off x="107504" y="5373216"/>
            <a:ext cx="4993538" cy="13999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204062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251520" y="2132856"/>
            <a:ext cx="9144000" cy="1066800"/>
          </a:xfrm>
        </p:spPr>
        <p:txBody>
          <a:bodyPr/>
          <a:lstStyle/>
          <a:p>
            <a:pPr algn="l"/>
            <a:r>
              <a:rPr lang="en-US" altLang="en-US" sz="1800" dirty="0">
                <a:solidFill>
                  <a:schemeClr val="tx1"/>
                </a:solidFill>
              </a:rPr>
              <a:t>An observer will note </a:t>
            </a:r>
            <a:r>
              <a:rPr lang="en-US" altLang="en-US" sz="1800" dirty="0" smtClean="0">
                <a:solidFill>
                  <a:schemeClr val="tx1"/>
                </a:solidFill>
              </a:rPr>
              <a:t>a</a:t>
            </a:r>
            <a:br>
              <a:rPr lang="en-US" altLang="en-US" sz="1800" dirty="0" smtClean="0">
                <a:solidFill>
                  <a:schemeClr val="tx1"/>
                </a:solidFill>
              </a:rPr>
            </a:br>
            <a:r>
              <a:rPr lang="en-US" altLang="en-US" sz="1800" dirty="0" smtClean="0">
                <a:solidFill>
                  <a:schemeClr val="tx1"/>
                </a:solidFill>
              </a:rPr>
              <a:t> </a:t>
            </a:r>
            <a:br>
              <a:rPr lang="en-US" altLang="en-US" sz="1800" dirty="0" smtClean="0">
                <a:solidFill>
                  <a:schemeClr val="tx1"/>
                </a:solidFill>
              </a:rPr>
            </a:br>
            <a:r>
              <a:rPr lang="en-US" altLang="en-US" sz="1800" dirty="0" smtClean="0">
                <a:solidFill>
                  <a:schemeClr val="tx1"/>
                </a:solidFill>
              </a:rPr>
              <a:t>-  slowing </a:t>
            </a:r>
            <a:r>
              <a:rPr lang="en-US" altLang="en-US" sz="1800" dirty="0">
                <a:solidFill>
                  <a:schemeClr val="tx1"/>
                </a:solidFill>
              </a:rPr>
              <a:t>of clocks </a:t>
            </a:r>
            <a:r>
              <a:rPr lang="en-US" altLang="en-US" sz="1800" dirty="0" smtClean="0">
                <a:solidFill>
                  <a:schemeClr val="tx1"/>
                </a:solidFill>
              </a:rPr>
              <a:t/>
            </a:r>
            <a:br>
              <a:rPr lang="en-US" altLang="en-US" sz="1800" dirty="0" smtClean="0">
                <a:solidFill>
                  <a:schemeClr val="tx1"/>
                </a:solidFill>
              </a:rPr>
            </a:br>
            <a:r>
              <a:rPr lang="en-US" altLang="en-US" sz="1800" dirty="0">
                <a:solidFill>
                  <a:schemeClr val="tx1"/>
                </a:solidFill>
              </a:rPr>
              <a:t> </a:t>
            </a:r>
            <a:r>
              <a:rPr lang="en-US" altLang="en-US" sz="1800" dirty="0" smtClean="0">
                <a:solidFill>
                  <a:schemeClr val="tx1"/>
                </a:solidFill>
              </a:rPr>
              <a:t>  (time dilation) </a:t>
            </a:r>
            <a:br>
              <a:rPr lang="en-US" altLang="en-US" sz="1800" dirty="0" smtClean="0">
                <a:solidFill>
                  <a:schemeClr val="tx1"/>
                </a:solidFill>
              </a:rPr>
            </a:br>
            <a:r>
              <a:rPr lang="en-US" altLang="en-US" sz="1800" dirty="0" smtClean="0">
                <a:solidFill>
                  <a:schemeClr val="tx1"/>
                </a:solidFill>
              </a:rPr>
              <a:t>-  a </a:t>
            </a:r>
            <a:r>
              <a:rPr lang="en-US" altLang="en-US" sz="1800" dirty="0">
                <a:solidFill>
                  <a:schemeClr val="tx1"/>
                </a:solidFill>
              </a:rPr>
              <a:t>shortening of rulers </a:t>
            </a:r>
            <a:r>
              <a:rPr lang="en-US" altLang="en-US" sz="1800" dirty="0" smtClean="0">
                <a:solidFill>
                  <a:schemeClr val="tx1"/>
                </a:solidFill>
              </a:rPr>
              <a:t/>
            </a:r>
            <a:br>
              <a:rPr lang="en-US" altLang="en-US" sz="1800" dirty="0" smtClean="0">
                <a:solidFill>
                  <a:schemeClr val="tx1"/>
                </a:solidFill>
              </a:rPr>
            </a:br>
            <a:r>
              <a:rPr lang="en-US" altLang="en-US" sz="1800" dirty="0">
                <a:solidFill>
                  <a:schemeClr val="tx1"/>
                </a:solidFill>
              </a:rPr>
              <a:t> </a:t>
            </a:r>
            <a:r>
              <a:rPr lang="en-US" altLang="en-US" sz="1800" dirty="0" smtClean="0">
                <a:solidFill>
                  <a:schemeClr val="tx1"/>
                </a:solidFill>
              </a:rPr>
              <a:t>  (length contraction) </a:t>
            </a:r>
            <a:br>
              <a:rPr lang="en-US" altLang="en-US" sz="1800" dirty="0" smtClean="0">
                <a:solidFill>
                  <a:schemeClr val="tx1"/>
                </a:solidFill>
              </a:rPr>
            </a:br>
            <a:r>
              <a:rPr lang="en-US" altLang="en-US" sz="1800" dirty="0">
                <a:solidFill>
                  <a:schemeClr val="tx1"/>
                </a:solidFill>
              </a:rPr>
              <a:t/>
            </a:r>
            <a:br>
              <a:rPr lang="en-US" altLang="en-US" sz="1800" dirty="0">
                <a:solidFill>
                  <a:schemeClr val="tx1"/>
                </a:solidFill>
              </a:rPr>
            </a:br>
            <a:r>
              <a:rPr lang="en-US" altLang="en-US" sz="1800" dirty="0" smtClean="0">
                <a:solidFill>
                  <a:schemeClr val="tx1"/>
                </a:solidFill>
              </a:rPr>
              <a:t>that </a:t>
            </a:r>
            <a:r>
              <a:rPr lang="en-US" altLang="en-US" sz="1800" dirty="0">
                <a:solidFill>
                  <a:schemeClr val="tx1"/>
                </a:solidFill>
              </a:rPr>
              <a:t>are moving with respect </a:t>
            </a:r>
            <a:r>
              <a:rPr lang="en-US" altLang="en-US" sz="1800" dirty="0" smtClean="0">
                <a:solidFill>
                  <a:schemeClr val="tx1"/>
                </a:solidFill>
              </a:rPr>
              <a:t/>
            </a:r>
            <a:br>
              <a:rPr lang="en-US" altLang="en-US" sz="1800" dirty="0" smtClean="0">
                <a:solidFill>
                  <a:schemeClr val="tx1"/>
                </a:solidFill>
              </a:rPr>
            </a:br>
            <a:r>
              <a:rPr lang="en-US" altLang="en-US" sz="1800" dirty="0" smtClean="0">
                <a:solidFill>
                  <a:schemeClr val="tx1"/>
                </a:solidFill>
              </a:rPr>
              <a:t>to </a:t>
            </a:r>
            <a:r>
              <a:rPr lang="en-US" altLang="en-US" sz="1800" dirty="0">
                <a:solidFill>
                  <a:schemeClr val="tx1"/>
                </a:solidFill>
              </a:rPr>
              <a:t>the observer</a:t>
            </a:r>
          </a:p>
        </p:txBody>
      </p:sp>
      <p:sp>
        <p:nvSpPr>
          <p:cNvPr id="143363" name="Rectangle 3"/>
          <p:cNvSpPr>
            <a:spLocks noGrp="1" noChangeArrowheads="1"/>
          </p:cNvSpPr>
          <p:nvPr>
            <p:ph type="body" sz="half" idx="3"/>
          </p:nvPr>
        </p:nvSpPr>
        <p:spPr>
          <a:xfrm>
            <a:off x="323528" y="5445224"/>
            <a:ext cx="8229600" cy="1295400"/>
          </a:xfrm>
        </p:spPr>
        <p:txBody>
          <a:bodyPr/>
          <a:lstStyle/>
          <a:p>
            <a:pPr marL="0" indent="0">
              <a:lnSpc>
                <a:spcPct val="90000"/>
              </a:lnSpc>
              <a:buFontTx/>
              <a:buNone/>
            </a:pPr>
            <a:r>
              <a:rPr lang="en-US" altLang="en-US" sz="1800" dirty="0">
                <a:solidFill>
                  <a:schemeClr val="tx1"/>
                </a:solidFill>
              </a:rPr>
              <a:t>This effect becomes </a:t>
            </a:r>
            <a:r>
              <a:rPr lang="en-US" altLang="en-US" sz="1800" dirty="0" smtClean="0">
                <a:solidFill>
                  <a:schemeClr val="tx1"/>
                </a:solidFill>
              </a:rPr>
              <a:t>significant </a:t>
            </a:r>
            <a:r>
              <a:rPr lang="en-US" altLang="en-US" sz="1800" dirty="0">
                <a:solidFill>
                  <a:schemeClr val="tx1"/>
                </a:solidFill>
              </a:rPr>
              <a:t>only if </a:t>
            </a:r>
            <a:endParaRPr lang="en-US" altLang="en-US" sz="1800" dirty="0" smtClean="0">
              <a:solidFill>
                <a:schemeClr val="tx1"/>
              </a:solidFill>
            </a:endParaRPr>
          </a:p>
          <a:p>
            <a:pPr marL="0" indent="0">
              <a:lnSpc>
                <a:spcPct val="90000"/>
              </a:lnSpc>
              <a:buFontTx/>
              <a:buNone/>
            </a:pPr>
            <a:r>
              <a:rPr lang="en-US" altLang="en-US" sz="1800" dirty="0" smtClean="0">
                <a:solidFill>
                  <a:schemeClr val="tx1"/>
                </a:solidFill>
              </a:rPr>
              <a:t>the </a:t>
            </a:r>
            <a:r>
              <a:rPr lang="en-US" altLang="en-US" sz="1800" dirty="0">
                <a:solidFill>
                  <a:schemeClr val="tx1"/>
                </a:solidFill>
              </a:rPr>
              <a:t>clock or ruler </a:t>
            </a:r>
            <a:r>
              <a:rPr lang="en-US" altLang="en-US" sz="1800" dirty="0" smtClean="0">
                <a:solidFill>
                  <a:schemeClr val="tx1"/>
                </a:solidFill>
              </a:rPr>
              <a:t>is </a:t>
            </a:r>
            <a:r>
              <a:rPr lang="en-US" altLang="en-US" sz="1800" dirty="0">
                <a:solidFill>
                  <a:schemeClr val="tx1"/>
                </a:solidFill>
              </a:rPr>
              <a:t>moving at a </a:t>
            </a:r>
            <a:endParaRPr lang="en-US" altLang="en-US" sz="1800" dirty="0" smtClean="0">
              <a:solidFill>
                <a:schemeClr val="tx1"/>
              </a:solidFill>
            </a:endParaRPr>
          </a:p>
          <a:p>
            <a:pPr marL="0" indent="0">
              <a:lnSpc>
                <a:spcPct val="90000"/>
              </a:lnSpc>
              <a:buFontTx/>
              <a:buNone/>
            </a:pPr>
            <a:r>
              <a:rPr lang="en-US" altLang="en-US" sz="1800" dirty="0" smtClean="0">
                <a:solidFill>
                  <a:schemeClr val="tx1"/>
                </a:solidFill>
              </a:rPr>
              <a:t>substantial </a:t>
            </a:r>
            <a:r>
              <a:rPr lang="en-US" altLang="en-US" sz="1800" dirty="0">
                <a:solidFill>
                  <a:schemeClr val="tx1"/>
                </a:solidFill>
              </a:rPr>
              <a:t>fraction of the speed of light</a:t>
            </a:r>
          </a:p>
        </p:txBody>
      </p:sp>
      <p:pic>
        <p:nvPicPr>
          <p:cNvPr id="143367" name="Picture 7"/>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3454755" y="1268760"/>
            <a:ext cx="5588044" cy="3960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1"/>
          <p:cNvSpPr txBox="1">
            <a:spLocks/>
          </p:cNvSpPr>
          <p:nvPr/>
        </p:nvSpPr>
        <p:spPr bwMode="auto">
          <a:xfrm>
            <a:off x="467543" y="-16227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Arial" charset="0"/>
              </a:defRPr>
            </a:lvl2pPr>
            <a:lvl3pPr algn="ctr" rtl="0" fontAlgn="base">
              <a:spcBef>
                <a:spcPct val="0"/>
              </a:spcBef>
              <a:spcAft>
                <a:spcPct val="0"/>
              </a:spcAft>
              <a:defRPr sz="3200">
                <a:solidFill>
                  <a:schemeClr val="bg1"/>
                </a:solidFill>
                <a:latin typeface="Arial" charset="0"/>
              </a:defRPr>
            </a:lvl3pPr>
            <a:lvl4pPr algn="ctr" rtl="0" fontAlgn="base">
              <a:spcBef>
                <a:spcPct val="0"/>
              </a:spcBef>
              <a:spcAft>
                <a:spcPct val="0"/>
              </a:spcAft>
              <a:defRPr sz="3200">
                <a:solidFill>
                  <a:schemeClr val="bg1"/>
                </a:solidFill>
                <a:latin typeface="Arial" charset="0"/>
              </a:defRPr>
            </a:lvl4pPr>
            <a:lvl5pPr algn="ctr" rtl="0" fontAlgn="base">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a:lstStyle>
          <a:p>
            <a:r>
              <a:rPr lang="nl-NL" sz="5000" b="1" kern="0" dirty="0" smtClean="0">
                <a:solidFill>
                  <a:srgbClr val="000000"/>
                </a:solidFill>
              </a:rPr>
              <a:t>Time  Dilation</a:t>
            </a:r>
            <a:endParaRPr lang="en-GB" sz="5000" b="1" kern="0" dirty="0">
              <a:solidFill>
                <a:srgbClr val="000000"/>
              </a:solidFill>
            </a:endParaRPr>
          </a:p>
        </p:txBody>
      </p:sp>
      <p:sp>
        <p:nvSpPr>
          <p:cNvPr id="3" name="Rectangle 2"/>
          <p:cNvSpPr/>
          <p:nvPr/>
        </p:nvSpPr>
        <p:spPr>
          <a:xfrm>
            <a:off x="179512" y="1340768"/>
            <a:ext cx="3168352" cy="3600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1" name="Rectangle 10"/>
          <p:cNvSpPr/>
          <p:nvPr/>
        </p:nvSpPr>
        <p:spPr>
          <a:xfrm>
            <a:off x="179512" y="5301208"/>
            <a:ext cx="8856984" cy="12241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2287537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57200" y="1968712"/>
            <a:ext cx="4038600" cy="1448963"/>
          </a:xfrm>
        </p:spPr>
      </p:pic>
      <p:pic>
        <p:nvPicPr>
          <p:cNvPr id="9" name="Content Placeholder 8"/>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1907704" y="4581128"/>
            <a:ext cx="5959032" cy="2137973"/>
          </a:xfrm>
        </p:spPr>
      </p:pic>
      <p:sp>
        <p:nvSpPr>
          <p:cNvPr id="5" name="Text Placeholder 4"/>
          <p:cNvSpPr>
            <a:spLocks noGrp="1"/>
          </p:cNvSpPr>
          <p:nvPr>
            <p:ph type="body" sz="half" idx="3"/>
          </p:nvPr>
        </p:nvSpPr>
        <p:spPr>
          <a:xfrm>
            <a:off x="323528" y="3789040"/>
            <a:ext cx="9433048" cy="2547615"/>
          </a:xfrm>
        </p:spPr>
        <p:txBody>
          <a:bodyPr/>
          <a:lstStyle/>
          <a:p>
            <a:endParaRPr lang="en-GB" dirty="0"/>
          </a:p>
        </p:txBody>
      </p:sp>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141168"/>
            <a:ext cx="4177663" cy="3315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1"/>
          <p:cNvSpPr txBox="1">
            <a:spLocks/>
          </p:cNvSpPr>
          <p:nvPr/>
        </p:nvSpPr>
        <p:spPr bwMode="auto">
          <a:xfrm>
            <a:off x="467543" y="-724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Arial" charset="0"/>
              </a:defRPr>
            </a:lvl2pPr>
            <a:lvl3pPr algn="ctr" rtl="0" fontAlgn="base">
              <a:spcBef>
                <a:spcPct val="0"/>
              </a:spcBef>
              <a:spcAft>
                <a:spcPct val="0"/>
              </a:spcAft>
              <a:defRPr sz="3200">
                <a:solidFill>
                  <a:schemeClr val="bg1"/>
                </a:solidFill>
                <a:latin typeface="Arial" charset="0"/>
              </a:defRPr>
            </a:lvl3pPr>
            <a:lvl4pPr algn="ctr" rtl="0" fontAlgn="base">
              <a:spcBef>
                <a:spcPct val="0"/>
              </a:spcBef>
              <a:spcAft>
                <a:spcPct val="0"/>
              </a:spcAft>
              <a:defRPr sz="3200">
                <a:solidFill>
                  <a:schemeClr val="bg1"/>
                </a:solidFill>
                <a:latin typeface="Arial" charset="0"/>
              </a:defRPr>
            </a:lvl4pPr>
            <a:lvl5pPr algn="ctr" rtl="0" fontAlgn="base">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a:lstStyle>
          <a:p>
            <a:r>
              <a:rPr lang="nl-NL" sz="5000" b="1" kern="0" dirty="0" smtClean="0">
                <a:solidFill>
                  <a:srgbClr val="000000"/>
                </a:solidFill>
              </a:rPr>
              <a:t>Length  Contraction</a:t>
            </a:r>
            <a:endParaRPr lang="en-GB" sz="5000" b="1" kern="0" dirty="0">
              <a:solidFill>
                <a:srgbClr val="00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350064181"/>
              </p:ext>
            </p:extLst>
          </p:nvPr>
        </p:nvGraphicFramePr>
        <p:xfrm>
          <a:off x="5442374" y="2622211"/>
          <a:ext cx="2743754" cy="1069669"/>
        </p:xfrm>
        <a:graphic>
          <a:graphicData uri="http://schemas.openxmlformats.org/presentationml/2006/ole">
            <mc:AlternateContent xmlns:mc="http://schemas.openxmlformats.org/markup-compatibility/2006">
              <mc:Choice xmlns:v="urn:schemas-microsoft-com:vml" Requires="v">
                <p:oleObj spid="_x0000_s126981" name="Equation" r:id="rId5" imgW="1206360" imgH="469800" progId="Equation.DSMT4">
                  <p:embed/>
                </p:oleObj>
              </mc:Choice>
              <mc:Fallback>
                <p:oleObj name="Equation" r:id="rId5" imgW="1206360" imgH="469800" progId="Equation.DSMT4">
                  <p:embed/>
                  <p:pic>
                    <p:nvPicPr>
                      <p:cNvPr id="0" name=""/>
                      <p:cNvPicPr>
                        <a:picLocks noChangeAspect="1" noChangeArrowheads="1"/>
                      </p:cNvPicPr>
                      <p:nvPr/>
                    </p:nvPicPr>
                    <p:blipFill>
                      <a:blip r:embed="rId6"/>
                      <a:srcRect/>
                      <a:stretch>
                        <a:fillRect/>
                      </a:stretch>
                    </p:blipFill>
                    <p:spPr bwMode="auto">
                      <a:xfrm>
                        <a:off x="5442374" y="2622211"/>
                        <a:ext cx="2743754" cy="1069669"/>
                      </a:xfrm>
                      <a:prstGeom prst="rect">
                        <a:avLst/>
                      </a:prstGeom>
                      <a:noFill/>
                      <a:ln>
                        <a:noFill/>
                      </a:ln>
                    </p:spPr>
                  </p:pic>
                </p:oleObj>
              </mc:Fallback>
            </mc:AlternateContent>
          </a:graphicData>
        </a:graphic>
      </p:graphicFrame>
      <p:sp>
        <p:nvSpPr>
          <p:cNvPr id="12" name="Text Box 17"/>
          <p:cNvSpPr txBox="1">
            <a:spLocks noChangeArrowheads="1"/>
          </p:cNvSpPr>
          <p:nvPr/>
        </p:nvSpPr>
        <p:spPr bwMode="auto">
          <a:xfrm>
            <a:off x="5148064" y="836712"/>
            <a:ext cx="6053138" cy="152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endParaRPr lang="en-US" altLang="en-US" sz="2800" dirty="0">
              <a:solidFill>
                <a:srgbClr val="000000"/>
              </a:solidFill>
              <a:latin typeface="Trebuchet MS" pitchFamily="34" charset="0"/>
            </a:endParaRPr>
          </a:p>
          <a:p>
            <a:pPr>
              <a:spcBef>
                <a:spcPct val="20000"/>
              </a:spcBef>
            </a:pPr>
            <a:r>
              <a:rPr lang="en-US" altLang="en-US" dirty="0">
                <a:solidFill>
                  <a:srgbClr val="000000"/>
                </a:solidFill>
                <a:latin typeface="Trebuchet MS" pitchFamily="34" charset="0"/>
              </a:rPr>
              <a:t>a</a:t>
            </a:r>
            <a:r>
              <a:rPr lang="en-US" altLang="en-US" dirty="0" smtClean="0">
                <a:solidFill>
                  <a:srgbClr val="000000"/>
                </a:solidFill>
                <a:latin typeface="Trebuchet MS" pitchFamily="34" charset="0"/>
              </a:rPr>
              <a:t>t the same time, we notice the </a:t>
            </a:r>
          </a:p>
          <a:p>
            <a:pPr>
              <a:spcBef>
                <a:spcPct val="20000"/>
              </a:spcBef>
            </a:pPr>
            <a:r>
              <a:rPr lang="en-US" altLang="en-US" dirty="0">
                <a:solidFill>
                  <a:srgbClr val="000000"/>
                </a:solidFill>
                <a:latin typeface="Trebuchet MS" pitchFamily="34" charset="0"/>
              </a:rPr>
              <a:t>e</a:t>
            </a:r>
            <a:r>
              <a:rPr lang="en-US" altLang="en-US" dirty="0" smtClean="0">
                <a:solidFill>
                  <a:srgbClr val="000000"/>
                </a:solidFill>
                <a:latin typeface="Trebuchet MS" pitchFamily="34" charset="0"/>
              </a:rPr>
              <a:t>ffect on the other component </a:t>
            </a:r>
          </a:p>
          <a:p>
            <a:pPr>
              <a:spcBef>
                <a:spcPct val="20000"/>
              </a:spcBef>
            </a:pPr>
            <a:r>
              <a:rPr lang="en-US" altLang="en-US" dirty="0">
                <a:solidFill>
                  <a:srgbClr val="000000"/>
                </a:solidFill>
                <a:latin typeface="Trebuchet MS" pitchFamily="34" charset="0"/>
              </a:rPr>
              <a:t>o</a:t>
            </a:r>
            <a:r>
              <a:rPr lang="en-US" altLang="en-US" dirty="0" smtClean="0">
                <a:solidFill>
                  <a:srgbClr val="000000"/>
                </a:solidFill>
                <a:latin typeface="Trebuchet MS" pitchFamily="34" charset="0"/>
              </a:rPr>
              <a:t>f </a:t>
            </a:r>
            <a:r>
              <a:rPr lang="en-US" altLang="en-US" dirty="0" err="1" smtClean="0">
                <a:solidFill>
                  <a:srgbClr val="000000"/>
                </a:solidFill>
                <a:latin typeface="Trebuchet MS" pitchFamily="34" charset="0"/>
              </a:rPr>
              <a:t>spacetime</a:t>
            </a:r>
            <a:r>
              <a:rPr lang="en-US" altLang="en-US" dirty="0" smtClean="0">
                <a:solidFill>
                  <a:srgbClr val="000000"/>
                </a:solidFill>
                <a:latin typeface="Trebuchet MS" pitchFamily="34" charset="0"/>
              </a:rPr>
              <a:t>, </a:t>
            </a:r>
          </a:p>
        </p:txBody>
      </p:sp>
      <p:sp>
        <p:nvSpPr>
          <p:cNvPr id="11" name="Rectangle 10"/>
          <p:cNvSpPr/>
          <p:nvPr/>
        </p:nvSpPr>
        <p:spPr>
          <a:xfrm>
            <a:off x="5148064" y="980728"/>
            <a:ext cx="3816424" cy="34755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4" name="Rectangle 13"/>
          <p:cNvSpPr/>
          <p:nvPr/>
        </p:nvSpPr>
        <p:spPr>
          <a:xfrm>
            <a:off x="251520" y="980728"/>
            <a:ext cx="4680520" cy="34755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Rectangle 14"/>
          <p:cNvSpPr/>
          <p:nvPr/>
        </p:nvSpPr>
        <p:spPr>
          <a:xfrm>
            <a:off x="251520" y="4581128"/>
            <a:ext cx="8712968" cy="21073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6426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052736"/>
            <a:ext cx="7994328" cy="4392488"/>
          </a:xfrm>
        </p:spPr>
      </p:pic>
      <p:sp>
        <p:nvSpPr>
          <p:cNvPr id="3" name="Title 2"/>
          <p:cNvSpPr>
            <a:spLocks noGrp="1"/>
          </p:cNvSpPr>
          <p:nvPr>
            <p:ph type="title"/>
          </p:nvPr>
        </p:nvSpPr>
        <p:spPr>
          <a:xfrm>
            <a:off x="467544" y="-387424"/>
            <a:ext cx="8229600" cy="1219200"/>
          </a:xfrm>
        </p:spPr>
        <p:txBody>
          <a:bodyPr>
            <a:normAutofit/>
          </a:bodyPr>
          <a:lstStyle/>
          <a:p>
            <a:r>
              <a:rPr lang="nl-NL" dirty="0" smtClean="0"/>
              <a:t>     </a:t>
            </a:r>
            <a:r>
              <a:rPr lang="nl-NL" sz="5500" b="1" dirty="0" smtClean="0">
                <a:solidFill>
                  <a:schemeClr val="bg1"/>
                </a:solidFill>
              </a:rPr>
              <a:t>Space Time Diagrams</a:t>
            </a:r>
            <a:endParaRPr lang="en-GB" sz="5500" b="1" dirty="0">
              <a:solidFill>
                <a:schemeClr val="bg1"/>
              </a:solidFill>
            </a:endParaRPr>
          </a:p>
        </p:txBody>
      </p:sp>
      <p:sp>
        <p:nvSpPr>
          <p:cNvPr id="5" name="TextBox 4"/>
          <p:cNvSpPr txBox="1"/>
          <p:nvPr/>
        </p:nvSpPr>
        <p:spPr>
          <a:xfrm>
            <a:off x="827584" y="5696381"/>
            <a:ext cx="7200800" cy="646331"/>
          </a:xfrm>
          <a:prstGeom prst="rect">
            <a:avLst/>
          </a:prstGeom>
          <a:noFill/>
        </p:spPr>
        <p:txBody>
          <a:bodyPr wrap="square" rtlCol="0">
            <a:spAutoFit/>
          </a:bodyPr>
          <a:lstStyle/>
          <a:p>
            <a:r>
              <a:rPr lang="nl-NL" b="1" dirty="0" smtClean="0">
                <a:solidFill>
                  <a:prstClr val="black"/>
                </a:solidFill>
              </a:rPr>
              <a:t> Note:    relativity of time intervals –</a:t>
            </a:r>
          </a:p>
          <a:p>
            <a:r>
              <a:rPr lang="nl-NL" b="1" dirty="0">
                <a:solidFill>
                  <a:prstClr val="black"/>
                </a:solidFill>
              </a:rPr>
              <a:t> </a:t>
            </a:r>
            <a:r>
              <a:rPr lang="nl-NL" b="1" dirty="0" smtClean="0">
                <a:solidFill>
                  <a:prstClr val="black"/>
                </a:solidFill>
              </a:rPr>
              <a:t>             time interval in restframe different from moving frame !</a:t>
            </a:r>
            <a:endParaRPr lang="en-GB" b="1" dirty="0">
              <a:solidFill>
                <a:prstClr val="black"/>
              </a:solidFill>
            </a:endParaRPr>
          </a:p>
        </p:txBody>
      </p:sp>
      <p:sp>
        <p:nvSpPr>
          <p:cNvPr id="6" name="Rectangle 5"/>
          <p:cNvSpPr/>
          <p:nvPr/>
        </p:nvSpPr>
        <p:spPr>
          <a:xfrm>
            <a:off x="539552" y="5589240"/>
            <a:ext cx="7992888" cy="9361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539552" y="1052736"/>
            <a:ext cx="7992888" cy="43924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18550163"/>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descr="World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99937"/>
            <a:ext cx="3207432" cy="31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62" name="Rectangle 2"/>
          <p:cNvSpPr>
            <a:spLocks noGrp="1" noChangeArrowheads="1"/>
          </p:cNvSpPr>
          <p:nvPr>
            <p:ph type="title"/>
          </p:nvPr>
        </p:nvSpPr>
        <p:spPr/>
        <p:txBody>
          <a:bodyPr/>
          <a:lstStyle/>
          <a:p>
            <a:r>
              <a:rPr lang="en-US" altLang="en-US" sz="5000" dirty="0" smtClean="0">
                <a:solidFill>
                  <a:schemeClr val="tx1"/>
                </a:solidFill>
              </a:rPr>
              <a:t>Frames of Reference</a:t>
            </a:r>
            <a:endParaRPr lang="en-US" altLang="en-US" sz="5000" dirty="0">
              <a:solidFill>
                <a:schemeClr val="tx1"/>
              </a:solidFill>
            </a:endParaRPr>
          </a:p>
        </p:txBody>
      </p:sp>
      <p:sp>
        <p:nvSpPr>
          <p:cNvPr id="194563" name="Rectangle 3"/>
          <p:cNvSpPr>
            <a:spLocks noGrp="1" noChangeArrowheads="1"/>
          </p:cNvSpPr>
          <p:nvPr>
            <p:ph type="body" idx="1"/>
          </p:nvPr>
        </p:nvSpPr>
        <p:spPr>
          <a:xfrm>
            <a:off x="179512" y="1393825"/>
            <a:ext cx="4243602" cy="4114800"/>
          </a:xfrm>
        </p:spPr>
        <p:txBody>
          <a:bodyPr/>
          <a:lstStyle/>
          <a:p>
            <a:pPr>
              <a:lnSpc>
                <a:spcPct val="90000"/>
              </a:lnSpc>
            </a:pPr>
            <a:r>
              <a:rPr lang="en-US" altLang="en-US" sz="1400" dirty="0"/>
              <a:t>In relativity </a:t>
            </a:r>
            <a:r>
              <a:rPr lang="en-US" altLang="en-US" sz="1400" dirty="0" smtClean="0"/>
              <a:t>events look </a:t>
            </a:r>
            <a:r>
              <a:rPr lang="en-US" altLang="en-US" sz="1400" dirty="0"/>
              <a:t>different in reference frame moving at some </a:t>
            </a:r>
            <a:r>
              <a:rPr lang="en-US" altLang="en-US" sz="1400" dirty="0" smtClean="0"/>
              <a:t>velocity</a:t>
            </a:r>
          </a:p>
          <a:p>
            <a:pPr marL="0" indent="0">
              <a:lnSpc>
                <a:spcPct val="90000"/>
              </a:lnSpc>
              <a:buNone/>
            </a:pPr>
            <a:endParaRPr lang="en-US" altLang="en-US" sz="1400" dirty="0"/>
          </a:p>
          <a:p>
            <a:pPr>
              <a:lnSpc>
                <a:spcPct val="90000"/>
              </a:lnSpc>
            </a:pPr>
            <a:r>
              <a:rPr lang="en-US" altLang="en-US" sz="1400" dirty="0"/>
              <a:t>The new reference frame can be represented as same events along different coordinate </a:t>
            </a:r>
            <a:r>
              <a:rPr lang="en-US" altLang="en-US" sz="1400" dirty="0" smtClean="0"/>
              <a:t>axes</a:t>
            </a:r>
          </a:p>
          <a:p>
            <a:pPr marL="0" indent="0">
              <a:lnSpc>
                <a:spcPct val="90000"/>
              </a:lnSpc>
              <a:buNone/>
            </a:pPr>
            <a:endParaRPr lang="en-US" altLang="en-US" sz="1400" dirty="0"/>
          </a:p>
          <a:p>
            <a:pPr>
              <a:lnSpc>
                <a:spcPct val="90000"/>
              </a:lnSpc>
            </a:pPr>
            <a:r>
              <a:rPr lang="en-US" altLang="en-US" sz="1400" dirty="0">
                <a:solidFill>
                  <a:srgbClr val="800000"/>
                </a:solidFill>
              </a:rPr>
              <a:t>A graphical way of showing that length and time are contracted or expanded</a:t>
            </a:r>
            <a:r>
              <a:rPr lang="en-US" altLang="en-US" sz="1400" dirty="0" smtClean="0">
                <a:solidFill>
                  <a:srgbClr val="800000"/>
                </a:solidFill>
              </a:rPr>
              <a:t>.</a:t>
            </a:r>
          </a:p>
          <a:p>
            <a:pPr>
              <a:lnSpc>
                <a:spcPct val="90000"/>
              </a:lnSpc>
            </a:pPr>
            <a:endParaRPr lang="en-US" altLang="en-US" sz="1400" dirty="0">
              <a:solidFill>
                <a:srgbClr val="800000"/>
              </a:solidFill>
            </a:endParaRPr>
          </a:p>
          <a:p>
            <a:pPr>
              <a:lnSpc>
                <a:spcPct val="90000"/>
              </a:lnSpc>
            </a:pPr>
            <a:endParaRPr lang="en-US" altLang="en-US" sz="1400" dirty="0" smtClean="0">
              <a:solidFill>
                <a:srgbClr val="800000"/>
              </a:solidFill>
            </a:endParaRPr>
          </a:p>
          <a:p>
            <a:pPr>
              <a:lnSpc>
                <a:spcPct val="90000"/>
              </a:lnSpc>
            </a:pPr>
            <a:endParaRPr lang="en-US" altLang="en-US" sz="1400" dirty="0">
              <a:solidFill>
                <a:srgbClr val="800000"/>
              </a:solidFill>
            </a:endParaRPr>
          </a:p>
          <a:p>
            <a:pPr marL="0" indent="0">
              <a:lnSpc>
                <a:spcPct val="90000"/>
              </a:lnSpc>
              <a:buNone/>
            </a:pPr>
            <a:r>
              <a:rPr lang="en-US" altLang="en-US" sz="1400" dirty="0" smtClean="0">
                <a:solidFill>
                  <a:srgbClr val="800000"/>
                </a:solidFill>
              </a:rPr>
              <a:t>                                                         Light Cone</a:t>
            </a:r>
            <a:endParaRPr lang="en-US" altLang="en-US" sz="1400" dirty="0"/>
          </a:p>
        </p:txBody>
      </p:sp>
      <p:grpSp>
        <p:nvGrpSpPr>
          <p:cNvPr id="194564" name="Group 4"/>
          <p:cNvGrpSpPr>
            <a:grpSpLocks/>
          </p:cNvGrpSpPr>
          <p:nvPr/>
        </p:nvGrpSpPr>
        <p:grpSpPr bwMode="auto">
          <a:xfrm>
            <a:off x="5232400" y="3622675"/>
            <a:ext cx="2565400" cy="2101850"/>
            <a:chOff x="3216" y="1946"/>
            <a:chExt cx="1616" cy="1324"/>
          </a:xfrm>
        </p:grpSpPr>
        <p:sp>
          <p:nvSpPr>
            <p:cNvPr id="194565" name="Line 5"/>
            <p:cNvSpPr>
              <a:spLocks noChangeShapeType="1"/>
            </p:cNvSpPr>
            <p:nvPr/>
          </p:nvSpPr>
          <p:spPr bwMode="auto">
            <a:xfrm flipH="1">
              <a:off x="3216" y="1954"/>
              <a:ext cx="1138" cy="0"/>
            </a:xfrm>
            <a:prstGeom prst="line">
              <a:avLst/>
            </a:prstGeom>
            <a:noFill/>
            <a:ln w="28575">
              <a:solidFill>
                <a:srgbClr val="CCCC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94566" name="Line 6"/>
            <p:cNvSpPr>
              <a:spLocks noChangeShapeType="1"/>
            </p:cNvSpPr>
            <p:nvPr/>
          </p:nvSpPr>
          <p:spPr bwMode="auto">
            <a:xfrm>
              <a:off x="4354" y="1946"/>
              <a:ext cx="0" cy="693"/>
            </a:xfrm>
            <a:prstGeom prst="line">
              <a:avLst/>
            </a:prstGeom>
            <a:noFill/>
            <a:ln w="28575">
              <a:solidFill>
                <a:srgbClr val="CCCC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94567" name="Text Box 7"/>
            <p:cNvSpPr txBox="1">
              <a:spLocks noChangeArrowheads="1"/>
            </p:cNvSpPr>
            <p:nvPr/>
          </p:nvSpPr>
          <p:spPr bwMode="auto">
            <a:xfrm>
              <a:off x="3617" y="2828"/>
              <a:ext cx="121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smtClean="0">
                  <a:solidFill>
                    <a:srgbClr val="808080"/>
                  </a:solidFill>
                  <a:latin typeface="Trebuchet MS" pitchFamily="1" charset="0"/>
                </a:rPr>
                <a:t>Coordinates in original frame</a:t>
              </a:r>
              <a:endParaRPr lang="en-US" altLang="en-US" sz="2800" smtClean="0">
                <a:solidFill>
                  <a:srgbClr val="000000"/>
                </a:solidFill>
                <a:latin typeface="Trebuchet MS" pitchFamily="1" charset="0"/>
              </a:endParaRPr>
            </a:p>
          </p:txBody>
        </p:sp>
        <p:sp>
          <p:nvSpPr>
            <p:cNvPr id="194568" name="Freeform 8"/>
            <p:cNvSpPr>
              <a:spLocks/>
            </p:cNvSpPr>
            <p:nvPr/>
          </p:nvSpPr>
          <p:spPr bwMode="auto">
            <a:xfrm>
              <a:off x="4013" y="2485"/>
              <a:ext cx="295" cy="369"/>
            </a:xfrm>
            <a:custGeom>
              <a:avLst/>
              <a:gdLst>
                <a:gd name="T0" fmla="*/ 95 w 295"/>
                <a:gd name="T1" fmla="*/ 369 h 369"/>
                <a:gd name="T2" fmla="*/ 33 w 295"/>
                <a:gd name="T3" fmla="*/ 123 h 369"/>
                <a:gd name="T4" fmla="*/ 295 w 295"/>
                <a:gd name="T5" fmla="*/ 0 h 369"/>
              </a:gdLst>
              <a:ahLst/>
              <a:cxnLst>
                <a:cxn ang="0">
                  <a:pos x="T0" y="T1"/>
                </a:cxn>
                <a:cxn ang="0">
                  <a:pos x="T2" y="T3"/>
                </a:cxn>
                <a:cxn ang="0">
                  <a:pos x="T4" y="T5"/>
                </a:cxn>
              </a:cxnLst>
              <a:rect l="0" t="0" r="r" b="b"/>
              <a:pathLst>
                <a:path w="295" h="369">
                  <a:moveTo>
                    <a:pt x="95" y="369"/>
                  </a:moveTo>
                  <a:cubicBezTo>
                    <a:pt x="47" y="276"/>
                    <a:pt x="0" y="184"/>
                    <a:pt x="33" y="123"/>
                  </a:cubicBezTo>
                  <a:cubicBezTo>
                    <a:pt x="66" y="62"/>
                    <a:pt x="180" y="31"/>
                    <a:pt x="295" y="0"/>
                  </a:cubicBezTo>
                </a:path>
              </a:pathLst>
            </a:custGeom>
            <a:noFill/>
            <a:ln w="1905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grpSp>
      <p:grpSp>
        <p:nvGrpSpPr>
          <p:cNvPr id="194569" name="Group 9"/>
          <p:cNvGrpSpPr>
            <a:grpSpLocks/>
          </p:cNvGrpSpPr>
          <p:nvPr/>
        </p:nvGrpSpPr>
        <p:grpSpPr bwMode="auto">
          <a:xfrm>
            <a:off x="5397500" y="2682875"/>
            <a:ext cx="3351213" cy="1590675"/>
            <a:chOff x="3320" y="1354"/>
            <a:chExt cx="2111" cy="1002"/>
          </a:xfrm>
        </p:grpSpPr>
        <p:sp>
          <p:nvSpPr>
            <p:cNvPr id="194570" name="Line 10"/>
            <p:cNvSpPr>
              <a:spLocks noChangeShapeType="1"/>
            </p:cNvSpPr>
            <p:nvPr/>
          </p:nvSpPr>
          <p:spPr bwMode="auto">
            <a:xfrm flipH="1">
              <a:off x="4231" y="1954"/>
              <a:ext cx="108" cy="40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94571" name="Line 11"/>
            <p:cNvSpPr>
              <a:spLocks noChangeShapeType="1"/>
            </p:cNvSpPr>
            <p:nvPr/>
          </p:nvSpPr>
          <p:spPr bwMode="auto">
            <a:xfrm flipH="1">
              <a:off x="3320" y="1946"/>
              <a:ext cx="1003" cy="269"/>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94572" name="Text Box 12"/>
            <p:cNvSpPr txBox="1">
              <a:spLocks noChangeArrowheads="1"/>
            </p:cNvSpPr>
            <p:nvPr/>
          </p:nvSpPr>
          <p:spPr bwMode="auto">
            <a:xfrm>
              <a:off x="4216" y="1354"/>
              <a:ext cx="121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smtClean="0">
                  <a:solidFill>
                    <a:srgbClr val="000000"/>
                  </a:solidFill>
                  <a:latin typeface="Trebuchet MS" pitchFamily="1" charset="0"/>
                </a:rPr>
                <a:t>Coordinates in new frame</a:t>
              </a:r>
              <a:endParaRPr lang="en-US" altLang="en-US" sz="2800" smtClean="0">
                <a:solidFill>
                  <a:srgbClr val="000000"/>
                </a:solidFill>
                <a:latin typeface="Trebuchet MS" pitchFamily="1" charset="0"/>
              </a:endParaRPr>
            </a:p>
          </p:txBody>
        </p:sp>
        <p:sp>
          <p:nvSpPr>
            <p:cNvPr id="194573" name="Freeform 13"/>
            <p:cNvSpPr>
              <a:spLocks/>
            </p:cNvSpPr>
            <p:nvPr/>
          </p:nvSpPr>
          <p:spPr bwMode="auto">
            <a:xfrm>
              <a:off x="3769" y="1485"/>
              <a:ext cx="362" cy="576"/>
            </a:xfrm>
            <a:custGeom>
              <a:avLst/>
              <a:gdLst>
                <a:gd name="T0" fmla="*/ 362 w 362"/>
                <a:gd name="T1" fmla="*/ 0 h 576"/>
                <a:gd name="T2" fmla="*/ 62 w 362"/>
                <a:gd name="T3" fmla="*/ 200 h 576"/>
                <a:gd name="T4" fmla="*/ 0 w 362"/>
                <a:gd name="T5" fmla="*/ 576 h 576"/>
              </a:gdLst>
              <a:ahLst/>
              <a:cxnLst>
                <a:cxn ang="0">
                  <a:pos x="T0" y="T1"/>
                </a:cxn>
                <a:cxn ang="0">
                  <a:pos x="T2" y="T3"/>
                </a:cxn>
                <a:cxn ang="0">
                  <a:pos x="T4" y="T5"/>
                </a:cxn>
              </a:cxnLst>
              <a:rect l="0" t="0" r="r" b="b"/>
              <a:pathLst>
                <a:path w="362" h="576">
                  <a:moveTo>
                    <a:pt x="362" y="0"/>
                  </a:moveTo>
                  <a:cubicBezTo>
                    <a:pt x="242" y="52"/>
                    <a:pt x="122" y="104"/>
                    <a:pt x="62" y="200"/>
                  </a:cubicBezTo>
                  <a:cubicBezTo>
                    <a:pt x="2" y="296"/>
                    <a:pt x="1" y="436"/>
                    <a:pt x="0" y="576"/>
                  </a:cubicBez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grpSp>
      <p:grpSp>
        <p:nvGrpSpPr>
          <p:cNvPr id="194574" name="Group 14"/>
          <p:cNvGrpSpPr>
            <a:grpSpLocks/>
          </p:cNvGrpSpPr>
          <p:nvPr/>
        </p:nvGrpSpPr>
        <p:grpSpPr bwMode="auto">
          <a:xfrm>
            <a:off x="4699000" y="1628775"/>
            <a:ext cx="4052888" cy="3690938"/>
            <a:chOff x="2960" y="1026"/>
            <a:chExt cx="2553" cy="2325"/>
          </a:xfrm>
        </p:grpSpPr>
        <p:sp>
          <p:nvSpPr>
            <p:cNvPr id="194575" name="Line 15"/>
            <p:cNvSpPr>
              <a:spLocks noChangeShapeType="1"/>
            </p:cNvSpPr>
            <p:nvPr/>
          </p:nvSpPr>
          <p:spPr bwMode="auto">
            <a:xfrm flipV="1">
              <a:off x="3304" y="1296"/>
              <a:ext cx="450" cy="168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94576" name="Line 16"/>
            <p:cNvSpPr>
              <a:spLocks noChangeShapeType="1"/>
            </p:cNvSpPr>
            <p:nvPr/>
          </p:nvSpPr>
          <p:spPr bwMode="auto">
            <a:xfrm flipV="1">
              <a:off x="3311" y="2485"/>
              <a:ext cx="1800" cy="482"/>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94577" name="Text Box 17"/>
            <p:cNvSpPr txBox="1">
              <a:spLocks noChangeArrowheads="1"/>
            </p:cNvSpPr>
            <p:nvPr/>
          </p:nvSpPr>
          <p:spPr bwMode="auto">
            <a:xfrm>
              <a:off x="3417" y="1026"/>
              <a:ext cx="46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i="1" smtClean="0">
                  <a:solidFill>
                    <a:srgbClr val="000000"/>
                  </a:solidFill>
                  <a:latin typeface="Trebuchet MS" pitchFamily="1" charset="0"/>
                </a:rPr>
                <a:t>ct’</a:t>
              </a:r>
            </a:p>
          </p:txBody>
        </p:sp>
        <p:sp>
          <p:nvSpPr>
            <p:cNvPr id="194578" name="Text Box 18"/>
            <p:cNvSpPr txBox="1">
              <a:spLocks noChangeArrowheads="1"/>
            </p:cNvSpPr>
            <p:nvPr/>
          </p:nvSpPr>
          <p:spPr bwMode="auto">
            <a:xfrm>
              <a:off x="5055" y="2174"/>
              <a:ext cx="45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i="1" smtClean="0">
                  <a:solidFill>
                    <a:srgbClr val="000000"/>
                  </a:solidFill>
                  <a:latin typeface="Trebuchet MS" pitchFamily="1" charset="0"/>
                </a:rPr>
                <a:t>x’</a:t>
              </a:r>
            </a:p>
          </p:txBody>
        </p:sp>
        <p:grpSp>
          <p:nvGrpSpPr>
            <p:cNvPr id="194579" name="Group 19"/>
            <p:cNvGrpSpPr>
              <a:grpSpLocks/>
            </p:cNvGrpSpPr>
            <p:nvPr/>
          </p:nvGrpSpPr>
          <p:grpSpPr bwMode="auto">
            <a:xfrm>
              <a:off x="2960" y="1088"/>
              <a:ext cx="2544" cy="2263"/>
              <a:chOff x="2960" y="1088"/>
              <a:chExt cx="2544" cy="2263"/>
            </a:xfrm>
          </p:grpSpPr>
          <p:sp>
            <p:nvSpPr>
              <p:cNvPr id="194580" name="Line 20"/>
              <p:cNvSpPr>
                <a:spLocks noChangeShapeType="1"/>
              </p:cNvSpPr>
              <p:nvPr/>
            </p:nvSpPr>
            <p:spPr bwMode="auto">
              <a:xfrm flipV="1">
                <a:off x="3296" y="1088"/>
                <a:ext cx="0" cy="1872"/>
              </a:xfrm>
              <a:prstGeom prst="line">
                <a:avLst/>
              </a:prstGeom>
              <a:noFill/>
              <a:ln w="28575">
                <a:solidFill>
                  <a:srgbClr val="CC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94581" name="Line 21"/>
              <p:cNvSpPr>
                <a:spLocks noChangeShapeType="1"/>
              </p:cNvSpPr>
              <p:nvPr/>
            </p:nvSpPr>
            <p:spPr bwMode="auto">
              <a:xfrm>
                <a:off x="3296" y="2976"/>
                <a:ext cx="2208" cy="0"/>
              </a:xfrm>
              <a:prstGeom prst="line">
                <a:avLst/>
              </a:prstGeom>
              <a:noFill/>
              <a:ln w="28575">
                <a:solidFill>
                  <a:srgbClr val="CC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94582" name="Text Box 22"/>
              <p:cNvSpPr txBox="1">
                <a:spLocks noChangeArrowheads="1"/>
              </p:cNvSpPr>
              <p:nvPr/>
            </p:nvSpPr>
            <p:spPr bwMode="auto">
              <a:xfrm>
                <a:off x="5168" y="3024"/>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i="1" smtClean="0">
                    <a:solidFill>
                      <a:srgbClr val="808080"/>
                    </a:solidFill>
                    <a:latin typeface="Trebuchet MS" pitchFamily="1" charset="0"/>
                  </a:rPr>
                  <a:t>x</a:t>
                </a:r>
              </a:p>
            </p:txBody>
          </p:sp>
          <p:sp>
            <p:nvSpPr>
              <p:cNvPr id="194583" name="Text Box 23"/>
              <p:cNvSpPr txBox="1">
                <a:spLocks noChangeArrowheads="1"/>
              </p:cNvSpPr>
              <p:nvPr/>
            </p:nvSpPr>
            <p:spPr bwMode="auto">
              <a:xfrm>
                <a:off x="2960" y="1344"/>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i="1" smtClean="0">
                    <a:solidFill>
                      <a:srgbClr val="808080"/>
                    </a:solidFill>
                    <a:latin typeface="Trebuchet MS" pitchFamily="1" charset="0"/>
                  </a:rPr>
                  <a:t>ct</a:t>
                </a:r>
              </a:p>
            </p:txBody>
          </p:sp>
          <p:sp>
            <p:nvSpPr>
              <p:cNvPr id="194584" name="Rectangle 24"/>
              <p:cNvSpPr>
                <a:spLocks noChangeArrowheads="1"/>
              </p:cNvSpPr>
              <p:nvPr/>
            </p:nvSpPr>
            <p:spPr bwMode="auto">
              <a:xfrm>
                <a:off x="4385" y="2227"/>
                <a:ext cx="9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grpSp>
      </p:grpSp>
      <p:sp>
        <p:nvSpPr>
          <p:cNvPr id="194585" name="Text Box 25"/>
          <p:cNvSpPr txBox="1">
            <a:spLocks noChangeArrowheads="1"/>
          </p:cNvSpPr>
          <p:nvPr/>
        </p:nvSpPr>
        <p:spPr bwMode="auto">
          <a:xfrm>
            <a:off x="6118225" y="1525588"/>
            <a:ext cx="272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i="1" dirty="0" smtClean="0">
                <a:solidFill>
                  <a:srgbClr val="000000"/>
                </a:solidFill>
                <a:latin typeface="Trebuchet MS" pitchFamily="1" charset="0"/>
              </a:rPr>
              <a:t>New frame moving relative to original</a:t>
            </a:r>
          </a:p>
        </p:txBody>
      </p:sp>
      <p:sp>
        <p:nvSpPr>
          <p:cNvPr id="2" name="Rectangle 1"/>
          <p:cNvSpPr/>
          <p:nvPr/>
        </p:nvSpPr>
        <p:spPr bwMode="auto">
          <a:xfrm>
            <a:off x="179512" y="1340767"/>
            <a:ext cx="4248472" cy="5400599"/>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800" smtClean="0">
              <a:solidFill>
                <a:srgbClr val="000000"/>
              </a:solidFill>
              <a:latin typeface="Trebuchet MS" pitchFamily="1" charset="0"/>
            </a:endParaRPr>
          </a:p>
        </p:txBody>
      </p:sp>
      <p:sp>
        <p:nvSpPr>
          <p:cNvPr id="30" name="Rectangle 29"/>
          <p:cNvSpPr/>
          <p:nvPr/>
        </p:nvSpPr>
        <p:spPr bwMode="auto">
          <a:xfrm>
            <a:off x="4679504" y="1353478"/>
            <a:ext cx="4212976" cy="5387889"/>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800" smtClean="0">
              <a:solidFill>
                <a:srgbClr val="000000"/>
              </a:solidFill>
              <a:latin typeface="Trebuchet MS" pitchFamily="1" charset="0"/>
            </a:endParaRPr>
          </a:p>
        </p:txBody>
      </p:sp>
    </p:spTree>
    <p:extLst>
      <p:ext uri="{BB962C8B-B14F-4D97-AF65-F5344CB8AC3E}">
        <p14:creationId xmlns:p14="http://schemas.microsoft.com/office/powerpoint/2010/main" val="3359705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357313"/>
            <a:ext cx="8229600" cy="5286375"/>
          </a:xfrm>
        </p:spPr>
        <p:txBody>
          <a:bodyPr>
            <a:normAutofit fontScale="62500" lnSpcReduction="20000"/>
          </a:bodyPr>
          <a:lstStyle/>
          <a:p>
            <a:pPr marL="274320" indent="-274320" eaLnBrk="1" fontAlgn="auto" hangingPunct="1">
              <a:spcAft>
                <a:spcPts val="0"/>
              </a:spcAft>
              <a:buFont typeface="Wingdings 2"/>
              <a:buChar char=""/>
              <a:defRPr/>
            </a:pPr>
            <a:r>
              <a:rPr lang="en-US" sz="2800" b="1" dirty="0" smtClean="0"/>
              <a:t>Strong Nuclear Force</a:t>
            </a:r>
          </a:p>
          <a:p>
            <a:pPr marL="274320" indent="-274320" eaLnBrk="1" fontAlgn="auto" hangingPunct="1">
              <a:spcAft>
                <a:spcPts val="0"/>
              </a:spcAft>
              <a:buFont typeface="Wingdings 2"/>
              <a:buNone/>
              <a:defRPr/>
            </a:pPr>
            <a:r>
              <a:rPr lang="en-US" dirty="0" smtClean="0"/>
              <a:t>    </a:t>
            </a:r>
            <a:r>
              <a:rPr lang="en-US" sz="1600" dirty="0" smtClean="0"/>
              <a:t>      Responsible for holding particles together inside the nucleus. </a:t>
            </a:r>
          </a:p>
          <a:p>
            <a:pPr marL="274320" indent="-274320" eaLnBrk="1" fontAlgn="auto" hangingPunct="1">
              <a:spcAft>
                <a:spcPts val="0"/>
              </a:spcAft>
              <a:buFont typeface="Wingdings 2"/>
              <a:buNone/>
              <a:defRPr/>
            </a:pPr>
            <a:r>
              <a:rPr lang="en-US" sz="1600" dirty="0" smtClean="0"/>
              <a:t>             The nuclear strong force carrier particle is called the gluon. </a:t>
            </a:r>
          </a:p>
          <a:p>
            <a:pPr marL="274320" indent="-274320" eaLnBrk="1" fontAlgn="auto" hangingPunct="1">
              <a:spcAft>
                <a:spcPts val="0"/>
              </a:spcAft>
              <a:buFont typeface="Wingdings 2"/>
              <a:buNone/>
              <a:defRPr/>
            </a:pPr>
            <a:r>
              <a:rPr lang="en-US" sz="1600" dirty="0" smtClean="0"/>
              <a:t>             The nuclear strong interaction has a range of 10</a:t>
            </a:r>
            <a:r>
              <a:rPr lang="en-US" sz="1600" baseline="30000" dirty="0" smtClean="0"/>
              <a:t>-15</a:t>
            </a:r>
            <a:r>
              <a:rPr lang="en-US" sz="1600" dirty="0" smtClean="0"/>
              <a:t> m (diameter of a proton). </a:t>
            </a:r>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Char char=""/>
              <a:defRPr/>
            </a:pPr>
            <a:r>
              <a:rPr lang="en-US" sz="2800" b="1" dirty="0" smtClean="0"/>
              <a:t>Electromagnetic Force</a:t>
            </a:r>
          </a:p>
          <a:p>
            <a:pPr marL="274320" indent="-274320" eaLnBrk="1" fontAlgn="auto" hangingPunct="1">
              <a:spcAft>
                <a:spcPts val="0"/>
              </a:spcAft>
              <a:buFont typeface="Wingdings 2"/>
              <a:buNone/>
              <a:defRPr/>
            </a:pPr>
            <a:r>
              <a:rPr lang="en-US" sz="1800" dirty="0" smtClean="0"/>
              <a:t>     </a:t>
            </a:r>
            <a:r>
              <a:rPr lang="en-US" sz="1600" dirty="0" smtClean="0"/>
              <a:t>      Responsible for electric and magnetic interactions, and determines structure of </a:t>
            </a:r>
          </a:p>
          <a:p>
            <a:pPr marL="274320" indent="-274320" eaLnBrk="1" fontAlgn="auto" hangingPunct="1">
              <a:spcAft>
                <a:spcPts val="0"/>
              </a:spcAft>
              <a:buFont typeface="Wingdings 2"/>
              <a:buNone/>
              <a:defRPr/>
            </a:pPr>
            <a:r>
              <a:rPr lang="en-US" sz="1600" dirty="0" smtClean="0"/>
              <a:t>            atoms and molecules. </a:t>
            </a:r>
          </a:p>
          <a:p>
            <a:pPr marL="274320" indent="-274320" eaLnBrk="1" fontAlgn="auto" hangingPunct="1">
              <a:spcAft>
                <a:spcPts val="0"/>
              </a:spcAft>
              <a:buFont typeface="Wingdings 2"/>
              <a:buNone/>
              <a:defRPr/>
            </a:pPr>
            <a:r>
              <a:rPr lang="en-US" sz="1600" dirty="0" smtClean="0"/>
              <a:t>            The electromagnetic force carrier particle is the photon  (quantum of light)</a:t>
            </a:r>
          </a:p>
          <a:p>
            <a:pPr marL="274320" indent="-274320" eaLnBrk="1" fontAlgn="auto" hangingPunct="1">
              <a:spcAft>
                <a:spcPts val="0"/>
              </a:spcAft>
              <a:buFont typeface="Wingdings 2"/>
              <a:buNone/>
              <a:defRPr/>
            </a:pPr>
            <a:r>
              <a:rPr lang="en-US" sz="1600" dirty="0" smtClean="0"/>
              <a:t>            The electromagnetic interaction range is infinite. </a:t>
            </a:r>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Char char=""/>
              <a:defRPr/>
            </a:pPr>
            <a:r>
              <a:rPr lang="en-US" sz="2800" b="1" dirty="0" smtClean="0"/>
              <a:t>Weak Force</a:t>
            </a:r>
          </a:p>
          <a:p>
            <a:pPr marL="274320" indent="-274320" eaLnBrk="1" fontAlgn="auto" hangingPunct="1">
              <a:spcAft>
                <a:spcPts val="0"/>
              </a:spcAft>
              <a:buFont typeface="Wingdings 2"/>
              <a:buNone/>
              <a:defRPr/>
            </a:pPr>
            <a:r>
              <a:rPr lang="en-US" sz="1800" dirty="0" smtClean="0"/>
              <a:t>           Responsible for (beta) radioactivity. </a:t>
            </a:r>
          </a:p>
          <a:p>
            <a:pPr marL="274320" indent="-274320" eaLnBrk="1" fontAlgn="auto" hangingPunct="1">
              <a:spcAft>
                <a:spcPts val="0"/>
              </a:spcAft>
              <a:buFont typeface="Wingdings 2"/>
              <a:buNone/>
              <a:defRPr/>
            </a:pPr>
            <a:r>
              <a:rPr lang="en-US" sz="1800" dirty="0" smtClean="0"/>
              <a:t>           The weak force carrier particles are called weak gauge bosons (Z,W</a:t>
            </a:r>
            <a:r>
              <a:rPr lang="en-US" sz="1800" baseline="30000" dirty="0" smtClean="0"/>
              <a:t>+</a:t>
            </a:r>
            <a:r>
              <a:rPr lang="en-US" sz="1800" dirty="0" smtClean="0"/>
              <a:t>,W</a:t>
            </a:r>
            <a:r>
              <a:rPr lang="en-US" sz="1800" baseline="30000" dirty="0" smtClean="0"/>
              <a:t>-</a:t>
            </a:r>
            <a:r>
              <a:rPr lang="en-US" sz="1800" dirty="0" smtClean="0"/>
              <a:t>). </a:t>
            </a:r>
          </a:p>
          <a:p>
            <a:pPr marL="274320" indent="-274320" eaLnBrk="1" fontAlgn="auto" hangingPunct="1">
              <a:spcAft>
                <a:spcPts val="0"/>
              </a:spcAft>
              <a:buFont typeface="Wingdings 2"/>
              <a:buNone/>
              <a:defRPr/>
            </a:pPr>
            <a:r>
              <a:rPr lang="en-US" sz="1800" dirty="0" smtClean="0"/>
              <a:t>           The nuclear weak interaction has a range of 10</a:t>
            </a:r>
            <a:r>
              <a:rPr lang="en-US" sz="1800" baseline="30000" dirty="0" smtClean="0"/>
              <a:t>-17</a:t>
            </a:r>
            <a:r>
              <a:rPr lang="en-US" sz="1800" dirty="0" smtClean="0"/>
              <a:t> m (1% of proton diameter).</a:t>
            </a:r>
          </a:p>
          <a:p>
            <a:pPr marL="274320" indent="-274320" eaLnBrk="1" fontAlgn="auto" hangingPunct="1">
              <a:spcAft>
                <a:spcPts val="0"/>
              </a:spcAft>
              <a:buFont typeface="Wingdings 2"/>
              <a:buNone/>
              <a:defRPr/>
            </a:pPr>
            <a:endParaRPr lang="en-US" sz="1800" dirty="0" smtClean="0"/>
          </a:p>
          <a:p>
            <a:pPr marL="274320" indent="-274320" eaLnBrk="1" fontAlgn="auto" hangingPunct="1">
              <a:spcAft>
                <a:spcPts val="0"/>
              </a:spcAft>
              <a:buFont typeface="Wingdings 2"/>
              <a:buChar char=""/>
              <a:defRPr/>
            </a:pPr>
            <a:r>
              <a:rPr lang="en-US" sz="2800" b="1" dirty="0" smtClean="0"/>
              <a:t>Gravity</a:t>
            </a:r>
          </a:p>
          <a:p>
            <a:pPr marL="274320" indent="-274320" eaLnBrk="1" fontAlgn="auto" hangingPunct="1">
              <a:spcAft>
                <a:spcPts val="0"/>
              </a:spcAft>
              <a:buFont typeface="Wingdings 2"/>
              <a:buNone/>
              <a:defRPr/>
            </a:pPr>
            <a:r>
              <a:rPr lang="en-US" sz="2100" dirty="0" smtClean="0"/>
              <a:t>          </a:t>
            </a:r>
            <a:r>
              <a:rPr lang="en-US" sz="1900" dirty="0" smtClean="0"/>
              <a:t>Responsible for the attraction between masses. Although the gravitational force carrier      </a:t>
            </a:r>
          </a:p>
          <a:p>
            <a:pPr marL="274320" indent="-274320" eaLnBrk="1" fontAlgn="auto" hangingPunct="1">
              <a:spcAft>
                <a:spcPts val="0"/>
              </a:spcAft>
              <a:buFont typeface="Wingdings 2"/>
              <a:buNone/>
              <a:defRPr/>
            </a:pPr>
            <a:r>
              <a:rPr lang="en-US" sz="1900" dirty="0" smtClean="0"/>
              <a:t>          The hypothetical (carrier) particle is the graviton. </a:t>
            </a:r>
          </a:p>
          <a:p>
            <a:pPr marL="274320" indent="-274320" eaLnBrk="1" fontAlgn="auto" hangingPunct="1">
              <a:spcAft>
                <a:spcPts val="0"/>
              </a:spcAft>
              <a:buFont typeface="Wingdings 2"/>
              <a:buNone/>
              <a:defRPr/>
            </a:pPr>
            <a:r>
              <a:rPr lang="en-US" sz="1900" dirty="0" smtClean="0"/>
              <a:t>          The gravitational interaction range is infinite.</a:t>
            </a:r>
          </a:p>
          <a:p>
            <a:pPr marL="274320" indent="-274320" eaLnBrk="1" fontAlgn="auto" hangingPunct="1">
              <a:spcAft>
                <a:spcPts val="0"/>
              </a:spcAft>
              <a:buFont typeface="Wingdings 2"/>
              <a:buNone/>
              <a:defRPr/>
            </a:pPr>
            <a:r>
              <a:rPr lang="en-US" sz="1900" dirty="0" smtClean="0"/>
              <a:t>          By far the weakest force  of  nature.</a:t>
            </a:r>
          </a:p>
          <a:p>
            <a:pPr marL="274320" indent="-274320" eaLnBrk="1" fontAlgn="auto" hangingPunct="1">
              <a:spcAft>
                <a:spcPts val="0"/>
              </a:spcAft>
              <a:buFont typeface="Wingdings 2"/>
              <a:buNone/>
              <a:defRPr/>
            </a:pPr>
            <a:endParaRPr lang="en-US" sz="1900" dirty="0"/>
          </a:p>
        </p:txBody>
      </p:sp>
      <p:sp>
        <p:nvSpPr>
          <p:cNvPr id="3" name="Title 2"/>
          <p:cNvSpPr>
            <a:spLocks noGrp="1"/>
          </p:cNvSpPr>
          <p:nvPr>
            <p:ph type="title"/>
          </p:nvPr>
        </p:nvSpPr>
        <p:spPr>
          <a:xfrm>
            <a:off x="428596" y="-357214"/>
            <a:ext cx="8229600" cy="1219200"/>
          </a:xfrm>
        </p:spPr>
        <p:txBody>
          <a:bodyPr/>
          <a:lstStyle/>
          <a:p>
            <a:pPr eaLnBrk="1" fontAlgn="auto" hangingPunct="1">
              <a:spcAft>
                <a:spcPts val="0"/>
              </a:spcAft>
              <a:defRPr/>
            </a:pPr>
            <a:r>
              <a:rPr smtClean="0"/>
              <a:t>Four Fundamental Forces of Nature</a:t>
            </a:r>
            <a:endParaRPr/>
          </a:p>
        </p:txBody>
      </p:sp>
      <p:sp>
        <p:nvSpPr>
          <p:cNvPr id="4" name="Rectangle 3"/>
          <p:cNvSpPr/>
          <p:nvPr/>
        </p:nvSpPr>
        <p:spPr>
          <a:xfrm>
            <a:off x="500063" y="1143000"/>
            <a:ext cx="8286750" cy="5429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285356919"/>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ChangeArrowheads="1"/>
          </p:cNvSpPr>
          <p:nvPr/>
        </p:nvSpPr>
        <p:spPr bwMode="auto">
          <a:xfrm>
            <a:off x="395536" y="1196752"/>
            <a:ext cx="8352928" cy="4104456"/>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endParaRPr lang="en-US">
              <a:solidFill>
                <a:srgbClr val="000000"/>
              </a:solidFill>
            </a:endParaRPr>
          </a:p>
        </p:txBody>
      </p:sp>
      <p:sp>
        <p:nvSpPr>
          <p:cNvPr id="858115" name="Text Box 3"/>
          <p:cNvSpPr txBox="1">
            <a:spLocks noChangeArrowheads="1"/>
          </p:cNvSpPr>
          <p:nvPr/>
        </p:nvSpPr>
        <p:spPr bwMode="auto">
          <a:xfrm>
            <a:off x="-180529" y="548680"/>
            <a:ext cx="9720263" cy="4247317"/>
          </a:xfrm>
          <a:prstGeom prst="rect">
            <a:avLst/>
          </a:prstGeom>
          <a:noFill/>
          <a:ln w="9525">
            <a:noFill/>
            <a:miter lim="800000"/>
            <a:headEnd/>
            <a:tailEnd/>
          </a:ln>
          <a:effectLst/>
        </p:spPr>
        <p:txBody>
          <a:bodyPr>
            <a:spAutoFit/>
          </a:bodyPr>
          <a:lstStyle/>
          <a:p>
            <a:pPr algn="ctr">
              <a:lnSpc>
                <a:spcPct val="50000"/>
              </a:lnSpc>
              <a:spcBef>
                <a:spcPct val="50000"/>
              </a:spcBef>
              <a:defRPr/>
            </a:pPr>
            <a:endParaRPr lang="en-US" sz="6000" b="1" dirty="0">
              <a:solidFill>
                <a:srgbClr val="FFFFD9"/>
              </a:solidFill>
              <a:effectLst>
                <a:outerShdw blurRad="38100" dist="38100" dir="2700000" algn="tl">
                  <a:srgbClr val="000000"/>
                </a:outerShdw>
              </a:effectLst>
              <a:latin typeface="Arial"/>
            </a:endParaRPr>
          </a:p>
          <a:p>
            <a:pPr algn="ctr">
              <a:lnSpc>
                <a:spcPct val="50000"/>
              </a:lnSpc>
              <a:spcBef>
                <a:spcPct val="50000"/>
              </a:spcBef>
              <a:defRPr/>
            </a:pPr>
            <a:endParaRPr lang="en-US" sz="6000" b="1" dirty="0" smtClean="0">
              <a:solidFill>
                <a:srgbClr val="FFFFD9"/>
              </a:solidFill>
              <a:effectLst>
                <a:outerShdw blurRad="38100" dist="38100" dir="2700000" algn="tl">
                  <a:srgbClr val="000000"/>
                </a:outerShdw>
              </a:effectLst>
              <a:latin typeface="Arial"/>
            </a:endParaRPr>
          </a:p>
          <a:p>
            <a:pPr algn="ctr">
              <a:lnSpc>
                <a:spcPct val="50000"/>
              </a:lnSpc>
              <a:spcBef>
                <a:spcPct val="50000"/>
              </a:spcBef>
              <a:defRPr/>
            </a:pPr>
            <a:r>
              <a:rPr lang="en-US" sz="6000" b="1" dirty="0" smtClean="0">
                <a:solidFill>
                  <a:srgbClr val="FFFFD9"/>
                </a:solidFill>
                <a:effectLst>
                  <a:outerShdw blurRad="38100" dist="38100" dir="2700000" algn="tl">
                    <a:srgbClr val="000000"/>
                  </a:outerShdw>
                </a:effectLst>
                <a:latin typeface="Arial"/>
              </a:rPr>
              <a:t>Relativity:</a:t>
            </a:r>
          </a:p>
          <a:p>
            <a:pPr algn="ctr">
              <a:lnSpc>
                <a:spcPct val="50000"/>
              </a:lnSpc>
              <a:spcBef>
                <a:spcPct val="50000"/>
              </a:spcBef>
              <a:defRPr/>
            </a:pPr>
            <a:endParaRPr lang="en-US" sz="6000" b="1" dirty="0">
              <a:solidFill>
                <a:srgbClr val="FFFFD9"/>
              </a:solidFill>
              <a:effectLst>
                <a:outerShdw blurRad="38100" dist="38100" dir="2700000" algn="tl">
                  <a:srgbClr val="000000"/>
                </a:outerShdw>
              </a:effectLst>
              <a:latin typeface="Arial"/>
            </a:endParaRPr>
          </a:p>
          <a:p>
            <a:pPr algn="ctr">
              <a:lnSpc>
                <a:spcPct val="50000"/>
              </a:lnSpc>
              <a:spcBef>
                <a:spcPct val="50000"/>
              </a:spcBef>
              <a:defRPr/>
            </a:pPr>
            <a:r>
              <a:rPr lang="en-US" sz="6000" b="1" dirty="0" smtClean="0">
                <a:solidFill>
                  <a:srgbClr val="FFFFD9"/>
                </a:solidFill>
                <a:effectLst>
                  <a:outerShdw blurRad="38100" dist="38100" dir="2700000" algn="tl">
                    <a:srgbClr val="000000"/>
                  </a:outerShdw>
                </a:effectLst>
                <a:latin typeface="Arial"/>
              </a:rPr>
              <a:t>Curved Space</a:t>
            </a:r>
          </a:p>
        </p:txBody>
      </p:sp>
    </p:spTree>
    <p:extLst>
      <p:ext uri="{BB962C8B-B14F-4D97-AF65-F5344CB8AC3E}">
        <p14:creationId xmlns:p14="http://schemas.microsoft.com/office/powerpoint/2010/main" val="3436695498"/>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64" y="-243408"/>
            <a:ext cx="9443392" cy="1143000"/>
          </a:xfrm>
        </p:spPr>
        <p:txBody>
          <a:bodyPr/>
          <a:lstStyle/>
          <a:p>
            <a:r>
              <a:rPr lang="nl-NL" sz="4500" b="1" dirty="0" smtClean="0">
                <a:solidFill>
                  <a:schemeClr val="accent5"/>
                </a:solidFill>
              </a:rPr>
              <a:t>Inertial vs Gravitational Mass</a:t>
            </a:r>
            <a:endParaRPr lang="en-GB" sz="4500" b="1" dirty="0">
              <a:solidFill>
                <a:schemeClr val="accent5"/>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908720"/>
            <a:ext cx="8229600" cy="3310112"/>
          </a:xfrm>
        </p:spPr>
      </p:pic>
      <p:sp>
        <p:nvSpPr>
          <p:cNvPr id="5" name="TextBox 4"/>
          <p:cNvSpPr txBox="1"/>
          <p:nvPr/>
        </p:nvSpPr>
        <p:spPr>
          <a:xfrm>
            <a:off x="546493" y="4365104"/>
            <a:ext cx="8784976" cy="2308324"/>
          </a:xfrm>
          <a:prstGeom prst="rect">
            <a:avLst/>
          </a:prstGeom>
          <a:noFill/>
        </p:spPr>
        <p:txBody>
          <a:bodyPr wrap="square" rtlCol="0">
            <a:spAutoFit/>
          </a:bodyPr>
          <a:lstStyle/>
          <a:p>
            <a:pPr marL="285750" indent="-285750">
              <a:buFont typeface="Arial" panose="020B0604020202020204" pitchFamily="34" charset="0"/>
              <a:buChar char="•"/>
            </a:pPr>
            <a:r>
              <a:rPr lang="nl-NL" sz="1600" b="1" dirty="0" smtClean="0">
                <a:solidFill>
                  <a:srgbClr val="FFFFFA"/>
                </a:solidFill>
                <a:latin typeface="Constantia" panose="02030602050306030303" pitchFamily="18" charset="0"/>
              </a:rPr>
              <a:t>a larger mass experiences a stronger gravitational force                gravitational mass</a:t>
            </a:r>
          </a:p>
          <a:p>
            <a:r>
              <a:rPr lang="nl-NL" sz="1600" b="1" dirty="0" smtClean="0">
                <a:solidFill>
                  <a:srgbClr val="FFFFFA"/>
                </a:solidFill>
                <a:latin typeface="Constantia" panose="02030602050306030303" pitchFamily="18" charset="0"/>
              </a:rPr>
              <a:t>     than a light mass</a:t>
            </a:r>
          </a:p>
          <a:p>
            <a:endParaRPr lang="nl-NL" sz="1600" b="1" dirty="0" smtClean="0">
              <a:solidFill>
                <a:srgbClr val="FFFFFA"/>
              </a:solidFill>
              <a:latin typeface="Constantia" panose="02030602050306030303" pitchFamily="18" charset="0"/>
            </a:endParaRPr>
          </a:p>
          <a:p>
            <a:pPr marL="285750" indent="-285750">
              <a:buFont typeface="Arial" panose="020B0604020202020204" pitchFamily="34" charset="0"/>
              <a:buChar char="•"/>
            </a:pPr>
            <a:r>
              <a:rPr lang="nl-NL" sz="1600" b="1" dirty="0" smtClean="0">
                <a:solidFill>
                  <a:srgbClr val="FFFFFA"/>
                </a:solidFill>
                <a:latin typeface="Constantia" panose="02030602050306030303" pitchFamily="18" charset="0"/>
              </a:rPr>
              <a:t>a larger mass is more difficult to get moving                                      inertial mass</a:t>
            </a:r>
          </a:p>
          <a:p>
            <a:r>
              <a:rPr lang="nl-NL" sz="1600" b="1" dirty="0">
                <a:solidFill>
                  <a:srgbClr val="FFFFFA"/>
                </a:solidFill>
                <a:latin typeface="Constantia" panose="02030602050306030303" pitchFamily="18" charset="0"/>
              </a:rPr>
              <a:t> </a:t>
            </a:r>
            <a:r>
              <a:rPr lang="nl-NL" sz="1600" b="1" dirty="0" smtClean="0">
                <a:solidFill>
                  <a:srgbClr val="FFFFFA"/>
                </a:solidFill>
                <a:latin typeface="Constantia" panose="02030602050306030303" pitchFamily="18" charset="0"/>
              </a:rPr>
              <a:t>    than a ligt mass</a:t>
            </a:r>
          </a:p>
          <a:p>
            <a:endParaRPr lang="nl-NL" sz="1600" b="1" dirty="0">
              <a:solidFill>
                <a:srgbClr val="FFFFFA"/>
              </a:solidFill>
              <a:latin typeface="Constantia" panose="02030602050306030303" pitchFamily="18" charset="0"/>
            </a:endParaRPr>
          </a:p>
          <a:p>
            <a:pPr marL="285750" indent="-285750">
              <a:buFont typeface="Arial" panose="020B0604020202020204" pitchFamily="34" charset="0"/>
              <a:buChar char="•"/>
            </a:pPr>
            <a:r>
              <a:rPr lang="nl-NL" sz="1600" b="1" dirty="0" smtClean="0">
                <a:solidFill>
                  <a:srgbClr val="FFFFFA"/>
                </a:solidFill>
                <a:latin typeface="Constantia" panose="02030602050306030303" pitchFamily="18" charset="0"/>
              </a:rPr>
              <a:t>As a result, a heavy mass falls equally fast as the light mass</a:t>
            </a:r>
            <a:r>
              <a:rPr lang="nl-NL" sz="1600" dirty="0" smtClean="0">
                <a:solidFill>
                  <a:srgbClr val="FFFFFA"/>
                </a:solidFill>
              </a:rPr>
              <a:t>:</a:t>
            </a:r>
          </a:p>
          <a:p>
            <a:endParaRPr lang="nl-NL" sz="1600" dirty="0">
              <a:solidFill>
                <a:srgbClr val="FFFFFA"/>
              </a:solidFill>
            </a:endParaRPr>
          </a:p>
          <a:p>
            <a:r>
              <a:rPr lang="nl-NL" sz="1600" dirty="0" smtClean="0">
                <a:solidFill>
                  <a:srgbClr val="FFFFFA"/>
                </a:solidFill>
              </a:rPr>
              <a:t>                                            </a:t>
            </a:r>
            <a:r>
              <a:rPr lang="nl-NL" sz="1600" b="1" dirty="0" smtClean="0">
                <a:solidFill>
                  <a:srgbClr val="FFFFFA"/>
                </a:solidFill>
                <a:latin typeface="Constantia" panose="02030602050306030303" pitchFamily="18" charset="0"/>
              </a:rPr>
              <a:t>Gravitational Mass  =   Inertial Mass </a:t>
            </a:r>
            <a:endParaRPr lang="en-GB" sz="1600" b="1" dirty="0">
              <a:solidFill>
                <a:srgbClr val="FFFFFA"/>
              </a:solidFill>
              <a:latin typeface="Constantia" panose="02030602050306030303" pitchFamily="18" charset="0"/>
            </a:endParaRPr>
          </a:p>
        </p:txBody>
      </p:sp>
      <p:sp>
        <p:nvSpPr>
          <p:cNvPr id="6" name="Rectangle 5"/>
          <p:cNvSpPr/>
          <p:nvPr/>
        </p:nvSpPr>
        <p:spPr>
          <a:xfrm flipV="1">
            <a:off x="546493" y="6237312"/>
            <a:ext cx="8195030" cy="50405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D9"/>
              </a:solidFill>
            </a:endParaRPr>
          </a:p>
        </p:txBody>
      </p:sp>
      <p:sp>
        <p:nvSpPr>
          <p:cNvPr id="7" name="Rectangle 6"/>
          <p:cNvSpPr/>
          <p:nvPr/>
        </p:nvSpPr>
        <p:spPr>
          <a:xfrm>
            <a:off x="6876256" y="4365104"/>
            <a:ext cx="1865267" cy="18002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D9"/>
              </a:solidFill>
            </a:endParaRPr>
          </a:p>
        </p:txBody>
      </p:sp>
      <p:sp>
        <p:nvSpPr>
          <p:cNvPr id="8" name="Rectangle 7"/>
          <p:cNvSpPr/>
          <p:nvPr/>
        </p:nvSpPr>
        <p:spPr>
          <a:xfrm>
            <a:off x="546493" y="4365104"/>
            <a:ext cx="6257755" cy="18002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D9"/>
              </a:solidFill>
            </a:endParaRPr>
          </a:p>
        </p:txBody>
      </p:sp>
    </p:spTree>
    <p:extLst>
      <p:ext uri="{BB962C8B-B14F-4D97-AF65-F5344CB8AC3E}">
        <p14:creationId xmlns:p14="http://schemas.microsoft.com/office/powerpoint/2010/main" val="2808467892"/>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lstStyle/>
          <a:p>
            <a:r>
              <a:rPr lang="nl-NL" sz="6000" b="1" dirty="0" smtClean="0"/>
              <a:t>Pollo </a:t>
            </a:r>
            <a:endParaRPr lang="en-GB" sz="6000" b="1" dirty="0"/>
          </a:p>
        </p:txBody>
      </p:sp>
      <p:pic>
        <p:nvPicPr>
          <p:cNvPr id="4" name="Hammer Versus Feather on the Moon.apollo15.fl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398476" y="1484784"/>
            <a:ext cx="6408712" cy="4806955"/>
          </a:xfrm>
        </p:spPr>
      </p:pic>
      <p:sp>
        <p:nvSpPr>
          <p:cNvPr id="5" name="Rectangle 4"/>
          <p:cNvSpPr/>
          <p:nvPr/>
        </p:nvSpPr>
        <p:spPr>
          <a:xfrm>
            <a:off x="1331640" y="1412776"/>
            <a:ext cx="6408712" cy="489654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bwMode="auto">
          <a:xfrm>
            <a:off x="-118864" y="116632"/>
            <a:ext cx="94433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nl-NL" sz="4500" b="1" kern="0" dirty="0" smtClean="0">
                <a:solidFill>
                  <a:schemeClr val="accent5"/>
                </a:solidFill>
              </a:rPr>
              <a:t>Inertial vs Gravitational Mass:</a:t>
            </a:r>
          </a:p>
          <a:p>
            <a:r>
              <a:rPr lang="nl-NL" sz="4500" b="1" kern="0" dirty="0" smtClean="0">
                <a:solidFill>
                  <a:schemeClr val="accent5"/>
                </a:solidFill>
              </a:rPr>
              <a:t>Apollo 15 </a:t>
            </a:r>
            <a:endParaRPr lang="en-GB" sz="4500" b="1" kern="0" dirty="0">
              <a:solidFill>
                <a:schemeClr val="accent5"/>
              </a:solidFill>
            </a:endParaRPr>
          </a:p>
        </p:txBody>
      </p:sp>
    </p:spTree>
    <p:extLst>
      <p:ext uri="{BB962C8B-B14F-4D97-AF65-F5344CB8AC3E}">
        <p14:creationId xmlns:p14="http://schemas.microsoft.com/office/powerpoint/2010/main" val="3546025353"/>
      </p:ext>
    </p:extLst>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034" y="1340768"/>
            <a:ext cx="3394472" cy="4525963"/>
          </a:xfrm>
        </p:spPr>
      </p:pic>
      <p:sp>
        <p:nvSpPr>
          <p:cNvPr id="2" name="Title 1"/>
          <p:cNvSpPr>
            <a:spLocks noGrp="1"/>
          </p:cNvSpPr>
          <p:nvPr>
            <p:ph type="title"/>
          </p:nvPr>
        </p:nvSpPr>
        <p:spPr>
          <a:xfrm>
            <a:off x="467544" y="0"/>
            <a:ext cx="8229600" cy="1143000"/>
          </a:xfrm>
        </p:spPr>
        <p:txBody>
          <a:bodyPr/>
          <a:lstStyle/>
          <a:p>
            <a:r>
              <a:rPr lang="nl-NL" sz="5000" b="1" dirty="0" smtClean="0">
                <a:solidFill>
                  <a:schemeClr val="accent5"/>
                </a:solidFill>
              </a:rPr>
              <a:t>Simon Stevin &amp; Galilei</a:t>
            </a:r>
            <a:endParaRPr lang="en-GB" sz="5000" b="1" dirty="0">
              <a:solidFill>
                <a:schemeClr val="accent5"/>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897" y="1366397"/>
            <a:ext cx="2952328" cy="4498610"/>
          </a:xfrm>
          <a:prstGeom prst="rect">
            <a:avLst/>
          </a:prstGeom>
        </p:spPr>
      </p:pic>
      <p:sp>
        <p:nvSpPr>
          <p:cNvPr id="6" name="Rectangle 5"/>
          <p:cNvSpPr/>
          <p:nvPr/>
        </p:nvSpPr>
        <p:spPr>
          <a:xfrm>
            <a:off x="683568" y="1412776"/>
            <a:ext cx="3384376" cy="449861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D9"/>
              </a:solidFill>
            </a:endParaRPr>
          </a:p>
        </p:txBody>
      </p:sp>
      <p:sp>
        <p:nvSpPr>
          <p:cNvPr id="7" name="Rectangle 6"/>
          <p:cNvSpPr/>
          <p:nvPr/>
        </p:nvSpPr>
        <p:spPr>
          <a:xfrm>
            <a:off x="5081897" y="1396458"/>
            <a:ext cx="2927243" cy="449861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D9"/>
              </a:solidFill>
            </a:endParaRPr>
          </a:p>
        </p:txBody>
      </p:sp>
      <p:sp>
        <p:nvSpPr>
          <p:cNvPr id="8" name="TextBox 7"/>
          <p:cNvSpPr txBox="1"/>
          <p:nvPr/>
        </p:nvSpPr>
        <p:spPr>
          <a:xfrm>
            <a:off x="683568" y="6097099"/>
            <a:ext cx="3384376" cy="646331"/>
          </a:xfrm>
          <a:prstGeom prst="rect">
            <a:avLst/>
          </a:prstGeom>
          <a:noFill/>
        </p:spPr>
        <p:txBody>
          <a:bodyPr wrap="square" rtlCol="0">
            <a:spAutoFit/>
          </a:bodyPr>
          <a:lstStyle/>
          <a:p>
            <a:r>
              <a:rPr lang="nl-NL" b="1" dirty="0" smtClean="0">
                <a:solidFill>
                  <a:srgbClr val="FFFFFA"/>
                </a:solidFill>
                <a:latin typeface="Arial"/>
              </a:rPr>
              <a:t>1586: Simon Steven, </a:t>
            </a:r>
          </a:p>
          <a:p>
            <a:r>
              <a:rPr lang="nl-NL" b="1" dirty="0" smtClean="0">
                <a:solidFill>
                  <a:srgbClr val="FFFFFA"/>
                </a:solidFill>
                <a:latin typeface="Arial"/>
              </a:rPr>
              <a:t>           Nieuwe Kerk, Delft</a:t>
            </a:r>
            <a:endParaRPr lang="en-GB" b="1" dirty="0">
              <a:solidFill>
                <a:srgbClr val="FFFFFA"/>
              </a:solidFill>
              <a:latin typeface="Arial"/>
            </a:endParaRPr>
          </a:p>
        </p:txBody>
      </p:sp>
      <p:sp>
        <p:nvSpPr>
          <p:cNvPr id="9" name="TextBox 8"/>
          <p:cNvSpPr txBox="1"/>
          <p:nvPr/>
        </p:nvSpPr>
        <p:spPr>
          <a:xfrm>
            <a:off x="5004048" y="6097099"/>
            <a:ext cx="3384376" cy="646331"/>
          </a:xfrm>
          <a:prstGeom prst="rect">
            <a:avLst/>
          </a:prstGeom>
          <a:noFill/>
        </p:spPr>
        <p:txBody>
          <a:bodyPr wrap="square" rtlCol="0">
            <a:spAutoFit/>
          </a:bodyPr>
          <a:lstStyle/>
          <a:p>
            <a:r>
              <a:rPr lang="nl-NL" b="1" dirty="0" smtClean="0">
                <a:solidFill>
                  <a:srgbClr val="FFFFFA"/>
                </a:solidFill>
                <a:latin typeface="Arial"/>
              </a:rPr>
              <a:t>1589  ????  - Galileo Galilei, </a:t>
            </a:r>
          </a:p>
          <a:p>
            <a:r>
              <a:rPr lang="nl-NL" b="1" dirty="0" smtClean="0">
                <a:solidFill>
                  <a:srgbClr val="FFFFFA"/>
                </a:solidFill>
                <a:latin typeface="Arial"/>
              </a:rPr>
              <a:t>           leaning tower of Pisa</a:t>
            </a:r>
            <a:endParaRPr lang="en-GB" b="1" dirty="0">
              <a:solidFill>
                <a:srgbClr val="FFFFFA"/>
              </a:solidFill>
              <a:latin typeface="Arial"/>
            </a:endParaRPr>
          </a:p>
        </p:txBody>
      </p:sp>
    </p:spTree>
    <p:extLst>
      <p:ext uri="{BB962C8B-B14F-4D97-AF65-F5344CB8AC3E}">
        <p14:creationId xmlns:p14="http://schemas.microsoft.com/office/powerpoint/2010/main" val="2087817808"/>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nl-NL" sz="4000" b="1" dirty="0">
                <a:solidFill>
                  <a:schemeClr val="accent5"/>
                </a:solidFill>
              </a:rPr>
              <a:t>d</a:t>
            </a:r>
            <a:r>
              <a:rPr lang="nl-NL" sz="4000" b="1" dirty="0" smtClean="0">
                <a:solidFill>
                  <a:schemeClr val="accent5"/>
                </a:solidFill>
              </a:rPr>
              <a:t>e Beghinselen der Weeghconst</a:t>
            </a:r>
            <a:endParaRPr lang="en-GB" sz="4000" b="1" dirty="0">
              <a:solidFill>
                <a:schemeClr val="accent5"/>
              </a:solidFill>
            </a:endParaRPr>
          </a:p>
        </p:txBody>
      </p:sp>
      <p:sp>
        <p:nvSpPr>
          <p:cNvPr id="6" name="Rectangle 5"/>
          <p:cNvSpPr/>
          <p:nvPr/>
        </p:nvSpPr>
        <p:spPr>
          <a:xfrm>
            <a:off x="539552" y="1412776"/>
            <a:ext cx="7992888" cy="449861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D9"/>
              </a:solidFill>
            </a:endParaRPr>
          </a:p>
        </p:txBody>
      </p:sp>
      <p:sp>
        <p:nvSpPr>
          <p:cNvPr id="3" name="Content Placeholder 2"/>
          <p:cNvSpPr>
            <a:spLocks noGrp="1"/>
          </p:cNvSpPr>
          <p:nvPr>
            <p:ph idx="1"/>
          </p:nvPr>
        </p:nvSpPr>
        <p:spPr>
          <a:xfrm>
            <a:off x="302840" y="1628800"/>
            <a:ext cx="8229600" cy="4525963"/>
          </a:xfrm>
        </p:spPr>
        <p:txBody>
          <a:bodyPr/>
          <a:lstStyle/>
          <a:p>
            <a:r>
              <a:rPr lang="en-GB" sz="2000" i="1" dirty="0" smtClean="0">
                <a:solidFill>
                  <a:schemeClr val="accent5"/>
                </a:solidFill>
              </a:rPr>
              <a:t>Laet nemen </a:t>
            </a:r>
            <a:r>
              <a:rPr lang="en-GB" sz="2000" i="1" dirty="0">
                <a:solidFill>
                  <a:schemeClr val="accent5"/>
                </a:solidFill>
              </a:rPr>
              <a:t>(</a:t>
            </a:r>
            <a:r>
              <a:rPr lang="en-GB" sz="2000" i="1" dirty="0" err="1">
                <a:solidFill>
                  <a:schemeClr val="accent5"/>
                </a:solidFill>
              </a:rPr>
              <a:t>soo</a:t>
            </a:r>
            <a:r>
              <a:rPr lang="en-GB" sz="2000" i="1" dirty="0">
                <a:solidFill>
                  <a:schemeClr val="accent5"/>
                </a:solidFill>
              </a:rPr>
              <a:t> den </a:t>
            </a:r>
            <a:r>
              <a:rPr lang="en-GB" sz="2000" i="1" dirty="0" err="1">
                <a:solidFill>
                  <a:schemeClr val="accent5"/>
                </a:solidFill>
              </a:rPr>
              <a:t>hoochgheleerden</a:t>
            </a:r>
            <a:r>
              <a:rPr lang="en-GB" sz="2000" i="1" dirty="0">
                <a:solidFill>
                  <a:schemeClr val="accent5"/>
                </a:solidFill>
              </a:rPr>
              <a:t> H. IAN CORNETS DE GROOT </a:t>
            </a:r>
            <a:r>
              <a:rPr lang="en-GB" sz="2000" i="1" dirty="0" err="1">
                <a:solidFill>
                  <a:schemeClr val="accent5"/>
                </a:solidFill>
              </a:rPr>
              <a:t>vlietichste</a:t>
            </a:r>
            <a:r>
              <a:rPr lang="en-GB" sz="2000" i="1" dirty="0">
                <a:solidFill>
                  <a:schemeClr val="accent5"/>
                </a:solidFill>
              </a:rPr>
              <a:t> </a:t>
            </a:r>
            <a:r>
              <a:rPr lang="en-GB" sz="2000" i="1" dirty="0" err="1">
                <a:solidFill>
                  <a:schemeClr val="accent5"/>
                </a:solidFill>
              </a:rPr>
              <a:t>ondersoucker</a:t>
            </a:r>
            <a:r>
              <a:rPr lang="en-GB" sz="2000" i="1" dirty="0">
                <a:solidFill>
                  <a:schemeClr val="accent5"/>
                </a:solidFill>
              </a:rPr>
              <a:t> der </a:t>
            </a:r>
            <a:r>
              <a:rPr lang="en-GB" sz="2000" i="1" dirty="0" err="1">
                <a:solidFill>
                  <a:schemeClr val="accent5"/>
                </a:solidFill>
              </a:rPr>
              <a:t>Naturens</a:t>
            </a:r>
            <a:r>
              <a:rPr lang="en-GB" sz="2000" i="1" dirty="0">
                <a:solidFill>
                  <a:schemeClr val="accent5"/>
                </a:solidFill>
              </a:rPr>
              <a:t> </a:t>
            </a:r>
            <a:r>
              <a:rPr lang="en-GB" sz="2000" i="1" dirty="0" err="1">
                <a:solidFill>
                  <a:schemeClr val="accent5"/>
                </a:solidFill>
              </a:rPr>
              <a:t>verborghentheden</a:t>
            </a:r>
            <a:r>
              <a:rPr lang="en-GB" sz="2000" i="1" dirty="0">
                <a:solidFill>
                  <a:schemeClr val="accent5"/>
                </a:solidFill>
              </a:rPr>
              <a:t>, </a:t>
            </a:r>
            <a:r>
              <a:rPr lang="en-GB" sz="2000" i="1" dirty="0" err="1">
                <a:solidFill>
                  <a:schemeClr val="accent5"/>
                </a:solidFill>
              </a:rPr>
              <a:t>ende</a:t>
            </a:r>
            <a:r>
              <a:rPr lang="en-GB" sz="2000" i="1" dirty="0">
                <a:solidFill>
                  <a:schemeClr val="accent5"/>
                </a:solidFill>
              </a:rPr>
              <a:t> ick </a:t>
            </a:r>
            <a:r>
              <a:rPr lang="en-GB" sz="2000" i="1" dirty="0" err="1">
                <a:solidFill>
                  <a:schemeClr val="accent5"/>
                </a:solidFill>
              </a:rPr>
              <a:t>ghedaen</a:t>
            </a:r>
            <a:r>
              <a:rPr lang="en-GB" sz="2000" i="1" dirty="0">
                <a:solidFill>
                  <a:schemeClr val="accent5"/>
                </a:solidFill>
              </a:rPr>
              <a:t> </a:t>
            </a:r>
            <a:r>
              <a:rPr lang="en-GB" sz="2000" i="1" dirty="0" err="1">
                <a:solidFill>
                  <a:schemeClr val="accent5"/>
                </a:solidFill>
              </a:rPr>
              <a:t>hebben</a:t>
            </a:r>
            <a:r>
              <a:rPr lang="en-GB" sz="2000" i="1" dirty="0">
                <a:solidFill>
                  <a:schemeClr val="accent5"/>
                </a:solidFill>
              </a:rPr>
              <a:t>) twee </a:t>
            </a:r>
            <a:r>
              <a:rPr lang="en-GB" sz="2000" i="1" dirty="0" err="1">
                <a:solidFill>
                  <a:schemeClr val="accent5"/>
                </a:solidFill>
              </a:rPr>
              <a:t>loyen</a:t>
            </a:r>
            <a:r>
              <a:rPr lang="en-GB" sz="2000" i="1" dirty="0">
                <a:solidFill>
                  <a:schemeClr val="accent5"/>
                </a:solidFill>
              </a:rPr>
              <a:t> </a:t>
            </a:r>
            <a:r>
              <a:rPr lang="en-GB" sz="2000" i="1" dirty="0" err="1">
                <a:solidFill>
                  <a:schemeClr val="accent5"/>
                </a:solidFill>
              </a:rPr>
              <a:t>clooten</a:t>
            </a:r>
            <a:r>
              <a:rPr lang="en-GB" sz="2000" i="1" dirty="0">
                <a:solidFill>
                  <a:schemeClr val="accent5"/>
                </a:solidFill>
              </a:rPr>
              <a:t> </a:t>
            </a:r>
            <a:r>
              <a:rPr lang="en-GB" sz="2000" i="1" dirty="0" err="1">
                <a:solidFill>
                  <a:schemeClr val="accent5"/>
                </a:solidFill>
              </a:rPr>
              <a:t>d'een</a:t>
            </a:r>
            <a:r>
              <a:rPr lang="en-GB" sz="2000" i="1" dirty="0">
                <a:solidFill>
                  <a:schemeClr val="accent5"/>
                </a:solidFill>
              </a:rPr>
              <a:t> </a:t>
            </a:r>
            <a:r>
              <a:rPr lang="en-GB" sz="2000" i="1" dirty="0" err="1">
                <a:solidFill>
                  <a:schemeClr val="accent5"/>
                </a:solidFill>
              </a:rPr>
              <a:t>thienmael</a:t>
            </a:r>
            <a:r>
              <a:rPr lang="en-GB" sz="2000" i="1" dirty="0">
                <a:solidFill>
                  <a:schemeClr val="accent5"/>
                </a:solidFill>
              </a:rPr>
              <a:t> </a:t>
            </a:r>
            <a:r>
              <a:rPr lang="en-GB" sz="2000" i="1" dirty="0" err="1">
                <a:solidFill>
                  <a:schemeClr val="accent5"/>
                </a:solidFill>
              </a:rPr>
              <a:t>grooter</a:t>
            </a:r>
            <a:r>
              <a:rPr lang="en-GB" sz="2000" i="1" dirty="0">
                <a:solidFill>
                  <a:schemeClr val="accent5"/>
                </a:solidFill>
              </a:rPr>
              <a:t> </a:t>
            </a:r>
            <a:r>
              <a:rPr lang="en-GB" sz="2000" i="1" dirty="0" err="1">
                <a:solidFill>
                  <a:schemeClr val="accent5"/>
                </a:solidFill>
              </a:rPr>
              <a:t>en</a:t>
            </a:r>
            <a:r>
              <a:rPr lang="en-GB" sz="2000" i="1" dirty="0">
                <a:solidFill>
                  <a:schemeClr val="accent5"/>
                </a:solidFill>
              </a:rPr>
              <a:t> </a:t>
            </a:r>
            <a:r>
              <a:rPr lang="en-GB" sz="2000" i="1" dirty="0" err="1">
                <a:solidFill>
                  <a:schemeClr val="accent5"/>
                </a:solidFill>
              </a:rPr>
              <a:t>swaerder</a:t>
            </a:r>
            <a:r>
              <a:rPr lang="en-GB" sz="2000" i="1" dirty="0">
                <a:solidFill>
                  <a:schemeClr val="accent5"/>
                </a:solidFill>
              </a:rPr>
              <a:t> </a:t>
            </a:r>
            <a:r>
              <a:rPr lang="en-GB" sz="2000" i="1" dirty="0" err="1">
                <a:solidFill>
                  <a:schemeClr val="accent5"/>
                </a:solidFill>
              </a:rPr>
              <a:t>als</a:t>
            </a:r>
            <a:r>
              <a:rPr lang="en-GB" sz="2000" i="1" dirty="0">
                <a:solidFill>
                  <a:schemeClr val="accent5"/>
                </a:solidFill>
              </a:rPr>
              <a:t> </a:t>
            </a:r>
            <a:r>
              <a:rPr lang="en-GB" sz="2000" i="1" dirty="0" err="1">
                <a:solidFill>
                  <a:schemeClr val="accent5"/>
                </a:solidFill>
              </a:rPr>
              <a:t>d'ander</a:t>
            </a:r>
            <a:r>
              <a:rPr lang="en-GB" sz="2000" i="1" dirty="0">
                <a:solidFill>
                  <a:schemeClr val="accent5"/>
                </a:solidFill>
              </a:rPr>
              <a:t>, die </a:t>
            </a:r>
            <a:r>
              <a:rPr lang="en-GB" sz="2000" i="1" dirty="0" err="1">
                <a:solidFill>
                  <a:schemeClr val="accent5"/>
                </a:solidFill>
              </a:rPr>
              <a:t>laet</a:t>
            </a:r>
            <a:r>
              <a:rPr lang="en-GB" sz="2000" i="1" dirty="0">
                <a:solidFill>
                  <a:schemeClr val="accent5"/>
                </a:solidFill>
              </a:rPr>
              <a:t> </a:t>
            </a:r>
            <a:r>
              <a:rPr lang="en-GB" sz="2000" i="1" dirty="0" err="1">
                <a:solidFill>
                  <a:schemeClr val="accent5"/>
                </a:solidFill>
              </a:rPr>
              <a:t>t'samen</a:t>
            </a:r>
            <a:r>
              <a:rPr lang="en-GB" sz="2000" i="1" dirty="0">
                <a:solidFill>
                  <a:schemeClr val="accent5"/>
                </a:solidFill>
              </a:rPr>
              <a:t> </a:t>
            </a:r>
            <a:r>
              <a:rPr lang="en-GB" sz="2000" i="1" dirty="0" err="1">
                <a:solidFill>
                  <a:schemeClr val="accent5"/>
                </a:solidFill>
              </a:rPr>
              <a:t>vallen</a:t>
            </a:r>
            <a:r>
              <a:rPr lang="en-GB" sz="2000" i="1" dirty="0">
                <a:solidFill>
                  <a:schemeClr val="accent5"/>
                </a:solidFill>
              </a:rPr>
              <a:t> van 30 </a:t>
            </a:r>
            <a:r>
              <a:rPr lang="en-GB" sz="2000" i="1" dirty="0" err="1">
                <a:solidFill>
                  <a:schemeClr val="accent5"/>
                </a:solidFill>
              </a:rPr>
              <a:t>voeten</a:t>
            </a:r>
            <a:r>
              <a:rPr lang="en-GB" sz="2000" i="1" dirty="0">
                <a:solidFill>
                  <a:schemeClr val="accent5"/>
                </a:solidFill>
              </a:rPr>
              <a:t> hooch, op </a:t>
            </a:r>
            <a:r>
              <a:rPr lang="en-GB" sz="2000" i="1" dirty="0" err="1">
                <a:solidFill>
                  <a:schemeClr val="accent5"/>
                </a:solidFill>
              </a:rPr>
              <a:t>een</a:t>
            </a:r>
            <a:r>
              <a:rPr lang="en-GB" sz="2000" i="1" dirty="0">
                <a:solidFill>
                  <a:schemeClr val="accent5"/>
                </a:solidFill>
              </a:rPr>
              <a:t> </a:t>
            </a:r>
            <a:r>
              <a:rPr lang="en-GB" sz="2000" i="1" dirty="0" err="1">
                <a:solidFill>
                  <a:schemeClr val="accent5"/>
                </a:solidFill>
              </a:rPr>
              <a:t>bart</a:t>
            </a:r>
            <a:r>
              <a:rPr lang="en-GB" sz="2000" i="1" dirty="0">
                <a:solidFill>
                  <a:schemeClr val="accent5"/>
                </a:solidFill>
              </a:rPr>
              <a:t> oft yet </a:t>
            </a:r>
            <a:r>
              <a:rPr lang="en-GB" sz="2000" i="1" dirty="0" err="1">
                <a:solidFill>
                  <a:schemeClr val="accent5"/>
                </a:solidFill>
              </a:rPr>
              <a:t>daer</a:t>
            </a:r>
            <a:r>
              <a:rPr lang="en-GB" sz="2000" i="1" dirty="0">
                <a:solidFill>
                  <a:schemeClr val="accent5"/>
                </a:solidFill>
              </a:rPr>
              <a:t> </a:t>
            </a:r>
            <a:r>
              <a:rPr lang="en-GB" sz="2000" i="1" dirty="0" err="1">
                <a:solidFill>
                  <a:schemeClr val="accent5"/>
                </a:solidFill>
              </a:rPr>
              <a:t>sy</a:t>
            </a:r>
            <a:r>
              <a:rPr lang="en-GB" sz="2000" i="1" dirty="0">
                <a:solidFill>
                  <a:schemeClr val="accent5"/>
                </a:solidFill>
              </a:rPr>
              <a:t> </a:t>
            </a:r>
            <a:r>
              <a:rPr lang="en-GB" sz="2000" i="1" dirty="0" err="1">
                <a:solidFill>
                  <a:schemeClr val="accent5"/>
                </a:solidFill>
              </a:rPr>
              <a:t>merckelick</a:t>
            </a:r>
            <a:r>
              <a:rPr lang="en-GB" sz="2000" i="1" dirty="0">
                <a:solidFill>
                  <a:schemeClr val="accent5"/>
                </a:solidFill>
              </a:rPr>
              <a:t> </a:t>
            </a:r>
            <a:r>
              <a:rPr lang="en-GB" sz="2000" i="1" dirty="0" err="1">
                <a:solidFill>
                  <a:schemeClr val="accent5"/>
                </a:solidFill>
              </a:rPr>
              <a:t>gheluyt</a:t>
            </a:r>
            <a:r>
              <a:rPr lang="en-GB" sz="2000" i="1" dirty="0">
                <a:solidFill>
                  <a:schemeClr val="accent5"/>
                </a:solidFill>
              </a:rPr>
              <a:t> </a:t>
            </a:r>
            <a:r>
              <a:rPr lang="en-GB" sz="2000" i="1" dirty="0" err="1">
                <a:solidFill>
                  <a:schemeClr val="accent5"/>
                </a:solidFill>
              </a:rPr>
              <a:t>tegen</a:t>
            </a:r>
            <a:r>
              <a:rPr lang="en-GB" sz="2000" i="1" dirty="0">
                <a:solidFill>
                  <a:schemeClr val="accent5"/>
                </a:solidFill>
              </a:rPr>
              <a:t> </a:t>
            </a:r>
            <a:r>
              <a:rPr lang="en-GB" sz="2000" i="1" dirty="0" err="1">
                <a:solidFill>
                  <a:schemeClr val="accent5"/>
                </a:solidFill>
              </a:rPr>
              <a:t>gheven</a:t>
            </a:r>
            <a:r>
              <a:rPr lang="en-GB" sz="2000" i="1" dirty="0">
                <a:solidFill>
                  <a:schemeClr val="accent5"/>
                </a:solidFill>
              </a:rPr>
              <a:t>, </a:t>
            </a:r>
            <a:r>
              <a:rPr lang="en-GB" sz="2000" i="1" dirty="0" err="1">
                <a:solidFill>
                  <a:schemeClr val="accent5"/>
                </a:solidFill>
              </a:rPr>
              <a:t>ende</a:t>
            </a:r>
            <a:r>
              <a:rPr lang="en-GB" sz="2000" i="1" dirty="0">
                <a:solidFill>
                  <a:schemeClr val="accent5"/>
                </a:solidFill>
              </a:rPr>
              <a:t> </a:t>
            </a:r>
            <a:r>
              <a:rPr lang="en-GB" sz="2000" i="1" dirty="0" err="1">
                <a:solidFill>
                  <a:schemeClr val="accent5"/>
                </a:solidFill>
              </a:rPr>
              <a:t>sal</a:t>
            </a:r>
            <a:r>
              <a:rPr lang="en-GB" sz="2000" i="1" dirty="0">
                <a:solidFill>
                  <a:schemeClr val="accent5"/>
                </a:solidFill>
              </a:rPr>
              <a:t> </a:t>
            </a:r>
            <a:r>
              <a:rPr lang="en-GB" sz="2000" i="1" dirty="0" err="1">
                <a:solidFill>
                  <a:schemeClr val="accent5"/>
                </a:solidFill>
              </a:rPr>
              <a:t>blijcken</a:t>
            </a:r>
            <a:r>
              <a:rPr lang="en-GB" sz="2000" i="1" dirty="0">
                <a:solidFill>
                  <a:schemeClr val="accent5"/>
                </a:solidFill>
              </a:rPr>
              <a:t>, </a:t>
            </a:r>
            <a:r>
              <a:rPr lang="en-GB" sz="2000" i="1" dirty="0" err="1">
                <a:solidFill>
                  <a:schemeClr val="accent5"/>
                </a:solidFill>
              </a:rPr>
              <a:t>dat</a:t>
            </a:r>
            <a:r>
              <a:rPr lang="en-GB" sz="2000" i="1" dirty="0">
                <a:solidFill>
                  <a:schemeClr val="accent5"/>
                </a:solidFill>
              </a:rPr>
              <a:t> de </a:t>
            </a:r>
            <a:r>
              <a:rPr lang="en-GB" sz="2000" i="1" dirty="0" err="1">
                <a:solidFill>
                  <a:schemeClr val="accent5"/>
                </a:solidFill>
              </a:rPr>
              <a:t>lichste</a:t>
            </a:r>
            <a:r>
              <a:rPr lang="en-GB" sz="2000" i="1" dirty="0">
                <a:solidFill>
                  <a:schemeClr val="accent5"/>
                </a:solidFill>
              </a:rPr>
              <a:t> </a:t>
            </a:r>
            <a:r>
              <a:rPr lang="en-GB" sz="2000" i="1" dirty="0" err="1">
                <a:solidFill>
                  <a:schemeClr val="accent5"/>
                </a:solidFill>
              </a:rPr>
              <a:t>gheen</a:t>
            </a:r>
            <a:r>
              <a:rPr lang="en-GB" sz="2000" i="1" dirty="0">
                <a:solidFill>
                  <a:schemeClr val="accent5"/>
                </a:solidFill>
              </a:rPr>
              <a:t> </a:t>
            </a:r>
            <a:r>
              <a:rPr lang="en-GB" sz="2000" i="1" dirty="0" err="1">
                <a:solidFill>
                  <a:schemeClr val="accent5"/>
                </a:solidFill>
              </a:rPr>
              <a:t>thienmael</a:t>
            </a:r>
            <a:r>
              <a:rPr lang="en-GB" sz="2000" i="1" dirty="0">
                <a:solidFill>
                  <a:schemeClr val="accent5"/>
                </a:solidFill>
              </a:rPr>
              <a:t> </a:t>
            </a:r>
            <a:r>
              <a:rPr lang="en-GB" sz="2000" i="1" dirty="0" err="1">
                <a:solidFill>
                  <a:schemeClr val="accent5"/>
                </a:solidFill>
              </a:rPr>
              <a:t>langher</a:t>
            </a:r>
            <a:r>
              <a:rPr lang="en-GB" sz="2000" i="1" dirty="0">
                <a:solidFill>
                  <a:schemeClr val="accent5"/>
                </a:solidFill>
              </a:rPr>
              <a:t> op </a:t>
            </a:r>
            <a:r>
              <a:rPr lang="en-GB" sz="2000" i="1" dirty="0" err="1">
                <a:solidFill>
                  <a:schemeClr val="accent5"/>
                </a:solidFill>
              </a:rPr>
              <a:t>wech</a:t>
            </a:r>
            <a:r>
              <a:rPr lang="en-GB" sz="2000" i="1" dirty="0">
                <a:solidFill>
                  <a:schemeClr val="accent5"/>
                </a:solidFill>
              </a:rPr>
              <a:t> </a:t>
            </a:r>
            <a:r>
              <a:rPr lang="en-GB" sz="2000" i="1" dirty="0" err="1">
                <a:solidFill>
                  <a:schemeClr val="accent5"/>
                </a:solidFill>
              </a:rPr>
              <a:t>en</a:t>
            </a:r>
            <a:r>
              <a:rPr lang="en-GB" sz="2000" i="1" dirty="0">
                <a:solidFill>
                  <a:schemeClr val="accent5"/>
                </a:solidFill>
              </a:rPr>
              <a:t> </a:t>
            </a:r>
            <a:r>
              <a:rPr lang="en-GB" sz="2000" i="1" dirty="0" err="1">
                <a:solidFill>
                  <a:schemeClr val="accent5"/>
                </a:solidFill>
              </a:rPr>
              <a:t>blijft</a:t>
            </a:r>
            <a:r>
              <a:rPr lang="en-GB" sz="2000" i="1" dirty="0">
                <a:solidFill>
                  <a:schemeClr val="accent5"/>
                </a:solidFill>
              </a:rPr>
              <a:t> </a:t>
            </a:r>
            <a:r>
              <a:rPr lang="en-GB" sz="2000" i="1" dirty="0" err="1">
                <a:solidFill>
                  <a:schemeClr val="accent5"/>
                </a:solidFill>
              </a:rPr>
              <a:t>dan</a:t>
            </a:r>
            <a:r>
              <a:rPr lang="en-GB" sz="2000" i="1" dirty="0">
                <a:solidFill>
                  <a:schemeClr val="accent5"/>
                </a:solidFill>
              </a:rPr>
              <a:t> de </a:t>
            </a:r>
            <a:r>
              <a:rPr lang="en-GB" sz="2000" i="1" dirty="0" err="1">
                <a:solidFill>
                  <a:schemeClr val="accent5"/>
                </a:solidFill>
              </a:rPr>
              <a:t>swaerste</a:t>
            </a:r>
            <a:r>
              <a:rPr lang="en-GB" sz="2000" i="1" dirty="0">
                <a:solidFill>
                  <a:schemeClr val="accent5"/>
                </a:solidFill>
              </a:rPr>
              <a:t>, </a:t>
            </a:r>
            <a:r>
              <a:rPr lang="en-GB" sz="2000" i="1" dirty="0" err="1">
                <a:solidFill>
                  <a:schemeClr val="accent5"/>
                </a:solidFill>
              </a:rPr>
              <a:t>maer</a:t>
            </a:r>
            <a:r>
              <a:rPr lang="en-GB" sz="2000" i="1" dirty="0">
                <a:solidFill>
                  <a:schemeClr val="accent5"/>
                </a:solidFill>
              </a:rPr>
              <a:t> </a:t>
            </a:r>
            <a:r>
              <a:rPr lang="en-GB" sz="2000" i="1" dirty="0" err="1">
                <a:solidFill>
                  <a:schemeClr val="accent5"/>
                </a:solidFill>
              </a:rPr>
              <a:t>datse</a:t>
            </a:r>
            <a:r>
              <a:rPr lang="en-GB" sz="2000" i="1" dirty="0">
                <a:solidFill>
                  <a:schemeClr val="accent5"/>
                </a:solidFill>
              </a:rPr>
              <a:t> </a:t>
            </a:r>
            <a:r>
              <a:rPr lang="en-GB" sz="2000" i="1" dirty="0" err="1">
                <a:solidFill>
                  <a:schemeClr val="accent5"/>
                </a:solidFill>
              </a:rPr>
              <a:t>t'samen</a:t>
            </a:r>
            <a:r>
              <a:rPr lang="en-GB" sz="2000" i="1" dirty="0">
                <a:solidFill>
                  <a:schemeClr val="accent5"/>
                </a:solidFill>
              </a:rPr>
              <a:t> so </a:t>
            </a:r>
            <a:r>
              <a:rPr lang="en-GB" sz="2000" i="1" dirty="0" err="1">
                <a:solidFill>
                  <a:schemeClr val="accent5"/>
                </a:solidFill>
              </a:rPr>
              <a:t>ghelijck</a:t>
            </a:r>
            <a:r>
              <a:rPr lang="en-GB" sz="2000" i="1" dirty="0">
                <a:solidFill>
                  <a:schemeClr val="accent5"/>
                </a:solidFill>
              </a:rPr>
              <a:t> opt </a:t>
            </a:r>
            <a:r>
              <a:rPr lang="en-GB" sz="2000" i="1" dirty="0" err="1">
                <a:solidFill>
                  <a:schemeClr val="accent5"/>
                </a:solidFill>
              </a:rPr>
              <a:t>bart</a:t>
            </a:r>
            <a:r>
              <a:rPr lang="en-GB" sz="2000" i="1" dirty="0">
                <a:solidFill>
                  <a:schemeClr val="accent5"/>
                </a:solidFill>
              </a:rPr>
              <a:t> </a:t>
            </a:r>
            <a:r>
              <a:rPr lang="en-GB" sz="2000" i="1" dirty="0" err="1">
                <a:solidFill>
                  <a:schemeClr val="accent5"/>
                </a:solidFill>
              </a:rPr>
              <a:t>vallen</a:t>
            </a:r>
            <a:r>
              <a:rPr lang="en-GB" sz="2000" i="1" dirty="0">
                <a:solidFill>
                  <a:schemeClr val="accent5"/>
                </a:solidFill>
              </a:rPr>
              <a:t>, </a:t>
            </a:r>
            <a:r>
              <a:rPr lang="en-GB" sz="2000" i="1" dirty="0" err="1">
                <a:solidFill>
                  <a:schemeClr val="accent5"/>
                </a:solidFill>
              </a:rPr>
              <a:t>dat</a:t>
            </a:r>
            <a:r>
              <a:rPr lang="en-GB" sz="2000" i="1" dirty="0">
                <a:solidFill>
                  <a:schemeClr val="accent5"/>
                </a:solidFill>
              </a:rPr>
              <a:t> </a:t>
            </a:r>
            <a:r>
              <a:rPr lang="en-GB" sz="2000" i="1" dirty="0" err="1">
                <a:solidFill>
                  <a:schemeClr val="accent5"/>
                </a:solidFill>
              </a:rPr>
              <a:t>haer</a:t>
            </a:r>
            <a:r>
              <a:rPr lang="en-GB" sz="2000" i="1" dirty="0">
                <a:solidFill>
                  <a:schemeClr val="accent5"/>
                </a:solidFill>
              </a:rPr>
              <a:t> </a:t>
            </a:r>
            <a:r>
              <a:rPr lang="en-GB" sz="2000" i="1" dirty="0" err="1">
                <a:solidFill>
                  <a:schemeClr val="accent5"/>
                </a:solidFill>
              </a:rPr>
              <a:t>beyde</a:t>
            </a:r>
            <a:r>
              <a:rPr lang="en-GB" sz="2000" i="1" dirty="0">
                <a:solidFill>
                  <a:schemeClr val="accent5"/>
                </a:solidFill>
              </a:rPr>
              <a:t> </a:t>
            </a:r>
            <a:r>
              <a:rPr lang="en-GB" sz="2000" i="1" dirty="0" err="1">
                <a:solidFill>
                  <a:schemeClr val="accent5"/>
                </a:solidFill>
              </a:rPr>
              <a:t>gheluyden</a:t>
            </a:r>
            <a:r>
              <a:rPr lang="en-GB" sz="2000" i="1" dirty="0">
                <a:solidFill>
                  <a:schemeClr val="accent5"/>
                </a:solidFill>
              </a:rPr>
              <a:t> </a:t>
            </a:r>
            <a:r>
              <a:rPr lang="en-GB" sz="2000" i="1" dirty="0" err="1">
                <a:solidFill>
                  <a:schemeClr val="accent5"/>
                </a:solidFill>
              </a:rPr>
              <a:t>een</a:t>
            </a:r>
            <a:r>
              <a:rPr lang="en-GB" sz="2000" i="1" dirty="0">
                <a:solidFill>
                  <a:schemeClr val="accent5"/>
                </a:solidFill>
              </a:rPr>
              <a:t> </a:t>
            </a:r>
            <a:r>
              <a:rPr lang="en-GB" sz="2000" i="1" dirty="0" err="1">
                <a:solidFill>
                  <a:schemeClr val="accent5"/>
                </a:solidFill>
              </a:rPr>
              <a:t>selve</a:t>
            </a:r>
            <a:r>
              <a:rPr lang="en-GB" sz="2000" i="1" dirty="0">
                <a:solidFill>
                  <a:schemeClr val="accent5"/>
                </a:solidFill>
              </a:rPr>
              <a:t> clop </a:t>
            </a:r>
            <a:r>
              <a:rPr lang="en-GB" sz="2000" i="1" dirty="0" err="1">
                <a:solidFill>
                  <a:schemeClr val="accent5"/>
                </a:solidFill>
              </a:rPr>
              <a:t>schijnt</a:t>
            </a:r>
            <a:r>
              <a:rPr lang="en-GB" sz="2000" i="1" dirty="0">
                <a:solidFill>
                  <a:schemeClr val="accent5"/>
                </a:solidFill>
              </a:rPr>
              <a:t> </a:t>
            </a:r>
            <a:r>
              <a:rPr lang="en-GB" sz="2000" i="1" dirty="0" err="1">
                <a:solidFill>
                  <a:schemeClr val="accent5"/>
                </a:solidFill>
              </a:rPr>
              <a:t>te</a:t>
            </a:r>
            <a:r>
              <a:rPr lang="en-GB" sz="2000" i="1" dirty="0">
                <a:solidFill>
                  <a:schemeClr val="accent5"/>
                </a:solidFill>
              </a:rPr>
              <a:t> </a:t>
            </a:r>
            <a:r>
              <a:rPr lang="en-GB" sz="2000" i="1" dirty="0" err="1">
                <a:solidFill>
                  <a:schemeClr val="accent5"/>
                </a:solidFill>
              </a:rPr>
              <a:t>wesen</a:t>
            </a:r>
            <a:r>
              <a:rPr lang="en-GB" sz="2000" i="1" dirty="0">
                <a:solidFill>
                  <a:schemeClr val="accent5"/>
                </a:solidFill>
              </a:rPr>
              <a:t>. </a:t>
            </a:r>
            <a:r>
              <a:rPr lang="en-GB" sz="2000" i="1" dirty="0" err="1">
                <a:solidFill>
                  <a:schemeClr val="accent5"/>
                </a:solidFill>
              </a:rPr>
              <a:t>S'ghelijcx</a:t>
            </a:r>
            <a:r>
              <a:rPr lang="en-GB" sz="2000" i="1" dirty="0">
                <a:solidFill>
                  <a:schemeClr val="accent5"/>
                </a:solidFill>
              </a:rPr>
              <a:t> </a:t>
            </a:r>
            <a:r>
              <a:rPr lang="en-GB" sz="2000" i="1" dirty="0" err="1">
                <a:solidFill>
                  <a:schemeClr val="accent5"/>
                </a:solidFill>
              </a:rPr>
              <a:t>bevint</a:t>
            </a:r>
            <a:r>
              <a:rPr lang="en-GB" sz="2000" i="1" dirty="0">
                <a:solidFill>
                  <a:schemeClr val="accent5"/>
                </a:solidFill>
              </a:rPr>
              <a:t> hem </a:t>
            </a:r>
            <a:r>
              <a:rPr lang="en-GB" sz="2000" i="1" dirty="0" err="1">
                <a:solidFill>
                  <a:schemeClr val="accent5"/>
                </a:solidFill>
              </a:rPr>
              <a:t>daetlick</a:t>
            </a:r>
            <a:r>
              <a:rPr lang="en-GB" sz="2000" i="1" dirty="0">
                <a:solidFill>
                  <a:schemeClr val="accent5"/>
                </a:solidFill>
              </a:rPr>
              <a:t> </a:t>
            </a:r>
            <a:r>
              <a:rPr lang="en-GB" sz="2000" i="1" dirty="0" err="1">
                <a:solidFill>
                  <a:schemeClr val="accent5"/>
                </a:solidFill>
              </a:rPr>
              <a:t>oock</a:t>
            </a:r>
            <a:r>
              <a:rPr lang="en-GB" sz="2000" i="1" dirty="0">
                <a:solidFill>
                  <a:schemeClr val="accent5"/>
                </a:solidFill>
              </a:rPr>
              <a:t> also, met twee </a:t>
            </a:r>
            <a:r>
              <a:rPr lang="en-GB" sz="2000" i="1" dirty="0" err="1">
                <a:solidFill>
                  <a:schemeClr val="accent5"/>
                </a:solidFill>
              </a:rPr>
              <a:t>evegroote</a:t>
            </a:r>
            <a:r>
              <a:rPr lang="en-GB" sz="2000" i="1" dirty="0">
                <a:solidFill>
                  <a:schemeClr val="accent5"/>
                </a:solidFill>
              </a:rPr>
              <a:t> </a:t>
            </a:r>
            <a:r>
              <a:rPr lang="en-GB" sz="2000" i="1" dirty="0" err="1">
                <a:solidFill>
                  <a:schemeClr val="accent5"/>
                </a:solidFill>
              </a:rPr>
              <a:t>lichamen</a:t>
            </a:r>
            <a:r>
              <a:rPr lang="en-GB" sz="2000" i="1" dirty="0">
                <a:solidFill>
                  <a:schemeClr val="accent5"/>
                </a:solidFill>
              </a:rPr>
              <a:t> in </a:t>
            </a:r>
            <a:r>
              <a:rPr lang="en-GB" sz="2000" i="1" dirty="0" err="1">
                <a:solidFill>
                  <a:schemeClr val="accent5"/>
                </a:solidFill>
              </a:rPr>
              <a:t>thienvoudighe</a:t>
            </a:r>
            <a:r>
              <a:rPr lang="en-GB" sz="2000" i="1" dirty="0">
                <a:solidFill>
                  <a:schemeClr val="accent5"/>
                </a:solidFill>
              </a:rPr>
              <a:t> </a:t>
            </a:r>
            <a:r>
              <a:rPr lang="en-GB" sz="2000" i="1" dirty="0" err="1">
                <a:solidFill>
                  <a:schemeClr val="accent5"/>
                </a:solidFill>
              </a:rPr>
              <a:t>reden</a:t>
            </a:r>
            <a:r>
              <a:rPr lang="en-GB" sz="2000" i="1" dirty="0">
                <a:solidFill>
                  <a:schemeClr val="accent5"/>
                </a:solidFill>
              </a:rPr>
              <a:t> der </a:t>
            </a:r>
            <a:r>
              <a:rPr lang="en-GB" sz="2000" i="1" dirty="0" err="1">
                <a:solidFill>
                  <a:schemeClr val="accent5"/>
                </a:solidFill>
              </a:rPr>
              <a:t>swaerheyt</a:t>
            </a:r>
            <a:r>
              <a:rPr lang="en-GB" sz="2000" i="1" dirty="0">
                <a:solidFill>
                  <a:schemeClr val="accent5"/>
                </a:solidFill>
              </a:rPr>
              <a:t>, </a:t>
            </a:r>
            <a:r>
              <a:rPr lang="en-GB" sz="2000" i="1" dirty="0" err="1">
                <a:solidFill>
                  <a:schemeClr val="accent5"/>
                </a:solidFill>
              </a:rPr>
              <a:t>daerom</a:t>
            </a:r>
            <a:r>
              <a:rPr lang="en-GB" sz="2000" i="1" dirty="0">
                <a:solidFill>
                  <a:schemeClr val="accent5"/>
                </a:solidFill>
              </a:rPr>
              <a:t> Aristoteles </a:t>
            </a:r>
            <a:r>
              <a:rPr lang="en-GB" sz="2000" i="1" dirty="0" err="1">
                <a:solidFill>
                  <a:schemeClr val="accent5"/>
                </a:solidFill>
              </a:rPr>
              <a:t>voornomde</a:t>
            </a:r>
            <a:r>
              <a:rPr lang="en-GB" sz="2000" i="1" dirty="0">
                <a:solidFill>
                  <a:schemeClr val="accent5"/>
                </a:solidFill>
              </a:rPr>
              <a:t> </a:t>
            </a:r>
            <a:r>
              <a:rPr lang="en-GB" sz="2000" i="1" dirty="0" err="1">
                <a:solidFill>
                  <a:schemeClr val="accent5"/>
                </a:solidFill>
              </a:rPr>
              <a:t>everedenheyt</a:t>
            </a:r>
            <a:r>
              <a:rPr lang="en-GB" sz="2000" i="1" dirty="0">
                <a:solidFill>
                  <a:schemeClr val="accent5"/>
                </a:solidFill>
              </a:rPr>
              <a:t> is </a:t>
            </a:r>
            <a:r>
              <a:rPr lang="en-GB" sz="2000" i="1" dirty="0" err="1">
                <a:solidFill>
                  <a:schemeClr val="accent5"/>
                </a:solidFill>
              </a:rPr>
              <a:t>onrecht</a:t>
            </a:r>
            <a:r>
              <a:rPr lang="en-GB" sz="2000" i="1" dirty="0">
                <a:solidFill>
                  <a:schemeClr val="accent5"/>
                </a:solidFill>
              </a:rPr>
              <a:t>.</a:t>
            </a:r>
            <a:r>
              <a:rPr lang="en-GB" sz="2000" dirty="0">
                <a:solidFill>
                  <a:schemeClr val="accent5"/>
                </a:solidFill>
              </a:rPr>
              <a:t> </a:t>
            </a:r>
            <a:endParaRPr lang="en-GB" sz="2000" dirty="0" smtClean="0">
              <a:solidFill>
                <a:schemeClr val="accent5"/>
              </a:solidFill>
            </a:endParaRPr>
          </a:p>
          <a:p>
            <a:endParaRPr lang="en-GB" sz="2000" dirty="0">
              <a:solidFill>
                <a:schemeClr val="accent5"/>
              </a:solidFill>
            </a:endParaRPr>
          </a:p>
          <a:p>
            <a:r>
              <a:rPr lang="en-GB" sz="2000" dirty="0" smtClean="0">
                <a:solidFill>
                  <a:schemeClr val="accent5"/>
                </a:solidFill>
              </a:rPr>
              <a:t>In</a:t>
            </a:r>
            <a:r>
              <a:rPr lang="en-GB" sz="2000" dirty="0">
                <a:solidFill>
                  <a:schemeClr val="accent5"/>
                </a:solidFill>
              </a:rPr>
              <a:t>: Simon Stevin: De </a:t>
            </a:r>
            <a:r>
              <a:rPr lang="en-GB" sz="2000" dirty="0" err="1">
                <a:solidFill>
                  <a:schemeClr val="accent5"/>
                </a:solidFill>
              </a:rPr>
              <a:t>Beghinselen</a:t>
            </a:r>
            <a:r>
              <a:rPr lang="en-GB" sz="2000" dirty="0">
                <a:solidFill>
                  <a:schemeClr val="accent5"/>
                </a:solidFill>
              </a:rPr>
              <a:t> der </a:t>
            </a:r>
            <a:r>
              <a:rPr lang="en-GB" sz="2000" dirty="0" err="1">
                <a:solidFill>
                  <a:schemeClr val="accent5"/>
                </a:solidFill>
              </a:rPr>
              <a:t>Weeghconst</a:t>
            </a:r>
            <a:r>
              <a:rPr lang="en-GB" sz="2000" dirty="0">
                <a:solidFill>
                  <a:schemeClr val="accent5"/>
                </a:solidFill>
              </a:rPr>
              <a:t>, 1586.</a:t>
            </a:r>
          </a:p>
        </p:txBody>
      </p:sp>
    </p:spTree>
    <p:extLst>
      <p:ext uri="{BB962C8B-B14F-4D97-AF65-F5344CB8AC3E}">
        <p14:creationId xmlns:p14="http://schemas.microsoft.com/office/powerpoint/2010/main" val="1157499045"/>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nl-NL" sz="4000" b="1" dirty="0">
                <a:solidFill>
                  <a:schemeClr val="accent5"/>
                </a:solidFill>
              </a:rPr>
              <a:t>d</a:t>
            </a:r>
            <a:r>
              <a:rPr lang="nl-NL" sz="4000" b="1" dirty="0" smtClean="0">
                <a:solidFill>
                  <a:schemeClr val="accent5"/>
                </a:solidFill>
              </a:rPr>
              <a:t>e Beghinselen der Weeghconst</a:t>
            </a:r>
            <a:endParaRPr lang="en-GB" sz="4000" b="1" dirty="0">
              <a:solidFill>
                <a:schemeClr val="accent5"/>
              </a:solidFill>
            </a:endParaRPr>
          </a:p>
        </p:txBody>
      </p:sp>
      <p:sp>
        <p:nvSpPr>
          <p:cNvPr id="6" name="Rectangle 5"/>
          <p:cNvSpPr/>
          <p:nvPr/>
        </p:nvSpPr>
        <p:spPr>
          <a:xfrm>
            <a:off x="539552" y="1700808"/>
            <a:ext cx="7992888" cy="421057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D9"/>
              </a:solidFill>
            </a:endParaRPr>
          </a:p>
        </p:txBody>
      </p:sp>
      <p:sp>
        <p:nvSpPr>
          <p:cNvPr id="3" name="Content Placeholder 2"/>
          <p:cNvSpPr>
            <a:spLocks noGrp="1"/>
          </p:cNvSpPr>
          <p:nvPr>
            <p:ph idx="1"/>
          </p:nvPr>
        </p:nvSpPr>
        <p:spPr>
          <a:xfrm>
            <a:off x="302840" y="1988840"/>
            <a:ext cx="8229600" cy="4525963"/>
          </a:xfrm>
        </p:spPr>
        <p:txBody>
          <a:bodyPr/>
          <a:lstStyle/>
          <a:p>
            <a:r>
              <a:rPr lang="en-GB" sz="2000" dirty="0" smtClean="0">
                <a:solidFill>
                  <a:schemeClr val="accent5"/>
                </a:solidFill>
              </a:rPr>
              <a:t>Let </a:t>
            </a:r>
            <a:r>
              <a:rPr lang="en-GB" sz="2000" dirty="0">
                <a:solidFill>
                  <a:schemeClr val="accent5"/>
                </a:solidFill>
              </a:rPr>
              <a:t>us take (as the highly educated Jan Cornets de Groot, the diligent researcher of the mysteries of Nature, and I have done) two balls of lead, the one ten times bigger and heavier than the other, and let them drop together from 30 feet high, and it will show, that the lightest ball is not ten times longer under way than the heaviest, but they fall together at the same time on the ground. (...) This proves that Aristotle is wrong.'</a:t>
            </a:r>
            <a:endParaRPr lang="en-GB" sz="2000" i="1" dirty="0" smtClean="0">
              <a:solidFill>
                <a:schemeClr val="accent5"/>
              </a:solidFill>
            </a:endParaRPr>
          </a:p>
          <a:p>
            <a:endParaRPr lang="nl-NL" sz="2000" i="1" dirty="0">
              <a:solidFill>
                <a:schemeClr val="accent5"/>
              </a:solidFill>
            </a:endParaRPr>
          </a:p>
          <a:p>
            <a:endParaRPr lang="en-GB" sz="2000" dirty="0">
              <a:solidFill>
                <a:schemeClr val="accent5"/>
              </a:solidFill>
            </a:endParaRPr>
          </a:p>
          <a:p>
            <a:r>
              <a:rPr lang="en-GB" sz="2000" dirty="0" smtClean="0">
                <a:solidFill>
                  <a:schemeClr val="accent5"/>
                </a:solidFill>
              </a:rPr>
              <a:t>In</a:t>
            </a:r>
            <a:r>
              <a:rPr lang="en-GB" sz="2000" dirty="0">
                <a:solidFill>
                  <a:schemeClr val="accent5"/>
                </a:solidFill>
              </a:rPr>
              <a:t>: Simon Stevin: De </a:t>
            </a:r>
            <a:r>
              <a:rPr lang="en-GB" sz="2000" dirty="0" err="1">
                <a:solidFill>
                  <a:schemeClr val="accent5"/>
                </a:solidFill>
              </a:rPr>
              <a:t>Beghinselen</a:t>
            </a:r>
            <a:r>
              <a:rPr lang="en-GB" sz="2000" dirty="0">
                <a:solidFill>
                  <a:schemeClr val="accent5"/>
                </a:solidFill>
              </a:rPr>
              <a:t> der </a:t>
            </a:r>
            <a:r>
              <a:rPr lang="en-GB" sz="2000" dirty="0" err="1">
                <a:solidFill>
                  <a:schemeClr val="accent5"/>
                </a:solidFill>
              </a:rPr>
              <a:t>Weeghconst</a:t>
            </a:r>
            <a:r>
              <a:rPr lang="en-GB" sz="2000" dirty="0">
                <a:solidFill>
                  <a:schemeClr val="accent5"/>
                </a:solidFill>
              </a:rPr>
              <a:t>, 1586.</a:t>
            </a:r>
          </a:p>
        </p:txBody>
      </p:sp>
    </p:spTree>
    <p:extLst>
      <p:ext uri="{BB962C8B-B14F-4D97-AF65-F5344CB8AC3E}">
        <p14:creationId xmlns:p14="http://schemas.microsoft.com/office/powerpoint/2010/main" val="2398849865"/>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lstStyle/>
          <a:p>
            <a:r>
              <a:rPr lang="nl-NL" sz="5500" b="1" dirty="0" smtClean="0"/>
              <a:t>Equivalence Principle</a:t>
            </a:r>
            <a:endParaRPr lang="en-GB" sz="5500" b="1" dirty="0"/>
          </a:p>
        </p:txBody>
      </p:sp>
      <p:pic>
        <p:nvPicPr>
          <p:cNvPr id="4" name="Picture 3" descr="t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666" y="1664333"/>
            <a:ext cx="4763916" cy="2737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7"/>
          <p:cNvSpPr txBox="1">
            <a:spLocks noChangeArrowheads="1"/>
          </p:cNvSpPr>
          <p:nvPr/>
        </p:nvSpPr>
        <p:spPr bwMode="auto">
          <a:xfrm>
            <a:off x="1265692" y="4917869"/>
            <a:ext cx="6264696" cy="1631216"/>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ctr">
              <a:spcBef>
                <a:spcPct val="50000"/>
              </a:spcBef>
              <a:defRPr/>
            </a:pPr>
            <a:r>
              <a:rPr lang="en-US" altLang="en-US" sz="2000" b="1" dirty="0">
                <a:solidFill>
                  <a:srgbClr val="000000"/>
                </a:solidFill>
                <a:latin typeface="Constantia" panose="02030602050306030303" pitchFamily="18" charset="0"/>
              </a:rPr>
              <a:t>There is no experiment that can distinguish between </a:t>
            </a:r>
            <a:endParaRPr lang="en-US" altLang="en-US" sz="2000" b="1" dirty="0" smtClean="0">
              <a:solidFill>
                <a:srgbClr val="000000"/>
              </a:solidFill>
              <a:latin typeface="Constantia" panose="02030602050306030303" pitchFamily="18" charset="0"/>
            </a:endParaRPr>
          </a:p>
          <a:p>
            <a:pPr algn="ctr">
              <a:spcBef>
                <a:spcPct val="50000"/>
              </a:spcBef>
              <a:defRPr/>
            </a:pPr>
            <a:r>
              <a:rPr lang="en-US" altLang="en-US" sz="2000" b="1" dirty="0" smtClean="0">
                <a:solidFill>
                  <a:srgbClr val="000000"/>
                </a:solidFill>
                <a:latin typeface="Constantia" panose="02030602050306030303" pitchFamily="18" charset="0"/>
              </a:rPr>
              <a:t>uniform </a:t>
            </a:r>
            <a:r>
              <a:rPr lang="en-US" altLang="en-US" sz="2000" b="1" dirty="0">
                <a:solidFill>
                  <a:srgbClr val="000000"/>
                </a:solidFill>
                <a:latin typeface="Constantia" panose="02030602050306030303" pitchFamily="18" charset="0"/>
              </a:rPr>
              <a:t>acceleration and </a:t>
            </a:r>
            <a:endParaRPr lang="en-US" altLang="en-US" sz="2000" b="1" dirty="0" smtClean="0">
              <a:solidFill>
                <a:srgbClr val="000000"/>
              </a:solidFill>
              <a:latin typeface="Constantia" panose="02030602050306030303" pitchFamily="18" charset="0"/>
            </a:endParaRPr>
          </a:p>
          <a:p>
            <a:pPr algn="ctr">
              <a:spcBef>
                <a:spcPct val="50000"/>
              </a:spcBef>
              <a:defRPr/>
            </a:pPr>
            <a:r>
              <a:rPr lang="en-US" altLang="en-US" sz="2000" b="1" dirty="0" smtClean="0">
                <a:solidFill>
                  <a:srgbClr val="000000"/>
                </a:solidFill>
                <a:latin typeface="Constantia" panose="02030602050306030303" pitchFamily="18" charset="0"/>
              </a:rPr>
              <a:t>a </a:t>
            </a:r>
            <a:r>
              <a:rPr lang="en-US" altLang="en-US" sz="2000" b="1" dirty="0">
                <a:solidFill>
                  <a:srgbClr val="000000"/>
                </a:solidFill>
                <a:latin typeface="Constantia" panose="02030602050306030303" pitchFamily="18" charset="0"/>
              </a:rPr>
              <a:t>uniform gravitational field.</a:t>
            </a:r>
          </a:p>
        </p:txBody>
      </p:sp>
      <p:sp>
        <p:nvSpPr>
          <p:cNvPr id="6" name="Text Box 6"/>
          <p:cNvSpPr txBox="1">
            <a:spLocks noChangeArrowheads="1"/>
          </p:cNvSpPr>
          <p:nvPr/>
        </p:nvSpPr>
        <p:spPr bwMode="auto">
          <a:xfrm>
            <a:off x="395536" y="1556792"/>
            <a:ext cx="3672408"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50000"/>
              </a:spcBef>
            </a:pPr>
            <a:r>
              <a:rPr lang="en-US" altLang="en-US" sz="2000" b="1" dirty="0">
                <a:solidFill>
                  <a:srgbClr val="000000"/>
                </a:solidFill>
                <a:latin typeface="Constantia" panose="02030602050306030303" pitchFamily="18" charset="0"/>
              </a:rPr>
              <a:t>Einstein’s “happiest thought” came from the realization </a:t>
            </a:r>
            <a:r>
              <a:rPr lang="en-US" altLang="en-US" sz="2000" b="1" dirty="0" smtClean="0">
                <a:solidFill>
                  <a:srgbClr val="000000"/>
                </a:solidFill>
                <a:latin typeface="Constantia" panose="02030602050306030303" pitchFamily="18" charset="0"/>
              </a:rPr>
              <a:t>of </a:t>
            </a:r>
          </a:p>
          <a:p>
            <a:pPr>
              <a:spcBef>
                <a:spcPct val="50000"/>
              </a:spcBef>
            </a:pPr>
            <a:r>
              <a:rPr lang="en-US" altLang="en-US" sz="2000" b="1" dirty="0" smtClean="0">
                <a:solidFill>
                  <a:srgbClr val="000000"/>
                </a:solidFill>
                <a:latin typeface="Constantia" panose="02030602050306030303" pitchFamily="18" charset="0"/>
              </a:rPr>
              <a:t>the </a:t>
            </a:r>
            <a:r>
              <a:rPr lang="en-US" altLang="en-US" sz="2000" b="1" dirty="0">
                <a:solidFill>
                  <a:srgbClr val="000000"/>
                </a:solidFill>
                <a:latin typeface="Constantia" panose="02030602050306030303" pitchFamily="18" charset="0"/>
              </a:rPr>
              <a:t>equivalence principle </a:t>
            </a:r>
            <a:endParaRPr lang="en-US" altLang="en-US" sz="2000" b="1" dirty="0" smtClean="0">
              <a:solidFill>
                <a:srgbClr val="000000"/>
              </a:solidFill>
              <a:latin typeface="Constantia" panose="02030602050306030303" pitchFamily="18" charset="0"/>
            </a:endParaRPr>
          </a:p>
          <a:p>
            <a:pPr>
              <a:spcBef>
                <a:spcPct val="50000"/>
              </a:spcBef>
            </a:pPr>
            <a:endParaRPr lang="en-US" altLang="en-US" sz="2000" b="1" dirty="0">
              <a:solidFill>
                <a:srgbClr val="000000"/>
              </a:solidFill>
              <a:latin typeface="Constantia" panose="02030602050306030303" pitchFamily="18" charset="0"/>
            </a:endParaRPr>
          </a:p>
          <a:p>
            <a:pPr>
              <a:spcBef>
                <a:spcPct val="50000"/>
              </a:spcBef>
            </a:pPr>
            <a:endParaRPr lang="en-US" altLang="en-US" sz="2000" b="1" dirty="0">
              <a:solidFill>
                <a:srgbClr val="000000"/>
              </a:solidFill>
              <a:latin typeface="Constantia" panose="02030602050306030303" pitchFamily="18" charset="0"/>
            </a:endParaRPr>
          </a:p>
          <a:p>
            <a:pPr>
              <a:spcBef>
                <a:spcPct val="50000"/>
              </a:spcBef>
            </a:pPr>
            <a:endParaRPr lang="en-US" altLang="en-US" sz="2000" b="1" dirty="0">
              <a:solidFill>
                <a:srgbClr val="000000"/>
              </a:solidFill>
              <a:latin typeface="Constantia" panose="02030602050306030303" pitchFamily="18" charset="0"/>
            </a:endParaRPr>
          </a:p>
          <a:p>
            <a:pPr>
              <a:spcBef>
                <a:spcPct val="50000"/>
              </a:spcBef>
            </a:pPr>
            <a:r>
              <a:rPr lang="en-US" altLang="en-US" sz="2000" b="1" dirty="0" smtClean="0">
                <a:solidFill>
                  <a:srgbClr val="000000"/>
                </a:solidFill>
                <a:latin typeface="Constantia" panose="02030602050306030303" pitchFamily="18" charset="0"/>
              </a:rPr>
              <a:t>Einstein </a:t>
            </a:r>
            <a:r>
              <a:rPr lang="en-US" altLang="en-US" sz="2000" b="1" dirty="0">
                <a:solidFill>
                  <a:srgbClr val="000000"/>
                </a:solidFill>
                <a:latin typeface="Constantia" panose="02030602050306030303" pitchFamily="18" charset="0"/>
              </a:rPr>
              <a:t>reasoned </a:t>
            </a:r>
            <a:r>
              <a:rPr lang="en-US" altLang="en-US" sz="2000" b="1" dirty="0" smtClean="0">
                <a:solidFill>
                  <a:srgbClr val="000000"/>
                </a:solidFill>
                <a:latin typeface="Constantia" panose="02030602050306030303" pitchFamily="18" charset="0"/>
              </a:rPr>
              <a:t>that:</a:t>
            </a:r>
            <a:endParaRPr lang="en-US" altLang="en-US" sz="2000" b="1" dirty="0">
              <a:solidFill>
                <a:srgbClr val="000000"/>
              </a:solidFill>
              <a:latin typeface="Constantia" panose="02030602050306030303" pitchFamily="18" charset="0"/>
            </a:endParaRPr>
          </a:p>
        </p:txBody>
      </p:sp>
      <p:sp>
        <p:nvSpPr>
          <p:cNvPr id="7" name="Rectangle 6"/>
          <p:cNvSpPr/>
          <p:nvPr/>
        </p:nvSpPr>
        <p:spPr>
          <a:xfrm>
            <a:off x="251520" y="4917869"/>
            <a:ext cx="8640960" cy="16312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D9"/>
              </a:solidFill>
            </a:endParaRPr>
          </a:p>
        </p:txBody>
      </p:sp>
      <p:sp>
        <p:nvSpPr>
          <p:cNvPr id="8" name="Rectangle 7"/>
          <p:cNvSpPr/>
          <p:nvPr/>
        </p:nvSpPr>
        <p:spPr>
          <a:xfrm>
            <a:off x="251520" y="1484784"/>
            <a:ext cx="3672408" cy="32403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D9"/>
              </a:solidFill>
            </a:endParaRPr>
          </a:p>
        </p:txBody>
      </p:sp>
      <p:sp>
        <p:nvSpPr>
          <p:cNvPr id="9" name="Rectangle 8"/>
          <p:cNvSpPr/>
          <p:nvPr/>
        </p:nvSpPr>
        <p:spPr>
          <a:xfrm>
            <a:off x="4053666" y="1484784"/>
            <a:ext cx="4838814" cy="32403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D9"/>
              </a:solidFill>
            </a:endParaRPr>
          </a:p>
        </p:txBody>
      </p:sp>
    </p:spTree>
    <p:extLst>
      <p:ext uri="{BB962C8B-B14F-4D97-AF65-F5344CB8AC3E}">
        <p14:creationId xmlns:p14="http://schemas.microsoft.com/office/powerpoint/2010/main" val="179093284"/>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lstStyle/>
          <a:p>
            <a:r>
              <a:rPr lang="nl-NL" sz="5500" b="1" dirty="0" smtClean="0"/>
              <a:t>Equivalence Principle</a:t>
            </a:r>
            <a:endParaRPr lang="en-GB" sz="5500" b="1" dirty="0"/>
          </a:p>
        </p:txBody>
      </p:sp>
      <p:sp>
        <p:nvSpPr>
          <p:cNvPr id="6" name="Text Box 6"/>
          <p:cNvSpPr txBox="1">
            <a:spLocks noChangeArrowheads="1"/>
          </p:cNvSpPr>
          <p:nvPr/>
        </p:nvSpPr>
        <p:spPr bwMode="auto">
          <a:xfrm>
            <a:off x="507337" y="1803049"/>
            <a:ext cx="367240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50000"/>
              </a:spcBef>
            </a:pPr>
            <a:r>
              <a:rPr lang="en-US" altLang="en-US" sz="2000" b="1" dirty="0">
                <a:solidFill>
                  <a:srgbClr val="000000"/>
                </a:solidFill>
                <a:latin typeface="Constantia" panose="02030602050306030303" pitchFamily="18" charset="0"/>
              </a:rPr>
              <a:t>b</a:t>
            </a:r>
            <a:r>
              <a:rPr lang="en-US" altLang="en-US" sz="2000" b="1" dirty="0" smtClean="0">
                <a:solidFill>
                  <a:srgbClr val="000000"/>
                </a:solidFill>
                <a:latin typeface="Constantia" panose="02030602050306030303" pitchFamily="18" charset="0"/>
              </a:rPr>
              <a:t>eing in </a:t>
            </a:r>
          </a:p>
          <a:p>
            <a:pPr>
              <a:spcBef>
                <a:spcPct val="50000"/>
              </a:spcBef>
            </a:pPr>
            <a:r>
              <a:rPr lang="en-US" altLang="en-US" sz="2000" b="1" dirty="0" smtClean="0">
                <a:solidFill>
                  <a:srgbClr val="000000"/>
                </a:solidFill>
                <a:latin typeface="Constantia" panose="02030602050306030303" pitchFamily="18" charset="0"/>
              </a:rPr>
              <a:t>an accelerating frame </a:t>
            </a:r>
          </a:p>
          <a:p>
            <a:pPr>
              <a:spcBef>
                <a:spcPct val="50000"/>
              </a:spcBef>
            </a:pPr>
            <a:endParaRPr lang="en-US" altLang="en-US" sz="2000" b="1" dirty="0">
              <a:solidFill>
                <a:srgbClr val="000000"/>
              </a:solidFill>
              <a:latin typeface="Constantia" panose="02030602050306030303" pitchFamily="18" charset="0"/>
            </a:endParaRPr>
          </a:p>
          <a:p>
            <a:pPr>
              <a:spcBef>
                <a:spcPct val="50000"/>
              </a:spcBef>
            </a:pPr>
            <a:endParaRPr lang="en-US" altLang="en-US" sz="2000" b="1" dirty="0" smtClean="0">
              <a:solidFill>
                <a:srgbClr val="000000"/>
              </a:solidFill>
              <a:latin typeface="Constantia" panose="02030602050306030303" pitchFamily="18" charset="0"/>
            </a:endParaRPr>
          </a:p>
          <a:p>
            <a:pPr>
              <a:spcBef>
                <a:spcPct val="50000"/>
              </a:spcBef>
            </a:pPr>
            <a:r>
              <a:rPr lang="en-US" altLang="en-US" sz="2000" b="1" dirty="0" smtClean="0">
                <a:solidFill>
                  <a:srgbClr val="000000"/>
                </a:solidFill>
                <a:latin typeface="Constantia" panose="02030602050306030303" pitchFamily="18" charset="0"/>
              </a:rPr>
              <a:t>indistinguishable</a:t>
            </a:r>
          </a:p>
          <a:p>
            <a:pPr>
              <a:spcBef>
                <a:spcPct val="50000"/>
              </a:spcBef>
            </a:pPr>
            <a:endParaRPr lang="en-US" altLang="en-US" sz="2000" b="1" dirty="0" smtClean="0">
              <a:solidFill>
                <a:srgbClr val="000000"/>
              </a:solidFill>
              <a:latin typeface="Constantia" panose="02030602050306030303" pitchFamily="18" charset="0"/>
            </a:endParaRPr>
          </a:p>
          <a:p>
            <a:pPr>
              <a:spcBef>
                <a:spcPct val="50000"/>
              </a:spcBef>
            </a:pPr>
            <a:endParaRPr lang="en-US" altLang="en-US" sz="2000" b="1" dirty="0">
              <a:solidFill>
                <a:srgbClr val="000000"/>
              </a:solidFill>
              <a:latin typeface="Constantia" panose="02030602050306030303" pitchFamily="18" charset="0"/>
            </a:endParaRPr>
          </a:p>
          <a:p>
            <a:pPr>
              <a:spcBef>
                <a:spcPct val="50000"/>
              </a:spcBef>
            </a:pPr>
            <a:r>
              <a:rPr lang="en-US" altLang="en-US" sz="2000" b="1" dirty="0" smtClean="0">
                <a:solidFill>
                  <a:srgbClr val="000000"/>
                </a:solidFill>
                <a:latin typeface="Constantia" panose="02030602050306030303" pitchFamily="18" charset="0"/>
              </a:rPr>
              <a:t>from being in </a:t>
            </a:r>
          </a:p>
          <a:p>
            <a:pPr>
              <a:spcBef>
                <a:spcPct val="50000"/>
              </a:spcBef>
            </a:pPr>
            <a:r>
              <a:rPr lang="en-US" altLang="en-US" sz="2000" b="1" dirty="0" smtClean="0">
                <a:solidFill>
                  <a:srgbClr val="000000"/>
                </a:solidFill>
                <a:latin typeface="Constantia" panose="02030602050306030303" pitchFamily="18" charset="0"/>
              </a:rPr>
              <a:t>a gravitational field </a:t>
            </a:r>
          </a:p>
        </p:txBody>
      </p:sp>
      <p:sp>
        <p:nvSpPr>
          <p:cNvPr id="8" name="Rectangle 7"/>
          <p:cNvSpPr/>
          <p:nvPr/>
        </p:nvSpPr>
        <p:spPr>
          <a:xfrm>
            <a:off x="259098" y="1455651"/>
            <a:ext cx="4168886" cy="48310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D9"/>
              </a:solidFill>
            </a:endParaRPr>
          </a:p>
        </p:txBody>
      </p:sp>
      <p:pic>
        <p:nvPicPr>
          <p:cNvPr id="9" name="Picture 4" descr="AAAKLA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642" y="1412777"/>
            <a:ext cx="4339838" cy="487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136678"/>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14300" y="25400"/>
            <a:ext cx="6896100" cy="1028700"/>
          </a:xfrm>
        </p:spPr>
        <p:txBody>
          <a:bodyPr/>
          <a:lstStyle/>
          <a:p>
            <a:r>
              <a:rPr lang="en-US" altLang="en-US" dirty="0">
                <a:solidFill>
                  <a:schemeClr val="tx1"/>
                </a:solidFill>
              </a:rPr>
              <a:t>Light follows the same path</a:t>
            </a:r>
          </a:p>
        </p:txBody>
      </p:sp>
      <p:sp>
        <p:nvSpPr>
          <p:cNvPr id="169987" name="Rectangle 3"/>
          <p:cNvSpPr>
            <a:spLocks noGrp="1" noChangeArrowheads="1"/>
          </p:cNvSpPr>
          <p:nvPr>
            <p:ph type="body" idx="1"/>
          </p:nvPr>
        </p:nvSpPr>
        <p:spPr>
          <a:xfrm>
            <a:off x="495300" y="1130300"/>
            <a:ext cx="2667000" cy="673100"/>
          </a:xfrm>
        </p:spPr>
        <p:txBody>
          <a:bodyPr/>
          <a:lstStyle/>
          <a:p>
            <a:pPr marL="0" indent="0">
              <a:lnSpc>
                <a:spcPct val="90000"/>
              </a:lnSpc>
              <a:buFontTx/>
              <a:buNone/>
            </a:pPr>
            <a:r>
              <a:rPr lang="en-US" altLang="en-US" sz="1800" dirty="0">
                <a:latin typeface="Constantia" panose="02030602050306030303" pitchFamily="18" charset="0"/>
              </a:rPr>
              <a:t>p</a:t>
            </a:r>
            <a:r>
              <a:rPr lang="en-US" altLang="en-US" sz="1800" dirty="0" smtClean="0">
                <a:latin typeface="Constantia" panose="02030602050306030303" pitchFamily="18" charset="0"/>
              </a:rPr>
              <a:t>ath </a:t>
            </a:r>
            <a:r>
              <a:rPr lang="en-US" altLang="en-US" sz="1800" dirty="0">
                <a:latin typeface="Constantia" panose="02030602050306030303" pitchFamily="18" charset="0"/>
              </a:rPr>
              <a:t>of light beam in our frame</a:t>
            </a:r>
            <a:endParaRPr lang="en-US" altLang="en-US" sz="2000" dirty="0">
              <a:latin typeface="Constantia" panose="02030602050306030303" pitchFamily="18" charset="0"/>
            </a:endParaRPr>
          </a:p>
        </p:txBody>
      </p:sp>
      <p:grpSp>
        <p:nvGrpSpPr>
          <p:cNvPr id="169988" name="Group 4"/>
          <p:cNvGrpSpPr>
            <a:grpSpLocks/>
          </p:cNvGrpSpPr>
          <p:nvPr/>
        </p:nvGrpSpPr>
        <p:grpSpPr bwMode="auto">
          <a:xfrm>
            <a:off x="774700" y="1968500"/>
            <a:ext cx="2540000" cy="4392613"/>
            <a:chOff x="488" y="1240"/>
            <a:chExt cx="1600" cy="2767"/>
          </a:xfrm>
        </p:grpSpPr>
        <p:grpSp>
          <p:nvGrpSpPr>
            <p:cNvPr id="169989" name="Group 5"/>
            <p:cNvGrpSpPr>
              <a:grpSpLocks/>
            </p:cNvGrpSpPr>
            <p:nvPr/>
          </p:nvGrpSpPr>
          <p:grpSpPr bwMode="auto">
            <a:xfrm>
              <a:off x="488" y="1848"/>
              <a:ext cx="1600" cy="1768"/>
              <a:chOff x="648" y="1800"/>
              <a:chExt cx="1176" cy="1384"/>
            </a:xfrm>
          </p:grpSpPr>
          <p:pic>
            <p:nvPicPr>
              <p:cNvPr id="169990" name="Picture 6" descr="AAAKLAR0"/>
              <p:cNvPicPr>
                <a:picLocks noChangeAspect="1" noChangeArrowheads="1"/>
              </p:cNvPicPr>
              <p:nvPr/>
            </p:nvPicPr>
            <p:blipFill>
              <a:blip r:embed="rId3">
                <a:extLst>
                  <a:ext uri="{28A0092B-C50C-407E-A947-70E740481C1C}">
                    <a14:useLocalDpi xmlns:a14="http://schemas.microsoft.com/office/drawing/2010/main" val="0"/>
                  </a:ext>
                </a:extLst>
              </a:blip>
              <a:srcRect l="51691" t="15068" r="3076" b="37534"/>
              <a:stretch>
                <a:fillRect/>
              </a:stretch>
            </p:blipFill>
            <p:spPr bwMode="auto">
              <a:xfrm>
                <a:off x="648" y="1800"/>
                <a:ext cx="1176" cy="1384"/>
              </a:xfrm>
              <a:prstGeom prst="rect">
                <a:avLst/>
              </a:prstGeom>
              <a:noFill/>
              <a:extLst>
                <a:ext uri="{909E8E84-426E-40DD-AFC4-6F175D3DCCD1}">
                  <a14:hiddenFill xmlns:a14="http://schemas.microsoft.com/office/drawing/2010/main">
                    <a:solidFill>
                      <a:srgbClr val="FFFFFF"/>
                    </a:solidFill>
                  </a14:hiddenFill>
                </a:ext>
              </a:extLst>
            </p:spPr>
          </p:pic>
          <p:sp>
            <p:nvSpPr>
              <p:cNvPr id="169991" name="Rectangle 7"/>
              <p:cNvSpPr>
                <a:spLocks noChangeArrowheads="1"/>
              </p:cNvSpPr>
              <p:nvPr/>
            </p:nvSpPr>
            <p:spPr bwMode="auto">
              <a:xfrm>
                <a:off x="800" y="2080"/>
                <a:ext cx="760" cy="640"/>
              </a:xfrm>
              <a:prstGeom prst="rect">
                <a:avLst/>
              </a:prstGeom>
              <a:gradFill rotWithShape="0">
                <a:gsLst>
                  <a:gs pos="0">
                    <a:srgbClr val="F3CA60">
                      <a:gamma/>
                      <a:shade val="71373"/>
                      <a:invGamma/>
                    </a:srgbClr>
                  </a:gs>
                  <a:gs pos="100000">
                    <a:srgbClr val="F3CA6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69992" name="Freeform 8"/>
              <p:cNvSpPr>
                <a:spLocks/>
              </p:cNvSpPr>
              <p:nvPr/>
            </p:nvSpPr>
            <p:spPr bwMode="auto">
              <a:xfrm>
                <a:off x="800" y="2720"/>
                <a:ext cx="932" cy="340"/>
              </a:xfrm>
              <a:custGeom>
                <a:avLst/>
                <a:gdLst>
                  <a:gd name="T0" fmla="*/ 0 w 932"/>
                  <a:gd name="T1" fmla="*/ 340 h 340"/>
                  <a:gd name="T2" fmla="*/ 0 w 932"/>
                  <a:gd name="T3" fmla="*/ 0 h 340"/>
                  <a:gd name="T4" fmla="*/ 760 w 932"/>
                  <a:gd name="T5" fmla="*/ 0 h 340"/>
                  <a:gd name="T6" fmla="*/ 932 w 932"/>
                  <a:gd name="T7" fmla="*/ 336 h 340"/>
                  <a:gd name="T8" fmla="*/ 0 w 932"/>
                  <a:gd name="T9" fmla="*/ 340 h 340"/>
                </a:gdLst>
                <a:ahLst/>
                <a:cxnLst>
                  <a:cxn ang="0">
                    <a:pos x="T0" y="T1"/>
                  </a:cxn>
                  <a:cxn ang="0">
                    <a:pos x="T2" y="T3"/>
                  </a:cxn>
                  <a:cxn ang="0">
                    <a:pos x="T4" y="T5"/>
                  </a:cxn>
                  <a:cxn ang="0">
                    <a:pos x="T6" y="T7"/>
                  </a:cxn>
                  <a:cxn ang="0">
                    <a:pos x="T8" y="T9"/>
                  </a:cxn>
                </a:cxnLst>
                <a:rect l="0" t="0" r="r" b="b"/>
                <a:pathLst>
                  <a:path w="932" h="340">
                    <a:moveTo>
                      <a:pt x="0" y="340"/>
                    </a:moveTo>
                    <a:lnTo>
                      <a:pt x="0" y="0"/>
                    </a:lnTo>
                    <a:lnTo>
                      <a:pt x="760" y="0"/>
                    </a:lnTo>
                    <a:lnTo>
                      <a:pt x="932" y="336"/>
                    </a:lnTo>
                    <a:lnTo>
                      <a:pt x="0" y="340"/>
                    </a:lnTo>
                    <a:close/>
                  </a:path>
                </a:pathLst>
              </a:custGeom>
              <a:gradFill rotWithShape="0">
                <a:gsLst>
                  <a:gs pos="0">
                    <a:srgbClr val="F3CA60">
                      <a:gamma/>
                      <a:shade val="75686"/>
                      <a:invGamma/>
                    </a:srgbClr>
                  </a:gs>
                  <a:gs pos="100000">
                    <a:srgbClr val="F3CA6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grpSp>
        <p:sp>
          <p:nvSpPr>
            <p:cNvPr id="169993" name="Oval 9"/>
            <p:cNvSpPr>
              <a:spLocks noChangeArrowheads="1"/>
            </p:cNvSpPr>
            <p:nvPr/>
          </p:nvSpPr>
          <p:spPr bwMode="auto">
            <a:xfrm>
              <a:off x="872" y="2576"/>
              <a:ext cx="80" cy="8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69994" name="AutoShape 10"/>
            <p:cNvSpPr>
              <a:spLocks noChangeArrowheads="1"/>
            </p:cNvSpPr>
            <p:nvPr/>
          </p:nvSpPr>
          <p:spPr bwMode="auto">
            <a:xfrm>
              <a:off x="1144" y="1496"/>
              <a:ext cx="240" cy="496"/>
            </a:xfrm>
            <a:prstGeom prst="upArrow">
              <a:avLst>
                <a:gd name="adj1" fmla="val 50000"/>
                <a:gd name="adj2" fmla="val 5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69995" name="Text Box 11"/>
            <p:cNvSpPr txBox="1">
              <a:spLocks noChangeArrowheads="1"/>
            </p:cNvSpPr>
            <p:nvPr/>
          </p:nvSpPr>
          <p:spPr bwMode="auto">
            <a:xfrm>
              <a:off x="744" y="1240"/>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smtClean="0">
                  <a:solidFill>
                    <a:srgbClr val="000000"/>
                  </a:solidFill>
                  <a:latin typeface="Trebuchet MS" pitchFamily="1" charset="0"/>
                </a:rPr>
                <a:t>Velocity = </a:t>
              </a:r>
              <a:r>
                <a:rPr lang="en-US" altLang="en-US" sz="2000" i="1" smtClean="0">
                  <a:solidFill>
                    <a:srgbClr val="000000"/>
                  </a:solidFill>
                  <a:latin typeface="Trebuchet MS" pitchFamily="1" charset="0"/>
                </a:rPr>
                <a:t>v</a:t>
              </a:r>
              <a:endParaRPr lang="en-US" altLang="en-US" sz="2800" smtClean="0">
                <a:solidFill>
                  <a:srgbClr val="000000"/>
                </a:solidFill>
                <a:latin typeface="Trebuchet MS" pitchFamily="1" charset="0"/>
              </a:endParaRPr>
            </a:p>
          </p:txBody>
        </p:sp>
        <p:sp>
          <p:nvSpPr>
            <p:cNvPr id="169996" name="Text Box 12"/>
            <p:cNvSpPr txBox="1">
              <a:spLocks noChangeArrowheads="1"/>
            </p:cNvSpPr>
            <p:nvPr/>
          </p:nvSpPr>
          <p:spPr bwMode="auto">
            <a:xfrm>
              <a:off x="896" y="3680"/>
              <a:ext cx="8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i="1" smtClean="0">
                  <a:solidFill>
                    <a:srgbClr val="000000"/>
                  </a:solidFill>
                  <a:latin typeface="Trebuchet MS" pitchFamily="1" charset="0"/>
                </a:rPr>
                <a:t>t</a:t>
              </a:r>
              <a:r>
                <a:rPr lang="en-US" altLang="en-US" sz="2800" smtClean="0">
                  <a:solidFill>
                    <a:srgbClr val="000000"/>
                  </a:solidFill>
                  <a:latin typeface="Trebuchet MS" pitchFamily="1" charset="0"/>
                </a:rPr>
                <a:t>=0</a:t>
              </a:r>
              <a:endParaRPr lang="en-US" altLang="en-US" sz="2800" i="1" smtClean="0">
                <a:solidFill>
                  <a:srgbClr val="000000"/>
                </a:solidFill>
                <a:latin typeface="Trebuchet MS" pitchFamily="1" charset="0"/>
              </a:endParaRPr>
            </a:p>
          </p:txBody>
        </p:sp>
      </p:grpSp>
      <p:grpSp>
        <p:nvGrpSpPr>
          <p:cNvPr id="169997" name="Group 13"/>
          <p:cNvGrpSpPr>
            <a:grpSpLocks/>
          </p:cNvGrpSpPr>
          <p:nvPr/>
        </p:nvGrpSpPr>
        <p:grpSpPr bwMode="auto">
          <a:xfrm>
            <a:off x="3556000" y="1447800"/>
            <a:ext cx="2540000" cy="4913313"/>
            <a:chOff x="2240" y="912"/>
            <a:chExt cx="1600" cy="3095"/>
          </a:xfrm>
        </p:grpSpPr>
        <p:grpSp>
          <p:nvGrpSpPr>
            <p:cNvPr id="169998" name="Group 14"/>
            <p:cNvGrpSpPr>
              <a:grpSpLocks/>
            </p:cNvGrpSpPr>
            <p:nvPr/>
          </p:nvGrpSpPr>
          <p:grpSpPr bwMode="auto">
            <a:xfrm>
              <a:off x="2240" y="1648"/>
              <a:ext cx="1600" cy="1768"/>
              <a:chOff x="648" y="1800"/>
              <a:chExt cx="1176" cy="1384"/>
            </a:xfrm>
          </p:grpSpPr>
          <p:pic>
            <p:nvPicPr>
              <p:cNvPr id="169999" name="Picture 15" descr="AAAKLAR0"/>
              <p:cNvPicPr>
                <a:picLocks noChangeAspect="1" noChangeArrowheads="1"/>
              </p:cNvPicPr>
              <p:nvPr/>
            </p:nvPicPr>
            <p:blipFill>
              <a:blip r:embed="rId3">
                <a:extLst>
                  <a:ext uri="{28A0092B-C50C-407E-A947-70E740481C1C}">
                    <a14:useLocalDpi xmlns:a14="http://schemas.microsoft.com/office/drawing/2010/main" val="0"/>
                  </a:ext>
                </a:extLst>
              </a:blip>
              <a:srcRect l="51691" t="15068" r="3076" b="37534"/>
              <a:stretch>
                <a:fillRect/>
              </a:stretch>
            </p:blipFill>
            <p:spPr bwMode="auto">
              <a:xfrm>
                <a:off x="648" y="1800"/>
                <a:ext cx="1176" cy="1384"/>
              </a:xfrm>
              <a:prstGeom prst="rect">
                <a:avLst/>
              </a:prstGeom>
              <a:noFill/>
              <a:extLst>
                <a:ext uri="{909E8E84-426E-40DD-AFC4-6F175D3DCCD1}">
                  <a14:hiddenFill xmlns:a14="http://schemas.microsoft.com/office/drawing/2010/main">
                    <a:solidFill>
                      <a:srgbClr val="FFFFFF"/>
                    </a:solidFill>
                  </a14:hiddenFill>
                </a:ext>
              </a:extLst>
            </p:spPr>
          </p:pic>
          <p:sp>
            <p:nvSpPr>
              <p:cNvPr id="170000" name="Rectangle 16"/>
              <p:cNvSpPr>
                <a:spLocks noChangeArrowheads="1"/>
              </p:cNvSpPr>
              <p:nvPr/>
            </p:nvSpPr>
            <p:spPr bwMode="auto">
              <a:xfrm>
                <a:off x="800" y="2080"/>
                <a:ext cx="760" cy="640"/>
              </a:xfrm>
              <a:prstGeom prst="rect">
                <a:avLst/>
              </a:prstGeom>
              <a:gradFill rotWithShape="0">
                <a:gsLst>
                  <a:gs pos="0">
                    <a:srgbClr val="F3CA60">
                      <a:gamma/>
                      <a:shade val="71373"/>
                      <a:invGamma/>
                    </a:srgbClr>
                  </a:gs>
                  <a:gs pos="100000">
                    <a:srgbClr val="F3CA6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70001" name="Freeform 17"/>
              <p:cNvSpPr>
                <a:spLocks/>
              </p:cNvSpPr>
              <p:nvPr/>
            </p:nvSpPr>
            <p:spPr bwMode="auto">
              <a:xfrm>
                <a:off x="800" y="2720"/>
                <a:ext cx="932" cy="340"/>
              </a:xfrm>
              <a:custGeom>
                <a:avLst/>
                <a:gdLst>
                  <a:gd name="T0" fmla="*/ 0 w 932"/>
                  <a:gd name="T1" fmla="*/ 340 h 340"/>
                  <a:gd name="T2" fmla="*/ 0 w 932"/>
                  <a:gd name="T3" fmla="*/ 0 h 340"/>
                  <a:gd name="T4" fmla="*/ 760 w 932"/>
                  <a:gd name="T5" fmla="*/ 0 h 340"/>
                  <a:gd name="T6" fmla="*/ 932 w 932"/>
                  <a:gd name="T7" fmla="*/ 336 h 340"/>
                  <a:gd name="T8" fmla="*/ 0 w 932"/>
                  <a:gd name="T9" fmla="*/ 340 h 340"/>
                </a:gdLst>
                <a:ahLst/>
                <a:cxnLst>
                  <a:cxn ang="0">
                    <a:pos x="T0" y="T1"/>
                  </a:cxn>
                  <a:cxn ang="0">
                    <a:pos x="T2" y="T3"/>
                  </a:cxn>
                  <a:cxn ang="0">
                    <a:pos x="T4" y="T5"/>
                  </a:cxn>
                  <a:cxn ang="0">
                    <a:pos x="T6" y="T7"/>
                  </a:cxn>
                  <a:cxn ang="0">
                    <a:pos x="T8" y="T9"/>
                  </a:cxn>
                </a:cxnLst>
                <a:rect l="0" t="0" r="r" b="b"/>
                <a:pathLst>
                  <a:path w="932" h="340">
                    <a:moveTo>
                      <a:pt x="0" y="340"/>
                    </a:moveTo>
                    <a:lnTo>
                      <a:pt x="0" y="0"/>
                    </a:lnTo>
                    <a:lnTo>
                      <a:pt x="760" y="0"/>
                    </a:lnTo>
                    <a:lnTo>
                      <a:pt x="932" y="336"/>
                    </a:lnTo>
                    <a:lnTo>
                      <a:pt x="0" y="340"/>
                    </a:lnTo>
                    <a:close/>
                  </a:path>
                </a:pathLst>
              </a:custGeom>
              <a:gradFill rotWithShape="0">
                <a:gsLst>
                  <a:gs pos="0">
                    <a:srgbClr val="F3CA60">
                      <a:gamma/>
                      <a:shade val="75686"/>
                      <a:invGamma/>
                    </a:srgbClr>
                  </a:gs>
                  <a:gs pos="100000">
                    <a:srgbClr val="F3CA6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grpSp>
        <p:sp>
          <p:nvSpPr>
            <p:cNvPr id="170002" name="Oval 18"/>
            <p:cNvSpPr>
              <a:spLocks noChangeArrowheads="1"/>
            </p:cNvSpPr>
            <p:nvPr/>
          </p:nvSpPr>
          <p:spPr bwMode="auto">
            <a:xfrm>
              <a:off x="2632" y="2424"/>
              <a:ext cx="80" cy="8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70003" name="Oval 19"/>
            <p:cNvSpPr>
              <a:spLocks noChangeArrowheads="1"/>
            </p:cNvSpPr>
            <p:nvPr/>
          </p:nvSpPr>
          <p:spPr bwMode="auto">
            <a:xfrm>
              <a:off x="2848" y="2568"/>
              <a:ext cx="80" cy="8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70004" name="AutoShape 20"/>
            <p:cNvSpPr>
              <a:spLocks noChangeArrowheads="1"/>
            </p:cNvSpPr>
            <p:nvPr/>
          </p:nvSpPr>
          <p:spPr bwMode="auto">
            <a:xfrm>
              <a:off x="2880" y="1136"/>
              <a:ext cx="240" cy="672"/>
            </a:xfrm>
            <a:prstGeom prst="upArrow">
              <a:avLst>
                <a:gd name="adj1" fmla="val 5000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70005" name="Text Box 21"/>
            <p:cNvSpPr txBox="1">
              <a:spLocks noChangeArrowheads="1"/>
            </p:cNvSpPr>
            <p:nvPr/>
          </p:nvSpPr>
          <p:spPr bwMode="auto">
            <a:xfrm>
              <a:off x="2536" y="912"/>
              <a:ext cx="13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smtClean="0">
                  <a:solidFill>
                    <a:srgbClr val="000000"/>
                  </a:solidFill>
                  <a:latin typeface="Trebuchet MS" pitchFamily="1" charset="0"/>
                </a:rPr>
                <a:t>Velocity = </a:t>
              </a:r>
              <a:r>
                <a:rPr lang="en-US" altLang="en-US" sz="2000" i="1" smtClean="0">
                  <a:solidFill>
                    <a:srgbClr val="000000"/>
                  </a:solidFill>
                  <a:latin typeface="Trebuchet MS" pitchFamily="1" charset="0"/>
                </a:rPr>
                <a:t>v</a:t>
              </a:r>
              <a:r>
                <a:rPr lang="en-US" altLang="en-US" sz="2000" smtClean="0">
                  <a:solidFill>
                    <a:srgbClr val="000000"/>
                  </a:solidFill>
                  <a:latin typeface="Trebuchet MS" pitchFamily="1" charset="0"/>
                </a:rPr>
                <a:t>+</a:t>
              </a:r>
              <a:r>
                <a:rPr lang="en-US" altLang="en-US" sz="2000" i="1" smtClean="0">
                  <a:solidFill>
                    <a:srgbClr val="000000"/>
                  </a:solidFill>
                  <a:latin typeface="Trebuchet MS" pitchFamily="1" charset="0"/>
                </a:rPr>
                <a:t>at</a:t>
              </a:r>
              <a:r>
                <a:rPr lang="en-US" altLang="en-US" sz="2000" i="1" baseline="-25000" smtClean="0">
                  <a:solidFill>
                    <a:srgbClr val="000000"/>
                  </a:solidFill>
                  <a:latin typeface="Trebuchet MS" pitchFamily="1" charset="0"/>
                </a:rPr>
                <a:t>o</a:t>
              </a:r>
              <a:endParaRPr lang="en-US" altLang="en-US" sz="2800" smtClean="0">
                <a:solidFill>
                  <a:srgbClr val="000000"/>
                </a:solidFill>
                <a:latin typeface="Trebuchet MS" pitchFamily="1" charset="0"/>
              </a:endParaRPr>
            </a:p>
          </p:txBody>
        </p:sp>
        <p:sp>
          <p:nvSpPr>
            <p:cNvPr id="170006" name="Text Box 22"/>
            <p:cNvSpPr txBox="1">
              <a:spLocks noChangeArrowheads="1"/>
            </p:cNvSpPr>
            <p:nvPr/>
          </p:nvSpPr>
          <p:spPr bwMode="auto">
            <a:xfrm>
              <a:off x="2640" y="3680"/>
              <a:ext cx="8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i="1" smtClean="0">
                  <a:solidFill>
                    <a:srgbClr val="000000"/>
                  </a:solidFill>
                  <a:latin typeface="Trebuchet MS" pitchFamily="1" charset="0"/>
                </a:rPr>
                <a:t>t</a:t>
              </a:r>
              <a:r>
                <a:rPr lang="en-US" altLang="en-US" sz="2800" smtClean="0">
                  <a:solidFill>
                    <a:srgbClr val="000000"/>
                  </a:solidFill>
                  <a:latin typeface="Trebuchet MS" pitchFamily="1" charset="0"/>
                </a:rPr>
                <a:t>=</a:t>
              </a:r>
              <a:r>
                <a:rPr lang="en-US" altLang="en-US" sz="2800" i="1" smtClean="0">
                  <a:solidFill>
                    <a:srgbClr val="000000"/>
                  </a:solidFill>
                  <a:latin typeface="Trebuchet MS" pitchFamily="1" charset="0"/>
                </a:rPr>
                <a:t>t</a:t>
              </a:r>
              <a:r>
                <a:rPr lang="en-US" altLang="en-US" sz="2800" baseline="-25000" smtClean="0">
                  <a:solidFill>
                    <a:srgbClr val="000000"/>
                  </a:solidFill>
                  <a:latin typeface="Trebuchet MS" pitchFamily="1" charset="0"/>
                </a:rPr>
                <a:t>o</a:t>
              </a:r>
              <a:endParaRPr lang="en-US" altLang="en-US" sz="2800" i="1" smtClean="0">
                <a:solidFill>
                  <a:srgbClr val="000000"/>
                </a:solidFill>
                <a:latin typeface="Trebuchet MS" pitchFamily="1" charset="0"/>
              </a:endParaRPr>
            </a:p>
          </p:txBody>
        </p:sp>
      </p:grpSp>
      <p:grpSp>
        <p:nvGrpSpPr>
          <p:cNvPr id="170007" name="Group 23"/>
          <p:cNvGrpSpPr>
            <a:grpSpLocks/>
          </p:cNvGrpSpPr>
          <p:nvPr/>
        </p:nvGrpSpPr>
        <p:grpSpPr bwMode="auto">
          <a:xfrm>
            <a:off x="6324600" y="25400"/>
            <a:ext cx="2819400" cy="6335713"/>
            <a:chOff x="3984" y="16"/>
            <a:chExt cx="1776" cy="3991"/>
          </a:xfrm>
        </p:grpSpPr>
        <p:grpSp>
          <p:nvGrpSpPr>
            <p:cNvPr id="170008" name="Group 24"/>
            <p:cNvGrpSpPr>
              <a:grpSpLocks/>
            </p:cNvGrpSpPr>
            <p:nvPr/>
          </p:nvGrpSpPr>
          <p:grpSpPr bwMode="auto">
            <a:xfrm>
              <a:off x="3984" y="1280"/>
              <a:ext cx="1600" cy="1768"/>
              <a:chOff x="648" y="1800"/>
              <a:chExt cx="1176" cy="1384"/>
            </a:xfrm>
          </p:grpSpPr>
          <p:pic>
            <p:nvPicPr>
              <p:cNvPr id="170009" name="Picture 25" descr="AAAKLAR0"/>
              <p:cNvPicPr>
                <a:picLocks noChangeAspect="1" noChangeArrowheads="1"/>
              </p:cNvPicPr>
              <p:nvPr/>
            </p:nvPicPr>
            <p:blipFill>
              <a:blip r:embed="rId3">
                <a:extLst>
                  <a:ext uri="{28A0092B-C50C-407E-A947-70E740481C1C}">
                    <a14:useLocalDpi xmlns:a14="http://schemas.microsoft.com/office/drawing/2010/main" val="0"/>
                  </a:ext>
                </a:extLst>
              </a:blip>
              <a:srcRect l="51691" t="15068" r="3076" b="37534"/>
              <a:stretch>
                <a:fillRect/>
              </a:stretch>
            </p:blipFill>
            <p:spPr bwMode="auto">
              <a:xfrm>
                <a:off x="648" y="1800"/>
                <a:ext cx="1176" cy="1384"/>
              </a:xfrm>
              <a:prstGeom prst="rect">
                <a:avLst/>
              </a:prstGeom>
              <a:noFill/>
              <a:extLst>
                <a:ext uri="{909E8E84-426E-40DD-AFC4-6F175D3DCCD1}">
                  <a14:hiddenFill xmlns:a14="http://schemas.microsoft.com/office/drawing/2010/main">
                    <a:solidFill>
                      <a:srgbClr val="FFFFFF"/>
                    </a:solidFill>
                  </a14:hiddenFill>
                </a:ext>
              </a:extLst>
            </p:spPr>
          </p:pic>
          <p:sp>
            <p:nvSpPr>
              <p:cNvPr id="170010" name="Rectangle 26"/>
              <p:cNvSpPr>
                <a:spLocks noChangeArrowheads="1"/>
              </p:cNvSpPr>
              <p:nvPr/>
            </p:nvSpPr>
            <p:spPr bwMode="auto">
              <a:xfrm>
                <a:off x="800" y="2080"/>
                <a:ext cx="760" cy="640"/>
              </a:xfrm>
              <a:prstGeom prst="rect">
                <a:avLst/>
              </a:prstGeom>
              <a:gradFill rotWithShape="0">
                <a:gsLst>
                  <a:gs pos="0">
                    <a:srgbClr val="F3CA60">
                      <a:gamma/>
                      <a:shade val="71373"/>
                      <a:invGamma/>
                    </a:srgbClr>
                  </a:gs>
                  <a:gs pos="100000">
                    <a:srgbClr val="F3CA6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70011" name="Freeform 27"/>
              <p:cNvSpPr>
                <a:spLocks/>
              </p:cNvSpPr>
              <p:nvPr/>
            </p:nvSpPr>
            <p:spPr bwMode="auto">
              <a:xfrm>
                <a:off x="800" y="2720"/>
                <a:ext cx="932" cy="340"/>
              </a:xfrm>
              <a:custGeom>
                <a:avLst/>
                <a:gdLst>
                  <a:gd name="T0" fmla="*/ 0 w 932"/>
                  <a:gd name="T1" fmla="*/ 340 h 340"/>
                  <a:gd name="T2" fmla="*/ 0 w 932"/>
                  <a:gd name="T3" fmla="*/ 0 h 340"/>
                  <a:gd name="T4" fmla="*/ 760 w 932"/>
                  <a:gd name="T5" fmla="*/ 0 h 340"/>
                  <a:gd name="T6" fmla="*/ 932 w 932"/>
                  <a:gd name="T7" fmla="*/ 336 h 340"/>
                  <a:gd name="T8" fmla="*/ 0 w 932"/>
                  <a:gd name="T9" fmla="*/ 340 h 340"/>
                </a:gdLst>
                <a:ahLst/>
                <a:cxnLst>
                  <a:cxn ang="0">
                    <a:pos x="T0" y="T1"/>
                  </a:cxn>
                  <a:cxn ang="0">
                    <a:pos x="T2" y="T3"/>
                  </a:cxn>
                  <a:cxn ang="0">
                    <a:pos x="T4" y="T5"/>
                  </a:cxn>
                  <a:cxn ang="0">
                    <a:pos x="T6" y="T7"/>
                  </a:cxn>
                  <a:cxn ang="0">
                    <a:pos x="T8" y="T9"/>
                  </a:cxn>
                </a:cxnLst>
                <a:rect l="0" t="0" r="r" b="b"/>
                <a:pathLst>
                  <a:path w="932" h="340">
                    <a:moveTo>
                      <a:pt x="0" y="340"/>
                    </a:moveTo>
                    <a:lnTo>
                      <a:pt x="0" y="0"/>
                    </a:lnTo>
                    <a:lnTo>
                      <a:pt x="760" y="0"/>
                    </a:lnTo>
                    <a:lnTo>
                      <a:pt x="932" y="336"/>
                    </a:lnTo>
                    <a:lnTo>
                      <a:pt x="0" y="340"/>
                    </a:lnTo>
                    <a:close/>
                  </a:path>
                </a:pathLst>
              </a:custGeom>
              <a:gradFill rotWithShape="0">
                <a:gsLst>
                  <a:gs pos="0">
                    <a:srgbClr val="F3CA60">
                      <a:gamma/>
                      <a:shade val="75686"/>
                      <a:invGamma/>
                    </a:srgbClr>
                  </a:gs>
                  <a:gs pos="100000">
                    <a:srgbClr val="F3CA6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grpSp>
        <p:sp>
          <p:nvSpPr>
            <p:cNvPr id="170012" name="Oval 28"/>
            <p:cNvSpPr>
              <a:spLocks noChangeArrowheads="1"/>
            </p:cNvSpPr>
            <p:nvPr/>
          </p:nvSpPr>
          <p:spPr bwMode="auto">
            <a:xfrm>
              <a:off x="4736" y="2584"/>
              <a:ext cx="80" cy="8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70013" name="Oval 29"/>
            <p:cNvSpPr>
              <a:spLocks noChangeArrowheads="1"/>
            </p:cNvSpPr>
            <p:nvPr/>
          </p:nvSpPr>
          <p:spPr bwMode="auto">
            <a:xfrm>
              <a:off x="4336" y="2144"/>
              <a:ext cx="80" cy="8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70014" name="Oval 30"/>
            <p:cNvSpPr>
              <a:spLocks noChangeArrowheads="1"/>
            </p:cNvSpPr>
            <p:nvPr/>
          </p:nvSpPr>
          <p:spPr bwMode="auto">
            <a:xfrm>
              <a:off x="4552" y="2288"/>
              <a:ext cx="80" cy="8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70015" name="Freeform 31"/>
            <p:cNvSpPr>
              <a:spLocks/>
            </p:cNvSpPr>
            <p:nvPr/>
          </p:nvSpPr>
          <p:spPr bwMode="auto">
            <a:xfrm>
              <a:off x="4176" y="2136"/>
              <a:ext cx="656" cy="712"/>
            </a:xfrm>
            <a:custGeom>
              <a:avLst/>
              <a:gdLst>
                <a:gd name="T0" fmla="*/ 0 w 656"/>
                <a:gd name="T1" fmla="*/ 0 h 712"/>
                <a:gd name="T2" fmla="*/ 192 w 656"/>
                <a:gd name="T3" fmla="*/ 40 h 712"/>
                <a:gd name="T4" fmla="*/ 424 w 656"/>
                <a:gd name="T5" fmla="*/ 184 h 712"/>
                <a:gd name="T6" fmla="*/ 600 w 656"/>
                <a:gd name="T7" fmla="*/ 488 h 712"/>
                <a:gd name="T8" fmla="*/ 656 w 656"/>
                <a:gd name="T9" fmla="*/ 712 h 712"/>
              </a:gdLst>
              <a:ahLst/>
              <a:cxnLst>
                <a:cxn ang="0">
                  <a:pos x="T0" y="T1"/>
                </a:cxn>
                <a:cxn ang="0">
                  <a:pos x="T2" y="T3"/>
                </a:cxn>
                <a:cxn ang="0">
                  <a:pos x="T4" y="T5"/>
                </a:cxn>
                <a:cxn ang="0">
                  <a:pos x="T6" y="T7"/>
                </a:cxn>
                <a:cxn ang="0">
                  <a:pos x="T8" y="T9"/>
                </a:cxn>
              </a:cxnLst>
              <a:rect l="0" t="0" r="r" b="b"/>
              <a:pathLst>
                <a:path w="656" h="712">
                  <a:moveTo>
                    <a:pt x="0" y="0"/>
                  </a:moveTo>
                  <a:cubicBezTo>
                    <a:pt x="60" y="4"/>
                    <a:pt x="121" y="9"/>
                    <a:pt x="192" y="40"/>
                  </a:cubicBezTo>
                  <a:cubicBezTo>
                    <a:pt x="263" y="71"/>
                    <a:pt x="356" y="109"/>
                    <a:pt x="424" y="184"/>
                  </a:cubicBezTo>
                  <a:cubicBezTo>
                    <a:pt x="492" y="259"/>
                    <a:pt x="561" y="400"/>
                    <a:pt x="600" y="488"/>
                  </a:cubicBezTo>
                  <a:cubicBezTo>
                    <a:pt x="639" y="576"/>
                    <a:pt x="647" y="644"/>
                    <a:pt x="656" y="712"/>
                  </a:cubicBezTo>
                </a:path>
              </a:pathLst>
            </a:custGeom>
            <a:noFill/>
            <a:ln w="57150" cap="flat" cmpd="sng">
              <a:solidFill>
                <a:srgbClr val="FFFF66"/>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70016" name="Freeform 32"/>
            <p:cNvSpPr>
              <a:spLocks/>
            </p:cNvSpPr>
            <p:nvPr/>
          </p:nvSpPr>
          <p:spPr bwMode="auto">
            <a:xfrm>
              <a:off x="4888" y="2752"/>
              <a:ext cx="380" cy="424"/>
            </a:xfrm>
            <a:custGeom>
              <a:avLst/>
              <a:gdLst>
                <a:gd name="T0" fmla="*/ 0 w 332"/>
                <a:gd name="T1" fmla="*/ 0 h 664"/>
                <a:gd name="T2" fmla="*/ 288 w 332"/>
                <a:gd name="T3" fmla="*/ 120 h 664"/>
                <a:gd name="T4" fmla="*/ 264 w 332"/>
                <a:gd name="T5" fmla="*/ 664 h 664"/>
              </a:gdLst>
              <a:ahLst/>
              <a:cxnLst>
                <a:cxn ang="0">
                  <a:pos x="T0" y="T1"/>
                </a:cxn>
                <a:cxn ang="0">
                  <a:pos x="T2" y="T3"/>
                </a:cxn>
                <a:cxn ang="0">
                  <a:pos x="T4" y="T5"/>
                </a:cxn>
              </a:cxnLst>
              <a:rect l="0" t="0" r="r" b="b"/>
              <a:pathLst>
                <a:path w="332" h="664">
                  <a:moveTo>
                    <a:pt x="0" y="0"/>
                  </a:moveTo>
                  <a:cubicBezTo>
                    <a:pt x="122" y="4"/>
                    <a:pt x="244" y="9"/>
                    <a:pt x="288" y="120"/>
                  </a:cubicBezTo>
                  <a:cubicBezTo>
                    <a:pt x="332" y="231"/>
                    <a:pt x="298" y="447"/>
                    <a:pt x="264" y="664"/>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70017" name="Text Box 33"/>
            <p:cNvSpPr txBox="1">
              <a:spLocks noChangeArrowheads="1"/>
            </p:cNvSpPr>
            <p:nvPr/>
          </p:nvSpPr>
          <p:spPr bwMode="auto">
            <a:xfrm>
              <a:off x="4024" y="3128"/>
              <a:ext cx="1568"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solidFill>
                    <a:srgbClr val="000000"/>
                  </a:solidFill>
                  <a:latin typeface="Constantia" panose="02030602050306030303" pitchFamily="18" charset="0"/>
                </a:rPr>
                <a:t>p</a:t>
              </a:r>
              <a:r>
                <a:rPr lang="en-US" altLang="en-US" sz="2000" dirty="0" smtClean="0">
                  <a:solidFill>
                    <a:srgbClr val="000000"/>
                  </a:solidFill>
                  <a:latin typeface="Constantia" panose="02030602050306030303" pitchFamily="18" charset="0"/>
                </a:rPr>
                <a:t>ath of light beam in accelerating frame</a:t>
              </a:r>
              <a:endParaRPr lang="en-US" altLang="en-US" sz="2800" dirty="0" smtClean="0">
                <a:solidFill>
                  <a:srgbClr val="000000"/>
                </a:solidFill>
                <a:latin typeface="Constantia" panose="02030602050306030303" pitchFamily="18" charset="0"/>
              </a:endParaRPr>
            </a:p>
          </p:txBody>
        </p:sp>
        <p:sp>
          <p:nvSpPr>
            <p:cNvPr id="170018" name="AutoShape 34"/>
            <p:cNvSpPr>
              <a:spLocks noChangeArrowheads="1"/>
            </p:cNvSpPr>
            <p:nvPr/>
          </p:nvSpPr>
          <p:spPr bwMode="auto">
            <a:xfrm>
              <a:off x="4640" y="280"/>
              <a:ext cx="240" cy="1168"/>
            </a:xfrm>
            <a:prstGeom prst="upArrow">
              <a:avLst>
                <a:gd name="adj1" fmla="val 50000"/>
                <a:gd name="adj2" fmla="val 12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70019" name="Text Box 35"/>
            <p:cNvSpPr txBox="1">
              <a:spLocks noChangeArrowheads="1"/>
            </p:cNvSpPr>
            <p:nvPr/>
          </p:nvSpPr>
          <p:spPr bwMode="auto">
            <a:xfrm>
              <a:off x="4368" y="16"/>
              <a:ext cx="13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smtClean="0">
                  <a:solidFill>
                    <a:srgbClr val="000000"/>
                  </a:solidFill>
                  <a:latin typeface="Trebuchet MS" pitchFamily="1" charset="0"/>
                </a:rPr>
                <a:t>Velocity = </a:t>
              </a:r>
              <a:r>
                <a:rPr lang="en-US" altLang="en-US" sz="2000" i="1" smtClean="0">
                  <a:solidFill>
                    <a:srgbClr val="000000"/>
                  </a:solidFill>
                  <a:latin typeface="Trebuchet MS" pitchFamily="1" charset="0"/>
                </a:rPr>
                <a:t>v</a:t>
              </a:r>
              <a:r>
                <a:rPr lang="en-US" altLang="en-US" sz="2000" smtClean="0">
                  <a:solidFill>
                    <a:srgbClr val="000000"/>
                  </a:solidFill>
                  <a:latin typeface="Trebuchet MS" pitchFamily="1" charset="0"/>
                </a:rPr>
                <a:t>+2</a:t>
              </a:r>
              <a:r>
                <a:rPr lang="en-US" altLang="en-US" sz="2000" i="1" smtClean="0">
                  <a:solidFill>
                    <a:srgbClr val="000000"/>
                  </a:solidFill>
                  <a:latin typeface="Trebuchet MS" pitchFamily="1" charset="0"/>
                </a:rPr>
                <a:t>at</a:t>
              </a:r>
              <a:r>
                <a:rPr lang="en-US" altLang="en-US" sz="2000" baseline="-25000" smtClean="0">
                  <a:solidFill>
                    <a:srgbClr val="000000"/>
                  </a:solidFill>
                  <a:latin typeface="Trebuchet MS" pitchFamily="1" charset="0"/>
                </a:rPr>
                <a:t>o</a:t>
              </a:r>
              <a:endParaRPr lang="en-US" altLang="en-US" sz="2800" smtClean="0">
                <a:solidFill>
                  <a:srgbClr val="000000"/>
                </a:solidFill>
                <a:latin typeface="Trebuchet MS" pitchFamily="1" charset="0"/>
              </a:endParaRPr>
            </a:p>
          </p:txBody>
        </p:sp>
        <p:sp>
          <p:nvSpPr>
            <p:cNvPr id="170020" name="Text Box 36"/>
            <p:cNvSpPr txBox="1">
              <a:spLocks noChangeArrowheads="1"/>
            </p:cNvSpPr>
            <p:nvPr/>
          </p:nvSpPr>
          <p:spPr bwMode="auto">
            <a:xfrm>
              <a:off x="4336" y="3680"/>
              <a:ext cx="8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i="1" smtClean="0">
                  <a:solidFill>
                    <a:srgbClr val="000000"/>
                  </a:solidFill>
                  <a:latin typeface="Trebuchet MS" pitchFamily="1" charset="0"/>
                </a:rPr>
                <a:t>t</a:t>
              </a:r>
              <a:r>
                <a:rPr lang="en-US" altLang="en-US" sz="2800" smtClean="0">
                  <a:solidFill>
                    <a:srgbClr val="000000"/>
                  </a:solidFill>
                  <a:latin typeface="Trebuchet MS" pitchFamily="1" charset="0"/>
                </a:rPr>
                <a:t>=2</a:t>
              </a:r>
              <a:r>
                <a:rPr lang="en-US" altLang="en-US" sz="2800" i="1" smtClean="0">
                  <a:solidFill>
                    <a:srgbClr val="000000"/>
                  </a:solidFill>
                  <a:latin typeface="Trebuchet MS" pitchFamily="1" charset="0"/>
                </a:rPr>
                <a:t>t</a:t>
              </a:r>
              <a:r>
                <a:rPr lang="en-US" altLang="en-US" sz="2800" baseline="-25000" smtClean="0">
                  <a:solidFill>
                    <a:srgbClr val="000000"/>
                  </a:solidFill>
                  <a:latin typeface="Trebuchet MS" pitchFamily="1" charset="0"/>
                </a:rPr>
                <a:t>o</a:t>
              </a:r>
              <a:endParaRPr lang="en-US" altLang="en-US" sz="2800" i="1" smtClean="0">
                <a:solidFill>
                  <a:srgbClr val="000000"/>
                </a:solidFill>
                <a:latin typeface="Trebuchet MS" pitchFamily="1" charset="0"/>
              </a:endParaRPr>
            </a:p>
          </p:txBody>
        </p:sp>
      </p:grpSp>
      <p:sp>
        <p:nvSpPr>
          <p:cNvPr id="170021" name="Line 37"/>
          <p:cNvSpPr>
            <a:spLocks noChangeShapeType="1"/>
          </p:cNvSpPr>
          <p:nvPr/>
        </p:nvSpPr>
        <p:spPr bwMode="auto">
          <a:xfrm>
            <a:off x="368300" y="4165600"/>
            <a:ext cx="7188200" cy="0"/>
          </a:xfrm>
          <a:prstGeom prst="line">
            <a:avLst/>
          </a:prstGeom>
          <a:noFill/>
          <a:ln w="7620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70022" name="Text Box 38"/>
          <p:cNvSpPr txBox="1">
            <a:spLocks noChangeArrowheads="1"/>
          </p:cNvSpPr>
          <p:nvPr/>
        </p:nvSpPr>
        <p:spPr bwMode="auto">
          <a:xfrm>
            <a:off x="1939925" y="576897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800" smtClean="0">
              <a:solidFill>
                <a:srgbClr val="000000"/>
              </a:solidFill>
              <a:latin typeface="Trebuchet MS" pitchFamily="1" charset="0"/>
            </a:endParaRPr>
          </a:p>
        </p:txBody>
      </p:sp>
      <p:sp>
        <p:nvSpPr>
          <p:cNvPr id="170023" name="Freeform 39"/>
          <p:cNvSpPr>
            <a:spLocks/>
          </p:cNvSpPr>
          <p:nvPr/>
        </p:nvSpPr>
        <p:spPr bwMode="auto">
          <a:xfrm>
            <a:off x="328613" y="1739900"/>
            <a:ext cx="293687" cy="2273300"/>
          </a:xfrm>
          <a:custGeom>
            <a:avLst/>
            <a:gdLst>
              <a:gd name="T0" fmla="*/ 129 w 185"/>
              <a:gd name="T1" fmla="*/ 1432 h 1432"/>
              <a:gd name="T2" fmla="*/ 9 w 185"/>
              <a:gd name="T3" fmla="*/ 752 h 1432"/>
              <a:gd name="T4" fmla="*/ 185 w 185"/>
              <a:gd name="T5" fmla="*/ 0 h 1432"/>
            </a:gdLst>
            <a:ahLst/>
            <a:cxnLst>
              <a:cxn ang="0">
                <a:pos x="T0" y="T1"/>
              </a:cxn>
              <a:cxn ang="0">
                <a:pos x="T2" y="T3"/>
              </a:cxn>
              <a:cxn ang="0">
                <a:pos x="T4" y="T5"/>
              </a:cxn>
            </a:cxnLst>
            <a:rect l="0" t="0" r="r" b="b"/>
            <a:pathLst>
              <a:path w="185" h="1432">
                <a:moveTo>
                  <a:pt x="129" y="1432"/>
                </a:moveTo>
                <a:cubicBezTo>
                  <a:pt x="64" y="1211"/>
                  <a:pt x="0" y="991"/>
                  <a:pt x="9" y="752"/>
                </a:cubicBezTo>
                <a:cubicBezTo>
                  <a:pt x="18" y="513"/>
                  <a:pt x="101" y="256"/>
                  <a:pt x="185" y="0"/>
                </a:cubicBezTo>
              </a:path>
            </a:pathLst>
          </a:custGeom>
          <a:noFill/>
          <a:ln w="19050"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Tree>
    <p:extLst>
      <p:ext uri="{BB962C8B-B14F-4D97-AF65-F5344CB8AC3E}">
        <p14:creationId xmlns:p14="http://schemas.microsoft.com/office/powerpoint/2010/main" val="2735272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9988"/>
                                        </p:tgtEl>
                                        <p:attrNameLst>
                                          <p:attrName>style.visibility</p:attrName>
                                        </p:attrNameLst>
                                      </p:cBhvr>
                                      <p:to>
                                        <p:strVal val="visible"/>
                                      </p:to>
                                    </p:set>
                                    <p:animEffect transition="in" filter="fade">
                                      <p:cBhvr>
                                        <p:cTn id="7" dur="500"/>
                                        <p:tgtEl>
                                          <p:spTgt spid="169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9997"/>
                                        </p:tgtEl>
                                        <p:attrNameLst>
                                          <p:attrName>style.visibility</p:attrName>
                                        </p:attrNameLst>
                                      </p:cBhvr>
                                      <p:to>
                                        <p:strVal val="visible"/>
                                      </p:to>
                                    </p:set>
                                    <p:animEffect transition="in" filter="fade">
                                      <p:cBhvr>
                                        <p:cTn id="12" dur="500"/>
                                        <p:tgtEl>
                                          <p:spTgt spid="1699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0007"/>
                                        </p:tgtEl>
                                        <p:attrNameLst>
                                          <p:attrName>style.visibility</p:attrName>
                                        </p:attrNameLst>
                                      </p:cBhvr>
                                      <p:to>
                                        <p:strVal val="visible"/>
                                      </p:to>
                                    </p:set>
                                    <p:animEffect transition="in" filter="fade">
                                      <p:cBhvr>
                                        <p:cTn id="17" dur="500"/>
                                        <p:tgtEl>
                                          <p:spTgt spid="170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84" name="Group 4"/>
          <p:cNvGrpSpPr>
            <a:grpSpLocks/>
          </p:cNvGrpSpPr>
          <p:nvPr/>
        </p:nvGrpSpPr>
        <p:grpSpPr bwMode="auto">
          <a:xfrm>
            <a:off x="2043683" y="2132856"/>
            <a:ext cx="6516688" cy="4073525"/>
            <a:chOff x="854" y="438"/>
            <a:chExt cx="4105" cy="2566"/>
          </a:xfrm>
        </p:grpSpPr>
        <p:grpSp>
          <p:nvGrpSpPr>
            <p:cNvPr id="174085" name="Group 5"/>
            <p:cNvGrpSpPr>
              <a:grpSpLocks/>
            </p:cNvGrpSpPr>
            <p:nvPr/>
          </p:nvGrpSpPr>
          <p:grpSpPr bwMode="auto">
            <a:xfrm>
              <a:off x="854" y="438"/>
              <a:ext cx="4105" cy="2566"/>
              <a:chOff x="838" y="798"/>
              <a:chExt cx="4105" cy="2566"/>
            </a:xfrm>
          </p:grpSpPr>
          <p:pic>
            <p:nvPicPr>
              <p:cNvPr id="1740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 y="798"/>
                <a:ext cx="4105" cy="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7" name="Line 7"/>
              <p:cNvSpPr>
                <a:spLocks noChangeShapeType="1"/>
              </p:cNvSpPr>
              <p:nvPr/>
            </p:nvSpPr>
            <p:spPr bwMode="auto">
              <a:xfrm>
                <a:off x="1736" y="1712"/>
                <a:ext cx="24" cy="1504"/>
              </a:xfrm>
              <a:prstGeom prst="line">
                <a:avLst/>
              </a:prstGeom>
              <a:noFill/>
              <a:ln w="38100">
                <a:solidFill>
                  <a:srgbClr val="66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74088" name="Freeform 8"/>
              <p:cNvSpPr>
                <a:spLocks/>
              </p:cNvSpPr>
              <p:nvPr/>
            </p:nvSpPr>
            <p:spPr bwMode="auto">
              <a:xfrm>
                <a:off x="1728" y="1704"/>
                <a:ext cx="976" cy="416"/>
              </a:xfrm>
              <a:custGeom>
                <a:avLst/>
                <a:gdLst>
                  <a:gd name="T0" fmla="*/ 976 w 976"/>
                  <a:gd name="T1" fmla="*/ 416 h 416"/>
                  <a:gd name="T2" fmla="*/ 656 w 976"/>
                  <a:gd name="T3" fmla="*/ 208 h 416"/>
                  <a:gd name="T4" fmla="*/ 352 w 976"/>
                  <a:gd name="T5" fmla="*/ 80 h 416"/>
                  <a:gd name="T6" fmla="*/ 0 w 976"/>
                  <a:gd name="T7" fmla="*/ 0 h 416"/>
                </a:gdLst>
                <a:ahLst/>
                <a:cxnLst>
                  <a:cxn ang="0">
                    <a:pos x="T0" y="T1"/>
                  </a:cxn>
                  <a:cxn ang="0">
                    <a:pos x="T2" y="T3"/>
                  </a:cxn>
                  <a:cxn ang="0">
                    <a:pos x="T4" y="T5"/>
                  </a:cxn>
                  <a:cxn ang="0">
                    <a:pos x="T6" y="T7"/>
                  </a:cxn>
                </a:cxnLst>
                <a:rect l="0" t="0" r="r" b="b"/>
                <a:pathLst>
                  <a:path w="976" h="416">
                    <a:moveTo>
                      <a:pt x="976" y="416"/>
                    </a:moveTo>
                    <a:cubicBezTo>
                      <a:pt x="868" y="340"/>
                      <a:pt x="760" y="264"/>
                      <a:pt x="656" y="208"/>
                    </a:cubicBezTo>
                    <a:cubicBezTo>
                      <a:pt x="552" y="152"/>
                      <a:pt x="461" y="115"/>
                      <a:pt x="352" y="80"/>
                    </a:cubicBezTo>
                    <a:cubicBezTo>
                      <a:pt x="243" y="45"/>
                      <a:pt x="121" y="22"/>
                      <a:pt x="0" y="0"/>
                    </a:cubicBezTo>
                  </a:path>
                </a:pathLst>
              </a:custGeom>
              <a:noFill/>
              <a:ln w="19050" cmpd="sng">
                <a:solidFill>
                  <a:srgbClr val="66FF66"/>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174089" name="Freeform 9"/>
              <p:cNvSpPr>
                <a:spLocks/>
              </p:cNvSpPr>
              <p:nvPr/>
            </p:nvSpPr>
            <p:spPr bwMode="auto">
              <a:xfrm>
                <a:off x="1736" y="1527"/>
                <a:ext cx="1488" cy="553"/>
              </a:xfrm>
              <a:custGeom>
                <a:avLst/>
                <a:gdLst>
                  <a:gd name="T0" fmla="*/ 1392 w 1392"/>
                  <a:gd name="T1" fmla="*/ 577 h 577"/>
                  <a:gd name="T2" fmla="*/ 1200 w 1392"/>
                  <a:gd name="T3" fmla="*/ 305 h 577"/>
                  <a:gd name="T4" fmla="*/ 1016 w 1392"/>
                  <a:gd name="T5" fmla="*/ 145 h 577"/>
                  <a:gd name="T6" fmla="*/ 680 w 1392"/>
                  <a:gd name="T7" fmla="*/ 17 h 577"/>
                  <a:gd name="T8" fmla="*/ 312 w 1392"/>
                  <a:gd name="T9" fmla="*/ 41 h 577"/>
                  <a:gd name="T10" fmla="*/ 0 w 1392"/>
                  <a:gd name="T11" fmla="*/ 177 h 577"/>
                </a:gdLst>
                <a:ahLst/>
                <a:cxnLst>
                  <a:cxn ang="0">
                    <a:pos x="T0" y="T1"/>
                  </a:cxn>
                  <a:cxn ang="0">
                    <a:pos x="T2" y="T3"/>
                  </a:cxn>
                  <a:cxn ang="0">
                    <a:pos x="T4" y="T5"/>
                  </a:cxn>
                  <a:cxn ang="0">
                    <a:pos x="T6" y="T7"/>
                  </a:cxn>
                  <a:cxn ang="0">
                    <a:pos x="T8" y="T9"/>
                  </a:cxn>
                  <a:cxn ang="0">
                    <a:pos x="T10" y="T11"/>
                  </a:cxn>
                </a:cxnLst>
                <a:rect l="0" t="0" r="r" b="b"/>
                <a:pathLst>
                  <a:path w="1392" h="577">
                    <a:moveTo>
                      <a:pt x="1392" y="577"/>
                    </a:moveTo>
                    <a:cubicBezTo>
                      <a:pt x="1327" y="477"/>
                      <a:pt x="1263" y="377"/>
                      <a:pt x="1200" y="305"/>
                    </a:cubicBezTo>
                    <a:cubicBezTo>
                      <a:pt x="1137" y="233"/>
                      <a:pt x="1103" y="193"/>
                      <a:pt x="1016" y="145"/>
                    </a:cubicBezTo>
                    <a:cubicBezTo>
                      <a:pt x="929" y="97"/>
                      <a:pt x="797" y="34"/>
                      <a:pt x="680" y="17"/>
                    </a:cubicBezTo>
                    <a:cubicBezTo>
                      <a:pt x="563" y="0"/>
                      <a:pt x="425" y="14"/>
                      <a:pt x="312" y="41"/>
                    </a:cubicBezTo>
                    <a:cubicBezTo>
                      <a:pt x="199" y="68"/>
                      <a:pt x="99" y="122"/>
                      <a:pt x="0" y="177"/>
                    </a:cubicBezTo>
                  </a:path>
                </a:pathLst>
              </a:custGeom>
              <a:noFill/>
              <a:ln w="19050" cmpd="sng">
                <a:solidFill>
                  <a:srgbClr val="66FF66"/>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grpSp>
        <p:sp>
          <p:nvSpPr>
            <p:cNvPr id="174090" name="Text Box 10"/>
            <p:cNvSpPr txBox="1">
              <a:spLocks noChangeArrowheads="1"/>
            </p:cNvSpPr>
            <p:nvPr/>
          </p:nvSpPr>
          <p:spPr bwMode="auto">
            <a:xfrm>
              <a:off x="2358" y="866"/>
              <a:ext cx="2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smtClean="0">
                  <a:solidFill>
                    <a:srgbClr val="000000"/>
                  </a:solidFill>
                  <a:latin typeface="Trebuchet MS" pitchFamily="1" charset="0"/>
                </a:rPr>
                <a:t>A</a:t>
              </a:r>
            </a:p>
          </p:txBody>
        </p:sp>
        <p:sp>
          <p:nvSpPr>
            <p:cNvPr id="174091" name="Text Box 11"/>
            <p:cNvSpPr txBox="1">
              <a:spLocks noChangeArrowheads="1"/>
            </p:cNvSpPr>
            <p:nvPr/>
          </p:nvSpPr>
          <p:spPr bwMode="auto">
            <a:xfrm>
              <a:off x="2118" y="1434"/>
              <a:ext cx="24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smtClean="0">
                  <a:solidFill>
                    <a:srgbClr val="000000"/>
                  </a:solidFill>
                  <a:latin typeface="Trebuchet MS" pitchFamily="1" charset="0"/>
                </a:rPr>
                <a:t>B</a:t>
              </a:r>
            </a:p>
          </p:txBody>
        </p:sp>
        <p:sp>
          <p:nvSpPr>
            <p:cNvPr id="174092" name="Text Box 12"/>
            <p:cNvSpPr txBox="1">
              <a:spLocks noChangeArrowheads="1"/>
            </p:cNvSpPr>
            <p:nvPr/>
          </p:nvSpPr>
          <p:spPr bwMode="auto">
            <a:xfrm>
              <a:off x="1462" y="2130"/>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smtClean="0">
                  <a:solidFill>
                    <a:srgbClr val="000000"/>
                  </a:solidFill>
                  <a:latin typeface="Trebuchet MS" pitchFamily="1" charset="0"/>
                </a:rPr>
                <a:t>C</a:t>
              </a:r>
            </a:p>
          </p:txBody>
        </p:sp>
      </p:grpSp>
      <p:sp>
        <p:nvSpPr>
          <p:cNvPr id="174082" name="Rectangle 2"/>
          <p:cNvSpPr>
            <a:spLocks noGrp="1" noChangeArrowheads="1"/>
          </p:cNvSpPr>
          <p:nvPr>
            <p:ph type="title"/>
          </p:nvPr>
        </p:nvSpPr>
        <p:spPr>
          <a:xfrm>
            <a:off x="439312" y="548680"/>
            <a:ext cx="8128000" cy="723900"/>
          </a:xfrm>
        </p:spPr>
        <p:txBody>
          <a:bodyPr/>
          <a:lstStyle/>
          <a:p>
            <a:r>
              <a:rPr lang="en-US" altLang="en-US" dirty="0">
                <a:solidFill>
                  <a:schemeClr val="tx1"/>
                </a:solidFill>
              </a:rPr>
              <a:t>w</a:t>
            </a:r>
            <a:r>
              <a:rPr lang="en-US" altLang="en-US" dirty="0" smtClean="0">
                <a:solidFill>
                  <a:schemeClr val="tx1"/>
                </a:solidFill>
              </a:rPr>
              <a:t>hich </a:t>
            </a:r>
            <a:r>
              <a:rPr lang="en-US" altLang="en-US" dirty="0">
                <a:solidFill>
                  <a:schemeClr val="tx1"/>
                </a:solidFill>
              </a:rPr>
              <a:t>of these is a straight line?</a:t>
            </a:r>
          </a:p>
        </p:txBody>
      </p:sp>
      <p:sp>
        <p:nvSpPr>
          <p:cNvPr id="174083" name="Rectangle 3"/>
          <p:cNvSpPr>
            <a:spLocks noGrp="1" noChangeArrowheads="1"/>
          </p:cNvSpPr>
          <p:nvPr>
            <p:ph type="body" idx="1"/>
          </p:nvPr>
        </p:nvSpPr>
        <p:spPr>
          <a:xfrm>
            <a:off x="482600" y="3822700"/>
            <a:ext cx="4445000" cy="2451100"/>
          </a:xfrm>
        </p:spPr>
        <p:txBody>
          <a:bodyPr/>
          <a:lstStyle/>
          <a:p>
            <a:pPr marL="457200" indent="-457200">
              <a:buFont typeface="Arial" charset="0"/>
              <a:buAutoNum type="alphaUcPeriod"/>
            </a:pPr>
            <a:r>
              <a:rPr lang="en-US" altLang="en-US" dirty="0"/>
              <a:t>A</a:t>
            </a:r>
          </a:p>
          <a:p>
            <a:pPr marL="457200" indent="-457200">
              <a:buFont typeface="Arial" charset="0"/>
              <a:buAutoNum type="alphaUcPeriod"/>
            </a:pPr>
            <a:r>
              <a:rPr lang="en-US" altLang="en-US" dirty="0"/>
              <a:t>B</a:t>
            </a:r>
          </a:p>
          <a:p>
            <a:pPr marL="457200" indent="-457200">
              <a:buFont typeface="Arial" charset="0"/>
              <a:buAutoNum type="alphaUcPeriod"/>
            </a:pPr>
            <a:r>
              <a:rPr lang="en-US" altLang="en-US" dirty="0"/>
              <a:t>C</a:t>
            </a:r>
          </a:p>
          <a:p>
            <a:pPr marL="457200" indent="-457200">
              <a:buFont typeface="Arial" charset="0"/>
              <a:buAutoNum type="alphaUcPeriod"/>
            </a:pPr>
            <a:r>
              <a:rPr lang="en-US" altLang="en-US" dirty="0"/>
              <a:t>All of them</a:t>
            </a:r>
          </a:p>
        </p:txBody>
      </p:sp>
      <p:sp>
        <p:nvSpPr>
          <p:cNvPr id="174093" name="AutoShape 13"/>
          <p:cNvSpPr>
            <a:spLocks noChangeArrowheads="1"/>
          </p:cNvSpPr>
          <p:nvPr/>
        </p:nvSpPr>
        <p:spPr bwMode="auto">
          <a:xfrm>
            <a:off x="393700" y="5422900"/>
            <a:ext cx="2590800" cy="4318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sz="2800" smtClean="0">
              <a:solidFill>
                <a:srgbClr val="000000"/>
              </a:solidFill>
              <a:latin typeface="Trebuchet MS" pitchFamily="1" charset="0"/>
            </a:endParaRPr>
          </a:p>
        </p:txBody>
      </p:sp>
      <p:sp>
        <p:nvSpPr>
          <p:cNvPr id="2" name="Rectangle 1"/>
          <p:cNvSpPr/>
          <p:nvPr/>
        </p:nvSpPr>
        <p:spPr bwMode="auto">
          <a:xfrm>
            <a:off x="0" y="0"/>
            <a:ext cx="9144000" cy="1700808"/>
          </a:xfrm>
          <a:prstGeom prst="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800" smtClean="0">
              <a:solidFill>
                <a:srgbClr val="000000"/>
              </a:solidFill>
              <a:latin typeface="Trebuchet MS" pitchFamily="1" charset="0"/>
            </a:endParaRPr>
          </a:p>
        </p:txBody>
      </p:sp>
    </p:spTree>
    <p:extLst>
      <p:ext uri="{BB962C8B-B14F-4D97-AF65-F5344CB8AC3E}">
        <p14:creationId xmlns:p14="http://schemas.microsoft.com/office/powerpoint/2010/main" val="1923685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93"/>
                                        </p:tgtEl>
                                        <p:attrNameLst>
                                          <p:attrName>style.visibility</p:attrName>
                                        </p:attrNameLst>
                                      </p:cBhvr>
                                      <p:to>
                                        <p:strVal val="visible"/>
                                      </p:to>
                                    </p:set>
                                    <p:anim calcmode="lin" valueType="num">
                                      <p:cBhvr additive="base">
                                        <p:cTn id="7" dur="500" fill="hold"/>
                                        <p:tgtEl>
                                          <p:spTgt spid="174093"/>
                                        </p:tgtEl>
                                        <p:attrNameLst>
                                          <p:attrName>ppt_x</p:attrName>
                                        </p:attrNameLst>
                                      </p:cBhvr>
                                      <p:tavLst>
                                        <p:tav tm="0">
                                          <p:val>
                                            <p:strVal val="#ppt_x"/>
                                          </p:val>
                                        </p:tav>
                                        <p:tav tm="100000">
                                          <p:val>
                                            <p:strVal val="#ppt_x"/>
                                          </p:val>
                                        </p:tav>
                                      </p:tavLst>
                                    </p:anim>
                                    <p:anim calcmode="lin" valueType="num">
                                      <p:cBhvr additive="base">
                                        <p:cTn id="8" dur="500" fill="hold"/>
                                        <p:tgtEl>
                                          <p:spTgt spid="1740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Content Placeholder 3" descr="fund.particles_000.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214313"/>
            <a:ext cx="4500562" cy="1981200"/>
          </a:xfrm>
        </p:spPr>
      </p:pic>
      <p:pic>
        <p:nvPicPr>
          <p:cNvPr id="36867" name="Picture 5" descr="matter_and_force_particles_73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2214563"/>
            <a:ext cx="692467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5214942" y="142852"/>
            <a:ext cx="8229600" cy="1219200"/>
          </a:xfrm>
        </p:spPr>
        <p:txBody>
          <a:bodyPr/>
          <a:lstStyle/>
          <a:p>
            <a:pPr eaLnBrk="1" fontAlgn="auto" hangingPunct="1">
              <a:spcAft>
                <a:spcPts val="0"/>
              </a:spcAft>
              <a:defRPr/>
            </a:pPr>
            <a:r>
              <a:rPr sz="3200" b="1" smtClean="0">
                <a:solidFill>
                  <a:schemeClr val="bg1">
                    <a:lumMod val="85000"/>
                    <a:lumOff val="15000"/>
                  </a:schemeClr>
                </a:solidFill>
              </a:rPr>
              <a:t>Four Fundamental </a:t>
            </a:r>
            <a:br>
              <a:rPr sz="3200" b="1" smtClean="0">
                <a:solidFill>
                  <a:schemeClr val="bg1">
                    <a:lumMod val="85000"/>
                    <a:lumOff val="15000"/>
                  </a:schemeClr>
                </a:solidFill>
              </a:rPr>
            </a:br>
            <a:r>
              <a:rPr sz="3200" b="1" smtClean="0">
                <a:solidFill>
                  <a:schemeClr val="bg1">
                    <a:lumMod val="85000"/>
                    <a:lumOff val="15000"/>
                  </a:schemeClr>
                </a:solidFill>
              </a:rPr>
              <a:t>Forces of Nature</a:t>
            </a:r>
            <a:endParaRPr sz="3200" b="1">
              <a:solidFill>
                <a:schemeClr val="bg1">
                  <a:lumMod val="85000"/>
                  <a:lumOff val="15000"/>
                </a:schemeClr>
              </a:solidFill>
            </a:endParaRPr>
          </a:p>
        </p:txBody>
      </p:sp>
    </p:spTree>
    <p:extLst>
      <p:ext uri="{BB962C8B-B14F-4D97-AF65-F5344CB8AC3E}">
        <p14:creationId xmlns:p14="http://schemas.microsoft.com/office/powerpoint/2010/main" val="3863458828"/>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0098"/>
            <a:ext cx="6773408" cy="3576867"/>
          </a:xfrm>
          <a:prstGeom prst="rect">
            <a:avLst/>
          </a:prstGeom>
          <a:noFill/>
          <a:extLst>
            <a:ext uri="{909E8E84-426E-40DD-AFC4-6F175D3DCCD1}">
              <a14:hiddenFill xmlns:a14="http://schemas.microsoft.com/office/drawing/2010/main">
                <a:solidFill>
                  <a:srgbClr val="FFFFFF"/>
                </a:solidFill>
              </a14:hiddenFill>
            </a:ext>
          </a:extLst>
        </p:spPr>
      </p:pic>
      <p:sp>
        <p:nvSpPr>
          <p:cNvPr id="35844" name="Text Box 4"/>
          <p:cNvSpPr txBox="1">
            <a:spLocks noChangeArrowheads="1"/>
          </p:cNvSpPr>
          <p:nvPr/>
        </p:nvSpPr>
        <p:spPr bwMode="auto">
          <a:xfrm>
            <a:off x="1475656" y="119183"/>
            <a:ext cx="8640960" cy="182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nl-NL" altLang="en-US" sz="2400" dirty="0" smtClean="0">
                <a:solidFill>
                  <a:srgbClr val="000000"/>
                </a:solidFill>
              </a:rPr>
              <a:t>              </a:t>
            </a:r>
            <a:r>
              <a:rPr lang="nl-NL" altLang="en-US" sz="4500" b="1" dirty="0" smtClean="0">
                <a:solidFill>
                  <a:srgbClr val="000000"/>
                </a:solidFill>
                <a:latin typeface="Times New Roman"/>
              </a:rPr>
              <a:t>Curved Space:</a:t>
            </a:r>
          </a:p>
          <a:p>
            <a:pPr>
              <a:spcBef>
                <a:spcPct val="50000"/>
              </a:spcBef>
            </a:pPr>
            <a:r>
              <a:rPr lang="nl-NL" altLang="en-US" sz="4500" b="1" dirty="0" smtClean="0">
                <a:solidFill>
                  <a:srgbClr val="000000"/>
                </a:solidFill>
                <a:latin typeface="Times New Roman"/>
              </a:rPr>
              <a:t>Positive    vs.     Negative</a:t>
            </a:r>
            <a:endParaRPr lang="en-GB" altLang="en-US" sz="4500" b="1" dirty="0">
              <a:solidFill>
                <a:srgbClr val="000000"/>
              </a:solidFill>
              <a:latin typeface="Times New Roman"/>
            </a:endParaRPr>
          </a:p>
        </p:txBody>
      </p:sp>
      <p:sp>
        <p:nvSpPr>
          <p:cNvPr id="35845" name="Text Box 5"/>
          <p:cNvSpPr txBox="1">
            <a:spLocks noChangeArrowheads="1"/>
          </p:cNvSpPr>
          <p:nvPr/>
        </p:nvSpPr>
        <p:spPr bwMode="auto">
          <a:xfrm>
            <a:off x="755576" y="5867864"/>
            <a:ext cx="3429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000"/>
                </a:solidFill>
                <a:latin typeface="Constantia" panose="02030602050306030303" pitchFamily="18" charset="0"/>
              </a:rPr>
              <a:t>Triangle angles &gt;180 degrees</a:t>
            </a:r>
          </a:p>
          <a:p>
            <a:pPr>
              <a:spcBef>
                <a:spcPct val="50000"/>
              </a:spcBef>
            </a:pPr>
            <a:r>
              <a:rPr lang="en-GB" altLang="en-US" dirty="0">
                <a:solidFill>
                  <a:srgbClr val="000000"/>
                </a:solidFill>
                <a:latin typeface="Constantia" panose="02030602050306030303" pitchFamily="18" charset="0"/>
              </a:rPr>
              <a:t>Circle circumference &lt; 2πr</a:t>
            </a:r>
          </a:p>
        </p:txBody>
      </p:sp>
      <p:sp>
        <p:nvSpPr>
          <p:cNvPr id="35846" name="Text Box 6"/>
          <p:cNvSpPr txBox="1">
            <a:spLocks noChangeArrowheads="1"/>
          </p:cNvSpPr>
          <p:nvPr/>
        </p:nvSpPr>
        <p:spPr bwMode="auto">
          <a:xfrm>
            <a:off x="4860032" y="5834708"/>
            <a:ext cx="3429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00000"/>
                </a:solidFill>
                <a:latin typeface="Constantia" panose="02030602050306030303" pitchFamily="18" charset="0"/>
              </a:rPr>
              <a:t>Triangle angles &lt;180 degrees</a:t>
            </a:r>
          </a:p>
          <a:p>
            <a:pPr>
              <a:spcBef>
                <a:spcPct val="50000"/>
              </a:spcBef>
            </a:pPr>
            <a:r>
              <a:rPr lang="en-GB" altLang="en-US" dirty="0">
                <a:solidFill>
                  <a:srgbClr val="000000"/>
                </a:solidFill>
                <a:latin typeface="Constantia" panose="02030602050306030303" pitchFamily="18" charset="0"/>
              </a:rPr>
              <a:t>Circle circumference &gt; 2πr</a:t>
            </a:r>
          </a:p>
        </p:txBody>
      </p:sp>
      <p:sp>
        <p:nvSpPr>
          <p:cNvPr id="2" name="Rectangle 1"/>
          <p:cNvSpPr/>
          <p:nvPr/>
        </p:nvSpPr>
        <p:spPr>
          <a:xfrm>
            <a:off x="0" y="0"/>
            <a:ext cx="9144000" cy="19427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351742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ChangeArrowheads="1"/>
          </p:cNvSpPr>
          <p:nvPr/>
        </p:nvSpPr>
        <p:spPr bwMode="auto">
          <a:xfrm>
            <a:off x="395536" y="1196752"/>
            <a:ext cx="8352928" cy="4104456"/>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endParaRPr lang="en-US">
              <a:solidFill>
                <a:srgbClr val="000000"/>
              </a:solidFill>
            </a:endParaRPr>
          </a:p>
        </p:txBody>
      </p:sp>
      <p:sp>
        <p:nvSpPr>
          <p:cNvPr id="858115" name="Text Box 3"/>
          <p:cNvSpPr txBox="1">
            <a:spLocks noChangeArrowheads="1"/>
          </p:cNvSpPr>
          <p:nvPr/>
        </p:nvSpPr>
        <p:spPr bwMode="auto">
          <a:xfrm>
            <a:off x="-180529" y="548680"/>
            <a:ext cx="9720263" cy="4247317"/>
          </a:xfrm>
          <a:prstGeom prst="rect">
            <a:avLst/>
          </a:prstGeom>
          <a:noFill/>
          <a:ln w="9525">
            <a:noFill/>
            <a:miter lim="800000"/>
            <a:headEnd/>
            <a:tailEnd/>
          </a:ln>
          <a:effectLst/>
        </p:spPr>
        <p:txBody>
          <a:bodyPr>
            <a:spAutoFit/>
          </a:bodyPr>
          <a:lstStyle/>
          <a:p>
            <a:pPr algn="ctr">
              <a:lnSpc>
                <a:spcPct val="50000"/>
              </a:lnSpc>
              <a:spcBef>
                <a:spcPct val="50000"/>
              </a:spcBef>
              <a:defRPr/>
            </a:pPr>
            <a:endParaRPr lang="en-US" sz="6000" b="1" dirty="0">
              <a:solidFill>
                <a:srgbClr val="FFFFD9"/>
              </a:solidFill>
              <a:effectLst>
                <a:outerShdw blurRad="38100" dist="38100" dir="2700000" algn="tl">
                  <a:srgbClr val="000000"/>
                </a:outerShdw>
              </a:effectLst>
              <a:latin typeface="Arial"/>
            </a:endParaRPr>
          </a:p>
          <a:p>
            <a:pPr algn="ctr">
              <a:lnSpc>
                <a:spcPct val="50000"/>
              </a:lnSpc>
              <a:spcBef>
                <a:spcPct val="50000"/>
              </a:spcBef>
              <a:defRPr/>
            </a:pPr>
            <a:endParaRPr lang="en-US" sz="6000" b="1" dirty="0" smtClean="0">
              <a:solidFill>
                <a:srgbClr val="FFFFD9"/>
              </a:solidFill>
              <a:effectLst>
                <a:outerShdw blurRad="38100" dist="38100" dir="2700000" algn="tl">
                  <a:srgbClr val="000000"/>
                </a:outerShdw>
              </a:effectLst>
              <a:latin typeface="Arial"/>
            </a:endParaRPr>
          </a:p>
          <a:p>
            <a:pPr algn="ctr">
              <a:lnSpc>
                <a:spcPct val="50000"/>
              </a:lnSpc>
              <a:spcBef>
                <a:spcPct val="50000"/>
              </a:spcBef>
              <a:defRPr/>
            </a:pPr>
            <a:r>
              <a:rPr lang="en-US" sz="6000" b="1" dirty="0" smtClean="0">
                <a:solidFill>
                  <a:srgbClr val="FFFFD9"/>
                </a:solidFill>
                <a:effectLst>
                  <a:outerShdw blurRad="38100" dist="38100" dir="2700000" algn="tl">
                    <a:srgbClr val="000000"/>
                  </a:outerShdw>
                </a:effectLst>
                <a:latin typeface="Arial"/>
              </a:rPr>
              <a:t>Relativity:</a:t>
            </a:r>
          </a:p>
          <a:p>
            <a:pPr algn="ctr">
              <a:lnSpc>
                <a:spcPct val="50000"/>
              </a:lnSpc>
              <a:spcBef>
                <a:spcPct val="50000"/>
              </a:spcBef>
              <a:defRPr/>
            </a:pPr>
            <a:endParaRPr lang="en-US" sz="6000" b="1" dirty="0">
              <a:solidFill>
                <a:srgbClr val="FFFFD9"/>
              </a:solidFill>
              <a:effectLst>
                <a:outerShdw blurRad="38100" dist="38100" dir="2700000" algn="tl">
                  <a:srgbClr val="000000"/>
                </a:outerShdw>
              </a:effectLst>
              <a:latin typeface="Arial"/>
            </a:endParaRPr>
          </a:p>
          <a:p>
            <a:pPr algn="ctr">
              <a:lnSpc>
                <a:spcPct val="50000"/>
              </a:lnSpc>
              <a:spcBef>
                <a:spcPct val="50000"/>
              </a:spcBef>
              <a:defRPr/>
            </a:pPr>
            <a:r>
              <a:rPr lang="en-US" sz="6000" b="1" dirty="0" err="1" smtClean="0">
                <a:solidFill>
                  <a:srgbClr val="FFFFD9"/>
                </a:solidFill>
                <a:effectLst>
                  <a:outerShdw blurRad="38100" dist="38100" dir="2700000" algn="tl">
                    <a:srgbClr val="000000"/>
                  </a:outerShdw>
                </a:effectLst>
                <a:latin typeface="Arial"/>
              </a:rPr>
              <a:t>Spacetime</a:t>
            </a:r>
            <a:r>
              <a:rPr lang="en-US" sz="6000" b="1" dirty="0" smtClean="0">
                <a:solidFill>
                  <a:srgbClr val="FFFFD9"/>
                </a:solidFill>
                <a:effectLst>
                  <a:outerShdw blurRad="38100" dist="38100" dir="2700000" algn="tl">
                    <a:srgbClr val="000000"/>
                  </a:outerShdw>
                </a:effectLst>
                <a:latin typeface="Arial"/>
              </a:rPr>
              <a:t> is Dynamic  </a:t>
            </a:r>
          </a:p>
        </p:txBody>
      </p:sp>
    </p:spTree>
    <p:extLst>
      <p:ext uri="{BB962C8B-B14F-4D97-AF65-F5344CB8AC3E}">
        <p14:creationId xmlns:p14="http://schemas.microsoft.com/office/powerpoint/2010/main" val="30778340"/>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9299" name="Rectangle 3"/>
          <p:cNvSpPr>
            <a:spLocks noChangeArrowheads="1"/>
          </p:cNvSpPr>
          <p:nvPr/>
        </p:nvSpPr>
        <p:spPr bwMode="auto">
          <a:xfrm>
            <a:off x="0" y="2492375"/>
            <a:ext cx="9217025" cy="1371600"/>
          </a:xfrm>
          <a:prstGeom prst="rect">
            <a:avLst/>
          </a:prstGeom>
          <a:noFill/>
          <a:ln w="9525">
            <a:noFill/>
            <a:miter lim="800000"/>
            <a:headEnd/>
            <a:tailEnd/>
          </a:ln>
          <a:effectLst/>
        </p:spPr>
        <p:txBody>
          <a:bodyPr anchor="ctr"/>
          <a:lstStyle/>
          <a:p>
            <a:pPr algn="ctr">
              <a:defRPr/>
            </a:pPr>
            <a:r>
              <a:rPr lang="en-US" sz="5000" b="1" dirty="0">
                <a:solidFill>
                  <a:prstClr val="white"/>
                </a:solidFill>
                <a:effectLst>
                  <a:outerShdw blurRad="38100" dist="38100" dir="2700000" algn="tl">
                    <a:srgbClr val="000000"/>
                  </a:outerShdw>
                </a:effectLst>
                <a:latin typeface="Constantia"/>
              </a:rPr>
              <a:t>Einstein’s </a:t>
            </a:r>
            <a:r>
              <a:rPr lang="en-US" sz="5000" b="1" dirty="0" smtClean="0">
                <a:solidFill>
                  <a:prstClr val="white"/>
                </a:solidFill>
                <a:effectLst>
                  <a:outerShdw blurRad="38100" dist="38100" dir="2700000" algn="tl">
                    <a:srgbClr val="000000"/>
                  </a:outerShdw>
                </a:effectLst>
                <a:latin typeface="Constantia"/>
              </a:rPr>
              <a:t> </a:t>
            </a:r>
          </a:p>
          <a:p>
            <a:pPr algn="ctr">
              <a:defRPr/>
            </a:pPr>
            <a:r>
              <a:rPr lang="en-US" sz="5000" b="1" dirty="0" smtClean="0">
                <a:solidFill>
                  <a:prstClr val="white"/>
                </a:solidFill>
                <a:effectLst>
                  <a:outerShdw blurRad="38100" dist="38100" dir="2700000" algn="tl">
                    <a:srgbClr val="000000"/>
                  </a:outerShdw>
                </a:effectLst>
                <a:latin typeface="Constantia"/>
              </a:rPr>
              <a:t>Metric theory of Gravity:</a:t>
            </a:r>
          </a:p>
          <a:p>
            <a:pPr algn="ctr">
              <a:defRPr/>
            </a:pPr>
            <a:endParaRPr lang="en-US" sz="5000" b="1" dirty="0">
              <a:solidFill>
                <a:prstClr val="white"/>
              </a:solidFill>
              <a:effectLst>
                <a:outerShdw blurRad="38100" dist="38100" dir="2700000" algn="tl">
                  <a:srgbClr val="000000"/>
                </a:outerShdw>
              </a:effectLst>
              <a:latin typeface="Constantia"/>
            </a:endParaRPr>
          </a:p>
          <a:p>
            <a:pPr algn="ctr">
              <a:defRPr/>
            </a:pPr>
            <a:r>
              <a:rPr lang="en-US" sz="5000" b="1" dirty="0">
                <a:solidFill>
                  <a:prstClr val="white"/>
                </a:solidFill>
                <a:effectLst>
                  <a:outerShdw blurRad="38100" dist="38100" dir="2700000" algn="tl">
                    <a:srgbClr val="000000"/>
                  </a:outerShdw>
                </a:effectLst>
                <a:latin typeface="Constantia"/>
              </a:rPr>
              <a:t>h</a:t>
            </a:r>
            <a:r>
              <a:rPr lang="en-US" sz="5000" b="1" dirty="0" smtClean="0">
                <a:solidFill>
                  <a:prstClr val="white"/>
                </a:solidFill>
                <a:effectLst>
                  <a:outerShdw blurRad="38100" dist="38100" dir="2700000" algn="tl">
                    <a:srgbClr val="000000"/>
                  </a:outerShdw>
                </a:effectLst>
                <a:latin typeface="Constantia"/>
              </a:rPr>
              <a:t>ow Gravity = Curved </a:t>
            </a:r>
            <a:r>
              <a:rPr lang="en-US" sz="5000" b="1" dirty="0">
                <a:solidFill>
                  <a:prstClr val="white"/>
                </a:solidFill>
                <a:effectLst>
                  <a:outerShdw blurRad="38100" dist="38100" dir="2700000" algn="tl">
                    <a:srgbClr val="000000"/>
                  </a:outerShdw>
                </a:effectLst>
                <a:latin typeface="Constantia"/>
              </a:rPr>
              <a:t>S</a:t>
            </a:r>
            <a:r>
              <a:rPr lang="en-US" sz="5000" b="1" dirty="0" smtClean="0">
                <a:solidFill>
                  <a:prstClr val="white"/>
                </a:solidFill>
                <a:effectLst>
                  <a:outerShdw blurRad="38100" dist="38100" dir="2700000" algn="tl">
                    <a:srgbClr val="000000"/>
                  </a:outerShdw>
                </a:effectLst>
                <a:latin typeface="Constantia"/>
              </a:rPr>
              <a:t>pace</a:t>
            </a:r>
            <a:endParaRPr lang="en-US" sz="5000" b="1" dirty="0">
              <a:solidFill>
                <a:prstClr val="white"/>
              </a:solidFill>
              <a:effectLst>
                <a:outerShdw blurRad="38100" dist="38100" dir="2700000" algn="tl">
                  <a:srgbClr val="000000"/>
                </a:outerShdw>
              </a:effectLst>
              <a:latin typeface="Constantia"/>
            </a:endParaRPr>
          </a:p>
        </p:txBody>
      </p:sp>
      <p:sp>
        <p:nvSpPr>
          <p:cNvPr id="107930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algn="ctr">
              <a:defRPr/>
            </a:pPr>
            <a:endParaRPr lang="en-US" sz="2800" b="1">
              <a:solidFill>
                <a:prstClr val="black"/>
              </a:solidFill>
              <a:effectLst>
                <a:outerShdw blurRad="38100" dist="38100" dir="2700000" algn="tl">
                  <a:srgbClr val="000000"/>
                </a:outerShdw>
              </a:effectLst>
              <a:latin typeface="Papyrus" pitchFamily="66" charset="0"/>
            </a:endParaRPr>
          </a:p>
        </p:txBody>
      </p:sp>
      <p:sp>
        <p:nvSpPr>
          <p:cNvPr id="51204" name="Rectangle 5"/>
          <p:cNvSpPr>
            <a:spLocks noChangeArrowheads="1"/>
          </p:cNvSpPr>
          <p:nvPr/>
        </p:nvSpPr>
        <p:spPr bwMode="auto">
          <a:xfrm>
            <a:off x="179388" y="908050"/>
            <a:ext cx="8785225" cy="446563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white"/>
              </a:solidFill>
            </a:endParaRPr>
          </a:p>
        </p:txBody>
      </p:sp>
      <p:sp>
        <p:nvSpPr>
          <p:cNvPr id="107930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algn="ctr">
              <a:defRPr/>
            </a:pPr>
            <a:r>
              <a:rPr lang="en-US" sz="6000" b="1">
                <a:solidFill>
                  <a:prstClr val="black"/>
                </a:solidFill>
                <a:effectLst>
                  <a:outerShdw blurRad="38100" dist="38100" dir="2700000" algn="tl">
                    <a:srgbClr val="000000"/>
                  </a:outerShdw>
                </a:effectLst>
                <a:latin typeface="Papyrus" pitchFamily="66" charset="0"/>
              </a:rPr>
              <a:t>   </a:t>
            </a:r>
            <a:r>
              <a:rPr lang="en-US" sz="4800" b="1">
                <a:solidFill>
                  <a:prstClr val="black"/>
                </a:solidFill>
                <a:effectLst>
                  <a:outerShdw blurRad="38100" dist="38100" dir="2700000" algn="tl">
                    <a:srgbClr val="000000"/>
                  </a:outerShdw>
                </a:effectLst>
                <a:latin typeface="Papyrus" pitchFamily="66" charset="0"/>
              </a:rPr>
              <a:t> </a:t>
            </a:r>
            <a:br>
              <a:rPr lang="en-US" sz="4800" b="1">
                <a:solidFill>
                  <a:prstClr val="black"/>
                </a:solidFill>
                <a:effectLst>
                  <a:outerShdw blurRad="38100" dist="38100" dir="2700000" algn="tl">
                    <a:srgbClr val="000000"/>
                  </a:outerShdw>
                </a:effectLst>
                <a:latin typeface="Papyrus" pitchFamily="66" charset="0"/>
              </a:rPr>
            </a:br>
            <a:endParaRPr lang="en-US" sz="4800" b="1">
              <a:solidFill>
                <a:prstClr val="black"/>
              </a:solidFill>
              <a:effectLst>
                <a:outerShdw blurRad="38100" dist="38100" dir="2700000" algn="tl">
                  <a:srgbClr val="000000"/>
                </a:outerShdw>
              </a:effectLst>
              <a:latin typeface="Papyrus" pitchFamily="66" charset="0"/>
            </a:endParaRPr>
          </a:p>
        </p:txBody>
      </p:sp>
    </p:spTree>
    <p:extLst>
      <p:ext uri="{BB962C8B-B14F-4D97-AF65-F5344CB8AC3E}">
        <p14:creationId xmlns:p14="http://schemas.microsoft.com/office/powerpoint/2010/main" val="3281592246"/>
      </p:ext>
    </p:extLst>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323528" y="205669"/>
            <a:ext cx="9289032" cy="784830"/>
          </a:xfrm>
          <a:prstGeom prst="rect">
            <a:avLst/>
          </a:prstGeom>
          <a:noFill/>
        </p:spPr>
        <p:txBody>
          <a:bodyPr wrap="square" rtlCol="0">
            <a:spAutoFit/>
          </a:bodyPr>
          <a:lstStyle/>
          <a:p>
            <a:r>
              <a:rPr lang="nl-NL" sz="4500" b="1" dirty="0" smtClean="0">
                <a:solidFill>
                  <a:srgbClr val="FFFFFF"/>
                </a:solidFill>
              </a:rPr>
              <a:t>Gravity  &amp;   Curved Spacetime</a:t>
            </a:r>
            <a:endParaRPr lang="en-GB" sz="4500" b="1" dirty="0">
              <a:solidFill>
                <a:srgbClr val="FFFFFF"/>
              </a:solidFill>
            </a:endParaRPr>
          </a:p>
        </p:txBody>
      </p:sp>
      <p:sp>
        <p:nvSpPr>
          <p:cNvPr id="8" name="TextBox 7"/>
          <p:cNvSpPr txBox="1"/>
          <p:nvPr/>
        </p:nvSpPr>
        <p:spPr>
          <a:xfrm>
            <a:off x="530804" y="1412776"/>
            <a:ext cx="8064896" cy="5909310"/>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FFFFFF"/>
                </a:solidFill>
                <a:latin typeface="Constantia" panose="02030602050306030303" pitchFamily="18" charset="0"/>
              </a:rPr>
              <a:t>E</a:t>
            </a:r>
            <a:r>
              <a:rPr lang="nl-NL" dirty="0" smtClean="0">
                <a:solidFill>
                  <a:srgbClr val="FFFFFF"/>
                </a:solidFill>
                <a:latin typeface="Constantia" panose="02030602050306030303" pitchFamily="18" charset="0"/>
              </a:rPr>
              <a:t>quivalence of acceleration of a frame </a:t>
            </a:r>
            <a:r>
              <a:rPr lang="nl-NL" dirty="0">
                <a:solidFill>
                  <a:srgbClr val="FFFFFF"/>
                </a:solidFill>
                <a:latin typeface="Constantia" panose="02030602050306030303" pitchFamily="18" charset="0"/>
              </a:rPr>
              <a:t>&amp; </a:t>
            </a:r>
            <a:endParaRPr lang="nl-NL" dirty="0" smtClean="0">
              <a:solidFill>
                <a:srgbClr val="FFFFFF"/>
              </a:solidFill>
              <a:latin typeface="Constantia" panose="02030602050306030303" pitchFamily="18" charset="0"/>
            </a:endParaRPr>
          </a:p>
          <a:p>
            <a:r>
              <a:rPr lang="nl-NL" dirty="0">
                <a:solidFill>
                  <a:srgbClr val="FFFFFF"/>
                </a:solidFill>
                <a:latin typeface="Constantia" panose="02030602050306030303" pitchFamily="18" charset="0"/>
              </a:rPr>
              <a:t> </a:t>
            </a:r>
            <a:r>
              <a:rPr lang="nl-NL" dirty="0" smtClean="0">
                <a:solidFill>
                  <a:srgbClr val="FFFFFF"/>
                </a:solidFill>
                <a:latin typeface="Constantia" panose="02030602050306030303" pitchFamily="18" charset="0"/>
              </a:rPr>
              <a:t>                            location in gravitational field</a:t>
            </a:r>
            <a:endParaRPr lang="nl-NL" dirty="0">
              <a:solidFill>
                <a:srgbClr val="FFFFFF"/>
              </a:solidFill>
              <a:latin typeface="Constantia" panose="02030602050306030303" pitchFamily="18" charset="0"/>
            </a:endParaRPr>
          </a:p>
          <a:p>
            <a:endParaRPr lang="nl-NL" dirty="0">
              <a:solidFill>
                <a:srgbClr val="FFFFFF"/>
              </a:solidFill>
              <a:latin typeface="Constantia" panose="02030602050306030303" pitchFamily="18" charset="0"/>
            </a:endParaRPr>
          </a:p>
          <a:p>
            <a:endParaRPr lang="nl-NL" dirty="0">
              <a:solidFill>
                <a:srgbClr val="FFFFFF"/>
              </a:solidFill>
              <a:latin typeface="Constantia" panose="02030602050306030303" pitchFamily="18" charset="0"/>
            </a:endParaRPr>
          </a:p>
          <a:p>
            <a:r>
              <a:rPr lang="nl-NL" dirty="0">
                <a:solidFill>
                  <a:srgbClr val="FFFFFF"/>
                </a:solidFill>
                <a:latin typeface="Constantia" panose="02030602050306030303" pitchFamily="18" charset="0"/>
              </a:rPr>
              <a:t>                   </a:t>
            </a:r>
            <a:r>
              <a:rPr lang="nl-NL" dirty="0" smtClean="0">
                <a:solidFill>
                  <a:srgbClr val="FFFFFF"/>
                </a:solidFill>
                <a:latin typeface="Constantia" panose="02030602050306030303" pitchFamily="18" charset="0"/>
              </a:rPr>
              <a:t>          in </a:t>
            </a:r>
            <a:r>
              <a:rPr lang="nl-NL" dirty="0">
                <a:solidFill>
                  <a:srgbClr val="FFFFFF"/>
                </a:solidFill>
                <a:latin typeface="Constantia" panose="02030602050306030303" pitchFamily="18" charset="0"/>
              </a:rPr>
              <a:t>gravity field, light follows a curved path </a:t>
            </a:r>
          </a:p>
          <a:p>
            <a:endParaRPr lang="nl-NL" dirty="0">
              <a:solidFill>
                <a:srgbClr val="FFFFFF"/>
              </a:solidFill>
              <a:latin typeface="Constantia" panose="02030602050306030303" pitchFamily="18" charset="0"/>
            </a:endParaRPr>
          </a:p>
          <a:p>
            <a:r>
              <a:rPr lang="nl-NL" dirty="0">
                <a:solidFill>
                  <a:srgbClr val="FFFFFF"/>
                </a:solidFill>
                <a:latin typeface="Constantia" panose="02030602050306030303" pitchFamily="18" charset="0"/>
              </a:rPr>
              <a:t>            </a:t>
            </a:r>
          </a:p>
          <a:p>
            <a:endParaRPr lang="nl-NL" dirty="0">
              <a:solidFill>
                <a:srgbClr val="FFFFFF"/>
              </a:solidFill>
              <a:latin typeface="Constantia" panose="02030602050306030303" pitchFamily="18" charset="0"/>
            </a:endParaRPr>
          </a:p>
          <a:p>
            <a:endParaRPr lang="nl-NL" dirty="0">
              <a:solidFill>
                <a:srgbClr val="FFFFFF"/>
              </a:solidFill>
              <a:latin typeface="Constantia" panose="02030602050306030303" pitchFamily="18" charset="0"/>
            </a:endParaRPr>
          </a:p>
          <a:p>
            <a:pPr marL="285750" indent="-285750">
              <a:buFont typeface="Arial" panose="020B0604020202020204" pitchFamily="34" charset="0"/>
              <a:buChar char="•"/>
            </a:pPr>
            <a:r>
              <a:rPr lang="nl-NL" dirty="0">
                <a:solidFill>
                  <a:srgbClr val="FFFFFF"/>
                </a:solidFill>
                <a:latin typeface="Constantia" panose="02030602050306030303" pitchFamily="18" charset="0"/>
              </a:rPr>
              <a:t>Curved paths:</a:t>
            </a:r>
          </a:p>
          <a:p>
            <a:r>
              <a:rPr lang="nl-NL" dirty="0">
                <a:solidFill>
                  <a:srgbClr val="FFFFFF"/>
                </a:solidFill>
                <a:latin typeface="Constantia" panose="02030602050306030303" pitchFamily="18" charset="0"/>
              </a:rPr>
              <a:t>    </a:t>
            </a:r>
          </a:p>
          <a:p>
            <a:r>
              <a:rPr lang="nl-NL" dirty="0">
                <a:solidFill>
                  <a:srgbClr val="FFFFFF"/>
                </a:solidFill>
                <a:latin typeface="Constantia" panose="02030602050306030303" pitchFamily="18" charset="0"/>
              </a:rPr>
              <a:t>     straight lines in curved </a:t>
            </a:r>
            <a:r>
              <a:rPr lang="nl-NL" dirty="0" smtClean="0">
                <a:solidFill>
                  <a:srgbClr val="FFFFFF"/>
                </a:solidFill>
                <a:latin typeface="Constantia" panose="02030602050306030303" pitchFamily="18" charset="0"/>
              </a:rPr>
              <a:t>spacetime:                           </a:t>
            </a:r>
            <a:r>
              <a:rPr lang="nl-NL" b="1" i="1" dirty="0" smtClean="0">
                <a:solidFill>
                  <a:srgbClr val="FFFFFF"/>
                </a:solidFill>
                <a:latin typeface="Constantia" panose="02030602050306030303" pitchFamily="18" charset="0"/>
              </a:rPr>
              <a:t>Geodesics</a:t>
            </a:r>
            <a:endParaRPr lang="nl-NL" b="1" i="1" dirty="0">
              <a:solidFill>
                <a:srgbClr val="FFFFFF"/>
              </a:solidFill>
              <a:latin typeface="Constantia" panose="02030602050306030303" pitchFamily="18" charset="0"/>
            </a:endParaRPr>
          </a:p>
          <a:p>
            <a:r>
              <a:rPr lang="nl-NL" b="1" dirty="0" smtClean="0">
                <a:solidFill>
                  <a:srgbClr val="FFFFFF"/>
                </a:solidFill>
                <a:latin typeface="Constantia" panose="02030602050306030303" pitchFamily="18" charset="0"/>
              </a:rPr>
              <a:t>     (</a:t>
            </a:r>
            <a:r>
              <a:rPr lang="nl-NL" dirty="0" smtClean="0">
                <a:solidFill>
                  <a:srgbClr val="FFFFFF"/>
                </a:solidFill>
                <a:latin typeface="Constantia" panose="02030602050306030303" pitchFamily="18" charset="0"/>
              </a:rPr>
              <a:t>cf. flightpaths airplanes over surface Earth)</a:t>
            </a:r>
          </a:p>
          <a:p>
            <a:endParaRPr lang="nl-NL" dirty="0">
              <a:solidFill>
                <a:srgbClr val="FFFFFF"/>
              </a:solidFill>
            </a:endParaRPr>
          </a:p>
          <a:p>
            <a:endParaRPr lang="nl-NL" dirty="0" smtClean="0">
              <a:solidFill>
                <a:srgbClr val="FFFFFF"/>
              </a:solidFill>
            </a:endParaRPr>
          </a:p>
          <a:p>
            <a:pPr marL="285750" indent="-285750">
              <a:buFont typeface="Arial" panose="020B0604020202020204" pitchFamily="34" charset="0"/>
              <a:buChar char="•"/>
            </a:pPr>
            <a:r>
              <a:rPr lang="nl-NL" dirty="0" smtClean="0">
                <a:solidFill>
                  <a:srgbClr val="FFFFFF"/>
                </a:solidFill>
                <a:latin typeface="Constantia" panose="02030602050306030303" pitchFamily="18" charset="0"/>
              </a:rPr>
              <a:t>Fundamental tenet  of  </a:t>
            </a:r>
            <a:r>
              <a:rPr lang="nl-NL" b="1" i="1" dirty="0" smtClean="0">
                <a:solidFill>
                  <a:srgbClr val="FFFFFF"/>
                </a:solidFill>
                <a:latin typeface="Constantia" panose="02030602050306030303" pitchFamily="18" charset="0"/>
              </a:rPr>
              <a:t>General Relativity</a:t>
            </a:r>
            <a:r>
              <a:rPr lang="nl-NL" dirty="0" smtClean="0">
                <a:solidFill>
                  <a:srgbClr val="FFFFFF"/>
                </a:solidFill>
                <a:latin typeface="Constantia" panose="02030602050306030303" pitchFamily="18" charset="0"/>
              </a:rPr>
              <a:t>:</a:t>
            </a:r>
          </a:p>
          <a:p>
            <a:endParaRPr lang="nl-NL" dirty="0">
              <a:solidFill>
                <a:srgbClr val="FFFFFF"/>
              </a:solidFill>
              <a:latin typeface="Constantia" panose="02030602050306030303" pitchFamily="18" charset="0"/>
            </a:endParaRPr>
          </a:p>
          <a:p>
            <a:r>
              <a:rPr lang="nl-NL" dirty="0" smtClean="0">
                <a:solidFill>
                  <a:srgbClr val="FFFFFF"/>
                </a:solidFill>
                <a:latin typeface="Constantia" panose="02030602050306030303" pitchFamily="18" charset="0"/>
              </a:rPr>
              <a:t>                   !!!!!!!!  </a:t>
            </a:r>
            <a:r>
              <a:rPr lang="nl-NL" b="1" dirty="0" smtClean="0">
                <a:solidFill>
                  <a:srgbClr val="FFFFFF"/>
                </a:solidFill>
                <a:latin typeface="Constantia" panose="02030602050306030303" pitchFamily="18" charset="0"/>
              </a:rPr>
              <a:t>Gravity is the effect of curved spacetime  !!!!!!!!</a:t>
            </a:r>
          </a:p>
          <a:p>
            <a:endParaRPr lang="nl-NL" dirty="0">
              <a:solidFill>
                <a:srgbClr val="FFFFFF"/>
              </a:solidFill>
            </a:endParaRPr>
          </a:p>
          <a:p>
            <a:endParaRPr lang="nl-NL" dirty="0">
              <a:solidFill>
                <a:srgbClr val="FFFFFF"/>
              </a:solidFill>
            </a:endParaRPr>
          </a:p>
          <a:p>
            <a:r>
              <a:rPr lang="nl-NL" dirty="0" smtClean="0">
                <a:solidFill>
                  <a:srgbClr val="000000"/>
                </a:solidFill>
              </a:rPr>
              <a:t>:</a:t>
            </a:r>
            <a:endParaRPr lang="en-GB" dirty="0">
              <a:solidFill>
                <a:srgbClr val="000000"/>
              </a:solidFill>
            </a:endParaRPr>
          </a:p>
        </p:txBody>
      </p:sp>
      <p:sp>
        <p:nvSpPr>
          <p:cNvPr id="9" name="Right Arrow 8"/>
          <p:cNvSpPr/>
          <p:nvPr/>
        </p:nvSpPr>
        <p:spPr bwMode="auto">
          <a:xfrm>
            <a:off x="962344" y="2564904"/>
            <a:ext cx="792088" cy="360040"/>
          </a:xfrm>
          <a:prstGeom prst="rightArrow">
            <a:avLst/>
          </a:prstGeom>
          <a:no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800" smtClean="0">
              <a:solidFill>
                <a:srgbClr val="000000"/>
              </a:solidFill>
              <a:latin typeface="Trebuchet MS" pitchFamily="1" charset="0"/>
            </a:endParaRPr>
          </a:p>
        </p:txBody>
      </p:sp>
      <p:sp>
        <p:nvSpPr>
          <p:cNvPr id="10" name="Rectangle 9"/>
          <p:cNvSpPr/>
          <p:nvPr/>
        </p:nvSpPr>
        <p:spPr bwMode="auto">
          <a:xfrm>
            <a:off x="530804" y="1268760"/>
            <a:ext cx="8064896" cy="3960440"/>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800" smtClean="0">
              <a:solidFill>
                <a:srgbClr val="000000"/>
              </a:solidFill>
              <a:latin typeface="Trebuchet MS" pitchFamily="1" charset="0"/>
            </a:endParaRPr>
          </a:p>
        </p:txBody>
      </p:sp>
      <p:sp>
        <p:nvSpPr>
          <p:cNvPr id="11" name="Rectangle 10"/>
          <p:cNvSpPr/>
          <p:nvPr/>
        </p:nvSpPr>
        <p:spPr bwMode="auto">
          <a:xfrm>
            <a:off x="530804" y="5373216"/>
            <a:ext cx="8064896" cy="1152128"/>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800" smtClean="0">
              <a:solidFill>
                <a:srgbClr val="000000"/>
              </a:solidFill>
              <a:latin typeface="Trebuchet MS" pitchFamily="1" charset="0"/>
            </a:endParaRPr>
          </a:p>
        </p:txBody>
      </p:sp>
    </p:spTree>
    <p:extLst>
      <p:ext uri="{BB962C8B-B14F-4D97-AF65-F5344CB8AC3E}">
        <p14:creationId xmlns:p14="http://schemas.microsoft.com/office/powerpoint/2010/main" val="2001064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5" name="Rectangle 3"/>
          <p:cNvSpPr>
            <a:spLocks noGrp="1" noChangeArrowheads="1"/>
          </p:cNvSpPr>
          <p:nvPr>
            <p:ph type="title"/>
          </p:nvPr>
        </p:nvSpPr>
        <p:spPr>
          <a:xfrm>
            <a:off x="914400" y="-214338"/>
            <a:ext cx="8229600" cy="1143000"/>
          </a:xfrm>
        </p:spPr>
        <p:txBody>
          <a:bodyPr/>
          <a:lstStyle/>
          <a:p>
            <a:pPr eaLnBrk="1" fontAlgn="auto" hangingPunct="1">
              <a:spcAft>
                <a:spcPts val="0"/>
              </a:spcAft>
              <a:defRPr/>
            </a:pPr>
            <a:r>
              <a:rPr sz="6000" b="1" smtClean="0">
                <a:solidFill>
                  <a:schemeClr val="tx1"/>
                </a:solidFill>
              </a:rPr>
              <a:t>Einstein’s  Universe</a:t>
            </a:r>
          </a:p>
        </p:txBody>
      </p:sp>
      <p:sp>
        <p:nvSpPr>
          <p:cNvPr id="45059" name="Rectangle 4"/>
          <p:cNvSpPr>
            <a:spLocks noGrp="1" noChangeArrowheads="1"/>
          </p:cNvSpPr>
          <p:nvPr>
            <p:ph type="body" idx="4294967295"/>
          </p:nvPr>
        </p:nvSpPr>
        <p:spPr>
          <a:xfrm>
            <a:off x="500063" y="1000125"/>
            <a:ext cx="9396412" cy="6237288"/>
          </a:xfrm>
        </p:spPr>
        <p:txBody>
          <a:bodyPr/>
          <a:lstStyle/>
          <a:p>
            <a:pPr eaLnBrk="1" hangingPunct="1">
              <a:lnSpc>
                <a:spcPct val="80000"/>
              </a:lnSpc>
              <a:buFontTx/>
              <a:buNone/>
            </a:pPr>
            <a:r>
              <a:rPr lang="en-US" altLang="en-US" b="1" smtClean="0">
                <a:solidFill>
                  <a:srgbClr val="000099"/>
                </a:solidFill>
                <a:latin typeface="Papyrus" pitchFamily="66" charset="0"/>
              </a:rPr>
              <a:t>  </a:t>
            </a:r>
            <a:r>
              <a:rPr lang="en-US" altLang="en-US" sz="1900" b="1" smtClean="0"/>
              <a:t>In 1915, </a:t>
            </a:r>
          </a:p>
          <a:p>
            <a:pPr eaLnBrk="1" hangingPunct="1">
              <a:lnSpc>
                <a:spcPct val="80000"/>
              </a:lnSpc>
              <a:buFontTx/>
              <a:buNone/>
            </a:pPr>
            <a:r>
              <a:rPr lang="en-US" altLang="en-US" sz="1900" b="1" smtClean="0"/>
              <a:t>  Albert Einstein completed his General Theory of Relativity.</a:t>
            </a:r>
          </a:p>
          <a:p>
            <a:pPr eaLnBrk="1" hangingPunct="1">
              <a:lnSpc>
                <a:spcPct val="80000"/>
              </a:lnSpc>
              <a:buFontTx/>
              <a:buNone/>
            </a:pPr>
            <a:endParaRPr lang="en-US" altLang="en-US" sz="1900" b="1" smtClean="0"/>
          </a:p>
          <a:p>
            <a:pPr eaLnBrk="1" hangingPunct="1">
              <a:lnSpc>
                <a:spcPct val="80000"/>
              </a:lnSpc>
              <a:buFontTx/>
              <a:buNone/>
            </a:pPr>
            <a:r>
              <a:rPr lang="en-US" altLang="en-US" sz="1900" b="1" smtClean="0"/>
              <a:t> </a:t>
            </a:r>
            <a:r>
              <a:rPr lang="en-US" altLang="en-US" sz="1900" b="1" smtClean="0">
                <a:sym typeface="Mathematica1" pitchFamily="2" charset="2"/>
              </a:rPr>
              <a:t>  </a:t>
            </a:r>
            <a:r>
              <a:rPr lang="en-US" altLang="en-US" sz="1900" b="1" smtClean="0"/>
              <a:t>General Relativity is a “metric theory’’:</a:t>
            </a:r>
          </a:p>
          <a:p>
            <a:pPr eaLnBrk="1" hangingPunct="1">
              <a:lnSpc>
                <a:spcPct val="80000"/>
              </a:lnSpc>
              <a:buFontTx/>
              <a:buNone/>
            </a:pPr>
            <a:r>
              <a:rPr lang="en-US" altLang="en-US" sz="1900" b="1" smtClean="0"/>
              <a:t>     gravity is a manifestation of the geometry, curvature, of space-time.</a:t>
            </a:r>
          </a:p>
          <a:p>
            <a:pPr eaLnBrk="1" hangingPunct="1">
              <a:lnSpc>
                <a:spcPct val="80000"/>
              </a:lnSpc>
              <a:buFontTx/>
              <a:buNone/>
            </a:pPr>
            <a:endParaRPr lang="en-US" altLang="en-US" sz="1900" b="1" smtClean="0"/>
          </a:p>
          <a:p>
            <a:pPr eaLnBrk="1" hangingPunct="1">
              <a:lnSpc>
                <a:spcPct val="80000"/>
              </a:lnSpc>
              <a:buFontTx/>
              <a:buNone/>
            </a:pPr>
            <a:r>
              <a:rPr lang="en-US" altLang="en-US" sz="1900" b="1" smtClean="0"/>
              <a:t> </a:t>
            </a:r>
            <a:r>
              <a:rPr lang="en-US" altLang="en-US" sz="1900" b="1" smtClean="0">
                <a:sym typeface="Mathematica1" pitchFamily="2" charset="2"/>
              </a:rPr>
              <a:t>  R</a:t>
            </a:r>
            <a:r>
              <a:rPr lang="en-US" altLang="en-US" sz="1900" b="1" smtClean="0"/>
              <a:t>evolutionized our thinking about the nature of space &amp; time: </a:t>
            </a:r>
          </a:p>
          <a:p>
            <a:pPr eaLnBrk="1" hangingPunct="1">
              <a:lnSpc>
                <a:spcPct val="80000"/>
              </a:lnSpc>
              <a:buFontTx/>
              <a:buNone/>
            </a:pPr>
            <a:r>
              <a:rPr lang="en-US" altLang="en-US" sz="1900" b="1" smtClean="0"/>
              <a:t>     - no longer Newton’s static and rigid background, </a:t>
            </a:r>
          </a:p>
          <a:p>
            <a:pPr eaLnBrk="1" hangingPunct="1">
              <a:lnSpc>
                <a:spcPct val="80000"/>
              </a:lnSpc>
              <a:buFontTx/>
              <a:buNone/>
            </a:pPr>
            <a:r>
              <a:rPr lang="en-US" altLang="en-US" sz="1900" b="1" smtClean="0"/>
              <a:t>     - a dynamic  medium, intimately coupled to </a:t>
            </a:r>
          </a:p>
          <a:p>
            <a:pPr eaLnBrk="1" hangingPunct="1">
              <a:lnSpc>
                <a:spcPct val="80000"/>
              </a:lnSpc>
              <a:buFontTx/>
              <a:buNone/>
            </a:pPr>
            <a:r>
              <a:rPr lang="en-US" altLang="en-US" sz="1900" b="1" smtClean="0"/>
              <a:t>       the universe’s content  of matter and energy. </a:t>
            </a:r>
          </a:p>
          <a:p>
            <a:pPr eaLnBrk="1" hangingPunct="1">
              <a:lnSpc>
                <a:spcPct val="80000"/>
              </a:lnSpc>
              <a:buFontTx/>
              <a:buNone/>
            </a:pPr>
            <a:r>
              <a:rPr lang="en-US" altLang="en-US" sz="1900" b="1" smtClean="0"/>
              <a:t> </a:t>
            </a:r>
          </a:p>
          <a:p>
            <a:pPr eaLnBrk="1" hangingPunct="1">
              <a:lnSpc>
                <a:spcPct val="80000"/>
              </a:lnSpc>
              <a:buFontTx/>
              <a:buNone/>
            </a:pPr>
            <a:r>
              <a:rPr lang="en-US" altLang="en-US" sz="1900" b="1" smtClean="0">
                <a:sym typeface="Mathematica1" pitchFamily="2" charset="2"/>
              </a:rPr>
              <a:t>   A</a:t>
            </a:r>
            <a:r>
              <a:rPr lang="en-US" altLang="en-US" sz="1900" b="1" smtClean="0"/>
              <a:t>ll phrased into perhaps </a:t>
            </a:r>
          </a:p>
          <a:p>
            <a:pPr eaLnBrk="1" hangingPunct="1">
              <a:lnSpc>
                <a:spcPct val="80000"/>
              </a:lnSpc>
              <a:buFontTx/>
              <a:buNone/>
            </a:pPr>
            <a:r>
              <a:rPr lang="en-US" altLang="en-US" sz="1900" b="1" smtClean="0"/>
              <a:t>     the most beautiful and impressive scientific equation </a:t>
            </a:r>
          </a:p>
          <a:p>
            <a:pPr eaLnBrk="1" hangingPunct="1">
              <a:lnSpc>
                <a:spcPct val="80000"/>
              </a:lnSpc>
              <a:buFontTx/>
              <a:buNone/>
            </a:pPr>
            <a:r>
              <a:rPr lang="en-US" altLang="en-US" sz="1900" b="1" smtClean="0"/>
              <a:t>     known to humankind, a triumph of  human genius,  </a:t>
            </a:r>
          </a:p>
          <a:p>
            <a:pPr eaLnBrk="1" hangingPunct="1">
              <a:lnSpc>
                <a:spcPct val="90000"/>
              </a:lnSpc>
              <a:buFontTx/>
              <a:buNone/>
            </a:pPr>
            <a:r>
              <a:rPr lang="en-US" altLang="en-US" b="1" smtClean="0">
                <a:latin typeface="Papyrus" pitchFamily="66" charset="0"/>
              </a:rPr>
              <a:t>          </a:t>
            </a:r>
            <a:r>
              <a:rPr lang="en-US" altLang="en-US" smtClean="0"/>
              <a:t> </a:t>
            </a:r>
          </a:p>
        </p:txBody>
      </p:sp>
      <p:sp>
        <p:nvSpPr>
          <p:cNvPr id="6" name="Rectangle 5"/>
          <p:cNvSpPr/>
          <p:nvPr/>
        </p:nvSpPr>
        <p:spPr>
          <a:xfrm>
            <a:off x="428625" y="928688"/>
            <a:ext cx="8358188" cy="45005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428625" y="5500688"/>
            <a:ext cx="8358188"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3"/>
          <p:cNvSpPr txBox="1">
            <a:spLocks noChangeArrowheads="1"/>
          </p:cNvSpPr>
          <p:nvPr/>
        </p:nvSpPr>
        <p:spPr>
          <a:xfrm>
            <a:off x="571472" y="5429264"/>
            <a:ext cx="8229600" cy="1143000"/>
          </a:xfrm>
          <a:prstGeom prst="rect">
            <a:avLst/>
          </a:prstGeom>
          <a:ln w="6350" cap="rnd">
            <a:noFill/>
          </a:ln>
        </p:spPr>
        <p:txBody>
          <a:bodyPr anchor="b">
            <a:normAutofit fontScale="85000" lnSpcReduction="10000"/>
          </a:bodyPr>
          <a:lstStyle/>
          <a:p>
            <a:pPr fontAlgn="auto">
              <a:spcAft>
                <a:spcPts val="0"/>
              </a:spcAft>
              <a:defRPr/>
            </a:pPr>
            <a:r>
              <a:rPr lang="en-US" sz="6000" b="1" spc="-10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latin typeface="Constantia"/>
              </a:rPr>
              <a:t> Einstein  Field  Equations</a:t>
            </a:r>
          </a:p>
        </p:txBody>
      </p:sp>
    </p:spTree>
    <p:extLst>
      <p:ext uri="{BB962C8B-B14F-4D97-AF65-F5344CB8AC3E}">
        <p14:creationId xmlns:p14="http://schemas.microsoft.com/office/powerpoint/2010/main" val="1792767536"/>
      </p:ext>
    </p:extLst>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6082" name="Picture 7" descr="einstein"/>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5000"/>
                    </a14:imgEffect>
                    <a14:imgEffect>
                      <a14:brightnessContrast contrast="-39000"/>
                    </a14:imgEffect>
                  </a14:imgLayer>
                </a14:imgProps>
              </a:ext>
              <a:ext uri="{28A0092B-C50C-407E-A947-70E740481C1C}">
                <a14:useLocalDpi xmlns:a14="http://schemas.microsoft.com/office/drawing/2010/main" val="0"/>
              </a:ext>
            </a:extLst>
          </a:blip>
          <a:srcRect/>
          <a:stretch>
            <a:fillRect/>
          </a:stretch>
        </p:blipFill>
        <p:spPr bwMode="auto">
          <a:xfrm>
            <a:off x="-900114" y="-4167981"/>
            <a:ext cx="12076113" cy="136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0373" name="Text Box 5"/>
          <p:cNvSpPr txBox="1">
            <a:spLocks noChangeArrowheads="1"/>
          </p:cNvSpPr>
          <p:nvPr/>
        </p:nvSpPr>
        <p:spPr bwMode="auto">
          <a:xfrm>
            <a:off x="4356100" y="5084763"/>
            <a:ext cx="4787900" cy="842962"/>
          </a:xfrm>
          <a:prstGeom prst="rect">
            <a:avLst/>
          </a:prstGeom>
          <a:noFill/>
          <a:ln w="9525">
            <a:noFill/>
            <a:miter lim="800000"/>
            <a:headEnd/>
            <a:tailEnd/>
          </a:ln>
          <a:effectLst/>
        </p:spPr>
        <p:txBody>
          <a:bodyPr>
            <a:spAutoFit/>
          </a:bodyPr>
          <a:lstStyle/>
          <a:p>
            <a:pPr eaLnBrk="0" hangingPunct="0">
              <a:lnSpc>
                <a:spcPct val="75000"/>
              </a:lnSpc>
              <a:spcBef>
                <a:spcPct val="50000"/>
              </a:spcBef>
              <a:defRPr/>
            </a:pPr>
            <a:r>
              <a:rPr lang="en-US" sz="2400" i="1" dirty="0">
                <a:solidFill>
                  <a:prstClr val="white"/>
                </a:solidFill>
                <a:effectLst>
                  <a:outerShdw blurRad="38100" dist="38100" dir="2700000" algn="tl">
                    <a:srgbClr val="000000"/>
                  </a:outerShdw>
                </a:effectLst>
                <a:latin typeface="Constantia"/>
              </a:rPr>
              <a:t>… its geometry rules the world,</a:t>
            </a:r>
          </a:p>
          <a:p>
            <a:pPr eaLnBrk="0" hangingPunct="0">
              <a:lnSpc>
                <a:spcPct val="75000"/>
              </a:lnSpc>
              <a:spcBef>
                <a:spcPct val="50000"/>
              </a:spcBef>
              <a:defRPr/>
            </a:pPr>
            <a:r>
              <a:rPr lang="en-US" sz="2400" i="1" dirty="0">
                <a:solidFill>
                  <a:prstClr val="white"/>
                </a:solidFill>
                <a:effectLst>
                  <a:outerShdw blurRad="38100" dist="38100" dir="2700000" algn="tl">
                    <a:srgbClr val="000000"/>
                  </a:outerShdw>
                </a:effectLst>
                <a:latin typeface="Constantia"/>
              </a:rPr>
              <a:t>   the world rules its geometry…</a:t>
            </a:r>
          </a:p>
        </p:txBody>
      </p:sp>
      <p:sp>
        <p:nvSpPr>
          <p:cNvPr id="570374" name="Text Box 6"/>
          <p:cNvSpPr txBox="1">
            <a:spLocks noChangeArrowheads="1"/>
          </p:cNvSpPr>
          <p:nvPr/>
        </p:nvSpPr>
        <p:spPr bwMode="auto">
          <a:xfrm>
            <a:off x="0" y="1052513"/>
            <a:ext cx="7418388" cy="1304925"/>
          </a:xfrm>
          <a:prstGeom prst="rect">
            <a:avLst/>
          </a:prstGeom>
          <a:noFill/>
          <a:ln w="9525">
            <a:noFill/>
            <a:miter lim="800000"/>
            <a:headEnd/>
            <a:tailEnd/>
          </a:ln>
          <a:effectLst/>
        </p:spPr>
        <p:txBody>
          <a:bodyPr>
            <a:spAutoFit/>
          </a:bodyPr>
          <a:lstStyle/>
          <a:p>
            <a:pPr eaLnBrk="0" hangingPunct="0">
              <a:lnSpc>
                <a:spcPct val="75000"/>
              </a:lnSpc>
              <a:spcBef>
                <a:spcPct val="50000"/>
              </a:spcBef>
              <a:defRPr/>
            </a:pPr>
            <a:r>
              <a:rPr lang="en-US" sz="2400" i="1" dirty="0">
                <a:solidFill>
                  <a:srgbClr val="FFFF00"/>
                </a:solidFill>
                <a:latin typeface="Tahoma" pitchFamily="34" charset="0"/>
              </a:rPr>
              <a:t>  </a:t>
            </a:r>
            <a:r>
              <a:rPr lang="en-US" sz="2400" i="1" dirty="0">
                <a:solidFill>
                  <a:prstClr val="white"/>
                </a:solidFill>
                <a:effectLst>
                  <a:outerShdw blurRad="38100" dist="38100" dir="2700000" algn="tl">
                    <a:srgbClr val="000000"/>
                  </a:outerShdw>
                </a:effectLst>
                <a:latin typeface="Constantia"/>
              </a:rPr>
              <a:t>… </a:t>
            </a:r>
            <a:r>
              <a:rPr lang="en-US" sz="2400" i="1" dirty="0" err="1">
                <a:solidFill>
                  <a:prstClr val="white"/>
                </a:solidFill>
                <a:effectLst>
                  <a:outerShdw blurRad="38100" dist="38100" dir="2700000" algn="tl">
                    <a:srgbClr val="000000"/>
                  </a:outerShdw>
                </a:effectLst>
                <a:latin typeface="Constantia"/>
              </a:rPr>
              <a:t>Spacetime</a:t>
            </a:r>
            <a:r>
              <a:rPr lang="en-US" sz="2400" i="1" dirty="0">
                <a:solidFill>
                  <a:prstClr val="white"/>
                </a:solidFill>
                <a:effectLst>
                  <a:outerShdw blurRad="38100" dist="38100" dir="2700000" algn="tl">
                    <a:srgbClr val="000000"/>
                  </a:outerShdw>
                </a:effectLst>
                <a:latin typeface="Constantia"/>
              </a:rPr>
              <a:t> becomes a dynamic continuum, </a:t>
            </a:r>
          </a:p>
          <a:p>
            <a:pPr eaLnBrk="0" hangingPunct="0">
              <a:lnSpc>
                <a:spcPct val="75000"/>
              </a:lnSpc>
              <a:spcBef>
                <a:spcPct val="50000"/>
              </a:spcBef>
              <a:defRPr/>
            </a:pPr>
            <a:r>
              <a:rPr lang="en-US" sz="2400" i="1" dirty="0">
                <a:solidFill>
                  <a:prstClr val="white"/>
                </a:solidFill>
                <a:effectLst>
                  <a:outerShdw blurRad="38100" dist="38100" dir="2700000" algn="tl">
                    <a:srgbClr val="000000"/>
                  </a:outerShdw>
                </a:effectLst>
                <a:latin typeface="Constantia"/>
              </a:rPr>
              <a:t>      integral part of the structure of the cosmos …</a:t>
            </a:r>
          </a:p>
          <a:p>
            <a:pPr eaLnBrk="0" hangingPunct="0">
              <a:lnSpc>
                <a:spcPct val="75000"/>
              </a:lnSpc>
              <a:spcBef>
                <a:spcPct val="50000"/>
              </a:spcBef>
              <a:defRPr/>
            </a:pPr>
            <a:r>
              <a:rPr lang="en-US" sz="2400" i="1" dirty="0">
                <a:solidFill>
                  <a:prstClr val="white"/>
                </a:solidFill>
                <a:effectLst>
                  <a:outerShdw blurRad="38100" dist="38100" dir="2700000" algn="tl">
                    <a:srgbClr val="000000"/>
                  </a:outerShdw>
                </a:effectLst>
                <a:latin typeface="Constantia"/>
              </a:rPr>
              <a:t>      curved </a:t>
            </a:r>
            <a:r>
              <a:rPr lang="en-US" sz="2400" i="1" dirty="0" err="1">
                <a:solidFill>
                  <a:prstClr val="white"/>
                </a:solidFill>
                <a:effectLst>
                  <a:outerShdw blurRad="38100" dist="38100" dir="2700000" algn="tl">
                    <a:srgbClr val="000000"/>
                  </a:outerShdw>
                </a:effectLst>
                <a:latin typeface="Constantia"/>
              </a:rPr>
              <a:t>spacetime</a:t>
            </a:r>
            <a:r>
              <a:rPr lang="en-US" sz="2400" i="1" dirty="0">
                <a:solidFill>
                  <a:prstClr val="white"/>
                </a:solidFill>
                <a:effectLst>
                  <a:outerShdw blurRad="38100" dist="38100" dir="2700000" algn="tl">
                    <a:srgbClr val="000000"/>
                  </a:outerShdw>
                </a:effectLst>
                <a:latin typeface="Constantia"/>
              </a:rPr>
              <a:t> becomes force of gravity</a:t>
            </a:r>
            <a:r>
              <a:rPr lang="en-US" sz="2400" i="1" dirty="0">
                <a:solidFill>
                  <a:prstClr val="white"/>
                </a:solidFill>
                <a:latin typeface="Constantia"/>
              </a:rPr>
              <a:t> </a:t>
            </a:r>
          </a:p>
        </p:txBody>
      </p:sp>
      <p:sp>
        <p:nvSpPr>
          <p:cNvPr id="80902" name="Rectangle 8"/>
          <p:cNvSpPr>
            <a:spLocks noChangeArrowheads="1"/>
          </p:cNvSpPr>
          <p:nvPr/>
        </p:nvSpPr>
        <p:spPr bwMode="auto">
          <a:xfrm>
            <a:off x="250825" y="2636838"/>
            <a:ext cx="8712200" cy="2232025"/>
          </a:xfrm>
          <a:prstGeom prst="rect">
            <a:avLst/>
          </a:prstGeom>
          <a:noFill/>
          <a:ln w="38100">
            <a:solidFill>
              <a:schemeClr val="tx1"/>
            </a:solidFill>
            <a:miter lim="800000"/>
            <a:headEnd/>
            <a:tailEnd/>
          </a:ln>
        </p:spPr>
        <p:txBody>
          <a:bodyPr wrap="none" anchor="ctr"/>
          <a:lstStyle/>
          <a:p>
            <a:pPr>
              <a:defRPr/>
            </a:pPr>
            <a:endParaRPr lang="en-US">
              <a:solidFill>
                <a:prstClr val="white"/>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87660092"/>
              </p:ext>
            </p:extLst>
          </p:nvPr>
        </p:nvGraphicFramePr>
        <p:xfrm>
          <a:off x="776499" y="2852750"/>
          <a:ext cx="7660852" cy="1800200"/>
        </p:xfrm>
        <a:graphic>
          <a:graphicData uri="http://schemas.openxmlformats.org/presentationml/2006/ole">
            <mc:AlternateContent xmlns:mc="http://schemas.openxmlformats.org/markup-compatibility/2006">
              <mc:Choice xmlns:v="urn:schemas-microsoft-com:vml" Requires="v">
                <p:oleObj spid="_x0000_s74877" name="Equation" r:id="rId6" imgW="1676160" imgH="393480" progId="Equation.DSMT4">
                  <p:embed/>
                </p:oleObj>
              </mc:Choice>
              <mc:Fallback>
                <p:oleObj name="Equation" r:id="rId6" imgW="1676160" imgH="393480" progId="Equation.DSMT4">
                  <p:embed/>
                  <p:pic>
                    <p:nvPicPr>
                      <p:cNvPr id="0" name="Object 1"/>
                      <p:cNvPicPr>
                        <a:picLocks noChangeAspect="1" noChangeArrowheads="1"/>
                      </p:cNvPicPr>
                      <p:nvPr/>
                    </p:nvPicPr>
                    <p:blipFill>
                      <a:blip r:embed="rId7"/>
                      <a:srcRect/>
                      <a:stretch>
                        <a:fillRect/>
                      </a:stretch>
                    </p:blipFill>
                    <p:spPr bwMode="auto">
                      <a:xfrm>
                        <a:off x="776499" y="2852750"/>
                        <a:ext cx="7660852" cy="1800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63450256"/>
      </p:ext>
    </p:extLst>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1204" y="0"/>
            <a:ext cx="9617062" cy="7212798"/>
          </a:xfrm>
        </p:spPr>
      </p:pic>
      <p:sp>
        <p:nvSpPr>
          <p:cNvPr id="16" name="Rectangle 3"/>
          <p:cNvSpPr>
            <a:spLocks noChangeArrowheads="1"/>
          </p:cNvSpPr>
          <p:nvPr/>
        </p:nvSpPr>
        <p:spPr bwMode="auto">
          <a:xfrm>
            <a:off x="395288" y="4365104"/>
            <a:ext cx="5184824" cy="2413000"/>
          </a:xfrm>
          <a:prstGeom prst="rect">
            <a:avLst/>
          </a:prstGeom>
          <a:solidFill>
            <a:srgbClr val="0000FF"/>
          </a:solidFill>
          <a:ln w="38100">
            <a:solidFill>
              <a:schemeClr val="tx1"/>
            </a:solidFill>
            <a:miter lim="800000"/>
            <a:headEnd/>
            <a:tailEnd/>
          </a:ln>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a:solidFill>
                <a:prstClr val="white"/>
              </a:solidFill>
              <a:latin typeface="Arial" charset="0"/>
            </a:endParaRPr>
          </a:p>
        </p:txBody>
      </p:sp>
      <p:sp>
        <p:nvSpPr>
          <p:cNvPr id="1083399" name="Text Box 7"/>
          <p:cNvSpPr txBox="1">
            <a:spLocks noChangeArrowheads="1"/>
          </p:cNvSpPr>
          <p:nvPr/>
        </p:nvSpPr>
        <p:spPr bwMode="auto">
          <a:xfrm>
            <a:off x="539552" y="4031198"/>
            <a:ext cx="5040560" cy="2746906"/>
          </a:xfrm>
          <a:prstGeom prst="rect">
            <a:avLst/>
          </a:prstGeom>
          <a:noFill/>
          <a:ln w="9525">
            <a:noFill/>
            <a:miter lim="800000"/>
            <a:headEnd/>
            <a:tailEnd/>
          </a:ln>
          <a:effectLst/>
        </p:spPr>
        <p:txBody>
          <a:bodyPr wrap="square">
            <a:spAutoFit/>
          </a:bodyPr>
          <a:lstStyle/>
          <a:p>
            <a:pPr lvl="2" eaLnBrk="0" hangingPunct="0">
              <a:spcBef>
                <a:spcPct val="50000"/>
              </a:spcBef>
              <a:defRPr/>
            </a:pPr>
            <a:endParaRPr lang="en-US" dirty="0">
              <a:solidFill>
                <a:prstClr val="white"/>
              </a:solidFill>
              <a:latin typeface="Tahoma" pitchFamily="34" charset="0"/>
            </a:endParaRPr>
          </a:p>
          <a:p>
            <a:pPr eaLnBrk="0" hangingPunct="0">
              <a:spcBef>
                <a:spcPct val="50000"/>
              </a:spcBef>
              <a:buClr>
                <a:prstClr val="white"/>
              </a:buClr>
              <a:buFont typeface="Arial" pitchFamily="34" charset="0"/>
              <a:buChar char="•"/>
              <a:defRPr/>
            </a:pPr>
            <a:r>
              <a:rPr lang="en-US" dirty="0">
                <a:solidFill>
                  <a:prstClr val="white"/>
                </a:solidFill>
                <a:latin typeface="Tahoma" pitchFamily="34" charset="0"/>
              </a:rPr>
              <a:t> </a:t>
            </a:r>
            <a:r>
              <a:rPr lang="en-US" sz="1700" b="1" dirty="0" err="1" smtClean="0">
                <a:solidFill>
                  <a:prstClr val="white"/>
                </a:solidFill>
                <a:effectLst>
                  <a:outerShdw blurRad="38100" dist="38100" dir="2700000" algn="tl">
                    <a:srgbClr val="000000"/>
                  </a:outerShdw>
                </a:effectLst>
                <a:latin typeface="Constantia"/>
              </a:rPr>
              <a:t>spacetime</a:t>
            </a:r>
            <a:r>
              <a:rPr lang="en-US" sz="1700" b="1" dirty="0" smtClean="0">
                <a:solidFill>
                  <a:prstClr val="white"/>
                </a:solidFill>
                <a:effectLst>
                  <a:outerShdw blurRad="38100" dist="38100" dir="2700000" algn="tl">
                    <a:srgbClr val="000000"/>
                  </a:outerShdw>
                </a:effectLst>
                <a:latin typeface="Constantia"/>
              </a:rPr>
              <a:t> is dynamic</a:t>
            </a:r>
            <a:endParaRPr lang="en-US" sz="1700" b="1" dirty="0">
              <a:solidFill>
                <a:prstClr val="white"/>
              </a:solidFill>
              <a:effectLst>
                <a:outerShdw blurRad="38100" dist="38100" dir="2700000" algn="tl">
                  <a:srgbClr val="000000"/>
                </a:outerShdw>
              </a:effectLst>
              <a:latin typeface="Constantia"/>
            </a:endParaRPr>
          </a:p>
          <a:p>
            <a:pPr eaLnBrk="0" hangingPunct="0">
              <a:spcBef>
                <a:spcPct val="50000"/>
              </a:spcBef>
              <a:buFontTx/>
              <a:buChar char="•"/>
              <a:defRPr/>
            </a:pPr>
            <a:r>
              <a:rPr lang="en-US" sz="1700" b="1" dirty="0">
                <a:solidFill>
                  <a:prstClr val="white"/>
                </a:solidFill>
                <a:effectLst>
                  <a:outerShdw blurRad="38100" dist="38100" dir="2700000" algn="tl">
                    <a:srgbClr val="000000"/>
                  </a:outerShdw>
                </a:effectLst>
                <a:latin typeface="Constantia"/>
              </a:rPr>
              <a:t>  </a:t>
            </a:r>
            <a:r>
              <a:rPr lang="en-US" sz="1700" b="1" dirty="0" smtClean="0">
                <a:solidFill>
                  <a:prstClr val="white"/>
                </a:solidFill>
                <a:effectLst>
                  <a:outerShdw blurRad="38100" dist="38100" dir="2700000" algn="tl">
                    <a:srgbClr val="000000"/>
                  </a:outerShdw>
                </a:effectLst>
                <a:latin typeface="Constantia"/>
              </a:rPr>
              <a:t>local curvature &amp; time determined by mass</a:t>
            </a:r>
          </a:p>
          <a:p>
            <a:pPr eaLnBrk="0" hangingPunct="0">
              <a:spcBef>
                <a:spcPct val="50000"/>
              </a:spcBef>
              <a:buFontTx/>
              <a:buChar char="•"/>
              <a:defRPr/>
            </a:pPr>
            <a:r>
              <a:rPr lang="en-US" sz="1700" b="1" dirty="0" smtClean="0">
                <a:solidFill>
                  <a:prstClr val="white"/>
                </a:solidFill>
                <a:effectLst>
                  <a:outerShdw blurRad="38100" dist="38100" dir="2700000" algn="tl">
                    <a:srgbClr val="000000"/>
                  </a:outerShdw>
                </a:effectLst>
                <a:latin typeface="Constantia"/>
              </a:rPr>
              <a:t>  bodies follow shortest path through </a:t>
            </a:r>
          </a:p>
          <a:p>
            <a:pPr eaLnBrk="0" hangingPunct="0">
              <a:spcBef>
                <a:spcPct val="50000"/>
              </a:spcBef>
              <a:defRPr/>
            </a:pPr>
            <a:r>
              <a:rPr lang="en-US" sz="1700" b="1" dirty="0">
                <a:solidFill>
                  <a:prstClr val="white"/>
                </a:solidFill>
                <a:effectLst>
                  <a:outerShdw blurRad="38100" dist="38100" dir="2700000" algn="tl">
                    <a:srgbClr val="000000"/>
                  </a:outerShdw>
                </a:effectLst>
                <a:latin typeface="Constantia"/>
              </a:rPr>
              <a:t> </a:t>
            </a:r>
            <a:r>
              <a:rPr lang="en-US" sz="1700" b="1" dirty="0" smtClean="0">
                <a:solidFill>
                  <a:prstClr val="white"/>
                </a:solidFill>
                <a:effectLst>
                  <a:outerShdw blurRad="38100" dist="38100" dir="2700000" algn="tl">
                    <a:srgbClr val="000000"/>
                  </a:outerShdw>
                </a:effectLst>
                <a:latin typeface="Constantia"/>
              </a:rPr>
              <a:t>   curved </a:t>
            </a:r>
            <a:r>
              <a:rPr lang="en-US" sz="1700" b="1" dirty="0" err="1" smtClean="0">
                <a:solidFill>
                  <a:prstClr val="white"/>
                </a:solidFill>
                <a:effectLst>
                  <a:outerShdw blurRad="38100" dist="38100" dir="2700000" algn="tl">
                    <a:srgbClr val="000000"/>
                  </a:outerShdw>
                </a:effectLst>
                <a:latin typeface="Constantia"/>
              </a:rPr>
              <a:t>spacetime</a:t>
            </a:r>
            <a:r>
              <a:rPr lang="en-US" sz="1700" b="1" dirty="0" smtClean="0">
                <a:solidFill>
                  <a:prstClr val="white"/>
                </a:solidFill>
                <a:effectLst>
                  <a:outerShdw blurRad="38100" dist="38100" dir="2700000" algn="tl">
                    <a:srgbClr val="000000"/>
                  </a:outerShdw>
                </a:effectLst>
                <a:latin typeface="Constantia"/>
              </a:rPr>
              <a:t>   (geodesics) </a:t>
            </a:r>
            <a:endParaRPr lang="en-US" sz="1700" b="1" dirty="0">
              <a:solidFill>
                <a:prstClr val="white"/>
              </a:solidFill>
              <a:effectLst>
                <a:outerShdw blurRad="38100" dist="38100" dir="2700000" algn="tl">
                  <a:srgbClr val="000000"/>
                </a:outerShdw>
              </a:effectLst>
              <a:latin typeface="Constantia"/>
            </a:endParaRPr>
          </a:p>
          <a:p>
            <a:pPr eaLnBrk="0" hangingPunct="0">
              <a:spcBef>
                <a:spcPct val="50000"/>
              </a:spcBef>
              <a:buFontTx/>
              <a:buChar char="•"/>
              <a:defRPr/>
            </a:pPr>
            <a:r>
              <a:rPr lang="en-US" sz="1700" b="1" dirty="0">
                <a:solidFill>
                  <a:prstClr val="white"/>
                </a:solidFill>
                <a:effectLst>
                  <a:outerShdw blurRad="38100" dist="38100" dir="2700000" algn="tl">
                    <a:srgbClr val="000000"/>
                  </a:outerShdw>
                </a:effectLst>
                <a:latin typeface="Constantia"/>
              </a:rPr>
              <a:t>  </a:t>
            </a:r>
            <a:r>
              <a:rPr lang="en-US" sz="1700" b="1" dirty="0" smtClean="0">
                <a:solidFill>
                  <a:prstClr val="white"/>
                </a:solidFill>
                <a:effectLst>
                  <a:outerShdw blurRad="38100" dist="38100" dir="2700000" algn="tl">
                    <a:srgbClr val="000000"/>
                  </a:outerShdw>
                </a:effectLst>
                <a:latin typeface="Constantia"/>
              </a:rPr>
              <a:t>dynamics:    </a:t>
            </a:r>
            <a:r>
              <a:rPr lang="en-US" sz="1700" b="1" dirty="0">
                <a:solidFill>
                  <a:prstClr val="white"/>
                </a:solidFill>
                <a:effectLst>
                  <a:outerShdw blurRad="38100" dist="38100" dir="2700000" algn="tl">
                    <a:srgbClr val="000000"/>
                  </a:outerShdw>
                </a:effectLst>
                <a:latin typeface="Constantia"/>
              </a:rPr>
              <a:t>- </a:t>
            </a:r>
            <a:r>
              <a:rPr lang="en-US" sz="1700" b="1" dirty="0" smtClean="0">
                <a:solidFill>
                  <a:prstClr val="white"/>
                </a:solidFill>
                <a:effectLst>
                  <a:outerShdw blurRad="38100" dist="38100" dir="2700000" algn="tl">
                    <a:srgbClr val="000000"/>
                  </a:outerShdw>
                </a:effectLst>
                <a:latin typeface="Constantia"/>
              </a:rPr>
              <a:t>action through curvature space</a:t>
            </a:r>
            <a:endParaRPr lang="en-US" sz="1700" b="1" dirty="0">
              <a:solidFill>
                <a:prstClr val="white"/>
              </a:solidFill>
              <a:effectLst>
                <a:outerShdw blurRad="38100" dist="38100" dir="2700000" algn="tl">
                  <a:srgbClr val="000000"/>
                </a:outerShdw>
              </a:effectLst>
              <a:latin typeface="Constantia"/>
            </a:endParaRPr>
          </a:p>
          <a:p>
            <a:pPr eaLnBrk="0" hangingPunct="0">
              <a:spcBef>
                <a:spcPct val="50000"/>
              </a:spcBef>
              <a:defRPr/>
            </a:pPr>
            <a:r>
              <a:rPr lang="en-US" sz="1700" b="1" dirty="0">
                <a:solidFill>
                  <a:prstClr val="white"/>
                </a:solidFill>
                <a:effectLst>
                  <a:outerShdw blurRad="38100" dist="38100" dir="2700000" algn="tl">
                    <a:srgbClr val="000000"/>
                  </a:outerShdw>
                </a:effectLst>
                <a:latin typeface="Constantia"/>
              </a:rPr>
              <a:t>                           - </a:t>
            </a:r>
            <a:r>
              <a:rPr lang="en-US" sz="1700" b="1" dirty="0" smtClean="0">
                <a:solidFill>
                  <a:prstClr val="white"/>
                </a:solidFill>
                <a:effectLst>
                  <a:outerShdw blurRad="38100" dist="38100" dir="2700000" algn="tl">
                    <a:srgbClr val="000000"/>
                  </a:outerShdw>
                </a:effectLst>
                <a:latin typeface="Constantia"/>
              </a:rPr>
              <a:t>travels with velocity of light</a:t>
            </a:r>
            <a:endParaRPr lang="en-US" sz="1700" b="1" dirty="0">
              <a:solidFill>
                <a:prstClr val="white"/>
              </a:solidFill>
              <a:effectLst>
                <a:outerShdw blurRad="38100" dist="38100" dir="2700000" algn="tl">
                  <a:srgbClr val="000000"/>
                </a:outerShdw>
              </a:effectLst>
              <a:latin typeface="Constantia"/>
            </a:endParaRPr>
          </a:p>
        </p:txBody>
      </p:sp>
      <p:sp>
        <p:nvSpPr>
          <p:cNvPr id="2" name="TextBox 1"/>
          <p:cNvSpPr txBox="1"/>
          <p:nvPr/>
        </p:nvSpPr>
        <p:spPr>
          <a:xfrm>
            <a:off x="539552" y="404664"/>
            <a:ext cx="7992888" cy="861774"/>
          </a:xfrm>
          <a:prstGeom prst="rect">
            <a:avLst/>
          </a:prstGeom>
          <a:noFill/>
        </p:spPr>
        <p:txBody>
          <a:bodyPr wrap="square" rtlCol="0">
            <a:spAutoFit/>
          </a:bodyPr>
          <a:lstStyle/>
          <a:p>
            <a:r>
              <a:rPr lang="nl-NL" sz="5000" b="1" dirty="0" smtClean="0">
                <a:solidFill>
                  <a:prstClr val="white"/>
                </a:solidFill>
                <a:latin typeface="Constantia"/>
              </a:rPr>
              <a:t>      Einstein’s Universe</a:t>
            </a:r>
            <a:endParaRPr lang="en-GB" sz="5000" b="1" dirty="0">
              <a:solidFill>
                <a:prstClr val="white"/>
              </a:solidFill>
              <a:latin typeface="Constantia"/>
            </a:endParaRPr>
          </a:p>
        </p:txBody>
      </p:sp>
    </p:spTree>
    <p:extLst>
      <p:ext uri="{BB962C8B-B14F-4D97-AF65-F5344CB8AC3E}">
        <p14:creationId xmlns:p14="http://schemas.microsoft.com/office/powerpoint/2010/main" val="2397062355"/>
      </p:ext>
    </p:extLst>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68000"/>
                    </a14:imgEffect>
                  </a14:imgLayer>
                </a14:imgProps>
              </a:ext>
              <a:ext uri="{28A0092B-C50C-407E-A947-70E740481C1C}">
                <a14:useLocalDpi xmlns:a14="http://schemas.microsoft.com/office/drawing/2010/main" val="0"/>
              </a:ext>
            </a:extLst>
          </a:blip>
          <a:stretch>
            <a:fillRect/>
          </a:stretch>
        </p:blipFill>
        <p:spPr>
          <a:xfrm>
            <a:off x="0" y="32543"/>
            <a:ext cx="9468544" cy="7120345"/>
          </a:xfrm>
          <a:prstGeom prst="rect">
            <a:avLst/>
          </a:prstGeom>
        </p:spPr>
      </p:pic>
    </p:spTree>
    <p:extLst>
      <p:ext uri="{BB962C8B-B14F-4D97-AF65-F5344CB8AC3E}">
        <p14:creationId xmlns:p14="http://schemas.microsoft.com/office/powerpoint/2010/main" val="45699314"/>
      </p:ext>
    </p:extLst>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19" name="Rectangle 3"/>
          <p:cNvSpPr>
            <a:spLocks noChangeArrowheads="1"/>
          </p:cNvSpPr>
          <p:nvPr/>
        </p:nvSpPr>
        <p:spPr bwMode="auto">
          <a:xfrm>
            <a:off x="0" y="2492375"/>
            <a:ext cx="9217025" cy="1371600"/>
          </a:xfrm>
          <a:prstGeom prst="rect">
            <a:avLst/>
          </a:prstGeom>
          <a:noFill/>
          <a:ln w="9525">
            <a:noFill/>
            <a:miter lim="800000"/>
            <a:headEnd/>
            <a:tailEnd/>
          </a:ln>
          <a:effectLst/>
        </p:spPr>
        <p:txBody>
          <a:bodyPr anchor="ctr"/>
          <a:lstStyle/>
          <a:p>
            <a:pPr algn="ctr">
              <a:defRPr/>
            </a:pPr>
            <a:r>
              <a:rPr lang="en-US" sz="5500" b="1" dirty="0" smtClean="0">
                <a:solidFill>
                  <a:prstClr val="white"/>
                </a:solidFill>
                <a:effectLst>
                  <a:outerShdw blurRad="38100" dist="38100" dir="2700000" algn="tl">
                    <a:srgbClr val="000000"/>
                  </a:outerShdw>
                </a:effectLst>
                <a:latin typeface="Constantia" panose="02030602050306030303" pitchFamily="18" charset="0"/>
              </a:rPr>
              <a:t>the</a:t>
            </a:r>
          </a:p>
          <a:p>
            <a:pPr algn="ctr">
              <a:defRPr/>
            </a:pPr>
            <a:r>
              <a:rPr lang="en-US" sz="5500" b="1" dirty="0" smtClean="0">
                <a:solidFill>
                  <a:prstClr val="white"/>
                </a:solidFill>
                <a:effectLst>
                  <a:outerShdw blurRad="38100" dist="38100" dir="2700000" algn="tl">
                    <a:srgbClr val="000000"/>
                  </a:outerShdw>
                </a:effectLst>
                <a:latin typeface="Constantia" panose="02030602050306030303" pitchFamily="18" charset="0"/>
              </a:rPr>
              <a:t> </a:t>
            </a:r>
          </a:p>
          <a:p>
            <a:pPr algn="ctr">
              <a:defRPr/>
            </a:pPr>
            <a:r>
              <a:rPr lang="en-US" sz="5500" b="1" dirty="0" smtClean="0">
                <a:solidFill>
                  <a:prstClr val="white"/>
                </a:solidFill>
                <a:effectLst>
                  <a:outerShdw blurRad="38100" dist="38100" dir="2700000" algn="tl">
                    <a:srgbClr val="000000"/>
                  </a:outerShdw>
                </a:effectLst>
                <a:latin typeface="Constantia" panose="02030602050306030303" pitchFamily="18" charset="0"/>
              </a:rPr>
              <a:t>Cosmological Principle</a:t>
            </a:r>
            <a:endParaRPr lang="en-US" sz="5500" b="1" dirty="0">
              <a:solidFill>
                <a:prstClr val="white"/>
              </a:solidFill>
              <a:effectLst>
                <a:outerShdw blurRad="38100" dist="38100" dir="2700000" algn="tl">
                  <a:srgbClr val="000000"/>
                </a:outerShdw>
              </a:effectLst>
              <a:latin typeface="Constantia" panose="02030602050306030303" pitchFamily="18" charset="0"/>
            </a:endParaRPr>
          </a:p>
        </p:txBody>
      </p:sp>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algn="ctr">
              <a:defRPr/>
            </a:pPr>
            <a:endParaRPr lang="en-US" sz="2800" b="1">
              <a:solidFill>
                <a:prstClr val="black"/>
              </a:solidFill>
              <a:effectLst>
                <a:outerShdw blurRad="38100" dist="38100" dir="2700000" algn="tl">
                  <a:srgbClr val="000000"/>
                </a:outerShdw>
              </a:effectLst>
              <a:latin typeface="Papyrus" pitchFamily="66" charset="0"/>
            </a:endParaRPr>
          </a:p>
        </p:txBody>
      </p:sp>
      <p:sp>
        <p:nvSpPr>
          <p:cNvPr id="34820" name="Rectangle 5"/>
          <p:cNvSpPr>
            <a:spLocks noChangeArrowheads="1"/>
          </p:cNvSpPr>
          <p:nvPr/>
        </p:nvSpPr>
        <p:spPr bwMode="auto">
          <a:xfrm>
            <a:off x="179388" y="1285875"/>
            <a:ext cx="8785225" cy="392906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algn="ctr">
              <a:defRPr/>
            </a:pPr>
            <a:r>
              <a:rPr lang="en-US" sz="6000" b="1">
                <a:solidFill>
                  <a:prstClr val="black"/>
                </a:solidFill>
                <a:effectLst>
                  <a:outerShdw blurRad="38100" dist="38100" dir="2700000" algn="tl">
                    <a:srgbClr val="000000"/>
                  </a:outerShdw>
                </a:effectLst>
                <a:latin typeface="Papyrus" pitchFamily="66" charset="0"/>
              </a:rPr>
              <a:t>   </a:t>
            </a:r>
            <a:r>
              <a:rPr lang="en-US" sz="4800" b="1">
                <a:solidFill>
                  <a:prstClr val="black"/>
                </a:solidFill>
                <a:effectLst>
                  <a:outerShdw blurRad="38100" dist="38100" dir="2700000" algn="tl">
                    <a:srgbClr val="000000"/>
                  </a:outerShdw>
                </a:effectLst>
                <a:latin typeface="Papyrus" pitchFamily="66" charset="0"/>
              </a:rPr>
              <a:t> </a:t>
            </a:r>
            <a:br>
              <a:rPr lang="en-US" sz="4800" b="1">
                <a:solidFill>
                  <a:prstClr val="black"/>
                </a:solidFill>
                <a:effectLst>
                  <a:outerShdw blurRad="38100" dist="38100" dir="2700000" algn="tl">
                    <a:srgbClr val="000000"/>
                  </a:outerShdw>
                </a:effectLst>
                <a:latin typeface="Papyrus" pitchFamily="66" charset="0"/>
              </a:rPr>
            </a:br>
            <a:endParaRPr lang="en-US" sz="4800" b="1">
              <a:solidFill>
                <a:prstClr val="black"/>
              </a:solidFill>
              <a:effectLst>
                <a:outerShdw blurRad="38100" dist="38100" dir="2700000" algn="tl">
                  <a:srgbClr val="000000"/>
                </a:outerShdw>
              </a:effectLst>
              <a:latin typeface="Papyrus" pitchFamily="66" charset="0"/>
            </a:endParaRPr>
          </a:p>
        </p:txBody>
      </p:sp>
    </p:spTree>
    <p:extLst>
      <p:ext uri="{BB962C8B-B14F-4D97-AF65-F5344CB8AC3E}">
        <p14:creationId xmlns:p14="http://schemas.microsoft.com/office/powerpoint/2010/main" val="376557583"/>
      </p:ext>
    </p:extLst>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5" name="Rectangle 3"/>
          <p:cNvSpPr>
            <a:spLocks noGrp="1" noChangeArrowheads="1"/>
          </p:cNvSpPr>
          <p:nvPr>
            <p:ph type="title"/>
          </p:nvPr>
        </p:nvSpPr>
        <p:spPr>
          <a:xfrm>
            <a:off x="914400" y="-214338"/>
            <a:ext cx="8229600" cy="1143000"/>
          </a:xfrm>
        </p:spPr>
        <p:txBody>
          <a:bodyPr/>
          <a:lstStyle/>
          <a:p>
            <a:pPr eaLnBrk="1" fontAlgn="auto" hangingPunct="1">
              <a:spcAft>
                <a:spcPts val="0"/>
              </a:spcAft>
              <a:defRPr/>
            </a:pPr>
            <a:r>
              <a:rPr sz="6000" b="1" smtClean="0">
                <a:solidFill>
                  <a:schemeClr val="tx1"/>
                </a:solidFill>
              </a:rPr>
              <a:t>General  Relativity</a:t>
            </a:r>
          </a:p>
        </p:txBody>
      </p:sp>
      <p:sp>
        <p:nvSpPr>
          <p:cNvPr id="48131" name="Rectangle 4"/>
          <p:cNvSpPr>
            <a:spLocks noGrp="1" noChangeArrowheads="1"/>
          </p:cNvSpPr>
          <p:nvPr>
            <p:ph type="body" idx="4294967295"/>
          </p:nvPr>
        </p:nvSpPr>
        <p:spPr>
          <a:xfrm>
            <a:off x="500063" y="428625"/>
            <a:ext cx="9396412" cy="6237288"/>
          </a:xfrm>
        </p:spPr>
        <p:txBody>
          <a:bodyPr/>
          <a:lstStyle/>
          <a:p>
            <a:pPr eaLnBrk="1" hangingPunct="1">
              <a:lnSpc>
                <a:spcPct val="80000"/>
              </a:lnSpc>
              <a:buFontTx/>
              <a:buNone/>
            </a:pPr>
            <a:r>
              <a:rPr lang="en-US" altLang="en-US" b="1" smtClean="0">
                <a:solidFill>
                  <a:srgbClr val="000099"/>
                </a:solidFill>
                <a:latin typeface="Papyrus" pitchFamily="66" charset="0"/>
              </a:rPr>
              <a:t>  </a:t>
            </a:r>
            <a:r>
              <a:rPr lang="en-US" altLang="en-US" sz="1900" b="1" smtClean="0"/>
              <a:t> </a:t>
            </a:r>
          </a:p>
          <a:p>
            <a:pPr eaLnBrk="1" hangingPunct="1">
              <a:lnSpc>
                <a:spcPct val="80000"/>
              </a:lnSpc>
              <a:buFontTx/>
              <a:buNone/>
            </a:pPr>
            <a:endParaRPr lang="en-US" altLang="en-US" sz="1900" b="1" smtClean="0"/>
          </a:p>
          <a:p>
            <a:pPr eaLnBrk="1" hangingPunct="1">
              <a:lnSpc>
                <a:spcPct val="80000"/>
              </a:lnSpc>
              <a:buFontTx/>
              <a:buNone/>
            </a:pPr>
            <a:r>
              <a:rPr lang="en-US" altLang="en-US" sz="1900" b="1" smtClean="0"/>
              <a:t>   </a:t>
            </a:r>
            <a:r>
              <a:rPr lang="en-US" altLang="en-US" sz="1800" b="1" smtClean="0"/>
              <a:t>A crucial aspect of any particular configuration is the geometry of </a:t>
            </a:r>
          </a:p>
          <a:p>
            <a:pPr eaLnBrk="1" hangingPunct="1">
              <a:lnSpc>
                <a:spcPct val="80000"/>
              </a:lnSpc>
              <a:buFontTx/>
              <a:buNone/>
            </a:pPr>
            <a:r>
              <a:rPr lang="en-US" altLang="en-US" sz="1800" b="1" smtClean="0"/>
              <a:t>   spacetime:  because Einstein’s General Relativity is a metric </a:t>
            </a:r>
          </a:p>
          <a:p>
            <a:pPr eaLnBrk="1" hangingPunct="1">
              <a:lnSpc>
                <a:spcPct val="80000"/>
              </a:lnSpc>
              <a:buFontTx/>
              <a:buNone/>
            </a:pPr>
            <a:r>
              <a:rPr lang="en-US" altLang="en-US" sz="1800" b="1" smtClean="0"/>
              <a:t>   theory, knowledge of the geometry is essential.</a:t>
            </a:r>
          </a:p>
          <a:p>
            <a:pPr eaLnBrk="1" hangingPunct="1">
              <a:lnSpc>
                <a:spcPct val="80000"/>
              </a:lnSpc>
              <a:buFontTx/>
              <a:buNone/>
            </a:pPr>
            <a:endParaRPr lang="en-US" altLang="en-US" sz="1800" b="1" smtClean="0"/>
          </a:p>
          <a:p>
            <a:pPr eaLnBrk="1" hangingPunct="1">
              <a:lnSpc>
                <a:spcPct val="80000"/>
              </a:lnSpc>
              <a:buFont typeface="Wingdings 2" pitchFamily="18" charset="2"/>
              <a:buNone/>
            </a:pPr>
            <a:r>
              <a:rPr lang="en-US" altLang="en-US" sz="1800" b="1" smtClean="0"/>
              <a:t>   Einstein Field Equations are notoriously complex,  essentially </a:t>
            </a:r>
          </a:p>
          <a:p>
            <a:pPr eaLnBrk="1" hangingPunct="1">
              <a:lnSpc>
                <a:spcPct val="80000"/>
              </a:lnSpc>
              <a:buFont typeface="Wingdings 2" pitchFamily="18" charset="2"/>
              <a:buNone/>
            </a:pPr>
            <a:r>
              <a:rPr lang="en-US" altLang="en-US" sz="1800" b="1" smtClean="0"/>
              <a:t>   10 equations.  Solving them for general situations is almost </a:t>
            </a:r>
          </a:p>
          <a:p>
            <a:pPr eaLnBrk="1" hangingPunct="1">
              <a:lnSpc>
                <a:spcPct val="80000"/>
              </a:lnSpc>
              <a:buFont typeface="Wingdings 2" pitchFamily="18" charset="2"/>
              <a:buNone/>
            </a:pPr>
            <a:r>
              <a:rPr lang="en-US" altLang="en-US" sz="1800" b="1" smtClean="0"/>
              <a:t>   impossible. </a:t>
            </a:r>
          </a:p>
          <a:p>
            <a:pPr eaLnBrk="1" hangingPunct="1">
              <a:lnSpc>
                <a:spcPct val="80000"/>
              </a:lnSpc>
              <a:buFontTx/>
              <a:buNone/>
            </a:pPr>
            <a:endParaRPr lang="en-US" altLang="en-US" sz="1800" b="1" smtClean="0"/>
          </a:p>
          <a:p>
            <a:pPr eaLnBrk="1" hangingPunct="1">
              <a:lnSpc>
                <a:spcPct val="80000"/>
              </a:lnSpc>
              <a:buFontTx/>
              <a:buNone/>
            </a:pPr>
            <a:r>
              <a:rPr lang="en-US" altLang="en-US" sz="1800" b="1" smtClean="0"/>
              <a:t>   However, there are some special circumstances that do allow a </a:t>
            </a:r>
          </a:p>
          <a:p>
            <a:pPr eaLnBrk="1" hangingPunct="1">
              <a:lnSpc>
                <a:spcPct val="80000"/>
              </a:lnSpc>
              <a:buFontTx/>
              <a:buNone/>
            </a:pPr>
            <a:r>
              <a:rPr lang="en-US" altLang="en-US" sz="1800" b="1" smtClean="0"/>
              <a:t>   full solution. The simplest one is also the one that describes </a:t>
            </a:r>
          </a:p>
          <a:p>
            <a:pPr eaLnBrk="1" hangingPunct="1">
              <a:lnSpc>
                <a:spcPct val="80000"/>
              </a:lnSpc>
              <a:buFontTx/>
              <a:buNone/>
            </a:pPr>
            <a:r>
              <a:rPr lang="en-US" altLang="en-US" sz="1800" b="1" smtClean="0"/>
              <a:t>   our Universe.  It is encapsulated in the</a:t>
            </a:r>
          </a:p>
          <a:p>
            <a:pPr eaLnBrk="1" hangingPunct="1">
              <a:lnSpc>
                <a:spcPct val="80000"/>
              </a:lnSpc>
              <a:buFontTx/>
              <a:buNone/>
            </a:pPr>
            <a:endParaRPr lang="en-US" altLang="en-US" sz="1900" b="1" smtClean="0"/>
          </a:p>
          <a:p>
            <a:pPr eaLnBrk="1" hangingPunct="1">
              <a:lnSpc>
                <a:spcPct val="80000"/>
              </a:lnSpc>
              <a:buFontTx/>
              <a:buNone/>
            </a:pPr>
            <a:r>
              <a:rPr lang="en-US" altLang="en-US" sz="1900" b="1" smtClean="0"/>
              <a:t> </a:t>
            </a:r>
            <a:endParaRPr lang="en-US" altLang="en-US" smtClean="0"/>
          </a:p>
        </p:txBody>
      </p:sp>
      <p:sp>
        <p:nvSpPr>
          <p:cNvPr id="6" name="Rectangle 5"/>
          <p:cNvSpPr/>
          <p:nvPr/>
        </p:nvSpPr>
        <p:spPr>
          <a:xfrm>
            <a:off x="428625" y="928688"/>
            <a:ext cx="8358188" cy="3714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428625" y="4786313"/>
            <a:ext cx="8358188" cy="928687"/>
          </a:xfrm>
          <a:prstGeom prst="rect">
            <a:avLst/>
          </a:prstGeom>
          <a:solidFill>
            <a:srgbClr val="000099"/>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Box 9"/>
          <p:cNvSpPr txBox="1"/>
          <p:nvPr/>
        </p:nvSpPr>
        <p:spPr>
          <a:xfrm>
            <a:off x="142875" y="4857750"/>
            <a:ext cx="7929563" cy="769938"/>
          </a:xfrm>
          <a:prstGeom prst="rect">
            <a:avLst/>
          </a:prstGeom>
          <a:noFill/>
        </p:spPr>
        <p:txBody>
          <a:bodyPr>
            <a:spAutoFit/>
          </a:bodyPr>
          <a:lstStyle/>
          <a:p>
            <a:pPr>
              <a:defRPr/>
            </a:pPr>
            <a:r>
              <a:rPr lang="en-US" dirty="0">
                <a:solidFill>
                  <a:prstClr val="white"/>
                </a:solidFill>
              </a:rPr>
              <a:t>                </a:t>
            </a:r>
            <a:r>
              <a:rPr lang="en-US" sz="4400" b="1" dirty="0">
                <a:solidFill>
                  <a:prstClr val="white"/>
                </a:solidFill>
                <a:latin typeface="Constantia"/>
              </a:rPr>
              <a:t>Cosmological  Principle </a:t>
            </a:r>
          </a:p>
        </p:txBody>
      </p:sp>
      <p:sp>
        <p:nvSpPr>
          <p:cNvPr id="11" name="Rectangle 4"/>
          <p:cNvSpPr txBox="1">
            <a:spLocks noChangeArrowheads="1"/>
          </p:cNvSpPr>
          <p:nvPr/>
        </p:nvSpPr>
        <p:spPr>
          <a:xfrm>
            <a:off x="357188" y="5786438"/>
            <a:ext cx="9396412" cy="857250"/>
          </a:xfrm>
          <a:prstGeom prst="rect">
            <a:avLst/>
          </a:prstGeom>
        </p:spPr>
        <p:txBody>
          <a:bodyPr>
            <a:normAutofit fontScale="25000" lnSpcReduction="20000"/>
          </a:bodyPr>
          <a:lstStyle/>
          <a:p>
            <a:pPr marL="274320" indent="-274320" fontAlgn="auto">
              <a:lnSpc>
                <a:spcPct val="80000"/>
              </a:lnSpc>
              <a:spcBef>
                <a:spcPts val="600"/>
              </a:spcBef>
              <a:spcAft>
                <a:spcPts val="0"/>
              </a:spcAft>
              <a:buClr>
                <a:srgbClr val="F3A447"/>
              </a:buClr>
              <a:buSzPct val="85000"/>
              <a:defRPr/>
            </a:pPr>
            <a:r>
              <a:rPr lang="en-US" sz="2600" b="1" dirty="0">
                <a:solidFill>
                  <a:srgbClr val="000099"/>
                </a:solidFill>
                <a:latin typeface="Papyrus" pitchFamily="66" charset="0"/>
              </a:rPr>
              <a:t>  </a:t>
            </a:r>
            <a:r>
              <a:rPr lang="en-US" sz="1900" b="1" dirty="0">
                <a:solidFill>
                  <a:prstClr val="white"/>
                </a:solidFill>
                <a:latin typeface="Constantia"/>
              </a:rPr>
              <a:t> </a:t>
            </a:r>
          </a:p>
          <a:p>
            <a:pPr marL="274320" indent="-274320" fontAlgn="auto">
              <a:lnSpc>
                <a:spcPct val="80000"/>
              </a:lnSpc>
              <a:spcBef>
                <a:spcPts val="600"/>
              </a:spcBef>
              <a:spcAft>
                <a:spcPts val="0"/>
              </a:spcAft>
              <a:buClr>
                <a:srgbClr val="F3A447"/>
              </a:buClr>
              <a:buSzPct val="85000"/>
              <a:defRPr/>
            </a:pPr>
            <a:endParaRPr lang="en-US" sz="1900" b="1" dirty="0">
              <a:solidFill>
                <a:prstClr val="white"/>
              </a:solidFill>
              <a:latin typeface="Constantia"/>
            </a:endParaRPr>
          </a:p>
          <a:p>
            <a:pPr marL="274320" indent="-274320" fontAlgn="auto">
              <a:lnSpc>
                <a:spcPct val="80000"/>
              </a:lnSpc>
              <a:spcBef>
                <a:spcPts val="600"/>
              </a:spcBef>
              <a:spcAft>
                <a:spcPts val="0"/>
              </a:spcAft>
              <a:buClr>
                <a:srgbClr val="F3A447"/>
              </a:buClr>
              <a:buSzPct val="85000"/>
              <a:defRPr/>
            </a:pPr>
            <a:r>
              <a:rPr lang="en-US" sz="1900" b="1" dirty="0">
                <a:solidFill>
                  <a:prstClr val="white"/>
                </a:solidFill>
                <a:latin typeface="Constantia"/>
              </a:rPr>
              <a:t>             </a:t>
            </a:r>
            <a:r>
              <a:rPr lang="en-US" sz="7200" b="1" dirty="0">
                <a:solidFill>
                  <a:prstClr val="white"/>
                </a:solidFill>
                <a:latin typeface="Constantia"/>
              </a:rPr>
              <a:t>On the basis of this principle,  we can constrain the geometry </a:t>
            </a:r>
          </a:p>
          <a:p>
            <a:pPr marL="274320" indent="-274320" fontAlgn="auto">
              <a:lnSpc>
                <a:spcPct val="80000"/>
              </a:lnSpc>
              <a:spcBef>
                <a:spcPts val="600"/>
              </a:spcBef>
              <a:spcAft>
                <a:spcPts val="0"/>
              </a:spcAft>
              <a:buClr>
                <a:srgbClr val="F3A447"/>
              </a:buClr>
              <a:buSzPct val="85000"/>
              <a:defRPr/>
            </a:pPr>
            <a:r>
              <a:rPr lang="en-US" sz="7200" b="1" dirty="0">
                <a:solidFill>
                  <a:prstClr val="white"/>
                </a:solidFill>
                <a:latin typeface="Constantia"/>
              </a:rPr>
              <a:t>    of the Universe and hence find its dynamical evolution.</a:t>
            </a:r>
          </a:p>
          <a:p>
            <a:pPr marL="274320" indent="-274320" fontAlgn="auto">
              <a:lnSpc>
                <a:spcPct val="80000"/>
              </a:lnSpc>
              <a:spcBef>
                <a:spcPts val="600"/>
              </a:spcBef>
              <a:spcAft>
                <a:spcPts val="0"/>
              </a:spcAft>
              <a:buClr>
                <a:srgbClr val="F3A447"/>
              </a:buClr>
              <a:buSzPct val="85000"/>
              <a:defRPr/>
            </a:pPr>
            <a:r>
              <a:rPr lang="en-US" sz="1900" b="1" dirty="0">
                <a:solidFill>
                  <a:prstClr val="white"/>
                </a:solidFill>
                <a:latin typeface="Constantia"/>
              </a:rPr>
              <a:t>   </a:t>
            </a:r>
          </a:p>
          <a:p>
            <a:pPr marL="274320" indent="-274320" fontAlgn="auto">
              <a:lnSpc>
                <a:spcPct val="80000"/>
              </a:lnSpc>
              <a:spcBef>
                <a:spcPts val="600"/>
              </a:spcBef>
              <a:spcAft>
                <a:spcPts val="0"/>
              </a:spcAft>
              <a:buClr>
                <a:srgbClr val="F3A447"/>
              </a:buClr>
              <a:buSzPct val="85000"/>
              <a:defRPr/>
            </a:pPr>
            <a:r>
              <a:rPr lang="en-US" sz="1900" b="1" dirty="0">
                <a:solidFill>
                  <a:prstClr val="white"/>
                </a:solidFill>
                <a:latin typeface="Constantia"/>
              </a:rPr>
              <a:t> </a:t>
            </a:r>
            <a:endParaRPr lang="en-US" sz="2600" dirty="0">
              <a:solidFill>
                <a:prstClr val="white"/>
              </a:solidFill>
              <a:latin typeface="Constantia"/>
            </a:endParaRPr>
          </a:p>
        </p:txBody>
      </p:sp>
      <p:sp>
        <p:nvSpPr>
          <p:cNvPr id="12" name="Rectangle 11"/>
          <p:cNvSpPr/>
          <p:nvPr/>
        </p:nvSpPr>
        <p:spPr>
          <a:xfrm>
            <a:off x="428625" y="5857875"/>
            <a:ext cx="8358188" cy="857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08455496"/>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4" descr="intera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
            <a:ext cx="91440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5"/>
          <p:cNvSpPr txBox="1">
            <a:spLocks noChangeArrowheads="1"/>
          </p:cNvSpPr>
          <p:nvPr/>
        </p:nvSpPr>
        <p:spPr bwMode="auto">
          <a:xfrm>
            <a:off x="611188" y="5445125"/>
            <a:ext cx="7777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50000"/>
              </a:spcBef>
              <a:buClrTx/>
              <a:buSzTx/>
              <a:buFontTx/>
              <a:buNone/>
            </a:pPr>
            <a:endParaRPr lang="en-US" altLang="en-US" sz="1800" smtClean="0">
              <a:solidFill>
                <a:prstClr val="white"/>
              </a:solidFill>
              <a:latin typeface="Arial" charset="0"/>
            </a:endParaRPr>
          </a:p>
        </p:txBody>
      </p:sp>
      <p:sp>
        <p:nvSpPr>
          <p:cNvPr id="1138694" name="Text Box 6"/>
          <p:cNvSpPr txBox="1">
            <a:spLocks noChangeArrowheads="1"/>
          </p:cNvSpPr>
          <p:nvPr/>
        </p:nvSpPr>
        <p:spPr bwMode="auto">
          <a:xfrm>
            <a:off x="395288" y="4611231"/>
            <a:ext cx="8497887" cy="2054409"/>
          </a:xfrm>
          <a:prstGeom prst="rect">
            <a:avLst/>
          </a:prstGeom>
          <a:noFill/>
          <a:ln w="9525">
            <a:noFill/>
            <a:miter lim="800000"/>
            <a:headEnd/>
            <a:tailEnd/>
          </a:ln>
          <a:effectLst/>
        </p:spPr>
        <p:txBody>
          <a:bodyPr>
            <a:spAutoFit/>
          </a:bodyPr>
          <a:lstStyle/>
          <a:p>
            <a:pPr>
              <a:spcBef>
                <a:spcPct val="50000"/>
              </a:spcBef>
              <a:defRPr/>
            </a:pPr>
            <a:r>
              <a:rPr lang="en-US" sz="1500" b="1" dirty="0">
                <a:solidFill>
                  <a:prstClr val="black">
                    <a:lumMod val="85000"/>
                    <a:lumOff val="15000"/>
                  </a:prstClr>
                </a:solidFill>
                <a:effectLst>
                  <a:outerShdw blurRad="38100" dist="38100" dir="2700000" algn="tl">
                    <a:srgbClr val="C0C0C0"/>
                  </a:outerShdw>
                </a:effectLst>
                <a:latin typeface="Constantia"/>
              </a:rPr>
              <a:t>The weakest </a:t>
            </a:r>
            <a:r>
              <a:rPr lang="en-US" sz="1500" b="1" dirty="0" smtClean="0">
                <a:solidFill>
                  <a:prstClr val="black">
                    <a:lumMod val="85000"/>
                    <a:lumOff val="15000"/>
                  </a:prstClr>
                </a:solidFill>
                <a:effectLst>
                  <a:outerShdw blurRad="38100" dist="38100" dir="2700000" algn="tl">
                    <a:srgbClr val="C0C0C0"/>
                  </a:outerShdw>
                </a:effectLst>
                <a:latin typeface="Constantia"/>
              </a:rPr>
              <a:t>force</a:t>
            </a:r>
            <a:r>
              <a:rPr lang="en-US" sz="1500" b="1" dirty="0">
                <a:solidFill>
                  <a:prstClr val="black">
                    <a:lumMod val="85000"/>
                    <a:lumOff val="15000"/>
                  </a:prstClr>
                </a:solidFill>
                <a:effectLst>
                  <a:outerShdw blurRad="38100" dist="38100" dir="2700000" algn="tl">
                    <a:srgbClr val="C0C0C0"/>
                  </a:outerShdw>
                </a:effectLst>
                <a:latin typeface="Constantia"/>
              </a:rPr>
              <a:t> </a:t>
            </a:r>
            <a:r>
              <a:rPr lang="en-US" sz="1500" b="1" dirty="0" smtClean="0">
                <a:solidFill>
                  <a:prstClr val="black">
                    <a:lumMod val="85000"/>
                    <a:lumOff val="15000"/>
                  </a:prstClr>
                </a:solidFill>
                <a:effectLst>
                  <a:outerShdw blurRad="38100" dist="38100" dir="2700000" algn="tl">
                    <a:srgbClr val="C0C0C0"/>
                  </a:outerShdw>
                </a:effectLst>
                <a:latin typeface="Constantia"/>
              </a:rPr>
              <a:t>is Gravity !</a:t>
            </a:r>
          </a:p>
          <a:p>
            <a:pPr>
              <a:spcBef>
                <a:spcPct val="50000"/>
              </a:spcBef>
              <a:defRPr/>
            </a:pPr>
            <a:endParaRPr lang="en-US" sz="1500" b="1" dirty="0">
              <a:solidFill>
                <a:prstClr val="black">
                  <a:lumMod val="85000"/>
                  <a:lumOff val="15000"/>
                </a:prstClr>
              </a:solidFill>
              <a:effectLst>
                <a:outerShdw blurRad="38100" dist="38100" dir="2700000" algn="tl">
                  <a:srgbClr val="C0C0C0"/>
                </a:outerShdw>
              </a:effectLst>
              <a:latin typeface="Constantia"/>
            </a:endParaRPr>
          </a:p>
          <a:p>
            <a:pPr>
              <a:spcBef>
                <a:spcPct val="50000"/>
              </a:spcBef>
              <a:defRPr/>
            </a:pPr>
            <a:endParaRPr lang="en-US" sz="1500" b="1" dirty="0">
              <a:solidFill>
                <a:prstClr val="black">
                  <a:lumMod val="85000"/>
                  <a:lumOff val="15000"/>
                </a:prstClr>
              </a:solidFill>
              <a:effectLst>
                <a:outerShdw blurRad="38100" dist="38100" dir="2700000" algn="tl">
                  <a:srgbClr val="C0C0C0"/>
                </a:outerShdw>
              </a:effectLst>
              <a:latin typeface="Constantia"/>
            </a:endParaRPr>
          </a:p>
          <a:p>
            <a:pPr>
              <a:spcBef>
                <a:spcPct val="50000"/>
              </a:spcBef>
              <a:defRPr/>
            </a:pPr>
            <a:r>
              <a:rPr lang="en-US" sz="1500" b="1" dirty="0" smtClean="0">
                <a:solidFill>
                  <a:prstClr val="black">
                    <a:lumMod val="85000"/>
                    <a:lumOff val="15000"/>
                  </a:prstClr>
                </a:solidFill>
                <a:effectLst>
                  <a:outerShdw blurRad="38100" dist="38100" dir="2700000" algn="tl">
                    <a:srgbClr val="C0C0C0"/>
                  </a:outerShdw>
                </a:effectLst>
                <a:latin typeface="Constantia"/>
              </a:rPr>
              <a:t>However, note that </a:t>
            </a:r>
          </a:p>
          <a:p>
            <a:pPr marL="342900" indent="-342900">
              <a:spcBef>
                <a:spcPct val="50000"/>
              </a:spcBef>
              <a:buFontTx/>
              <a:buChar char="-"/>
              <a:defRPr/>
            </a:pPr>
            <a:r>
              <a:rPr lang="en-US" sz="1500" b="1" dirty="0" smtClean="0">
                <a:solidFill>
                  <a:prstClr val="black">
                    <a:lumMod val="85000"/>
                    <a:lumOff val="15000"/>
                  </a:prstClr>
                </a:solidFill>
                <a:effectLst>
                  <a:outerShdw blurRad="38100" dist="38100" dir="2700000" algn="tl">
                    <a:srgbClr val="C0C0C0"/>
                  </a:outerShdw>
                </a:effectLst>
                <a:latin typeface="Constantia"/>
              </a:rPr>
              <a:t>. </a:t>
            </a:r>
          </a:p>
          <a:p>
            <a:pPr>
              <a:spcBef>
                <a:spcPct val="50000"/>
              </a:spcBef>
              <a:defRPr/>
            </a:pPr>
            <a:endParaRPr lang="en-US" sz="1500" b="1" dirty="0">
              <a:solidFill>
                <a:prstClr val="black">
                  <a:lumMod val="85000"/>
                  <a:lumOff val="15000"/>
                </a:prstClr>
              </a:solidFill>
              <a:effectLst>
                <a:outerShdw blurRad="38100" dist="38100" dir="2700000" algn="tl">
                  <a:srgbClr val="C0C0C0"/>
                </a:outerShdw>
              </a:effectLst>
              <a:latin typeface="Constantia"/>
            </a:endParaRPr>
          </a:p>
        </p:txBody>
      </p:sp>
      <p:sp>
        <p:nvSpPr>
          <p:cNvPr id="71685" name="Rectangle 7"/>
          <p:cNvSpPr>
            <a:spLocks noChangeArrowheads="1"/>
          </p:cNvSpPr>
          <p:nvPr/>
        </p:nvSpPr>
        <p:spPr bwMode="auto">
          <a:xfrm>
            <a:off x="323850" y="4365105"/>
            <a:ext cx="8424863" cy="2232248"/>
          </a:xfrm>
          <a:prstGeom prst="rect">
            <a:avLst/>
          </a:prstGeom>
          <a:no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23829775"/>
              </p:ext>
            </p:extLst>
          </p:nvPr>
        </p:nvGraphicFramePr>
        <p:xfrm>
          <a:off x="4716016" y="4985543"/>
          <a:ext cx="1906588" cy="1285875"/>
        </p:xfrm>
        <a:graphic>
          <a:graphicData uri="http://schemas.openxmlformats.org/presentationml/2006/ole">
            <mc:AlternateContent xmlns:mc="http://schemas.openxmlformats.org/markup-compatibility/2006">
              <mc:Choice xmlns:v="urn:schemas-microsoft-com:vml" Requires="v">
                <p:oleObj spid="_x0000_s70796" name="Equation" r:id="rId4" imgW="583920" imgH="393480" progId="Equation.DSMT4">
                  <p:embed/>
                </p:oleObj>
              </mc:Choice>
              <mc:Fallback>
                <p:oleObj name="Equation" r:id="rId4" imgW="583920" imgH="393480" progId="Equation.DSMT4">
                  <p:embed/>
                  <p:pic>
                    <p:nvPicPr>
                      <p:cNvPr id="0" name="Object 4"/>
                      <p:cNvPicPr>
                        <a:picLocks noChangeAspect="1" noChangeArrowheads="1"/>
                      </p:cNvPicPr>
                      <p:nvPr/>
                    </p:nvPicPr>
                    <p:blipFill>
                      <a:blip r:embed="rId5"/>
                      <a:srcRect/>
                      <a:stretch>
                        <a:fillRect/>
                      </a:stretch>
                    </p:blipFill>
                    <p:spPr bwMode="auto">
                      <a:xfrm>
                        <a:off x="4716016" y="4985543"/>
                        <a:ext cx="1906588"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62091127"/>
      </p:ext>
    </p:extLst>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684213" y="2565400"/>
            <a:ext cx="7848600" cy="3527425"/>
          </a:xfrm>
          <a:prstGeom prst="rect">
            <a:avLst/>
          </a:prstGeom>
          <a:solidFill>
            <a:srgbClr val="000080"/>
          </a:solidFill>
          <a:ln w="38100">
            <a:solidFill>
              <a:srgbClr val="FFFF00"/>
            </a:solidFill>
            <a:miter lim="800000"/>
            <a:headEnd/>
            <a:tailEnd/>
          </a:ln>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49155" name="Rectangle 4"/>
          <p:cNvSpPr>
            <a:spLocks noChangeArrowheads="1"/>
          </p:cNvSpPr>
          <p:nvPr/>
        </p:nvSpPr>
        <p:spPr bwMode="auto">
          <a:xfrm>
            <a:off x="5651500" y="6237288"/>
            <a:ext cx="2879725" cy="503237"/>
          </a:xfrm>
          <a:prstGeom prst="rect">
            <a:avLst/>
          </a:prstGeom>
          <a:solidFill>
            <a:srgbClr val="000080"/>
          </a:solidFill>
          <a:ln w="9525">
            <a:solidFill>
              <a:schemeClr val="tx1"/>
            </a:solidFill>
            <a:miter lim="800000"/>
            <a:headEnd/>
            <a:tailEnd/>
          </a:ln>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49156" name="Rectangle 5"/>
          <p:cNvSpPr>
            <a:spLocks noChangeArrowheads="1"/>
          </p:cNvSpPr>
          <p:nvPr/>
        </p:nvSpPr>
        <p:spPr bwMode="auto">
          <a:xfrm>
            <a:off x="684213" y="1700213"/>
            <a:ext cx="3529012" cy="720725"/>
          </a:xfrm>
          <a:prstGeom prst="rect">
            <a:avLst/>
          </a:prstGeom>
          <a:solidFill>
            <a:srgbClr val="000080"/>
          </a:solidFill>
          <a:ln w="38100">
            <a:solidFill>
              <a:srgbClr val="FFFF00"/>
            </a:solidFill>
            <a:miter lim="800000"/>
            <a:headEnd/>
            <a:tailEnd/>
          </a:ln>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1068038" name="Rectangle 6"/>
          <p:cNvSpPr>
            <a:spLocks noGrp="1" noChangeArrowheads="1"/>
          </p:cNvSpPr>
          <p:nvPr>
            <p:ph type="title"/>
          </p:nvPr>
        </p:nvSpPr>
        <p:spPr>
          <a:xfrm>
            <a:off x="0" y="-142900"/>
            <a:ext cx="9144000" cy="1371600"/>
          </a:xfrm>
        </p:spPr>
        <p:txBody>
          <a:bodyPr>
            <a:normAutofit fontScale="90000"/>
          </a:bodyPr>
          <a:lstStyle/>
          <a:p>
            <a:pPr eaLnBrk="1" fontAlgn="auto" hangingPunct="1">
              <a:lnSpc>
                <a:spcPct val="95000"/>
              </a:lnSpc>
              <a:spcAft>
                <a:spcPts val="0"/>
              </a:spcAft>
              <a:defRPr/>
            </a:pPr>
            <a:r>
              <a:rPr sz="4000" b="1" smtClean="0">
                <a:solidFill>
                  <a:schemeClr val="tx1"/>
                </a:solidFill>
                <a:effectLst>
                  <a:outerShdw blurRad="38100" dist="38100" dir="2700000" algn="tl">
                    <a:srgbClr val="000000"/>
                  </a:outerShdw>
                </a:effectLst>
              </a:rPr>
              <a:t/>
            </a:r>
            <a:br>
              <a:rPr sz="4000" b="1" smtClean="0">
                <a:solidFill>
                  <a:schemeClr val="tx1"/>
                </a:solidFill>
                <a:effectLst>
                  <a:outerShdw blurRad="38100" dist="38100" dir="2700000" algn="tl">
                    <a:srgbClr val="000000"/>
                  </a:outerShdw>
                </a:effectLst>
              </a:rPr>
            </a:br>
            <a:r>
              <a:rPr sz="4000" b="1" smtClean="0">
                <a:solidFill>
                  <a:schemeClr val="tx1"/>
                </a:solidFill>
                <a:effectLst>
                  <a:outerShdw blurRad="38100" dist="38100" dir="2700000" algn="tl">
                    <a:srgbClr val="000000"/>
                  </a:outerShdw>
                </a:effectLst>
              </a:rPr>
              <a:t>                  </a:t>
            </a:r>
            <a:r>
              <a:rPr sz="4400" b="1" smtClean="0">
                <a:solidFill>
                  <a:schemeClr val="tx1"/>
                </a:solidFill>
                <a:effectLst>
                  <a:outerShdw blurRad="38100" dist="38100" dir="2700000" algn="tl">
                    <a:srgbClr val="000000"/>
                  </a:outerShdw>
                </a:effectLst>
              </a:rPr>
              <a:t>Cosmological Principle:</a:t>
            </a:r>
            <a:br>
              <a:rPr sz="4400" b="1" smtClean="0">
                <a:solidFill>
                  <a:schemeClr val="tx1"/>
                </a:solidFill>
                <a:effectLst>
                  <a:outerShdw blurRad="38100" dist="38100" dir="2700000" algn="tl">
                    <a:srgbClr val="000000"/>
                  </a:outerShdw>
                </a:effectLst>
              </a:rPr>
            </a:br>
            <a:r>
              <a:rPr sz="4400" b="1" smtClean="0">
                <a:solidFill>
                  <a:schemeClr val="tx1"/>
                </a:solidFill>
                <a:effectLst>
                  <a:outerShdw blurRad="38100" dist="38100" dir="2700000" algn="tl">
                    <a:srgbClr val="000000"/>
                  </a:outerShdw>
                </a:effectLst>
              </a:rPr>
              <a:t>         the Universe Simple  &amp;  Smooth</a:t>
            </a:r>
            <a:r>
              <a:rPr sz="4400" b="1" smtClean="0">
                <a:solidFill>
                  <a:schemeClr val="tx1"/>
                </a:solidFill>
              </a:rPr>
              <a:t> </a:t>
            </a:r>
          </a:p>
        </p:txBody>
      </p:sp>
      <p:sp>
        <p:nvSpPr>
          <p:cNvPr id="49158" name="Text Box 7"/>
          <p:cNvSpPr txBox="1">
            <a:spLocks noChangeArrowheads="1"/>
          </p:cNvSpPr>
          <p:nvPr/>
        </p:nvSpPr>
        <p:spPr bwMode="auto">
          <a:xfrm>
            <a:off x="684213" y="1773238"/>
            <a:ext cx="40338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a:lnSpc>
                <a:spcPct val="50000"/>
              </a:lnSpc>
              <a:spcBef>
                <a:spcPct val="50000"/>
              </a:spcBef>
              <a:buClrTx/>
              <a:buSzTx/>
              <a:buFontTx/>
              <a:buNone/>
            </a:pPr>
            <a:r>
              <a:rPr lang="en-US" altLang="en-US" sz="1200" smtClean="0">
                <a:solidFill>
                  <a:srgbClr val="FEFAC9"/>
                </a:solidFill>
                <a:latin typeface="Tahoma" pitchFamily="34" charset="0"/>
              </a:rPr>
              <a:t>“</a:t>
            </a:r>
            <a:r>
              <a:rPr lang="en-US" altLang="en-US" sz="1200" smtClean="0">
                <a:solidFill>
                  <a:srgbClr val="A5B592"/>
                </a:solidFill>
                <a:latin typeface="Tahoma" pitchFamily="34" charset="0"/>
              </a:rPr>
              <a:t>God is an infinite sphere whose centre is </a:t>
            </a:r>
          </a:p>
          <a:p>
            <a:pPr>
              <a:lnSpc>
                <a:spcPct val="50000"/>
              </a:lnSpc>
              <a:spcBef>
                <a:spcPct val="50000"/>
              </a:spcBef>
              <a:buClrTx/>
              <a:buSzTx/>
              <a:buFontTx/>
              <a:buNone/>
            </a:pPr>
            <a:r>
              <a:rPr lang="en-US" altLang="en-US" sz="1200" smtClean="0">
                <a:solidFill>
                  <a:srgbClr val="A5B592"/>
                </a:solidFill>
                <a:latin typeface="Tahoma" pitchFamily="34" charset="0"/>
              </a:rPr>
              <a:t> everywhere and its circumference nowhere”</a:t>
            </a:r>
          </a:p>
          <a:p>
            <a:pPr>
              <a:lnSpc>
                <a:spcPct val="50000"/>
              </a:lnSpc>
              <a:spcBef>
                <a:spcPct val="50000"/>
              </a:spcBef>
              <a:buClrTx/>
              <a:buSzTx/>
              <a:buFontTx/>
              <a:buNone/>
            </a:pPr>
            <a:r>
              <a:rPr lang="en-US" altLang="en-US" sz="1200" smtClean="0">
                <a:solidFill>
                  <a:srgbClr val="FEFAC9"/>
                </a:solidFill>
                <a:latin typeface="Tahoma" pitchFamily="34" charset="0"/>
              </a:rPr>
              <a:t>                                    </a:t>
            </a:r>
            <a:r>
              <a:rPr lang="en-US" altLang="en-US" sz="1200" smtClean="0">
                <a:solidFill>
                  <a:srgbClr val="993300"/>
                </a:solidFill>
                <a:latin typeface="Tahoma" pitchFamily="34" charset="0"/>
              </a:rPr>
              <a:t>Empedocles, 5</a:t>
            </a:r>
            <a:r>
              <a:rPr lang="en-US" altLang="en-US" sz="1200" baseline="30000" smtClean="0">
                <a:solidFill>
                  <a:srgbClr val="993300"/>
                </a:solidFill>
                <a:latin typeface="Tahoma" pitchFamily="34" charset="0"/>
              </a:rPr>
              <a:t>th</a:t>
            </a:r>
            <a:r>
              <a:rPr lang="en-US" altLang="en-US" sz="1200" smtClean="0">
                <a:solidFill>
                  <a:srgbClr val="993300"/>
                </a:solidFill>
                <a:latin typeface="Tahoma" pitchFamily="34" charset="0"/>
              </a:rPr>
              <a:t> cent BC</a:t>
            </a:r>
          </a:p>
        </p:txBody>
      </p:sp>
      <p:sp>
        <p:nvSpPr>
          <p:cNvPr id="49159" name="Text Box 8"/>
          <p:cNvSpPr txBox="1">
            <a:spLocks noChangeArrowheads="1"/>
          </p:cNvSpPr>
          <p:nvPr/>
        </p:nvSpPr>
        <p:spPr bwMode="auto">
          <a:xfrm>
            <a:off x="5580063" y="6308725"/>
            <a:ext cx="309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a:lnSpc>
                <a:spcPct val="50000"/>
              </a:lnSpc>
              <a:spcBef>
                <a:spcPct val="50000"/>
              </a:spcBef>
              <a:buClrTx/>
              <a:buSzTx/>
              <a:buFontTx/>
              <a:buNone/>
            </a:pPr>
            <a:r>
              <a:rPr lang="en-US" altLang="en-US" sz="1200" smtClean="0">
                <a:solidFill>
                  <a:srgbClr val="A5B592"/>
                </a:solidFill>
                <a:latin typeface="Tahoma" pitchFamily="34" charset="0"/>
              </a:rPr>
              <a:t>”all places in the Universe are alike’’</a:t>
            </a:r>
          </a:p>
          <a:p>
            <a:pPr>
              <a:lnSpc>
                <a:spcPct val="50000"/>
              </a:lnSpc>
              <a:spcBef>
                <a:spcPct val="50000"/>
              </a:spcBef>
              <a:buClrTx/>
              <a:buSzTx/>
              <a:buFontTx/>
              <a:buNone/>
            </a:pPr>
            <a:r>
              <a:rPr lang="en-US" altLang="en-US" sz="1200" smtClean="0">
                <a:solidFill>
                  <a:prstClr val="white"/>
                </a:solidFill>
                <a:latin typeface="Tahoma" pitchFamily="34" charset="0"/>
              </a:rPr>
              <a:t>                                     </a:t>
            </a:r>
            <a:r>
              <a:rPr lang="en-US" altLang="en-US" sz="1200" smtClean="0">
                <a:solidFill>
                  <a:srgbClr val="993300"/>
                </a:solidFill>
                <a:latin typeface="Tahoma" pitchFamily="34" charset="0"/>
              </a:rPr>
              <a:t>Einstein, 1931</a:t>
            </a:r>
          </a:p>
        </p:txBody>
      </p:sp>
      <p:sp>
        <p:nvSpPr>
          <p:cNvPr id="49160" name="Text Box 9"/>
          <p:cNvSpPr txBox="1">
            <a:spLocks noChangeArrowheads="1"/>
          </p:cNvSpPr>
          <p:nvPr/>
        </p:nvSpPr>
        <p:spPr bwMode="auto">
          <a:xfrm>
            <a:off x="250825" y="3573463"/>
            <a:ext cx="46799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a:spcBef>
                <a:spcPct val="50000"/>
              </a:spcBef>
              <a:buClrTx/>
              <a:buSzTx/>
              <a:buFontTx/>
              <a:buNone/>
            </a:pPr>
            <a:r>
              <a:rPr lang="en-US" altLang="en-US" sz="2000" smtClean="0">
                <a:solidFill>
                  <a:srgbClr val="FFFF00"/>
                </a:solidFill>
                <a:latin typeface="Tahoma" pitchFamily="34" charset="0"/>
              </a:rPr>
              <a:t>        ●   Homogeneous                 </a:t>
            </a:r>
          </a:p>
          <a:p>
            <a:pPr>
              <a:spcBef>
                <a:spcPct val="50000"/>
              </a:spcBef>
              <a:buClrTx/>
              <a:buSzTx/>
              <a:buFontTx/>
              <a:buNone/>
            </a:pPr>
            <a:r>
              <a:rPr lang="en-US" altLang="en-US" sz="2000" smtClean="0">
                <a:solidFill>
                  <a:srgbClr val="FFFF00"/>
                </a:solidFill>
                <a:latin typeface="Tahoma" pitchFamily="34" charset="0"/>
              </a:rPr>
              <a:t>        ●   Isotropic </a:t>
            </a:r>
          </a:p>
          <a:p>
            <a:pPr>
              <a:spcBef>
                <a:spcPct val="50000"/>
              </a:spcBef>
              <a:buClrTx/>
              <a:buSzTx/>
              <a:buFontTx/>
              <a:buNone/>
            </a:pPr>
            <a:endParaRPr lang="en-US" altLang="en-US" sz="2000" smtClean="0">
              <a:solidFill>
                <a:srgbClr val="FFFF00"/>
              </a:solidFill>
              <a:latin typeface="Tahoma" pitchFamily="34" charset="0"/>
            </a:endParaRPr>
          </a:p>
          <a:p>
            <a:pPr>
              <a:spcBef>
                <a:spcPct val="50000"/>
              </a:spcBef>
              <a:buClrTx/>
              <a:buSzTx/>
              <a:buFontTx/>
              <a:buNone/>
            </a:pPr>
            <a:r>
              <a:rPr lang="en-US" altLang="en-US" sz="2000" smtClean="0">
                <a:solidFill>
                  <a:srgbClr val="FFFF00"/>
                </a:solidFill>
                <a:latin typeface="Tahoma" pitchFamily="34" charset="0"/>
              </a:rPr>
              <a:t>        ●   Universality         </a:t>
            </a:r>
          </a:p>
          <a:p>
            <a:pPr>
              <a:spcBef>
                <a:spcPct val="50000"/>
              </a:spcBef>
              <a:buClrTx/>
              <a:buSzTx/>
              <a:buFontTx/>
              <a:buNone/>
            </a:pPr>
            <a:r>
              <a:rPr lang="en-US" altLang="en-US" sz="2000" smtClean="0">
                <a:solidFill>
                  <a:srgbClr val="FFFF00"/>
                </a:solidFill>
                <a:latin typeface="Tahoma" pitchFamily="34" charset="0"/>
              </a:rPr>
              <a:t>        ●   Uniformly Expanding </a:t>
            </a:r>
          </a:p>
        </p:txBody>
      </p:sp>
      <p:cxnSp>
        <p:nvCxnSpPr>
          <p:cNvPr id="49161" name="AutoShape 10"/>
          <p:cNvCxnSpPr>
            <a:cxnSpLocks noChangeShapeType="1"/>
            <a:stCxn id="49160" idx="1"/>
          </p:cNvCxnSpPr>
          <p:nvPr/>
        </p:nvCxnSpPr>
        <p:spPr bwMode="auto">
          <a:xfrm>
            <a:off x="250825" y="4686300"/>
            <a:ext cx="1588"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68043" name="Text Box 11"/>
          <p:cNvSpPr txBox="1">
            <a:spLocks noChangeArrowheads="1"/>
          </p:cNvSpPr>
          <p:nvPr/>
        </p:nvSpPr>
        <p:spPr bwMode="auto">
          <a:xfrm>
            <a:off x="323850" y="2565400"/>
            <a:ext cx="8208963" cy="869950"/>
          </a:xfrm>
          <a:prstGeom prst="rect">
            <a:avLst/>
          </a:prstGeom>
          <a:noFill/>
          <a:ln w="9525">
            <a:noFill/>
            <a:miter lim="800000"/>
            <a:headEnd/>
            <a:tailEnd/>
          </a:ln>
          <a:effectLst/>
        </p:spPr>
        <p:txBody>
          <a:bodyPr>
            <a:spAutoFit/>
          </a:bodyPr>
          <a:lstStyle/>
          <a:p>
            <a:pPr eaLnBrk="0" hangingPunct="0">
              <a:spcBef>
                <a:spcPct val="50000"/>
              </a:spcBef>
              <a:defRPr/>
            </a:pPr>
            <a:r>
              <a:rPr lang="en-US" sz="2400" dirty="0">
                <a:solidFill>
                  <a:srgbClr val="FFFF00"/>
                </a:solidFill>
                <a:latin typeface="Tahoma" pitchFamily="34" charset="0"/>
              </a:rPr>
              <a:t>                          </a:t>
            </a:r>
            <a:r>
              <a:rPr lang="en-US" sz="2400" dirty="0">
                <a:solidFill>
                  <a:srgbClr val="FEFAC9">
                    <a:lumMod val="75000"/>
                  </a:srgbClr>
                </a:solidFill>
                <a:effectLst>
                  <a:outerShdw blurRad="38100" dist="38100" dir="2700000" algn="tl">
                    <a:srgbClr val="000000"/>
                  </a:outerShdw>
                </a:effectLst>
                <a:latin typeface="Constantia"/>
              </a:rPr>
              <a:t>Cosmological Principle:</a:t>
            </a:r>
          </a:p>
          <a:p>
            <a:pPr eaLnBrk="0" hangingPunct="0">
              <a:spcBef>
                <a:spcPct val="50000"/>
              </a:spcBef>
              <a:defRPr/>
            </a:pPr>
            <a:r>
              <a:rPr lang="en-US" dirty="0">
                <a:solidFill>
                  <a:srgbClr val="FEFAC9">
                    <a:lumMod val="75000"/>
                  </a:srgbClr>
                </a:solidFill>
                <a:latin typeface="Constantia"/>
              </a:rPr>
              <a:t>          Describes the symmetries in global appearance of the Universe:</a:t>
            </a:r>
          </a:p>
        </p:txBody>
      </p:sp>
      <p:sp>
        <p:nvSpPr>
          <p:cNvPr id="49163" name="Text Box 12"/>
          <p:cNvSpPr txBox="1">
            <a:spLocks noChangeArrowheads="1"/>
          </p:cNvSpPr>
          <p:nvPr/>
        </p:nvSpPr>
        <p:spPr bwMode="auto">
          <a:xfrm>
            <a:off x="5003800" y="3500438"/>
            <a:ext cx="3457575"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a:lnSpc>
                <a:spcPct val="50000"/>
              </a:lnSpc>
              <a:spcBef>
                <a:spcPct val="50000"/>
              </a:spcBef>
              <a:buClrTx/>
              <a:buSzTx/>
              <a:buFontTx/>
              <a:buNone/>
            </a:pPr>
            <a:r>
              <a:rPr lang="en-US" altLang="en-US" sz="1200" smtClean="0">
                <a:solidFill>
                  <a:srgbClr val="A5B592"/>
                </a:solidFill>
                <a:latin typeface="Tahoma" pitchFamily="34" charset="0"/>
              </a:rPr>
              <a:t>The Universe</a:t>
            </a:r>
            <a:r>
              <a:rPr lang="en-US" altLang="en-US" sz="1800" smtClean="0">
                <a:solidFill>
                  <a:srgbClr val="A5B592"/>
                </a:solidFill>
                <a:latin typeface="Tahoma" pitchFamily="34" charset="0"/>
              </a:rPr>
              <a:t> </a:t>
            </a:r>
            <a:r>
              <a:rPr lang="en-US" altLang="en-US" sz="1200" smtClean="0">
                <a:solidFill>
                  <a:srgbClr val="A5B592"/>
                </a:solidFill>
                <a:latin typeface="Tahoma" pitchFamily="34" charset="0"/>
              </a:rPr>
              <a:t>is the same everywhere:</a:t>
            </a:r>
          </a:p>
          <a:p>
            <a:pPr>
              <a:lnSpc>
                <a:spcPct val="50000"/>
              </a:lnSpc>
              <a:spcBef>
                <a:spcPct val="50000"/>
              </a:spcBef>
              <a:buClrTx/>
              <a:buSzTx/>
              <a:buFontTx/>
              <a:buNone/>
            </a:pPr>
            <a:r>
              <a:rPr lang="en-US" altLang="en-US" sz="1200" smtClean="0">
                <a:solidFill>
                  <a:srgbClr val="A5B592"/>
                </a:solidFill>
                <a:latin typeface="Tahoma" pitchFamily="34" charset="0"/>
              </a:rPr>
              <a:t>        - physical quantities     (density, T,p,…)</a:t>
            </a:r>
          </a:p>
          <a:p>
            <a:pPr>
              <a:lnSpc>
                <a:spcPct val="50000"/>
              </a:lnSpc>
              <a:spcBef>
                <a:spcPct val="50000"/>
              </a:spcBef>
              <a:buClrTx/>
              <a:buSzTx/>
              <a:buFontTx/>
              <a:buNone/>
            </a:pPr>
            <a:endParaRPr lang="en-US" altLang="en-US" sz="1200" smtClean="0">
              <a:solidFill>
                <a:srgbClr val="A5B592"/>
              </a:solidFill>
              <a:latin typeface="Tahoma" pitchFamily="34" charset="0"/>
            </a:endParaRPr>
          </a:p>
          <a:p>
            <a:pPr>
              <a:lnSpc>
                <a:spcPct val="50000"/>
              </a:lnSpc>
              <a:spcBef>
                <a:spcPct val="50000"/>
              </a:spcBef>
              <a:buClrTx/>
              <a:buSzTx/>
              <a:buFontTx/>
              <a:buNone/>
            </a:pPr>
            <a:r>
              <a:rPr lang="en-US" altLang="en-US" sz="1200" smtClean="0">
                <a:solidFill>
                  <a:srgbClr val="A5B592"/>
                </a:solidFill>
                <a:latin typeface="Tahoma" pitchFamily="34" charset="0"/>
              </a:rPr>
              <a:t>The Universe looks the same in every direction</a:t>
            </a:r>
          </a:p>
          <a:p>
            <a:pPr>
              <a:lnSpc>
                <a:spcPct val="50000"/>
              </a:lnSpc>
              <a:spcBef>
                <a:spcPct val="50000"/>
              </a:spcBef>
              <a:buClrTx/>
              <a:buSzTx/>
              <a:buFontTx/>
              <a:buNone/>
            </a:pPr>
            <a:endParaRPr lang="en-US" altLang="en-US" sz="1200" smtClean="0">
              <a:solidFill>
                <a:srgbClr val="A5B592"/>
              </a:solidFill>
              <a:latin typeface="Tahoma" pitchFamily="34" charset="0"/>
            </a:endParaRPr>
          </a:p>
          <a:p>
            <a:pPr>
              <a:lnSpc>
                <a:spcPct val="50000"/>
              </a:lnSpc>
              <a:spcBef>
                <a:spcPct val="50000"/>
              </a:spcBef>
              <a:buClrTx/>
              <a:buSzTx/>
              <a:buFontTx/>
              <a:buNone/>
            </a:pPr>
            <a:endParaRPr lang="en-US" altLang="en-US" sz="1200" smtClean="0">
              <a:solidFill>
                <a:srgbClr val="A5B592"/>
              </a:solidFill>
              <a:latin typeface="Tahoma" pitchFamily="34" charset="0"/>
            </a:endParaRPr>
          </a:p>
          <a:p>
            <a:pPr>
              <a:lnSpc>
                <a:spcPct val="50000"/>
              </a:lnSpc>
              <a:spcBef>
                <a:spcPct val="50000"/>
              </a:spcBef>
              <a:buClrTx/>
              <a:buSzTx/>
              <a:buFontTx/>
              <a:buNone/>
            </a:pPr>
            <a:endParaRPr lang="en-US" altLang="en-US" sz="1200" smtClean="0">
              <a:solidFill>
                <a:srgbClr val="A5B592"/>
              </a:solidFill>
              <a:latin typeface="Tahoma" pitchFamily="34" charset="0"/>
            </a:endParaRPr>
          </a:p>
          <a:p>
            <a:pPr>
              <a:lnSpc>
                <a:spcPct val="50000"/>
              </a:lnSpc>
              <a:spcBef>
                <a:spcPct val="50000"/>
              </a:spcBef>
              <a:buClrTx/>
              <a:buSzTx/>
              <a:buFontTx/>
              <a:buNone/>
            </a:pPr>
            <a:endParaRPr lang="en-US" altLang="en-US" sz="1200" smtClean="0">
              <a:solidFill>
                <a:srgbClr val="A5B592"/>
              </a:solidFill>
              <a:latin typeface="Tahoma" pitchFamily="34" charset="0"/>
            </a:endParaRPr>
          </a:p>
          <a:p>
            <a:pPr>
              <a:lnSpc>
                <a:spcPct val="50000"/>
              </a:lnSpc>
              <a:spcBef>
                <a:spcPct val="50000"/>
              </a:spcBef>
              <a:buClrTx/>
              <a:buSzTx/>
              <a:buFontTx/>
              <a:buNone/>
            </a:pPr>
            <a:r>
              <a:rPr lang="en-US" altLang="en-US" sz="1200" smtClean="0">
                <a:solidFill>
                  <a:srgbClr val="A5B592"/>
                </a:solidFill>
                <a:latin typeface="Tahoma" pitchFamily="34" charset="0"/>
              </a:rPr>
              <a:t>Physical Laws same everywhere </a:t>
            </a:r>
          </a:p>
          <a:p>
            <a:pPr>
              <a:lnSpc>
                <a:spcPct val="50000"/>
              </a:lnSpc>
              <a:spcBef>
                <a:spcPct val="50000"/>
              </a:spcBef>
              <a:buClrTx/>
              <a:buSzTx/>
              <a:buFontTx/>
              <a:buNone/>
            </a:pPr>
            <a:endParaRPr lang="en-US" altLang="en-US" sz="1200" smtClean="0">
              <a:solidFill>
                <a:srgbClr val="A5B592"/>
              </a:solidFill>
              <a:latin typeface="Tahoma" pitchFamily="34" charset="0"/>
            </a:endParaRPr>
          </a:p>
          <a:p>
            <a:pPr>
              <a:lnSpc>
                <a:spcPct val="50000"/>
              </a:lnSpc>
              <a:spcBef>
                <a:spcPct val="50000"/>
              </a:spcBef>
              <a:buClrTx/>
              <a:buSzTx/>
              <a:buFontTx/>
              <a:buNone/>
            </a:pPr>
            <a:r>
              <a:rPr lang="en-US" altLang="en-US" sz="1200" smtClean="0">
                <a:solidFill>
                  <a:srgbClr val="A5B592"/>
                </a:solidFill>
                <a:latin typeface="Tahoma" pitchFamily="34" charset="0"/>
              </a:rPr>
              <a:t>The Universe “grows” with same rate in </a:t>
            </a:r>
          </a:p>
          <a:p>
            <a:pPr>
              <a:lnSpc>
                <a:spcPct val="50000"/>
              </a:lnSpc>
              <a:spcBef>
                <a:spcPct val="50000"/>
              </a:spcBef>
              <a:buClrTx/>
              <a:buSzTx/>
              <a:buFontTx/>
              <a:buNone/>
            </a:pPr>
            <a:r>
              <a:rPr lang="en-US" altLang="en-US" sz="1200" smtClean="0">
                <a:solidFill>
                  <a:srgbClr val="A5B592"/>
                </a:solidFill>
                <a:latin typeface="Tahoma" pitchFamily="34" charset="0"/>
              </a:rPr>
              <a:t>         - every direction</a:t>
            </a:r>
          </a:p>
          <a:p>
            <a:pPr>
              <a:lnSpc>
                <a:spcPct val="50000"/>
              </a:lnSpc>
              <a:spcBef>
                <a:spcPct val="50000"/>
              </a:spcBef>
              <a:buClrTx/>
              <a:buSzTx/>
              <a:buFontTx/>
              <a:buNone/>
            </a:pPr>
            <a:r>
              <a:rPr lang="en-US" altLang="en-US" sz="1200" smtClean="0">
                <a:solidFill>
                  <a:srgbClr val="A5B592"/>
                </a:solidFill>
                <a:latin typeface="Tahoma" pitchFamily="34" charset="0"/>
              </a:rPr>
              <a:t>         - at every location</a:t>
            </a:r>
          </a:p>
        </p:txBody>
      </p:sp>
      <p:sp>
        <p:nvSpPr>
          <p:cNvPr id="49164" name="AutoShape 13"/>
          <p:cNvSpPr>
            <a:spLocks noChangeArrowheads="1"/>
          </p:cNvSpPr>
          <p:nvPr/>
        </p:nvSpPr>
        <p:spPr bwMode="auto">
          <a:xfrm>
            <a:off x="4140200" y="3644900"/>
            <a:ext cx="503238" cy="215900"/>
          </a:xfrm>
          <a:prstGeom prst="rightArrow">
            <a:avLst>
              <a:gd name="adj1" fmla="val 50000"/>
              <a:gd name="adj2" fmla="val 58272"/>
            </a:avLst>
          </a:prstGeom>
          <a:solidFill>
            <a:schemeClr val="accent1"/>
          </a:solidFill>
          <a:ln w="9525">
            <a:solidFill>
              <a:schemeClr val="tx1"/>
            </a:solidFill>
            <a:miter lim="800000"/>
            <a:headEnd/>
            <a:tailEnd/>
          </a:ln>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49165" name="AutoShape 14"/>
          <p:cNvSpPr>
            <a:spLocks noChangeArrowheads="1"/>
          </p:cNvSpPr>
          <p:nvPr/>
        </p:nvSpPr>
        <p:spPr bwMode="auto">
          <a:xfrm>
            <a:off x="4140200" y="4076700"/>
            <a:ext cx="503238" cy="215900"/>
          </a:xfrm>
          <a:prstGeom prst="rightArrow">
            <a:avLst>
              <a:gd name="adj1" fmla="val 50000"/>
              <a:gd name="adj2" fmla="val 58272"/>
            </a:avLst>
          </a:prstGeom>
          <a:solidFill>
            <a:schemeClr val="accent1"/>
          </a:solidFill>
          <a:ln w="9525">
            <a:solidFill>
              <a:schemeClr val="tx1"/>
            </a:solidFill>
            <a:miter lim="800000"/>
            <a:headEnd/>
            <a:tailEnd/>
          </a:ln>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49166" name="AutoShape 15"/>
          <p:cNvSpPr>
            <a:spLocks noChangeArrowheads="1"/>
          </p:cNvSpPr>
          <p:nvPr/>
        </p:nvSpPr>
        <p:spPr bwMode="auto">
          <a:xfrm>
            <a:off x="4140200" y="5013325"/>
            <a:ext cx="503238" cy="215900"/>
          </a:xfrm>
          <a:prstGeom prst="rightArrow">
            <a:avLst>
              <a:gd name="adj1" fmla="val 50000"/>
              <a:gd name="adj2" fmla="val 58272"/>
            </a:avLst>
          </a:prstGeom>
          <a:solidFill>
            <a:schemeClr val="accent1"/>
          </a:solidFill>
          <a:ln w="9525">
            <a:solidFill>
              <a:schemeClr val="tx1"/>
            </a:solidFill>
            <a:miter lim="800000"/>
            <a:headEnd/>
            <a:tailEnd/>
          </a:ln>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49167" name="AutoShape 16"/>
          <p:cNvSpPr>
            <a:spLocks noChangeArrowheads="1"/>
          </p:cNvSpPr>
          <p:nvPr/>
        </p:nvSpPr>
        <p:spPr bwMode="auto">
          <a:xfrm>
            <a:off x="4140200" y="5516563"/>
            <a:ext cx="503238" cy="215900"/>
          </a:xfrm>
          <a:prstGeom prst="rightArrow">
            <a:avLst>
              <a:gd name="adj1" fmla="val 50000"/>
              <a:gd name="adj2" fmla="val 58272"/>
            </a:avLst>
          </a:prstGeom>
          <a:solidFill>
            <a:schemeClr val="accent1"/>
          </a:solidFill>
          <a:ln w="9525">
            <a:solidFill>
              <a:schemeClr val="tx1"/>
            </a:solidFill>
            <a:miter lim="800000"/>
            <a:headEnd/>
            <a:tailEnd/>
          </a:ln>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Tree>
    <p:extLst>
      <p:ext uri="{BB962C8B-B14F-4D97-AF65-F5344CB8AC3E}">
        <p14:creationId xmlns:p14="http://schemas.microsoft.com/office/powerpoint/2010/main" val="1743057337"/>
      </p:ext>
    </p:extLst>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142875" y="2000250"/>
            <a:ext cx="8856663" cy="1143000"/>
          </a:xfrm>
          <a:prstGeom prst="rect">
            <a:avLst/>
          </a:prstGeom>
          <a:solidFill>
            <a:srgbClr val="000080"/>
          </a:solidFill>
          <a:ln w="38100" algn="ctr">
            <a:solidFill>
              <a:srgbClr val="FFFF00"/>
            </a:solidFill>
            <a:miter lim="800000"/>
            <a:headEnd/>
            <a:tailEnd/>
          </a:ln>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50179" name="Rectangle 3"/>
          <p:cNvSpPr>
            <a:spLocks noChangeArrowheads="1"/>
          </p:cNvSpPr>
          <p:nvPr/>
        </p:nvSpPr>
        <p:spPr bwMode="auto">
          <a:xfrm>
            <a:off x="107950" y="3929063"/>
            <a:ext cx="8856663" cy="2163762"/>
          </a:xfrm>
          <a:prstGeom prst="rect">
            <a:avLst/>
          </a:prstGeom>
          <a:solidFill>
            <a:srgbClr val="000080"/>
          </a:solidFill>
          <a:ln w="38100" algn="ctr">
            <a:solidFill>
              <a:srgbClr val="FFFF00"/>
            </a:solidFill>
            <a:miter lim="800000"/>
            <a:headEnd/>
            <a:tailEnd/>
          </a:ln>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1069060" name="Rectangle 4"/>
          <p:cNvSpPr>
            <a:spLocks noGrp="1" noChangeArrowheads="1"/>
          </p:cNvSpPr>
          <p:nvPr>
            <p:ph type="title" idx="4294967295"/>
          </p:nvPr>
        </p:nvSpPr>
        <p:spPr>
          <a:xfrm>
            <a:off x="285720" y="-142900"/>
            <a:ext cx="9036050" cy="1268412"/>
          </a:xfrm>
        </p:spPr>
        <p:txBody>
          <a:bodyPr/>
          <a:lstStyle/>
          <a:p>
            <a:pPr eaLnBrk="1" fontAlgn="auto" hangingPunct="1">
              <a:spcAft>
                <a:spcPts val="0"/>
              </a:spcAft>
              <a:defRPr/>
            </a:pPr>
            <a:r>
              <a:rPr sz="5500" b="1" smtClean="0">
                <a:solidFill>
                  <a:schemeClr val="tx1"/>
                </a:solidFill>
                <a:effectLst>
                  <a:outerShdw blurRad="38100" dist="38100" dir="2700000" algn="tl">
                    <a:srgbClr val="000000"/>
                  </a:outerShdw>
                </a:effectLst>
              </a:rPr>
              <a:t> Geometry of the Universe</a:t>
            </a:r>
          </a:p>
        </p:txBody>
      </p:sp>
      <p:sp>
        <p:nvSpPr>
          <p:cNvPr id="1069061" name="Text Box 5"/>
          <p:cNvSpPr txBox="1">
            <a:spLocks noChangeArrowheads="1"/>
          </p:cNvSpPr>
          <p:nvPr/>
        </p:nvSpPr>
        <p:spPr bwMode="auto">
          <a:xfrm>
            <a:off x="6516688" y="6021388"/>
            <a:ext cx="2447925" cy="755650"/>
          </a:xfrm>
          <a:prstGeom prst="rect">
            <a:avLst/>
          </a:prstGeom>
          <a:noFill/>
          <a:ln w="9525" algn="ctr">
            <a:noFill/>
            <a:miter lim="800000"/>
            <a:headEnd/>
            <a:tailEnd/>
          </a:ln>
        </p:spPr>
        <p:txBody>
          <a:bodyPr>
            <a:spAutoFit/>
          </a:bodyPr>
          <a:lstStyle/>
          <a:p>
            <a:pPr eaLnBrk="0" hangingPunct="0">
              <a:lnSpc>
                <a:spcPct val="50000"/>
              </a:lnSpc>
              <a:spcBef>
                <a:spcPct val="50000"/>
              </a:spcBef>
              <a:defRPr/>
            </a:pPr>
            <a:r>
              <a:rPr lang="en-US" sz="1200" dirty="0">
                <a:solidFill>
                  <a:srgbClr val="FEFAC9"/>
                </a:solidFill>
                <a:latin typeface="Tahoma" pitchFamily="34" charset="0"/>
              </a:rPr>
              <a:t> </a:t>
            </a:r>
          </a:p>
          <a:p>
            <a:pPr eaLnBrk="0" hangingPunct="0">
              <a:lnSpc>
                <a:spcPct val="50000"/>
              </a:lnSpc>
              <a:spcBef>
                <a:spcPct val="50000"/>
              </a:spcBef>
              <a:defRPr/>
            </a:pPr>
            <a:r>
              <a:rPr lang="en-US" sz="1200" dirty="0">
                <a:solidFill>
                  <a:prstClr val="white"/>
                </a:solidFill>
                <a:latin typeface="Constantia"/>
              </a:rPr>
              <a:t> uniform=</a:t>
            </a:r>
          </a:p>
          <a:p>
            <a:pPr eaLnBrk="0" hangingPunct="0">
              <a:lnSpc>
                <a:spcPct val="50000"/>
              </a:lnSpc>
              <a:spcBef>
                <a:spcPct val="50000"/>
              </a:spcBef>
              <a:defRPr/>
            </a:pPr>
            <a:r>
              <a:rPr lang="en-US" sz="1200" dirty="0">
                <a:solidFill>
                  <a:prstClr val="white"/>
                </a:solidFill>
                <a:latin typeface="Constantia"/>
              </a:rPr>
              <a:t> homogeneous &amp; isotropic</a:t>
            </a:r>
          </a:p>
          <a:p>
            <a:pPr eaLnBrk="0" hangingPunct="0">
              <a:lnSpc>
                <a:spcPct val="50000"/>
              </a:lnSpc>
              <a:spcBef>
                <a:spcPct val="50000"/>
              </a:spcBef>
              <a:defRPr/>
            </a:pPr>
            <a:r>
              <a:rPr lang="en-US" sz="1200" dirty="0">
                <a:solidFill>
                  <a:prstClr val="white"/>
                </a:solidFill>
                <a:latin typeface="Constantia"/>
              </a:rPr>
              <a:t> (cosmological principle)</a:t>
            </a:r>
          </a:p>
        </p:txBody>
      </p:sp>
      <p:sp>
        <p:nvSpPr>
          <p:cNvPr id="1069062" name="Text Box 6"/>
          <p:cNvSpPr txBox="1">
            <a:spLocks noChangeArrowheads="1"/>
          </p:cNvSpPr>
          <p:nvPr/>
        </p:nvSpPr>
        <p:spPr bwMode="auto">
          <a:xfrm>
            <a:off x="214313" y="2000250"/>
            <a:ext cx="8604250" cy="3878263"/>
          </a:xfrm>
          <a:prstGeom prst="rect">
            <a:avLst/>
          </a:prstGeom>
          <a:noFill/>
          <a:ln w="9525" algn="ctr">
            <a:noFill/>
            <a:miter lim="800000"/>
            <a:headEnd/>
            <a:tailEnd/>
          </a:ln>
          <a:effectLst/>
        </p:spPr>
        <p:txBody>
          <a:bodyPr>
            <a:spAutoFit/>
          </a:bodyPr>
          <a:lstStyle/>
          <a:p>
            <a:pPr algn="ctr" eaLnBrk="0" hangingPunct="0">
              <a:spcBef>
                <a:spcPct val="50000"/>
              </a:spcBef>
              <a:defRPr/>
            </a:pPr>
            <a:r>
              <a:rPr lang="en-US" sz="2400" b="1" dirty="0">
                <a:solidFill>
                  <a:srgbClr val="FEFAC9">
                    <a:lumMod val="50000"/>
                  </a:srgbClr>
                </a:solidFill>
                <a:effectLst>
                  <a:outerShdw blurRad="38100" dist="38100" dir="2700000" algn="tl">
                    <a:srgbClr val="000000"/>
                  </a:outerShdw>
                </a:effectLst>
                <a:latin typeface="Constantia"/>
              </a:rPr>
              <a:t>Fundamental Tenet </a:t>
            </a:r>
          </a:p>
          <a:p>
            <a:pPr algn="ctr" eaLnBrk="0" hangingPunct="0">
              <a:spcBef>
                <a:spcPct val="50000"/>
              </a:spcBef>
              <a:defRPr/>
            </a:pPr>
            <a:r>
              <a:rPr lang="en-US" sz="2400" b="1" dirty="0">
                <a:solidFill>
                  <a:srgbClr val="FEFAC9">
                    <a:lumMod val="50000"/>
                  </a:srgbClr>
                </a:solidFill>
                <a:effectLst>
                  <a:outerShdw blurRad="38100" dist="38100" dir="2700000" algn="tl">
                    <a:srgbClr val="000000"/>
                  </a:outerShdw>
                </a:effectLst>
                <a:latin typeface="Constantia"/>
              </a:rPr>
              <a:t>of (Non-Euclidian = Riemannian) Geometry</a:t>
            </a:r>
            <a:r>
              <a:rPr lang="en-US" sz="2400" b="1" dirty="0">
                <a:solidFill>
                  <a:srgbClr val="FEFAC9">
                    <a:lumMod val="50000"/>
                  </a:srgbClr>
                </a:solidFill>
                <a:latin typeface="Constantia"/>
              </a:rPr>
              <a:t> </a:t>
            </a:r>
          </a:p>
          <a:p>
            <a:pPr algn="ctr" eaLnBrk="0" hangingPunct="0">
              <a:spcBef>
                <a:spcPct val="50000"/>
              </a:spcBef>
              <a:defRPr/>
            </a:pPr>
            <a:endParaRPr lang="en-US" sz="2000" b="1" dirty="0">
              <a:solidFill>
                <a:prstClr val="white"/>
              </a:solidFill>
              <a:latin typeface="Constantia"/>
            </a:endParaRPr>
          </a:p>
          <a:p>
            <a:pPr algn="ctr" eaLnBrk="0" hangingPunct="0">
              <a:spcBef>
                <a:spcPct val="50000"/>
              </a:spcBef>
              <a:defRPr/>
            </a:pPr>
            <a:endParaRPr lang="en-US" sz="2000" b="1" dirty="0">
              <a:solidFill>
                <a:prstClr val="white"/>
              </a:solidFill>
              <a:latin typeface="Constantia"/>
            </a:endParaRPr>
          </a:p>
          <a:p>
            <a:pPr eaLnBrk="0" hangingPunct="0">
              <a:spcBef>
                <a:spcPct val="50000"/>
              </a:spcBef>
              <a:defRPr/>
            </a:pPr>
            <a:r>
              <a:rPr lang="en-US" sz="2000" b="1" dirty="0">
                <a:solidFill>
                  <a:srgbClr val="FFFF00"/>
                </a:solidFill>
                <a:latin typeface="Papyrus" pitchFamily="66" charset="0"/>
              </a:rPr>
              <a:t>            </a:t>
            </a:r>
            <a:r>
              <a:rPr lang="en-US" sz="2400" b="1" dirty="0">
                <a:solidFill>
                  <a:srgbClr val="FEFAC9">
                    <a:lumMod val="50000"/>
                  </a:srgbClr>
                </a:solidFill>
                <a:latin typeface="Constantia"/>
              </a:rPr>
              <a:t>There exist no more than THREE uniform spaces: </a:t>
            </a:r>
          </a:p>
          <a:p>
            <a:pPr eaLnBrk="0" hangingPunct="0">
              <a:spcBef>
                <a:spcPct val="50000"/>
              </a:spcBef>
              <a:defRPr/>
            </a:pPr>
            <a:r>
              <a:rPr lang="en-US" sz="2000" dirty="0">
                <a:solidFill>
                  <a:prstClr val="white"/>
                </a:solidFill>
                <a:latin typeface="Constantia"/>
              </a:rPr>
              <a:t>          1)       Euclidian (flat) Geometry                 </a:t>
            </a:r>
            <a:r>
              <a:rPr lang="en-US" sz="2000" dirty="0" err="1">
                <a:solidFill>
                  <a:prstClr val="white"/>
                </a:solidFill>
                <a:latin typeface="Constantia"/>
              </a:rPr>
              <a:t>Euclides</a:t>
            </a:r>
            <a:endParaRPr lang="en-US" sz="2000" dirty="0">
              <a:solidFill>
                <a:prstClr val="white"/>
              </a:solidFill>
              <a:latin typeface="Constantia"/>
            </a:endParaRPr>
          </a:p>
          <a:p>
            <a:pPr eaLnBrk="0" hangingPunct="0">
              <a:spcBef>
                <a:spcPct val="50000"/>
              </a:spcBef>
              <a:defRPr/>
            </a:pPr>
            <a:r>
              <a:rPr lang="en-US" sz="2000" dirty="0">
                <a:solidFill>
                  <a:prstClr val="white"/>
                </a:solidFill>
                <a:latin typeface="Constantia"/>
              </a:rPr>
              <a:t>          2)       Hyperbolic Geometry                        </a:t>
            </a:r>
            <a:r>
              <a:rPr lang="en-US" sz="2000" dirty="0" err="1">
                <a:solidFill>
                  <a:prstClr val="white"/>
                </a:solidFill>
                <a:latin typeface="Constantia"/>
              </a:rPr>
              <a:t>Gauß</a:t>
            </a:r>
            <a:r>
              <a:rPr lang="en-US" sz="2000" dirty="0">
                <a:solidFill>
                  <a:prstClr val="white"/>
                </a:solidFill>
                <a:latin typeface="Constantia"/>
              </a:rPr>
              <a:t>, Lobachevski, </a:t>
            </a:r>
            <a:r>
              <a:rPr lang="en-US" sz="2000" dirty="0" err="1">
                <a:solidFill>
                  <a:prstClr val="white"/>
                </a:solidFill>
                <a:latin typeface="Constantia"/>
              </a:rPr>
              <a:t>Bolyai</a:t>
            </a:r>
            <a:endParaRPr lang="en-US" sz="2000" dirty="0">
              <a:solidFill>
                <a:prstClr val="white"/>
              </a:solidFill>
              <a:latin typeface="Constantia"/>
            </a:endParaRPr>
          </a:p>
          <a:p>
            <a:pPr eaLnBrk="0" hangingPunct="0">
              <a:spcBef>
                <a:spcPct val="50000"/>
              </a:spcBef>
              <a:defRPr/>
            </a:pPr>
            <a:r>
              <a:rPr lang="en-US" sz="2000" dirty="0">
                <a:solidFill>
                  <a:prstClr val="white"/>
                </a:solidFill>
                <a:latin typeface="Constantia"/>
              </a:rPr>
              <a:t>          3)       Spherical Geometry                           Riemann</a:t>
            </a:r>
          </a:p>
        </p:txBody>
      </p:sp>
    </p:spTree>
    <p:extLst>
      <p:ext uri="{BB962C8B-B14F-4D97-AF65-F5344CB8AC3E}">
        <p14:creationId xmlns:p14="http://schemas.microsoft.com/office/powerpoint/2010/main" val="1965940707"/>
      </p:ext>
    </p:extLst>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02" name="Picture 6" descr="spaces_curv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14313"/>
            <a:ext cx="8605838" cy="774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5572" name="Rectangle 4"/>
          <p:cNvSpPr>
            <a:spLocks noGrp="1" noChangeArrowheads="1"/>
          </p:cNvSpPr>
          <p:nvPr>
            <p:ph type="title" idx="4294967295"/>
          </p:nvPr>
        </p:nvSpPr>
        <p:spPr>
          <a:xfrm>
            <a:off x="6500826" y="-1357346"/>
            <a:ext cx="3024187" cy="3744913"/>
          </a:xfrm>
        </p:spPr>
        <p:txBody>
          <a:bodyPr/>
          <a:lstStyle/>
          <a:p>
            <a:pPr eaLnBrk="1" fontAlgn="auto" hangingPunct="1">
              <a:spcAft>
                <a:spcPts val="0"/>
              </a:spcAft>
              <a:defRPr/>
            </a:pPr>
            <a:r>
              <a:rPr b="1" smtClean="0">
                <a:solidFill>
                  <a:schemeClr val="bg1">
                    <a:lumMod val="85000"/>
                    <a:lumOff val="15000"/>
                  </a:schemeClr>
                </a:solidFill>
                <a:effectLst>
                  <a:outerShdw blurRad="38100" dist="38100" dir="2700000" algn="tl">
                    <a:srgbClr val="C0C0C0"/>
                  </a:outerShdw>
                </a:effectLst>
              </a:rPr>
              <a:t>Geometry     </a:t>
            </a:r>
            <a:br>
              <a:rPr b="1" smtClean="0">
                <a:solidFill>
                  <a:schemeClr val="bg1">
                    <a:lumMod val="85000"/>
                    <a:lumOff val="15000"/>
                  </a:schemeClr>
                </a:solidFill>
                <a:effectLst>
                  <a:outerShdw blurRad="38100" dist="38100" dir="2700000" algn="tl">
                    <a:srgbClr val="C0C0C0"/>
                  </a:outerShdw>
                </a:effectLst>
              </a:rPr>
            </a:br>
            <a:r>
              <a:rPr b="1" smtClean="0">
                <a:solidFill>
                  <a:schemeClr val="bg1">
                    <a:lumMod val="85000"/>
                    <a:lumOff val="15000"/>
                  </a:schemeClr>
                </a:solidFill>
                <a:effectLst>
                  <a:outerShdw blurRad="38100" dist="38100" dir="2700000" algn="tl">
                    <a:srgbClr val="C0C0C0"/>
                  </a:outerShdw>
                </a:effectLst>
              </a:rPr>
              <a:t>     of the   </a:t>
            </a:r>
            <a:br>
              <a:rPr b="1" smtClean="0">
                <a:solidFill>
                  <a:schemeClr val="bg1">
                    <a:lumMod val="85000"/>
                    <a:lumOff val="15000"/>
                  </a:schemeClr>
                </a:solidFill>
                <a:effectLst>
                  <a:outerShdw blurRad="38100" dist="38100" dir="2700000" algn="tl">
                    <a:srgbClr val="C0C0C0"/>
                  </a:outerShdw>
                </a:effectLst>
              </a:rPr>
            </a:br>
            <a:r>
              <a:rPr b="1" smtClean="0">
                <a:solidFill>
                  <a:schemeClr val="bg1">
                    <a:lumMod val="85000"/>
                    <a:lumOff val="15000"/>
                  </a:schemeClr>
                </a:solidFill>
                <a:effectLst>
                  <a:outerShdw blurRad="38100" dist="38100" dir="2700000" algn="tl">
                    <a:srgbClr val="C0C0C0"/>
                  </a:outerShdw>
                </a:effectLst>
              </a:rPr>
              <a:t> Universe</a:t>
            </a:r>
          </a:p>
        </p:txBody>
      </p:sp>
      <p:sp>
        <p:nvSpPr>
          <p:cNvPr id="51204" name="Text Box 7"/>
          <p:cNvSpPr txBox="1">
            <a:spLocks noChangeArrowheads="1"/>
          </p:cNvSpPr>
          <p:nvPr/>
        </p:nvSpPr>
        <p:spPr bwMode="auto">
          <a:xfrm>
            <a:off x="1547813" y="1196975"/>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50000"/>
              </a:spcBef>
              <a:buClrTx/>
              <a:buSzTx/>
              <a:buFontTx/>
              <a:buNone/>
            </a:pPr>
            <a:r>
              <a:rPr lang="en-US" altLang="en-US" sz="2000" b="1" smtClean="0">
                <a:solidFill>
                  <a:prstClr val="white"/>
                </a:solidFill>
                <a:latin typeface="Papyrus" pitchFamily="66" charset="0"/>
              </a:rPr>
              <a:t>K=+1</a:t>
            </a:r>
          </a:p>
        </p:txBody>
      </p:sp>
      <p:sp>
        <p:nvSpPr>
          <p:cNvPr id="51205" name="Text Box 8"/>
          <p:cNvSpPr txBox="1">
            <a:spLocks noChangeArrowheads="1"/>
          </p:cNvSpPr>
          <p:nvPr/>
        </p:nvSpPr>
        <p:spPr bwMode="auto">
          <a:xfrm>
            <a:off x="250825" y="3284538"/>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50000"/>
              </a:spcBef>
              <a:buClrTx/>
              <a:buSzTx/>
              <a:buFontTx/>
              <a:buNone/>
            </a:pPr>
            <a:r>
              <a:rPr lang="en-US" altLang="en-US" sz="2000" b="1" smtClean="0">
                <a:solidFill>
                  <a:prstClr val="white"/>
                </a:solidFill>
                <a:latin typeface="Papyrus" pitchFamily="66" charset="0"/>
              </a:rPr>
              <a:t>K= -1</a:t>
            </a:r>
          </a:p>
        </p:txBody>
      </p:sp>
      <p:sp>
        <p:nvSpPr>
          <p:cNvPr id="51206" name="Text Box 9"/>
          <p:cNvSpPr txBox="1">
            <a:spLocks noChangeArrowheads="1"/>
          </p:cNvSpPr>
          <p:nvPr/>
        </p:nvSpPr>
        <p:spPr bwMode="auto">
          <a:xfrm>
            <a:off x="179388" y="5661025"/>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50000"/>
              </a:spcBef>
              <a:buClrTx/>
              <a:buSzTx/>
              <a:buFontTx/>
              <a:buNone/>
            </a:pPr>
            <a:r>
              <a:rPr lang="en-US" altLang="en-US" sz="2000" b="1" smtClean="0">
                <a:solidFill>
                  <a:prstClr val="white"/>
                </a:solidFill>
                <a:latin typeface="Papyrus" pitchFamily="66" charset="0"/>
              </a:rPr>
              <a:t>K=0</a:t>
            </a:r>
          </a:p>
        </p:txBody>
      </p:sp>
      <p:sp>
        <p:nvSpPr>
          <p:cNvPr id="7" name="Rectangle 6"/>
          <p:cNvSpPr/>
          <p:nvPr/>
        </p:nvSpPr>
        <p:spPr>
          <a:xfrm>
            <a:off x="1500188" y="642938"/>
            <a:ext cx="1071562" cy="571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142875" y="2571750"/>
            <a:ext cx="1071563" cy="571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0" y="6000750"/>
            <a:ext cx="1071563" cy="571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TextBox 10"/>
          <p:cNvSpPr txBox="1"/>
          <p:nvPr/>
        </p:nvSpPr>
        <p:spPr>
          <a:xfrm>
            <a:off x="142875" y="857250"/>
            <a:ext cx="2786063" cy="646113"/>
          </a:xfrm>
          <a:prstGeom prst="rect">
            <a:avLst/>
          </a:prstGeom>
          <a:noFill/>
        </p:spPr>
        <p:txBody>
          <a:bodyPr>
            <a:spAutoFit/>
          </a:bodyPr>
          <a:lstStyle/>
          <a:p>
            <a:pPr>
              <a:defRPr/>
            </a:pPr>
            <a:r>
              <a:rPr lang="en-US" b="1" dirty="0">
                <a:solidFill>
                  <a:prstClr val="black">
                    <a:lumMod val="85000"/>
                    <a:lumOff val="15000"/>
                  </a:prstClr>
                </a:solidFill>
              </a:rPr>
              <a:t>Positive </a:t>
            </a:r>
          </a:p>
          <a:p>
            <a:pPr>
              <a:defRPr/>
            </a:pPr>
            <a:r>
              <a:rPr lang="en-US" b="1" dirty="0">
                <a:solidFill>
                  <a:prstClr val="black">
                    <a:lumMod val="85000"/>
                    <a:lumOff val="15000"/>
                  </a:prstClr>
                </a:solidFill>
              </a:rPr>
              <a:t>Curvature</a:t>
            </a:r>
          </a:p>
        </p:txBody>
      </p:sp>
      <p:sp>
        <p:nvSpPr>
          <p:cNvPr id="12" name="TextBox 11"/>
          <p:cNvSpPr txBox="1"/>
          <p:nvPr/>
        </p:nvSpPr>
        <p:spPr>
          <a:xfrm>
            <a:off x="142875" y="2786063"/>
            <a:ext cx="2786063" cy="646112"/>
          </a:xfrm>
          <a:prstGeom prst="rect">
            <a:avLst/>
          </a:prstGeom>
          <a:noFill/>
        </p:spPr>
        <p:txBody>
          <a:bodyPr>
            <a:spAutoFit/>
          </a:bodyPr>
          <a:lstStyle/>
          <a:p>
            <a:pPr>
              <a:defRPr/>
            </a:pPr>
            <a:r>
              <a:rPr lang="en-US" b="1" dirty="0">
                <a:solidFill>
                  <a:prstClr val="black">
                    <a:lumMod val="85000"/>
                    <a:lumOff val="15000"/>
                  </a:prstClr>
                </a:solidFill>
              </a:rPr>
              <a:t>Negative </a:t>
            </a:r>
          </a:p>
          <a:p>
            <a:pPr>
              <a:defRPr/>
            </a:pPr>
            <a:r>
              <a:rPr lang="en-US" b="1" dirty="0">
                <a:solidFill>
                  <a:prstClr val="black">
                    <a:lumMod val="85000"/>
                    <a:lumOff val="15000"/>
                  </a:prstClr>
                </a:solidFill>
              </a:rPr>
              <a:t>Curvature</a:t>
            </a:r>
          </a:p>
        </p:txBody>
      </p:sp>
      <p:sp>
        <p:nvSpPr>
          <p:cNvPr id="13" name="TextBox 12"/>
          <p:cNvSpPr txBox="1"/>
          <p:nvPr/>
        </p:nvSpPr>
        <p:spPr>
          <a:xfrm>
            <a:off x="214313" y="5929313"/>
            <a:ext cx="2786062" cy="369887"/>
          </a:xfrm>
          <a:prstGeom prst="rect">
            <a:avLst/>
          </a:prstGeom>
          <a:noFill/>
        </p:spPr>
        <p:txBody>
          <a:bodyPr>
            <a:spAutoFit/>
          </a:bodyPr>
          <a:lstStyle/>
          <a:p>
            <a:pPr>
              <a:defRPr/>
            </a:pPr>
            <a:r>
              <a:rPr lang="en-US" b="1" dirty="0">
                <a:solidFill>
                  <a:prstClr val="black">
                    <a:lumMod val="85000"/>
                    <a:lumOff val="15000"/>
                  </a:prstClr>
                </a:solidFill>
              </a:rPr>
              <a:t>Flat</a:t>
            </a:r>
          </a:p>
        </p:txBody>
      </p:sp>
      <p:graphicFrame>
        <p:nvGraphicFramePr>
          <p:cNvPr id="51213" name="Object 7"/>
          <p:cNvGraphicFramePr>
            <a:graphicFrameLocks noChangeAspect="1"/>
          </p:cNvGraphicFramePr>
          <p:nvPr/>
        </p:nvGraphicFramePr>
        <p:xfrm>
          <a:off x="285750" y="1500188"/>
          <a:ext cx="857250" cy="352425"/>
        </p:xfrm>
        <a:graphic>
          <a:graphicData uri="http://schemas.openxmlformats.org/presentationml/2006/ole">
            <mc:AlternateContent xmlns:mc="http://schemas.openxmlformats.org/markup-compatibility/2006">
              <mc:Choice xmlns:v="urn:schemas-microsoft-com:vml" Requires="v">
                <p:oleObj spid="_x0000_s100459" name="Equation" r:id="rId4" imgW="431425" imgH="177646" progId="Equation.DSMT4">
                  <p:embed/>
                </p:oleObj>
              </mc:Choice>
              <mc:Fallback>
                <p:oleObj name="Equation" r:id="rId4" imgW="431425" imgH="17764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1500188"/>
                        <a:ext cx="85725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14" name="Object 8"/>
          <p:cNvGraphicFramePr>
            <a:graphicFrameLocks noChangeAspect="1"/>
          </p:cNvGraphicFramePr>
          <p:nvPr/>
        </p:nvGraphicFramePr>
        <p:xfrm>
          <a:off x="214313" y="3571875"/>
          <a:ext cx="857250" cy="352425"/>
        </p:xfrm>
        <a:graphic>
          <a:graphicData uri="http://schemas.openxmlformats.org/presentationml/2006/ole">
            <mc:AlternateContent xmlns:mc="http://schemas.openxmlformats.org/markup-compatibility/2006">
              <mc:Choice xmlns:v="urn:schemas-microsoft-com:vml" Requires="v">
                <p:oleObj spid="_x0000_s100460" name="Equation" r:id="rId6" imgW="431425" imgH="177646" progId="Equation.DSMT4">
                  <p:embed/>
                </p:oleObj>
              </mc:Choice>
              <mc:Fallback>
                <p:oleObj name="Equation" r:id="rId6" imgW="431425" imgH="17764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3571875"/>
                        <a:ext cx="85725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15" name="Object 9"/>
          <p:cNvGraphicFramePr>
            <a:graphicFrameLocks noChangeAspect="1"/>
          </p:cNvGraphicFramePr>
          <p:nvPr/>
        </p:nvGraphicFramePr>
        <p:xfrm>
          <a:off x="285750" y="6286500"/>
          <a:ext cx="706438" cy="352425"/>
        </p:xfrm>
        <a:graphic>
          <a:graphicData uri="http://schemas.openxmlformats.org/presentationml/2006/ole">
            <mc:AlternateContent xmlns:mc="http://schemas.openxmlformats.org/markup-compatibility/2006">
              <mc:Choice xmlns:v="urn:schemas-microsoft-com:vml" Requires="v">
                <p:oleObj spid="_x0000_s100461" name="Equation" r:id="rId8" imgW="355138" imgH="177569" progId="Equation.DSMT4">
                  <p:embed/>
                </p:oleObj>
              </mc:Choice>
              <mc:Fallback>
                <p:oleObj name="Equation" r:id="rId8" imgW="355138" imgH="17756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750" y="6286500"/>
                        <a:ext cx="706438"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77190988"/>
      </p:ext>
    </p:extLst>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226" name="Picture 4" descr="2008_04_02_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42875"/>
            <a:ext cx="3286125"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2"/>
          <p:cNvSpPr txBox="1">
            <a:spLocks/>
          </p:cNvSpPr>
          <p:nvPr/>
        </p:nvSpPr>
        <p:spPr>
          <a:xfrm>
            <a:off x="2714612" y="642918"/>
            <a:ext cx="7286644" cy="2286016"/>
          </a:xfrm>
          <a:prstGeom prst="rect">
            <a:avLst/>
          </a:prstGeom>
        </p:spPr>
        <p:txBody>
          <a:bodyPr>
            <a:normAutofit/>
          </a:bodyPr>
          <a:lstStyle/>
          <a:p>
            <a:pPr fontAlgn="auto">
              <a:spcAft>
                <a:spcPts val="0"/>
              </a:spcAft>
              <a:defRPr/>
            </a:pPr>
            <a:r>
              <a:rPr lang="en-US" sz="4200" spc="-10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latin typeface="Constantia"/>
              </a:rPr>
              <a:t>     </a:t>
            </a:r>
            <a:r>
              <a:rPr lang="en-US" sz="5900" b="1" spc="-10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latin typeface="Constantia"/>
              </a:rPr>
              <a:t>Uniform Spaces:</a:t>
            </a:r>
          </a:p>
          <a:p>
            <a:pPr fontAlgn="auto">
              <a:spcAft>
                <a:spcPts val="0"/>
              </a:spcAft>
              <a:defRPr/>
            </a:pPr>
            <a:r>
              <a:rPr lang="en-US" sz="5900" b="1" spc="-10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latin typeface="Constantia"/>
              </a:rPr>
              <a:t>      </a:t>
            </a:r>
            <a:r>
              <a:rPr lang="en-US" sz="3300" b="1" spc="-10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latin typeface="Constantia"/>
              </a:rPr>
              <a:t>Geometric  Characteristics</a:t>
            </a:r>
          </a:p>
        </p:txBody>
      </p:sp>
      <p:pic>
        <p:nvPicPr>
          <p:cNvPr id="52228" name="Picture 3" descr="curved_spaces.characteristic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25725"/>
            <a:ext cx="91440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880757"/>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4" descr="intera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5"/>
          <p:cNvSpPr txBox="1">
            <a:spLocks noChangeArrowheads="1"/>
          </p:cNvSpPr>
          <p:nvPr/>
        </p:nvSpPr>
        <p:spPr bwMode="auto">
          <a:xfrm>
            <a:off x="611188" y="5445125"/>
            <a:ext cx="7777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50000"/>
              </a:spcBef>
              <a:buClrTx/>
              <a:buSzTx/>
              <a:buFontTx/>
              <a:buNone/>
            </a:pPr>
            <a:endParaRPr lang="en-US" altLang="en-US" sz="1800" smtClean="0">
              <a:solidFill>
                <a:prstClr val="white"/>
              </a:solidFill>
              <a:latin typeface="Arial" charset="0"/>
            </a:endParaRPr>
          </a:p>
        </p:txBody>
      </p:sp>
      <p:sp>
        <p:nvSpPr>
          <p:cNvPr id="1138694" name="Text Box 6"/>
          <p:cNvSpPr txBox="1">
            <a:spLocks noChangeArrowheads="1"/>
          </p:cNvSpPr>
          <p:nvPr/>
        </p:nvSpPr>
        <p:spPr bwMode="auto">
          <a:xfrm>
            <a:off x="395288" y="4611231"/>
            <a:ext cx="8497887" cy="2054409"/>
          </a:xfrm>
          <a:prstGeom prst="rect">
            <a:avLst/>
          </a:prstGeom>
          <a:noFill/>
          <a:ln w="9525">
            <a:noFill/>
            <a:miter lim="800000"/>
            <a:headEnd/>
            <a:tailEnd/>
          </a:ln>
          <a:effectLst/>
        </p:spPr>
        <p:txBody>
          <a:bodyPr>
            <a:spAutoFit/>
          </a:bodyPr>
          <a:lstStyle/>
          <a:p>
            <a:pPr>
              <a:spcBef>
                <a:spcPct val="50000"/>
              </a:spcBef>
              <a:defRPr/>
            </a:pPr>
            <a:r>
              <a:rPr lang="en-US" sz="1500" b="1" dirty="0">
                <a:solidFill>
                  <a:prstClr val="black">
                    <a:lumMod val="85000"/>
                    <a:lumOff val="15000"/>
                  </a:prstClr>
                </a:solidFill>
                <a:effectLst>
                  <a:outerShdw blurRad="38100" dist="38100" dir="2700000" algn="tl">
                    <a:srgbClr val="C0C0C0"/>
                  </a:outerShdw>
                </a:effectLst>
                <a:latin typeface="Constantia"/>
              </a:rPr>
              <a:t>The weakest </a:t>
            </a:r>
            <a:r>
              <a:rPr lang="en-US" sz="1500" b="1" dirty="0" smtClean="0">
                <a:solidFill>
                  <a:prstClr val="black">
                    <a:lumMod val="85000"/>
                    <a:lumOff val="15000"/>
                  </a:prstClr>
                </a:solidFill>
                <a:effectLst>
                  <a:outerShdw blurRad="38100" dist="38100" dir="2700000" algn="tl">
                    <a:srgbClr val="C0C0C0"/>
                  </a:outerShdw>
                </a:effectLst>
                <a:latin typeface="Constantia"/>
              </a:rPr>
              <a:t>force</a:t>
            </a:r>
            <a:r>
              <a:rPr lang="en-US" sz="1500" b="1" dirty="0">
                <a:solidFill>
                  <a:prstClr val="black">
                    <a:lumMod val="85000"/>
                    <a:lumOff val="15000"/>
                  </a:prstClr>
                </a:solidFill>
                <a:effectLst>
                  <a:outerShdw blurRad="38100" dist="38100" dir="2700000" algn="tl">
                    <a:srgbClr val="C0C0C0"/>
                  </a:outerShdw>
                </a:effectLst>
                <a:latin typeface="Constantia"/>
              </a:rPr>
              <a:t> </a:t>
            </a:r>
            <a:r>
              <a:rPr lang="en-US" sz="1500" b="1" dirty="0" smtClean="0">
                <a:solidFill>
                  <a:prstClr val="black">
                    <a:lumMod val="85000"/>
                    <a:lumOff val="15000"/>
                  </a:prstClr>
                </a:solidFill>
                <a:effectLst>
                  <a:outerShdw blurRad="38100" dist="38100" dir="2700000" algn="tl">
                    <a:srgbClr val="C0C0C0"/>
                  </a:outerShdw>
                </a:effectLst>
                <a:latin typeface="Constantia"/>
              </a:rPr>
              <a:t>is Gravity !</a:t>
            </a:r>
            <a:endParaRPr lang="en-US" sz="1500" b="1" dirty="0">
              <a:solidFill>
                <a:prstClr val="black">
                  <a:lumMod val="85000"/>
                  <a:lumOff val="15000"/>
                </a:prstClr>
              </a:solidFill>
              <a:effectLst>
                <a:outerShdw blurRad="38100" dist="38100" dir="2700000" algn="tl">
                  <a:srgbClr val="C0C0C0"/>
                </a:outerShdw>
              </a:effectLst>
              <a:latin typeface="Constantia"/>
            </a:endParaRPr>
          </a:p>
          <a:p>
            <a:pPr>
              <a:spcBef>
                <a:spcPct val="50000"/>
              </a:spcBef>
              <a:defRPr/>
            </a:pPr>
            <a:r>
              <a:rPr lang="en-US" sz="1500" b="1" dirty="0" smtClean="0">
                <a:solidFill>
                  <a:prstClr val="black">
                    <a:lumMod val="85000"/>
                    <a:lumOff val="15000"/>
                  </a:prstClr>
                </a:solidFill>
                <a:effectLst>
                  <a:outerShdw blurRad="38100" dist="38100" dir="2700000" algn="tl">
                    <a:srgbClr val="C0C0C0"/>
                  </a:outerShdw>
                </a:effectLst>
                <a:latin typeface="Constantia"/>
              </a:rPr>
              <a:t>However:</a:t>
            </a:r>
          </a:p>
          <a:p>
            <a:pPr marL="342900" indent="-342900">
              <a:spcBef>
                <a:spcPct val="50000"/>
              </a:spcBef>
              <a:buFontTx/>
              <a:buChar char="-"/>
              <a:defRPr/>
            </a:pPr>
            <a:r>
              <a:rPr lang="en-US" sz="1500" b="1" dirty="0" smtClean="0">
                <a:solidFill>
                  <a:prstClr val="black">
                    <a:lumMod val="85000"/>
                    <a:lumOff val="15000"/>
                  </a:prstClr>
                </a:solidFill>
                <a:effectLst>
                  <a:outerShdw blurRad="38100" dist="38100" dir="2700000" algn="tl">
                    <a:srgbClr val="C0C0C0"/>
                  </a:outerShdw>
                </a:effectLst>
                <a:latin typeface="Constantia"/>
              </a:rPr>
              <a:t>its range is infinite,  not shielded</a:t>
            </a:r>
          </a:p>
          <a:p>
            <a:pPr marL="342900" indent="-342900">
              <a:spcBef>
                <a:spcPct val="50000"/>
              </a:spcBef>
              <a:buFontTx/>
              <a:buChar char="-"/>
              <a:defRPr/>
            </a:pPr>
            <a:r>
              <a:rPr lang="en-US" sz="1500" b="1" dirty="0">
                <a:solidFill>
                  <a:prstClr val="black">
                    <a:lumMod val="85000"/>
                    <a:lumOff val="15000"/>
                  </a:prstClr>
                </a:solidFill>
                <a:effectLst>
                  <a:outerShdw blurRad="38100" dist="38100" dir="2700000" algn="tl">
                    <a:srgbClr val="C0C0C0"/>
                  </a:outerShdw>
                </a:effectLst>
                <a:latin typeface="Constantia"/>
              </a:rPr>
              <a:t>i</a:t>
            </a:r>
            <a:r>
              <a:rPr lang="en-US" sz="1500" b="1" dirty="0" smtClean="0">
                <a:solidFill>
                  <a:prstClr val="black">
                    <a:lumMod val="85000"/>
                    <a:lumOff val="15000"/>
                  </a:prstClr>
                </a:solidFill>
                <a:effectLst>
                  <a:outerShdw blurRad="38100" dist="38100" dir="2700000" algn="tl">
                    <a:srgbClr val="C0C0C0"/>
                  </a:outerShdw>
                </a:effectLst>
                <a:latin typeface="Constantia"/>
              </a:rPr>
              <a:t>t is cumulative as all mass adds, </a:t>
            </a:r>
          </a:p>
          <a:p>
            <a:pPr>
              <a:spcBef>
                <a:spcPct val="50000"/>
              </a:spcBef>
              <a:defRPr/>
            </a:pPr>
            <a:r>
              <a:rPr lang="en-US" sz="1500" b="1" dirty="0">
                <a:solidFill>
                  <a:prstClr val="black">
                    <a:lumMod val="85000"/>
                    <a:lumOff val="15000"/>
                  </a:prstClr>
                </a:solidFill>
                <a:effectLst>
                  <a:outerShdw blurRad="38100" dist="38100" dir="2700000" algn="tl">
                    <a:srgbClr val="C0C0C0"/>
                  </a:outerShdw>
                </a:effectLst>
                <a:latin typeface="Constantia"/>
              </a:rPr>
              <a:t> </a:t>
            </a:r>
            <a:r>
              <a:rPr lang="en-US" sz="1500" b="1" dirty="0" smtClean="0">
                <a:solidFill>
                  <a:prstClr val="black">
                    <a:lumMod val="85000"/>
                    <a:lumOff val="15000"/>
                  </a:prstClr>
                </a:solidFill>
                <a:effectLst>
                  <a:outerShdw blurRad="38100" dist="38100" dir="2700000" algn="tl">
                    <a:srgbClr val="C0C0C0"/>
                  </a:outerShdw>
                </a:effectLst>
                <a:latin typeface="Constantia"/>
              </a:rPr>
              <a:t>       while </a:t>
            </a:r>
            <a:r>
              <a:rPr lang="en-US" sz="1500" b="1" dirty="0" err="1" smtClean="0">
                <a:solidFill>
                  <a:prstClr val="black">
                    <a:lumMod val="85000"/>
                    <a:lumOff val="15000"/>
                  </a:prstClr>
                </a:solidFill>
                <a:effectLst>
                  <a:outerShdw blurRad="38100" dist="38100" dir="2700000" algn="tl">
                    <a:srgbClr val="C0C0C0"/>
                  </a:outerShdw>
                </a:effectLst>
                <a:latin typeface="Constantia"/>
              </a:rPr>
              <a:t>electromagetic</a:t>
            </a:r>
            <a:r>
              <a:rPr lang="en-US" sz="1500" b="1" dirty="0" smtClean="0">
                <a:solidFill>
                  <a:prstClr val="black">
                    <a:lumMod val="85000"/>
                    <a:lumOff val="15000"/>
                  </a:prstClr>
                </a:solidFill>
                <a:effectLst>
                  <a:outerShdw blurRad="38100" dist="38100" dir="2700000" algn="tl">
                    <a:srgbClr val="C0C0C0"/>
                  </a:outerShdw>
                </a:effectLst>
                <a:latin typeface="Constantia"/>
              </a:rPr>
              <a:t> charges  can be +  or   - , cancelling  each others effect. </a:t>
            </a:r>
          </a:p>
          <a:p>
            <a:pPr>
              <a:spcBef>
                <a:spcPct val="50000"/>
              </a:spcBef>
              <a:defRPr/>
            </a:pPr>
            <a:endParaRPr lang="en-US" sz="1500" b="1" dirty="0">
              <a:solidFill>
                <a:prstClr val="black">
                  <a:lumMod val="85000"/>
                  <a:lumOff val="15000"/>
                </a:prstClr>
              </a:solidFill>
              <a:effectLst>
                <a:outerShdw blurRad="38100" dist="38100" dir="2700000" algn="tl">
                  <a:srgbClr val="C0C0C0"/>
                </a:outerShdw>
              </a:effectLst>
              <a:latin typeface="Constantia"/>
            </a:endParaRPr>
          </a:p>
        </p:txBody>
      </p:sp>
      <p:sp>
        <p:nvSpPr>
          <p:cNvPr id="71685" name="Rectangle 7"/>
          <p:cNvSpPr>
            <a:spLocks noChangeArrowheads="1"/>
          </p:cNvSpPr>
          <p:nvPr/>
        </p:nvSpPr>
        <p:spPr bwMode="auto">
          <a:xfrm>
            <a:off x="323850" y="4365105"/>
            <a:ext cx="8424863" cy="2232248"/>
          </a:xfrm>
          <a:prstGeom prst="rect">
            <a:avLst/>
          </a:prstGeom>
          <a:no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Tree>
    <p:extLst>
      <p:ext uri="{BB962C8B-B14F-4D97-AF65-F5344CB8AC3E}">
        <p14:creationId xmlns:p14="http://schemas.microsoft.com/office/powerpoint/2010/main" val="3933348759"/>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4" descr="intera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5"/>
          <p:cNvSpPr txBox="1">
            <a:spLocks noChangeArrowheads="1"/>
          </p:cNvSpPr>
          <p:nvPr/>
        </p:nvSpPr>
        <p:spPr bwMode="auto">
          <a:xfrm>
            <a:off x="611188" y="5445125"/>
            <a:ext cx="7777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50000"/>
              </a:spcBef>
              <a:buClrTx/>
              <a:buSzTx/>
              <a:buFontTx/>
              <a:buNone/>
            </a:pPr>
            <a:endParaRPr lang="en-US" altLang="en-US" sz="1800" smtClean="0">
              <a:solidFill>
                <a:prstClr val="white"/>
              </a:solidFill>
              <a:latin typeface="Arial" charset="0"/>
            </a:endParaRPr>
          </a:p>
        </p:txBody>
      </p:sp>
      <p:sp>
        <p:nvSpPr>
          <p:cNvPr id="1138694" name="Text Box 6"/>
          <p:cNvSpPr txBox="1">
            <a:spLocks noChangeArrowheads="1"/>
          </p:cNvSpPr>
          <p:nvPr/>
        </p:nvSpPr>
        <p:spPr bwMode="auto">
          <a:xfrm>
            <a:off x="395288" y="5084763"/>
            <a:ext cx="8497887" cy="862012"/>
          </a:xfrm>
          <a:prstGeom prst="rect">
            <a:avLst/>
          </a:prstGeom>
          <a:noFill/>
          <a:ln w="9525">
            <a:noFill/>
            <a:miter lim="800000"/>
            <a:headEnd/>
            <a:tailEnd/>
          </a:ln>
          <a:effectLst/>
        </p:spPr>
        <p:txBody>
          <a:bodyPr>
            <a:spAutoFit/>
          </a:bodyPr>
          <a:lstStyle/>
          <a:p>
            <a:pPr>
              <a:spcBef>
                <a:spcPct val="50000"/>
              </a:spcBef>
              <a:defRPr/>
            </a:pPr>
            <a:r>
              <a:rPr lang="en-US" sz="2000" b="1" dirty="0">
                <a:solidFill>
                  <a:prstClr val="black">
                    <a:lumMod val="85000"/>
                    <a:lumOff val="15000"/>
                  </a:prstClr>
                </a:solidFill>
                <a:effectLst>
                  <a:outerShdw blurRad="38100" dist="38100" dir="2700000" algn="tl">
                    <a:srgbClr val="C0C0C0"/>
                  </a:outerShdw>
                </a:effectLst>
                <a:latin typeface="Constantia"/>
              </a:rPr>
              <a:t>The weakest force, by far, rules the Universe …</a:t>
            </a:r>
          </a:p>
          <a:p>
            <a:pPr>
              <a:spcBef>
                <a:spcPct val="50000"/>
              </a:spcBef>
              <a:defRPr/>
            </a:pPr>
            <a:r>
              <a:rPr lang="en-US" sz="2000" b="1" dirty="0">
                <a:solidFill>
                  <a:prstClr val="black">
                    <a:lumMod val="85000"/>
                    <a:lumOff val="15000"/>
                  </a:prstClr>
                </a:solidFill>
                <a:effectLst>
                  <a:outerShdw blurRad="38100" dist="38100" dir="2700000" algn="tl">
                    <a:srgbClr val="C0C0C0"/>
                  </a:outerShdw>
                </a:effectLst>
                <a:latin typeface="Constantia"/>
              </a:rPr>
              <a:t>Gravity has dominated its evolution, and determines its fate … </a:t>
            </a:r>
          </a:p>
        </p:txBody>
      </p:sp>
      <p:sp>
        <p:nvSpPr>
          <p:cNvPr id="71685" name="Rectangle 7"/>
          <p:cNvSpPr>
            <a:spLocks noChangeArrowheads="1"/>
          </p:cNvSpPr>
          <p:nvPr/>
        </p:nvSpPr>
        <p:spPr bwMode="auto">
          <a:xfrm>
            <a:off x="323850" y="4868863"/>
            <a:ext cx="8424863" cy="1368425"/>
          </a:xfrm>
          <a:prstGeom prst="rect">
            <a:avLst/>
          </a:prstGeom>
          <a:no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Tree>
    <p:extLst>
      <p:ext uri="{BB962C8B-B14F-4D97-AF65-F5344CB8AC3E}">
        <p14:creationId xmlns:p14="http://schemas.microsoft.com/office/powerpoint/2010/main" val="1277921996"/>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94" y="-459432"/>
            <a:ext cx="9291811" cy="7805121"/>
          </a:xfrm>
          <a:prstGeom prst="rect">
            <a:avLst/>
          </a:prstGeom>
        </p:spPr>
      </p:pic>
      <p:sp>
        <p:nvSpPr>
          <p:cNvPr id="1086467" name="Rectangle 3"/>
          <p:cNvSpPr>
            <a:spLocks noChangeArrowheads="1"/>
          </p:cNvSpPr>
          <p:nvPr/>
        </p:nvSpPr>
        <p:spPr bwMode="auto">
          <a:xfrm>
            <a:off x="0" y="2492375"/>
            <a:ext cx="9217025" cy="1371600"/>
          </a:xfrm>
          <a:prstGeom prst="rect">
            <a:avLst/>
          </a:prstGeom>
          <a:noFill/>
          <a:ln w="9525">
            <a:noFill/>
            <a:miter lim="800000"/>
            <a:headEnd/>
            <a:tailEnd/>
          </a:ln>
          <a:effectLst/>
        </p:spPr>
        <p:txBody>
          <a:bodyPr anchor="ctr"/>
          <a:lstStyle/>
          <a:p>
            <a:pPr algn="ctr">
              <a:defRPr/>
            </a:pPr>
            <a:r>
              <a:rPr lang="en-US" sz="6600" b="1" dirty="0">
                <a:effectLst>
                  <a:outerShdw blurRad="38100" dist="38100" dir="2700000" algn="tl">
                    <a:srgbClr val="000000"/>
                  </a:outerShdw>
                </a:effectLst>
                <a:latin typeface="Constantia" panose="02030602050306030303" pitchFamily="18" charset="0"/>
              </a:rPr>
              <a:t>Newton’s </a:t>
            </a:r>
            <a:endParaRPr lang="en-US" sz="6600" b="1" dirty="0" smtClean="0">
              <a:effectLst>
                <a:outerShdw blurRad="38100" dist="38100" dir="2700000" algn="tl">
                  <a:srgbClr val="000000"/>
                </a:outerShdw>
              </a:effectLst>
              <a:latin typeface="Constantia" panose="02030602050306030303" pitchFamily="18" charset="0"/>
            </a:endParaRPr>
          </a:p>
          <a:p>
            <a:pPr algn="ctr">
              <a:defRPr/>
            </a:pPr>
            <a:r>
              <a:rPr lang="en-US" sz="6600" b="1" dirty="0">
                <a:effectLst>
                  <a:outerShdw blurRad="38100" dist="38100" dir="2700000" algn="tl">
                    <a:srgbClr val="000000"/>
                  </a:outerShdw>
                </a:effectLst>
                <a:latin typeface="Constantia" panose="02030602050306030303" pitchFamily="18" charset="0"/>
              </a:rPr>
              <a:t/>
            </a:r>
            <a:br>
              <a:rPr lang="en-US" sz="6600" b="1" dirty="0">
                <a:effectLst>
                  <a:outerShdw blurRad="38100" dist="38100" dir="2700000" algn="tl">
                    <a:srgbClr val="000000"/>
                  </a:outerShdw>
                </a:effectLst>
                <a:latin typeface="Constantia" panose="02030602050306030303" pitchFamily="18" charset="0"/>
              </a:rPr>
            </a:br>
            <a:r>
              <a:rPr lang="en-US" sz="6600" b="1" dirty="0">
                <a:effectLst>
                  <a:outerShdw blurRad="38100" dist="38100" dir="2700000" algn="tl">
                    <a:srgbClr val="000000"/>
                  </a:outerShdw>
                </a:effectLst>
                <a:latin typeface="Constantia" panose="02030602050306030303" pitchFamily="18" charset="0"/>
              </a:rPr>
              <a:t>Static  Universe</a:t>
            </a:r>
          </a:p>
        </p:txBody>
      </p:sp>
      <p:sp>
        <p:nvSpPr>
          <p:cNvPr id="1086468"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algn="ctr">
              <a:defRPr/>
            </a:pPr>
            <a:endParaRPr lang="en-US" sz="2800" b="1">
              <a:solidFill>
                <a:prstClr val="black"/>
              </a:solidFill>
              <a:effectLst>
                <a:outerShdw blurRad="38100" dist="38100" dir="2700000" algn="tl">
                  <a:srgbClr val="000000"/>
                </a:outerShdw>
              </a:effectLst>
              <a:latin typeface="Papyrus" pitchFamily="66" charset="0"/>
            </a:endParaRPr>
          </a:p>
        </p:txBody>
      </p:sp>
      <p:sp>
        <p:nvSpPr>
          <p:cNvPr id="39940" name="Rectangle 5"/>
          <p:cNvSpPr>
            <a:spLocks noChangeArrowheads="1"/>
          </p:cNvSpPr>
          <p:nvPr/>
        </p:nvSpPr>
        <p:spPr bwMode="auto">
          <a:xfrm>
            <a:off x="179388" y="1628800"/>
            <a:ext cx="8785225" cy="331236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endParaRPr lang="en-US" altLang="en-US" sz="1800" smtClean="0">
              <a:solidFill>
                <a:prstClr val="white"/>
              </a:solidFill>
              <a:latin typeface="Arial" charset="0"/>
            </a:endParaRPr>
          </a:p>
        </p:txBody>
      </p:sp>
      <p:sp>
        <p:nvSpPr>
          <p:cNvPr id="1086470"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algn="ctr">
              <a:defRPr/>
            </a:pPr>
            <a:r>
              <a:rPr lang="en-US" sz="6000" b="1">
                <a:solidFill>
                  <a:prstClr val="black"/>
                </a:solidFill>
                <a:effectLst>
                  <a:outerShdw blurRad="38100" dist="38100" dir="2700000" algn="tl">
                    <a:srgbClr val="000000"/>
                  </a:outerShdw>
                </a:effectLst>
                <a:latin typeface="Papyrus" pitchFamily="66" charset="0"/>
              </a:rPr>
              <a:t>   </a:t>
            </a:r>
            <a:r>
              <a:rPr lang="en-US" sz="4800" b="1">
                <a:solidFill>
                  <a:prstClr val="black"/>
                </a:solidFill>
                <a:effectLst>
                  <a:outerShdw blurRad="38100" dist="38100" dir="2700000" algn="tl">
                    <a:srgbClr val="000000"/>
                  </a:outerShdw>
                </a:effectLst>
                <a:latin typeface="Papyrus" pitchFamily="66" charset="0"/>
              </a:rPr>
              <a:t> </a:t>
            </a:r>
            <a:br>
              <a:rPr lang="en-US" sz="4800" b="1">
                <a:solidFill>
                  <a:prstClr val="black"/>
                </a:solidFill>
                <a:effectLst>
                  <a:outerShdw blurRad="38100" dist="38100" dir="2700000" algn="tl">
                    <a:srgbClr val="000000"/>
                  </a:outerShdw>
                </a:effectLst>
                <a:latin typeface="Papyrus" pitchFamily="66" charset="0"/>
              </a:rPr>
            </a:br>
            <a:endParaRPr lang="en-US" sz="4800" b="1">
              <a:solidFill>
                <a:prstClr val="black"/>
              </a:solidFill>
              <a:effectLst>
                <a:outerShdw blurRad="38100" dist="38100" dir="2700000" algn="tl">
                  <a:srgbClr val="000000"/>
                </a:outerShdw>
              </a:effectLst>
              <a:latin typeface="Papyrus" pitchFamily="66" charset="0"/>
            </a:endParaRPr>
          </a:p>
        </p:txBody>
      </p:sp>
    </p:spTree>
    <p:extLst>
      <p:ext uri="{BB962C8B-B14F-4D97-AF65-F5344CB8AC3E}">
        <p14:creationId xmlns:p14="http://schemas.microsoft.com/office/powerpoint/2010/main" val="3968022601"/>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5" descr="NewtonsPrincipi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7" y="188640"/>
            <a:ext cx="9144000" cy="608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552" y="6021288"/>
            <a:ext cx="8229600" cy="1143000"/>
          </a:xfrm>
        </p:spPr>
        <p:txBody>
          <a:bodyPr>
            <a:normAutofit fontScale="90000"/>
          </a:bodyPr>
          <a:lstStyle/>
          <a:p>
            <a:pPr algn="l">
              <a:lnSpc>
                <a:spcPct val="60000"/>
              </a:lnSpc>
              <a:defRPr/>
            </a:pPr>
            <a:r>
              <a:rPr lang="en-US" sz="7800" dirty="0" smtClean="0"/>
              <a:t>     Isaac  Newton</a:t>
            </a:r>
            <a:br>
              <a:rPr lang="en-US" sz="7800" dirty="0" smtClean="0"/>
            </a:br>
            <a:r>
              <a:rPr lang="en-US" sz="7800" dirty="0" smtClean="0"/>
              <a:t>             </a:t>
            </a:r>
            <a:r>
              <a:rPr lang="en-US" sz="3900" dirty="0" smtClean="0"/>
              <a:t>(1642-1726)</a:t>
            </a:r>
            <a:br>
              <a:rPr lang="en-US" sz="3900" dirty="0" smtClean="0"/>
            </a:br>
            <a:r>
              <a:rPr lang="en-US" sz="7800" dirty="0" smtClean="0"/>
              <a:t>        </a:t>
            </a:r>
            <a:endParaRPr lang="en-US" sz="5000" dirty="0"/>
          </a:p>
        </p:txBody>
      </p:sp>
    </p:spTree>
    <p:extLst>
      <p:ext uri="{BB962C8B-B14F-4D97-AF65-F5344CB8AC3E}">
        <p14:creationId xmlns:p14="http://schemas.microsoft.com/office/powerpoint/2010/main" val="2314914476"/>
      </p:ext>
    </p:extLst>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0.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1.xml><?xml version="1.0" encoding="utf-8"?>
<a:theme xmlns:a="http://schemas.openxmlformats.org/drawingml/2006/main" name="2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universe">
  <a:themeElements>
    <a:clrScheme name="unive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ver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ve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ver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ver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ver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ver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ver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ver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ver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ver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ver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ver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ver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23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29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16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7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y107Lect">
  <a:themeElements>
    <a:clrScheme name="Phy107Lec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y107Lec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rebuchet M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rebuchet MS" pitchFamily="1" charset="0"/>
          </a:defRPr>
        </a:defPPr>
      </a:lstStyle>
    </a:lnDef>
  </a:objectDefaults>
  <a:extraClrSchemeLst>
    <a:extraClrScheme>
      <a:clrScheme name="Phy107Lec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y107Lec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y107Lec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y107Lec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y107Lec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y107Lec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y107Lec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y107Lec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y107Lec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y107Lec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y107Lec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y107Lec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22002</TotalTime>
  <Words>2043</Words>
  <Application>Microsoft Office PowerPoint</Application>
  <PresentationFormat>On-screen Show (4:3)</PresentationFormat>
  <Paragraphs>423</Paragraphs>
  <Slides>53</Slides>
  <Notes>5</Notes>
  <HiddenSlides>0</HiddenSlides>
  <MMClips>1</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53</vt:i4>
      </vt:variant>
    </vt:vector>
  </HeadingPairs>
  <TitlesOfParts>
    <vt:vector size="67" baseType="lpstr">
      <vt:lpstr>Paper</vt:lpstr>
      <vt:lpstr>11_Paper</vt:lpstr>
      <vt:lpstr>23_Paper</vt:lpstr>
      <vt:lpstr>29_Paper</vt:lpstr>
      <vt:lpstr>16_Default Design</vt:lpstr>
      <vt:lpstr>Blank Presentation</vt:lpstr>
      <vt:lpstr>17_Default Design</vt:lpstr>
      <vt:lpstr>Phy107Lect</vt:lpstr>
      <vt:lpstr>18_Default Design</vt:lpstr>
      <vt:lpstr>1_Paper</vt:lpstr>
      <vt:lpstr>2_Default Design</vt:lpstr>
      <vt:lpstr>Default Design</vt:lpstr>
      <vt:lpstr>universe</vt:lpstr>
      <vt:lpstr>Equation</vt:lpstr>
      <vt:lpstr>PowerPoint Presentation</vt:lpstr>
      <vt:lpstr>PowerPoint Presentation</vt:lpstr>
      <vt:lpstr>Four Fundamental Forces of Nature</vt:lpstr>
      <vt:lpstr>Four Fundamental  Forces of Nature</vt:lpstr>
      <vt:lpstr>PowerPoint Presentation</vt:lpstr>
      <vt:lpstr>PowerPoint Presentation</vt:lpstr>
      <vt:lpstr>PowerPoint Presentation</vt:lpstr>
      <vt:lpstr>PowerPoint Presentation</vt:lpstr>
      <vt:lpstr>     Isaac  Newton              (1642-1726)         </vt:lpstr>
      <vt:lpstr>       Newton's  Laws  of  Motion </vt:lpstr>
      <vt:lpstr>      Newton's Gravity</vt:lpstr>
      <vt:lpstr>PowerPoint Presentation</vt:lpstr>
      <vt:lpstr>The Unchanging Universe</vt:lpstr>
      <vt:lpstr>     Newton's  Universe</vt:lpstr>
      <vt:lpstr>Renaissance  of Western Science</vt:lpstr>
      <vt:lpstr>PowerPoint Presentation</vt:lpstr>
      <vt:lpstr>      Albert Einstein</vt:lpstr>
      <vt:lpstr>Relativity:  Space &amp; Time</vt:lpstr>
      <vt:lpstr>Einstein’s  principle of relativity</vt:lpstr>
      <vt:lpstr>PowerPoint Presentation</vt:lpstr>
      <vt:lpstr>Einstein’s  principle of relativity</vt:lpstr>
      <vt:lpstr>Galilean Relativity</vt:lpstr>
      <vt:lpstr>Constant Speed of Light</vt:lpstr>
      <vt:lpstr>Relativistic  Spacetime</vt:lpstr>
      <vt:lpstr>Time  Dilation</vt:lpstr>
      <vt:lpstr>An observer will note a   -  slowing of clocks     (time dilation)  -  a shortening of rulers     (length contraction)   that are moving with respect  to the observer</vt:lpstr>
      <vt:lpstr>PowerPoint Presentation</vt:lpstr>
      <vt:lpstr>     Space Time Diagrams</vt:lpstr>
      <vt:lpstr>Frames of Reference</vt:lpstr>
      <vt:lpstr>PowerPoint Presentation</vt:lpstr>
      <vt:lpstr>Inertial vs Gravitational Mass</vt:lpstr>
      <vt:lpstr>Pollo </vt:lpstr>
      <vt:lpstr>Simon Stevin &amp; Galilei</vt:lpstr>
      <vt:lpstr>de Beghinselen der Weeghconst</vt:lpstr>
      <vt:lpstr>de Beghinselen der Weeghconst</vt:lpstr>
      <vt:lpstr>Equivalence Principle</vt:lpstr>
      <vt:lpstr>Equivalence Principle</vt:lpstr>
      <vt:lpstr>Light follows the same path</vt:lpstr>
      <vt:lpstr>which of these is a straight line?</vt:lpstr>
      <vt:lpstr>PowerPoint Presentation</vt:lpstr>
      <vt:lpstr>PowerPoint Presentation</vt:lpstr>
      <vt:lpstr>PowerPoint Presentation</vt:lpstr>
      <vt:lpstr>PowerPoint Presentation</vt:lpstr>
      <vt:lpstr>Einstein’s  Universe</vt:lpstr>
      <vt:lpstr>PowerPoint Presentation</vt:lpstr>
      <vt:lpstr>PowerPoint Presentation</vt:lpstr>
      <vt:lpstr>PowerPoint Presentation</vt:lpstr>
      <vt:lpstr>PowerPoint Presentation</vt:lpstr>
      <vt:lpstr>General  Relativity</vt:lpstr>
      <vt:lpstr>                   Cosmological Principle:          the Universe Simple  &amp;  Smooth </vt:lpstr>
      <vt:lpstr> Geometry of the Universe</vt:lpstr>
      <vt:lpstr>Geometry           of the     Universe</vt:lpstr>
      <vt:lpstr>PowerPoint Presentation</vt:lpstr>
    </vt:vector>
  </TitlesOfParts>
  <Company>Kapteyn Astronomical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Cosmological Structure Formation</dc:title>
  <dc:creator>weygaert</dc:creator>
  <cp:lastModifiedBy>Rien</cp:lastModifiedBy>
  <cp:revision>671</cp:revision>
  <dcterms:created xsi:type="dcterms:W3CDTF">2003-04-08T08:38:37Z</dcterms:created>
  <dcterms:modified xsi:type="dcterms:W3CDTF">2016-12-23T16:08:44Z</dcterms:modified>
</cp:coreProperties>
</file>