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2" r:id="rId1"/>
    <p:sldMasterId id="2147484235" r:id="rId2"/>
    <p:sldMasterId id="2147484247" r:id="rId3"/>
    <p:sldMasterId id="2147484259" r:id="rId4"/>
    <p:sldMasterId id="2147484295" r:id="rId5"/>
    <p:sldMasterId id="2147484307" r:id="rId6"/>
    <p:sldMasterId id="2147484319" r:id="rId7"/>
    <p:sldMasterId id="2147484331" r:id="rId8"/>
    <p:sldMasterId id="2147484343" r:id="rId9"/>
    <p:sldMasterId id="2147484394" r:id="rId10"/>
    <p:sldMasterId id="2147484419" r:id="rId11"/>
    <p:sldMasterId id="2147484457" r:id="rId12"/>
    <p:sldMasterId id="2147484469" r:id="rId13"/>
  </p:sldMasterIdLst>
  <p:notesMasterIdLst>
    <p:notesMasterId r:id="rId87"/>
  </p:notesMasterIdLst>
  <p:handoutMasterIdLst>
    <p:handoutMasterId r:id="rId88"/>
  </p:handoutMasterIdLst>
  <p:sldIdLst>
    <p:sldId id="1345" r:id="rId14"/>
    <p:sldId id="1273" r:id="rId15"/>
    <p:sldId id="1404" r:id="rId16"/>
    <p:sldId id="1405" r:id="rId17"/>
    <p:sldId id="1274" r:id="rId18"/>
    <p:sldId id="1363" r:id="rId19"/>
    <p:sldId id="1364" r:id="rId20"/>
    <p:sldId id="1365" r:id="rId21"/>
    <p:sldId id="1346" r:id="rId22"/>
    <p:sldId id="1347" r:id="rId23"/>
    <p:sldId id="1348" r:id="rId24"/>
    <p:sldId id="1349" r:id="rId25"/>
    <p:sldId id="1350" r:id="rId26"/>
    <p:sldId id="1351" r:id="rId27"/>
    <p:sldId id="1352" r:id="rId28"/>
    <p:sldId id="1353" r:id="rId29"/>
    <p:sldId id="1367" r:id="rId30"/>
    <p:sldId id="1368" r:id="rId31"/>
    <p:sldId id="1369" r:id="rId32"/>
    <p:sldId id="1370" r:id="rId33"/>
    <p:sldId id="1371" r:id="rId34"/>
    <p:sldId id="1372" r:id="rId35"/>
    <p:sldId id="1373" r:id="rId36"/>
    <p:sldId id="1374" r:id="rId37"/>
    <p:sldId id="1375" r:id="rId38"/>
    <p:sldId id="1354" r:id="rId39"/>
    <p:sldId id="1326" r:id="rId40"/>
    <p:sldId id="1356" r:id="rId41"/>
    <p:sldId id="1357" r:id="rId42"/>
    <p:sldId id="1358" r:id="rId43"/>
    <p:sldId id="1359" r:id="rId44"/>
    <p:sldId id="1362" r:id="rId45"/>
    <p:sldId id="1360" r:id="rId46"/>
    <p:sldId id="1361" r:id="rId47"/>
    <p:sldId id="1303" r:id="rId48"/>
    <p:sldId id="1327" r:id="rId49"/>
    <p:sldId id="1305" r:id="rId50"/>
    <p:sldId id="1306" r:id="rId51"/>
    <p:sldId id="1308" r:id="rId52"/>
    <p:sldId id="1309" r:id="rId53"/>
    <p:sldId id="1310" r:id="rId54"/>
    <p:sldId id="1311" r:id="rId55"/>
    <p:sldId id="1312" r:id="rId56"/>
    <p:sldId id="1313" r:id="rId57"/>
    <p:sldId id="1314" r:id="rId58"/>
    <p:sldId id="1315" r:id="rId59"/>
    <p:sldId id="1316" r:id="rId60"/>
    <p:sldId id="1317" r:id="rId61"/>
    <p:sldId id="1318" r:id="rId62"/>
    <p:sldId id="1319" r:id="rId63"/>
    <p:sldId id="1320" r:id="rId64"/>
    <p:sldId id="1321" r:id="rId65"/>
    <p:sldId id="1322" r:id="rId66"/>
    <p:sldId id="1323" r:id="rId67"/>
    <p:sldId id="1324" r:id="rId68"/>
    <p:sldId id="1325" r:id="rId69"/>
    <p:sldId id="1410" r:id="rId70"/>
    <p:sldId id="1411" r:id="rId71"/>
    <p:sldId id="1412" r:id="rId72"/>
    <p:sldId id="1413" r:id="rId73"/>
    <p:sldId id="1414" r:id="rId74"/>
    <p:sldId id="1408" r:id="rId75"/>
    <p:sldId id="1409" r:id="rId76"/>
    <p:sldId id="1415" r:id="rId77"/>
    <p:sldId id="1391" r:id="rId78"/>
    <p:sldId id="1392" r:id="rId79"/>
    <p:sldId id="1393" r:id="rId80"/>
    <p:sldId id="1394" r:id="rId81"/>
    <p:sldId id="1395" r:id="rId82"/>
    <p:sldId id="1396" r:id="rId83"/>
    <p:sldId id="1397" r:id="rId84"/>
    <p:sldId id="1398" r:id="rId85"/>
    <p:sldId id="1399" r:id="rId86"/>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F116F"/>
    <a:srgbClr val="000066"/>
    <a:srgbClr val="CC6600"/>
    <a:srgbClr val="CC0000"/>
    <a:srgbClr val="00003E"/>
    <a:srgbClr val="00002E"/>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34" autoAdjust="0"/>
    <p:restoredTop sz="94639" autoAdjust="0"/>
  </p:normalViewPr>
  <p:slideViewPr>
    <p:cSldViewPr>
      <p:cViewPr varScale="1">
        <p:scale>
          <a:sx n="116" d="100"/>
          <a:sy n="116" d="100"/>
        </p:scale>
        <p:origin x="-14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02251F88-CD54-4785-A28A-25D92AAB1BA3}" type="datetimeFigureOut">
              <a:rPr lang="en-GB" smtClean="0"/>
              <a:t>08/12/2016</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17B6C2D7-BB86-4FCD-A32B-3B59427E8D47}" type="slidenum">
              <a:rPr lang="en-GB" smtClean="0"/>
              <a:t>‹#›</a:t>
            </a:fld>
            <a:endParaRPr lang="en-GB"/>
          </a:p>
        </p:txBody>
      </p:sp>
    </p:spTree>
    <p:extLst>
      <p:ext uri="{BB962C8B-B14F-4D97-AF65-F5344CB8AC3E}">
        <p14:creationId xmlns:p14="http://schemas.microsoft.com/office/powerpoint/2010/main" val="137734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3CC5E140-3BD6-463E-B2AE-1F110CE4C5B6}" type="slidenum">
              <a:rPr lang="en-US" altLang="en-US">
                <a:solidFill>
                  <a:prstClr val="black"/>
                </a:solidFill>
              </a:rPr>
              <a:pPr eaLnBrk="1" hangingPunct="1"/>
              <a:t>6</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6F5B6AED-0FB9-4840-8C35-4B9B8616AE42}" type="slidenum">
              <a:rPr lang="en-US" altLang="en-US">
                <a:solidFill>
                  <a:prstClr val="black"/>
                </a:solidFill>
              </a:rPr>
              <a:pPr eaLnBrk="1" hangingPunct="1"/>
              <a:t>8</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E5FE3159-331C-47C7-9243-9B3EBF97E9A3}" type="slidenum">
              <a:rPr lang="en-US" altLang="en-US">
                <a:solidFill>
                  <a:prstClr val="black"/>
                </a:solidFill>
              </a:rPr>
              <a:pPr eaLnBrk="1" hangingPunct="1"/>
              <a:t>60</a:t>
            </a:fld>
            <a:endParaRPr lang="en-US" altLang="en-US">
              <a:solidFill>
                <a:prstClr val="black"/>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849CCA93-735A-4FB6-979A-8588C940D2D7}" type="slidenum">
              <a:rPr lang="en-US" altLang="en-US">
                <a:solidFill>
                  <a:prstClr val="black"/>
                </a:solidFill>
                <a:latin typeface="Times"/>
                <a:ea typeface="MS PGothic" pitchFamily="34" charset="-128"/>
              </a:rPr>
              <a:pPr eaLnBrk="1" hangingPunct="1"/>
              <a:t>61</a:t>
            </a:fld>
            <a:endParaRPr lang="en-US" altLang="en-US">
              <a:solidFill>
                <a:prstClr val="black"/>
              </a:solidFill>
              <a:latin typeface="Times"/>
              <a:ea typeface="MS PGothic" pitchFamily="34" charset="-128"/>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1A6A3FE9-18A7-478F-BC61-3B252AECE789}" type="slidenum">
              <a:rPr lang="en-US" altLang="en-US">
                <a:solidFill>
                  <a:prstClr val="black"/>
                </a:solidFill>
              </a:rPr>
              <a:pPr eaLnBrk="1" hangingPunct="1"/>
              <a:t>64</a:t>
            </a:fld>
            <a:endParaRPr lang="en-US" altLang="en-US">
              <a:solidFill>
                <a:prstClr val="black"/>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321622082"/>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15910225"/>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DAAF3BB-D92D-44C2-B9B3-B7C9953CBE8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7565354"/>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nl-NL" smtClean="0"/>
              <a:t>Klik om de stijl te bewerken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8-12-2016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5160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8-12-2016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8881179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nl-NL" smtClean="0"/>
              <a:t>Klik om de stijl te bewerken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CB365B34-9357-4FF4-9942-DCCFC43FF0DA}" type="datetimeFigureOut">
              <a:rPr lang="nl-NL" smtClean="0"/>
              <a:pPr/>
              <a:t>8-12-2016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41723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CB365B34-9357-4FF4-9942-DCCFC43FF0DA}" type="datetimeFigureOut">
              <a:rPr lang="nl-NL" smtClean="0"/>
              <a:pPr/>
              <a:t>8-12-2016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12626145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CB365B34-9357-4FF4-9942-DCCFC43FF0DA}" type="datetimeFigureOut">
              <a:rPr lang="nl-NL" smtClean="0"/>
              <a:pPr/>
              <a:t>8-12-2016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BA4A0EB-CC0A-48FF-AF46-976BEC8A011E}" type="slidenum">
              <a:rPr lang="nl-NL" smtClean="0"/>
              <a:pPr/>
              <a:t>‹#›</a:t>
            </a:fld>
            <a:endParaRPr lang="nl-NL"/>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85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Date Placeholder 2"/>
          <p:cNvSpPr>
            <a:spLocks noGrp="1"/>
          </p:cNvSpPr>
          <p:nvPr>
            <p:ph type="dt" sz="half" idx="10"/>
          </p:nvPr>
        </p:nvSpPr>
        <p:spPr/>
        <p:txBody>
          <a:bodyPr/>
          <a:lstStyle/>
          <a:p>
            <a:fld id="{CB365B34-9357-4FF4-9942-DCCFC43FF0DA}" type="datetimeFigureOut">
              <a:rPr lang="nl-NL" smtClean="0"/>
              <a:pPr/>
              <a:t>8-12-2016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083951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65B34-9357-4FF4-9942-DCCFC43FF0DA}" type="datetimeFigureOut">
              <a:rPr lang="nl-NL" smtClean="0"/>
              <a:pPr/>
              <a:t>8-12-2016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654791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8-12-2016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578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8-12-2016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23909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496609"/>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8-12-2016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9394292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nl-NL" smtClean="0"/>
              <a:t>Klik om de stijl te bewerken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8-12-2016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3709161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1281134"/>
      </p:ext>
    </p:extLst>
  </p:cSld>
  <p:clrMapOvr>
    <a:masterClrMapping/>
  </p:clrMapOvr>
  <p:transition spd="slow">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0965732"/>
      </p:ext>
    </p:extLst>
  </p:cSld>
  <p:clrMapOvr>
    <a:masterClrMapping/>
  </p:clrMapOvr>
  <p:transition spd="slow">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7927872"/>
      </p:ext>
    </p:extLst>
  </p:cSld>
  <p:clrMapOvr>
    <a:masterClrMapping/>
  </p:clrMapOvr>
  <p:transition spd="slow">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57549395"/>
      </p:ext>
    </p:extLst>
  </p:cSld>
  <p:clrMapOvr>
    <a:masterClrMapping/>
  </p:clrMapOvr>
  <p:transition spd="slow">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631766534"/>
      </p:ext>
    </p:extLst>
  </p:cSld>
  <p:clrMapOvr>
    <a:masterClrMapping/>
  </p:clrMapOvr>
  <p:transition spd="slow">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97388526"/>
      </p:ext>
    </p:extLst>
  </p:cSld>
  <p:clrMapOvr>
    <a:masterClrMapping/>
  </p:clrMapOvr>
  <p:transition spd="slow">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65134343"/>
      </p:ext>
    </p:extLst>
  </p:cSld>
  <p:clrMapOvr>
    <a:masterClrMapping/>
  </p:clrMapOvr>
  <p:transition spd="slow">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56217996"/>
      </p:ext>
    </p:extLst>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4219753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7698603"/>
      </p:ext>
    </p:extLst>
  </p:cSld>
  <p:clrMapOvr>
    <a:masterClrMapping/>
  </p:clrMapOvr>
  <p:transition spd="slow">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3312235"/>
      </p:ext>
    </p:extLst>
  </p:cSld>
  <p:clrMapOvr>
    <a:masterClrMapping/>
  </p:clrMapOvr>
  <p:transition spd="slow">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994237"/>
      </p:ext>
    </p:extLst>
  </p:cSld>
  <p:clrMapOvr>
    <a:masterClrMapping/>
  </p:clrMapOvr>
  <p:transition spd="slow">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8B26CC0-E449-433D-A476-F604FE2DE04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36536047"/>
      </p:ext>
    </p:extLst>
  </p:cSld>
  <p:clrMapOvr>
    <a:masterClrMapping/>
  </p:clrMapOvr>
  <p:transition spd="slow">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7D7DF4E-106E-49F9-BFBE-BCF18AD7FF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413504"/>
      </p:ext>
    </p:extLst>
  </p:cSld>
  <p:clrMapOvr>
    <a:masterClrMapping/>
  </p:clrMapOvr>
  <p:transition spd="slow">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1A737A7E-497E-408F-9BD3-B54EDCBFC91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82383377"/>
      </p:ext>
    </p:extLst>
  </p:cSld>
  <p:clrMapOvr>
    <a:masterClrMapping/>
  </p:clrMapOvr>
  <p:transition spd="slow">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3A93485-98B2-4FF2-86E6-6CF19CB8E2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3372188"/>
      </p:ext>
    </p:extLst>
  </p:cSld>
  <p:clrMapOvr>
    <a:masterClrMapping/>
  </p:clrMapOvr>
  <p:transition spd="slow">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CF69AB1-62D8-40C9-ADA1-E0864040AA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57777437"/>
      </p:ext>
    </p:extLst>
  </p:cSld>
  <p:clrMapOvr>
    <a:masterClrMapping/>
  </p:clrMapOvr>
  <p:transition spd="slow">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504BC5D-0B61-4C46-9864-78D752B1889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9061721"/>
      </p:ext>
    </p:extLst>
  </p:cSld>
  <p:clrMapOvr>
    <a:masterClrMapping/>
  </p:clrMapOvr>
  <p:transition spd="slow">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93FA0AF-A082-409D-A223-8F7C317BB5B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5403298"/>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1A23A63A-8DD4-4221-8AA9-D344E8F4BA98}"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94742111"/>
      </p:ext>
    </p:extLst>
  </p:cSld>
  <p:clrMapOvr>
    <a:masterClrMapping/>
  </p:clrMapOvr>
  <p:transition spd="slow">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32F9129-D1B1-40EE-AD70-F286CBECF4F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61094008"/>
      </p:ext>
    </p:extLst>
  </p:cSld>
  <p:clrMapOvr>
    <a:masterClrMapping/>
  </p:clrMapOvr>
  <p:transition spd="slow">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990A1D5-5906-48C2-AF20-FE17B9F3C4D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4614171"/>
      </p:ext>
    </p:extLst>
  </p:cSld>
  <p:clrMapOvr>
    <a:masterClrMapping/>
  </p:clrMapOvr>
  <p:transition spd="slow">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EB348FC-4063-425F-8017-EA553D8814A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3655538"/>
      </p:ext>
    </p:extLst>
  </p:cSld>
  <p:clrMapOvr>
    <a:masterClrMapping/>
  </p:clrMapOvr>
  <p:transition spd="slow">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8068609-D98B-43C6-B1D9-C8C16A9B17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3559334"/>
      </p:ext>
    </p:extLst>
  </p:cSld>
  <p:clrMapOvr>
    <a:masterClrMapping/>
  </p:clrMapOvr>
  <p:transition spd="slow">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90FB5EA-817F-4A33-B27D-9F9E72A6813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802158908"/>
      </p:ext>
    </p:extLst>
  </p:cSld>
  <p:clrMapOvr>
    <a:masterClrMapping/>
  </p:clrMapOvr>
  <p:transition spd="slow">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2DC79A7-CA5A-45CF-BA30-B38E7E8863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41028945"/>
      </p:ext>
    </p:extLst>
  </p:cSld>
  <p:clrMapOvr>
    <a:masterClrMapping/>
  </p:clrMapOvr>
  <p:transition spd="slow">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0B4F0C8B-D9EA-4A18-9E12-37C4B390E40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9795409"/>
      </p:ext>
    </p:extLst>
  </p:cSld>
  <p:clrMapOvr>
    <a:masterClrMapping/>
  </p:clrMapOvr>
  <p:transition spd="slow">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7D9F8F8-CC5B-47F8-AE82-DF694C8555D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7116792"/>
      </p:ext>
    </p:extLst>
  </p:cSld>
  <p:clrMapOvr>
    <a:masterClrMapping/>
  </p:clrMapOvr>
  <p:transition spd="slow">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64462B16-2FD4-4C08-A134-038DD119B29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46673133"/>
      </p:ext>
    </p:extLst>
  </p:cSld>
  <p:clrMapOvr>
    <a:masterClrMapping/>
  </p:clrMapOvr>
  <p:transition spd="slow">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88F9BD9-CC9C-4F94-A501-91B8EF555CF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8614376"/>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B30B295-95BC-4D9B-9B27-512137E6BB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4978776"/>
      </p:ext>
    </p:extLst>
  </p:cSld>
  <p:clrMapOvr>
    <a:masterClrMapping/>
  </p:clrMapOvr>
  <p:transition spd="slow">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0CB233C-4797-49A7-906C-D613122596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0757329"/>
      </p:ext>
    </p:extLst>
  </p:cSld>
  <p:clrMapOvr>
    <a:masterClrMapping/>
  </p:clrMapOvr>
  <p:transition spd="slow">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64B046E-364E-42C6-BCD7-098D5A24AA8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6698905"/>
      </p:ext>
    </p:extLst>
  </p:cSld>
  <p:clrMapOvr>
    <a:masterClrMapping/>
  </p:clrMapOvr>
  <p:transition spd="slow">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CBEE97B-40D8-47D2-9AB1-A10F51DAE33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8663937"/>
      </p:ext>
    </p:extLst>
  </p:cSld>
  <p:clrMapOvr>
    <a:masterClrMapping/>
  </p:clrMapOvr>
  <p:transition spd="slow">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67DA46B-B443-4C11-A1DB-4F3B4D39515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8727419"/>
      </p:ext>
    </p:extLst>
  </p:cSld>
  <p:clrMapOvr>
    <a:masterClrMapping/>
  </p:clrMapOvr>
  <p:transition spd="slow">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28C0BCB-9F36-4C93-AC0B-7BFB125CE9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58515052"/>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268B73C-18C8-43FA-9CE5-64208507AB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9812504"/>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ED73A26-F9E7-4251-AC04-29FC784C54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0290355"/>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740799F-5C8F-4D2A-8504-C7DFC5D4DBEF}"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77862353"/>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013D97D-1EDC-4A1F-9524-92BD6CBF3D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5885155"/>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E25839-76E3-40E4-9BEC-E88EFF2348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67866612"/>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35727247"/>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ACA5A2-E1D7-4DFA-8B67-083DF1E373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4048998"/>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EBD435-9B55-44CF-8626-D38D660A77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0275870"/>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9D7B-14B4-4DB1-9B8F-EB1110B7482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8788840"/>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69EABD3-3B26-4006-9B19-B85CEC9AFE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3122904"/>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62968296"/>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5487169"/>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5200794"/>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6568289"/>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643125348"/>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478531"/>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16440332"/>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8830970"/>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3797554"/>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38125270"/>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0810627"/>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58531171"/>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18026799"/>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9079876"/>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3415903"/>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4473290"/>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12157814"/>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682078"/>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5258554"/>
      </p:ext>
    </p:extLst>
  </p:cSld>
  <p:clrMapOvr>
    <a:masterClrMapping/>
  </p:clrMapOvr>
  <p:transition spd="slow">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4524031"/>
      </p:ext>
    </p:extLst>
  </p:cSld>
  <p:clrMapOvr>
    <a:masterClrMapping/>
  </p:clrMapOvr>
  <p:transition spd="slow">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21960926"/>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84297921"/>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85755860"/>
      </p:ext>
    </p:extLst>
  </p:cSld>
  <p:clrMapOvr>
    <a:masterClrMapping/>
  </p:clrMapOvr>
  <p:transition spd="slow">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3861757"/>
      </p:ext>
    </p:extLst>
  </p:cSld>
  <p:clrMapOvr>
    <a:masterClrMapping/>
  </p:clrMapOvr>
  <p:transition spd="slow">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10469670"/>
      </p:ext>
    </p:extLst>
  </p:cSld>
  <p:clrMapOvr>
    <a:masterClrMapping/>
  </p:clrMapOvr>
  <p:transition spd="slow">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51930534"/>
      </p:ext>
    </p:extLst>
  </p:cSld>
  <p:clrMapOvr>
    <a:masterClrMapping/>
  </p:clrMapOvr>
  <p:transition spd="slow">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9861794"/>
      </p:ext>
    </p:extLst>
  </p:cSld>
  <p:clrMapOvr>
    <a:masterClrMapping/>
  </p:clrMapOvr>
  <p:transition spd="slow">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40420982"/>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21486829"/>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55918142"/>
      </p:ext>
    </p:extLst>
  </p:cSld>
  <p:clrMapOvr>
    <a:masterClrMapping/>
  </p:clrMapOvr>
  <p:transition spd="slow">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0219235"/>
      </p:ext>
    </p:extLst>
  </p:cSld>
  <p:clrMapOvr>
    <a:masterClrMapping/>
  </p:clrMapOvr>
  <p:transition spd="slow">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4297651"/>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36849062"/>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5751822"/>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461143"/>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9350353"/>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08160922"/>
      </p:ext>
    </p:extLst>
  </p:cSld>
  <p:clrMapOvr>
    <a:masterClrMapping/>
  </p:clrMapOvr>
  <p:transition spd="slow">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40172738"/>
      </p:ext>
    </p:extLst>
  </p:cSld>
  <p:clrMapOvr>
    <a:masterClrMapping/>
  </p:clrMapOvr>
  <p:transition spd="slow">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7416316"/>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845339044"/>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85526541"/>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55028255"/>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97899227"/>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8778270"/>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9052003"/>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93438"/>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953735"/>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6085115"/>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42082278"/>
      </p:ext>
    </p:extLst>
  </p:cSld>
  <p:clrMapOvr>
    <a:masterClrMapping/>
  </p:clrMapOvr>
  <p:transition spd="slow">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60260514"/>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35599890"/>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53138510"/>
      </p:ext>
    </p:extLst>
  </p:cSld>
  <p:clrMapOvr>
    <a:masterClrMapping/>
  </p:clrMapOvr>
  <p:transition spd="slow">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8271455"/>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06253130"/>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5966071"/>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74925167"/>
      </p:ext>
    </p:extLst>
  </p:cSld>
  <p:clrMapOvr>
    <a:masterClrMapping/>
  </p:clrMapOvr>
  <p:transition spd="slow">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2031212"/>
      </p:ext>
    </p:extLst>
  </p:cSld>
  <p:clrMapOvr>
    <a:masterClrMapping/>
  </p:clrMapOvr>
  <p:transition spd="slow">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8895212"/>
      </p:ext>
    </p:extLst>
  </p:cSld>
  <p:clrMapOvr>
    <a:masterClrMapping/>
  </p:clrMapOvr>
  <p:transition spd="slow">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42976278"/>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0969787"/>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11928314"/>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82702477"/>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2419600"/>
      </p:ext>
    </p:extLst>
  </p:cSld>
  <p:clrMapOvr>
    <a:masterClrMapping/>
  </p:clrMapOvr>
  <p:transition spd="slow">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09384070"/>
      </p:ext>
    </p:extLst>
  </p:cSld>
  <p:clrMapOvr>
    <a:masterClrMapping/>
  </p:clrMapOvr>
  <p:transition spd="slow">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99755622"/>
      </p:ext>
    </p:extLst>
  </p:cSld>
  <p:clrMapOvr>
    <a:masterClrMapping/>
  </p:clrMapOvr>
  <p:transition spd="slow">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67831255"/>
      </p:ext>
    </p:extLst>
  </p:cSld>
  <p:clrMapOvr>
    <a:masterClrMapping/>
  </p:clrMapOvr>
  <p:transition spd="slow">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5953864"/>
      </p:ext>
    </p:extLst>
  </p:cSld>
  <p:clrMapOvr>
    <a:masterClrMapping/>
  </p:clrMapOvr>
  <p:transition spd="slow">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9436643"/>
      </p:ext>
    </p:extLst>
  </p:cSld>
  <p:clrMapOvr>
    <a:masterClrMapping/>
  </p:clrMapOvr>
  <p:transition spd="slow">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23889446"/>
      </p:ext>
    </p:extLst>
  </p:cSld>
  <p:clrMapOvr>
    <a:masterClrMapping/>
  </p:clrMapOvr>
  <p:transition spd="slow">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3287206"/>
      </p:ext>
    </p:extLst>
  </p:cSld>
  <p:clrMapOvr>
    <a:masterClrMapping/>
  </p:clrMapOvr>
  <p:transition spd="slow">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225285"/>
      </p:ext>
    </p:extLst>
  </p:cSld>
  <p:clrMapOvr>
    <a:masterClrMapping/>
  </p:clrMapOvr>
  <p:transition spd="slow">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3848883"/>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150087978"/>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41151C5-1B34-4547-864A-01A7A244D9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85881535"/>
      </p:ext>
    </p:extLst>
  </p:cSld>
  <p:clrMapOvr>
    <a:masterClrMapping/>
  </p:clrMapOvr>
  <p:transition spd="slow">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90AEC10-802F-4438-A534-9C4C3268FC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760647"/>
      </p:ext>
    </p:extLst>
  </p:cSld>
  <p:clrMapOvr>
    <a:masterClrMapping/>
  </p:clrMapOvr>
  <p:transition spd="slow">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A65D749-B82B-4298-A0A3-CB202F8185B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62691935"/>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28A5E24-3C82-419C-B07E-0155DBB2697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0958069"/>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6D56B647-1C8E-4916-97B9-E3E4F398A6A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44967106"/>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EEEE15B-515F-44C6-B17A-0A7F27D3B5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03322864"/>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A11657-2123-410A-A105-76EC29BF92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7193234"/>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ED9B8D-971F-4323-9F7F-A98D85DF70A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51002347"/>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EF2A8C-4B27-4A43-9391-3A3AEBEF87A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72514550"/>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BB130D-8713-4D25-9434-194FAE9BC5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18836809"/>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5.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5.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5.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662033204"/>
      </p:ext>
    </p:extLst>
  </p:cSld>
  <p:clrMap bg1="dk1" tx1="lt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CB365B34-9357-4FF4-9942-DCCFC43FF0DA}" type="datetimeFigureOut">
              <a:rPr lang="nl-NL" smtClean="0">
                <a:latin typeface="Arial"/>
                <a:cs typeface="Arial" pitchFamily="34" charset="0"/>
              </a:rPr>
              <a:pPr fontAlgn="auto">
                <a:spcBef>
                  <a:spcPts val="0"/>
                </a:spcBef>
                <a:spcAft>
                  <a:spcPts val="0"/>
                </a:spcAft>
              </a:pPr>
              <a:t>8-12-2016</a:t>
            </a:fld>
            <a:endParaRPr lang="nl-NL">
              <a:latin typeface="Arial"/>
              <a:cs typeface="Arial" pitchFamily="34" charset="0"/>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nl-NL">
              <a:latin typeface="Arial"/>
              <a:cs typeface="Arial" pitchFamily="34" charset="0"/>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BA4A0EB-CC0A-48FF-AF46-976BEC8A011E}" type="slidenum">
              <a:rPr lang="nl-NL" smtClean="0">
                <a:latin typeface="Arial"/>
                <a:cs typeface="Arial" pitchFamily="34" charset="0"/>
              </a:rPr>
              <a:pPr fontAlgn="auto">
                <a:spcBef>
                  <a:spcPts val="0"/>
                </a:spcBef>
                <a:spcAft>
                  <a:spcPts val="0"/>
                </a:spcAft>
              </a:pPr>
              <a:t>‹#›</a:t>
            </a:fld>
            <a:endParaRPr lang="nl-NL">
              <a:latin typeface="Arial"/>
              <a:cs typeface="Arial" pitchFamily="34" charset="0"/>
            </a:endParaRPr>
          </a:p>
        </p:txBody>
      </p:sp>
    </p:spTree>
    <p:extLst>
      <p:ext uri="{BB962C8B-B14F-4D97-AF65-F5344CB8AC3E}">
        <p14:creationId xmlns:p14="http://schemas.microsoft.com/office/powerpoint/2010/main" val="2485215173"/>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530527579"/>
      </p:ext>
    </p:extLst>
  </p:cSld>
  <p:clrMap bg1="dk1" tx1="lt1" bg2="dk2"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3D328D8C-4BA8-43F9-A4AF-63B80DFF3AB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818443323"/>
      </p:ext>
    </p:extLst>
  </p:cSld>
  <p:clrMap bg1="dk1" tx1="lt1" bg2="dk2" tx2="lt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85155EB-DBD2-4EBC-81B2-FA6A364CBDD4}"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190476407"/>
      </p:ext>
    </p:extLst>
  </p:cSld>
  <p:clrMap bg1="dk1" tx1="lt1" bg2="dk2" tx2="lt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AEE489A-EFBA-4725-9FFD-8A5D235CA427}"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619383617"/>
      </p:ext>
    </p:extLst>
  </p:cSld>
  <p:clrMap bg1="dk1" tx1="lt1" bg2="dk2"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715444946"/>
      </p:ext>
    </p:extLst>
  </p:cSld>
  <p:clrMap bg1="dk1" tx1="lt1" bg2="dk2"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169843372"/>
      </p:ext>
    </p:extLst>
  </p:cSld>
  <p:clrMap bg1="dk1" tx1="lt1" bg2="dk2"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438767138"/>
      </p:ext>
    </p:extLst>
  </p:cSld>
  <p:clrMap bg1="dk1" tx1="lt1" bg2="dk2"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235504427"/>
      </p:ext>
    </p:extLst>
  </p:cSld>
  <p:clrMap bg1="dk1" tx1="lt1" bg2="dk2" tx2="lt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291716091"/>
      </p:ext>
    </p:extLst>
  </p:cSld>
  <p:clrMap bg1="dk1" tx1="lt1" bg2="dk2"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615158303"/>
      </p:ext>
    </p:extLst>
  </p:cSld>
  <p:clrMap bg1="dk1" tx1="lt1" bg2="dk2"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F625863-0DDA-46E2-AFD8-3BCC6521BA0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714061428"/>
      </p:ext>
    </p:extLst>
  </p:cSld>
  <p:clrMap bg1="dk1" tx1="lt1" bg2="dk2" tx2="lt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91.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91.xml"/><Relationship Id="rId1" Type="http://schemas.openxmlformats.org/officeDocument/2006/relationships/video" Target="file:///E:\Documents\Rien\science\astronomy\images\astrohistory\Antiquity\Eratosthenes\Eratostene.vicentini.mpeg" TargetMode="External"/><Relationship Id="rId5" Type="http://schemas.openxmlformats.org/officeDocument/2006/relationships/image" Target="../media/image33.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7.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7.jpeg"/><Relationship Id="rId1" Type="http://schemas.openxmlformats.org/officeDocument/2006/relationships/slideLayout" Target="../slideLayouts/slideLayout58.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7.jpeg"/><Relationship Id="rId1" Type="http://schemas.openxmlformats.org/officeDocument/2006/relationships/slideLayout" Target="../slideLayouts/slideLayout58.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7.jpeg"/><Relationship Id="rId1" Type="http://schemas.openxmlformats.org/officeDocument/2006/relationships/slideLayout" Target="../slideLayouts/slideLayout58.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jpe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11.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2.jpeg"/><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35.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137.xml"/><Relationship Id="rId4" Type="http://schemas.openxmlformats.org/officeDocument/2006/relationships/hyperlink" Target="http://www-groups.dcs.st-and.ac.uk/~history/Mathematicians/Archimedes.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3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106.xml"/><Relationship Id="rId5" Type="http://schemas.microsoft.com/office/2007/relationships/hdphoto" Target="../media/hdphoto2.wdp"/><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106.xml"/><Relationship Id="rId6" Type="http://schemas.microsoft.com/office/2007/relationships/hdphoto" Target="../media/hdphoto4.wdp"/><Relationship Id="rId5" Type="http://schemas.openxmlformats.org/officeDocument/2006/relationships/image" Target="../media/image73.png"/><Relationship Id="rId4" Type="http://schemas.microsoft.com/office/2007/relationships/hdphoto" Target="../media/hdphoto3.wdp"/></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137.xml"/><Relationship Id="rId5" Type="http://schemas.openxmlformats.org/officeDocument/2006/relationships/hyperlink" Target="http://www-groups.dcs.st-and.ac.uk/~history/Mathematicians/Archimedes.html" TargetMode="External"/><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3.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3.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8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3.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3.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youth.antikythera.pop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95536" y="3757612"/>
            <a:ext cx="8305800" cy="1981200"/>
          </a:xfrm>
          <a:effectLst>
            <a:outerShdw blurRad="50800" dist="444500" dir="8580000" algn="ctr" rotWithShape="0">
              <a:srgbClr val="000000">
                <a:alpha val="43137"/>
              </a:srgbClr>
            </a:outerShdw>
            <a:reflection stA="46000" endPos="22000" dist="215900" dir="5400000" sy="-100000" algn="bl" rotWithShape="0"/>
          </a:effectLst>
        </p:spPr>
        <p:txBody>
          <a:bodyPr/>
          <a:lstStyle/>
          <a:p>
            <a:pPr eaLnBrk="1" fontAlgn="auto" hangingPunct="1">
              <a:spcAft>
                <a:spcPts val="0"/>
              </a:spcAft>
              <a:defRPr/>
            </a:pPr>
            <a:r>
              <a:rPr lang="en-GB" b="1" dirty="0"/>
              <a:t>t</a:t>
            </a:r>
            <a:r>
              <a:rPr b="1" dirty="0" smtClean="0"/>
              <a:t>he Universe Mechanized:</a:t>
            </a:r>
            <a:br>
              <a:rPr b="1" dirty="0" smtClean="0"/>
            </a:br>
            <a:r>
              <a:rPr lang="en-US" b="1" dirty="0"/>
              <a:t/>
            </a:r>
            <a:br>
              <a:rPr lang="en-US" b="1" dirty="0"/>
            </a:br>
            <a:r>
              <a:rPr lang="en-US" b="1" dirty="0" smtClean="0"/>
              <a:t>Hellenistic Cosmology</a:t>
            </a:r>
            <a:r>
              <a:rPr b="1" dirty="0" smtClean="0"/>
              <a:t/>
            </a:r>
            <a:br>
              <a:rPr b="1" dirty="0" smtClean="0"/>
            </a:br>
            <a:r>
              <a:rPr sz="4300" b="1" dirty="0" smtClean="0"/>
              <a:t/>
            </a:r>
            <a:br>
              <a:rPr sz="4300" b="1" dirty="0" smtClean="0"/>
            </a:br>
            <a:endParaRPr sz="4300" b="1" dirty="0"/>
          </a:p>
        </p:txBody>
      </p:sp>
    </p:spTree>
    <p:extLst>
      <p:ext uri="{BB962C8B-B14F-4D97-AF65-F5344CB8AC3E}">
        <p14:creationId xmlns:p14="http://schemas.microsoft.com/office/powerpoint/2010/main" val="1202373648"/>
      </p:ext>
    </p:extLst>
  </p:cSld>
  <p:clrMapOvr>
    <a:masterClrMapping/>
  </p:clrMapOvr>
  <p:transition spd="slow">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Aristarchus of Samos</a:t>
            </a:r>
            <a:br>
              <a:rPr smtClean="0"/>
            </a:br>
            <a:r>
              <a:rPr lang="el-GR" smtClean="0"/>
              <a:t>Ἀρίσταρχος</a:t>
            </a:r>
            <a:r>
              <a:rPr smtClean="0"/>
              <a:t/>
            </a:r>
            <a:br>
              <a:rPr smtClean="0"/>
            </a:br>
            <a:r>
              <a:rPr smtClean="0"/>
              <a:t/>
            </a:r>
            <a:br>
              <a:rPr smtClean="0"/>
            </a:br>
            <a:r>
              <a:rPr smtClean="0"/>
              <a:t>310-230 BCE</a:t>
            </a:r>
            <a:br>
              <a:rPr smtClean="0"/>
            </a:br>
            <a:endParaRPr/>
          </a:p>
        </p:txBody>
      </p:sp>
    </p:spTree>
    <p:extLst>
      <p:ext uri="{BB962C8B-B14F-4D97-AF65-F5344CB8AC3E}">
        <p14:creationId xmlns:p14="http://schemas.microsoft.com/office/powerpoint/2010/main" val="2567396534"/>
      </p:ext>
    </p:extLst>
  </p:cSld>
  <p:clrMapOvr>
    <a:masterClrMapping/>
  </p:clrMapOvr>
  <p:transition spd="slow">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285750"/>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143372" y="2000240"/>
            <a:ext cx="8229600" cy="1143000"/>
          </a:xfrm>
        </p:spPr>
        <p:txBody>
          <a:bodyPr>
            <a:normAutofit fontScale="90000"/>
          </a:bodyPr>
          <a:lstStyle/>
          <a:p>
            <a:pPr eaLnBrk="1" fontAlgn="auto" hangingPunct="1">
              <a:spcAft>
                <a:spcPts val="0"/>
              </a:spcAft>
              <a:defRPr/>
            </a:pPr>
            <a:r>
              <a:rPr sz="5100" smtClean="0">
                <a:solidFill>
                  <a:schemeClr val="bg1">
                    <a:lumMod val="85000"/>
                    <a:lumOff val="15000"/>
                  </a:schemeClr>
                </a:solidFill>
              </a:rPr>
              <a:t>Aristarchus </a:t>
            </a:r>
            <a:br>
              <a:rPr sz="5100" smtClean="0">
                <a:solidFill>
                  <a:schemeClr val="bg1">
                    <a:lumMod val="85000"/>
                    <a:lumOff val="15000"/>
                  </a:schemeClr>
                </a:solidFill>
              </a:rPr>
            </a:br>
            <a:r>
              <a:rPr sz="5100" smtClean="0">
                <a:solidFill>
                  <a:schemeClr val="bg1">
                    <a:lumMod val="85000"/>
                    <a:lumOff val="15000"/>
                  </a:schemeClr>
                </a:solidFill>
              </a:rPr>
              <a:t>of  Samos</a:t>
            </a:r>
            <a:r>
              <a:rPr sz="2800" smtClean="0">
                <a:solidFill>
                  <a:schemeClr val="bg1">
                    <a:lumMod val="85000"/>
                    <a:lumOff val="15000"/>
                  </a:schemeClr>
                </a:solidFill>
              </a:rPr>
              <a:t>  </a:t>
            </a:r>
            <a:br>
              <a:rPr sz="2800" smtClean="0">
                <a:solidFill>
                  <a:schemeClr val="bg1">
                    <a:lumMod val="85000"/>
                    <a:lumOff val="15000"/>
                  </a:schemeClr>
                </a:solidFill>
              </a:rPr>
            </a:br>
            <a:r>
              <a:rPr sz="2800" smtClean="0">
                <a:solidFill>
                  <a:schemeClr val="bg1">
                    <a:lumMod val="85000"/>
                    <a:lumOff val="15000"/>
                  </a:schemeClr>
                </a:solidFill>
              </a:rPr>
              <a:t> (Samos,  310-230 BCE)</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a:t>
            </a:r>
            <a:r>
              <a:rPr sz="3300" smtClean="0">
                <a:solidFill>
                  <a:schemeClr val="bg1">
                    <a:lumMod val="85000"/>
                    <a:lumOff val="15000"/>
                  </a:schemeClr>
                </a:solidFill>
              </a:rPr>
              <a:t>the  ancient  Copernicus</a:t>
            </a:r>
            <a:endParaRPr sz="3300">
              <a:solidFill>
                <a:schemeClr val="bg1">
                  <a:lumMod val="85000"/>
                  <a:lumOff val="15000"/>
                </a:schemeClr>
              </a:solidFill>
            </a:endParaRPr>
          </a:p>
        </p:txBody>
      </p:sp>
      <p:pic>
        <p:nvPicPr>
          <p:cNvPr id="9523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5239" name="Picture 4" descr="Aristarchus_work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3571875"/>
            <a:ext cx="46434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43375" y="3571875"/>
            <a:ext cx="4643438" cy="307181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4071938" y="3214688"/>
            <a:ext cx="5429250" cy="307975"/>
          </a:xfrm>
          <a:prstGeom prst="rect">
            <a:avLst/>
          </a:prstGeom>
          <a:noFill/>
        </p:spPr>
        <p:txBody>
          <a:bodyPr>
            <a:spAutoFit/>
          </a:bodyPr>
          <a:lstStyle/>
          <a:p>
            <a:pPr>
              <a:defRPr/>
            </a:pPr>
            <a:r>
              <a:rPr lang="en-US" sz="1400" b="1" dirty="0">
                <a:solidFill>
                  <a:srgbClr val="000099"/>
                </a:solidFill>
                <a:latin typeface="Constantia"/>
              </a:rPr>
              <a:t>“On the Sizes &amp; Distances of the Sun and Moon ”:</a:t>
            </a:r>
          </a:p>
        </p:txBody>
      </p:sp>
    </p:spTree>
    <p:extLst>
      <p:ext uri="{BB962C8B-B14F-4D97-AF65-F5344CB8AC3E}">
        <p14:creationId xmlns:p14="http://schemas.microsoft.com/office/powerpoint/2010/main" val="4137376480"/>
      </p:ext>
    </p:extLst>
  </p:cSld>
  <p:clrMapOvr>
    <a:masterClrMapping/>
  </p:clrMapOvr>
  <p:transition spd="slow">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smtClean="0"/>
              <a:t>      </a:t>
            </a:r>
            <a:r>
              <a:rPr sz="5100" smtClean="0">
                <a:solidFill>
                  <a:schemeClr val="bg1">
                    <a:lumMod val="85000"/>
                    <a:lumOff val="15000"/>
                  </a:schemeClr>
                </a:solidFill>
              </a:rPr>
              <a:t>On the Sizes and Distances</a:t>
            </a:r>
            <a:r>
              <a:rPr sz="2800" smtClean="0">
                <a:solidFill>
                  <a:schemeClr val="bg1">
                    <a:lumMod val="85000"/>
                    <a:lumOff val="15000"/>
                  </a:schemeClr>
                </a:solidFill>
              </a:rPr>
              <a:t>  </a:t>
            </a:r>
            <a:br>
              <a:rPr sz="2800" smtClean="0">
                <a:solidFill>
                  <a:schemeClr val="bg1">
                    <a:lumMod val="85000"/>
                    <a:lumOff val="15000"/>
                  </a:schemeClr>
                </a:solidFill>
              </a:rPr>
            </a:br>
            <a:endParaRPr sz="2800">
              <a:solidFill>
                <a:schemeClr val="bg1">
                  <a:lumMod val="85000"/>
                  <a:lumOff val="15000"/>
                </a:schemeClr>
              </a:solidFill>
            </a:endParaRPr>
          </a:p>
        </p:txBody>
      </p:sp>
      <p:pic>
        <p:nvPicPr>
          <p:cNvPr id="96261"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3071812"/>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extBox 9"/>
          <p:cNvSpPr txBox="1"/>
          <p:nvPr/>
        </p:nvSpPr>
        <p:spPr>
          <a:xfrm>
            <a:off x="4643438" y="1214438"/>
            <a:ext cx="4214812" cy="3078162"/>
          </a:xfrm>
          <a:prstGeom prst="rect">
            <a:avLst/>
          </a:prstGeom>
          <a:noFill/>
        </p:spPr>
        <p:txBody>
          <a:bodyPr>
            <a:spAutoFit/>
          </a:bodyPr>
          <a:lstStyle/>
          <a:p>
            <a:pPr>
              <a:defRPr/>
            </a:pPr>
            <a:r>
              <a:rPr lang="en-US" sz="1600" dirty="0">
                <a:solidFill>
                  <a:prstClr val="black">
                    <a:lumMod val="85000"/>
                    <a:lumOff val="15000"/>
                  </a:prstClr>
                </a:solidFill>
                <a:latin typeface="Constantia"/>
              </a:rPr>
              <a:t>Only one work of Aristarchus  survives: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   </a:t>
            </a:r>
            <a:r>
              <a:rPr lang="en-US" sz="1600" b="1" dirty="0">
                <a:solidFill>
                  <a:srgbClr val="0000FF"/>
                </a:solidFill>
                <a:latin typeface="Constantia"/>
              </a:rPr>
              <a:t>On the Sizes and the Distances</a:t>
            </a:r>
          </a:p>
          <a:p>
            <a:pPr>
              <a:defRPr/>
            </a:pPr>
            <a:r>
              <a:rPr lang="en-US" sz="1600" b="1" dirty="0">
                <a:solidFill>
                  <a:srgbClr val="0000FF"/>
                </a:solidFill>
                <a:latin typeface="Constantia"/>
              </a:rPr>
              <a:t>              of  the Sun and Moon</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mathematically based attempt</a:t>
            </a:r>
          </a:p>
          <a:p>
            <a:pPr>
              <a:defRPr/>
            </a:pPr>
            <a:r>
              <a:rPr lang="en-US" sz="1600" dirty="0">
                <a:solidFill>
                  <a:prstClr val="black">
                    <a:lumMod val="85000"/>
                    <a:lumOff val="15000"/>
                  </a:prstClr>
                </a:solidFill>
                <a:latin typeface="Constantia"/>
              </a:rPr>
              <a:t>to measure distance Earth-Sun, thus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attempt to measure scale Universe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Based upon geocentric view of Universe</a:t>
            </a:r>
          </a:p>
          <a:p>
            <a:pPr>
              <a:defRPr/>
            </a:pPr>
            <a:endParaRPr lang="en-US" dirty="0">
              <a:solidFill>
                <a:prstClr val="black">
                  <a:lumMod val="85000"/>
                  <a:lumOff val="15000"/>
                </a:prstClr>
              </a:solidFill>
              <a:latin typeface="Arial" pitchFamily="34" charset="0"/>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07777683"/>
      </p:ext>
    </p:extLst>
  </p:cSld>
  <p:clrMapOvr>
    <a:masterClrMapping/>
  </p:clrMapOvr>
  <p:transition spd="slow">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smtClean="0"/>
              <a:t>      </a:t>
            </a:r>
            <a:r>
              <a:rPr sz="5100" smtClean="0">
                <a:solidFill>
                  <a:schemeClr val="bg1">
                    <a:lumMod val="85000"/>
                    <a:lumOff val="15000"/>
                  </a:schemeClr>
                </a:solidFill>
              </a:rPr>
              <a:t>On the Sizes and Distances</a:t>
            </a:r>
            <a:r>
              <a:rPr sz="2800" smtClean="0">
                <a:solidFill>
                  <a:schemeClr val="bg1">
                    <a:lumMod val="85000"/>
                    <a:lumOff val="15000"/>
                  </a:schemeClr>
                </a:solidFill>
              </a:rPr>
              <a:t>  </a:t>
            </a:r>
            <a:br>
              <a:rPr sz="2800" smtClean="0">
                <a:solidFill>
                  <a:schemeClr val="bg1">
                    <a:lumMod val="85000"/>
                    <a:lumOff val="15000"/>
                  </a:schemeClr>
                </a:solidFill>
              </a:rPr>
            </a:br>
            <a:endParaRPr sz="2800">
              <a:solidFill>
                <a:schemeClr val="bg1">
                  <a:lumMod val="85000"/>
                  <a:lumOff val="15000"/>
                </a:schemeClr>
              </a:solidFill>
            </a:endParaRPr>
          </a:p>
        </p:txBody>
      </p:sp>
      <p:pic>
        <p:nvPicPr>
          <p:cNvPr id="97285"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7289" name="Picture 13" descr="aristarchu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286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572000" y="2786063"/>
            <a:ext cx="4214813" cy="3786187"/>
          </a:xfrm>
          <a:prstGeom prst="rect">
            <a:avLst/>
          </a:prstGeom>
          <a:noFill/>
        </p:spPr>
        <p:txBody>
          <a:bodyPr>
            <a:spAutoFit/>
          </a:bodyPr>
          <a:lstStyle/>
          <a:p>
            <a:pPr>
              <a:defRPr/>
            </a:pPr>
            <a:r>
              <a:rPr lang="en-US" sz="1600" dirty="0">
                <a:solidFill>
                  <a:prstClr val="black">
                    <a:lumMod val="85000"/>
                    <a:lumOff val="15000"/>
                  </a:prstClr>
                </a:solidFill>
                <a:latin typeface="Constantia"/>
              </a:rPr>
              <a:t>Aristarchus' geometric construction used to estimate the distance to the Sun. </a:t>
            </a:r>
          </a:p>
          <a:p>
            <a:pPr>
              <a:defRPr/>
            </a:pPr>
            <a:r>
              <a:rPr lang="en-US" sz="1600" dirty="0">
                <a:solidFill>
                  <a:prstClr val="black">
                    <a:lumMod val="85000"/>
                    <a:lumOff val="15000"/>
                  </a:prstClr>
                </a:solidFill>
                <a:latin typeface="Constantia"/>
              </a:rPr>
              <a:t>Earth (E) –Sun (S)-Moon (M) triangle and sizes are not drawn to scale.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Measure angle b:</a:t>
            </a:r>
          </a:p>
          <a:p>
            <a:pPr>
              <a:defRPr/>
            </a:pPr>
            <a:r>
              <a:rPr lang="en-US" sz="1600" dirty="0">
                <a:solidFill>
                  <a:prstClr val="black">
                    <a:lumMod val="85000"/>
                    <a:lumOff val="15000"/>
                  </a:prstClr>
                </a:solidFill>
                <a:latin typeface="Constantia"/>
              </a:rPr>
              <a:t>    c =  90</a:t>
            </a:r>
            <a:r>
              <a:rPr lang="en-US" sz="1600" dirty="0">
                <a:solidFill>
                  <a:prstClr val="black">
                    <a:lumMod val="85000"/>
                    <a:lumOff val="15000"/>
                  </a:prstClr>
                </a:solidFill>
                <a:latin typeface="Constantia"/>
                <a:sym typeface="Mathematica1"/>
              </a:rPr>
              <a:t>-b           </a:t>
            </a:r>
            <a:r>
              <a:rPr lang="en-US" sz="1600" dirty="0">
                <a:solidFill>
                  <a:prstClr val="black">
                    <a:lumMod val="85000"/>
                    <a:lumOff val="15000"/>
                  </a:prstClr>
                </a:solidFill>
                <a:latin typeface="Constantia"/>
              </a:rPr>
              <a:t>EM/ES = sin(c) </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Aristarchus:</a:t>
            </a:r>
          </a:p>
          <a:p>
            <a:pPr>
              <a:defRPr/>
            </a:pPr>
            <a:r>
              <a:rPr lang="en-US" sz="1600" dirty="0">
                <a:solidFill>
                  <a:prstClr val="black">
                    <a:lumMod val="85000"/>
                    <a:lumOff val="15000"/>
                  </a:prstClr>
                </a:solidFill>
                <a:latin typeface="Constantia"/>
              </a:rPr>
              <a:t>      b = 87</a:t>
            </a:r>
            <a:r>
              <a:rPr lang="en-US" sz="1600" dirty="0">
                <a:solidFill>
                  <a:prstClr val="black">
                    <a:lumMod val="85000"/>
                    <a:lumOff val="15000"/>
                  </a:prstClr>
                </a:solidFill>
                <a:latin typeface="Constantia"/>
                <a:sym typeface="Mathematica1"/>
              </a:rPr>
              <a:t></a:t>
            </a:r>
            <a:r>
              <a:rPr lang="en-US" sz="1600" dirty="0">
                <a:solidFill>
                  <a:prstClr val="black">
                    <a:lumMod val="85000"/>
                    <a:lumOff val="15000"/>
                  </a:prstClr>
                </a:solidFill>
                <a:latin typeface="Constantia"/>
              </a:rPr>
              <a:t>              real value:       b = 89</a:t>
            </a:r>
            <a:r>
              <a:rPr lang="en-US" sz="1600" dirty="0">
                <a:solidFill>
                  <a:prstClr val="black">
                    <a:lumMod val="85000"/>
                    <a:lumOff val="15000"/>
                  </a:prstClr>
                </a:solidFill>
                <a:latin typeface="Constantia"/>
                <a:sym typeface="Mathematica1"/>
              </a:rPr>
              <a:t></a:t>
            </a:r>
            <a:r>
              <a:rPr lang="en-US" sz="1600" dirty="0">
                <a:solidFill>
                  <a:prstClr val="black">
                    <a:lumMod val="85000"/>
                    <a:lumOff val="15000"/>
                  </a:prstClr>
                </a:solidFill>
                <a:latin typeface="Constantia"/>
              </a:rPr>
              <a:t>50 </a:t>
            </a:r>
          </a:p>
          <a:p>
            <a:pPr>
              <a:defRPr/>
            </a:pPr>
            <a:r>
              <a:rPr lang="en-US" sz="1600" dirty="0">
                <a:solidFill>
                  <a:prstClr val="black">
                    <a:lumMod val="85000"/>
                    <a:lumOff val="15000"/>
                  </a:prstClr>
                </a:solidFill>
                <a:latin typeface="Constantia"/>
              </a:rPr>
              <a:t>    ES = 19 EM         real value:     ES = 397 EM</a:t>
            </a:r>
          </a:p>
          <a:p>
            <a:pPr>
              <a:defRPr/>
            </a:pPr>
            <a:r>
              <a:rPr lang="en-US" sz="1600" dirty="0">
                <a:solidFill>
                  <a:prstClr val="black">
                    <a:lumMod val="85000"/>
                    <a:lumOff val="15000"/>
                  </a:prstClr>
                </a:solidFill>
                <a:latin typeface="Constantia"/>
              </a:rPr>
              <a:t>Numerically, very unstable procedure, reason</a:t>
            </a:r>
          </a:p>
          <a:p>
            <a:pPr>
              <a:defRPr/>
            </a:pPr>
            <a:r>
              <a:rPr lang="en-US" sz="1600" dirty="0">
                <a:solidFill>
                  <a:prstClr val="black">
                    <a:lumMod val="85000"/>
                    <a:lumOff val="15000"/>
                  </a:prstClr>
                </a:solidFill>
                <a:latin typeface="Constantia"/>
              </a:rPr>
              <a:t>for huge error. Nonetheless, </a:t>
            </a:r>
          </a:p>
          <a:p>
            <a:pPr>
              <a:defRPr/>
            </a:pPr>
            <a:endParaRPr lang="en-US" sz="1600" dirty="0">
              <a:solidFill>
                <a:prstClr val="black">
                  <a:lumMod val="85000"/>
                  <a:lumOff val="15000"/>
                </a:prstClr>
              </a:solidFill>
              <a:latin typeface="Constantia"/>
            </a:endParaRPr>
          </a:p>
          <a:p>
            <a:pPr>
              <a:defRPr/>
            </a:pPr>
            <a:endParaRPr lang="en-US" sz="1600" dirty="0">
              <a:solidFill>
                <a:prstClr val="black">
                  <a:lumMod val="85000"/>
                  <a:lumOff val="15000"/>
                </a:prstClr>
              </a:solidFill>
              <a:latin typeface="Constantia"/>
            </a:endParaRPr>
          </a:p>
        </p:txBody>
      </p:sp>
    </p:spTree>
    <p:extLst>
      <p:ext uri="{BB962C8B-B14F-4D97-AF65-F5344CB8AC3E}">
        <p14:creationId xmlns:p14="http://schemas.microsoft.com/office/powerpoint/2010/main" val="50411167"/>
      </p:ext>
    </p:extLst>
  </p:cSld>
  <p:clrMapOvr>
    <a:masterClrMapping/>
  </p:clrMapOvr>
  <p:transition spd="slow">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smtClean="0"/>
              <a:t>      </a:t>
            </a:r>
            <a:r>
              <a:rPr sz="5100" smtClean="0">
                <a:solidFill>
                  <a:schemeClr val="bg1">
                    <a:lumMod val="85000"/>
                    <a:lumOff val="15000"/>
                  </a:schemeClr>
                </a:solidFill>
              </a:rPr>
              <a:t>On the Sizes and Distances</a:t>
            </a:r>
            <a:r>
              <a:rPr sz="2800" smtClean="0">
                <a:solidFill>
                  <a:schemeClr val="bg1">
                    <a:lumMod val="85000"/>
                    <a:lumOff val="15000"/>
                  </a:schemeClr>
                </a:solidFill>
              </a:rPr>
              <a:t>  </a:t>
            </a:r>
            <a:br>
              <a:rPr sz="2800" smtClean="0">
                <a:solidFill>
                  <a:schemeClr val="bg1">
                    <a:lumMod val="85000"/>
                    <a:lumOff val="15000"/>
                  </a:schemeClr>
                </a:solidFill>
              </a:rPr>
            </a:br>
            <a:endParaRPr sz="2800">
              <a:solidFill>
                <a:schemeClr val="bg1">
                  <a:lumMod val="85000"/>
                  <a:lumOff val="15000"/>
                </a:schemeClr>
              </a:solidFill>
            </a:endParaRPr>
          </a:p>
        </p:txBody>
      </p:sp>
      <p:pic>
        <p:nvPicPr>
          <p:cNvPr id="98309"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643438" y="3286125"/>
            <a:ext cx="4214812" cy="2800350"/>
          </a:xfrm>
          <a:prstGeom prst="rect">
            <a:avLst/>
          </a:prstGeom>
          <a:noFill/>
        </p:spPr>
        <p:txBody>
          <a:bodyPr>
            <a:spAutoFit/>
          </a:bodyPr>
          <a:lstStyle/>
          <a:p>
            <a:pPr>
              <a:defRPr/>
            </a:pPr>
            <a:r>
              <a:rPr lang="en-US" sz="1600" dirty="0">
                <a:solidFill>
                  <a:prstClr val="white"/>
                </a:solidFill>
                <a:latin typeface="Constantia"/>
              </a:rPr>
              <a:t>Aristarchus' estimate of size Sun:</a:t>
            </a:r>
          </a:p>
          <a:p>
            <a:pPr>
              <a:defRPr/>
            </a:pPr>
            <a:endParaRPr lang="en-US" sz="1600" dirty="0">
              <a:solidFill>
                <a:prstClr val="white"/>
              </a:solidFill>
              <a:latin typeface="Constantia"/>
            </a:endParaRPr>
          </a:p>
          <a:p>
            <a:pPr>
              <a:defRPr/>
            </a:pPr>
            <a:r>
              <a:rPr lang="en-US" sz="1600" dirty="0">
                <a:solidFill>
                  <a:prstClr val="white"/>
                </a:solidFill>
                <a:latin typeface="Constantia"/>
              </a:rPr>
              <a:t>angular diameter Sun ~</a:t>
            </a:r>
          </a:p>
          <a:p>
            <a:pPr>
              <a:defRPr/>
            </a:pPr>
            <a:r>
              <a:rPr lang="en-US" sz="1600" dirty="0">
                <a:solidFill>
                  <a:prstClr val="white"/>
                </a:solidFill>
                <a:latin typeface="Constantia"/>
              </a:rPr>
              <a:t>angular diameter Moon   </a:t>
            </a:r>
          </a:p>
          <a:p>
            <a:pPr>
              <a:defRPr/>
            </a:pPr>
            <a:endParaRPr lang="en-US" sz="1600" dirty="0">
              <a:solidFill>
                <a:prstClr val="white"/>
              </a:solidFill>
              <a:latin typeface="Constantia"/>
            </a:endParaRPr>
          </a:p>
          <a:p>
            <a:pPr>
              <a:defRPr/>
            </a:pPr>
            <a:r>
              <a:rPr lang="en-US" sz="1600" dirty="0">
                <a:solidFill>
                  <a:prstClr val="white"/>
                </a:solidFill>
                <a:latin typeface="Constantia"/>
              </a:rPr>
              <a:t>Dist. Earth-Sun  =   19  Dist. Earth-Moon</a:t>
            </a:r>
          </a:p>
          <a:p>
            <a:pPr>
              <a:defRPr/>
            </a:pPr>
            <a:endParaRPr lang="en-US" sz="1600" dirty="0">
              <a:solidFill>
                <a:prstClr val="white"/>
              </a:solidFill>
              <a:latin typeface="Constantia"/>
            </a:endParaRPr>
          </a:p>
          <a:p>
            <a:pPr>
              <a:defRPr/>
            </a:pPr>
            <a:r>
              <a:rPr lang="en-US" sz="1600" dirty="0">
                <a:solidFill>
                  <a:prstClr val="white"/>
                </a:solidFill>
                <a:latin typeface="Constantia"/>
              </a:rPr>
              <a:t>                     size  Sun  = 19  x  size Moon</a:t>
            </a:r>
          </a:p>
          <a:p>
            <a:pPr>
              <a:defRPr/>
            </a:pPr>
            <a:r>
              <a:rPr lang="en-US" sz="1600" dirty="0">
                <a:solidFill>
                  <a:prstClr val="white"/>
                </a:solidFill>
                <a:latin typeface="Constantia"/>
              </a:rPr>
              <a:t> </a:t>
            </a:r>
          </a:p>
          <a:p>
            <a:pPr>
              <a:defRPr/>
            </a:pPr>
            <a:r>
              <a:rPr lang="en-US" sz="1600" dirty="0">
                <a:solidFill>
                  <a:prstClr val="white"/>
                </a:solidFill>
                <a:latin typeface="Constantia"/>
              </a:rPr>
              <a:t>                     size  Sun  &gt;  size Earth  </a:t>
            </a:r>
          </a:p>
          <a:p>
            <a:pPr>
              <a:defRPr/>
            </a:pPr>
            <a:endParaRPr lang="en-US" sz="1600" dirty="0">
              <a:solidFill>
                <a:prstClr val="black">
                  <a:lumMod val="85000"/>
                  <a:lumOff val="15000"/>
                </a:prstClr>
              </a:solidFill>
              <a:latin typeface="Constantia"/>
            </a:endParaRPr>
          </a:p>
        </p:txBody>
      </p:sp>
      <p:pic>
        <p:nvPicPr>
          <p:cNvPr id="98315" name="Picture 6" descr="aristarchus_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3322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p:nvPr/>
        </p:nvSpPr>
        <p:spPr>
          <a:xfrm>
            <a:off x="4786313" y="5072063"/>
            <a:ext cx="642937"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p:nvSpPr>
        <p:spPr>
          <a:xfrm>
            <a:off x="4714875" y="1214438"/>
            <a:ext cx="3929063"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Rectangle 18"/>
          <p:cNvSpPr/>
          <p:nvPr/>
        </p:nvSpPr>
        <p:spPr>
          <a:xfrm>
            <a:off x="4929188" y="2714625"/>
            <a:ext cx="314325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ight Arrow 19"/>
          <p:cNvSpPr/>
          <p:nvPr/>
        </p:nvSpPr>
        <p:spPr>
          <a:xfrm>
            <a:off x="4786313" y="5572125"/>
            <a:ext cx="642937"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445828146"/>
      </p:ext>
    </p:extLst>
  </p:cSld>
  <p:clrMapOvr>
    <a:masterClrMapping/>
  </p:clrMapOvr>
  <p:transition spd="slow">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dirty="0" smtClean="0">
                <a:solidFill>
                  <a:schemeClr val="tx1"/>
                </a:solidFill>
              </a:rPr>
              <a:t>Aristarchus:</a:t>
            </a:r>
            <a:br>
              <a:rPr sz="5000" dirty="0" smtClean="0">
                <a:solidFill>
                  <a:schemeClr val="tx1"/>
                </a:solidFill>
              </a:rPr>
            </a:br>
            <a:r>
              <a:rPr sz="4800" dirty="0" smtClean="0">
                <a:solidFill>
                  <a:schemeClr val="tx1"/>
                </a:solidFill>
              </a:rPr>
              <a:t>Heliocentric Universe </a:t>
            </a:r>
            <a:r>
              <a:rPr sz="2800" dirty="0" smtClean="0"/>
              <a:t/>
            </a:r>
            <a:br>
              <a:rPr sz="2800" dirty="0" smtClean="0"/>
            </a:br>
            <a:r>
              <a:rPr sz="2800" dirty="0" smtClean="0"/>
              <a:t/>
            </a:r>
            <a:br>
              <a:rPr sz="2800" dirty="0" smtClean="0"/>
            </a:br>
            <a:r>
              <a:rPr sz="2800" dirty="0" smtClean="0"/>
              <a:t/>
            </a:r>
            <a:br>
              <a:rPr sz="2800" dirty="0" smtClean="0"/>
            </a:br>
            <a:endParaRPr sz="3300" dirty="0"/>
          </a:p>
        </p:txBody>
      </p:sp>
      <p:pic>
        <p:nvPicPr>
          <p:cNvPr id="99333"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2214563"/>
            <a:ext cx="4857750" cy="4429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4071938" y="2286000"/>
            <a:ext cx="4929187" cy="4294188"/>
          </a:xfrm>
          <a:prstGeom prst="rect">
            <a:avLst/>
          </a:prstGeom>
        </p:spPr>
        <p:txBody>
          <a:bodyPr>
            <a:spAutoFit/>
          </a:bodyPr>
          <a:lstStyle/>
          <a:p>
            <a:pPr>
              <a:defRPr/>
            </a:pPr>
            <a:r>
              <a:rPr lang="en-US" sz="1300" dirty="0">
                <a:latin typeface="Constantia"/>
              </a:rPr>
              <a:t>You King </a:t>
            </a:r>
            <a:r>
              <a:rPr lang="en-US" sz="1300" dirty="0" err="1">
                <a:latin typeface="Constantia"/>
              </a:rPr>
              <a:t>Gelon</a:t>
            </a:r>
            <a:r>
              <a:rPr lang="en-US" sz="1300" dirty="0">
                <a:latin typeface="Constantia"/>
              </a:rPr>
              <a:t> are aware the ‘universe' is the name given by most astronomers to the sphere the center of which is the center of the Earth, while its radius is equal to the straight line between the center of the Sun and the center of the Earth. This is the common account as you have heard from astronomers. </a:t>
            </a:r>
          </a:p>
          <a:p>
            <a:pPr>
              <a:defRPr/>
            </a:pPr>
            <a:endParaRPr lang="en-US" sz="1300" dirty="0">
              <a:latin typeface="Constantia"/>
            </a:endParaRPr>
          </a:p>
          <a:p>
            <a:pPr>
              <a:defRPr/>
            </a:pPr>
            <a:r>
              <a:rPr lang="en-US" sz="1300" dirty="0">
                <a:latin typeface="Constantia"/>
              </a:rPr>
              <a:t>But Aristarchus has brought out a book consisting of certain hypotheses, wherein it appears, as a consequence of the assumptions made, that the universe is many times greater than the 'universe' just mentioned. </a:t>
            </a:r>
          </a:p>
          <a:p>
            <a:pPr>
              <a:defRPr/>
            </a:pPr>
            <a:endParaRPr lang="en-US" sz="1300" dirty="0">
              <a:latin typeface="Constantia"/>
            </a:endParaRPr>
          </a:p>
          <a:p>
            <a:pPr>
              <a:defRPr/>
            </a:pPr>
            <a:r>
              <a:rPr lang="en-US" sz="1300" dirty="0">
                <a:latin typeface="Constantia"/>
              </a:rPr>
              <a:t>His hypotheses are that the fixed stars and the Sun remain unmoved, that </a:t>
            </a:r>
          </a:p>
          <a:p>
            <a:pPr>
              <a:defRPr/>
            </a:pPr>
            <a:endParaRPr lang="en-US" sz="1300" dirty="0">
              <a:latin typeface="Constantia"/>
            </a:endParaRPr>
          </a:p>
          <a:p>
            <a:pPr>
              <a:defRPr/>
            </a:pPr>
            <a:r>
              <a:rPr lang="en-US" sz="1300" dirty="0">
                <a:latin typeface="Constantia"/>
              </a:rPr>
              <a:t>                     </a:t>
            </a:r>
            <a:r>
              <a:rPr lang="en-US" sz="1300" b="1" dirty="0">
                <a:latin typeface="Constantia"/>
              </a:rPr>
              <a:t>the Earth revolves about the Sun </a:t>
            </a:r>
          </a:p>
          <a:p>
            <a:pPr>
              <a:defRPr/>
            </a:pPr>
            <a:endParaRPr lang="en-US" sz="1300" dirty="0">
              <a:latin typeface="Constantia"/>
            </a:endParaRPr>
          </a:p>
          <a:p>
            <a:pPr>
              <a:defRPr/>
            </a:pPr>
            <a:r>
              <a:rPr lang="en-US" sz="1300" dirty="0">
                <a:latin typeface="Constantia"/>
              </a:rPr>
              <a:t>on the circumference of a circle, the Sun lying in the middle of the orbit, and that the sphere of fixed stars, situated about the same center as the Sun, is so great that the circle in which he supposes the Earth to revolve bears such a proportion to the distance of the fixed stars as the center of the sphere bears to its surface.</a:t>
            </a:r>
          </a:p>
        </p:txBody>
      </p:sp>
      <p:sp>
        <p:nvSpPr>
          <p:cNvPr id="11" name="TextBox 10"/>
          <p:cNvSpPr txBox="1"/>
          <p:nvPr/>
        </p:nvSpPr>
        <p:spPr>
          <a:xfrm>
            <a:off x="4071938" y="1785938"/>
            <a:ext cx="5429250" cy="307975"/>
          </a:xfrm>
          <a:prstGeom prst="rect">
            <a:avLst/>
          </a:prstGeom>
          <a:noFill/>
        </p:spPr>
        <p:txBody>
          <a:bodyPr>
            <a:spAutoFit/>
          </a:bodyPr>
          <a:lstStyle/>
          <a:p>
            <a:pPr>
              <a:defRPr/>
            </a:pPr>
            <a:r>
              <a:rPr lang="en-US" sz="1400" b="1" dirty="0">
                <a:solidFill>
                  <a:srgbClr val="000099"/>
                </a:solidFill>
                <a:latin typeface="Constantia"/>
              </a:rPr>
              <a:t>Archimedes, “the Sand </a:t>
            </a:r>
            <a:r>
              <a:rPr lang="en-US" sz="1400" b="1" dirty="0" err="1">
                <a:solidFill>
                  <a:srgbClr val="000099"/>
                </a:solidFill>
                <a:latin typeface="Constantia"/>
              </a:rPr>
              <a:t>Reckoner</a:t>
            </a:r>
            <a:r>
              <a:rPr lang="en-US" sz="1400" b="1" dirty="0">
                <a:solidFill>
                  <a:srgbClr val="000099"/>
                </a:solidFill>
                <a:latin typeface="Constantia"/>
              </a:rPr>
              <a:t>” (~200 BCE):</a:t>
            </a:r>
          </a:p>
        </p:txBody>
      </p:sp>
    </p:spTree>
    <p:extLst>
      <p:ext uri="{BB962C8B-B14F-4D97-AF65-F5344CB8AC3E}">
        <p14:creationId xmlns:p14="http://schemas.microsoft.com/office/powerpoint/2010/main" val="3292120247"/>
      </p:ext>
    </p:extLst>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dirty="0" smtClean="0">
                <a:solidFill>
                  <a:schemeClr val="tx1"/>
                </a:solidFill>
              </a:rPr>
              <a:t>Aristarchus:</a:t>
            </a:r>
            <a:br>
              <a:rPr sz="5000" dirty="0" smtClean="0">
                <a:solidFill>
                  <a:schemeClr val="tx1"/>
                </a:solidFill>
              </a:rPr>
            </a:br>
            <a:r>
              <a:rPr sz="4800" dirty="0" smtClean="0">
                <a:solidFill>
                  <a:schemeClr val="tx1"/>
                </a:solidFill>
              </a:rPr>
              <a:t>Heliocentric Universe </a:t>
            </a:r>
            <a:r>
              <a:rPr sz="2800" dirty="0" smtClean="0"/>
              <a:t/>
            </a:r>
            <a:br>
              <a:rPr sz="2800" dirty="0" smtClean="0"/>
            </a:br>
            <a:r>
              <a:rPr sz="2800" dirty="0" smtClean="0"/>
              <a:t/>
            </a:r>
            <a:br>
              <a:rPr sz="2800" dirty="0" smtClean="0"/>
            </a:br>
            <a:r>
              <a:rPr sz="2800" dirty="0" smtClean="0"/>
              <a:t/>
            </a:r>
            <a:br>
              <a:rPr sz="2800" dirty="0" smtClean="0"/>
            </a:br>
            <a:endParaRPr sz="3300" dirty="0"/>
          </a:p>
        </p:txBody>
      </p:sp>
      <p:pic>
        <p:nvPicPr>
          <p:cNvPr id="10035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1714500"/>
            <a:ext cx="4857750" cy="2000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4143375" y="1571625"/>
            <a:ext cx="5143500" cy="2970213"/>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latin typeface="Constantia"/>
              </a:rPr>
              <a:t>Aristarchus’  idea of Heliocentric Universe  </a:t>
            </a:r>
          </a:p>
          <a:p>
            <a:pPr>
              <a:defRPr/>
            </a:pPr>
            <a:r>
              <a:rPr lang="en-US" sz="1600" dirty="0">
                <a:latin typeface="Constantia"/>
              </a:rPr>
              <a:t>encountered </a:t>
            </a:r>
            <a:r>
              <a:rPr lang="en-US" sz="1600" dirty="0" err="1">
                <a:latin typeface="Constantia"/>
              </a:rPr>
              <a:t>sceptical</a:t>
            </a:r>
            <a:r>
              <a:rPr lang="en-US" sz="1600" dirty="0">
                <a:latin typeface="Constantia"/>
              </a:rPr>
              <a:t>, even hostile, reactions:</a:t>
            </a:r>
          </a:p>
          <a:p>
            <a:pPr>
              <a:defRPr/>
            </a:pPr>
            <a:endParaRPr lang="en-US" sz="1600" dirty="0">
              <a:latin typeface="Constantia"/>
            </a:endParaRPr>
          </a:p>
          <a:p>
            <a:pPr>
              <a:defRPr/>
            </a:pPr>
            <a:r>
              <a:rPr lang="en-US" sz="1600" dirty="0">
                <a:latin typeface="Constantia"/>
              </a:rPr>
              <a:t> </a:t>
            </a:r>
            <a:r>
              <a:rPr lang="en-US" sz="1600" dirty="0">
                <a:latin typeface="Constantia"/>
                <a:sym typeface="Mathematica1"/>
              </a:rPr>
              <a:t></a:t>
            </a:r>
            <a:r>
              <a:rPr lang="en-US" sz="1600" dirty="0">
                <a:latin typeface="Constantia"/>
              </a:rPr>
              <a:t>  Could not explain the absence of </a:t>
            </a:r>
          </a:p>
          <a:p>
            <a:pPr>
              <a:defRPr/>
            </a:pPr>
            <a:r>
              <a:rPr lang="en-US" sz="1600" dirty="0">
                <a:latin typeface="Constantia"/>
              </a:rPr>
              <a:t>    parallax of fixed stars  </a:t>
            </a:r>
          </a:p>
          <a:p>
            <a:pPr>
              <a:defRPr/>
            </a:pPr>
            <a:r>
              <a:rPr lang="en-US" sz="1600" dirty="0">
                <a:latin typeface="Constantia"/>
              </a:rPr>
              <a:t>    (or they should be very, very far away …)</a:t>
            </a:r>
          </a:p>
          <a:p>
            <a:pPr>
              <a:defRPr/>
            </a:pPr>
            <a:r>
              <a:rPr lang="en-US" sz="1600" dirty="0">
                <a:latin typeface="Constantia"/>
              </a:rPr>
              <a:t> </a:t>
            </a:r>
            <a:r>
              <a:rPr lang="en-US" sz="1600" dirty="0">
                <a:latin typeface="Constantia"/>
                <a:sym typeface="Mathematica1"/>
              </a:rPr>
              <a:t>  </a:t>
            </a:r>
            <a:r>
              <a:rPr lang="en-US" sz="1600" dirty="0">
                <a:latin typeface="Constantia"/>
              </a:rPr>
              <a:t>Impiety … (even for those “rational” Greeks …)</a:t>
            </a:r>
          </a:p>
          <a:p>
            <a:pPr>
              <a:defRPr/>
            </a:pPr>
            <a:endParaRPr lang="en-US" sz="1500" dirty="0">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3" name="Rectangle 12"/>
          <p:cNvSpPr/>
          <p:nvPr/>
        </p:nvSpPr>
        <p:spPr>
          <a:xfrm>
            <a:off x="4071938" y="4429125"/>
            <a:ext cx="4857750" cy="1857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4143375" y="4357688"/>
            <a:ext cx="4857750" cy="2714625"/>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latin typeface="Constantia"/>
              </a:rPr>
              <a:t>“Cleanthes thought it was the duty of the Greeks to indict Aristarchus of Samos on the charge of impiety for putting in motion the Hearth of the universe [i.e. the earth], . . . supposing the heaven to remain at rest and the earth to revolve in an oblique circle, while it rotates, at the same time, about its own axis”</a:t>
            </a: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5" name="TextBox 14"/>
          <p:cNvSpPr txBox="1"/>
          <p:nvPr/>
        </p:nvSpPr>
        <p:spPr>
          <a:xfrm>
            <a:off x="4000500" y="6357938"/>
            <a:ext cx="5429250" cy="307975"/>
          </a:xfrm>
          <a:prstGeom prst="rect">
            <a:avLst/>
          </a:prstGeom>
          <a:noFill/>
        </p:spPr>
        <p:txBody>
          <a:bodyPr>
            <a:spAutoFit/>
          </a:bodyPr>
          <a:lstStyle/>
          <a:p>
            <a:pPr>
              <a:defRPr/>
            </a:pPr>
            <a:r>
              <a:rPr lang="en-US" sz="1400" b="1" dirty="0">
                <a:solidFill>
                  <a:srgbClr val="000099"/>
                </a:solidFill>
                <a:latin typeface="Constantia"/>
              </a:rPr>
              <a:t>Plutarchus,  “On the Apparent Face in the Orb of the Moon”</a:t>
            </a:r>
          </a:p>
        </p:txBody>
      </p:sp>
    </p:spTree>
    <p:extLst>
      <p:ext uri="{BB962C8B-B14F-4D97-AF65-F5344CB8AC3E}">
        <p14:creationId xmlns:p14="http://schemas.microsoft.com/office/powerpoint/2010/main" val="590539533"/>
      </p:ext>
    </p:extLst>
  </p:cSld>
  <p:clrMapOvr>
    <a:masterClrMapping/>
  </p:clrMapOvr>
  <p:transition spd="slow">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Eratosthenes of Cyrene</a:t>
            </a:r>
            <a:br>
              <a:rPr smtClean="0"/>
            </a:br>
            <a:r>
              <a:rPr lang="el-GR" smtClean="0"/>
              <a:t>Ἐρατοσθένης</a:t>
            </a:r>
            <a:r>
              <a:rPr smtClean="0"/>
              <a:t/>
            </a:r>
            <a:br>
              <a:rPr smtClean="0"/>
            </a:br>
            <a:r>
              <a:rPr smtClean="0"/>
              <a:t/>
            </a:r>
            <a:br>
              <a:rPr smtClean="0"/>
            </a:br>
            <a:r>
              <a:rPr lang="el-GR" smtClean="0"/>
              <a:t>276 </a:t>
            </a:r>
            <a:r>
              <a:rPr smtClean="0"/>
              <a:t>BC - 194 BC</a:t>
            </a:r>
            <a:br>
              <a:rPr smtClean="0"/>
            </a:br>
            <a:endParaRPr/>
          </a:p>
        </p:txBody>
      </p:sp>
    </p:spTree>
    <p:extLst>
      <p:ext uri="{BB962C8B-B14F-4D97-AF65-F5344CB8AC3E}">
        <p14:creationId xmlns:p14="http://schemas.microsoft.com/office/powerpoint/2010/main" val="2752891290"/>
      </p:ext>
    </p:extLst>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029200" y="571480"/>
            <a:ext cx="8229600" cy="1143000"/>
          </a:xfrm>
        </p:spPr>
        <p:txBody>
          <a:bodyPr>
            <a:normAutofit fontScale="90000"/>
          </a:bodyPr>
          <a:lstStyle/>
          <a:p>
            <a:pPr eaLnBrk="1" fontAlgn="auto" hangingPunct="1">
              <a:spcAft>
                <a:spcPts val="0"/>
              </a:spcAft>
              <a:defRPr/>
            </a:pPr>
            <a:r>
              <a:rPr sz="5100" smtClean="0">
                <a:solidFill>
                  <a:srgbClr val="5C1F00"/>
                </a:solidFill>
              </a:rPr>
              <a:t>Eratosthenes</a:t>
            </a:r>
            <a:r>
              <a:rPr sz="2800" smtClean="0">
                <a:solidFill>
                  <a:srgbClr val="5C1F00"/>
                </a:solidFill>
              </a:rPr>
              <a:t> </a:t>
            </a:r>
            <a:br>
              <a:rPr sz="2800" smtClean="0">
                <a:solidFill>
                  <a:srgbClr val="5C1F00"/>
                </a:solidFill>
              </a:rPr>
            </a:br>
            <a:r>
              <a:rPr sz="2800" smtClean="0">
                <a:solidFill>
                  <a:srgbClr val="5C1F00"/>
                </a:solidFill>
              </a:rPr>
              <a:t>of Cyrene  </a:t>
            </a:r>
            <a:br>
              <a:rPr sz="2800" smtClean="0">
                <a:solidFill>
                  <a:srgbClr val="5C1F00"/>
                </a:solidFill>
              </a:rPr>
            </a:br>
            <a:r>
              <a:rPr sz="2800" smtClean="0">
                <a:solidFill>
                  <a:srgbClr val="5C1F00"/>
                </a:solidFill>
              </a:rPr>
              <a:t>(276 -194 B.C.E.)</a:t>
            </a:r>
            <a:endParaRPr sz="2800">
              <a:solidFill>
                <a:srgbClr val="5C1F00"/>
              </a:solidFill>
            </a:endParaRPr>
          </a:p>
        </p:txBody>
      </p:sp>
      <p:pic>
        <p:nvPicPr>
          <p:cNvPr id="102404" name="Picture 6" descr="eratosthe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5000625" y="1928813"/>
            <a:ext cx="4000500" cy="4714875"/>
          </a:xfrm>
          <a:prstGeom prst="rect">
            <a:avLst/>
          </a:prstGeom>
          <a:solidFill>
            <a:schemeClr val="tx2">
              <a:lumMod val="9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407" name="TextBox 4"/>
          <p:cNvSpPr txBox="1">
            <a:spLocks noChangeArrowheads="1"/>
          </p:cNvSpPr>
          <p:nvPr/>
        </p:nvSpPr>
        <p:spPr bwMode="auto">
          <a:xfrm>
            <a:off x="5000625" y="2000250"/>
            <a:ext cx="40005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Studied in Alexandria &amp; Athens</a:t>
            </a:r>
          </a:p>
          <a:p>
            <a:pPr eaLnBrk="1" hangingPunct="1">
              <a:lnSpc>
                <a:spcPct val="80000"/>
              </a:lnSpc>
            </a:pPr>
            <a:endParaRPr lang="en-US" altLang="en-US" b="1" smtClean="0">
              <a:solidFill>
                <a:srgbClr val="5C1F00"/>
              </a:solidFill>
            </a:endParaRPr>
          </a:p>
          <a:p>
            <a:pPr eaLnBrk="1" hangingPunct="1">
              <a:lnSpc>
                <a:spcPct val="80000"/>
              </a:lnSpc>
            </a:pPr>
            <a:r>
              <a:rPr lang="en-US" altLang="en-US" b="1" smtClean="0">
                <a:solidFill>
                  <a:srgbClr val="5C1F00"/>
                </a:solidFill>
              </a:rPr>
              <a:t>     - Mathematician</a:t>
            </a:r>
          </a:p>
          <a:p>
            <a:pPr eaLnBrk="1" hangingPunct="1">
              <a:lnSpc>
                <a:spcPct val="80000"/>
              </a:lnSpc>
            </a:pPr>
            <a:r>
              <a:rPr lang="en-US" altLang="en-US" b="1" smtClean="0">
                <a:solidFill>
                  <a:srgbClr val="5C1F00"/>
                </a:solidFill>
              </a:rPr>
              <a:t>     - Astronomer</a:t>
            </a:r>
          </a:p>
          <a:p>
            <a:pPr eaLnBrk="1" hangingPunct="1">
              <a:lnSpc>
                <a:spcPct val="80000"/>
              </a:lnSpc>
            </a:pPr>
            <a:r>
              <a:rPr lang="en-US" altLang="en-US" b="1" smtClean="0">
                <a:solidFill>
                  <a:srgbClr val="5C1F00"/>
                </a:solidFill>
              </a:rPr>
              <a:t>     - Geographer</a:t>
            </a:r>
          </a:p>
          <a:p>
            <a:pPr eaLnBrk="1" hangingPunct="1">
              <a:lnSpc>
                <a:spcPct val="80000"/>
              </a:lnSpc>
            </a:pPr>
            <a:r>
              <a:rPr lang="en-US" altLang="en-US" b="1" smtClean="0">
                <a:solidFill>
                  <a:srgbClr val="5C1F00"/>
                </a:solidFill>
              </a:rPr>
              <a:t>     - Poet</a:t>
            </a:r>
          </a:p>
          <a:p>
            <a:pPr eaLnBrk="1" hangingPunct="1">
              <a:lnSpc>
                <a:spcPct val="80000"/>
              </a:lnSpc>
            </a:pPr>
            <a:r>
              <a:rPr lang="en-US" altLang="en-US" b="1" smtClean="0">
                <a:solidFill>
                  <a:srgbClr val="5C1F00"/>
                </a:solidFill>
              </a:rPr>
              <a:t>     - Athlete</a:t>
            </a:r>
          </a:p>
          <a:p>
            <a:pPr eaLnBrk="1" hangingPunct="1">
              <a:lnSpc>
                <a:spcPct val="80000"/>
              </a:lnSpc>
            </a:pPr>
            <a:endParaRPr lang="en-US" altLang="en-US" sz="1600" b="1" smtClean="0">
              <a:solidFill>
                <a:srgbClr val="5C1F00"/>
              </a:solidFill>
            </a:endParaRPr>
          </a:p>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2</a:t>
            </a:r>
            <a:r>
              <a:rPr lang="en-US" altLang="en-US" b="1" baseline="30000" smtClean="0">
                <a:solidFill>
                  <a:srgbClr val="5C1F00"/>
                </a:solidFill>
              </a:rPr>
              <a:t>nd</a:t>
            </a:r>
            <a:r>
              <a:rPr lang="en-US" altLang="en-US" b="1" smtClean="0">
                <a:solidFill>
                  <a:srgbClr val="5C1F00"/>
                </a:solidFill>
              </a:rPr>
              <a:t>  Chief librarian  </a:t>
            </a:r>
          </a:p>
          <a:p>
            <a:pPr eaLnBrk="1" hangingPunct="1">
              <a:lnSpc>
                <a:spcPct val="80000"/>
              </a:lnSpc>
            </a:pPr>
            <a:r>
              <a:rPr lang="en-US" altLang="en-US" b="1" smtClean="0">
                <a:solidFill>
                  <a:srgbClr val="5C1F00"/>
                </a:solidFill>
              </a:rPr>
              <a:t>  Great Library of Alexandria</a:t>
            </a:r>
          </a:p>
          <a:p>
            <a:pPr eaLnBrk="1" hangingPunct="1">
              <a:lnSpc>
                <a:spcPct val="80000"/>
              </a:lnSpc>
            </a:pPr>
            <a:endParaRPr lang="en-US" altLang="en-US" b="1" smtClean="0">
              <a:solidFill>
                <a:srgbClr val="5C1F00"/>
              </a:solidFill>
            </a:endParaRPr>
          </a:p>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Friend of Archimedes</a:t>
            </a:r>
          </a:p>
          <a:p>
            <a:pPr eaLnBrk="1" hangingPunct="1">
              <a:lnSpc>
                <a:spcPct val="80000"/>
              </a:lnSpc>
            </a:pPr>
            <a:endParaRPr lang="en-US" altLang="en-US" b="1" smtClean="0">
              <a:solidFill>
                <a:srgbClr val="5C1F00"/>
              </a:solidFill>
            </a:endParaRPr>
          </a:p>
          <a:p>
            <a:pPr eaLnBrk="1" hangingPunct="1">
              <a:lnSpc>
                <a:spcPct val="80000"/>
              </a:lnSpc>
              <a:buFont typeface="Mathematica1" pitchFamily="2" charset="2"/>
              <a:buChar char="·"/>
            </a:pPr>
            <a:r>
              <a:rPr lang="en-US" altLang="en-US" b="1" smtClean="0">
                <a:solidFill>
                  <a:srgbClr val="5C1F00"/>
                </a:solidFill>
              </a:rPr>
              <a:t> Invented armillary sphere  </a:t>
            </a:r>
          </a:p>
          <a:p>
            <a:pPr eaLnBrk="1" hangingPunct="1">
              <a:lnSpc>
                <a:spcPct val="80000"/>
              </a:lnSpc>
            </a:pPr>
            <a:r>
              <a:rPr lang="en-US" altLang="en-US" b="1" smtClean="0">
                <a:solidFill>
                  <a:srgbClr val="5C1F00"/>
                </a:solidFill>
              </a:rPr>
              <a:t>  (240 BC)</a:t>
            </a:r>
          </a:p>
          <a:p>
            <a:pPr eaLnBrk="1" hangingPunct="1">
              <a:lnSpc>
                <a:spcPct val="80000"/>
              </a:lnSpc>
            </a:pPr>
            <a:endParaRPr lang="en-US" altLang="en-US" b="1" smtClean="0">
              <a:solidFill>
                <a:srgbClr val="5C1F00"/>
              </a:solidFill>
            </a:endParaRPr>
          </a:p>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Calculated Earth’s Circumference</a:t>
            </a:r>
          </a:p>
          <a:p>
            <a:pPr eaLnBrk="1" hangingPunct="1">
              <a:lnSpc>
                <a:spcPct val="80000"/>
              </a:lnSpc>
            </a:pPr>
            <a:endParaRPr lang="en-US" altLang="en-US" b="1" smtClean="0">
              <a:solidFill>
                <a:srgbClr val="5C1F00"/>
              </a:solidFill>
            </a:endParaRPr>
          </a:p>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Became blind in 194 BC, </a:t>
            </a:r>
          </a:p>
          <a:p>
            <a:pPr eaLnBrk="1" hangingPunct="1">
              <a:lnSpc>
                <a:spcPct val="80000"/>
              </a:lnSpc>
            </a:pPr>
            <a:r>
              <a:rPr lang="en-US" altLang="en-US" b="1" smtClean="0">
                <a:solidFill>
                  <a:srgbClr val="5C1F00"/>
                </a:solidFill>
              </a:rPr>
              <a:t>  starved himself to death </a:t>
            </a:r>
          </a:p>
        </p:txBody>
      </p:sp>
    </p:spTree>
    <p:extLst>
      <p:ext uri="{BB962C8B-B14F-4D97-AF65-F5344CB8AC3E}">
        <p14:creationId xmlns:p14="http://schemas.microsoft.com/office/powerpoint/2010/main" val="1870179060"/>
      </p:ext>
    </p:extLst>
  </p:cSld>
  <p:clrMapOvr>
    <a:masterClrMapping/>
  </p:clrMapOvr>
  <p:transition spd="slow">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6" descr="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29188" y="142875"/>
            <a:ext cx="4135437" cy="6215063"/>
          </a:xfrm>
          <a:noFill/>
        </p:spPr>
      </p:pic>
      <p:pic>
        <p:nvPicPr>
          <p:cNvPr id="103428"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Text Box 5"/>
          <p:cNvSpPr txBox="1">
            <a:spLocks noChangeArrowheads="1"/>
          </p:cNvSpPr>
          <p:nvPr/>
        </p:nvSpPr>
        <p:spPr bwMode="auto">
          <a:xfrm>
            <a:off x="4929188" y="857250"/>
            <a:ext cx="3962400" cy="862013"/>
          </a:xfrm>
          <a:prstGeom prst="rect">
            <a:avLst/>
          </a:prstGeom>
          <a:noFill/>
          <a:ln w="9525">
            <a:noFill/>
            <a:miter lim="800000"/>
            <a:headEnd/>
            <a:tailEnd/>
          </a:ln>
          <a:effectLst/>
        </p:spPr>
        <p:txBody>
          <a:bodyPr>
            <a:spAutoFit/>
          </a:bodyPr>
          <a:lstStyle/>
          <a:p>
            <a:pPr>
              <a:spcBef>
                <a:spcPts val="300"/>
              </a:spcBef>
              <a:defRPr/>
            </a:pPr>
            <a:r>
              <a:rPr lang="en-US" sz="1500" b="1" dirty="0">
                <a:solidFill>
                  <a:srgbClr val="FEFAC9">
                    <a:lumMod val="90000"/>
                  </a:srgbClr>
                </a:solidFill>
                <a:latin typeface="Constantia"/>
              </a:rPr>
              <a:t>Linear distance  </a:t>
            </a:r>
          </a:p>
          <a:p>
            <a:pPr>
              <a:spcBef>
                <a:spcPts val="300"/>
              </a:spcBef>
              <a:defRPr/>
            </a:pP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spcBef>
                <a:spcPts val="300"/>
              </a:spcBef>
              <a:defRPr/>
            </a:pPr>
            <a:r>
              <a:rPr lang="en-US" sz="1500" b="1" dirty="0">
                <a:solidFill>
                  <a:srgbClr val="FEFAC9">
                    <a:lumMod val="90000"/>
                  </a:srgbClr>
                </a:solidFill>
                <a:latin typeface="Constantia"/>
              </a:rPr>
              <a:t>~ 5,000 stadia</a:t>
            </a:r>
            <a:endParaRPr lang="en-US" sz="2500" b="1" dirty="0">
              <a:solidFill>
                <a:srgbClr val="FEFAC9">
                  <a:lumMod val="90000"/>
                </a:srgbClr>
              </a:solidFill>
            </a:endParaRPr>
          </a:p>
        </p:txBody>
      </p:sp>
      <p:sp>
        <p:nvSpPr>
          <p:cNvPr id="13" name="Text Box 5"/>
          <p:cNvSpPr txBox="1">
            <a:spLocks noChangeArrowheads="1"/>
          </p:cNvSpPr>
          <p:nvPr/>
        </p:nvSpPr>
        <p:spPr bwMode="auto">
          <a:xfrm>
            <a:off x="5929313" y="857250"/>
            <a:ext cx="3962400" cy="862013"/>
          </a:xfrm>
          <a:prstGeom prst="rect">
            <a:avLst/>
          </a:prstGeom>
          <a:noFill/>
          <a:ln w="9525">
            <a:noFill/>
            <a:miter lim="800000"/>
            <a:headEnd/>
            <a:tailEnd/>
          </a:ln>
          <a:effectLst/>
        </p:spPr>
        <p:txBody>
          <a:bodyPr>
            <a:spAutoFit/>
          </a:bodyPr>
          <a:lstStyle/>
          <a:p>
            <a:pPr algn="ctr">
              <a:spcBef>
                <a:spcPts val="300"/>
              </a:spcBef>
              <a:defRPr/>
            </a:pPr>
            <a:r>
              <a:rPr lang="en-US" sz="1500" dirty="0">
                <a:solidFill>
                  <a:srgbClr val="A5B592"/>
                </a:solidFill>
                <a:latin typeface="Constantia"/>
              </a:rPr>
              <a:t>  </a:t>
            </a:r>
            <a:r>
              <a:rPr lang="en-US" sz="1500" b="1" dirty="0">
                <a:solidFill>
                  <a:srgbClr val="FEFAC9">
                    <a:lumMod val="90000"/>
                  </a:srgbClr>
                </a:solidFill>
                <a:latin typeface="Constantia"/>
              </a:rPr>
              <a:t>Angular distance </a:t>
            </a:r>
          </a:p>
          <a:p>
            <a:pPr algn="ctr">
              <a:spcBef>
                <a:spcPts val="300"/>
              </a:spcBef>
              <a:defRPr/>
            </a:pPr>
            <a:r>
              <a:rPr lang="en-US" sz="1500" b="1" dirty="0">
                <a:solidFill>
                  <a:srgbClr val="FEFAC9">
                    <a:lumMod val="90000"/>
                  </a:srgbClr>
                </a:solidFill>
                <a:latin typeface="Constantia"/>
              </a:rPr>
              <a:t>      </a:t>
            </a: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lgn="ctr">
              <a:spcBef>
                <a:spcPts val="300"/>
              </a:spcBef>
              <a:defRPr/>
            </a:pPr>
            <a:r>
              <a:rPr lang="en-US" sz="1500" b="1" dirty="0">
                <a:solidFill>
                  <a:srgbClr val="FEFAC9">
                    <a:lumMod val="90000"/>
                  </a:srgbClr>
                </a:solidFill>
                <a:latin typeface="Constantia"/>
              </a:rPr>
              <a:t>~ 7</a:t>
            </a:r>
            <a:r>
              <a:rPr lang="en-US" sz="1500" b="1" baseline="30000" dirty="0">
                <a:solidFill>
                  <a:srgbClr val="FEFAC9">
                    <a:lumMod val="90000"/>
                  </a:srgbClr>
                </a:solidFill>
                <a:latin typeface="Constantia"/>
              </a:rPr>
              <a:t>0</a:t>
            </a:r>
          </a:p>
        </p:txBody>
      </p:sp>
      <p:sp>
        <p:nvSpPr>
          <p:cNvPr id="14" name="Rectangle 13"/>
          <p:cNvSpPr/>
          <p:nvPr/>
        </p:nvSpPr>
        <p:spPr>
          <a:xfrm>
            <a:off x="4929188" y="142875"/>
            <a:ext cx="4143375" cy="6500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3433" name="TextBox 15"/>
          <p:cNvSpPr txBox="1">
            <a:spLocks noChangeArrowheads="1"/>
          </p:cNvSpPr>
          <p:nvPr/>
        </p:nvSpPr>
        <p:spPr bwMode="auto">
          <a:xfrm>
            <a:off x="5000625" y="6357938"/>
            <a:ext cx="400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smtClean="0">
                <a:solidFill>
                  <a:srgbClr val="5C1F00"/>
                </a:solidFill>
              </a:rPr>
              <a:t>Eratosthenes’ measurement Earth diameter</a:t>
            </a:r>
          </a:p>
        </p:txBody>
      </p:sp>
      <p:sp>
        <p:nvSpPr>
          <p:cNvPr id="103434" name="Rectangle 16"/>
          <p:cNvSpPr>
            <a:spLocks noChangeArrowheads="1"/>
          </p:cNvSpPr>
          <p:nvPr/>
        </p:nvSpPr>
        <p:spPr bwMode="auto">
          <a:xfrm>
            <a:off x="214313" y="214313"/>
            <a:ext cx="48577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smtClean="0">
                <a:solidFill>
                  <a:srgbClr val="5C1F00"/>
                </a:solidFill>
              </a:rPr>
              <a:t>Earth Circumference:</a:t>
            </a:r>
          </a:p>
          <a:p>
            <a:pPr eaLnBrk="1" hangingPunct="1"/>
            <a:r>
              <a:rPr lang="en-US" altLang="en-US" sz="1400" b="1" smtClean="0">
                <a:solidFill>
                  <a:srgbClr val="5C1F00"/>
                </a:solidFill>
              </a:rPr>
              <a:t>Eratosthenes’ measurement:  39,690 km  - within 1%</a:t>
            </a:r>
          </a:p>
          <a:p>
            <a:pPr eaLnBrk="1" hangingPunct="1"/>
            <a:r>
              <a:rPr lang="en-US" altLang="en-US" sz="1400" b="1" smtClean="0">
                <a:solidFill>
                  <a:srgbClr val="5C1F00"/>
                </a:solidFill>
              </a:rPr>
              <a:t>                                                   (if Egyptian stadia)   </a:t>
            </a:r>
          </a:p>
        </p:txBody>
      </p:sp>
      <p:sp>
        <p:nvSpPr>
          <p:cNvPr id="18" name="Rectangle 17"/>
          <p:cNvSpPr/>
          <p:nvPr/>
        </p:nvSpPr>
        <p:spPr>
          <a:xfrm>
            <a:off x="214313" y="142875"/>
            <a:ext cx="4643437" cy="785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2802074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dissolve">
                                      <p:cBhvr>
                                        <p:cTn id="27" dur="500"/>
                                        <p:tgtEl>
                                          <p:spTgt spid="1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dissolve">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7" descr="MacedonEmp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63800"/>
            <a:ext cx="9144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lexander_mosaic.web.3.jpg"/>
          <p:cNvPicPr>
            <a:picLocks noChangeAspect="1"/>
          </p:cNvPicPr>
          <p:nvPr/>
        </p:nvPicPr>
        <p:blipFill>
          <a:blip r:embed="rId3"/>
          <a:stretch>
            <a:fillRect/>
          </a:stretch>
        </p:blipFill>
        <p:spPr>
          <a:xfrm>
            <a:off x="4786314" y="428604"/>
            <a:ext cx="3810011" cy="5715016"/>
          </a:xfrm>
          <a:prstGeom prst="rect">
            <a:avLst/>
          </a:prstGeom>
          <a:effectLst>
            <a:outerShdw blurRad="50800" dist="317500" dir="2700000" algn="tl" rotWithShape="0">
              <a:prstClr val="black">
                <a:alpha val="40000"/>
              </a:prstClr>
            </a:outerShdw>
          </a:effectLst>
          <a:scene3d>
            <a:camera prst="isometricOffAxis2Left">
              <a:rot lat="1012845" lon="303487" rev="21219524"/>
            </a:camera>
            <a:lightRig rig="soft" dir="t"/>
          </a:scene3d>
          <a:sp3d prstMaterial="softEdge"/>
        </p:spPr>
      </p:pic>
      <p:sp>
        <p:nvSpPr>
          <p:cNvPr id="2" name="Title 1"/>
          <p:cNvSpPr>
            <a:spLocks noGrp="1"/>
          </p:cNvSpPr>
          <p:nvPr>
            <p:ph type="title"/>
          </p:nvPr>
        </p:nvSpPr>
        <p:spPr>
          <a:xfrm>
            <a:off x="-1428792" y="571480"/>
            <a:ext cx="8229600" cy="1143000"/>
          </a:xfrm>
        </p:spPr>
        <p:txBody>
          <a:bodyPr>
            <a:normAutofit fontScale="90000"/>
          </a:bodyPr>
          <a:lstStyle/>
          <a:p>
            <a:pPr>
              <a:defRPr/>
            </a:pPr>
            <a:r>
              <a:rPr lang="en-US" dirty="0"/>
              <a:t>t</a:t>
            </a:r>
            <a:r>
              <a:rPr lang="en-US" dirty="0" smtClean="0"/>
              <a:t>he First </a:t>
            </a:r>
            <a:br>
              <a:rPr lang="en-US" dirty="0" smtClean="0"/>
            </a:br>
            <a:r>
              <a:rPr lang="en-US" dirty="0" smtClean="0"/>
              <a:t>Scientific Revolution:</a:t>
            </a:r>
            <a:br>
              <a:rPr lang="en-US" dirty="0" smtClean="0"/>
            </a:br>
            <a:r>
              <a:rPr lang="en-US" dirty="0" smtClean="0"/>
              <a:t/>
            </a:r>
            <a:br>
              <a:rPr lang="en-US" dirty="0" smtClean="0"/>
            </a:br>
            <a:r>
              <a:rPr lang="en-US" dirty="0" smtClean="0"/>
              <a:t>Hellenistic World </a:t>
            </a:r>
            <a:endParaRPr lang="en-US" dirty="0"/>
          </a:p>
        </p:txBody>
      </p:sp>
    </p:spTree>
    <p:extLst>
      <p:ext uri="{BB962C8B-B14F-4D97-AF65-F5344CB8AC3E}">
        <p14:creationId xmlns:p14="http://schemas.microsoft.com/office/powerpoint/2010/main" val="1608246285"/>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Mappa_di_Eratoste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929190" y="1000108"/>
            <a:ext cx="8229600" cy="1143000"/>
          </a:xfrm>
        </p:spPr>
        <p:txBody>
          <a:bodyPr>
            <a:normAutofit fontScale="90000"/>
          </a:bodyPr>
          <a:lstStyle/>
          <a:p>
            <a:pPr eaLnBrk="1" fontAlgn="auto" hangingPunct="1">
              <a:spcAft>
                <a:spcPts val="0"/>
              </a:spcAft>
              <a:defRPr/>
            </a:pPr>
            <a:r>
              <a:rPr sz="5100" smtClean="0">
                <a:solidFill>
                  <a:srgbClr val="5C1F00"/>
                </a:solidFill>
              </a:rPr>
              <a:t>Eratosthenes</a:t>
            </a:r>
            <a:r>
              <a:rPr sz="2800" smtClean="0">
                <a:solidFill>
                  <a:srgbClr val="5C1F00"/>
                </a:solidFill>
              </a:rPr>
              <a:t> </a:t>
            </a:r>
            <a:br>
              <a:rPr sz="2800" smtClean="0">
                <a:solidFill>
                  <a:srgbClr val="5C1F00"/>
                </a:solidFill>
              </a:rPr>
            </a:br>
            <a:r>
              <a:rPr sz="2400" smtClean="0">
                <a:solidFill>
                  <a:srgbClr val="5C1F00"/>
                </a:solidFill>
              </a:rPr>
              <a:t>Earth Circumference Measurement</a:t>
            </a:r>
            <a:endParaRPr sz="2400">
              <a:solidFill>
                <a:srgbClr val="5C1F00"/>
              </a:solidFill>
            </a:endParaRPr>
          </a:p>
        </p:txBody>
      </p:sp>
      <p:pic>
        <p:nvPicPr>
          <p:cNvPr id="104452"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Eratostene.vicentini.mpe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5000625" y="264318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000625" y="2643188"/>
            <a:ext cx="4000500" cy="4000500"/>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014290101"/>
      </p:ext>
    </p:extLst>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Archimedes of Syracuse</a:t>
            </a:r>
            <a:br>
              <a:rPr smtClean="0"/>
            </a:br>
            <a:r>
              <a:rPr lang="el-GR" smtClean="0"/>
              <a:t> </a:t>
            </a:r>
            <a:r>
              <a:rPr smtClean="0">
                <a:sym typeface="Mathematica1"/>
              </a:rPr>
              <a:t></a:t>
            </a:r>
            <a:br>
              <a:rPr smtClean="0">
                <a:sym typeface="Mathematica1"/>
              </a:rPr>
            </a:br>
            <a:r>
              <a:rPr lang="el-GR" smtClean="0"/>
              <a:t> </a:t>
            </a:r>
            <a:r>
              <a:rPr smtClean="0"/>
              <a:t/>
            </a:r>
            <a:br>
              <a:rPr smtClean="0"/>
            </a:br>
            <a:r>
              <a:rPr i="1" smtClean="0"/>
              <a:t>c</a:t>
            </a:r>
            <a:r>
              <a:rPr smtClean="0"/>
              <a:t>. 287 – 212 BCE</a:t>
            </a:r>
            <a:br>
              <a:rPr smtClean="0"/>
            </a:br>
            <a:endParaRPr/>
          </a:p>
        </p:txBody>
      </p:sp>
    </p:spTree>
    <p:extLst>
      <p:ext uri="{BB962C8B-B14F-4D97-AF65-F5344CB8AC3E}">
        <p14:creationId xmlns:p14="http://schemas.microsoft.com/office/powerpoint/2010/main" val="1453204052"/>
      </p:ext>
    </p:extLst>
  </p:cSld>
  <p:clrMapOvr>
    <a:masterClrMapping/>
  </p:clrMapOvr>
  <p:transition spd="slow">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Rectangle 2"/>
          <p:cNvSpPr>
            <a:spLocks noGrp="1" noChangeArrowheads="1"/>
          </p:cNvSpPr>
          <p:nvPr>
            <p:ph type="title"/>
          </p:nvPr>
        </p:nvSpPr>
        <p:spPr>
          <a:xfrm>
            <a:off x="468313" y="115888"/>
            <a:ext cx="8229600" cy="1143000"/>
          </a:xfrm>
        </p:spPr>
        <p:txBody>
          <a:bodyPr/>
          <a:lstStyle/>
          <a:p>
            <a:pPr eaLnBrk="1" hangingPunct="1">
              <a:defRPr/>
            </a:pPr>
            <a:r>
              <a:rPr sz="6600" b="1" smtClean="0">
                <a:solidFill>
                  <a:srgbClr val="5C1F00"/>
                </a:solidFill>
                <a:effectLst>
                  <a:outerShdw blurRad="38100" dist="38100" dir="2700000" algn="tl">
                    <a:srgbClr val="FFFFFF"/>
                  </a:outerShdw>
                </a:effectLst>
              </a:rPr>
              <a:t>         </a:t>
            </a:r>
            <a:r>
              <a:rPr sz="6600" b="1" smtClean="0">
                <a:solidFill>
                  <a:schemeClr val="tx2">
                    <a:lumMod val="90000"/>
                  </a:schemeClr>
                </a:solidFill>
                <a:effectLst>
                  <a:outerShdw blurRad="38100" dist="38100" dir="2700000" algn="tl">
                    <a:srgbClr val="FFFFFF"/>
                  </a:outerShdw>
                </a:effectLst>
              </a:rPr>
              <a:t>Archimedes</a:t>
            </a:r>
          </a:p>
        </p:txBody>
      </p:sp>
      <p:sp>
        <p:nvSpPr>
          <p:cNvPr id="104451" name="Rectangle 3"/>
          <p:cNvSpPr>
            <a:spLocks noGrp="1" noChangeArrowheads="1"/>
          </p:cNvSpPr>
          <p:nvPr>
            <p:ph type="body" idx="1"/>
          </p:nvPr>
        </p:nvSpPr>
        <p:spPr>
          <a:xfrm>
            <a:off x="395288" y="1341438"/>
            <a:ext cx="4391025" cy="4497387"/>
          </a:xfrm>
        </p:spPr>
        <p:txBody>
          <a:bodyPr/>
          <a:lstStyle/>
          <a:p>
            <a:pPr eaLnBrk="1" hangingPunct="1">
              <a:buFontTx/>
              <a:buNone/>
              <a:defRPr/>
            </a:pPr>
            <a:r>
              <a:rPr lang="en-US" sz="1600" b="1" dirty="0" smtClean="0">
                <a:solidFill>
                  <a:srgbClr val="8C8C8C"/>
                </a:solidFill>
                <a:latin typeface="Papyrus" pitchFamily="66" charset="0"/>
              </a:rPr>
              <a:t>   </a:t>
            </a:r>
            <a:r>
              <a:rPr lang="en-US" sz="1600" b="1" dirty="0" smtClean="0">
                <a:solidFill>
                  <a:schemeClr val="tx2">
                    <a:lumMod val="90000"/>
                  </a:schemeClr>
                </a:solidFill>
              </a:rPr>
              <a:t>Syracuse,  287-211/212 BC,</a:t>
            </a:r>
          </a:p>
          <a:p>
            <a:pPr eaLnBrk="1" hangingPunct="1">
              <a:buFontTx/>
              <a:buNone/>
              <a:defRPr/>
            </a:pPr>
            <a:r>
              <a:rPr lang="en-US" sz="1800" b="1" dirty="0" smtClean="0">
                <a:solidFill>
                  <a:schemeClr val="tx2">
                    <a:lumMod val="90000"/>
                  </a:schemeClr>
                </a:solidFill>
              </a:rPr>
              <a:t>  Greatest mathematician &amp; </a:t>
            </a:r>
          </a:p>
          <a:p>
            <a:pPr eaLnBrk="1" hangingPunct="1">
              <a:buFontTx/>
              <a:buNone/>
              <a:defRPr/>
            </a:pPr>
            <a:r>
              <a:rPr lang="en-US" sz="1800" b="1" dirty="0" smtClean="0">
                <a:solidFill>
                  <a:schemeClr val="tx2">
                    <a:lumMod val="90000"/>
                  </a:schemeClr>
                </a:solidFill>
              </a:rPr>
              <a:t>  scientist of antiquity (all time ?):</a:t>
            </a:r>
          </a:p>
          <a:p>
            <a:pPr eaLnBrk="1" hangingPunct="1">
              <a:buFontTx/>
              <a:buNone/>
              <a:defRPr/>
            </a:pPr>
            <a:endParaRPr lang="en-US" sz="1600" dirty="0" smtClean="0">
              <a:solidFill>
                <a:schemeClr val="tx2">
                  <a:lumMod val="90000"/>
                </a:schemeClr>
              </a:solidFill>
              <a:sym typeface="Mathematica1" pitchFamily="2" charset="2"/>
            </a:endParaRPr>
          </a:p>
          <a:p>
            <a:pPr eaLnBrk="1" hangingPunct="1">
              <a:buFontTx/>
              <a:buNone/>
              <a:defRPr/>
            </a:pPr>
            <a:r>
              <a:rPr lang="en-US" sz="1600" dirty="0" smtClean="0">
                <a:solidFill>
                  <a:schemeClr val="tx2">
                    <a:lumMod val="90000"/>
                  </a:schemeClr>
                </a:solidFill>
                <a:sym typeface="Mathematica1" pitchFamily="2" charset="2"/>
              </a:rPr>
              <a:t></a:t>
            </a:r>
            <a:r>
              <a:rPr lang="en-US" sz="1600" dirty="0" smtClean="0">
                <a:solidFill>
                  <a:schemeClr val="tx2">
                    <a:lumMod val="90000"/>
                  </a:schemeClr>
                </a:solidFill>
              </a:rPr>
              <a:t>     Probably studied in Alexandria, </a:t>
            </a:r>
          </a:p>
          <a:p>
            <a:pPr eaLnBrk="1" hangingPunct="1">
              <a:buFontTx/>
              <a:buNone/>
              <a:defRPr/>
            </a:pPr>
            <a:r>
              <a:rPr lang="en-US" sz="1600" dirty="0" smtClean="0">
                <a:solidFill>
                  <a:schemeClr val="tx2">
                    <a:lumMod val="90000"/>
                  </a:schemeClr>
                </a:solidFill>
              </a:rPr>
              <a:t>      under followers </a:t>
            </a:r>
            <a:r>
              <a:rPr lang="en-US" sz="1600" dirty="0" err="1" smtClean="0">
                <a:solidFill>
                  <a:schemeClr val="tx2">
                    <a:lumMod val="90000"/>
                  </a:schemeClr>
                </a:solidFill>
              </a:rPr>
              <a:t>Euclides</a:t>
            </a:r>
            <a:r>
              <a:rPr lang="en-US" sz="1600" dirty="0" smtClean="0">
                <a:solidFill>
                  <a:schemeClr val="tx2">
                    <a:lumMod val="90000"/>
                  </a:schemeClr>
                </a:solidFill>
              </a:rPr>
              <a:t> </a:t>
            </a:r>
          </a:p>
          <a:p>
            <a:pPr eaLnBrk="1" hangingPunct="1">
              <a:buFontTx/>
              <a:buNone/>
              <a:defRPr/>
            </a:pPr>
            <a:r>
              <a:rPr lang="en-US" sz="1600" dirty="0" smtClean="0">
                <a:solidFill>
                  <a:schemeClr val="tx2">
                    <a:lumMod val="90000"/>
                  </a:schemeClr>
                </a:solidFill>
                <a:sym typeface="Mathematica1" pitchFamily="2" charset="2"/>
              </a:rPr>
              <a:t></a:t>
            </a:r>
            <a:r>
              <a:rPr lang="en-US" sz="1600" dirty="0" smtClean="0">
                <a:solidFill>
                  <a:schemeClr val="tx2">
                    <a:lumMod val="90000"/>
                  </a:schemeClr>
                </a:solidFill>
              </a:rPr>
              <a:t>     Killed by Roman soldier, upon </a:t>
            </a:r>
          </a:p>
          <a:p>
            <a:pPr eaLnBrk="1" hangingPunct="1">
              <a:buFontTx/>
              <a:buNone/>
              <a:defRPr/>
            </a:pPr>
            <a:r>
              <a:rPr lang="en-US" sz="1600" dirty="0" smtClean="0">
                <a:solidFill>
                  <a:schemeClr val="tx2">
                    <a:lumMod val="90000"/>
                  </a:schemeClr>
                </a:solidFill>
              </a:rPr>
              <a:t>      Roman conquest Syracuse</a:t>
            </a:r>
          </a:p>
          <a:p>
            <a:pPr eaLnBrk="1" hangingPunct="1">
              <a:buFontTx/>
              <a:buNone/>
              <a:defRPr/>
            </a:pPr>
            <a:r>
              <a:rPr lang="en-US" sz="1600" dirty="0" smtClean="0">
                <a:solidFill>
                  <a:schemeClr val="tx2">
                    <a:lumMod val="90000"/>
                  </a:schemeClr>
                </a:solidFill>
                <a:sym typeface="Mathematica1" pitchFamily="2" charset="2"/>
              </a:rPr>
              <a:t></a:t>
            </a:r>
            <a:r>
              <a:rPr lang="en-US" sz="1600" dirty="0" smtClean="0">
                <a:solidFill>
                  <a:schemeClr val="tx2">
                    <a:lumMod val="90000"/>
                  </a:schemeClr>
                </a:solidFill>
              </a:rPr>
              <a:t>     Family </a:t>
            </a:r>
            <a:r>
              <a:rPr lang="en-US" sz="1600" dirty="0" err="1" smtClean="0">
                <a:solidFill>
                  <a:schemeClr val="tx2">
                    <a:lumMod val="90000"/>
                  </a:schemeClr>
                </a:solidFill>
              </a:rPr>
              <a:t>Hieron</a:t>
            </a:r>
            <a:r>
              <a:rPr lang="en-US" sz="1600" dirty="0" smtClean="0">
                <a:solidFill>
                  <a:schemeClr val="tx2">
                    <a:lumMod val="90000"/>
                  </a:schemeClr>
                </a:solidFill>
              </a:rPr>
              <a:t> II, king Syracuse ? </a:t>
            </a:r>
          </a:p>
          <a:p>
            <a:pPr eaLnBrk="1" hangingPunct="1">
              <a:buFontTx/>
              <a:buNone/>
              <a:defRPr/>
            </a:pPr>
            <a:r>
              <a:rPr lang="en-US" sz="1600" dirty="0" smtClean="0">
                <a:solidFill>
                  <a:schemeClr val="tx2">
                    <a:lumMod val="90000"/>
                  </a:schemeClr>
                </a:solidFill>
              </a:rPr>
              <a:t> </a:t>
            </a:r>
          </a:p>
          <a:p>
            <a:pPr eaLnBrk="1" hangingPunct="1">
              <a:buFontTx/>
              <a:buNone/>
              <a:defRPr/>
            </a:pPr>
            <a:r>
              <a:rPr lang="en-US" sz="1600" dirty="0" smtClean="0">
                <a:solidFill>
                  <a:schemeClr val="tx2">
                    <a:lumMod val="90000"/>
                  </a:schemeClr>
                </a:solidFill>
                <a:sym typeface="Mathematica1" pitchFamily="2" charset="2"/>
              </a:rPr>
              <a:t></a:t>
            </a:r>
            <a:r>
              <a:rPr lang="en-US" sz="1600" dirty="0" smtClean="0">
                <a:solidFill>
                  <a:schemeClr val="tx2">
                    <a:lumMod val="90000"/>
                  </a:schemeClr>
                </a:solidFill>
              </a:rPr>
              <a:t>     Inventions:</a:t>
            </a:r>
          </a:p>
          <a:p>
            <a:pPr eaLnBrk="1" hangingPunct="1">
              <a:buFontTx/>
              <a:buNone/>
              <a:defRPr/>
            </a:pPr>
            <a:r>
              <a:rPr lang="en-US" sz="1600" dirty="0" smtClean="0">
                <a:solidFill>
                  <a:schemeClr val="tx2">
                    <a:lumMod val="90000"/>
                  </a:schemeClr>
                </a:solidFill>
              </a:rPr>
              <a:t>      - war machines … </a:t>
            </a:r>
          </a:p>
          <a:p>
            <a:pPr eaLnBrk="1" hangingPunct="1">
              <a:buFontTx/>
              <a:buNone/>
              <a:defRPr/>
            </a:pPr>
            <a:r>
              <a:rPr lang="en-US" sz="1600" dirty="0" smtClean="0">
                <a:solidFill>
                  <a:schemeClr val="tx2">
                    <a:lumMod val="90000"/>
                  </a:schemeClr>
                </a:solidFill>
              </a:rPr>
              <a:t>      - water screw </a:t>
            </a:r>
          </a:p>
          <a:p>
            <a:pPr eaLnBrk="1" hangingPunct="1">
              <a:buFontTx/>
              <a:buNone/>
              <a:defRPr/>
            </a:pPr>
            <a:r>
              <a:rPr lang="en-US" sz="1600" dirty="0" smtClean="0">
                <a:solidFill>
                  <a:schemeClr val="tx2">
                    <a:lumMod val="90000"/>
                  </a:schemeClr>
                </a:solidFill>
              </a:rPr>
              <a:t>      - water organ (?) </a:t>
            </a:r>
          </a:p>
          <a:p>
            <a:pPr eaLnBrk="1" hangingPunct="1">
              <a:buFontTx/>
              <a:buNone/>
              <a:defRPr/>
            </a:pPr>
            <a:r>
              <a:rPr lang="en-US" sz="1600" dirty="0" smtClean="0">
                <a:solidFill>
                  <a:schemeClr val="tx2">
                    <a:lumMod val="90000"/>
                  </a:schemeClr>
                </a:solidFill>
              </a:rPr>
              <a:t>      - burning mirrors  (???)</a:t>
            </a:r>
          </a:p>
          <a:p>
            <a:pPr eaLnBrk="1" hangingPunct="1">
              <a:buFontTx/>
              <a:buNone/>
              <a:defRPr/>
            </a:pPr>
            <a:r>
              <a:rPr lang="en-US" sz="1600" dirty="0" smtClean="0">
                <a:solidFill>
                  <a:schemeClr val="tx2">
                    <a:lumMod val="90000"/>
                  </a:schemeClr>
                </a:solidFill>
              </a:rPr>
              <a:t>      - planetarium !!!!!!!</a:t>
            </a:r>
            <a:r>
              <a:rPr lang="en-US" sz="1800" dirty="0" smtClean="0">
                <a:solidFill>
                  <a:schemeClr val="tx2">
                    <a:lumMod val="90000"/>
                  </a:schemeClr>
                </a:solidFill>
              </a:rPr>
              <a:t>   </a:t>
            </a:r>
          </a:p>
          <a:p>
            <a:pPr eaLnBrk="1" hangingPunct="1">
              <a:buFontTx/>
              <a:buNone/>
              <a:defRPr/>
            </a:pPr>
            <a:endParaRPr lang="en-US" sz="1800" dirty="0" smtClean="0">
              <a:solidFill>
                <a:srgbClr val="5C1F00"/>
              </a:solidFill>
            </a:endParaRPr>
          </a:p>
          <a:p>
            <a:pPr eaLnBrk="1" hangingPunct="1">
              <a:buFontTx/>
              <a:buNone/>
              <a:defRPr/>
            </a:pPr>
            <a:r>
              <a:rPr lang="en-US" sz="1800" dirty="0" smtClean="0">
                <a:solidFill>
                  <a:srgbClr val="5C1F00"/>
                </a:solidFill>
              </a:rPr>
              <a:t>                                </a:t>
            </a:r>
          </a:p>
        </p:txBody>
      </p:sp>
      <p:sp>
        <p:nvSpPr>
          <p:cNvPr id="104452" name="Rectangle 5"/>
          <p:cNvSpPr>
            <a:spLocks noChangeArrowheads="1"/>
          </p:cNvSpPr>
          <p:nvPr/>
        </p:nvSpPr>
        <p:spPr bwMode="auto">
          <a:xfrm>
            <a:off x="323850" y="1268413"/>
            <a:ext cx="4103688"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pic>
        <p:nvPicPr>
          <p:cNvPr id="106502" name="Picture 7" descr="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85875"/>
            <a:ext cx="4468812"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8"/>
          <p:cNvSpPr>
            <a:spLocks noChangeArrowheads="1"/>
          </p:cNvSpPr>
          <p:nvPr/>
        </p:nvSpPr>
        <p:spPr bwMode="auto">
          <a:xfrm>
            <a:off x="4500563" y="1268413"/>
            <a:ext cx="4464050"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Tree>
    <p:extLst>
      <p:ext uri="{BB962C8B-B14F-4D97-AF65-F5344CB8AC3E}">
        <p14:creationId xmlns:p14="http://schemas.microsoft.com/office/powerpoint/2010/main" val="1931512959"/>
      </p:ext>
    </p:extLst>
  </p:cSld>
  <p:clrMapOvr>
    <a:masterClrMapping/>
  </p:clrMapOvr>
  <p:transition spd="slow">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7"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10"/>
          <p:cNvSpPr>
            <a:spLocks noChangeArrowheads="1"/>
          </p:cNvSpPr>
          <p:nvPr/>
        </p:nvSpPr>
        <p:spPr bwMode="auto">
          <a:xfrm>
            <a:off x="250825" y="404813"/>
            <a:ext cx="6911975" cy="503237"/>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sp>
        <p:nvSpPr>
          <p:cNvPr id="105475" name="Rectangle 4"/>
          <p:cNvSpPr>
            <a:spLocks noGrp="1" noChangeArrowheads="1"/>
          </p:cNvSpPr>
          <p:nvPr>
            <p:ph type="body" idx="1"/>
          </p:nvPr>
        </p:nvSpPr>
        <p:spPr>
          <a:xfrm>
            <a:off x="214313" y="1285875"/>
            <a:ext cx="8785225" cy="6264275"/>
          </a:xfrm>
        </p:spPr>
        <p:txBody>
          <a:bodyPr/>
          <a:lstStyle/>
          <a:p>
            <a:pPr eaLnBrk="1" hangingPunct="1">
              <a:lnSpc>
                <a:spcPct val="80000"/>
              </a:lnSpc>
              <a:buFontTx/>
              <a:buNone/>
              <a:defRPr/>
            </a:pPr>
            <a:endParaRPr lang="en-US" sz="800" dirty="0" smtClean="0"/>
          </a:p>
          <a:p>
            <a:pPr algn="ctr" eaLnBrk="1" hangingPunct="1">
              <a:lnSpc>
                <a:spcPct val="80000"/>
              </a:lnSpc>
              <a:buFontTx/>
              <a:buNone/>
              <a:defRPr/>
            </a:pPr>
            <a:r>
              <a:rPr lang="en-US" b="1" dirty="0" smtClean="0">
                <a:solidFill>
                  <a:schemeClr val="tx2">
                    <a:lumMod val="90000"/>
                  </a:schemeClr>
                </a:solidFill>
              </a:rPr>
              <a:t>“For when Archimedes fastened on a globe the</a:t>
            </a:r>
          </a:p>
          <a:p>
            <a:pPr algn="ctr" eaLnBrk="1" hangingPunct="1">
              <a:lnSpc>
                <a:spcPct val="80000"/>
              </a:lnSpc>
              <a:buFontTx/>
              <a:buNone/>
              <a:defRPr/>
            </a:pPr>
            <a:r>
              <a:rPr lang="en-US" b="1" dirty="0" smtClean="0">
                <a:solidFill>
                  <a:schemeClr val="tx2">
                    <a:lumMod val="90000"/>
                  </a:schemeClr>
                </a:solidFill>
              </a:rPr>
              <a:t>movements of moon, sun and five wandering stars,</a:t>
            </a:r>
          </a:p>
          <a:p>
            <a:pPr algn="ctr" eaLnBrk="1" hangingPunct="1">
              <a:lnSpc>
                <a:spcPct val="80000"/>
              </a:lnSpc>
              <a:buFontTx/>
              <a:buNone/>
              <a:defRPr/>
            </a:pPr>
            <a:r>
              <a:rPr lang="en-US" b="1" dirty="0" smtClean="0">
                <a:solidFill>
                  <a:schemeClr val="tx2">
                    <a:lumMod val="90000"/>
                  </a:schemeClr>
                </a:solidFill>
              </a:rPr>
              <a:t>he, just like Plato’s God who built the world in the</a:t>
            </a:r>
          </a:p>
          <a:p>
            <a:pPr algn="ctr" eaLnBrk="1" hangingPunct="1">
              <a:lnSpc>
                <a:spcPct val="80000"/>
              </a:lnSpc>
              <a:buFontTx/>
              <a:buNone/>
              <a:defRPr/>
            </a:pPr>
            <a:r>
              <a:rPr lang="en-US" b="1" dirty="0" smtClean="0">
                <a:solidFill>
                  <a:schemeClr val="tx2">
                    <a:lumMod val="90000"/>
                  </a:schemeClr>
                </a:solidFill>
              </a:rPr>
              <a:t>“</a:t>
            </a:r>
            <a:r>
              <a:rPr lang="en-US" b="1" dirty="0" err="1" smtClean="0">
                <a:solidFill>
                  <a:schemeClr val="tx2">
                    <a:lumMod val="90000"/>
                  </a:schemeClr>
                </a:solidFill>
              </a:rPr>
              <a:t>Timaeus</a:t>
            </a:r>
            <a:r>
              <a:rPr lang="en-US" b="1" dirty="0" smtClean="0">
                <a:solidFill>
                  <a:schemeClr val="tx2">
                    <a:lumMod val="90000"/>
                  </a:schemeClr>
                </a:solidFill>
              </a:rPr>
              <a:t>”, made one revolution of the sphere</a:t>
            </a:r>
          </a:p>
          <a:p>
            <a:pPr algn="ctr" eaLnBrk="1" hangingPunct="1">
              <a:lnSpc>
                <a:spcPct val="80000"/>
              </a:lnSpc>
              <a:buFontTx/>
              <a:buNone/>
              <a:defRPr/>
            </a:pPr>
            <a:r>
              <a:rPr lang="en-US" b="1" dirty="0" smtClean="0">
                <a:solidFill>
                  <a:schemeClr val="tx2">
                    <a:lumMod val="90000"/>
                  </a:schemeClr>
                </a:solidFill>
              </a:rPr>
              <a:t>control several movements utterly unlike in</a:t>
            </a:r>
          </a:p>
          <a:p>
            <a:pPr algn="ctr" eaLnBrk="1" hangingPunct="1">
              <a:lnSpc>
                <a:spcPct val="80000"/>
              </a:lnSpc>
              <a:buFontTx/>
              <a:buNone/>
              <a:defRPr/>
            </a:pPr>
            <a:r>
              <a:rPr lang="en-US" b="1" dirty="0" smtClean="0">
                <a:solidFill>
                  <a:schemeClr val="tx2">
                    <a:lumMod val="90000"/>
                  </a:schemeClr>
                </a:solidFill>
              </a:rPr>
              <a:t>slowness and speed. Now if in this world of ours</a:t>
            </a:r>
          </a:p>
          <a:p>
            <a:pPr algn="ctr" eaLnBrk="1" hangingPunct="1">
              <a:lnSpc>
                <a:spcPct val="80000"/>
              </a:lnSpc>
              <a:buFontTx/>
              <a:buNone/>
              <a:defRPr/>
            </a:pPr>
            <a:r>
              <a:rPr lang="en-US" b="1" dirty="0" smtClean="0">
                <a:solidFill>
                  <a:schemeClr val="tx2">
                    <a:lumMod val="90000"/>
                  </a:schemeClr>
                </a:solidFill>
              </a:rPr>
              <a:t>phenomena cannot take place without the act of</a:t>
            </a:r>
          </a:p>
          <a:p>
            <a:pPr algn="ctr" eaLnBrk="1" hangingPunct="1">
              <a:lnSpc>
                <a:spcPct val="80000"/>
              </a:lnSpc>
              <a:buFontTx/>
              <a:buNone/>
              <a:defRPr/>
            </a:pPr>
            <a:r>
              <a:rPr lang="en-US" b="1" dirty="0" smtClean="0">
                <a:solidFill>
                  <a:schemeClr val="tx2">
                    <a:lumMod val="90000"/>
                  </a:schemeClr>
                </a:solidFill>
              </a:rPr>
              <a:t>God, neither could Archimedes have reproduced </a:t>
            </a:r>
          </a:p>
          <a:p>
            <a:pPr algn="ctr" eaLnBrk="1" hangingPunct="1">
              <a:lnSpc>
                <a:spcPct val="80000"/>
              </a:lnSpc>
              <a:buFontTx/>
              <a:buNone/>
              <a:defRPr/>
            </a:pPr>
            <a:r>
              <a:rPr lang="en-US" b="1" dirty="0" smtClean="0">
                <a:solidFill>
                  <a:schemeClr val="tx2">
                    <a:lumMod val="90000"/>
                  </a:schemeClr>
                </a:solidFill>
              </a:rPr>
              <a:t>the same movements upon a globe without </a:t>
            </a:r>
          </a:p>
          <a:p>
            <a:pPr algn="ctr" eaLnBrk="1" hangingPunct="1">
              <a:lnSpc>
                <a:spcPct val="80000"/>
              </a:lnSpc>
              <a:buFontTx/>
              <a:buNone/>
              <a:defRPr/>
            </a:pPr>
            <a:r>
              <a:rPr lang="en-US" b="1" dirty="0" smtClean="0">
                <a:solidFill>
                  <a:schemeClr val="tx2">
                    <a:lumMod val="90000"/>
                  </a:schemeClr>
                </a:solidFill>
              </a:rPr>
              <a:t>divine genius''</a:t>
            </a:r>
          </a:p>
          <a:p>
            <a:pPr eaLnBrk="1" hangingPunct="1">
              <a:lnSpc>
                <a:spcPct val="80000"/>
              </a:lnSpc>
              <a:buFontTx/>
              <a:buNone/>
              <a:defRPr/>
            </a:pPr>
            <a:endParaRPr lang="en-US" b="1" dirty="0" smtClean="0">
              <a:solidFill>
                <a:srgbClr val="FFFF99"/>
              </a:solidFill>
              <a:latin typeface="Papyrus" pitchFamily="66" charset="0"/>
            </a:endParaRPr>
          </a:p>
          <a:p>
            <a:pPr eaLnBrk="1" hangingPunct="1">
              <a:lnSpc>
                <a:spcPct val="80000"/>
              </a:lnSpc>
              <a:buFontTx/>
              <a:buNone/>
              <a:defRPr/>
            </a:pPr>
            <a:endParaRPr lang="en-US" dirty="0" smtClean="0"/>
          </a:p>
        </p:txBody>
      </p:sp>
      <p:sp>
        <p:nvSpPr>
          <p:cNvPr id="107525" name="Rectangle 8"/>
          <p:cNvSpPr>
            <a:spLocks noChangeArrowheads="1"/>
          </p:cNvSpPr>
          <p:nvPr/>
        </p:nvSpPr>
        <p:spPr bwMode="auto">
          <a:xfrm>
            <a:off x="2124075" y="6165850"/>
            <a:ext cx="6911975" cy="503238"/>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sp>
        <p:nvSpPr>
          <p:cNvPr id="105477" name="Rectangle 6"/>
          <p:cNvSpPr>
            <a:spLocks noChangeArrowheads="1"/>
          </p:cNvSpPr>
          <p:nvPr/>
        </p:nvSpPr>
        <p:spPr bwMode="auto">
          <a:xfrm>
            <a:off x="250825" y="981075"/>
            <a:ext cx="8785225" cy="5111750"/>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
        <p:nvSpPr>
          <p:cNvPr id="105478" name="Text Box 7"/>
          <p:cNvSpPr txBox="1">
            <a:spLocks noChangeArrowheads="1"/>
          </p:cNvSpPr>
          <p:nvPr/>
        </p:nvSpPr>
        <p:spPr bwMode="auto">
          <a:xfrm>
            <a:off x="2051050" y="6237288"/>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a:t>
            </a:r>
            <a:r>
              <a:rPr lang="en-US" sz="2000" b="1" dirty="0" err="1">
                <a:solidFill>
                  <a:srgbClr val="000066"/>
                </a:solidFill>
                <a:latin typeface="Constantia"/>
              </a:rPr>
              <a:t>Tusculan</a:t>
            </a:r>
            <a:r>
              <a:rPr lang="en-US" sz="2000" b="1" dirty="0">
                <a:solidFill>
                  <a:srgbClr val="000066"/>
                </a:solidFill>
                <a:latin typeface="Constantia"/>
              </a:rPr>
              <a:t> Disputations,  Book I, Section XXV</a:t>
            </a:r>
          </a:p>
        </p:txBody>
      </p:sp>
      <p:sp>
        <p:nvSpPr>
          <p:cNvPr id="105479" name="Text Box 9"/>
          <p:cNvSpPr txBox="1">
            <a:spLocks noChangeArrowheads="1"/>
          </p:cNvSpPr>
          <p:nvPr/>
        </p:nvSpPr>
        <p:spPr bwMode="auto">
          <a:xfrm>
            <a:off x="250825" y="476250"/>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mentions two planetarium like machines… </a:t>
            </a:r>
          </a:p>
        </p:txBody>
      </p:sp>
    </p:spTree>
    <p:extLst>
      <p:ext uri="{BB962C8B-B14F-4D97-AF65-F5344CB8AC3E}">
        <p14:creationId xmlns:p14="http://schemas.microsoft.com/office/powerpoint/2010/main" val="1447864280"/>
      </p:ext>
    </p:extLst>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courtois_075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71450"/>
            <a:ext cx="9720263" cy="80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458240"/>
      </p:ext>
    </p:extLst>
  </p:cSld>
  <p:clrMapOvr>
    <a:masterClrMapping/>
  </p:clrMapOvr>
  <p:transition spd="slow">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6"/>
          <p:cNvSpPr>
            <a:spLocks noChangeArrowheads="1"/>
          </p:cNvSpPr>
          <p:nvPr/>
        </p:nvSpPr>
        <p:spPr bwMode="auto">
          <a:xfrm>
            <a:off x="4500563" y="1268413"/>
            <a:ext cx="4464050" cy="5400675"/>
          </a:xfrm>
          <a:prstGeom prst="rect">
            <a:avLst/>
          </a:prstGeom>
          <a:solidFill>
            <a:schemeClr val="tx1"/>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pic>
        <p:nvPicPr>
          <p:cNvPr id="109572" name="Picture 11" descr="barabino_60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557338"/>
            <a:ext cx="444341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Rectangle 2"/>
          <p:cNvSpPr>
            <a:spLocks noGrp="1" noChangeArrowheads="1"/>
          </p:cNvSpPr>
          <p:nvPr>
            <p:ph type="title"/>
          </p:nvPr>
        </p:nvSpPr>
        <p:spPr>
          <a:xfrm>
            <a:off x="468313" y="115888"/>
            <a:ext cx="8229600" cy="1143000"/>
          </a:xfrm>
        </p:spPr>
        <p:txBody>
          <a:bodyPr/>
          <a:lstStyle/>
          <a:p>
            <a:pPr eaLnBrk="1" hangingPunct="1">
              <a:defRPr/>
            </a:pPr>
            <a:r>
              <a:rPr sz="6600" b="1" smtClean="0">
                <a:solidFill>
                  <a:srgbClr val="FFFF99"/>
                </a:solidFill>
                <a:effectLst>
                  <a:outerShdw blurRad="38100" dist="38100" dir="2700000" algn="tl">
                    <a:srgbClr val="FFFFFF"/>
                  </a:outerShdw>
                </a:effectLst>
                <a:latin typeface="Papyrus" pitchFamily="66" charset="0"/>
              </a:rPr>
              <a:t>         </a:t>
            </a:r>
            <a:r>
              <a:rPr sz="6600" b="1" smtClean="0">
                <a:solidFill>
                  <a:srgbClr val="FFFF99"/>
                </a:solidFill>
                <a:effectLst>
                  <a:outerShdw blurRad="38100" dist="38100" dir="2700000" algn="tl">
                    <a:srgbClr val="FFFFFF"/>
                  </a:outerShdw>
                </a:effectLst>
              </a:rPr>
              <a:t>Archimedes</a:t>
            </a:r>
          </a:p>
        </p:txBody>
      </p:sp>
      <p:sp>
        <p:nvSpPr>
          <p:cNvPr id="109574" name="Rectangle 3"/>
          <p:cNvSpPr>
            <a:spLocks noGrp="1" noChangeArrowheads="1"/>
          </p:cNvSpPr>
          <p:nvPr>
            <p:ph type="body" idx="1"/>
          </p:nvPr>
        </p:nvSpPr>
        <p:spPr>
          <a:xfrm>
            <a:off x="571500" y="1643063"/>
            <a:ext cx="3683000" cy="4497387"/>
          </a:xfrm>
        </p:spPr>
        <p:txBody>
          <a:bodyPr/>
          <a:lstStyle/>
          <a:p>
            <a:pPr eaLnBrk="1" hangingPunct="1">
              <a:buFontTx/>
              <a:buNone/>
            </a:pPr>
            <a:endParaRPr lang="en-US" altLang="en-US" sz="1600" b="1" smtClean="0">
              <a:solidFill>
                <a:srgbClr val="8C8C8C"/>
              </a:solidFill>
            </a:endParaRPr>
          </a:p>
          <a:p>
            <a:pPr eaLnBrk="1" hangingPunct="1">
              <a:lnSpc>
                <a:spcPct val="80000"/>
              </a:lnSpc>
              <a:buFont typeface="Mathematica1" pitchFamily="2" charset="2"/>
              <a:buChar char="·"/>
            </a:pPr>
            <a:r>
              <a:rPr lang="en-US" altLang="en-US" sz="2000" smtClean="0">
                <a:solidFill>
                  <a:srgbClr val="FFFF99"/>
                </a:solidFill>
                <a:sym typeface="Mathematica1" pitchFamily="2" charset="2"/>
              </a:rPr>
              <a:t>Pappus of Alexandria:</a:t>
            </a:r>
          </a:p>
          <a:p>
            <a:pPr eaLnBrk="1" hangingPunct="1">
              <a:lnSpc>
                <a:spcPct val="80000"/>
              </a:lnSpc>
              <a:buFont typeface="Mathematica1" pitchFamily="2" charset="2"/>
              <a:buNone/>
            </a:pPr>
            <a:r>
              <a:rPr lang="en-US" altLang="en-US" sz="2000" smtClean="0">
                <a:solidFill>
                  <a:srgbClr val="FFFF99"/>
                </a:solidFill>
              </a:rPr>
              <a:t>    Archimedes wrote book </a:t>
            </a:r>
          </a:p>
          <a:p>
            <a:pPr eaLnBrk="1" hangingPunct="1">
              <a:lnSpc>
                <a:spcPct val="80000"/>
              </a:lnSpc>
              <a:buFont typeface="Mathematica1" pitchFamily="2" charset="2"/>
              <a:buNone/>
            </a:pPr>
            <a:r>
              <a:rPr lang="en-US" altLang="en-US" sz="2000" smtClean="0">
                <a:solidFill>
                  <a:srgbClr val="FFFF99"/>
                </a:solidFill>
              </a:rPr>
              <a:t>    “On Sphere-Making”</a:t>
            </a:r>
          </a:p>
          <a:p>
            <a:pPr eaLnBrk="1" hangingPunct="1">
              <a:lnSpc>
                <a:spcPct val="80000"/>
              </a:lnSpc>
              <a:buFont typeface="Mathematica1" pitchFamily="2" charset="2"/>
              <a:buNone/>
            </a:pPr>
            <a:r>
              <a:rPr lang="en-US" altLang="en-US" sz="2000" smtClean="0">
                <a:solidFill>
                  <a:srgbClr val="FFFF99"/>
                </a:solidFill>
              </a:rPr>
              <a:t>    </a:t>
            </a:r>
          </a:p>
          <a:p>
            <a:pPr eaLnBrk="1" hangingPunct="1">
              <a:lnSpc>
                <a:spcPct val="80000"/>
              </a:lnSpc>
              <a:buFont typeface="Mathematica1" pitchFamily="2" charset="2"/>
              <a:buNone/>
            </a:pPr>
            <a:r>
              <a:rPr lang="en-US" altLang="en-US" sz="2000" smtClean="0">
                <a:solidFill>
                  <a:srgbClr val="FFFF99"/>
                </a:solidFill>
              </a:rPr>
              <a:t>      … is this Antikythera … ?</a:t>
            </a:r>
          </a:p>
          <a:p>
            <a:pPr eaLnBrk="1" hangingPunct="1">
              <a:lnSpc>
                <a:spcPct val="80000"/>
              </a:lnSpc>
              <a:buFont typeface="Mathematica1" pitchFamily="2" charset="2"/>
              <a:buNone/>
            </a:pPr>
            <a:endParaRPr lang="en-US" altLang="en-US" sz="2000" smtClean="0">
              <a:solidFill>
                <a:srgbClr val="FFFF99"/>
              </a:solidFill>
            </a:endParaRPr>
          </a:p>
          <a:p>
            <a:pPr eaLnBrk="1" hangingPunct="1">
              <a:lnSpc>
                <a:spcPct val="80000"/>
              </a:lnSpc>
              <a:buFont typeface="Mathematica1" pitchFamily="2" charset="2"/>
              <a:buChar char="·"/>
            </a:pPr>
            <a:r>
              <a:rPr lang="en-US" altLang="en-US" sz="2000" smtClean="0">
                <a:solidFill>
                  <a:srgbClr val="FFFF99"/>
                </a:solidFill>
                <a:sym typeface="Mathematica1" pitchFamily="2" charset="2"/>
              </a:rPr>
              <a:t>Compare with </a:t>
            </a:r>
          </a:p>
          <a:p>
            <a:pPr eaLnBrk="1" hangingPunct="1">
              <a:lnSpc>
                <a:spcPct val="80000"/>
              </a:lnSpc>
              <a:buFont typeface="Mathematica1" pitchFamily="2" charset="2"/>
              <a:buChar char="·"/>
            </a:pPr>
            <a:endParaRPr lang="en-US" altLang="en-US" sz="2000" smtClean="0">
              <a:solidFill>
                <a:srgbClr val="FFFF99"/>
              </a:solidFill>
              <a:sym typeface="Mathematica1" pitchFamily="2" charset="2"/>
            </a:endParaRPr>
          </a:p>
          <a:p>
            <a:pPr eaLnBrk="1" hangingPunct="1">
              <a:lnSpc>
                <a:spcPct val="80000"/>
              </a:lnSpc>
              <a:buFont typeface="Mathematica1" pitchFamily="2" charset="2"/>
              <a:buNone/>
            </a:pPr>
            <a:r>
              <a:rPr lang="en-US" altLang="en-US" sz="2000" smtClean="0">
                <a:solidFill>
                  <a:srgbClr val="FFFF99"/>
                </a:solidFill>
                <a:sym typeface="Mathematica1" pitchFamily="2" charset="2"/>
              </a:rPr>
              <a:t>     Archimedes Palimpsest:</a:t>
            </a:r>
          </a:p>
          <a:p>
            <a:pPr eaLnBrk="1" hangingPunct="1">
              <a:lnSpc>
                <a:spcPct val="80000"/>
              </a:lnSpc>
              <a:buFont typeface="Mathematica1" pitchFamily="2" charset="2"/>
              <a:buNone/>
            </a:pPr>
            <a:r>
              <a:rPr lang="en-US" altLang="en-US" sz="2000" smtClean="0">
                <a:solidFill>
                  <a:srgbClr val="FFFF99"/>
                </a:solidFill>
                <a:sym typeface="Mathematica1" pitchFamily="2" charset="2"/>
              </a:rPr>
              <a:t>      … “On the Method” …</a:t>
            </a:r>
          </a:p>
          <a:p>
            <a:pPr eaLnBrk="1" hangingPunct="1">
              <a:lnSpc>
                <a:spcPct val="80000"/>
              </a:lnSpc>
              <a:buFont typeface="Mathematica1" pitchFamily="2" charset="2"/>
              <a:buNone/>
            </a:pPr>
            <a:endParaRPr lang="en-US" altLang="en-US" sz="2000" smtClean="0">
              <a:solidFill>
                <a:srgbClr val="FFFF99"/>
              </a:solidFill>
              <a:sym typeface="Mathematica1" pitchFamily="2" charset="2"/>
            </a:endParaRPr>
          </a:p>
          <a:p>
            <a:pPr eaLnBrk="1" hangingPunct="1">
              <a:lnSpc>
                <a:spcPct val="80000"/>
              </a:lnSpc>
              <a:buFont typeface="Mathematica1" pitchFamily="2" charset="2"/>
              <a:buNone/>
            </a:pPr>
            <a:r>
              <a:rPr lang="en-US" altLang="en-US" sz="2000" smtClean="0">
                <a:solidFill>
                  <a:srgbClr val="FFFF99"/>
                </a:solidFill>
                <a:sym typeface="Mathematica1" pitchFamily="2" charset="2"/>
              </a:rPr>
              <a:t>      Fundamentals Calculus, </a:t>
            </a:r>
          </a:p>
          <a:p>
            <a:pPr eaLnBrk="1" hangingPunct="1">
              <a:lnSpc>
                <a:spcPct val="80000"/>
              </a:lnSpc>
              <a:buFont typeface="Mathematica1" pitchFamily="2" charset="2"/>
              <a:buNone/>
            </a:pPr>
            <a:r>
              <a:rPr lang="en-US" altLang="en-US" sz="2000" smtClean="0">
                <a:solidFill>
                  <a:srgbClr val="FFFF99"/>
                </a:solidFill>
                <a:sym typeface="Mathematica1" pitchFamily="2" charset="2"/>
              </a:rPr>
              <a:t>      Integral calculus …  </a:t>
            </a:r>
          </a:p>
          <a:p>
            <a:pPr eaLnBrk="1" hangingPunct="1">
              <a:buFontTx/>
              <a:buNone/>
            </a:pPr>
            <a:r>
              <a:rPr lang="en-US" altLang="en-US" sz="1800" smtClean="0">
                <a:solidFill>
                  <a:srgbClr val="969696"/>
                </a:solidFill>
              </a:rPr>
              <a:t>                                </a:t>
            </a:r>
          </a:p>
        </p:txBody>
      </p:sp>
      <p:sp>
        <p:nvSpPr>
          <p:cNvPr id="109575" name="Rectangle 4"/>
          <p:cNvSpPr>
            <a:spLocks noChangeArrowheads="1"/>
          </p:cNvSpPr>
          <p:nvPr/>
        </p:nvSpPr>
        <p:spPr bwMode="auto">
          <a:xfrm>
            <a:off x="323850" y="1268413"/>
            <a:ext cx="4103688" cy="54006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spTree>
    <p:extLst>
      <p:ext uri="{BB962C8B-B14F-4D97-AF65-F5344CB8AC3E}">
        <p14:creationId xmlns:p14="http://schemas.microsoft.com/office/powerpoint/2010/main" val="1832671593"/>
      </p:ext>
    </p:extLst>
  </p:cSld>
  <p:clrMapOvr>
    <a:masterClrMapping/>
  </p:clrMapOvr>
  <p:transition spd="slow">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Hipparcus</a:t>
            </a:r>
            <a:br>
              <a:rPr smtClean="0"/>
            </a:br>
            <a:r>
              <a:rPr lang="el-GR" smtClean="0"/>
              <a:t> </a:t>
            </a:r>
            <a:r>
              <a:rPr smtClean="0">
                <a:sym typeface="Mathematica1"/>
              </a:rPr>
              <a:t></a:t>
            </a:r>
            <a:br>
              <a:rPr smtClean="0">
                <a:sym typeface="Mathematica1"/>
              </a:rPr>
            </a:br>
            <a:r>
              <a:rPr lang="el-GR" smtClean="0"/>
              <a:t> </a:t>
            </a:r>
            <a:r>
              <a:rPr smtClean="0"/>
              <a:t/>
            </a:r>
            <a:br>
              <a:rPr smtClean="0"/>
            </a:br>
            <a:r>
              <a:rPr i="1" smtClean="0"/>
              <a:t>c</a:t>
            </a:r>
            <a:r>
              <a:rPr smtClean="0"/>
              <a:t>. 190 – 120 BCE</a:t>
            </a:r>
            <a:br>
              <a:rPr smtClean="0"/>
            </a:br>
            <a:endParaRPr/>
          </a:p>
        </p:txBody>
      </p:sp>
    </p:spTree>
    <p:extLst>
      <p:ext uri="{BB962C8B-B14F-4D97-AF65-F5344CB8AC3E}">
        <p14:creationId xmlns:p14="http://schemas.microsoft.com/office/powerpoint/2010/main" val="4089170050"/>
      </p:ext>
    </p:extLst>
  </p:cSld>
  <p:clrMapOvr>
    <a:masterClrMapping/>
  </p:clrMapOvr>
  <p:transition spd="slow">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3357562"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3786182" y="5572140"/>
            <a:ext cx="8229600" cy="1143000"/>
          </a:xfrm>
        </p:spPr>
        <p:txBody>
          <a:bodyPr>
            <a:normAutofit fontScale="90000"/>
          </a:bodyPr>
          <a:lstStyle/>
          <a:p>
            <a:pPr eaLnBrk="1" fontAlgn="auto" hangingPunct="1">
              <a:spcAft>
                <a:spcPts val="0"/>
              </a:spcAft>
              <a:defRPr/>
            </a:pPr>
            <a:r>
              <a:rPr sz="5100" smtClean="0"/>
              <a:t>Hipparchus </a:t>
            </a:r>
            <a:br>
              <a:rPr sz="5100" smtClean="0"/>
            </a:br>
            <a:r>
              <a:rPr sz="5100" smtClean="0"/>
              <a:t>of   Nicaea </a:t>
            </a:r>
            <a:r>
              <a:rPr sz="4000" smtClean="0"/>
              <a:t>(190-120  BC) </a:t>
            </a:r>
            <a:r>
              <a:rPr sz="5100" smtClean="0"/>
              <a:t/>
            </a:r>
            <a:br>
              <a:rPr sz="5100" smtClean="0"/>
            </a:br>
            <a:r>
              <a:rPr sz="2800" smtClean="0"/>
              <a:t/>
            </a:r>
            <a:br>
              <a:rPr sz="2800" smtClean="0"/>
            </a:br>
            <a:r>
              <a:rPr sz="2800" smtClean="0">
                <a:solidFill>
                  <a:schemeClr val="bg1">
                    <a:lumMod val="85000"/>
                    <a:lumOff val="15000"/>
                  </a:schemeClr>
                </a:solidFill>
              </a:rPr>
              <a:t>Antiquities' Greatest  Astronomer </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Responsible for the true</a:t>
            </a:r>
            <a:br>
              <a:rPr sz="2800" smtClean="0">
                <a:solidFill>
                  <a:schemeClr val="bg1">
                    <a:lumMod val="85000"/>
                    <a:lumOff val="15000"/>
                  </a:schemeClr>
                </a:solidFill>
              </a:rPr>
            </a:br>
            <a:r>
              <a:rPr sz="2800" smtClean="0">
                <a:solidFill>
                  <a:schemeClr val="bg1">
                    <a:lumMod val="85000"/>
                    <a:lumOff val="15000"/>
                  </a:schemeClr>
                </a:solidFill>
              </a:rPr>
              <a:t>    Revolution in  Astronomy</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Synthesis  of  </a:t>
            </a:r>
            <a:br>
              <a:rPr sz="2800" smtClean="0">
                <a:solidFill>
                  <a:schemeClr val="bg1">
                    <a:lumMod val="85000"/>
                    <a:lumOff val="15000"/>
                  </a:schemeClr>
                </a:solidFill>
              </a:rPr>
            </a:br>
            <a:r>
              <a:rPr sz="2800" smtClean="0">
                <a:solidFill>
                  <a:schemeClr val="bg1">
                    <a:lumMod val="85000"/>
                    <a:lumOff val="15000"/>
                  </a:schemeClr>
                </a:solidFill>
              </a:rPr>
              <a:t>    Babylonian Observational Astronomy</a:t>
            </a:r>
            <a:br>
              <a:rPr sz="2800" smtClean="0">
                <a:solidFill>
                  <a:schemeClr val="bg1">
                    <a:lumMod val="85000"/>
                    <a:lumOff val="15000"/>
                  </a:schemeClr>
                </a:solidFill>
              </a:rPr>
            </a:br>
            <a:r>
              <a:rPr sz="2800" smtClean="0">
                <a:solidFill>
                  <a:schemeClr val="bg1">
                    <a:lumMod val="85000"/>
                    <a:lumOff val="15000"/>
                  </a:schemeClr>
                </a:solidFill>
              </a:rPr>
              <a:t>    Greek  Theoretical/Geometric  Models</a:t>
            </a:r>
            <a:br>
              <a:rPr sz="2800" smtClean="0">
                <a:solidFill>
                  <a:schemeClr val="bg1">
                    <a:lumMod val="85000"/>
                    <a:lumOff val="15000"/>
                  </a:schemeClr>
                </a:solidFill>
              </a:rPr>
            </a:br>
            <a:r>
              <a:rPr sz="2800" smtClean="0">
                <a:solidFill>
                  <a:schemeClr val="bg1">
                    <a:lumMod val="85000"/>
                    <a:lumOff val="15000"/>
                  </a:schemeClr>
                </a:solidFill>
              </a:rPr>
              <a:t>Astronomy  as  true Modern Science:</a:t>
            </a:r>
            <a:br>
              <a:rPr sz="2800" smtClean="0">
                <a:solidFill>
                  <a:schemeClr val="bg1">
                    <a:lumMod val="85000"/>
                    <a:lumOff val="15000"/>
                  </a:schemeClr>
                </a:solidFill>
              </a:rPr>
            </a:br>
            <a:r>
              <a:rPr sz="2800" smtClean="0">
                <a:solidFill>
                  <a:schemeClr val="bg1">
                    <a:lumMod val="85000"/>
                    <a:lumOff val="15000"/>
                  </a:schemeClr>
                </a:solidFill>
              </a:rPr>
              <a:t>     Experiment  &amp;  Theory</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a:t>
            </a:r>
            <a:endParaRPr sz="2800">
              <a:solidFill>
                <a:schemeClr val="bg1">
                  <a:lumMod val="85000"/>
                  <a:lumOff val="15000"/>
                </a:schemeClr>
              </a:solidFill>
            </a:endParaRPr>
          </a:p>
        </p:txBody>
      </p:sp>
      <p:sp>
        <p:nvSpPr>
          <p:cNvPr id="5" name="Rectangle 4"/>
          <p:cNvSpPr/>
          <p:nvPr/>
        </p:nvSpPr>
        <p:spPr>
          <a:xfrm>
            <a:off x="214313" y="357188"/>
            <a:ext cx="335756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934065292"/>
      </p:ext>
    </p:extLst>
  </p:cSld>
  <p:clrMapOvr>
    <a:masterClrMapping/>
  </p:clrMapOvr>
  <p:transition spd="slow">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285720" y="142852"/>
            <a:ext cx="8229600" cy="1143000"/>
          </a:xfrm>
        </p:spPr>
        <p:txBody>
          <a:bodyPr>
            <a:normAutofit fontScale="90000"/>
          </a:bodyPr>
          <a:lstStyle/>
          <a:p>
            <a:pPr eaLnBrk="1" fontAlgn="auto" hangingPunct="1">
              <a:spcAft>
                <a:spcPts val="0"/>
              </a:spcAft>
              <a:defRPr/>
            </a:pPr>
            <a:r>
              <a:rPr sz="5100" smtClean="0">
                <a:solidFill>
                  <a:srgbClr val="5C1F00"/>
                </a:solidFill>
              </a:rPr>
              <a:t>Hipparcus</a:t>
            </a:r>
            <a:r>
              <a:rPr sz="2800" smtClean="0">
                <a:solidFill>
                  <a:srgbClr val="5C1F00"/>
                </a:solidFill>
              </a:rPr>
              <a:t>  </a:t>
            </a:r>
            <a:br>
              <a:rPr sz="2800" smtClean="0">
                <a:solidFill>
                  <a:srgbClr val="5C1F00"/>
                </a:solidFill>
              </a:rPr>
            </a:br>
            <a:r>
              <a:rPr sz="2800" smtClean="0">
                <a:solidFill>
                  <a:srgbClr val="5C1F00"/>
                </a:solidFill>
              </a:rPr>
              <a:t>(Nicaea-Rhodos 190-120 BCE)</a:t>
            </a:r>
            <a:endParaRPr sz="2800">
              <a:solidFill>
                <a:srgbClr val="5C1F00"/>
              </a:solidFill>
            </a:endParaRPr>
          </a:p>
        </p:txBody>
      </p:sp>
      <p:pic>
        <p:nvPicPr>
          <p:cNvPr id="112645"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3"/>
          <p:cNvSpPr txBox="1">
            <a:spLocks noChangeArrowheads="1"/>
          </p:cNvSpPr>
          <p:nvPr/>
        </p:nvSpPr>
        <p:spPr bwMode="auto">
          <a:xfrm>
            <a:off x="285750" y="1643063"/>
            <a:ext cx="4714875" cy="4497387"/>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547688" indent="-411163" eaLnBrk="0" hangingPunct="0">
              <a:spcBef>
                <a:spcPct val="20000"/>
              </a:spcBef>
              <a:buClr>
                <a:srgbClr val="F9F9F9"/>
              </a:buClr>
              <a:buSzPct val="65000"/>
              <a:defRPr/>
            </a:pPr>
            <a:r>
              <a:rPr lang="en-US" b="1" dirty="0">
                <a:solidFill>
                  <a:srgbClr val="5C1F00"/>
                </a:solidFill>
                <a:latin typeface="Constantia"/>
              </a:rPr>
              <a:t>Greatest astronomer Greek antiquity</a:t>
            </a:r>
          </a:p>
          <a:p>
            <a:pPr marL="547688" indent="-411163" eaLnBrk="0" hangingPunct="0">
              <a:spcBef>
                <a:spcPct val="20000"/>
              </a:spcBef>
              <a:buClr>
                <a:srgbClr val="F9F9F9"/>
              </a:buClr>
              <a:buSzPct val="65000"/>
              <a:defRPr/>
            </a:pPr>
            <a:endParaRPr lang="en-US" b="1" dirty="0">
              <a:solidFill>
                <a:srgbClr val="8C8C8C"/>
              </a:solidFill>
              <a:latin typeface="Papyrus" pitchFamily="66" charset="0"/>
            </a:endParaRP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Trigonometric Tables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Precession of the Equinoxes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Motion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synodic</a:t>
            </a:r>
            <a:r>
              <a:rPr lang="en-US" sz="1600" dirty="0">
                <a:solidFill>
                  <a:srgbClr val="5C1F00"/>
                </a:solidFill>
                <a:latin typeface="Constantia"/>
              </a:rPr>
              <a:t>, anomalistic, … month</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Solar &amp; Lunar eclipses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Orbit of the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epicyclic</a:t>
            </a:r>
            <a:r>
              <a:rPr lang="en-US" sz="1600" dirty="0">
                <a:solidFill>
                  <a:srgbClr val="5C1F00"/>
                </a:solidFill>
                <a:latin typeface="Constantia"/>
              </a:rPr>
              <a:t> theory</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Distance Moon</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Star catalogue &amp; Celestial Globe</a:t>
            </a:r>
          </a:p>
          <a:p>
            <a:pPr marL="547688" indent="-411163" eaLnBrk="0" hangingPunct="0">
              <a:spcBef>
                <a:spcPct val="20000"/>
              </a:spcBef>
              <a:buClr>
                <a:srgbClr val="F9F9F9"/>
              </a:buClr>
              <a:buSzPct val="65000"/>
              <a:defRPr/>
            </a:pPr>
            <a:r>
              <a:rPr lang="en-US" sz="1600" dirty="0">
                <a:solidFill>
                  <a:srgbClr val="5C1F00"/>
                </a:solidFill>
                <a:latin typeface="Constantia"/>
              </a:rPr>
              <a:t>          Lost, yet … Farnese Atlas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Defined Magnitude Scale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Invented the Astrolabe   </a:t>
            </a:r>
          </a:p>
          <a:p>
            <a:pPr marL="547688" indent="-411163" eaLnBrk="0" hangingPunct="0">
              <a:spcBef>
                <a:spcPct val="20000"/>
              </a:spcBef>
              <a:buClr>
                <a:srgbClr val="F9F9F9"/>
              </a:buClr>
              <a:buSzPct val="65000"/>
              <a:defRPr/>
            </a:pPr>
            <a:r>
              <a:rPr lang="en-US" dirty="0">
                <a:solidFill>
                  <a:srgbClr val="5C1F00"/>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r>
              <a:rPr lang="en-US" dirty="0">
                <a:solidFill>
                  <a:srgbClr val="FFFF99"/>
                </a:solidFill>
                <a:latin typeface="Constantia"/>
                <a:sym typeface="Mathematica1" pitchFamily="2" charset="2"/>
              </a:rPr>
              <a:t></a:t>
            </a:r>
            <a:endParaRPr lang="en-US" dirty="0">
              <a:solidFill>
                <a:srgbClr val="000066"/>
              </a:solidFill>
              <a:latin typeface="Constantia"/>
            </a:endParaRPr>
          </a:p>
          <a:p>
            <a:pPr marL="547688" indent="-411163" eaLnBrk="0" hangingPunct="0">
              <a:spcBef>
                <a:spcPct val="20000"/>
              </a:spcBef>
              <a:buClr>
                <a:srgbClr val="F9F9F9"/>
              </a:buClr>
              <a:buSzPct val="65000"/>
              <a:defRPr/>
            </a:pPr>
            <a:r>
              <a:rPr lang="en-US" dirty="0">
                <a:solidFill>
                  <a:srgbClr val="969696"/>
                </a:solidFill>
                <a:latin typeface="Constantia"/>
              </a:rPr>
              <a:t>                                </a:t>
            </a:r>
          </a:p>
        </p:txBody>
      </p:sp>
      <p:sp>
        <p:nvSpPr>
          <p:cNvPr id="6" name="Rectangle 5"/>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69410400"/>
      </p:ext>
    </p:extLst>
  </p:cSld>
  <p:clrMapOvr>
    <a:masterClrMapping/>
  </p:clrMapOvr>
  <p:transition spd="slow">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smtClean="0">
                <a:solidFill>
                  <a:srgbClr val="5C1F00"/>
                </a:solidFill>
              </a:rPr>
              <a:t>Star Magnitudes</a:t>
            </a:r>
            <a:r>
              <a:rPr sz="2800" smtClean="0">
                <a:solidFill>
                  <a:srgbClr val="5C1F00"/>
                </a:solidFill>
              </a:rPr>
              <a:t>  </a:t>
            </a:r>
            <a:br>
              <a:rPr sz="2800" smtClean="0">
                <a:solidFill>
                  <a:srgbClr val="5C1F00"/>
                </a:solidFill>
              </a:rPr>
            </a:br>
            <a:endParaRPr sz="2800">
              <a:solidFill>
                <a:srgbClr val="5C1F00"/>
              </a:solidFill>
            </a:endParaRPr>
          </a:p>
        </p:txBody>
      </p:sp>
      <p:pic>
        <p:nvPicPr>
          <p:cNvPr id="113669"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2214563"/>
            <a:ext cx="4929188" cy="44291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3672" name="Picture 8" descr="starmap.partiview.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428875"/>
            <a:ext cx="4857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579420"/>
      </p:ext>
    </p:extLst>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descr="Diadochen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14313"/>
            <a:ext cx="15016163" cy="7215188"/>
          </a:xfrm>
        </p:spPr>
      </p:pic>
      <p:sp>
        <p:nvSpPr>
          <p:cNvPr id="3" name="Title 2"/>
          <p:cNvSpPr>
            <a:spLocks noGrp="1"/>
          </p:cNvSpPr>
          <p:nvPr>
            <p:ph type="title"/>
          </p:nvPr>
        </p:nvSpPr>
        <p:spPr>
          <a:xfrm>
            <a:off x="785786" y="714356"/>
            <a:ext cx="8229600" cy="1219200"/>
          </a:xfrm>
        </p:spPr>
        <p:txBody>
          <a:bodyPr>
            <a:normAutofit fontScale="90000"/>
          </a:bodyPr>
          <a:lstStyle/>
          <a:p>
            <a:pPr eaLnBrk="1" fontAlgn="auto" hangingPunct="1">
              <a:spcAft>
                <a:spcPts val="0"/>
              </a:spcAft>
              <a:defRPr/>
            </a:pPr>
            <a:r>
              <a:rPr dirty="0" smtClean="0"/>
              <a:t>     </a:t>
            </a:r>
            <a:r>
              <a:rPr sz="7300" b="1" dirty="0" smtClean="0">
                <a:solidFill>
                  <a:schemeClr val="tx1"/>
                </a:solidFill>
              </a:rPr>
              <a:t>Hellenistic  States</a:t>
            </a:r>
            <a:r>
              <a:rPr sz="6200" b="1" dirty="0" smtClean="0">
                <a:solidFill>
                  <a:schemeClr val="tx1"/>
                </a:solidFill>
              </a:rPr>
              <a:t/>
            </a:r>
            <a:br>
              <a:rPr sz="6200" b="1" dirty="0" smtClean="0">
                <a:solidFill>
                  <a:schemeClr val="tx1"/>
                </a:solidFill>
              </a:rPr>
            </a:br>
            <a:r>
              <a:rPr sz="6200" b="1" dirty="0" smtClean="0">
                <a:solidFill>
                  <a:schemeClr val="tx1"/>
                </a:solidFill>
              </a:rPr>
              <a:t>      </a:t>
            </a:r>
            <a:r>
              <a:rPr sz="5100" b="1" dirty="0" smtClean="0">
                <a:solidFill>
                  <a:schemeClr val="tx1"/>
                </a:solidFill>
              </a:rPr>
              <a:t>&amp; Centers of  Science</a:t>
            </a:r>
            <a:endParaRPr sz="5100" b="1" dirty="0">
              <a:solidFill>
                <a:schemeClr val="tx1"/>
              </a:solidFill>
            </a:endParaRPr>
          </a:p>
        </p:txBody>
      </p:sp>
      <p:sp>
        <p:nvSpPr>
          <p:cNvPr id="8" name="Oval 7"/>
          <p:cNvSpPr/>
          <p:nvPr/>
        </p:nvSpPr>
        <p:spPr>
          <a:xfrm>
            <a:off x="1000125" y="2214563"/>
            <a:ext cx="642938" cy="642937"/>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a:off x="3786188" y="3143250"/>
            <a:ext cx="357187" cy="35718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flipH="1" flipV="1">
            <a:off x="4143375" y="4714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3571875" y="2143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p:cNvSpPr/>
          <p:nvPr/>
        </p:nvSpPr>
        <p:spPr>
          <a:xfrm flipH="1" flipV="1">
            <a:off x="3857625" y="2428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flipH="1" flipV="1">
            <a:off x="1285875" y="2500313"/>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Oval 17"/>
          <p:cNvSpPr/>
          <p:nvPr/>
        </p:nvSpPr>
        <p:spPr>
          <a:xfrm flipV="1">
            <a:off x="3929063" y="3286125"/>
            <a:ext cx="46037" cy="46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116" name="TextBox 18"/>
          <p:cNvSpPr txBox="1">
            <a:spLocks noChangeArrowheads="1"/>
          </p:cNvSpPr>
          <p:nvPr/>
        </p:nvSpPr>
        <p:spPr bwMode="auto">
          <a:xfrm>
            <a:off x="4214813" y="2071688"/>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smtClean="0">
                <a:solidFill>
                  <a:prstClr val="black"/>
                </a:solidFill>
              </a:rPr>
              <a:t>Pergamum</a:t>
            </a:r>
          </a:p>
        </p:txBody>
      </p:sp>
      <p:sp>
        <p:nvSpPr>
          <p:cNvPr id="47117" name="TextBox 19"/>
          <p:cNvSpPr txBox="1">
            <a:spLocks noChangeArrowheads="1"/>
          </p:cNvSpPr>
          <p:nvPr/>
        </p:nvSpPr>
        <p:spPr bwMode="auto">
          <a:xfrm>
            <a:off x="4286250" y="4714875"/>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smtClean="0">
                <a:solidFill>
                  <a:prstClr val="black"/>
                </a:solidFill>
              </a:rPr>
              <a:t>Alexandria</a:t>
            </a:r>
          </a:p>
        </p:txBody>
      </p:sp>
      <p:sp>
        <p:nvSpPr>
          <p:cNvPr id="47118" name="TextBox 20"/>
          <p:cNvSpPr txBox="1">
            <a:spLocks noChangeArrowheads="1"/>
          </p:cNvSpPr>
          <p:nvPr/>
        </p:nvSpPr>
        <p:spPr bwMode="auto">
          <a:xfrm>
            <a:off x="1643063" y="2571750"/>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smtClean="0">
                <a:solidFill>
                  <a:prstClr val="black"/>
                </a:solidFill>
              </a:rPr>
              <a:t>Syracuse</a:t>
            </a:r>
          </a:p>
        </p:txBody>
      </p:sp>
      <p:sp>
        <p:nvSpPr>
          <p:cNvPr id="47119" name="TextBox 21"/>
          <p:cNvSpPr txBox="1">
            <a:spLocks noChangeArrowheads="1"/>
          </p:cNvSpPr>
          <p:nvPr/>
        </p:nvSpPr>
        <p:spPr bwMode="auto">
          <a:xfrm>
            <a:off x="4143375" y="3071813"/>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smtClean="0">
                <a:solidFill>
                  <a:prstClr val="black"/>
                </a:solidFill>
              </a:rPr>
              <a:t>Rhodos</a:t>
            </a:r>
          </a:p>
        </p:txBody>
      </p:sp>
    </p:spTree>
    <p:extLst>
      <p:ext uri="{BB962C8B-B14F-4D97-AF65-F5344CB8AC3E}">
        <p14:creationId xmlns:p14="http://schemas.microsoft.com/office/powerpoint/2010/main" val="1989433746"/>
      </p:ext>
    </p:extLst>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smtClean="0">
                <a:solidFill>
                  <a:srgbClr val="5C1F00"/>
                </a:solidFill>
              </a:rPr>
              <a:t>Precession</a:t>
            </a:r>
            <a:r>
              <a:rPr sz="2800" smtClean="0">
                <a:solidFill>
                  <a:srgbClr val="5C1F00"/>
                </a:solidFill>
              </a:rPr>
              <a:t>  </a:t>
            </a:r>
            <a:br>
              <a:rPr sz="2800" smtClean="0">
                <a:solidFill>
                  <a:srgbClr val="5C1F00"/>
                </a:solidFill>
              </a:rPr>
            </a:br>
            <a:endParaRPr sz="2800">
              <a:solidFill>
                <a:srgbClr val="5C1F00"/>
              </a:solidFill>
            </a:endParaRPr>
          </a:p>
        </p:txBody>
      </p:sp>
      <p:pic>
        <p:nvPicPr>
          <p:cNvPr id="114693"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643063"/>
            <a:ext cx="5000625" cy="50006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4696" name="Picture 9" descr="Precession_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714500"/>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429"/>
      </p:ext>
    </p:extLst>
  </p:cSld>
  <p:clrMapOvr>
    <a:masterClrMapping/>
  </p:clrMapOvr>
  <p:transition spd="slow">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214290"/>
            <a:ext cx="8229600" cy="1143000"/>
          </a:xfrm>
        </p:spPr>
        <p:txBody>
          <a:bodyPr>
            <a:normAutofit fontScale="90000"/>
          </a:bodyPr>
          <a:lstStyle/>
          <a:p>
            <a:pPr eaLnBrk="1" fontAlgn="auto" hangingPunct="1">
              <a:spcAft>
                <a:spcPts val="0"/>
              </a:spcAft>
              <a:defRPr/>
            </a:pPr>
            <a:r>
              <a:rPr sz="5100" smtClean="0">
                <a:solidFill>
                  <a:srgbClr val="5C1F00"/>
                </a:solidFill>
              </a:rPr>
              <a:t>Precession</a:t>
            </a:r>
            <a:r>
              <a:rPr sz="2800" smtClean="0">
                <a:solidFill>
                  <a:srgbClr val="5C1F00"/>
                </a:solidFill>
              </a:rPr>
              <a:t>  </a:t>
            </a:r>
            <a:br>
              <a:rPr sz="2800" smtClean="0">
                <a:solidFill>
                  <a:srgbClr val="5C1F00"/>
                </a:solidFill>
              </a:rPr>
            </a:br>
            <a:endParaRPr sz="2800">
              <a:solidFill>
                <a:srgbClr val="5C1F00"/>
              </a:solidFill>
            </a:endParaRPr>
          </a:p>
        </p:txBody>
      </p:sp>
      <p:pic>
        <p:nvPicPr>
          <p:cNvPr id="115717"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357313"/>
            <a:ext cx="5000625" cy="528637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5720" name="Picture 9" descr="Outside_view_of_precess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500188"/>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767659"/>
      </p:ext>
    </p:extLst>
  </p:cSld>
  <p:clrMapOvr>
    <a:masterClrMapping/>
  </p:clrMapOvr>
  <p:transition spd="slow">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7288" y="4929198"/>
            <a:ext cx="10644262" cy="1633526"/>
          </a:xfrm>
        </p:spPr>
        <p:txBody>
          <a:bodyPr>
            <a:noAutofit/>
          </a:bodyPr>
          <a:lstStyle/>
          <a:p>
            <a:pPr algn="ctr" eaLnBrk="1" fontAlgn="auto" hangingPunct="1">
              <a:spcAft>
                <a:spcPts val="0"/>
              </a:spcAft>
              <a:defRPr/>
            </a:pPr>
            <a:r>
              <a:rPr sz="5500" smtClean="0">
                <a:solidFill>
                  <a:srgbClr val="000099"/>
                </a:solidFill>
              </a:rPr>
              <a:t>…  and   Astronomy  </a:t>
            </a:r>
            <a:br>
              <a:rPr sz="5500" smtClean="0">
                <a:solidFill>
                  <a:srgbClr val="000099"/>
                </a:solidFill>
              </a:rPr>
            </a:br>
            <a:r>
              <a:rPr sz="5500" smtClean="0">
                <a:solidFill>
                  <a:srgbClr val="000099"/>
                </a:solidFill>
              </a:rPr>
              <a:t/>
            </a:r>
            <a:br>
              <a:rPr sz="5500" smtClean="0">
                <a:solidFill>
                  <a:srgbClr val="000099"/>
                </a:solidFill>
              </a:rPr>
            </a:br>
            <a:endParaRPr sz="5000">
              <a:solidFill>
                <a:srgbClr val="000099"/>
              </a:solidFill>
            </a:endParaRPr>
          </a:p>
        </p:txBody>
      </p:sp>
      <p:pic>
        <p:nvPicPr>
          <p:cNvPr id="20483" name="Picture 6" descr="antikythera.tomograph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43188"/>
            <a:ext cx="11715750" cy="143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Content Placeholder 11" descr="pinslo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428750"/>
            <a:ext cx="8229600" cy="4073525"/>
          </a:xfrm>
        </p:spPr>
      </p:pic>
      <p:sp>
        <p:nvSpPr>
          <p:cNvPr id="10" name="Title 2"/>
          <p:cNvSpPr txBox="1">
            <a:spLocks/>
          </p:cNvSpPr>
          <p:nvPr/>
        </p:nvSpPr>
        <p:spPr>
          <a:xfrm>
            <a:off x="-642974" y="4857760"/>
            <a:ext cx="10644262" cy="1633526"/>
          </a:xfrm>
          <a:prstGeom prst="rect">
            <a:avLst/>
          </a:prstGeom>
          <a:ln w="6350" cap="rnd">
            <a:noFill/>
          </a:ln>
        </p:spPr>
        <p:txBody>
          <a:bodyPr anchor="b"/>
          <a:lstStyle/>
          <a:p>
            <a:pPr algn="ctr" fontAlgn="auto">
              <a:lnSpc>
                <a:spcPct val="90000"/>
              </a:lnSpc>
              <a:spcAft>
                <a:spcPts val="0"/>
              </a:spcAft>
              <a:defRPr/>
            </a:pP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Greek Miracle ?</a:t>
            </a: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buFont typeface="Wingdings" pitchFamily="2" charset="2"/>
              <a:buChar char="§"/>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r>
            <a:b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br>
            <a:r>
              <a:rPr lang="en-US" sz="5000" spc="-100" dirty="0" err="1">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Hipparcus</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Moon Orbit Computer </a:t>
            </a: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417752168"/>
      </p:ext>
    </p:extLst>
  </p:cSld>
  <p:clrMapOvr>
    <a:masterClrMapping/>
  </p:clrMapOvr>
  <p:transition spd="slow">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571736" y="5429264"/>
            <a:ext cx="8229600" cy="1143000"/>
          </a:xfrm>
        </p:spPr>
        <p:txBody>
          <a:bodyPr>
            <a:normAutofit fontScale="90000"/>
          </a:bodyPr>
          <a:lstStyle/>
          <a:p>
            <a:pPr eaLnBrk="1" fontAlgn="auto" hangingPunct="1">
              <a:spcAft>
                <a:spcPts val="0"/>
              </a:spcAft>
              <a:defRPr/>
            </a:pPr>
            <a:r>
              <a:rPr sz="5100" dirty="0" smtClean="0"/>
              <a:t> </a:t>
            </a:r>
            <a:r>
              <a:rPr sz="5100" dirty="0" smtClean="0">
                <a:solidFill>
                  <a:srgbClr val="000099"/>
                </a:solidFill>
              </a:rPr>
              <a:t>Farnese Atlas:</a:t>
            </a:r>
            <a:br>
              <a:rPr sz="5100" dirty="0" smtClean="0">
                <a:solidFill>
                  <a:srgbClr val="000099"/>
                </a:solidFill>
              </a:rPr>
            </a:br>
            <a:r>
              <a:rPr sz="3300" dirty="0" smtClean="0">
                <a:solidFill>
                  <a:srgbClr val="000099"/>
                </a:solidFill>
              </a:rPr>
              <a:t>Hipparchus’ star catalog ?   </a:t>
            </a:r>
            <a:r>
              <a:rPr sz="2800" dirty="0" smtClean="0"/>
              <a:t/>
            </a:r>
            <a:br>
              <a:rPr sz="2800" dirty="0" smtClean="0"/>
            </a:br>
            <a:endParaRPr sz="2800" dirty="0"/>
          </a:p>
        </p:txBody>
      </p:sp>
    </p:spTree>
    <p:extLst>
      <p:ext uri="{BB962C8B-B14F-4D97-AF65-F5344CB8AC3E}">
        <p14:creationId xmlns:p14="http://schemas.microsoft.com/office/powerpoint/2010/main" val="2010754902"/>
      </p:ext>
    </p:extLst>
  </p:cSld>
  <p:clrMapOvr>
    <a:masterClrMapping/>
  </p:clrMapOvr>
  <p:transition spd="slow">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7764" name="Picture 4" descr="Farnese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28596" y="428604"/>
            <a:ext cx="8229600" cy="1143000"/>
          </a:xfrm>
        </p:spPr>
        <p:txBody>
          <a:bodyPr>
            <a:normAutofit fontScale="90000"/>
          </a:bodyPr>
          <a:lstStyle/>
          <a:p>
            <a:pPr eaLnBrk="1" fontAlgn="auto" hangingPunct="1">
              <a:spcAft>
                <a:spcPts val="0"/>
              </a:spcAft>
              <a:defRPr/>
            </a:pPr>
            <a:r>
              <a:rPr sz="5100" smtClean="0"/>
              <a:t> </a:t>
            </a:r>
            <a:r>
              <a:rPr sz="5100" smtClean="0">
                <a:solidFill>
                  <a:srgbClr val="5C1F00"/>
                </a:solidFill>
              </a:rPr>
              <a:t>Farnese Atlas:</a:t>
            </a:r>
            <a:br>
              <a:rPr sz="5100" smtClean="0">
                <a:solidFill>
                  <a:srgbClr val="5C1F00"/>
                </a:solidFill>
              </a:rPr>
            </a:br>
            <a:r>
              <a:rPr sz="3300" smtClean="0">
                <a:solidFill>
                  <a:srgbClr val="5C1F00"/>
                </a:solidFill>
              </a:rPr>
              <a:t>Hipparchus star catalog ?   </a:t>
            </a:r>
            <a:r>
              <a:rPr sz="2800" smtClean="0">
                <a:solidFill>
                  <a:srgbClr val="5C1F00"/>
                </a:solidFill>
              </a:rPr>
              <a:t/>
            </a:r>
            <a:br>
              <a:rPr sz="2800" smtClean="0">
                <a:solidFill>
                  <a:srgbClr val="5C1F00"/>
                </a:solidFill>
              </a:rPr>
            </a:br>
            <a:endParaRPr sz="2800">
              <a:solidFill>
                <a:srgbClr val="5C1F00"/>
              </a:solidFill>
            </a:endParaRPr>
          </a:p>
        </p:txBody>
      </p:sp>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extBox 5"/>
          <p:cNvSpPr txBox="1"/>
          <p:nvPr/>
        </p:nvSpPr>
        <p:spPr>
          <a:xfrm>
            <a:off x="142875" y="1214438"/>
            <a:ext cx="4929188" cy="5632450"/>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dirty="0">
                <a:solidFill>
                  <a:prstClr val="white"/>
                </a:solidFill>
                <a:latin typeface="Constantia"/>
              </a:rPr>
              <a:t>  </a:t>
            </a:r>
          </a:p>
          <a:p>
            <a:pPr>
              <a:defRPr/>
            </a:pPr>
            <a:r>
              <a:rPr lang="en-US" dirty="0">
                <a:solidFill>
                  <a:srgbClr val="5C1F00"/>
                </a:solidFill>
                <a:latin typeface="Constantia"/>
              </a:rPr>
              <a:t>Farnese Atlas is the oldest surviving pictorial</a:t>
            </a:r>
          </a:p>
          <a:p>
            <a:pPr>
              <a:defRPr/>
            </a:pPr>
            <a:r>
              <a:rPr lang="en-US" dirty="0">
                <a:solidFill>
                  <a:srgbClr val="5C1F00"/>
                </a:solidFill>
                <a:latin typeface="Constantia"/>
              </a:rPr>
              <a:t>Record of Western constellations</a:t>
            </a:r>
          </a:p>
          <a:p>
            <a:pPr>
              <a:defRPr/>
            </a:pPr>
            <a:endParaRPr lang="en-US" dirty="0">
              <a:solidFill>
                <a:srgbClr val="5C1F00"/>
              </a:solidFill>
              <a:latin typeface="Constantia"/>
            </a:endParaRPr>
          </a:p>
          <a:p>
            <a:pPr>
              <a:defRPr/>
            </a:pPr>
            <a:r>
              <a:rPr lang="en-US" dirty="0">
                <a:solidFill>
                  <a:srgbClr val="5C1F00"/>
                </a:solidFill>
                <a:latin typeface="Constantia"/>
              </a:rPr>
              <a:t>Roman times ~ A.D. 150,</a:t>
            </a:r>
          </a:p>
          <a:p>
            <a:pPr>
              <a:defRPr/>
            </a:pPr>
            <a:r>
              <a:rPr lang="en-US" dirty="0">
                <a:solidFill>
                  <a:srgbClr val="5C1F00"/>
                </a:solidFill>
                <a:latin typeface="Constantia"/>
              </a:rPr>
              <a:t>presumed to represent constellations mapped in earlier Greek work</a:t>
            </a:r>
          </a:p>
          <a:p>
            <a:pPr>
              <a:defRPr/>
            </a:pPr>
            <a:endParaRPr lang="en-US" dirty="0">
              <a:solidFill>
                <a:srgbClr val="5C1F00"/>
              </a:solidFill>
              <a:latin typeface="Constantia"/>
            </a:endParaRPr>
          </a:p>
          <a:p>
            <a:pPr>
              <a:defRPr/>
            </a:pPr>
            <a:r>
              <a:rPr lang="en-US" dirty="0">
                <a:solidFill>
                  <a:srgbClr val="5C1F00"/>
                </a:solidFill>
                <a:latin typeface="Constantia"/>
              </a:rPr>
              <a:t>Atlas labors under the weight because he had been sentenced by Zeus to hold up the sky. </a:t>
            </a:r>
          </a:p>
          <a:p>
            <a:pPr>
              <a:defRPr/>
            </a:pPr>
            <a:endParaRPr lang="en-US" dirty="0">
              <a:solidFill>
                <a:srgbClr val="5C1F00"/>
              </a:solidFill>
              <a:latin typeface="Constantia"/>
            </a:endParaRPr>
          </a:p>
          <a:p>
            <a:pPr>
              <a:defRPr/>
            </a:pPr>
            <a:r>
              <a:rPr lang="en-US" dirty="0">
                <a:solidFill>
                  <a:srgbClr val="5C1F00"/>
                </a:solidFill>
                <a:latin typeface="Constantia"/>
              </a:rPr>
              <a:t>The globe shows:</a:t>
            </a:r>
          </a:p>
          <a:p>
            <a:pPr>
              <a:buFontTx/>
              <a:buChar char="-"/>
              <a:defRPr/>
            </a:pPr>
            <a:r>
              <a:rPr lang="en-US" dirty="0">
                <a:solidFill>
                  <a:srgbClr val="5C1F00"/>
                </a:solidFill>
                <a:latin typeface="Constantia"/>
              </a:rPr>
              <a:t> a depiction of the night sky as seen from    </a:t>
            </a:r>
          </a:p>
          <a:p>
            <a:pPr>
              <a:defRPr/>
            </a:pPr>
            <a:r>
              <a:rPr lang="en-US" dirty="0">
                <a:solidFill>
                  <a:srgbClr val="5C1F00"/>
                </a:solidFill>
                <a:latin typeface="Constantia"/>
              </a:rPr>
              <a:t>  outside the outermost celestial sphere</a:t>
            </a:r>
          </a:p>
          <a:p>
            <a:pPr>
              <a:buFontTx/>
              <a:buChar char="-"/>
              <a:defRPr/>
            </a:pPr>
            <a:r>
              <a:rPr lang="en-US" dirty="0">
                <a:solidFill>
                  <a:srgbClr val="5C1F00"/>
                </a:solidFill>
                <a:latin typeface="Constantia"/>
              </a:rPr>
              <a:t> low reliefs depicting 41 (42) of the </a:t>
            </a:r>
          </a:p>
          <a:p>
            <a:pPr>
              <a:defRPr/>
            </a:pPr>
            <a:r>
              <a:rPr lang="en-US" dirty="0">
                <a:solidFill>
                  <a:srgbClr val="5C1F00"/>
                </a:solidFill>
                <a:latin typeface="Constantia"/>
              </a:rPr>
              <a:t>  48 classical Greek constellations including:     </a:t>
            </a:r>
          </a:p>
          <a:p>
            <a:pPr>
              <a:defRPr/>
            </a:pPr>
            <a:r>
              <a:rPr lang="en-US" dirty="0">
                <a:solidFill>
                  <a:srgbClr val="5C1F00"/>
                </a:solidFill>
                <a:latin typeface="Constantia"/>
              </a:rPr>
              <a:t>       - Aries the ram  </a:t>
            </a:r>
          </a:p>
          <a:p>
            <a:pPr>
              <a:defRPr/>
            </a:pPr>
            <a:r>
              <a:rPr lang="en-US" dirty="0">
                <a:solidFill>
                  <a:srgbClr val="5C1F00"/>
                </a:solidFill>
                <a:latin typeface="Constantia"/>
              </a:rPr>
              <a:t>       - Cygnus the swan</a:t>
            </a:r>
          </a:p>
          <a:p>
            <a:pPr>
              <a:defRPr/>
            </a:pPr>
            <a:r>
              <a:rPr lang="en-US" dirty="0">
                <a:solidFill>
                  <a:srgbClr val="5C1F00"/>
                </a:solidFill>
                <a:latin typeface="Constantia"/>
              </a:rPr>
              <a:t>       - Hercules  </a:t>
            </a:r>
          </a:p>
          <a:p>
            <a:pPr>
              <a:defRPr/>
            </a:pPr>
            <a:r>
              <a:rPr lang="en-US" dirty="0">
                <a:solidFill>
                  <a:prstClr val="white"/>
                </a:solidFill>
                <a:latin typeface="Constantia"/>
              </a:rPr>
              <a:t>  </a:t>
            </a:r>
          </a:p>
        </p:txBody>
      </p:sp>
      <p:sp>
        <p:nvSpPr>
          <p:cNvPr id="7" name="Rectangle 6"/>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875960165"/>
      </p:ext>
    </p:extLst>
  </p:cSld>
  <p:clrMapOvr>
    <a:masterClrMapping/>
  </p:clrMapOvr>
  <p:transition spd="slow">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Claudius Ptolemaeus</a:t>
            </a:r>
            <a:br>
              <a:rPr smtClean="0"/>
            </a:br>
            <a:r>
              <a:rPr smtClean="0">
                <a:sym typeface="Mathematica1"/>
              </a:rPr>
              <a:t>   </a:t>
            </a:r>
            <a:r>
              <a:rPr smtClean="0"/>
              <a:t/>
            </a:r>
            <a:br>
              <a:rPr smtClean="0"/>
            </a:br>
            <a:r>
              <a:rPr smtClean="0"/>
              <a:t/>
            </a:r>
            <a:br>
              <a:rPr smtClean="0"/>
            </a:br>
            <a:r>
              <a:rPr smtClean="0"/>
              <a:t>AD  83-168</a:t>
            </a:r>
            <a:br>
              <a:rPr smtClean="0"/>
            </a:br>
            <a:endParaRPr/>
          </a:p>
        </p:txBody>
      </p:sp>
    </p:spTree>
    <p:extLst>
      <p:ext uri="{BB962C8B-B14F-4D97-AF65-F5344CB8AC3E}">
        <p14:creationId xmlns:p14="http://schemas.microsoft.com/office/powerpoint/2010/main" val="3538399019"/>
      </p:ext>
    </p:extLst>
  </p:cSld>
  <p:clrMapOvr>
    <a:masterClrMapping/>
  </p:clrMapOvr>
  <p:transition spd="slow">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chool_of_athens.ptolemae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0"/>
            <a:ext cx="11655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57158" y="4786322"/>
            <a:ext cx="8305800" cy="1981200"/>
          </a:xfrm>
        </p:spPr>
        <p:txBody>
          <a:bodyPr/>
          <a:lstStyle/>
          <a:p>
            <a:pPr eaLnBrk="1" fontAlgn="auto" hangingPunct="1">
              <a:spcAft>
                <a:spcPts val="0"/>
              </a:spcAft>
              <a:defRPr/>
            </a:pPr>
            <a:r>
              <a:rPr smtClean="0">
                <a:solidFill>
                  <a:srgbClr val="000099"/>
                </a:solidFill>
              </a:rPr>
              <a:t>Claudius Ptolemaeus</a:t>
            </a:r>
            <a:br>
              <a:rPr smtClean="0">
                <a:solidFill>
                  <a:srgbClr val="000099"/>
                </a:solidFill>
              </a:rPr>
            </a:br>
            <a:r>
              <a:rPr smtClean="0">
                <a:solidFill>
                  <a:srgbClr val="000099"/>
                </a:solidFill>
                <a:sym typeface="Mathematica1"/>
              </a:rPr>
              <a:t>   </a:t>
            </a:r>
            <a:r>
              <a:rPr smtClean="0">
                <a:solidFill>
                  <a:srgbClr val="000099"/>
                </a:solidFill>
              </a:rPr>
              <a:t/>
            </a:r>
            <a:br>
              <a:rPr smtClean="0">
                <a:solidFill>
                  <a:srgbClr val="000099"/>
                </a:solidFill>
              </a:rPr>
            </a:br>
            <a:r>
              <a:rPr smtClean="0">
                <a:solidFill>
                  <a:srgbClr val="000099"/>
                </a:solidFill>
              </a:rPr>
              <a:t/>
            </a:r>
            <a:br>
              <a:rPr smtClean="0">
                <a:solidFill>
                  <a:srgbClr val="000099"/>
                </a:solidFill>
              </a:rPr>
            </a:br>
            <a:r>
              <a:rPr smtClean="0">
                <a:solidFill>
                  <a:srgbClr val="000099"/>
                </a:solidFill>
              </a:rPr>
              <a:t>AD  83-168</a:t>
            </a:r>
            <a:r>
              <a:rPr smtClean="0"/>
              <a:t/>
            </a:r>
            <a:br>
              <a:rPr smtClean="0"/>
            </a:br>
            <a:endParaRPr/>
          </a:p>
        </p:txBody>
      </p:sp>
    </p:spTree>
    <p:extLst>
      <p:ext uri="{BB962C8B-B14F-4D97-AF65-F5344CB8AC3E}">
        <p14:creationId xmlns:p14="http://schemas.microsoft.com/office/powerpoint/2010/main" val="1772589869"/>
      </p:ext>
    </p:extLst>
  </p:cSld>
  <p:clrMapOvr>
    <a:masterClrMapping/>
  </p:clrMapOvr>
  <p:transition spd="slow">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429124" y="5143512"/>
            <a:ext cx="8229600" cy="1143000"/>
          </a:xfrm>
        </p:spPr>
        <p:txBody>
          <a:bodyPr>
            <a:normAutofit fontScale="90000"/>
          </a:bodyPr>
          <a:lstStyle/>
          <a:p>
            <a:pPr eaLnBrk="1" fontAlgn="auto" hangingPunct="1">
              <a:spcAft>
                <a:spcPts val="0"/>
              </a:spcAft>
              <a:defRPr/>
            </a:pPr>
            <a:r>
              <a:rPr sz="5100" smtClean="0"/>
              <a:t> </a:t>
            </a:r>
            <a:br>
              <a:rPr sz="5100" smtClean="0"/>
            </a:br>
            <a:r>
              <a:rPr sz="5100" smtClean="0"/>
              <a:t> Claudius</a:t>
            </a:r>
            <a:br>
              <a:rPr sz="5100" smtClean="0"/>
            </a:br>
            <a:r>
              <a:rPr sz="5100" smtClean="0"/>
              <a:t> Ptolemaeus</a:t>
            </a:r>
            <a:br>
              <a:rPr sz="5100" smtClean="0"/>
            </a:br>
            <a:r>
              <a:rPr sz="2800" smtClean="0"/>
              <a:t/>
            </a:r>
            <a:br>
              <a:rPr sz="2800" smtClean="0"/>
            </a:br>
            <a:r>
              <a:rPr sz="2800" smtClean="0"/>
              <a:t>  </a:t>
            </a:r>
            <a:r>
              <a:rPr sz="2800" smtClean="0">
                <a:solidFill>
                  <a:schemeClr val="bg1">
                    <a:lumMod val="85000"/>
                    <a:lumOff val="15000"/>
                  </a:schemeClr>
                </a:solidFill>
              </a:rPr>
              <a:t>Thebaid/Ptolemais </a:t>
            </a:r>
            <a:r>
              <a:rPr sz="2800" err="1" smtClean="0">
                <a:solidFill>
                  <a:schemeClr val="bg1">
                    <a:lumMod val="85000"/>
                    <a:lumOff val="15000"/>
                  </a:schemeClr>
                </a:solidFill>
              </a:rPr>
              <a:t>Hermiou</a:t>
            </a:r>
            <a:r>
              <a:rPr sz="2800" smtClean="0">
                <a:solidFill>
                  <a:schemeClr val="bg1">
                    <a:lumMod val="85000"/>
                    <a:lumOff val="15000"/>
                  </a:schemeClr>
                </a:solidFill>
              </a:rPr>
              <a:t>-</a:t>
            </a:r>
            <a:br>
              <a:rPr sz="2800" smtClean="0">
                <a:solidFill>
                  <a:schemeClr val="bg1">
                    <a:lumMod val="85000"/>
                    <a:lumOff val="15000"/>
                  </a:schemeClr>
                </a:solidFill>
              </a:rPr>
            </a:br>
            <a:r>
              <a:rPr sz="2800" smtClean="0">
                <a:solidFill>
                  <a:schemeClr val="bg1">
                    <a:lumMod val="85000"/>
                    <a:lumOff val="15000"/>
                  </a:schemeClr>
                </a:solidFill>
              </a:rPr>
              <a:t>  Alexandria                83-168 A.D.</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Mathematician</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Astronomer </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Geographer</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Astrologer</a:t>
            </a:r>
            <a:br>
              <a:rPr sz="2800" smtClean="0">
                <a:solidFill>
                  <a:schemeClr val="bg1">
                    <a:lumMod val="85000"/>
                    <a:lumOff val="15000"/>
                  </a:schemeClr>
                </a:solidFill>
              </a:rPr>
            </a:br>
            <a:r>
              <a:rPr sz="2800" smtClean="0">
                <a:solidFill>
                  <a:schemeClr val="bg1">
                    <a:lumMod val="85000"/>
                    <a:lumOff val="15000"/>
                  </a:schemeClr>
                </a:solidFill>
              </a:rPr>
              <a:t>additional interests in</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Optics</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Music</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Philosophy</a:t>
            </a:r>
            <a:endParaRPr sz="2800">
              <a:solidFill>
                <a:schemeClr val="bg1">
                  <a:lumMod val="85000"/>
                  <a:lumOff val="15000"/>
                </a:schemeClr>
              </a:solidFill>
            </a:endParaRPr>
          </a:p>
        </p:txBody>
      </p:sp>
      <p:pic>
        <p:nvPicPr>
          <p:cNvPr id="23555" name="Picture 3" descr="ptolemy_sculptur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3227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8971284"/>
      </p:ext>
    </p:extLst>
  </p:cSld>
  <p:clrMapOvr>
    <a:masterClrMapping/>
  </p:clrMapOvr>
  <p:transition spd="slow">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ptolemy.tetrabibl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46562"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500562" y="4500570"/>
            <a:ext cx="8229600" cy="1143000"/>
          </a:xfrm>
        </p:spPr>
        <p:txBody>
          <a:bodyPr>
            <a:normAutofit fontScale="90000"/>
          </a:bodyPr>
          <a:lstStyle/>
          <a:p>
            <a:pPr eaLnBrk="1" fontAlgn="auto" hangingPunct="1">
              <a:spcAft>
                <a:spcPts val="0"/>
              </a:spcAft>
              <a:defRPr/>
            </a:pPr>
            <a:r>
              <a:rPr sz="5100" smtClean="0"/>
              <a:t> </a:t>
            </a:r>
            <a:br>
              <a:rPr sz="5100" smtClean="0"/>
            </a:br>
            <a:r>
              <a:rPr sz="5100" smtClean="0"/>
              <a:t> Claudius</a:t>
            </a:r>
            <a:br>
              <a:rPr sz="5100" smtClean="0"/>
            </a:br>
            <a:r>
              <a:rPr sz="5100" smtClean="0"/>
              <a:t> Ptolemaeus</a:t>
            </a:r>
            <a:br>
              <a:rPr sz="5100" smtClean="0"/>
            </a:br>
            <a:r>
              <a:rPr sz="2800" smtClean="0"/>
              <a:t/>
            </a:r>
            <a:br>
              <a:rPr sz="2800" smtClean="0"/>
            </a:br>
            <a:r>
              <a:rPr sz="2800" smtClean="0"/>
              <a:t>  </a:t>
            </a:r>
            <a:br>
              <a:rPr sz="2800" smtClean="0"/>
            </a:br>
            <a:r>
              <a:rPr sz="2800" smtClean="0"/>
              <a:t/>
            </a:r>
            <a:br>
              <a:rPr sz="2800" smtClean="0"/>
            </a:br>
            <a:r>
              <a:rPr sz="2800" smtClean="0">
                <a:solidFill>
                  <a:schemeClr val="bg1">
                    <a:lumMod val="85000"/>
                    <a:lumOff val="15000"/>
                  </a:schemeClr>
                </a:solidFill>
              </a:rPr>
              <a:t>Culmination  &amp;   Synthesis</a:t>
            </a:r>
            <a:br>
              <a:rPr sz="2800" smtClean="0">
                <a:solidFill>
                  <a:schemeClr val="bg1">
                    <a:lumMod val="85000"/>
                    <a:lumOff val="15000"/>
                  </a:schemeClr>
                </a:solidFill>
              </a:rPr>
            </a:br>
            <a:r>
              <a:rPr sz="2800" smtClean="0">
                <a:solidFill>
                  <a:schemeClr val="bg1">
                    <a:lumMod val="85000"/>
                    <a:lumOff val="15000"/>
                  </a:schemeClr>
                </a:solidFill>
              </a:rPr>
              <a:t>       Hellenistic Astronomy</a:t>
            </a:r>
            <a:br>
              <a:rPr sz="2800" smtClean="0">
                <a:solidFill>
                  <a:schemeClr val="bg1">
                    <a:lumMod val="85000"/>
                    <a:lumOff val="15000"/>
                  </a:schemeClr>
                </a:solidFill>
              </a:rPr>
            </a:br>
            <a:r>
              <a:rPr sz="2800" smtClean="0">
                <a:solidFill>
                  <a:schemeClr val="bg1">
                    <a:lumMod val="85000"/>
                    <a:lumOff val="15000"/>
                  </a:schemeClr>
                </a:solidFill>
              </a:rPr>
              <a:t>       Geography in Classical World</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Lasting and dominant influence,  </a:t>
            </a:r>
            <a:br>
              <a:rPr sz="2800" smtClean="0">
                <a:solidFill>
                  <a:schemeClr val="bg1">
                    <a:lumMod val="85000"/>
                    <a:lumOff val="15000"/>
                  </a:schemeClr>
                </a:solidFill>
              </a:rPr>
            </a:br>
            <a:r>
              <a:rPr sz="2800" smtClean="0">
                <a:solidFill>
                  <a:schemeClr val="bg1">
                    <a:lumMod val="85000"/>
                    <a:lumOff val="15000"/>
                  </a:schemeClr>
                </a:solidFill>
              </a:rPr>
              <a:t>        &gt;  1500 yrs, </a:t>
            </a:r>
            <a:br>
              <a:rPr sz="2800" smtClean="0">
                <a:solidFill>
                  <a:schemeClr val="bg1">
                    <a:lumMod val="85000"/>
                    <a:lumOff val="15000"/>
                  </a:schemeClr>
                </a:solidFill>
              </a:rPr>
            </a:br>
            <a:r>
              <a:rPr sz="2800" smtClean="0">
                <a:solidFill>
                  <a:schemeClr val="bg1">
                    <a:lumMod val="85000"/>
                    <a:lumOff val="15000"/>
                  </a:schemeClr>
                </a:solidFill>
              </a:rPr>
              <a:t>        European &amp;  Islamic science </a:t>
            </a:r>
            <a:endParaRPr sz="2800">
              <a:solidFill>
                <a:schemeClr val="bg1">
                  <a:lumMod val="85000"/>
                  <a:lumOff val="15000"/>
                </a:schemeClr>
              </a:solidFill>
            </a:endParaRPr>
          </a:p>
        </p:txBody>
      </p:sp>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810953"/>
      </p:ext>
    </p:extLst>
  </p:cSld>
  <p:clrMapOvr>
    <a:masterClrMapping/>
  </p:clrMapOvr>
  <p:transition spd="slow">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7" name="Picture 6" descr="ALEXS1.jpg"/>
          <p:cNvPicPr>
            <a:picLocks noChangeAspect="1"/>
          </p:cNvPicPr>
          <p:nvPr/>
        </p:nvPicPr>
        <p:blipFill>
          <a:blip r:embed="rId2"/>
          <a:stretch>
            <a:fillRect/>
          </a:stretch>
        </p:blipFill>
        <p:spPr>
          <a:xfrm>
            <a:off x="0" y="0"/>
            <a:ext cx="10982325" cy="6858000"/>
          </a:xfrm>
          <a:prstGeom prst="rect">
            <a:avLst/>
          </a:prstGeom>
          <a:effectLst>
            <a:outerShdw blurRad="50800" dir="2580000" algn="ctr" rotWithShape="0">
              <a:srgbClr val="000000">
                <a:alpha val="43137"/>
              </a:srgbClr>
            </a:outerShdw>
          </a:effectLst>
        </p:spPr>
      </p:pic>
      <p:sp>
        <p:nvSpPr>
          <p:cNvPr id="3" name="Title 2"/>
          <p:cNvSpPr>
            <a:spLocks noGrp="1"/>
          </p:cNvSpPr>
          <p:nvPr>
            <p:ph type="title"/>
          </p:nvPr>
        </p:nvSpPr>
        <p:spPr>
          <a:xfrm>
            <a:off x="214282" y="4929198"/>
            <a:ext cx="9644130" cy="1428760"/>
          </a:xfrm>
        </p:spPr>
        <p:txBody>
          <a:bodyPr>
            <a:noAutofit/>
          </a:bodyPr>
          <a:lstStyle/>
          <a:p>
            <a:pPr eaLnBrk="1" fontAlgn="auto" hangingPunct="1">
              <a:spcAft>
                <a:spcPts val="0"/>
              </a:spcAft>
              <a:defRPr/>
            </a:pPr>
            <a:r>
              <a:rPr sz="4000" b="1" smtClean="0">
                <a:solidFill>
                  <a:schemeClr val="tx1"/>
                </a:solidFill>
              </a:rPr>
              <a:t>Alexandria:</a:t>
            </a:r>
            <a:br>
              <a:rPr sz="4000" b="1" smtClean="0">
                <a:solidFill>
                  <a:schemeClr val="tx1"/>
                </a:solidFill>
              </a:rPr>
            </a:br>
            <a:r>
              <a:rPr sz="4000" b="1" smtClean="0">
                <a:solidFill>
                  <a:schemeClr val="tx1"/>
                </a:solidFill>
              </a:rPr>
              <a:t>Birthplace of the </a:t>
            </a:r>
            <a:br>
              <a:rPr sz="4000" b="1" smtClean="0">
                <a:solidFill>
                  <a:schemeClr val="tx1"/>
                </a:solidFill>
              </a:rPr>
            </a:br>
            <a:r>
              <a:rPr sz="4000" b="1" smtClean="0">
                <a:solidFill>
                  <a:schemeClr val="tx1"/>
                </a:solidFill>
              </a:rPr>
              <a:t>Western Mind</a:t>
            </a:r>
            <a:endParaRPr sz="4000" b="1">
              <a:solidFill>
                <a:schemeClr val="tx1"/>
              </a:solidFill>
            </a:endParaRPr>
          </a:p>
        </p:txBody>
      </p:sp>
      <p:pic>
        <p:nvPicPr>
          <p:cNvPr id="10" name="Picture 9" descr="PHAROS$20FLASHING.gif"/>
          <p:cNvPicPr>
            <a:picLocks noChangeAspect="1"/>
          </p:cNvPicPr>
          <p:nvPr/>
        </p:nvPicPr>
        <p:blipFill>
          <a:blip r:embed="rId3"/>
          <a:stretch>
            <a:fillRect/>
          </a:stretch>
        </p:blipFill>
        <p:spPr>
          <a:xfrm>
            <a:off x="4643438" y="500042"/>
            <a:ext cx="4143404" cy="5855349"/>
          </a:xfrm>
          <a:prstGeom prst="rect">
            <a:avLst/>
          </a:prstGeom>
          <a:effectLst>
            <a:outerShdw blurRad="50800" dist="152400" dir="2940000" algn="ctr" rotWithShape="0">
              <a:srgbClr val="000000">
                <a:alpha val="43137"/>
              </a:srgbClr>
            </a:outerShdw>
          </a:effectLst>
          <a:scene3d>
            <a:camera prst="orthographicFront"/>
            <a:lightRig rig="threePt" dir="t"/>
          </a:scene3d>
          <a:sp3d>
            <a:bevelT/>
          </a:sp3d>
        </p:spPr>
      </p:pic>
      <p:cxnSp>
        <p:nvCxnSpPr>
          <p:cNvPr id="12" name="Straight Arrow Connector 11"/>
          <p:cNvCxnSpPr/>
          <p:nvPr/>
        </p:nvCxnSpPr>
        <p:spPr>
          <a:xfrm>
            <a:off x="1500188" y="1500188"/>
            <a:ext cx="1714500" cy="428625"/>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6630" name="Picture 12" descr="alexandria.library.slide2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14313"/>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57188" y="214313"/>
            <a:ext cx="2000250" cy="15001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632" name="TextBox 14"/>
          <p:cNvSpPr txBox="1">
            <a:spLocks noChangeArrowheads="1"/>
          </p:cNvSpPr>
          <p:nvPr/>
        </p:nvSpPr>
        <p:spPr bwMode="auto">
          <a:xfrm>
            <a:off x="285750" y="1714500"/>
            <a:ext cx="200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b="1" smtClean="0">
                <a:solidFill>
                  <a:prstClr val="black"/>
                </a:solidFill>
              </a:rPr>
              <a:t>Mouseion:  the Library </a:t>
            </a:r>
          </a:p>
        </p:txBody>
      </p:sp>
    </p:spTree>
    <p:extLst>
      <p:ext uri="{BB962C8B-B14F-4D97-AF65-F5344CB8AC3E}">
        <p14:creationId xmlns:p14="http://schemas.microsoft.com/office/powerpoint/2010/main" val="833085456"/>
      </p:ext>
    </p:extLst>
  </p:cSld>
  <p:clrMapOvr>
    <a:masterClrMapping/>
  </p:clrMapOvr>
  <p:transition spd="slow">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3" descr="Diadoche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4313"/>
            <a:ext cx="15016163"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000232" y="5357826"/>
            <a:ext cx="8229600" cy="1219200"/>
          </a:xfrm>
        </p:spPr>
        <p:txBody>
          <a:bodyPr/>
          <a:lstStyle/>
          <a:p>
            <a:pPr eaLnBrk="1" fontAlgn="auto" hangingPunct="1">
              <a:spcAft>
                <a:spcPts val="0"/>
              </a:spcAft>
              <a:defRPr/>
            </a:pPr>
            <a:r>
              <a:rPr dirty="0" smtClean="0"/>
              <a:t>                       </a:t>
            </a:r>
            <a:r>
              <a:rPr sz="6800" dirty="0" smtClean="0">
                <a:solidFill>
                  <a:schemeClr val="tx1"/>
                </a:solidFill>
              </a:rPr>
              <a:t>Alexandria</a:t>
            </a:r>
            <a:endParaRPr sz="6800" dirty="0">
              <a:solidFill>
                <a:schemeClr val="tx1"/>
              </a:solidFill>
            </a:endParaRPr>
          </a:p>
        </p:txBody>
      </p:sp>
      <p:pic>
        <p:nvPicPr>
          <p:cNvPr id="6" name="Picture 5" descr="ALEXS1.jpg"/>
          <p:cNvPicPr>
            <a:picLocks noChangeAspect="1"/>
          </p:cNvPicPr>
          <p:nvPr/>
        </p:nvPicPr>
        <p:blipFill>
          <a:blip r:embed="rId3"/>
          <a:stretch>
            <a:fillRect/>
          </a:stretch>
        </p:blipFill>
        <p:spPr>
          <a:xfrm>
            <a:off x="3286125" y="357188"/>
            <a:ext cx="5605463" cy="3500437"/>
          </a:xfrm>
          <a:prstGeom prst="rect">
            <a:avLst/>
          </a:prstGeom>
          <a:effectLst>
            <a:outerShdw blurRad="50800" dist="317500" dir="2580000" algn="ctr" rotWithShape="0">
              <a:srgbClr val="000000">
                <a:alpha val="43137"/>
              </a:srgbClr>
            </a:outerShdw>
          </a:effectLst>
        </p:spPr>
      </p:pic>
      <p:sp>
        <p:nvSpPr>
          <p:cNvPr id="8" name="Rectangle 7"/>
          <p:cNvSpPr/>
          <p:nvPr/>
        </p:nvSpPr>
        <p:spPr>
          <a:xfrm>
            <a:off x="3286125" y="357188"/>
            <a:ext cx="5600700" cy="3500437"/>
          </a:xfrm>
          <a:prstGeom prst="rect">
            <a:avLst/>
          </a:prstGeom>
          <a:noFill/>
          <a:ln w="7620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4" name="Straight Connector 13"/>
          <p:cNvCxnSpPr>
            <a:endCxn id="7" idx="4"/>
          </p:cNvCxnSpPr>
          <p:nvPr/>
        </p:nvCxnSpPr>
        <p:spPr>
          <a:xfrm rot="10800000" flipV="1">
            <a:off x="4178300" y="3857625"/>
            <a:ext cx="4679950" cy="1214438"/>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7" idx="2"/>
          </p:cNvCxnSpPr>
          <p:nvPr/>
        </p:nvCxnSpPr>
        <p:spPr>
          <a:xfrm rot="16200000" flipH="1">
            <a:off x="3124993" y="4018757"/>
            <a:ext cx="893763" cy="57150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94031817"/>
      </p:ext>
    </p:extLst>
  </p:cSld>
  <p:clrMapOvr>
    <a:masterClrMapping/>
  </p:clrMapOvr>
  <p:transition spd="slow">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onconstruction-storage-rooms-cosmos.jpg"/>
          <p:cNvPicPr>
            <a:picLocks noChangeAspect="1"/>
          </p:cNvPicPr>
          <p:nvPr/>
        </p:nvPicPr>
        <p:blipFill>
          <a:blip r:embed="rId2"/>
          <a:stretch>
            <a:fillRect/>
          </a:stretch>
        </p:blipFill>
        <p:spPr>
          <a:xfrm>
            <a:off x="0" y="0"/>
            <a:ext cx="10523538" cy="6978650"/>
          </a:xfrm>
          <a:prstGeom prst="rect">
            <a:avLst/>
          </a:prstGeom>
          <a:effectLst>
            <a:outerShdw blurRad="50800" dir="5400000" algn="ctr" rotWithShape="0">
              <a:srgbClr val="000000">
                <a:alpha val="43137"/>
              </a:srgbClr>
            </a:outerShdw>
          </a:effectLst>
        </p:spPr>
      </p:pic>
      <p:sp>
        <p:nvSpPr>
          <p:cNvPr id="15" name="Rectangle 14"/>
          <p:cNvSpPr/>
          <p:nvPr/>
        </p:nvSpPr>
        <p:spPr>
          <a:xfrm>
            <a:off x="0" y="0"/>
            <a:ext cx="10501313" cy="7000875"/>
          </a:xfrm>
          <a:prstGeom prst="rect">
            <a:avLst/>
          </a:prstGeom>
          <a:solidFill>
            <a:schemeClr val="accent1">
              <a:alpha val="27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28596" y="5500702"/>
            <a:ext cx="9929882" cy="1143000"/>
          </a:xfrm>
        </p:spPr>
        <p:txBody>
          <a:bodyPr>
            <a:noAutofit/>
          </a:bodyPr>
          <a:lstStyle/>
          <a:p>
            <a:pPr eaLnBrk="1" fontAlgn="auto" hangingPunct="1">
              <a:spcAft>
                <a:spcPts val="0"/>
              </a:spcAft>
              <a:defRPr/>
            </a:pPr>
            <a:r>
              <a:rPr sz="5700" smtClean="0">
                <a:solidFill>
                  <a:srgbClr val="5C1F00"/>
                </a:solidFill>
              </a:rPr>
              <a:t>Great Library of Alexandria</a:t>
            </a:r>
            <a:endParaRPr sz="5700">
              <a:solidFill>
                <a:srgbClr val="5C1F00"/>
              </a:solidFill>
            </a:endParaRPr>
          </a:p>
        </p:txBody>
      </p:sp>
      <p:pic>
        <p:nvPicPr>
          <p:cNvPr id="12" name="Picture 11" descr="alexandria.library.jpg"/>
          <p:cNvPicPr>
            <a:picLocks noChangeAspect="1"/>
          </p:cNvPicPr>
          <p:nvPr/>
        </p:nvPicPr>
        <p:blipFill>
          <a:blip r:embed="rId3"/>
          <a:stretch>
            <a:fillRect/>
          </a:stretch>
        </p:blipFill>
        <p:spPr>
          <a:xfrm>
            <a:off x="4857750" y="1428750"/>
            <a:ext cx="3756025" cy="4143375"/>
          </a:xfrm>
          <a:prstGeom prst="rect">
            <a:avLst/>
          </a:prstGeom>
          <a:ln>
            <a:solidFill>
              <a:schemeClr val="bg2"/>
            </a:solidFill>
          </a:ln>
          <a:effectLst>
            <a:outerShdw blurRad="50800" dist="304800" dir="2940000" algn="ctr" rotWithShape="0">
              <a:srgbClr val="000000">
                <a:alpha val="43137"/>
              </a:srgbClr>
            </a:outerShdw>
          </a:effectLst>
        </p:spPr>
      </p:pic>
      <p:sp>
        <p:nvSpPr>
          <p:cNvPr id="8" name="Rectangle 7"/>
          <p:cNvSpPr/>
          <p:nvPr/>
        </p:nvSpPr>
        <p:spPr>
          <a:xfrm>
            <a:off x="4830763" y="1428750"/>
            <a:ext cx="3813175" cy="4143375"/>
          </a:xfrm>
          <a:prstGeom prst="rect">
            <a:avLst/>
          </a:prstGeom>
          <a:no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571500" y="3929063"/>
            <a:ext cx="4143375" cy="1643062"/>
          </a:xfrm>
          <a:prstGeom prst="rect">
            <a:avLst/>
          </a:prstGeom>
          <a:solidFill>
            <a:schemeClr val="accent2">
              <a:lumMod val="40000"/>
              <a:lumOff val="60000"/>
              <a:alpha val="78000"/>
            </a:schemeClr>
          </a:solid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656" name="TextBox 12"/>
          <p:cNvSpPr txBox="1">
            <a:spLocks noChangeArrowheads="1"/>
          </p:cNvSpPr>
          <p:nvPr/>
        </p:nvSpPr>
        <p:spPr bwMode="auto">
          <a:xfrm>
            <a:off x="642938" y="4000500"/>
            <a:ext cx="43576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444D26"/>
                </a:solidFill>
              </a:rPr>
              <a:t>Ptolemaeus’  Workplace:</a:t>
            </a:r>
          </a:p>
          <a:p>
            <a:pPr eaLnBrk="1" hangingPunct="1"/>
            <a:endParaRPr lang="en-US" altLang="en-US" smtClean="0">
              <a:solidFill>
                <a:srgbClr val="444D26"/>
              </a:solidFill>
            </a:endParaRPr>
          </a:p>
          <a:p>
            <a:pPr eaLnBrk="1" hangingPunct="1"/>
            <a:r>
              <a:rPr lang="en-US" altLang="en-US" smtClean="0">
                <a:solidFill>
                  <a:srgbClr val="444D26"/>
                </a:solidFill>
              </a:rPr>
              <a:t>Mouseion:   World’s first “university”</a:t>
            </a:r>
          </a:p>
          <a:p>
            <a:pPr eaLnBrk="1" hangingPunct="1"/>
            <a:r>
              <a:rPr lang="en-US" altLang="en-US" smtClean="0">
                <a:solidFill>
                  <a:srgbClr val="444D26"/>
                </a:solidFill>
              </a:rPr>
              <a:t>Library:        700,000  book scrolls</a:t>
            </a:r>
          </a:p>
          <a:p>
            <a:pPr eaLnBrk="1" hangingPunct="1"/>
            <a:r>
              <a:rPr lang="en-US" altLang="en-US" smtClean="0">
                <a:solidFill>
                  <a:srgbClr val="444D26"/>
                </a:solidFill>
              </a:rPr>
              <a:t>Storage of all knowledge ancient world</a:t>
            </a:r>
          </a:p>
        </p:txBody>
      </p:sp>
    </p:spTree>
    <p:extLst>
      <p:ext uri="{BB962C8B-B14F-4D97-AF65-F5344CB8AC3E}">
        <p14:creationId xmlns:p14="http://schemas.microsoft.com/office/powerpoint/2010/main" val="630522115"/>
      </p:ext>
    </p:extLst>
  </p:cSld>
  <p:clrMapOvr>
    <a:masterClrMapping/>
  </p:clrMapOvr>
  <p:transition spd="slow">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descr="almagest.9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85813" y="1500188"/>
            <a:ext cx="7715250" cy="4857750"/>
          </a:xfrm>
          <a:prstGeom prst="rect">
            <a:avLst/>
          </a:prstGeom>
          <a:solidFill>
            <a:schemeClr val="accent1">
              <a:alpha val="46000"/>
            </a:schemeClr>
          </a:solidFill>
          <a:ln>
            <a:solidFill>
              <a:schemeClr val="tx2">
                <a:lumMod val="10000"/>
              </a:schemeClr>
            </a:solidFill>
          </a:ln>
          <a:effectLst>
            <a:outerShdw blurRad="50800" dist="177800" dir="43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1000125" y="1500188"/>
            <a:ext cx="8229600" cy="4876800"/>
          </a:xfrm>
        </p:spPr>
        <p:txBody>
          <a:bodyPr>
            <a:normAutofit fontScale="92500" lnSpcReduction="20000"/>
          </a:bodyPr>
          <a:lstStyle/>
          <a:p>
            <a:pPr marL="274320" indent="-274320" eaLnBrk="1" fontAlgn="auto" hangingPunct="1">
              <a:spcAft>
                <a:spcPts val="0"/>
              </a:spcAft>
              <a:buFont typeface="Wingdings 2"/>
              <a:buNone/>
              <a:defRPr/>
            </a:pPr>
            <a:endParaRPr lang="en-US" sz="2700" dirty="0" smtClean="0"/>
          </a:p>
          <a:p>
            <a:pPr marL="274320" indent="-274320" eaLnBrk="1" fontAlgn="auto" hangingPunct="1">
              <a:spcAft>
                <a:spcPts val="0"/>
              </a:spcAft>
              <a:buFont typeface="Wingdings 2"/>
              <a:buChar char=""/>
              <a:defRPr/>
            </a:pPr>
            <a:r>
              <a:rPr lang="en-US" sz="2700" i="1" dirty="0" smtClean="0">
                <a:solidFill>
                  <a:schemeClr val="tx2">
                    <a:lumMod val="10000"/>
                  </a:schemeClr>
                </a:solidFill>
              </a:rPr>
              <a:t>Almagest</a:t>
            </a:r>
            <a:r>
              <a:rPr lang="en-US" sz="2700" dirty="0" smtClean="0">
                <a:solidFill>
                  <a:schemeClr val="tx2">
                    <a:lumMod val="10000"/>
                  </a:schemeClr>
                </a:solidFill>
              </a:rPr>
              <a:t> (13 books)                               </a:t>
            </a:r>
            <a:r>
              <a:rPr lang="en-US" sz="2200" dirty="0" smtClean="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smtClean="0">
                <a:solidFill>
                  <a:schemeClr val="tx2">
                    <a:lumMod val="10000"/>
                  </a:schemeClr>
                </a:solidFill>
              </a:rPr>
              <a:t>Geography </a:t>
            </a:r>
            <a:r>
              <a:rPr lang="en-US" sz="2700" dirty="0" smtClean="0">
                <a:solidFill>
                  <a:schemeClr val="tx2">
                    <a:lumMod val="10000"/>
                  </a:schemeClr>
                </a:solidFill>
              </a:rPr>
              <a:t>(8 books)                              </a:t>
            </a:r>
            <a:r>
              <a:rPr lang="en-US" sz="2200" dirty="0" smtClean="0">
                <a:solidFill>
                  <a:schemeClr val="tx2">
                    <a:lumMod val="10000"/>
                  </a:schemeClr>
                </a:solidFill>
              </a:rPr>
              <a:t>geography</a:t>
            </a:r>
          </a:p>
          <a:p>
            <a:pPr marL="274320" indent="-274320" eaLnBrk="1" fontAlgn="auto" hangingPunct="1">
              <a:spcAft>
                <a:spcPts val="0"/>
              </a:spcAft>
              <a:buFont typeface="Wingdings 2"/>
              <a:buChar char=""/>
              <a:defRPr/>
            </a:pPr>
            <a:r>
              <a:rPr lang="en-US" sz="2700" i="1" dirty="0" smtClean="0">
                <a:solidFill>
                  <a:schemeClr val="tx2">
                    <a:lumMod val="10000"/>
                  </a:schemeClr>
                </a:solidFill>
              </a:rPr>
              <a:t>Optics</a:t>
            </a:r>
            <a:r>
              <a:rPr lang="en-US" sz="2700" dirty="0" smtClean="0">
                <a:solidFill>
                  <a:schemeClr val="tx2">
                    <a:lumMod val="10000"/>
                  </a:schemeClr>
                </a:solidFill>
              </a:rPr>
              <a:t> (5 books)                                     </a:t>
            </a:r>
            <a:r>
              <a:rPr lang="en-US" sz="2200" dirty="0" smtClean="0">
                <a:solidFill>
                  <a:schemeClr val="tx2">
                    <a:lumMod val="10000"/>
                  </a:schemeClr>
                </a:solidFill>
              </a:rPr>
              <a:t>physics</a:t>
            </a:r>
          </a:p>
          <a:p>
            <a:pPr marL="274320" indent="-274320" eaLnBrk="1" fontAlgn="auto" hangingPunct="1">
              <a:spcAft>
                <a:spcPts val="0"/>
              </a:spcAft>
              <a:buFont typeface="Wingdings 2"/>
              <a:buChar char=""/>
              <a:defRPr/>
            </a:pPr>
            <a:r>
              <a:rPr lang="en-US" sz="2700" i="1" dirty="0" smtClean="0">
                <a:solidFill>
                  <a:schemeClr val="tx2">
                    <a:lumMod val="10000"/>
                  </a:schemeClr>
                </a:solidFill>
              </a:rPr>
              <a:t>Tetrabiblos </a:t>
            </a:r>
            <a:r>
              <a:rPr lang="en-US" sz="2700" dirty="0" smtClean="0">
                <a:solidFill>
                  <a:schemeClr val="tx2">
                    <a:lumMod val="10000"/>
                  </a:schemeClr>
                </a:solidFill>
              </a:rPr>
              <a:t>(4 books)                             </a:t>
            </a:r>
            <a:r>
              <a:rPr lang="en-US" sz="2200" dirty="0" smtClean="0">
                <a:solidFill>
                  <a:schemeClr val="tx2">
                    <a:lumMod val="10000"/>
                  </a:schemeClr>
                </a:solidFill>
              </a:rPr>
              <a:t>astrology</a:t>
            </a:r>
          </a:p>
          <a:p>
            <a:pPr marL="274320" indent="-274320" eaLnBrk="1" fontAlgn="auto" hangingPunct="1">
              <a:spcAft>
                <a:spcPts val="0"/>
              </a:spcAft>
              <a:buFont typeface="Wingdings 2"/>
              <a:buChar char=""/>
              <a:defRPr/>
            </a:pPr>
            <a:r>
              <a:rPr lang="en-US" sz="2700" i="1" dirty="0" smtClean="0">
                <a:solidFill>
                  <a:schemeClr val="tx2">
                    <a:lumMod val="10000"/>
                  </a:schemeClr>
                </a:solidFill>
              </a:rPr>
              <a:t>Harmonics</a:t>
            </a:r>
            <a:r>
              <a:rPr lang="en-US" sz="2700" dirty="0" smtClean="0">
                <a:solidFill>
                  <a:schemeClr val="tx2">
                    <a:lumMod val="10000"/>
                  </a:schemeClr>
                </a:solidFill>
              </a:rPr>
              <a:t> (3 books)</a:t>
            </a:r>
          </a:p>
          <a:p>
            <a:pPr marL="274320" indent="-274320" eaLnBrk="1" fontAlgn="auto" hangingPunct="1">
              <a:spcAft>
                <a:spcPts val="0"/>
              </a:spcAft>
              <a:buFont typeface="Wingdings 2"/>
              <a:buChar char=""/>
              <a:defRPr/>
            </a:pPr>
            <a:r>
              <a:rPr lang="en-US" sz="2700" i="1" dirty="0" smtClean="0">
                <a:solidFill>
                  <a:schemeClr val="tx2">
                    <a:lumMod val="10000"/>
                  </a:schemeClr>
                </a:solidFill>
              </a:rPr>
              <a:t>Planetary Hypotheses </a:t>
            </a:r>
            <a:r>
              <a:rPr lang="en-US" sz="2700" dirty="0" smtClean="0">
                <a:solidFill>
                  <a:schemeClr val="tx2">
                    <a:lumMod val="10000"/>
                  </a:schemeClr>
                </a:solidFill>
              </a:rPr>
              <a:t>(2 books)           </a:t>
            </a:r>
            <a:r>
              <a:rPr lang="en-US" sz="2200" dirty="0" smtClean="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smtClean="0">
                <a:solidFill>
                  <a:schemeClr val="tx2">
                    <a:lumMod val="10000"/>
                  </a:schemeClr>
                </a:solidFill>
              </a:rPr>
              <a:t>Analemma</a:t>
            </a:r>
            <a:endParaRPr lang="en-US" sz="2700" dirty="0" smtClean="0">
              <a:solidFill>
                <a:schemeClr val="tx2">
                  <a:lumMod val="10000"/>
                </a:schemeClr>
              </a:solidFill>
            </a:endParaRPr>
          </a:p>
          <a:p>
            <a:pPr marL="274320" indent="-274320" eaLnBrk="1" fontAlgn="auto" hangingPunct="1">
              <a:spcAft>
                <a:spcPts val="0"/>
              </a:spcAft>
              <a:buFont typeface="Wingdings 2"/>
              <a:buChar char=""/>
              <a:defRPr/>
            </a:pPr>
            <a:r>
              <a:rPr lang="en-US" sz="2700" i="1" dirty="0" smtClean="0">
                <a:solidFill>
                  <a:schemeClr val="tx2">
                    <a:lumMod val="10000"/>
                  </a:schemeClr>
                </a:solidFill>
              </a:rPr>
              <a:t>Canobic Inscription</a:t>
            </a:r>
            <a:endParaRPr lang="en-US" sz="2700" dirty="0" smtClean="0">
              <a:solidFill>
                <a:schemeClr val="tx2">
                  <a:lumMod val="10000"/>
                </a:schemeClr>
              </a:solidFill>
            </a:endParaRPr>
          </a:p>
          <a:p>
            <a:pPr marL="274320" indent="-274320" eaLnBrk="1" fontAlgn="auto" hangingPunct="1">
              <a:spcAft>
                <a:spcPts val="0"/>
              </a:spcAft>
              <a:buFont typeface="Wingdings 2"/>
              <a:buChar char=""/>
              <a:defRPr/>
            </a:pPr>
            <a:r>
              <a:rPr lang="en-US" sz="2700" i="1" dirty="0" err="1" smtClean="0">
                <a:solidFill>
                  <a:schemeClr val="tx2">
                    <a:lumMod val="10000"/>
                  </a:schemeClr>
                </a:solidFill>
              </a:rPr>
              <a:t>Planispherium</a:t>
            </a:r>
            <a:r>
              <a:rPr lang="en-US" sz="2700" i="1" dirty="0" smtClean="0">
                <a:solidFill>
                  <a:schemeClr val="tx2">
                    <a:lumMod val="10000"/>
                  </a:schemeClr>
                </a:solidFill>
              </a:rPr>
              <a:t>                                           </a:t>
            </a:r>
            <a:r>
              <a:rPr lang="en-US" sz="2200" dirty="0" smtClean="0">
                <a:solidFill>
                  <a:schemeClr val="tx2">
                    <a:lumMod val="10000"/>
                  </a:schemeClr>
                </a:solidFill>
              </a:rPr>
              <a:t>astronomy</a:t>
            </a:r>
          </a:p>
          <a:p>
            <a:pPr marL="274320" indent="-274320" eaLnBrk="1" fontAlgn="auto" hangingPunct="1">
              <a:spcAft>
                <a:spcPts val="0"/>
              </a:spcAft>
              <a:buFont typeface="Wingdings 2"/>
              <a:buChar char=""/>
              <a:defRPr/>
            </a:pPr>
            <a:r>
              <a:rPr lang="en-US" sz="2700" dirty="0" smtClean="0">
                <a:solidFill>
                  <a:schemeClr val="tx2">
                    <a:lumMod val="10000"/>
                  </a:schemeClr>
                </a:solidFill>
              </a:rPr>
              <a:t>Other astronomical works</a:t>
            </a:r>
          </a:p>
          <a:p>
            <a:pPr marL="274320" indent="-274320" eaLnBrk="1" fontAlgn="auto" hangingPunct="1">
              <a:spcAft>
                <a:spcPts val="0"/>
              </a:spcAft>
              <a:buFont typeface="Wingdings 2"/>
              <a:buChar char=""/>
              <a:defRPr/>
            </a:pPr>
            <a:r>
              <a:rPr lang="en-US" sz="2700" dirty="0" smtClean="0">
                <a:solidFill>
                  <a:schemeClr val="tx2">
                    <a:lumMod val="10000"/>
                  </a:schemeClr>
                </a:solidFill>
              </a:rPr>
              <a:t>Lost works</a:t>
            </a:r>
          </a:p>
          <a:p>
            <a:pPr marL="274320" indent="-274320" eaLnBrk="1" fontAlgn="auto" hangingPunct="1">
              <a:spcAft>
                <a:spcPts val="0"/>
              </a:spcAft>
              <a:buFont typeface="Wingdings 2"/>
              <a:buChar char=""/>
              <a:defRPr/>
            </a:pPr>
            <a:endParaRPr lang="en-US" dirty="0">
              <a:solidFill>
                <a:schemeClr val="tx2">
                  <a:lumMod val="10000"/>
                </a:schemeClr>
              </a:solidFill>
            </a:endParaRPr>
          </a:p>
        </p:txBody>
      </p:sp>
      <p:sp>
        <p:nvSpPr>
          <p:cNvPr id="3" name="Title 2"/>
          <p:cNvSpPr>
            <a:spLocks noGrp="1"/>
          </p:cNvSpPr>
          <p:nvPr>
            <p:ph type="title"/>
          </p:nvPr>
        </p:nvSpPr>
        <p:spPr>
          <a:xfrm>
            <a:off x="571472" y="571480"/>
            <a:ext cx="8229600" cy="1219200"/>
          </a:xfrm>
        </p:spPr>
        <p:txBody>
          <a:bodyPr>
            <a:normAutofit fontScale="90000"/>
          </a:bodyPr>
          <a:lstStyle/>
          <a:p>
            <a:pPr eaLnBrk="1" fontAlgn="auto" hangingPunct="1">
              <a:spcAft>
                <a:spcPts val="0"/>
              </a:spcAft>
              <a:defRPr/>
            </a:pPr>
            <a:r>
              <a:rPr smtClean="0"/>
              <a:t>        </a:t>
            </a:r>
            <a:r>
              <a:rPr sz="5300" smtClean="0">
                <a:solidFill>
                  <a:schemeClr val="tx2">
                    <a:lumMod val="10000"/>
                  </a:schemeClr>
                </a:solidFill>
              </a:rPr>
              <a:t>Ptolemy's  Bibliography     </a:t>
            </a:r>
            <a:r>
              <a:rPr smtClean="0">
                <a:solidFill>
                  <a:schemeClr val="tx2">
                    <a:lumMod val="10000"/>
                  </a:schemeClr>
                </a:solidFill>
              </a:rPr>
              <a:t/>
            </a:r>
            <a:br>
              <a:rPr smtClean="0">
                <a:solidFill>
                  <a:schemeClr val="tx2">
                    <a:lumMod val="10000"/>
                  </a:schemeClr>
                </a:solidFill>
              </a:rPr>
            </a:br>
            <a:r>
              <a:rPr smtClean="0">
                <a:solidFill>
                  <a:schemeClr val="tx2">
                    <a:lumMod val="10000"/>
                  </a:schemeClr>
                </a:solidFill>
              </a:rPr>
              <a:t>                        </a:t>
            </a:r>
            <a:endParaRPr/>
          </a:p>
        </p:txBody>
      </p:sp>
    </p:spTree>
    <p:extLst>
      <p:ext uri="{BB962C8B-B14F-4D97-AF65-F5344CB8AC3E}">
        <p14:creationId xmlns:p14="http://schemas.microsoft.com/office/powerpoint/2010/main" val="1311949985"/>
      </p:ext>
    </p:extLst>
  </p:cSld>
  <p:clrMapOvr>
    <a:masterClrMapping/>
  </p:clrMapOvr>
  <p:transition spd="slow">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trabiblos.jpg"/>
          <p:cNvPicPr>
            <a:picLocks noChangeAspect="1"/>
          </p:cNvPicPr>
          <p:nvPr/>
        </p:nvPicPr>
        <p:blipFill>
          <a:blip r:embed="rId2"/>
          <a:stretch>
            <a:fillRect/>
          </a:stretch>
        </p:blipFill>
        <p:spPr>
          <a:xfrm>
            <a:off x="4929190" y="2714620"/>
            <a:ext cx="3613624" cy="3748084"/>
          </a:xfrm>
          <a:prstGeom prst="rect">
            <a:avLst/>
          </a:prstGeom>
          <a:effectLst>
            <a:outerShdw blurRad="50800" dist="304800" dir="3120000" algn="ctr" rotWithShape="0">
              <a:srgbClr val="000000">
                <a:alpha val="43137"/>
              </a:srgbClr>
            </a:outerShdw>
          </a:effectLst>
          <a:scene3d>
            <a:camera prst="orthographicFront"/>
            <a:lightRig rig="threePt" dir="t"/>
          </a:scene3d>
          <a:sp3d>
            <a:bevelT/>
          </a:sp3d>
        </p:spPr>
      </p:pic>
      <p:pic>
        <p:nvPicPr>
          <p:cNvPr id="5" name="Picture 4" descr="almagest.9th.greek.jpg"/>
          <p:cNvPicPr>
            <a:picLocks noChangeAspect="1"/>
          </p:cNvPicPr>
          <p:nvPr/>
        </p:nvPicPr>
        <p:blipFill>
          <a:blip r:embed="rId3"/>
          <a:stretch>
            <a:fillRect/>
          </a:stretch>
        </p:blipFill>
        <p:spPr>
          <a:xfrm>
            <a:off x="1214414" y="142852"/>
            <a:ext cx="5517043" cy="4214818"/>
          </a:xfrm>
          <a:prstGeom prst="rect">
            <a:avLst/>
          </a:prstGeom>
          <a:effectLst>
            <a:outerShdw blurRad="50800" dist="317500" dir="2580000" algn="ctr" rotWithShape="0">
              <a:srgbClr val="000000">
                <a:alpha val="43137"/>
              </a:srgbClr>
            </a:outerShdw>
          </a:effectLst>
          <a:scene3d>
            <a:camera prst="orthographicFront"/>
            <a:lightRig rig="threePt" dir="t"/>
          </a:scene3d>
          <a:sp3d>
            <a:bevelT/>
          </a:sp3d>
        </p:spPr>
      </p:pic>
      <p:pic>
        <p:nvPicPr>
          <p:cNvPr id="9" name="Picture 8" descr="pl02.jpg"/>
          <p:cNvPicPr>
            <a:picLocks noChangeAspect="1"/>
          </p:cNvPicPr>
          <p:nvPr/>
        </p:nvPicPr>
        <p:blipFill>
          <a:blip r:embed="rId4"/>
          <a:stretch>
            <a:fillRect/>
          </a:stretch>
        </p:blipFill>
        <p:spPr>
          <a:xfrm>
            <a:off x="244041" y="2643181"/>
            <a:ext cx="4899463" cy="3437789"/>
          </a:xfrm>
          <a:prstGeom prst="rect">
            <a:avLst/>
          </a:prstGeom>
          <a:effectLst>
            <a:outerShdw blurRad="50800" dist="292100" dir="3120000" algn="ctr" rotWithShape="0">
              <a:srgbClr val="000000">
                <a:alpha val="43137"/>
              </a:srgbClr>
            </a:outerShdw>
          </a:effectLst>
          <a:scene3d>
            <a:camera prst="orthographicFront"/>
            <a:lightRig rig="threePt" dir="t"/>
          </a:scene3d>
          <a:sp3d>
            <a:bevelT/>
          </a:sp3d>
        </p:spPr>
      </p:pic>
      <p:sp>
        <p:nvSpPr>
          <p:cNvPr id="26629" name="TextBox 9"/>
          <p:cNvSpPr txBox="1">
            <a:spLocks noChangeArrowheads="1"/>
          </p:cNvSpPr>
          <p:nvPr/>
        </p:nvSpPr>
        <p:spPr bwMode="auto">
          <a:xfrm>
            <a:off x="7072313" y="357188"/>
            <a:ext cx="1714500" cy="1784350"/>
          </a:xfrm>
          <a:prstGeom prst="rect">
            <a:avLst/>
          </a:prstGeom>
          <a:noFill/>
          <a:ln w="9525">
            <a:noFill/>
            <a:miter lim="800000"/>
            <a:headEnd/>
            <a:tailEnd/>
          </a:ln>
        </p:spPr>
        <p:txBody>
          <a:bodyPr>
            <a:spAutoFit/>
          </a:bodyPr>
          <a:lstStyle/>
          <a:p>
            <a:pPr>
              <a:defRPr/>
            </a:pPr>
            <a:r>
              <a:rPr lang="en-US" sz="2200" b="1" dirty="0">
                <a:solidFill>
                  <a:prstClr val="black">
                    <a:lumMod val="85000"/>
                    <a:lumOff val="15000"/>
                  </a:prstClr>
                </a:solidFill>
                <a:latin typeface="Constantia"/>
              </a:rPr>
              <a:t>Almagest</a:t>
            </a: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Geografia</a:t>
            </a:r>
            <a:endParaRPr lang="en-US" sz="2200" b="1" dirty="0">
              <a:solidFill>
                <a:prstClr val="black">
                  <a:lumMod val="85000"/>
                  <a:lumOff val="15000"/>
                </a:prstClr>
              </a:solidFill>
              <a:latin typeface="Constantia"/>
            </a:endParaRP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Tetrabiblos</a:t>
            </a:r>
            <a:endParaRPr lang="en-US" sz="2200" b="1" dirty="0">
              <a:solidFill>
                <a:prstClr val="black">
                  <a:lumMod val="85000"/>
                  <a:lumOff val="15000"/>
                </a:prstClr>
              </a:solidFill>
              <a:latin typeface="Constantia"/>
            </a:endParaRPr>
          </a:p>
        </p:txBody>
      </p:sp>
    </p:spTree>
    <p:extLst>
      <p:ext uri="{BB962C8B-B14F-4D97-AF65-F5344CB8AC3E}">
        <p14:creationId xmlns:p14="http://schemas.microsoft.com/office/powerpoint/2010/main" val="351517459"/>
      </p:ext>
    </p:extLst>
  </p:cSld>
  <p:clrMapOvr>
    <a:masterClrMapping/>
  </p:clrMapOvr>
  <p:transition spd="slow">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8" name="Title 2"/>
          <p:cNvSpPr>
            <a:spLocks noGrp="1"/>
          </p:cNvSpPr>
          <p:nvPr>
            <p:ph type="title"/>
          </p:nvPr>
        </p:nvSpPr>
        <p:spPr>
          <a:xfrm>
            <a:off x="-214346" y="5929330"/>
            <a:ext cx="8229600" cy="1219200"/>
          </a:xfrm>
        </p:spPr>
        <p:txBody>
          <a:bodyPr>
            <a:normAutofit fontScale="90000"/>
          </a:bodyPr>
          <a:lstStyle/>
          <a:p>
            <a:pPr eaLnBrk="1" hangingPunct="1">
              <a:defRPr/>
            </a:pPr>
            <a:r>
              <a:rPr sz="6400" b="1" smtClean="0">
                <a:solidFill>
                  <a:srgbClr val="062860"/>
                </a:solidFill>
              </a:rPr>
              <a:t>  Geografia</a:t>
            </a:r>
            <a:r>
              <a:rPr b="1" smtClean="0"/>
              <a:t/>
            </a:r>
            <a:br>
              <a:rPr b="1" smtClean="0"/>
            </a:br>
            <a:r>
              <a:rPr smtClean="0"/>
              <a:t/>
            </a:r>
            <a:br>
              <a:rPr smtClean="0"/>
            </a:br>
            <a:endParaRPr/>
          </a:p>
        </p:txBody>
      </p:sp>
    </p:spTree>
    <p:extLst>
      <p:ext uri="{BB962C8B-B14F-4D97-AF65-F5344CB8AC3E}">
        <p14:creationId xmlns:p14="http://schemas.microsoft.com/office/powerpoint/2010/main" val="277622056"/>
      </p:ext>
    </p:extLst>
  </p:cSld>
  <p:clrMapOvr>
    <a:masterClrMapping/>
  </p:clrMapOvr>
  <p:transition spd="slow">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5" name="Rectangle 4"/>
          <p:cNvSpPr/>
          <p:nvPr/>
        </p:nvSpPr>
        <p:spPr>
          <a:xfrm>
            <a:off x="357188" y="1500188"/>
            <a:ext cx="8501062" cy="5072062"/>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buFont typeface="Mathematica1" pitchFamily="2" charset="2"/>
              <a:buChar char="·"/>
              <a:defRPr/>
            </a:pPr>
            <a:r>
              <a:rPr lang="en-US" sz="2500" b="1" dirty="0">
                <a:solidFill>
                  <a:srgbClr val="001C54"/>
                </a:solidFill>
              </a:rPr>
              <a:t> </a:t>
            </a:r>
            <a:r>
              <a:rPr lang="en-US" sz="2100" dirty="0">
                <a:solidFill>
                  <a:srgbClr val="001C54"/>
                </a:solidFill>
              </a:rPr>
              <a:t>Standard of geographical theory until the 1500’s,</a:t>
            </a:r>
          </a:p>
          <a:p>
            <a:pPr>
              <a:lnSpc>
                <a:spcPct val="90000"/>
              </a:lnSpc>
              <a:spcBef>
                <a:spcPts val="0"/>
              </a:spcBef>
              <a:defRPr/>
            </a:pPr>
            <a:r>
              <a:rPr lang="en-US" sz="2100" dirty="0">
                <a:solidFill>
                  <a:srgbClr val="001C54"/>
                </a:solidFill>
              </a:rPr>
              <a:t>   until age of exploration</a:t>
            </a:r>
          </a:p>
          <a:p>
            <a:pPr>
              <a:lnSpc>
                <a:spcPct val="90000"/>
              </a:lnSpc>
              <a:spcBef>
                <a:spcPts val="0"/>
              </a:spcBef>
              <a:defRPr/>
            </a:pPr>
            <a:endParaRPr lang="en-US" sz="2100" dirty="0">
              <a:solidFill>
                <a:srgbClr val="001C54"/>
              </a:solidFill>
            </a:endParaRPr>
          </a:p>
          <a:p>
            <a:pPr>
              <a:lnSpc>
                <a:spcPct val="90000"/>
              </a:lnSpc>
              <a:spcBef>
                <a:spcPts val="0"/>
              </a:spcBef>
              <a:defRPr/>
            </a:pPr>
            <a:r>
              <a:rPr lang="en-US" sz="2100" dirty="0">
                <a:solidFill>
                  <a:srgbClr val="001C54"/>
                </a:solidFill>
                <a:sym typeface="Mathematica1"/>
              </a:rPr>
              <a:t>  </a:t>
            </a:r>
            <a:r>
              <a:rPr lang="en-US" sz="2100" dirty="0">
                <a:solidFill>
                  <a:srgbClr val="001C54"/>
                </a:solidFill>
              </a:rPr>
              <a:t>Only surviving  geographical  treatise from antiquity</a:t>
            </a:r>
          </a:p>
          <a:p>
            <a:pPr>
              <a:lnSpc>
                <a:spcPct val="90000"/>
              </a:lnSpc>
              <a:spcBef>
                <a:spcPts val="0"/>
              </a:spcBef>
              <a:buFont typeface="Mathematica1" pitchFamily="2" charset="2"/>
              <a:buChar char="·"/>
              <a:defRPr/>
            </a:pPr>
            <a:endParaRPr lang="en-US" sz="2100" dirty="0">
              <a:solidFill>
                <a:srgbClr val="001C54"/>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R</a:t>
            </a:r>
            <a:r>
              <a:rPr lang="en-US" sz="2100" dirty="0">
                <a:solidFill>
                  <a:srgbClr val="001848"/>
                </a:solidFill>
              </a:rPr>
              <a:t>epresents whole corpus of geographical knowledge</a:t>
            </a:r>
          </a:p>
          <a:p>
            <a:pPr marL="273050" indent="-273050" eaLnBrk="0" hangingPunct="0">
              <a:lnSpc>
                <a:spcPct val="90000"/>
              </a:lnSpc>
              <a:spcBef>
                <a:spcPts val="0"/>
              </a:spcBef>
              <a:buClr>
                <a:srgbClr val="F3A447"/>
              </a:buClr>
              <a:buSzPct val="85000"/>
              <a:defRPr/>
            </a:pPr>
            <a:r>
              <a:rPr lang="en-US" sz="2100" dirty="0">
                <a:solidFill>
                  <a:srgbClr val="001848"/>
                </a:solidFill>
              </a:rPr>
              <a:t>    acquired in  </a:t>
            </a:r>
            <a:r>
              <a:rPr lang="en-US" sz="2100" dirty="0" err="1">
                <a:solidFill>
                  <a:srgbClr val="001848"/>
                </a:solidFill>
              </a:rPr>
              <a:t>Graeco</a:t>
            </a:r>
            <a:r>
              <a:rPr lang="en-US" sz="2100" dirty="0">
                <a:solidFill>
                  <a:srgbClr val="001848"/>
                </a:solidFill>
              </a:rPr>
              <a:t>-Roman  antiquity</a:t>
            </a:r>
          </a:p>
          <a:p>
            <a:pPr marL="273050" indent="-273050" eaLnBrk="0" hangingPunct="0">
              <a:lnSpc>
                <a:spcPct val="90000"/>
              </a:lnSpc>
              <a:spcBef>
                <a:spcPts val="0"/>
              </a:spcBef>
              <a:buClr>
                <a:srgbClr val="F3A447"/>
              </a:buClr>
              <a:buSzPct val="85000"/>
              <a:defRPr/>
            </a:pPr>
            <a:endParaRPr lang="en-US" sz="2100" dirty="0">
              <a:solidFill>
                <a:srgbClr val="001848"/>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a:t>
            </a:r>
            <a:r>
              <a:rPr lang="en-US" sz="2100" dirty="0">
                <a:solidFill>
                  <a:srgbClr val="001848"/>
                </a:solidFill>
              </a:rPr>
              <a:t>Mapping earth with mathematical procedures </a:t>
            </a:r>
          </a:p>
          <a:p>
            <a:pPr marL="273050" indent="-273050" eaLnBrk="0" hangingPunct="0">
              <a:lnSpc>
                <a:spcPct val="90000"/>
              </a:lnSpc>
              <a:spcBef>
                <a:spcPts val="0"/>
              </a:spcBef>
              <a:buClr>
                <a:srgbClr val="F3A447"/>
              </a:buClr>
              <a:buSzPct val="85000"/>
              <a:defRPr/>
            </a:pPr>
            <a:r>
              <a:rPr lang="en-US" sz="2100" dirty="0">
                <a:solidFill>
                  <a:srgbClr val="001848"/>
                </a:solidFill>
              </a:rPr>
              <a:t>    from astronomy:   coordinates, parallels, </a:t>
            </a:r>
            <a:r>
              <a:rPr lang="en-US" sz="2100" dirty="0">
                <a:solidFill>
                  <a:srgbClr val="002060"/>
                </a:solidFill>
              </a:rPr>
              <a:t>meridians</a:t>
            </a:r>
          </a:p>
          <a:p>
            <a:pPr>
              <a:lnSpc>
                <a:spcPct val="90000"/>
              </a:lnSpc>
              <a:spcBef>
                <a:spcPts val="0"/>
              </a:spcBef>
              <a:defRPr/>
            </a:pPr>
            <a:endParaRPr lang="en-US" sz="2100" dirty="0">
              <a:solidFill>
                <a:srgbClr val="001C54"/>
              </a:solidFill>
            </a:endParaRPr>
          </a:p>
          <a:p>
            <a:pPr>
              <a:lnSpc>
                <a:spcPct val="90000"/>
              </a:lnSpc>
              <a:spcBef>
                <a:spcPts val="0"/>
              </a:spcBef>
              <a:defRPr/>
            </a:pPr>
            <a:r>
              <a:rPr lang="en-US" sz="2100" dirty="0">
                <a:solidFill>
                  <a:srgbClr val="001C54"/>
                </a:solidFill>
                <a:sym typeface="Mathematica1"/>
              </a:rPr>
              <a:t>  </a:t>
            </a:r>
            <a:r>
              <a:rPr lang="en-US" sz="2100" dirty="0">
                <a:solidFill>
                  <a:srgbClr val="001C54"/>
                </a:solidFill>
              </a:rPr>
              <a:t>Divided into 8 books:</a:t>
            </a:r>
          </a:p>
          <a:p>
            <a:pPr>
              <a:lnSpc>
                <a:spcPct val="90000"/>
              </a:lnSpc>
              <a:spcBef>
                <a:spcPts val="0"/>
              </a:spcBef>
              <a:defRPr/>
            </a:pPr>
            <a:r>
              <a:rPr lang="en-US" sz="2100" dirty="0">
                <a:solidFill>
                  <a:srgbClr val="001C54"/>
                </a:solidFill>
              </a:rPr>
              <a:t>       Book 1:        Introduction and </a:t>
            </a:r>
          </a:p>
          <a:p>
            <a:pPr>
              <a:lnSpc>
                <a:spcPct val="90000"/>
              </a:lnSpc>
              <a:spcBef>
                <a:spcPts val="0"/>
              </a:spcBef>
              <a:defRPr/>
            </a:pPr>
            <a:r>
              <a:rPr lang="en-US" sz="2100" dirty="0">
                <a:solidFill>
                  <a:srgbClr val="001C54"/>
                </a:solidFill>
              </a:rPr>
              <a:t>                             directions to recreate Ptolemy’s Map</a:t>
            </a:r>
          </a:p>
          <a:p>
            <a:pPr>
              <a:lnSpc>
                <a:spcPct val="90000"/>
              </a:lnSpc>
              <a:spcBef>
                <a:spcPts val="0"/>
              </a:spcBef>
              <a:defRPr/>
            </a:pPr>
            <a:r>
              <a:rPr lang="en-US" sz="2100" dirty="0">
                <a:solidFill>
                  <a:srgbClr val="001C54"/>
                </a:solidFill>
              </a:rPr>
              <a:t>       Books 2-7:  Latitudinal and longitudinal data for </a:t>
            </a:r>
          </a:p>
          <a:p>
            <a:pPr>
              <a:lnSpc>
                <a:spcPct val="90000"/>
              </a:lnSpc>
              <a:spcBef>
                <a:spcPts val="0"/>
              </a:spcBef>
              <a:defRPr/>
            </a:pPr>
            <a:r>
              <a:rPr lang="en-US" sz="2100" dirty="0">
                <a:solidFill>
                  <a:srgbClr val="001C54"/>
                </a:solidFill>
              </a:rPr>
              <a:t>                             ~ 8,000 cities</a:t>
            </a:r>
          </a:p>
          <a:p>
            <a:pPr>
              <a:lnSpc>
                <a:spcPct val="90000"/>
              </a:lnSpc>
              <a:spcBef>
                <a:spcPts val="0"/>
              </a:spcBef>
              <a:defRPr/>
            </a:pPr>
            <a:r>
              <a:rPr lang="en-US" sz="2100" dirty="0">
                <a:solidFill>
                  <a:srgbClr val="001C54"/>
                </a:solidFill>
              </a:rPr>
              <a:t>       Book 8:       Description of 28 regional maps</a:t>
            </a:r>
          </a:p>
        </p:txBody>
      </p:sp>
      <p:sp>
        <p:nvSpPr>
          <p:cNvPr id="3" name="Title 2"/>
          <p:cNvSpPr>
            <a:spLocks noGrp="1"/>
          </p:cNvSpPr>
          <p:nvPr>
            <p:ph type="title"/>
          </p:nvPr>
        </p:nvSpPr>
        <p:spPr>
          <a:xfrm>
            <a:off x="5214942" y="2071678"/>
            <a:ext cx="8229600" cy="1219200"/>
          </a:xfrm>
        </p:spPr>
        <p:txBody>
          <a:bodyPr>
            <a:normAutofit fontScale="90000"/>
          </a:bodyPr>
          <a:lstStyle/>
          <a:p>
            <a:pPr eaLnBrk="1" hangingPunct="1">
              <a:defRPr/>
            </a:pPr>
            <a:r>
              <a:rPr sz="6400" b="1" smtClean="0">
                <a:solidFill>
                  <a:srgbClr val="062860"/>
                </a:solidFill>
              </a:rPr>
              <a:t>Geografia</a:t>
            </a:r>
            <a:r>
              <a:rPr b="1" smtClean="0"/>
              <a:t/>
            </a:r>
            <a:br>
              <a:rPr b="1" smtClean="0"/>
            </a:br>
            <a:r>
              <a:rPr b="1" smtClean="0"/>
              <a:t/>
            </a:r>
            <a:br>
              <a:rPr b="1" smtClean="0"/>
            </a:br>
            <a:r>
              <a:rPr smtClean="0"/>
              <a:t/>
            </a:r>
            <a:br>
              <a:rPr smtClean="0"/>
            </a:br>
            <a:endParaRPr/>
          </a:p>
        </p:txBody>
      </p:sp>
      <p:sp>
        <p:nvSpPr>
          <p:cNvPr id="4" name="Content Placeholder 1"/>
          <p:cNvSpPr txBox="1">
            <a:spLocks/>
          </p:cNvSpPr>
          <p:nvPr/>
        </p:nvSpPr>
        <p:spPr bwMode="auto">
          <a:xfrm>
            <a:off x="500063" y="1643063"/>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Arial" pitchFamily="34" charset="0"/>
              <a:buChar char="•"/>
              <a:defRPr/>
            </a:pPr>
            <a:endParaRPr lang="en-US" sz="2600" b="1" i="1" dirty="0">
              <a:solidFill>
                <a:srgbClr val="002060"/>
              </a:solidFill>
              <a:latin typeface="Constantia"/>
            </a:endParaRPr>
          </a:p>
        </p:txBody>
      </p:sp>
    </p:spTree>
    <p:extLst>
      <p:ext uri="{BB962C8B-B14F-4D97-AF65-F5344CB8AC3E}">
        <p14:creationId xmlns:p14="http://schemas.microsoft.com/office/powerpoint/2010/main" val="4185790340"/>
      </p:ext>
    </p:extLst>
  </p:cSld>
  <p:clrMapOvr>
    <a:masterClrMapping/>
  </p:clrMapOvr>
  <p:transition spd="slow">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itle 2"/>
          <p:cNvSpPr>
            <a:spLocks noGrp="1"/>
          </p:cNvSpPr>
          <p:nvPr>
            <p:ph type="title"/>
          </p:nvPr>
        </p:nvSpPr>
        <p:spPr>
          <a:xfrm>
            <a:off x="-285784" y="6072206"/>
            <a:ext cx="8229600" cy="1219200"/>
          </a:xfrm>
        </p:spPr>
        <p:txBody>
          <a:bodyPr>
            <a:normAutofit fontScale="90000"/>
          </a:bodyPr>
          <a:lstStyle/>
          <a:p>
            <a:pPr eaLnBrk="1" hangingPunct="1">
              <a:defRPr/>
            </a:pPr>
            <a:r>
              <a:rPr sz="6400" b="1" smtClean="0">
                <a:solidFill>
                  <a:srgbClr val="062860"/>
                </a:solidFill>
              </a:rPr>
              <a:t>  Geografia</a:t>
            </a:r>
            <a:r>
              <a:rPr b="1" smtClean="0"/>
              <a:t/>
            </a:r>
            <a:br>
              <a:rPr b="1" smtClean="0"/>
            </a:br>
            <a:r>
              <a:rPr smtClean="0"/>
              <a:t/>
            </a:r>
            <a:br>
              <a:rPr smtClean="0"/>
            </a:br>
            <a:endParaRPr/>
          </a:p>
        </p:txBody>
      </p:sp>
      <p:pic>
        <p:nvPicPr>
          <p:cNvPr id="5" name="Picture 4" descr="PtomelyAsiaDetail.jpg"/>
          <p:cNvPicPr>
            <a:picLocks noChangeAspect="1"/>
          </p:cNvPicPr>
          <p:nvPr/>
        </p:nvPicPr>
        <p:blipFill>
          <a:blip r:embed="rId3"/>
          <a:stretch>
            <a:fillRect/>
          </a:stretch>
        </p:blipFill>
        <p:spPr>
          <a:xfrm>
            <a:off x="3571875" y="714375"/>
            <a:ext cx="5260975" cy="5357813"/>
          </a:xfrm>
          <a:prstGeom prst="rect">
            <a:avLst/>
          </a:prstGeom>
          <a:effectLst>
            <a:outerShdw blurRad="50800" dist="152400" dir="8400000" algn="ctr" rotWithShape="0">
              <a:srgbClr val="000000">
                <a:alpha val="43137"/>
              </a:srgbClr>
            </a:outerShdw>
          </a:effectLst>
        </p:spPr>
      </p:pic>
      <p:sp>
        <p:nvSpPr>
          <p:cNvPr id="6" name="Rectangle 5"/>
          <p:cNvSpPr/>
          <p:nvPr/>
        </p:nvSpPr>
        <p:spPr>
          <a:xfrm>
            <a:off x="3571875" y="714375"/>
            <a:ext cx="5286375" cy="5357813"/>
          </a:xfrm>
          <a:prstGeom prst="rect">
            <a:avLst/>
          </a:prstGeom>
          <a:noFill/>
          <a:ln>
            <a:solidFill>
              <a:srgbClr val="002060"/>
            </a:solidFill>
          </a:ln>
          <a:effectLst>
            <a:outerShdw blurRad="50800" dir="83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142875" y="2857500"/>
            <a:ext cx="3286125" cy="2286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7" name="TextBox 6"/>
          <p:cNvSpPr txBox="1"/>
          <p:nvPr/>
        </p:nvSpPr>
        <p:spPr>
          <a:xfrm>
            <a:off x="142875" y="3071813"/>
            <a:ext cx="3429000" cy="1477962"/>
          </a:xfrm>
          <a:prstGeom prst="rect">
            <a:avLst/>
          </a:prstGeom>
          <a:noFill/>
        </p:spPr>
        <p:txBody>
          <a:bodyPr>
            <a:spAutoFit/>
          </a:bodyPr>
          <a:lstStyle/>
          <a:p>
            <a:pPr>
              <a:defRPr/>
            </a:pPr>
            <a:r>
              <a:rPr lang="en-US" dirty="0">
                <a:solidFill>
                  <a:srgbClr val="001C54"/>
                </a:solidFill>
                <a:latin typeface="Constantia"/>
              </a:rPr>
              <a:t>Map of  Ancient India:</a:t>
            </a:r>
          </a:p>
          <a:p>
            <a:pPr>
              <a:defRPr/>
            </a:pPr>
            <a:endParaRPr lang="en-US" dirty="0">
              <a:solidFill>
                <a:srgbClr val="001C54"/>
              </a:solidFill>
              <a:latin typeface="Constantia"/>
            </a:endParaRPr>
          </a:p>
          <a:p>
            <a:pPr>
              <a:defRPr/>
            </a:pPr>
            <a:r>
              <a:rPr lang="en-US" dirty="0">
                <a:solidFill>
                  <a:srgbClr val="001C54"/>
                </a:solidFill>
                <a:latin typeface="Constantia"/>
              </a:rPr>
              <a:t>crucial importance for development Roman  </a:t>
            </a:r>
          </a:p>
          <a:p>
            <a:pPr>
              <a:defRPr/>
            </a:pPr>
            <a:r>
              <a:rPr lang="en-US" dirty="0">
                <a:solidFill>
                  <a:srgbClr val="001C54"/>
                </a:solidFill>
                <a:latin typeface="Constantia"/>
              </a:rPr>
              <a:t>trade network with India</a:t>
            </a:r>
          </a:p>
        </p:txBody>
      </p:sp>
    </p:spTree>
    <p:extLst>
      <p:ext uri="{BB962C8B-B14F-4D97-AF65-F5344CB8AC3E}">
        <p14:creationId xmlns:p14="http://schemas.microsoft.com/office/powerpoint/2010/main" val="808923730"/>
      </p:ext>
    </p:extLst>
  </p:cSld>
  <p:clrMapOvr>
    <a:masterClrMapping/>
  </p:clrMapOvr>
  <p:transition spd="slow">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ptolemaeus.worldmap.147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0"/>
            <a:ext cx="108077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214313" y="571500"/>
            <a:ext cx="8572500" cy="5715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2" name="Content Placeholder 1"/>
          <p:cNvSpPr>
            <a:spLocks noGrp="1"/>
          </p:cNvSpPr>
          <p:nvPr>
            <p:ph idx="1"/>
          </p:nvPr>
        </p:nvSpPr>
        <p:spPr>
          <a:xfrm>
            <a:off x="457200" y="1524000"/>
            <a:ext cx="8229600" cy="4876800"/>
          </a:xfrm>
        </p:spPr>
        <p:txBody>
          <a:bodyPr>
            <a:normAutofit fontScale="85000" lnSpcReduction="20000"/>
          </a:bodyPr>
          <a:lstStyle/>
          <a:p>
            <a:pPr marL="274320" indent="-274320" eaLnBrk="1" fontAlgn="auto" hangingPunct="1">
              <a:spcAft>
                <a:spcPts val="0"/>
              </a:spcAft>
              <a:buFont typeface="Wingdings 2"/>
              <a:buChar char=""/>
              <a:defRPr/>
            </a:pPr>
            <a:r>
              <a:rPr lang="en-US" dirty="0" smtClean="0">
                <a:solidFill>
                  <a:srgbClr val="00194C"/>
                </a:solidFill>
              </a:rPr>
              <a:t>Based on the work of his immediate predecessor, </a:t>
            </a:r>
          </a:p>
          <a:p>
            <a:pPr marL="274320" indent="-274320" eaLnBrk="1" fontAlgn="auto" hangingPunct="1">
              <a:spcAft>
                <a:spcPts val="0"/>
              </a:spcAft>
              <a:buFont typeface="Wingdings 2" pitchFamily="18" charset="2"/>
              <a:buNone/>
              <a:defRPr/>
            </a:pPr>
            <a:r>
              <a:rPr lang="en-US" dirty="0" smtClean="0">
                <a:solidFill>
                  <a:srgbClr val="00194C"/>
                </a:solidFill>
              </a:rPr>
              <a:t>                            </a:t>
            </a:r>
            <a:r>
              <a:rPr lang="en-US" dirty="0" err="1" smtClean="0">
                <a:solidFill>
                  <a:srgbClr val="00194C"/>
                </a:solidFill>
              </a:rPr>
              <a:t>Marinus</a:t>
            </a:r>
            <a:r>
              <a:rPr lang="en-US" dirty="0" smtClean="0">
                <a:solidFill>
                  <a:srgbClr val="00194C"/>
                </a:solidFill>
              </a:rPr>
              <a:t> of </a:t>
            </a:r>
            <a:r>
              <a:rPr lang="en-US" dirty="0" err="1" smtClean="0">
                <a:solidFill>
                  <a:srgbClr val="00194C"/>
                </a:solidFill>
              </a:rPr>
              <a:t>Tyre</a:t>
            </a:r>
            <a:r>
              <a:rPr lang="en-US" dirty="0" smtClean="0">
                <a:solidFill>
                  <a:srgbClr val="00194C"/>
                </a:solidFill>
              </a:rPr>
              <a:t>          (80-130 A.D.)</a:t>
            </a:r>
          </a:p>
          <a:p>
            <a:pPr marL="274320" indent="-274320" eaLnBrk="1" fontAlgn="auto" hangingPunct="1">
              <a:spcAft>
                <a:spcPts val="0"/>
              </a:spcAft>
              <a:buFont typeface="Wingdings 2"/>
              <a:buChar char=""/>
              <a:defRPr/>
            </a:pPr>
            <a:r>
              <a:rPr lang="en-US" dirty="0" smtClean="0">
                <a:solidFill>
                  <a:srgbClr val="00194C"/>
                </a:solidFill>
              </a:rPr>
              <a:t>Combined data  from a variety of sources</a:t>
            </a:r>
          </a:p>
          <a:p>
            <a:pPr marL="274320" indent="-274320" eaLnBrk="1" fontAlgn="auto" hangingPunct="1">
              <a:spcAft>
                <a:spcPts val="0"/>
              </a:spcAft>
              <a:buFont typeface="Wingdings 2"/>
              <a:buChar char=""/>
              <a:defRPr/>
            </a:pPr>
            <a:r>
              <a:rPr lang="en-US" dirty="0" smtClean="0">
                <a:solidFill>
                  <a:srgbClr val="00194C"/>
                </a:solidFill>
              </a:rPr>
              <a:t>Ptolemy was the first geographer to use longitude and latitude to create coordinates</a:t>
            </a:r>
          </a:p>
          <a:p>
            <a:pPr marL="274320" indent="-274320" eaLnBrk="1" fontAlgn="auto" hangingPunct="1">
              <a:spcAft>
                <a:spcPts val="0"/>
              </a:spcAft>
              <a:buFont typeface="Wingdings 2"/>
              <a:buChar char=""/>
              <a:defRPr/>
            </a:pPr>
            <a:r>
              <a:rPr lang="en-US" dirty="0" smtClean="0">
                <a:solidFill>
                  <a:srgbClr val="00194C"/>
                </a:solidFill>
              </a:rPr>
              <a:t>Derived 21 latitude lines – fairly accurate</a:t>
            </a:r>
          </a:p>
          <a:p>
            <a:pPr marL="274320" indent="-274320" eaLnBrk="1" fontAlgn="auto" hangingPunct="1">
              <a:spcAft>
                <a:spcPts val="0"/>
              </a:spcAft>
              <a:buFont typeface="Wingdings 2"/>
              <a:buChar char=""/>
              <a:defRPr/>
            </a:pPr>
            <a:r>
              <a:rPr lang="en-US" dirty="0" smtClean="0">
                <a:solidFill>
                  <a:srgbClr val="00194C"/>
                </a:solidFill>
              </a:rPr>
              <a:t>Described 4 different projections</a:t>
            </a:r>
          </a:p>
          <a:p>
            <a:pPr marL="274320" indent="-274320" eaLnBrk="1" fontAlgn="auto" hangingPunct="1">
              <a:spcAft>
                <a:spcPts val="0"/>
              </a:spcAft>
              <a:buFont typeface="Wingdings 2"/>
              <a:buChar char=""/>
              <a:defRPr/>
            </a:pPr>
            <a:r>
              <a:rPr lang="en-US" dirty="0" smtClean="0">
                <a:solidFill>
                  <a:srgbClr val="00194C"/>
                </a:solidFill>
              </a:rPr>
              <a:t>Believed the </a:t>
            </a:r>
            <a:r>
              <a:rPr lang="en-US" i="1" dirty="0" err="1" smtClean="0">
                <a:solidFill>
                  <a:srgbClr val="00194C"/>
                </a:solidFill>
              </a:rPr>
              <a:t>oikoumene</a:t>
            </a:r>
            <a:r>
              <a:rPr lang="en-US" dirty="0" smtClean="0">
                <a:solidFill>
                  <a:srgbClr val="00194C"/>
                </a:solidFill>
              </a:rPr>
              <a:t>  (inhabited world) to span </a:t>
            </a:r>
          </a:p>
          <a:p>
            <a:pPr marL="274320" indent="-274320" eaLnBrk="1" fontAlgn="auto" hangingPunct="1">
              <a:spcAft>
                <a:spcPts val="0"/>
              </a:spcAft>
              <a:buFont typeface="Wingdings 2" pitchFamily="18" charset="2"/>
              <a:buNone/>
              <a:defRPr/>
            </a:pPr>
            <a:r>
              <a:rPr lang="en-US" dirty="0" smtClean="0">
                <a:solidFill>
                  <a:srgbClr val="00194C"/>
                </a:solidFill>
              </a:rPr>
              <a:t>         180 degrees (longitude) of the earth’s 360</a:t>
            </a:r>
          </a:p>
          <a:p>
            <a:pPr marL="274320" indent="-274320" eaLnBrk="1" fontAlgn="auto" hangingPunct="1">
              <a:spcAft>
                <a:spcPts val="0"/>
              </a:spcAft>
              <a:buFont typeface="Wingdings 2"/>
              <a:buChar char=""/>
              <a:defRPr/>
            </a:pPr>
            <a:r>
              <a:rPr lang="en-US" sz="2400" dirty="0" smtClean="0">
                <a:solidFill>
                  <a:srgbClr val="00194C"/>
                </a:solidFill>
              </a:rPr>
              <a:t>Limits of the </a:t>
            </a:r>
            <a:r>
              <a:rPr lang="en-US" sz="2400" i="1" dirty="0" smtClean="0">
                <a:solidFill>
                  <a:srgbClr val="00194C"/>
                </a:solidFill>
              </a:rPr>
              <a:t>oikoumene</a:t>
            </a:r>
            <a:endParaRPr lang="en-US" sz="2400" dirty="0" smtClean="0">
              <a:solidFill>
                <a:srgbClr val="00194C"/>
              </a:solidFill>
            </a:endParaRPr>
          </a:p>
          <a:p>
            <a:pPr marL="640080" lvl="1" indent="-274320" eaLnBrk="1" fontAlgn="auto" hangingPunct="1">
              <a:spcAft>
                <a:spcPts val="0"/>
              </a:spcAft>
              <a:buClr>
                <a:schemeClr val="accent2">
                  <a:shade val="75000"/>
                </a:schemeClr>
              </a:buClr>
              <a:buFont typeface="Wingdings 2"/>
              <a:buChar char=""/>
              <a:defRPr/>
            </a:pPr>
            <a:r>
              <a:rPr lang="en-US" sz="1800" dirty="0" smtClean="0">
                <a:solidFill>
                  <a:srgbClr val="00194C"/>
                </a:solidFill>
              </a:rPr>
              <a:t>Northern bound:         63°N (the Thule parallel)</a:t>
            </a:r>
          </a:p>
          <a:p>
            <a:pPr marL="640080" lvl="1" indent="-274320" eaLnBrk="1" fontAlgn="auto" hangingPunct="1">
              <a:spcAft>
                <a:spcPts val="0"/>
              </a:spcAft>
              <a:buClr>
                <a:schemeClr val="accent2">
                  <a:shade val="75000"/>
                </a:schemeClr>
              </a:buClr>
              <a:buFont typeface="Wingdings 2"/>
              <a:buChar char=""/>
              <a:defRPr/>
            </a:pPr>
            <a:r>
              <a:rPr lang="en-US" sz="2000" dirty="0" smtClean="0">
                <a:solidFill>
                  <a:srgbClr val="00194C"/>
                </a:solidFill>
              </a:rPr>
              <a:t>Southern bound:     16°25’S </a:t>
            </a:r>
          </a:p>
          <a:p>
            <a:pPr marL="640080" lvl="1" indent="-274320" eaLnBrk="1" fontAlgn="auto" hangingPunct="1">
              <a:spcAft>
                <a:spcPts val="0"/>
              </a:spcAft>
              <a:buClr>
                <a:schemeClr val="accent2">
                  <a:shade val="75000"/>
                </a:schemeClr>
              </a:buClr>
              <a:buFont typeface="Wingdings 2" pitchFamily="18" charset="2"/>
              <a:buNone/>
              <a:defRPr/>
            </a:pPr>
            <a:r>
              <a:rPr lang="en-US" sz="2000" dirty="0" smtClean="0">
                <a:solidFill>
                  <a:srgbClr val="00194C"/>
                </a:solidFill>
              </a:rPr>
              <a:t>            (the parallel opposite the equator from the one running through Meroë)</a:t>
            </a:r>
          </a:p>
          <a:p>
            <a:pPr marL="640080" lvl="1" indent="-274320" eaLnBrk="1" fontAlgn="auto" hangingPunct="1">
              <a:spcAft>
                <a:spcPts val="0"/>
              </a:spcAft>
              <a:buClr>
                <a:schemeClr val="accent2">
                  <a:shade val="75000"/>
                </a:schemeClr>
              </a:buClr>
              <a:buFont typeface="Wingdings 2"/>
              <a:buChar char=""/>
              <a:defRPr/>
            </a:pPr>
            <a:r>
              <a:rPr lang="en-US" sz="2000" i="1" dirty="0" smtClean="0">
                <a:solidFill>
                  <a:srgbClr val="00194C"/>
                </a:solidFill>
              </a:rPr>
              <a:t>Oikoumene</a:t>
            </a:r>
            <a:r>
              <a:rPr lang="en-US" sz="2000" dirty="0" smtClean="0">
                <a:solidFill>
                  <a:srgbClr val="00194C"/>
                </a:solidFill>
              </a:rPr>
              <a:t> stretches from </a:t>
            </a:r>
          </a:p>
          <a:p>
            <a:pPr marL="640080" lvl="1" indent="-274320" eaLnBrk="1" fontAlgn="auto" hangingPunct="1">
              <a:spcAft>
                <a:spcPts val="0"/>
              </a:spcAft>
              <a:buClr>
                <a:schemeClr val="accent2">
                  <a:shade val="75000"/>
                </a:schemeClr>
              </a:buClr>
              <a:buFont typeface="Wingdings 2" pitchFamily="18" charset="2"/>
              <a:buNone/>
              <a:defRPr/>
            </a:pPr>
            <a:r>
              <a:rPr lang="en-US" sz="2000" dirty="0" smtClean="0">
                <a:solidFill>
                  <a:srgbClr val="00194C"/>
                </a:solidFill>
              </a:rPr>
              <a:t>            the Canary Islands in the west to China in the east</a:t>
            </a:r>
          </a:p>
        </p:txBody>
      </p:sp>
      <p:sp>
        <p:nvSpPr>
          <p:cNvPr id="3" name="Title 2"/>
          <p:cNvSpPr>
            <a:spLocks noGrp="1"/>
          </p:cNvSpPr>
          <p:nvPr>
            <p:ph type="title"/>
          </p:nvPr>
        </p:nvSpPr>
        <p:spPr>
          <a:xfrm>
            <a:off x="357158" y="214290"/>
            <a:ext cx="8229600" cy="1219200"/>
          </a:xfrm>
        </p:spPr>
        <p:txBody>
          <a:bodyPr/>
          <a:lstStyle/>
          <a:p>
            <a:pPr eaLnBrk="1" fontAlgn="auto" hangingPunct="1">
              <a:spcAft>
                <a:spcPts val="0"/>
              </a:spcAft>
              <a:defRPr/>
            </a:pPr>
            <a:r>
              <a:rPr smtClean="0"/>
              <a:t>  </a:t>
            </a:r>
            <a:r>
              <a:rPr smtClean="0">
                <a:solidFill>
                  <a:srgbClr val="001C54"/>
                </a:solidFill>
              </a:rPr>
              <a:t>Geografia  -  Oikoumene/</a:t>
            </a:r>
            <a:r>
              <a:rPr smtClean="0">
                <a:solidFill>
                  <a:srgbClr val="001C54"/>
                </a:solidFill>
                <a:sym typeface="Mathematica1"/>
              </a:rPr>
              <a:t></a:t>
            </a:r>
            <a:endParaRPr>
              <a:solidFill>
                <a:srgbClr val="001C54"/>
              </a:solidFill>
            </a:endParaRPr>
          </a:p>
        </p:txBody>
      </p:sp>
    </p:spTree>
    <p:extLst>
      <p:ext uri="{BB962C8B-B14F-4D97-AF65-F5344CB8AC3E}">
        <p14:creationId xmlns:p14="http://schemas.microsoft.com/office/powerpoint/2010/main" val="1837176284"/>
      </p:ext>
    </p:extLst>
  </p:cSld>
  <p:clrMapOvr>
    <a:masterClrMapping/>
  </p:clrMapOvr>
  <p:transition spd="slow">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063" y="1643063"/>
            <a:ext cx="8229600" cy="4572000"/>
          </a:xfrm>
        </p:spPr>
        <p:txBody>
          <a:bodyPr>
            <a:normAutofit/>
          </a:bodyPr>
          <a:lstStyle/>
          <a:p>
            <a:pPr marL="274320" indent="-274320" eaLnBrk="1" fontAlgn="auto" hangingPunct="1">
              <a:spcAft>
                <a:spcPts val="0"/>
              </a:spcAft>
              <a:buFont typeface="Wingdings 2"/>
              <a:buChar char=""/>
              <a:defRPr/>
            </a:pPr>
            <a:r>
              <a:rPr lang="en-US" sz="1400" dirty="0" smtClean="0">
                <a:solidFill>
                  <a:srgbClr val="002060"/>
                </a:solidFill>
              </a:rPr>
              <a:t>Projection 1</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Straight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Very similar to </a:t>
            </a:r>
            <a:r>
              <a:rPr lang="en-US" sz="1400" dirty="0" err="1" smtClean="0">
                <a:solidFill>
                  <a:srgbClr val="002060"/>
                </a:solidFill>
              </a:rPr>
              <a:t>Marinus</a:t>
            </a:r>
            <a:r>
              <a:rPr lang="en-US" sz="1400" dirty="0" smtClean="0">
                <a:solidFill>
                  <a:srgbClr val="002060"/>
                </a:solidFill>
              </a:rPr>
              <a:t>’ map</a:t>
            </a:r>
          </a:p>
          <a:p>
            <a:pPr marL="274320" indent="-274320" eaLnBrk="1" fontAlgn="auto" hangingPunct="1">
              <a:spcAft>
                <a:spcPts val="0"/>
              </a:spcAft>
              <a:buFont typeface="Wingdings 2"/>
              <a:buChar char=""/>
              <a:defRPr/>
            </a:pPr>
            <a:r>
              <a:rPr lang="en-US" sz="1400" dirty="0" smtClean="0">
                <a:solidFill>
                  <a:srgbClr val="002060"/>
                </a:solidFill>
              </a:rPr>
              <a:t>Projection 2</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Straight meridians &amp; Curved parallels</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Preferred method of Ptolemy’s successors</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Constant scale in relation to Rhodes parallel</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36+1 parallel meridians, each 5 degrees apart</a:t>
            </a:r>
          </a:p>
          <a:p>
            <a:pPr marL="274320" indent="-274320" eaLnBrk="1" fontAlgn="auto" hangingPunct="1">
              <a:spcAft>
                <a:spcPts val="0"/>
              </a:spcAft>
              <a:buFont typeface="Wingdings 2"/>
              <a:buChar char=""/>
              <a:defRPr/>
            </a:pPr>
            <a:r>
              <a:rPr lang="en-US" sz="1400" dirty="0" smtClean="0">
                <a:solidFill>
                  <a:srgbClr val="002060"/>
                </a:solidFill>
              </a:rPr>
              <a:t>Projection 3</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Curved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made  extreme parallels more accurate </a:t>
            </a:r>
          </a:p>
          <a:p>
            <a:pPr marL="274320" indent="-274320" eaLnBrk="1" fontAlgn="auto" hangingPunct="1">
              <a:spcAft>
                <a:spcPts val="0"/>
              </a:spcAft>
              <a:buFont typeface="Wingdings 2"/>
              <a:buChar char=""/>
              <a:defRPr/>
            </a:pPr>
            <a:r>
              <a:rPr lang="en-US" sz="1400" dirty="0" smtClean="0">
                <a:solidFill>
                  <a:srgbClr val="002060"/>
                </a:solidFill>
              </a:rPr>
              <a:t>Projection 4</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View of globe from distance</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External rings represent latitude lines</a:t>
            </a:r>
          </a:p>
          <a:p>
            <a:pPr marL="640080" lvl="1" indent="-274320" eaLnBrk="1" fontAlgn="auto" hangingPunct="1">
              <a:spcAft>
                <a:spcPts val="0"/>
              </a:spcAft>
              <a:buClr>
                <a:schemeClr val="accent2">
                  <a:shade val="75000"/>
                </a:schemeClr>
              </a:buClr>
              <a:buFont typeface="Wingdings 2"/>
              <a:buChar char=""/>
              <a:defRPr/>
            </a:pPr>
            <a:endParaRPr lang="en-US" sz="1400" dirty="0" smtClean="0"/>
          </a:p>
          <a:p>
            <a:pPr marL="640080" lvl="1" indent="-274320" eaLnBrk="1" fontAlgn="auto" hangingPunct="1">
              <a:spcAft>
                <a:spcPts val="0"/>
              </a:spcAft>
              <a:buClr>
                <a:schemeClr val="accent2">
                  <a:shade val="75000"/>
                </a:schemeClr>
              </a:buClr>
              <a:buFont typeface="Wingdings 2"/>
              <a:buChar char=""/>
              <a:defRPr/>
            </a:pPr>
            <a:endParaRPr lang="en-US" sz="1400" dirty="0" smtClean="0"/>
          </a:p>
          <a:p>
            <a:pPr marL="274320" indent="-274320" eaLnBrk="1" fontAlgn="auto" hangingPunct="1">
              <a:spcAft>
                <a:spcPts val="0"/>
              </a:spcAft>
              <a:buFont typeface="Wingdings 2"/>
              <a:buChar char=""/>
              <a:defRPr/>
            </a:pPr>
            <a:endParaRPr lang="en-US" dirty="0"/>
          </a:p>
        </p:txBody>
      </p:sp>
      <p:sp>
        <p:nvSpPr>
          <p:cNvPr id="3" name="Title 2"/>
          <p:cNvSpPr>
            <a:spLocks noGrp="1"/>
          </p:cNvSpPr>
          <p:nvPr>
            <p:ph type="title"/>
          </p:nvPr>
        </p:nvSpPr>
        <p:spPr>
          <a:xfrm>
            <a:off x="357158" y="-214338"/>
            <a:ext cx="8572560" cy="1214446"/>
          </a:xfrm>
        </p:spPr>
        <p:txBody>
          <a:bodyPr/>
          <a:lstStyle/>
          <a:p>
            <a:pPr eaLnBrk="1" fontAlgn="auto" hangingPunct="1">
              <a:spcAft>
                <a:spcPts val="0"/>
              </a:spcAft>
              <a:defRPr/>
            </a:pPr>
            <a:r>
              <a:rPr smtClean="0">
                <a:solidFill>
                  <a:srgbClr val="002060"/>
                </a:solidFill>
              </a:rPr>
              <a:t>Geografia:            four  Map Projections</a:t>
            </a:r>
            <a:endParaRPr>
              <a:solidFill>
                <a:srgbClr val="002060"/>
              </a:solidFill>
            </a:endParaRPr>
          </a:p>
        </p:txBody>
      </p:sp>
      <p:pic>
        <p:nvPicPr>
          <p:cNvPr id="3482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1428750"/>
            <a:ext cx="36004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063" y="4286250"/>
            <a:ext cx="3662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8625" y="1428750"/>
            <a:ext cx="4429125" cy="500062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5000625" y="4143375"/>
            <a:ext cx="3786188" cy="2286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7572375" y="1500188"/>
            <a:ext cx="1071563" cy="276225"/>
          </a:xfrm>
          <a:prstGeom prst="rect">
            <a:avLst/>
          </a:prstGeom>
          <a:noFill/>
        </p:spPr>
        <p:txBody>
          <a:bodyPr>
            <a:spAutoFit/>
          </a:bodyPr>
          <a:lstStyle/>
          <a:p>
            <a:pPr>
              <a:defRPr/>
            </a:pPr>
            <a:r>
              <a:rPr lang="en-US" sz="1200" dirty="0">
                <a:solidFill>
                  <a:srgbClr val="002060"/>
                </a:solidFill>
                <a:latin typeface="Constantia"/>
              </a:rPr>
              <a:t>Projection 2</a:t>
            </a:r>
          </a:p>
        </p:txBody>
      </p:sp>
      <p:sp>
        <p:nvSpPr>
          <p:cNvPr id="9" name="TextBox 8"/>
          <p:cNvSpPr txBox="1"/>
          <p:nvPr/>
        </p:nvSpPr>
        <p:spPr>
          <a:xfrm>
            <a:off x="7572375" y="4214813"/>
            <a:ext cx="1071563" cy="276225"/>
          </a:xfrm>
          <a:prstGeom prst="rect">
            <a:avLst/>
          </a:prstGeom>
          <a:noFill/>
        </p:spPr>
        <p:txBody>
          <a:bodyPr>
            <a:spAutoFit/>
          </a:bodyPr>
          <a:lstStyle/>
          <a:p>
            <a:pPr>
              <a:defRPr/>
            </a:pPr>
            <a:r>
              <a:rPr lang="en-US" sz="1200" dirty="0">
                <a:solidFill>
                  <a:srgbClr val="002060"/>
                </a:solidFill>
                <a:latin typeface="Constantia"/>
              </a:rPr>
              <a:t>Projection 3</a:t>
            </a:r>
          </a:p>
        </p:txBody>
      </p:sp>
      <p:sp>
        <p:nvSpPr>
          <p:cNvPr id="10" name="Rectangle 9"/>
          <p:cNvSpPr/>
          <p:nvPr/>
        </p:nvSpPr>
        <p:spPr>
          <a:xfrm>
            <a:off x="5000625" y="1428750"/>
            <a:ext cx="3786188" cy="257175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40750037"/>
      </p:ext>
    </p:extLst>
  </p:cSld>
  <p:clrMapOvr>
    <a:masterClrMapping/>
  </p:clrMapOvr>
  <p:transition spd="slow">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35843" name="TextBox 4"/>
          <p:cNvSpPr txBox="1">
            <a:spLocks noChangeArrowheads="1"/>
          </p:cNvSpPr>
          <p:nvPr/>
        </p:nvSpPr>
        <p:spPr bwMode="auto">
          <a:xfrm>
            <a:off x="357188" y="62865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9</a:t>
            </a:r>
            <a:r>
              <a:rPr lang="en-US" altLang="en-US" sz="1400" baseline="30000" smtClean="0">
                <a:solidFill>
                  <a:prstClr val="black"/>
                </a:solidFill>
              </a:rPr>
              <a:t>th</a:t>
            </a:r>
            <a:r>
              <a:rPr lang="en-US" altLang="en-US" sz="1400" smtClean="0">
                <a:solidFill>
                  <a:prstClr val="black"/>
                </a:solidFill>
              </a:rPr>
              <a:t> century</a:t>
            </a:r>
          </a:p>
        </p:txBody>
      </p:sp>
      <p:sp>
        <p:nvSpPr>
          <p:cNvPr id="4" name="Title 2"/>
          <p:cNvSpPr>
            <a:spLocks noGrp="1"/>
          </p:cNvSpPr>
          <p:nvPr>
            <p:ph type="title"/>
          </p:nvPr>
        </p:nvSpPr>
        <p:spPr>
          <a:xfrm>
            <a:off x="928662" y="4643446"/>
            <a:ext cx="8543956" cy="1219200"/>
          </a:xfrm>
        </p:spPr>
        <p:txBody>
          <a:bodyPr>
            <a:noAutofit/>
          </a:bodyPr>
          <a:lstStyle/>
          <a:p>
            <a:pPr>
              <a:defRPr/>
            </a:pPr>
            <a:r>
              <a:rPr sz="5500" smtClean="0">
                <a:solidFill>
                  <a:srgbClr val="582E14"/>
                </a:solidFill>
              </a:rPr>
              <a:t>Almagest  -  the Greatest</a:t>
            </a:r>
            <a:endParaRPr sz="5500">
              <a:solidFill>
                <a:srgbClr val="582E14"/>
              </a:solidFill>
            </a:endParaRPr>
          </a:p>
        </p:txBody>
      </p:sp>
      <p:sp>
        <p:nvSpPr>
          <p:cNvPr id="5" name="Rectangle 2"/>
          <p:cNvSpPr txBox="1">
            <a:spLocks noChangeArrowheads="1"/>
          </p:cNvSpPr>
          <p:nvPr/>
        </p:nvSpPr>
        <p:spPr>
          <a:xfrm>
            <a:off x="1000100" y="571480"/>
            <a:ext cx="9072626" cy="1143000"/>
          </a:xfrm>
          <a:prstGeom prst="rect">
            <a:avLst/>
          </a:prstGeom>
          <a:ln w="6350" cap="rnd">
            <a:noFill/>
          </a:ln>
        </p:spPr>
        <p:txBody>
          <a:bodyPr anchor="b">
            <a:normAutofit fontScale="67500" lnSpcReduction="20000"/>
          </a:bodyPr>
          <a:lstStyle/>
          <a:p>
            <a:pPr fontAlgn="auto">
              <a:spcAft>
                <a:spcPts val="0"/>
              </a:spcAft>
              <a:defRPr/>
            </a:pPr>
            <a:r>
              <a:rPr lang="en-US" sz="8900"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    </a:t>
            </a:r>
            <a:r>
              <a:rPr lang="en-US" sz="8900"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rPr>
              <a:t>  </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778724905"/>
      </p:ext>
    </p:extLst>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pic>
        <p:nvPicPr>
          <p:cNvPr id="36867" name="Picture 7" descr="almagest.13th.gr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85720" y="142852"/>
            <a:ext cx="9072626" cy="1143000"/>
          </a:xfrm>
        </p:spPr>
        <p:txBody>
          <a:bodyPr>
            <a:normAutofit fontScale="90000"/>
          </a:bodyPr>
          <a:lstStyle/>
          <a:p>
            <a:pPr eaLnBrk="1" fontAlgn="auto" hangingPunct="1">
              <a:spcAft>
                <a:spcPts val="0"/>
              </a:spcAft>
              <a:defRPr/>
            </a:pPr>
            <a:r>
              <a:rPr sz="5100" smtClean="0">
                <a:solidFill>
                  <a:srgbClr val="5C1F00"/>
                </a:solidFill>
                <a:sym typeface="Mathematica1"/>
              </a:rPr>
              <a:t>     -   Almagest  </a:t>
            </a:r>
            <a:r>
              <a:rPr sz="2800" smtClean="0">
                <a:solidFill>
                  <a:srgbClr val="5C1F00"/>
                </a:solidFill>
              </a:rPr>
              <a:t>  </a:t>
            </a:r>
            <a:r>
              <a:rPr sz="2800" smtClean="0"/>
              <a:t/>
            </a:r>
            <a:br>
              <a:rPr sz="2800" smtClean="0"/>
            </a:br>
            <a:r>
              <a:rPr sz="2800" smtClean="0"/>
              <a:t>           </a:t>
            </a: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87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3687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10" name="Rectangle 9"/>
          <p:cNvSpPr/>
          <p:nvPr/>
        </p:nvSpPr>
        <p:spPr>
          <a:xfrm>
            <a:off x="4143375" y="1071563"/>
            <a:ext cx="4857750" cy="5572125"/>
          </a:xfrm>
          <a:prstGeom prst="rect">
            <a:avLst/>
          </a:prstGeom>
          <a:solidFill>
            <a:schemeClr val="tx2">
              <a:lumMod val="25000"/>
              <a:alpha val="47000"/>
            </a:schemeClr>
          </a:solid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a:t>
            </a:r>
            <a:r>
              <a:rPr lang="en-US" sz="3500" b="1" dirty="0">
                <a:solidFill>
                  <a:srgbClr val="5C1F00"/>
                </a:solidFill>
                <a:latin typeface="Constantia"/>
              </a:rPr>
              <a:t>“The Great Book” </a:t>
            </a:r>
          </a:p>
          <a:p>
            <a:pPr>
              <a:defRPr/>
            </a:pPr>
            <a:endParaRPr lang="en-US" b="1" dirty="0">
              <a:solidFill>
                <a:srgbClr val="5C1F00"/>
              </a:solidFill>
              <a:latin typeface="Constantia"/>
            </a:endParaRPr>
          </a:p>
          <a:p>
            <a:pPr>
              <a:defRPr/>
            </a:pPr>
            <a:r>
              <a:rPr lang="en-US" b="1" dirty="0">
                <a:solidFill>
                  <a:srgbClr val="5C1F00"/>
                </a:solidFill>
                <a:latin typeface="Constantia"/>
              </a:rPr>
              <a:t>       Most Important &amp; Influential</a:t>
            </a:r>
          </a:p>
          <a:p>
            <a:pPr>
              <a:defRPr/>
            </a:pPr>
            <a:r>
              <a:rPr lang="en-US" b="1" dirty="0">
                <a:solidFill>
                  <a:srgbClr val="5C1F00"/>
                </a:solidFill>
                <a:latin typeface="Constantia"/>
              </a:rPr>
              <a:t>     Astronomical  Work of Antiquity  </a:t>
            </a:r>
          </a:p>
        </p:txBody>
      </p:sp>
      <p:sp>
        <p:nvSpPr>
          <p:cNvPr id="9" name="TextBox 8"/>
          <p:cNvSpPr txBox="1"/>
          <p:nvPr/>
        </p:nvSpPr>
        <p:spPr>
          <a:xfrm>
            <a:off x="4143375" y="2143125"/>
            <a:ext cx="5286375" cy="4710113"/>
          </a:xfrm>
          <a:prstGeom prst="rect">
            <a:avLst/>
          </a:prstGeom>
          <a:noFill/>
        </p:spPr>
        <p:txBody>
          <a:bodyPr>
            <a:spAutoFit/>
          </a:bodyPr>
          <a:lstStyle/>
          <a:p>
            <a:pPr>
              <a:defRPr/>
            </a:pPr>
            <a:r>
              <a:rPr lang="en-US" dirty="0">
                <a:solidFill>
                  <a:prstClr val="white"/>
                </a:solidFill>
              </a:rPr>
              <a:t>              </a:t>
            </a:r>
          </a:p>
          <a:p>
            <a:pPr>
              <a:defRPr/>
            </a:pPr>
            <a:endParaRPr lang="en-US" dirty="0">
              <a:solidFill>
                <a:prstClr val="white"/>
              </a:solidFill>
            </a:endParaRPr>
          </a:p>
          <a:p>
            <a:pPr>
              <a:lnSpc>
                <a:spcPct val="95000"/>
              </a:lnSpc>
              <a:defRPr/>
            </a:pPr>
            <a:r>
              <a:rPr lang="en-US" sz="1600" dirty="0">
                <a:solidFill>
                  <a:prstClr val="white"/>
                </a:solidFill>
                <a:latin typeface="Constantia"/>
              </a:rPr>
              <a:t>Mathematical and Astronomical treatise proposing </a:t>
            </a:r>
          </a:p>
          <a:p>
            <a:pPr>
              <a:lnSpc>
                <a:spcPct val="95000"/>
              </a:lnSpc>
              <a:defRPr/>
            </a:pPr>
            <a:r>
              <a:rPr lang="en-US" sz="1600" dirty="0">
                <a:solidFill>
                  <a:prstClr val="white"/>
                </a:solidFill>
                <a:latin typeface="Constantia"/>
              </a:rPr>
              <a:t>the complex motions of stars and planetary paths</a:t>
            </a: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Written in 147 / 148 A.D.: </a:t>
            </a:r>
          </a:p>
          <a:p>
            <a:pPr>
              <a:lnSpc>
                <a:spcPct val="95000"/>
              </a:lnSpc>
              <a:defRPr/>
            </a:pPr>
            <a:r>
              <a:rPr lang="en-US" sz="1600" dirty="0">
                <a:solidFill>
                  <a:prstClr val="white"/>
                </a:solidFill>
                <a:latin typeface="Constantia"/>
              </a:rPr>
              <a:t>               inscription in Canopus, by </a:t>
            </a:r>
            <a:r>
              <a:rPr lang="en-US" sz="1600" dirty="0" err="1">
                <a:solidFill>
                  <a:prstClr val="white"/>
                </a:solidFill>
                <a:latin typeface="Constantia"/>
              </a:rPr>
              <a:t>Ptolemaeus</a:t>
            </a: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Thirteen  Books</a:t>
            </a: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Original in Greek:</a:t>
            </a:r>
            <a:endParaRPr lang="en-US" sz="1700" b="1" dirty="0">
              <a:solidFill>
                <a:prstClr val="white"/>
              </a:solidFill>
            </a:endParaRPr>
          </a:p>
          <a:p>
            <a:pPr>
              <a:lnSpc>
                <a:spcPct val="95000"/>
              </a:lnSpc>
              <a:defRPr/>
            </a:pPr>
            <a:r>
              <a:rPr lang="en-US" sz="1700" b="1" dirty="0">
                <a:solidFill>
                  <a:prstClr val="white"/>
                </a:solidFill>
                <a:latin typeface="Constantia"/>
              </a:rPr>
              <a:t>Mathematike </a:t>
            </a:r>
            <a:r>
              <a:rPr lang="en-US" sz="1700" b="1" dirty="0" err="1">
                <a:solidFill>
                  <a:prstClr val="white"/>
                </a:solidFill>
                <a:latin typeface="Constantia"/>
              </a:rPr>
              <a:t>Syntaxis</a:t>
            </a:r>
            <a:r>
              <a:rPr lang="en-US" sz="1700" b="1" dirty="0">
                <a:solidFill>
                  <a:prstClr val="white"/>
                </a:solidFill>
                <a:latin typeface="Constantia"/>
              </a:rPr>
              <a:t> - Mathematical Treatise</a:t>
            </a:r>
          </a:p>
          <a:p>
            <a:pPr>
              <a:lnSpc>
                <a:spcPct val="95000"/>
              </a:lnSpc>
              <a:defRPr/>
            </a:pPr>
            <a:r>
              <a:rPr lang="en-US" sz="1700" b="1" dirty="0">
                <a:solidFill>
                  <a:prstClr val="white"/>
                </a:solidFill>
                <a:latin typeface="Constantia"/>
              </a:rPr>
              <a:t>He </a:t>
            </a:r>
            <a:r>
              <a:rPr lang="en-US" sz="1700" b="1" dirty="0" err="1">
                <a:solidFill>
                  <a:prstClr val="white"/>
                </a:solidFill>
                <a:latin typeface="Constantia"/>
              </a:rPr>
              <a:t>Megale</a:t>
            </a:r>
            <a:r>
              <a:rPr lang="en-US" sz="1700" b="1" dirty="0">
                <a:solidFill>
                  <a:prstClr val="white"/>
                </a:solidFill>
                <a:latin typeface="Constantia"/>
              </a:rPr>
              <a:t> </a:t>
            </a:r>
            <a:r>
              <a:rPr lang="en-US" sz="1700" b="1" dirty="0" err="1">
                <a:solidFill>
                  <a:prstClr val="white"/>
                </a:solidFill>
                <a:latin typeface="Constantia"/>
              </a:rPr>
              <a:t>Syntaxis</a:t>
            </a:r>
            <a:r>
              <a:rPr lang="en-US" sz="1700" b="1" dirty="0">
                <a:solidFill>
                  <a:prstClr val="white"/>
                </a:solidFill>
                <a:latin typeface="Constantia"/>
              </a:rPr>
              <a:t>     - “The Great Treatise”</a:t>
            </a:r>
          </a:p>
          <a:p>
            <a:pPr>
              <a:lnSpc>
                <a:spcPct val="95000"/>
              </a:lnSpc>
              <a:defRPr/>
            </a:pPr>
            <a:endParaRPr lang="en-US" sz="1700" dirty="0">
              <a:solidFill>
                <a:prstClr val="white"/>
              </a:solidFill>
              <a:latin typeface="Constantia"/>
            </a:endParaRPr>
          </a:p>
          <a:p>
            <a:pPr>
              <a:lnSpc>
                <a:spcPct val="95000"/>
              </a:lnSpc>
              <a:defRPr/>
            </a:pPr>
            <a:r>
              <a:rPr lang="en-US" sz="1700" dirty="0">
                <a:solidFill>
                  <a:prstClr val="white"/>
                </a:solidFill>
                <a:latin typeface="Constantia"/>
              </a:rPr>
              <a:t>Best known by its Arab name: </a:t>
            </a:r>
            <a:endParaRPr lang="en-US" sz="1700" b="1" dirty="0">
              <a:solidFill>
                <a:prstClr val="white"/>
              </a:solidFill>
            </a:endParaRPr>
          </a:p>
          <a:p>
            <a:pPr>
              <a:lnSpc>
                <a:spcPct val="95000"/>
              </a:lnSpc>
              <a:defRPr/>
            </a:pPr>
            <a:r>
              <a:rPr lang="en-US" sz="1700" b="1" dirty="0">
                <a:solidFill>
                  <a:prstClr val="white"/>
                </a:solidFill>
                <a:latin typeface="Constantia"/>
              </a:rPr>
              <a:t>Almagest                       -  “The Great Book”</a:t>
            </a:r>
          </a:p>
          <a:p>
            <a:pPr>
              <a:lnSpc>
                <a:spcPct val="95000"/>
              </a:lnSpc>
              <a:defRPr/>
            </a:pPr>
            <a:endParaRPr lang="en-US" sz="1700" b="1" dirty="0">
              <a:solidFill>
                <a:srgbClr val="000099"/>
              </a:solidFill>
            </a:endParaRPr>
          </a:p>
        </p:txBody>
      </p:sp>
    </p:spTree>
    <p:extLst>
      <p:ext uri="{BB962C8B-B14F-4D97-AF65-F5344CB8AC3E}">
        <p14:creationId xmlns:p14="http://schemas.microsoft.com/office/powerpoint/2010/main" val="4006881028"/>
      </p:ext>
    </p:extLst>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Oxyrhynchus_papyrus_with_Euclid's_Elemen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8013" y="-500063"/>
            <a:ext cx="12900026" cy="785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8" descr="Aeolipile_illustr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2928938"/>
            <a:ext cx="23717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rchimedes'_screw.jpg"/>
          <p:cNvPicPr>
            <a:picLocks noChangeAspect="1"/>
          </p:cNvPicPr>
          <p:nvPr/>
        </p:nvPicPr>
        <p:blipFill>
          <a:blip r:embed="rId4"/>
          <a:stretch>
            <a:fillRect/>
          </a:stretch>
        </p:blipFill>
        <p:spPr>
          <a:xfrm>
            <a:off x="4857752" y="642918"/>
            <a:ext cx="4037800" cy="2786082"/>
          </a:xfrm>
          <a:prstGeom prst="rect">
            <a:avLst/>
          </a:prstGeom>
          <a:effectLst>
            <a:reflection blurRad="6350" stA="50000" endA="300" endPos="55000" dir="5400000" sy="-100000" algn="bl" rotWithShape="0"/>
          </a:effectLst>
        </p:spPr>
      </p:pic>
      <p:pic>
        <p:nvPicPr>
          <p:cNvPr id="7" name="Picture 6" descr="DeathMosaic.jpg"/>
          <p:cNvPicPr>
            <a:picLocks noChangeAspect="1"/>
          </p:cNvPicPr>
          <p:nvPr/>
        </p:nvPicPr>
        <p:blipFill>
          <a:blip r:embed="rId5"/>
          <a:stretch>
            <a:fillRect/>
          </a:stretch>
        </p:blipFill>
        <p:spPr>
          <a:xfrm>
            <a:off x="285720" y="1285860"/>
            <a:ext cx="4857784" cy="3643338"/>
          </a:xfrm>
          <a:prstGeom prst="rect">
            <a:avLst/>
          </a:prstGeom>
          <a:effectLst>
            <a:reflection blurRad="6350" stA="50000" endA="300" endPos="55500" dist="50800" dir="5400000" sy="-100000" algn="bl" rotWithShape="0"/>
          </a:effectLst>
        </p:spPr>
      </p:pic>
      <p:pic>
        <p:nvPicPr>
          <p:cNvPr id="5" name="Picture 6" descr="Euclid_7"/>
          <p:cNvPicPr>
            <a:picLocks noChangeAspect="1" noChangeArrowheads="1"/>
          </p:cNvPicPr>
          <p:nvPr/>
        </p:nvPicPr>
        <p:blipFill>
          <a:blip r:embed="rId6"/>
          <a:srcRect/>
          <a:stretch>
            <a:fillRect/>
          </a:stretch>
        </p:blipFill>
        <p:spPr bwMode="auto">
          <a:xfrm>
            <a:off x="2822575" y="3214688"/>
            <a:ext cx="3976688" cy="3392487"/>
          </a:xfrm>
          <a:prstGeom prst="rect">
            <a:avLst/>
          </a:prstGeom>
          <a:noFill/>
          <a:effectLst>
            <a:outerShdw blurRad="190500" dist="279400" dir="2700000" algn="tl" rotWithShape="0">
              <a:prstClr val="black">
                <a:alpha val="40000"/>
              </a:prstClr>
            </a:outerShdw>
          </a:effectLst>
        </p:spPr>
      </p:pic>
      <p:sp>
        <p:nvSpPr>
          <p:cNvPr id="6" name="Rectangle 5"/>
          <p:cNvSpPr/>
          <p:nvPr/>
        </p:nvSpPr>
        <p:spPr>
          <a:xfrm>
            <a:off x="2857500" y="3214688"/>
            <a:ext cx="3929063" cy="3429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42844" y="0"/>
            <a:ext cx="9215502" cy="1143000"/>
          </a:xfrm>
        </p:spPr>
        <p:txBody>
          <a:bodyPr>
            <a:noAutofit/>
          </a:bodyPr>
          <a:lstStyle/>
          <a:p>
            <a:pPr>
              <a:defRPr/>
            </a:pPr>
            <a:r>
              <a:rPr lang="en-US" sz="5200" dirty="0" smtClean="0">
                <a:solidFill>
                  <a:schemeClr val="bg1"/>
                </a:solidFill>
              </a:rPr>
              <a:t>First Scientific Revolution</a:t>
            </a:r>
            <a:endParaRPr lang="en-US" sz="5200" dirty="0">
              <a:solidFill>
                <a:schemeClr val="bg1"/>
              </a:solidFill>
            </a:endParaRPr>
          </a:p>
        </p:txBody>
      </p:sp>
    </p:spTree>
    <p:extLst>
      <p:ext uri="{BB962C8B-B14F-4D97-AF65-F5344CB8AC3E}">
        <p14:creationId xmlns:p14="http://schemas.microsoft.com/office/powerpoint/2010/main" val="2219966565"/>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571500"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the most influential scientific works in history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(along with Euclid’s “Elements”, Copernicus’ “</a:t>
            </a:r>
            <a:r>
              <a:rPr lang="en-US" dirty="0" err="1">
                <a:solidFill>
                  <a:srgbClr val="540000"/>
                </a:solidFill>
                <a:latin typeface="Constantia"/>
              </a:rPr>
              <a:t>Revolutionibus</a:t>
            </a:r>
            <a:r>
              <a:rPr lang="en-US" dirty="0">
                <a:solidFill>
                  <a:srgbClr val="540000"/>
                </a:solidFill>
                <a:latin typeface="Constantia"/>
              </a:rPr>
              <a:t>”, </a:t>
            </a:r>
          </a:p>
          <a:p>
            <a:pPr marL="273050" indent="-273050" eaLnBrk="0" hangingPunct="0">
              <a:spcBef>
                <a:spcPts val="600"/>
              </a:spcBef>
              <a:buClr>
                <a:srgbClr val="F3A447"/>
              </a:buClr>
              <a:buSzPct val="85000"/>
              <a:defRPr/>
            </a:pPr>
            <a:r>
              <a:rPr lang="en-US" dirty="0">
                <a:solidFill>
                  <a:srgbClr val="540000"/>
                </a:solidFill>
                <a:latin typeface="Constantia"/>
              </a:rPr>
              <a:t>                   </a:t>
            </a:r>
            <a:r>
              <a:rPr lang="en-US" dirty="0" err="1">
                <a:solidFill>
                  <a:srgbClr val="540000"/>
                </a:solidFill>
                <a:latin typeface="Constantia"/>
              </a:rPr>
              <a:t>Galilei’s</a:t>
            </a:r>
            <a:r>
              <a:rPr lang="en-US" dirty="0">
                <a:solidFill>
                  <a:srgbClr val="540000"/>
                </a:solidFill>
                <a:latin typeface="Constantia"/>
              </a:rPr>
              <a:t>  “Dialogues” Newton’s “Principia”, </a:t>
            </a:r>
          </a:p>
          <a:p>
            <a:pPr marL="273050" indent="-273050" eaLnBrk="0" hangingPunct="0">
              <a:spcBef>
                <a:spcPts val="600"/>
              </a:spcBef>
              <a:buClr>
                <a:srgbClr val="F3A447"/>
              </a:buClr>
              <a:buSzPct val="85000"/>
              <a:defRPr/>
            </a:pPr>
            <a:r>
              <a:rPr lang="en-US" dirty="0">
                <a:solidFill>
                  <a:srgbClr val="540000"/>
                </a:solidFill>
                <a:latin typeface="Constantia"/>
              </a:rPr>
              <a:t>                   Darwin’s “Origin of Species”)</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most influential books of all time</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(perhaps only after Bible, Qur’an, </a:t>
            </a:r>
          </a:p>
          <a:p>
            <a:pPr marL="273050" indent="-273050" eaLnBrk="0" hangingPunct="0">
              <a:spcBef>
                <a:spcPts val="600"/>
              </a:spcBef>
              <a:buClr>
                <a:srgbClr val="F3A447"/>
              </a:buClr>
              <a:buSzPct val="85000"/>
              <a:defRPr/>
            </a:pPr>
            <a:r>
              <a:rPr lang="en-US" dirty="0">
                <a:solidFill>
                  <a:srgbClr val="540000"/>
                </a:solidFill>
                <a:latin typeface="Constantia"/>
              </a:rPr>
              <a:t>                   along with Euclid’s “Elements”, …)</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a:t>
            </a: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Tree>
    <p:extLst>
      <p:ext uri="{BB962C8B-B14F-4D97-AF65-F5344CB8AC3E}">
        <p14:creationId xmlns:p14="http://schemas.microsoft.com/office/powerpoint/2010/main" val="2104190599"/>
      </p:ext>
    </p:extLst>
  </p:cSld>
  <p:clrMapOvr>
    <a:masterClrMapping/>
  </p:clrMapOvr>
  <p:transition spd="slow">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2143125"/>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Masterwork technical exposition</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lnSpc>
                <a:spcPct val="90000"/>
              </a:lnSpc>
              <a:spcBef>
                <a:spcPts val="600"/>
              </a:spcBef>
              <a:buClr>
                <a:srgbClr val="F3A447"/>
              </a:buClr>
              <a:buSzPct val="120000"/>
              <a:buFont typeface="Arial" pitchFamily="34" charset="0"/>
              <a:buChar char="•"/>
              <a:defRPr/>
            </a:pPr>
            <a:r>
              <a:rPr lang="en-US" sz="2600" dirty="0">
                <a:solidFill>
                  <a:srgbClr val="540000"/>
                </a:solidFill>
                <a:latin typeface="Constantia"/>
              </a:rPr>
              <a:t> Brilliant synthesis </a:t>
            </a:r>
          </a:p>
          <a:p>
            <a:pPr marL="273050" indent="-273050" eaLnBrk="0" hangingPunct="0">
              <a:lnSpc>
                <a:spcPct val="90000"/>
              </a:lnSpc>
              <a:spcBef>
                <a:spcPts val="600"/>
              </a:spcBef>
              <a:buClr>
                <a:srgbClr val="F3A447"/>
              </a:buClr>
              <a:buSzPct val="85000"/>
              <a:defRPr/>
            </a:pPr>
            <a:r>
              <a:rPr lang="en-US" sz="2600" dirty="0">
                <a:solidFill>
                  <a:srgbClr val="540000"/>
                </a:solidFill>
                <a:latin typeface="Constantia"/>
              </a:rPr>
              <a:t>                                Theoretical  Astronomy</a:t>
            </a:r>
          </a:p>
          <a:p>
            <a:pPr marL="273050" indent="-273050" eaLnBrk="0" hangingPunct="0">
              <a:lnSpc>
                <a:spcPct val="90000"/>
              </a:lnSpc>
              <a:spcBef>
                <a:spcPts val="600"/>
              </a:spcBef>
              <a:buClr>
                <a:srgbClr val="F3A447"/>
              </a:buClr>
              <a:buSzPct val="85000"/>
              <a:defRPr/>
            </a:pPr>
            <a:endParaRPr lang="en-US" sz="2600" dirty="0">
              <a:solidFill>
                <a:srgbClr val="540000"/>
              </a:solidFill>
              <a:latin typeface="Constantia"/>
            </a:endParaRPr>
          </a:p>
          <a:p>
            <a:pPr marL="273050" indent="-273050" eaLnBrk="0" hangingPunct="0">
              <a:lnSpc>
                <a:spcPct val="90000"/>
              </a:lnSpc>
              <a:spcBef>
                <a:spcPts val="600"/>
              </a:spcBef>
              <a:buClr>
                <a:srgbClr val="F3A447"/>
              </a:buClr>
              <a:buSzPct val="85000"/>
              <a:defRPr/>
            </a:pPr>
            <a:r>
              <a:rPr lang="en-US" sz="2600" dirty="0">
                <a:solidFill>
                  <a:srgbClr val="540000"/>
                </a:solidFill>
                <a:latin typeface="Constantia"/>
              </a:rPr>
              <a:t>          Practical Handbook computation Ephemerides</a:t>
            </a:r>
          </a:p>
          <a:p>
            <a:pPr marL="273050" indent="-273050" eaLnBrk="0" hangingPunct="0">
              <a:spcBef>
                <a:spcPts val="600"/>
              </a:spcBef>
              <a:buClr>
                <a:srgbClr val="F3A447"/>
              </a:buClr>
              <a:buSzPct val="85000"/>
              <a:defRPr/>
            </a:pPr>
            <a:r>
              <a:rPr lang="en-US" sz="2600" dirty="0">
                <a:solidFill>
                  <a:srgbClr val="540000"/>
                </a:solidFill>
                <a:latin typeface="Constantia"/>
              </a:rPr>
              <a:t> </a:t>
            </a:r>
            <a:endParaRPr lang="en-US" sz="2600" dirty="0">
              <a:solidFill>
                <a:prstClr val="white"/>
              </a:solidFill>
              <a:latin typeface="Constantia"/>
            </a:endParaRPr>
          </a:p>
        </p:txBody>
      </p:sp>
      <p:sp>
        <p:nvSpPr>
          <p:cNvPr id="7" name="Left-Right Arrow 6"/>
          <p:cNvSpPr/>
          <p:nvPr/>
        </p:nvSpPr>
        <p:spPr>
          <a:xfrm>
            <a:off x="3857625" y="4357688"/>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Tree>
    <p:extLst>
      <p:ext uri="{BB962C8B-B14F-4D97-AF65-F5344CB8AC3E}">
        <p14:creationId xmlns:p14="http://schemas.microsoft.com/office/powerpoint/2010/main" val="4196354983"/>
      </p:ext>
    </p:extLst>
  </p:cSld>
  <p:clrMapOvr>
    <a:masterClrMapping/>
  </p:clrMapOvr>
  <p:transition spd="slow">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Systematic methodology</a:t>
            </a:r>
          </a:p>
          <a:p>
            <a:pPr marL="273050" indent="-273050" eaLnBrk="0" hangingPunct="0">
              <a:spcBef>
                <a:spcPts val="600"/>
              </a:spcBef>
              <a:buClr>
                <a:srgbClr val="F3A447"/>
              </a:buClr>
              <a:buSzPct val="85000"/>
              <a:defRPr/>
            </a:pPr>
            <a:r>
              <a:rPr lang="en-US" sz="2600" dirty="0">
                <a:solidFill>
                  <a:srgbClr val="540000"/>
                </a:solidFill>
                <a:latin typeface="Constantia"/>
              </a:rPr>
              <a:t>                             Observational  Data</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Numerical parameters planetary  models</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Construction  tables celestial phenomena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sz="1600" dirty="0">
                <a:solidFill>
                  <a:srgbClr val="540000"/>
                </a:solidFill>
                <a:latin typeface="Constantia"/>
              </a:rPr>
              <a:t>(solar, lunar &amp; planetary  positions; solar &amp; lunar eclipses, …)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8" name="Left-Right Arrow 7"/>
          <p:cNvSpPr/>
          <p:nvPr/>
        </p:nvSpPr>
        <p:spPr>
          <a:xfrm>
            <a:off x="3500438" y="3071813"/>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Left-Right Arrow 8"/>
          <p:cNvSpPr/>
          <p:nvPr/>
        </p:nvSpPr>
        <p:spPr>
          <a:xfrm>
            <a:off x="3500438" y="4000500"/>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Tree>
    <p:extLst>
      <p:ext uri="{BB962C8B-B14F-4D97-AF65-F5344CB8AC3E}">
        <p14:creationId xmlns:p14="http://schemas.microsoft.com/office/powerpoint/2010/main" val="1743415617"/>
      </p:ext>
    </p:extLst>
  </p:cSld>
  <p:clrMapOvr>
    <a:masterClrMapping/>
  </p:clrMapOvr>
  <p:transition spd="slow">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928688"/>
            <a:ext cx="8501062" cy="578643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214438"/>
            <a:ext cx="8229600" cy="4572000"/>
          </a:xfrm>
          <a:prstGeom prst="rect">
            <a:avLst/>
          </a:prstGeom>
          <a:noFill/>
          <a:ln w="9525">
            <a:noFill/>
            <a:miter lim="800000"/>
            <a:headEnd/>
            <a:tailEnd/>
          </a:ln>
        </p:spPr>
        <p:txBody>
          <a:bodyPr/>
          <a:lstStyle/>
          <a:p>
            <a:pPr marL="237600" indent="-273050" eaLnBrk="0" hangingPunct="0">
              <a:spcBef>
                <a:spcPts val="0"/>
              </a:spcBef>
              <a:buClr>
                <a:srgbClr val="F3A447"/>
              </a:buClr>
              <a:buSzPct val="85000"/>
              <a:buFont typeface="Wingdings 2" pitchFamily="18" charset="2"/>
              <a:buChar char=""/>
              <a:defRPr/>
            </a:pPr>
            <a:r>
              <a:rPr lang="en-US" sz="2600" dirty="0">
                <a:solidFill>
                  <a:srgbClr val="540000"/>
                </a:solidFill>
                <a:latin typeface="Constantia"/>
              </a:rPr>
              <a:t>More than any other book, demonstrated</a:t>
            </a:r>
          </a:p>
          <a:p>
            <a:pPr marL="237600" indent="-273050" eaLnBrk="0" hangingPunct="0">
              <a:spcBef>
                <a:spcPts val="0"/>
              </a:spcBef>
              <a:buClr>
                <a:srgbClr val="F3A447"/>
              </a:buClr>
              <a:buSzPct val="85000"/>
              <a:defRPr/>
            </a:pPr>
            <a:r>
              <a:rPr lang="en-US" sz="2600" dirty="0">
                <a:solidFill>
                  <a:srgbClr val="540000"/>
                </a:solidFill>
                <a:latin typeface="Constantia"/>
              </a:rPr>
              <a:t>      </a:t>
            </a:r>
          </a:p>
          <a:p>
            <a:pPr marL="237600" indent="-273050" eaLnBrk="0" hangingPunct="0">
              <a:spcBef>
                <a:spcPts val="0"/>
              </a:spcBef>
              <a:buClr>
                <a:srgbClr val="F3A447"/>
              </a:buClr>
              <a:buSzPct val="85000"/>
              <a:defRPr/>
            </a:pPr>
            <a:r>
              <a:rPr lang="en-US" sz="2600" dirty="0">
                <a:solidFill>
                  <a:srgbClr val="540000"/>
                </a:solidFill>
                <a:latin typeface="Constantia"/>
              </a:rPr>
              <a:t>                  complex phenomena of heavens </a:t>
            </a:r>
          </a:p>
          <a:p>
            <a:pPr marL="237600" indent="-273050" eaLnBrk="0" hangingPunct="0">
              <a:spcBef>
                <a:spcPts val="0"/>
              </a:spcBef>
              <a:buClr>
                <a:srgbClr val="F3A447"/>
              </a:buClr>
              <a:buSzPct val="85000"/>
              <a:defRPr/>
            </a:pPr>
            <a:endParaRPr lang="en-US" sz="2600" dirty="0">
              <a:solidFill>
                <a:srgbClr val="540000"/>
              </a:solidFill>
              <a:latin typeface="Constantia"/>
            </a:endParaRPr>
          </a:p>
          <a:p>
            <a:pPr marL="237600" indent="-273050" eaLnBrk="0" hangingPunct="0">
              <a:spcBef>
                <a:spcPts val="0"/>
              </a:spcBef>
              <a:buClr>
                <a:srgbClr val="F3A447"/>
              </a:buClr>
              <a:buSzPct val="85000"/>
              <a:defRPr/>
            </a:pPr>
            <a:r>
              <a:rPr lang="en-US" sz="2600" dirty="0">
                <a:solidFill>
                  <a:srgbClr val="540000"/>
                </a:solidFill>
                <a:latin typeface="Constantia"/>
              </a:rPr>
              <a:t>           </a:t>
            </a:r>
            <a:r>
              <a:rPr lang="en-US" sz="2600" dirty="0" err="1">
                <a:solidFill>
                  <a:srgbClr val="540000"/>
                </a:solidFill>
                <a:latin typeface="Constantia"/>
              </a:rPr>
              <a:t>demonstratable</a:t>
            </a:r>
            <a:r>
              <a:rPr lang="en-US" sz="2600" dirty="0">
                <a:solidFill>
                  <a:srgbClr val="540000"/>
                </a:solidFill>
                <a:latin typeface="Constantia"/>
              </a:rPr>
              <a:t> &amp; observable regularities</a:t>
            </a:r>
          </a:p>
          <a:p>
            <a:pPr marL="237600" indent="-273050" eaLnBrk="0" hangingPunct="0">
              <a:spcBef>
                <a:spcPts val="0"/>
              </a:spcBef>
              <a:buClr>
                <a:srgbClr val="F3A447"/>
              </a:buClr>
              <a:buSzPct val="85000"/>
              <a:defRPr/>
            </a:pPr>
            <a:r>
              <a:rPr lang="en-US" sz="2600" dirty="0">
                <a:solidFill>
                  <a:srgbClr val="540000"/>
                </a:solidFill>
                <a:latin typeface="Constantia"/>
              </a:rPr>
              <a:t>                                   </a:t>
            </a:r>
          </a:p>
          <a:p>
            <a:pPr marL="237600" indent="-273050" eaLnBrk="0" hangingPunct="0">
              <a:spcBef>
                <a:spcPts val="0"/>
              </a:spcBef>
              <a:buClr>
                <a:srgbClr val="F3A447"/>
              </a:buClr>
              <a:buSzPct val="85000"/>
              <a:defRPr/>
            </a:pPr>
            <a:r>
              <a:rPr lang="en-US" sz="2600" dirty="0">
                <a:solidFill>
                  <a:srgbClr val="540000"/>
                </a:solidFill>
                <a:latin typeface="Constantia"/>
              </a:rPr>
              <a:t>              underlying mathematical description</a:t>
            </a:r>
          </a:p>
          <a:p>
            <a:pPr marL="237600" indent="-273050" eaLnBrk="0" hangingPunct="0">
              <a:spcBef>
                <a:spcPts val="0"/>
              </a:spcBef>
              <a:buClr>
                <a:srgbClr val="F3A447"/>
              </a:buClr>
              <a:buSzPct val="85000"/>
              <a:defRPr/>
            </a:pPr>
            <a:endParaRPr lang="en-US" sz="2600" dirty="0">
              <a:solidFill>
                <a:srgbClr val="540000"/>
              </a:solidFill>
              <a:latin typeface="Constantia"/>
            </a:endParaRPr>
          </a:p>
          <a:p>
            <a:pPr marL="237600" indent="-273050" eaLnBrk="0" hangingPunct="0">
              <a:spcBef>
                <a:spcPts val="0"/>
              </a:spcBef>
              <a:buClr>
                <a:srgbClr val="F3A447"/>
              </a:buClr>
              <a:buSzPct val="85000"/>
              <a:defRPr/>
            </a:pPr>
            <a:r>
              <a:rPr lang="en-US" sz="2600" dirty="0">
                <a:solidFill>
                  <a:srgbClr val="540000"/>
                </a:solidFill>
                <a:latin typeface="Constantia"/>
              </a:rPr>
              <a:t>                         predictions celestial events</a:t>
            </a:r>
          </a:p>
          <a:p>
            <a:pPr marL="237600" indent="-273050" eaLnBrk="0" hangingPunct="0">
              <a:spcBef>
                <a:spcPts val="0"/>
              </a:spcBef>
              <a:buClr>
                <a:srgbClr val="F3A447"/>
              </a:buClr>
              <a:buSzPct val="85000"/>
              <a:defRPr/>
            </a:pPr>
            <a:endParaRPr lang="en-US" sz="2600" dirty="0">
              <a:solidFill>
                <a:srgbClr val="540000"/>
              </a:solidFill>
              <a:latin typeface="Constantia"/>
            </a:endParaRPr>
          </a:p>
          <a:p>
            <a:pPr marL="237600" indent="-273050" eaLnBrk="0" hangingPunct="0">
              <a:spcBef>
                <a:spcPts val="0"/>
              </a:spcBef>
              <a:buClr>
                <a:srgbClr val="F3A447"/>
              </a:buClr>
              <a:buSzPct val="85000"/>
              <a:defRPr/>
            </a:pPr>
            <a:r>
              <a:rPr lang="en-US" sz="2600" dirty="0">
                <a:solidFill>
                  <a:srgbClr val="540000"/>
                </a:solidFill>
                <a:latin typeface="Constantia"/>
              </a:rPr>
              <a:t>Implication:</a:t>
            </a:r>
          </a:p>
          <a:p>
            <a:pPr marL="237600" indent="-273050" eaLnBrk="0" hangingPunct="0">
              <a:spcBef>
                <a:spcPts val="0"/>
              </a:spcBef>
              <a:buClr>
                <a:srgbClr val="F3A447"/>
              </a:buClr>
              <a:buSzPct val="85000"/>
              <a:defRPr/>
            </a:pPr>
            <a:r>
              <a:rPr lang="en-US" sz="2600" dirty="0">
                <a:solidFill>
                  <a:srgbClr val="540000"/>
                </a:solidFill>
                <a:latin typeface="Constantia"/>
              </a:rPr>
              <a:t>      Secrets other aspects of our world </a:t>
            </a:r>
          </a:p>
          <a:p>
            <a:pPr marL="237600" indent="-273050" eaLnBrk="0" hangingPunct="0">
              <a:spcBef>
                <a:spcPts val="0"/>
              </a:spcBef>
              <a:buClr>
                <a:srgbClr val="F3A447"/>
              </a:buClr>
              <a:buSzPct val="85000"/>
              <a:defRPr/>
            </a:pPr>
            <a:r>
              <a:rPr lang="en-US" sz="2600" dirty="0">
                <a:solidFill>
                  <a:srgbClr val="540000"/>
                </a:solidFill>
                <a:latin typeface="Constantia"/>
              </a:rPr>
              <a:t>      also understandable via  underlying regularities</a:t>
            </a:r>
          </a:p>
          <a:p>
            <a:pPr marL="273050" indent="-273050" eaLnBrk="0" hangingPunct="0">
              <a:lnSpc>
                <a:spcPct val="90000"/>
              </a:lnSpc>
              <a:spcBef>
                <a:spcPts val="600"/>
              </a:spcBef>
              <a:buClr>
                <a:srgbClr val="F3A447"/>
              </a:buClr>
              <a:buSzPct val="85000"/>
              <a:defRPr/>
            </a:pPr>
            <a:endParaRPr lang="en-US" sz="2600" dirty="0">
              <a:solidFill>
                <a:srgbClr val="540000"/>
              </a:solidFill>
              <a:latin typeface="Constantia"/>
            </a:endParaRPr>
          </a:p>
          <a:p>
            <a:pPr marL="273050" indent="-273050" eaLnBrk="0" hangingPunct="0">
              <a:lnSpc>
                <a:spcPct val="90000"/>
              </a:lnSpc>
              <a:spcBef>
                <a:spcPts val="600"/>
              </a:spcBef>
              <a:buClr>
                <a:srgbClr val="F3A447"/>
              </a:buClr>
              <a:buSzPct val="85000"/>
              <a:defRPr/>
            </a:pPr>
            <a:endParaRPr lang="en-US" sz="2600" dirty="0">
              <a:solidFill>
                <a:prstClr val="white"/>
              </a:solidFill>
              <a:latin typeface="Constantia"/>
            </a:endParaRPr>
          </a:p>
        </p:txBody>
      </p:sp>
      <p:sp>
        <p:nvSpPr>
          <p:cNvPr id="8" name="Left-Right Arrow 7"/>
          <p:cNvSpPr/>
          <p:nvPr/>
        </p:nvSpPr>
        <p:spPr>
          <a:xfrm>
            <a:off x="3643313" y="3286125"/>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Left-Right Arrow 8"/>
          <p:cNvSpPr/>
          <p:nvPr/>
        </p:nvSpPr>
        <p:spPr>
          <a:xfrm>
            <a:off x="3643313" y="2500313"/>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
        <p:nvSpPr>
          <p:cNvPr id="15" name="Left-Right Arrow 14"/>
          <p:cNvSpPr/>
          <p:nvPr/>
        </p:nvSpPr>
        <p:spPr>
          <a:xfrm>
            <a:off x="3643313" y="4143375"/>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365444889"/>
      </p:ext>
    </p:extLst>
  </p:cSld>
  <p:clrMapOvr>
    <a:masterClrMapping/>
  </p:clrMapOvr>
  <p:transition spd="slow">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Bartolomeu_Velho_156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293225" cy="6858000"/>
          </a:xfrm>
        </p:spPr>
      </p:pic>
      <p:sp>
        <p:nvSpPr>
          <p:cNvPr id="6" name="Rectangle 5"/>
          <p:cNvSpPr/>
          <p:nvPr/>
        </p:nvSpPr>
        <p:spPr>
          <a:xfrm>
            <a:off x="0" y="0"/>
            <a:ext cx="9286875" cy="1214438"/>
          </a:xfrm>
          <a:prstGeom prst="rect">
            <a:avLst/>
          </a:prstGeom>
          <a:solidFill>
            <a:schemeClr val="accent2">
              <a:lumMod val="40000"/>
              <a:lumOff val="60000"/>
              <a:alpha val="5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itle 2"/>
          <p:cNvSpPr txBox="1">
            <a:spLocks/>
          </p:cNvSpPr>
          <p:nvPr/>
        </p:nvSpPr>
        <p:spPr>
          <a:xfrm>
            <a:off x="285720" y="-142900"/>
            <a:ext cx="9858444" cy="1219200"/>
          </a:xfrm>
          <a:prstGeom prst="rect">
            <a:avLst/>
          </a:prstGeom>
          <a:ln w="6350" cap="rnd">
            <a:noFill/>
          </a:ln>
        </p:spPr>
        <p:txBody>
          <a:bodyPr anchor="b"/>
          <a:lstStyle/>
          <a:p>
            <a:pPr eaLnBrk="0" hangingPunct="0">
              <a:defRPr/>
            </a:pPr>
            <a:r>
              <a:rPr lang="en-US" sz="5500"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 </a:t>
            </a:r>
            <a:r>
              <a:rPr lang="en-US" sz="6500" b="1"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Geocentric  Universe</a:t>
            </a:r>
          </a:p>
        </p:txBody>
      </p:sp>
      <p:pic>
        <p:nvPicPr>
          <p:cNvPr id="7" name="Picture 6" descr="dialogues.jpg"/>
          <p:cNvPicPr>
            <a:picLocks noChangeAspect="1"/>
          </p:cNvPicPr>
          <p:nvPr/>
        </p:nvPicPr>
        <p:blipFill>
          <a:blip r:embed="rId3"/>
          <a:stretch>
            <a:fillRect/>
          </a:stretch>
        </p:blipFill>
        <p:spPr>
          <a:xfrm>
            <a:off x="5072063" y="1357313"/>
            <a:ext cx="3643312" cy="5283200"/>
          </a:xfrm>
          <a:prstGeom prst="rect">
            <a:avLst/>
          </a:prstGeom>
          <a:effectLst>
            <a:outerShdw blurRad="50800" dist="203200" dir="7560000" algn="ctr" rotWithShape="0">
              <a:srgbClr val="000000">
                <a:alpha val="43137"/>
              </a:srgbClr>
            </a:outerShdw>
          </a:effectLst>
        </p:spPr>
      </p:pic>
      <p:sp>
        <p:nvSpPr>
          <p:cNvPr id="8" name="Rectangle 7"/>
          <p:cNvSpPr/>
          <p:nvPr/>
        </p:nvSpPr>
        <p:spPr>
          <a:xfrm>
            <a:off x="5072063" y="1357313"/>
            <a:ext cx="3643312" cy="5286375"/>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285750" y="4000500"/>
            <a:ext cx="4643438" cy="2643188"/>
          </a:xfrm>
          <a:prstGeom prst="rect">
            <a:avLst/>
          </a:prstGeom>
          <a:solidFill>
            <a:schemeClr val="accent2">
              <a:lumMod val="40000"/>
              <a:lumOff val="60000"/>
              <a:alpha val="74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500063" y="4071938"/>
            <a:ext cx="4357687" cy="2586037"/>
          </a:xfrm>
          <a:prstGeom prst="rect">
            <a:avLst/>
          </a:prstGeom>
          <a:noFill/>
        </p:spPr>
        <p:txBody>
          <a:bodyPr>
            <a:spAutoFit/>
          </a:bodyPr>
          <a:lstStyle/>
          <a:p>
            <a:pPr>
              <a:defRPr/>
            </a:pPr>
            <a:r>
              <a:rPr lang="en-US" dirty="0">
                <a:solidFill>
                  <a:srgbClr val="5C1F00"/>
                </a:solidFill>
                <a:latin typeface="Constantia"/>
              </a:rPr>
              <a:t>Ptolemaeus’ Geocentric Universe is one </a:t>
            </a:r>
          </a:p>
          <a:p>
            <a:pPr>
              <a:defRPr/>
            </a:pPr>
            <a:r>
              <a:rPr lang="en-US" dirty="0">
                <a:solidFill>
                  <a:srgbClr val="5C1F00"/>
                </a:solidFill>
                <a:latin typeface="Constantia"/>
              </a:rPr>
              <a:t>of the 2 world </a:t>
            </a:r>
            <a:r>
              <a:rPr lang="en-US" dirty="0" err="1">
                <a:solidFill>
                  <a:srgbClr val="5C1F00"/>
                </a:solidFill>
                <a:latin typeface="Constantia"/>
              </a:rPr>
              <a:t>world</a:t>
            </a:r>
            <a:r>
              <a:rPr lang="en-US" dirty="0">
                <a:solidFill>
                  <a:srgbClr val="5C1F00"/>
                </a:solidFill>
                <a:latin typeface="Constantia"/>
              </a:rPr>
              <a:t> systems under </a:t>
            </a:r>
          </a:p>
          <a:p>
            <a:pPr>
              <a:defRPr/>
            </a:pPr>
            <a:r>
              <a:rPr lang="en-US" dirty="0">
                <a:solidFill>
                  <a:srgbClr val="5C1F00"/>
                </a:solidFill>
                <a:latin typeface="Constantia"/>
              </a:rPr>
              <a:t>discussion in Galileo </a:t>
            </a:r>
            <a:r>
              <a:rPr lang="en-US" dirty="0" err="1">
                <a:solidFill>
                  <a:srgbClr val="5C1F00"/>
                </a:solidFill>
                <a:latin typeface="Constantia"/>
              </a:rPr>
              <a:t>Galilei’s</a:t>
            </a:r>
            <a:r>
              <a:rPr lang="en-US" dirty="0">
                <a:solidFill>
                  <a:srgbClr val="5C1F00"/>
                </a:solidFill>
                <a:latin typeface="Constantia"/>
              </a:rPr>
              <a:t> book (1632)</a:t>
            </a:r>
          </a:p>
          <a:p>
            <a:pPr>
              <a:defRPr/>
            </a:pPr>
            <a:r>
              <a:rPr lang="en-US" dirty="0">
                <a:solidFill>
                  <a:srgbClr val="5C1F00"/>
                </a:solidFill>
                <a:latin typeface="Constantia"/>
              </a:rPr>
              <a:t>  </a:t>
            </a:r>
          </a:p>
          <a:p>
            <a:pPr>
              <a:defRPr/>
            </a:pPr>
            <a:r>
              <a:rPr lang="en-US" dirty="0">
                <a:solidFill>
                  <a:srgbClr val="5C1F00"/>
                </a:solidFill>
                <a:latin typeface="Constantia"/>
              </a:rPr>
              <a:t>     </a:t>
            </a:r>
            <a:r>
              <a:rPr lang="en-US" b="1" dirty="0">
                <a:solidFill>
                  <a:srgbClr val="5C1F00"/>
                </a:solidFill>
                <a:latin typeface="Constantia"/>
              </a:rPr>
              <a:t>Dialogue Concerning the </a:t>
            </a:r>
          </a:p>
          <a:p>
            <a:pPr>
              <a:defRPr/>
            </a:pPr>
            <a:r>
              <a:rPr lang="en-US" b="1" dirty="0">
                <a:solidFill>
                  <a:srgbClr val="5C1F00"/>
                </a:solidFill>
                <a:latin typeface="Constantia"/>
              </a:rPr>
              <a:t>     Two Chief World System</a:t>
            </a:r>
            <a:endParaRPr lang="en-US" dirty="0">
              <a:solidFill>
                <a:srgbClr val="5C1F00"/>
              </a:solidFill>
              <a:latin typeface="Constantia"/>
            </a:endParaRPr>
          </a:p>
          <a:p>
            <a:pPr>
              <a:defRPr/>
            </a:pPr>
            <a:endParaRPr lang="en-US" dirty="0">
              <a:solidFill>
                <a:srgbClr val="5C1F00"/>
              </a:solidFill>
              <a:latin typeface="Constantia"/>
            </a:endParaRPr>
          </a:p>
          <a:p>
            <a:pPr>
              <a:defRPr/>
            </a:pPr>
            <a:r>
              <a:rPr lang="en-US" dirty="0">
                <a:solidFill>
                  <a:srgbClr val="5C1F00"/>
                </a:solidFill>
                <a:latin typeface="Constantia"/>
              </a:rPr>
              <a:t>It had to give way to the heliocentric Universe,  1500 yrs after the Almagest</a:t>
            </a:r>
          </a:p>
        </p:txBody>
      </p:sp>
    </p:spTree>
    <p:extLst>
      <p:ext uri="{BB962C8B-B14F-4D97-AF65-F5344CB8AC3E}">
        <p14:creationId xmlns:p14="http://schemas.microsoft.com/office/powerpoint/2010/main" val="3141306561"/>
      </p:ext>
    </p:extLst>
  </p:cSld>
  <p:clrMapOvr>
    <a:masterClrMapping/>
  </p:clrMapOvr>
  <p:transition spd="slow">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Success  Almagest:</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Loss of most of work scientific predecessors: </a:t>
            </a:r>
          </a:p>
          <a:p>
            <a:pPr marL="273050" indent="-273050" eaLnBrk="0" hangingPunct="0">
              <a:spcBef>
                <a:spcPts val="600"/>
              </a:spcBef>
              <a:buClr>
                <a:srgbClr val="F3A447"/>
              </a:buClr>
              <a:buSzPct val="85000"/>
              <a:defRPr/>
            </a:pPr>
            <a:r>
              <a:rPr lang="en-US" sz="2600" dirty="0">
                <a:solidFill>
                  <a:srgbClr val="540000"/>
                </a:solidFill>
                <a:latin typeface="Constantia"/>
              </a:rPr>
              <a:t>            being obsolete, they ceased to be copied  </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Is this true ?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Tree>
    <p:extLst>
      <p:ext uri="{BB962C8B-B14F-4D97-AF65-F5344CB8AC3E}">
        <p14:creationId xmlns:p14="http://schemas.microsoft.com/office/powerpoint/2010/main" val="1522539408"/>
      </p:ext>
    </p:extLst>
  </p:cSld>
  <p:clrMapOvr>
    <a:masterClrMapping/>
  </p:clrMapOvr>
  <p:transition spd="slow">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1"/>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pic>
        <p:nvPicPr>
          <p:cNvPr id="44038" name="Picture 6" descr="almagest_diagr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571625"/>
            <a:ext cx="7358062"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75153"/>
      </p:ext>
    </p:extLst>
  </p:cSld>
  <p:clrMapOvr>
    <a:masterClrMapping/>
  </p:clrMapOvr>
  <p:transition spd="slow">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dirty="0" err="1" smtClean="0"/>
              <a:t>Epicyclic</a:t>
            </a:r>
            <a:r>
              <a:rPr sz="6800" dirty="0" smtClean="0"/>
              <a:t> Theory</a:t>
            </a:r>
            <a:r>
              <a:rPr dirty="0" smtClean="0"/>
              <a:t/>
            </a:r>
            <a:br>
              <a:rPr dirty="0" smtClean="0"/>
            </a:br>
            <a:r>
              <a:rPr dirty="0" smtClean="0"/>
              <a:t/>
            </a:r>
            <a:br>
              <a:rPr dirty="0" smtClean="0"/>
            </a:br>
            <a:r>
              <a:rPr dirty="0" smtClean="0"/>
              <a:t/>
            </a:r>
            <a:br>
              <a:rPr dirty="0" smtClean="0"/>
            </a:br>
            <a:endParaRPr dirty="0"/>
          </a:p>
        </p:txBody>
      </p:sp>
    </p:spTree>
    <p:extLst>
      <p:ext uri="{BB962C8B-B14F-4D97-AF65-F5344CB8AC3E}">
        <p14:creationId xmlns:p14="http://schemas.microsoft.com/office/powerpoint/2010/main" val="3119075604"/>
      </p:ext>
    </p:extLst>
  </p:cSld>
  <p:clrMapOvr>
    <a:masterClrMapping/>
  </p:clrMapOvr>
  <p:transition spd="slow">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Content Placeholder 3" descr="jupiter_saturn_retro_big.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0"/>
            <a:ext cx="10263188" cy="6858000"/>
          </a:xfrm>
          <a:solidFill>
            <a:schemeClr val="tx1"/>
          </a:solidFill>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4096017534"/>
      </p:ext>
    </p:extLst>
  </p:cSld>
  <p:clrMapOvr>
    <a:masterClrMapping/>
  </p:clrMapOvr>
  <p:transition spd="slow">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21858" name="Content Placeholder 3" descr="retrograd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1600" y="285750"/>
            <a:ext cx="9245600" cy="6143625"/>
          </a:xfrm>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1447266490"/>
      </p:ext>
    </p:extLst>
  </p:cSld>
  <p:clrMapOvr>
    <a:masterClrMapping/>
  </p:clrMapOvr>
  <p:transition spd="slow">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smtClean="0">
                <a:solidFill>
                  <a:schemeClr val="tx2">
                    <a:lumMod val="90000"/>
                  </a:schemeClr>
                </a:solidFill>
              </a:rPr>
              <a:t>     Euclides   </a:t>
            </a:r>
            <a:br>
              <a:rPr b="1" smtClean="0">
                <a:solidFill>
                  <a:schemeClr val="tx2">
                    <a:lumMod val="90000"/>
                  </a:schemeClr>
                </a:solidFill>
              </a:rPr>
            </a:br>
            <a:r>
              <a:rPr b="1" smtClean="0">
                <a:solidFill>
                  <a:schemeClr val="tx2">
                    <a:lumMod val="90000"/>
                  </a:schemeClr>
                </a:solidFill>
              </a:rPr>
              <a:t>                     Herophilus     </a:t>
            </a:r>
            <a:br>
              <a:rPr b="1" smtClean="0">
                <a:solidFill>
                  <a:schemeClr val="tx2">
                    <a:lumMod val="90000"/>
                  </a:schemeClr>
                </a:solidFill>
              </a:rPr>
            </a:br>
            <a:r>
              <a:rPr b="1" smtClean="0">
                <a:solidFill>
                  <a:schemeClr val="tx2">
                    <a:lumMod val="90000"/>
                  </a:schemeClr>
                </a:solidFill>
              </a:rPr>
              <a:t>                                                    Aristarchus  </a:t>
            </a:r>
            <a:br>
              <a:rPr b="1" smtClean="0">
                <a:solidFill>
                  <a:schemeClr val="tx2">
                    <a:lumMod val="90000"/>
                  </a:schemeClr>
                </a:solidFill>
              </a:rPr>
            </a:br>
            <a:r>
              <a:rPr b="1" smtClean="0">
                <a:solidFill>
                  <a:schemeClr val="tx2">
                    <a:lumMod val="90000"/>
                  </a:schemeClr>
                </a:solidFill>
              </a:rPr>
              <a:t>       Ctesibius    </a:t>
            </a:r>
            <a:br>
              <a:rPr b="1" smtClean="0">
                <a:solidFill>
                  <a:schemeClr val="tx2">
                    <a:lumMod val="90000"/>
                  </a:schemeClr>
                </a:solidFill>
              </a:rPr>
            </a:br>
            <a:r>
              <a:rPr b="1" smtClean="0">
                <a:solidFill>
                  <a:schemeClr val="tx2">
                    <a:lumMod val="90000"/>
                  </a:schemeClr>
                </a:solidFill>
              </a:rPr>
              <a:t>                                Archimedes  </a:t>
            </a:r>
            <a:br>
              <a:rPr b="1" smtClean="0">
                <a:solidFill>
                  <a:schemeClr val="tx2">
                    <a:lumMod val="90000"/>
                  </a:schemeClr>
                </a:solidFill>
              </a:rPr>
            </a:br>
            <a:r>
              <a:rPr b="1" smtClean="0">
                <a:solidFill>
                  <a:schemeClr val="tx2">
                    <a:lumMod val="90000"/>
                  </a:schemeClr>
                </a:solidFill>
              </a:rPr>
              <a:t>             Eratosthenes  </a:t>
            </a:r>
            <a:br>
              <a:rPr b="1" smtClean="0">
                <a:solidFill>
                  <a:schemeClr val="tx2">
                    <a:lumMod val="90000"/>
                  </a:schemeClr>
                </a:solidFill>
              </a:rPr>
            </a:br>
            <a:r>
              <a:rPr b="1" smtClean="0">
                <a:solidFill>
                  <a:schemeClr val="tx2">
                    <a:lumMod val="90000"/>
                  </a:schemeClr>
                </a:solidFill>
              </a:rPr>
              <a:t>                                      Apollonius </a:t>
            </a:r>
            <a:br>
              <a:rPr b="1" smtClean="0">
                <a:solidFill>
                  <a:schemeClr val="tx2">
                    <a:lumMod val="90000"/>
                  </a:schemeClr>
                </a:solidFill>
              </a:rPr>
            </a:br>
            <a:r>
              <a:rPr b="1" smtClean="0">
                <a:solidFill>
                  <a:schemeClr val="tx2">
                    <a:lumMod val="90000"/>
                  </a:schemeClr>
                </a:solidFill>
              </a:rPr>
              <a:t>                Hipparchus </a:t>
            </a:r>
            <a:br>
              <a:rPr b="1" smtClean="0">
                <a:solidFill>
                  <a:schemeClr val="tx2">
                    <a:lumMod val="90000"/>
                  </a:schemeClr>
                </a:solidFill>
              </a:rPr>
            </a:br>
            <a:r>
              <a:rPr b="1" smtClean="0">
                <a:solidFill>
                  <a:schemeClr val="tx2">
                    <a:lumMod val="90000"/>
                  </a:schemeClr>
                </a:solidFill>
              </a:rPr>
              <a:t>                                 Heron of Alexandria </a:t>
            </a:r>
            <a:br>
              <a:rPr b="1" smtClean="0">
                <a:solidFill>
                  <a:schemeClr val="tx2">
                    <a:lumMod val="90000"/>
                  </a:schemeClr>
                </a:solidFill>
              </a:rPr>
            </a:br>
            <a:r>
              <a:rPr b="1" smtClean="0">
                <a:solidFill>
                  <a:schemeClr val="tx2">
                    <a:lumMod val="90000"/>
                  </a:schemeClr>
                </a:solidFill>
              </a:rPr>
              <a:t>       Ptolemaeus</a:t>
            </a:r>
            <a:endParaRPr b="1">
              <a:solidFill>
                <a:schemeClr val="tx2">
                  <a:lumMod val="90000"/>
                </a:schemeClr>
              </a:solidFill>
            </a:endParaRPr>
          </a:p>
        </p:txBody>
      </p:sp>
    </p:spTree>
    <p:extLst>
      <p:ext uri="{BB962C8B-B14F-4D97-AF65-F5344CB8AC3E}">
        <p14:creationId xmlns:p14="http://schemas.microsoft.com/office/powerpoint/2010/main" val="2675900453"/>
      </p:ext>
    </p:extLst>
  </p:cSld>
  <p:clrMapOvr>
    <a:masterClrMapping/>
  </p:clrMapOvr>
  <p:transition spd="slow">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rgbClr val="000F2E"/>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071538" y="1571612"/>
            <a:ext cx="7772400" cy="792163"/>
          </a:xfrm>
        </p:spPr>
        <p:txBody>
          <a:bodyPr>
            <a:normAutofit fontScale="90000"/>
          </a:bodyPr>
          <a:lstStyle/>
          <a:p>
            <a:pPr eaLnBrk="1" fontAlgn="auto" hangingPunct="1">
              <a:spcAft>
                <a:spcPts val="0"/>
              </a:spcAft>
              <a:defRPr/>
            </a:pPr>
            <a:r>
              <a:rPr sz="3300" smtClean="0">
                <a:solidFill>
                  <a:schemeClr val="accent1"/>
                </a:solidFill>
              </a:rPr>
              <a:t>Epicycle Theory:   refinements </a:t>
            </a:r>
            <a:br>
              <a:rPr sz="3300" smtClean="0">
                <a:solidFill>
                  <a:schemeClr val="accent1"/>
                </a:solidFill>
              </a:rPr>
            </a:br>
            <a:r>
              <a:rPr sz="3300" smtClean="0">
                <a:solidFill>
                  <a:schemeClr val="accent1"/>
                </a:solidFill>
              </a:rPr>
              <a:t>             (</a:t>
            </a:r>
            <a:r>
              <a:rPr sz="3300">
                <a:solidFill>
                  <a:schemeClr val="accent1"/>
                </a:solidFill>
              </a:rPr>
              <a:t>2nd century B.C.) </a:t>
            </a:r>
          </a:p>
        </p:txBody>
      </p:sp>
      <p:pic>
        <p:nvPicPr>
          <p:cNvPr id="123907" name="Picture 7" descr="seedshistory04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00063" y="0"/>
            <a:ext cx="10109201" cy="6858000"/>
          </a:xfrm>
          <a:noFill/>
        </p:spPr>
      </p:pic>
      <p:sp>
        <p:nvSpPr>
          <p:cNvPr id="53252" name="Rectangle 5"/>
          <p:cNvSpPr>
            <a:spLocks noChangeArrowheads="1"/>
          </p:cNvSpPr>
          <p:nvPr/>
        </p:nvSpPr>
        <p:spPr bwMode="auto">
          <a:xfrm>
            <a:off x="2000250" y="4929188"/>
            <a:ext cx="7467600" cy="762000"/>
          </a:xfrm>
          <a:prstGeom prst="rect">
            <a:avLst/>
          </a:prstGeom>
          <a:noFill/>
          <a:ln w="9525">
            <a:noFill/>
            <a:miter lim="800000"/>
            <a:headEnd/>
            <a:tailEnd/>
          </a:ln>
        </p:spPr>
        <p:txBody>
          <a:bodyPr/>
          <a:lstStyle/>
          <a:p>
            <a:pPr marL="238125" indent="-238125">
              <a:spcBef>
                <a:spcPct val="20000"/>
              </a:spcBef>
              <a:buFontTx/>
              <a:buChar char="•"/>
              <a:defRPr/>
            </a:pPr>
            <a:r>
              <a:rPr lang="en-US" dirty="0">
                <a:solidFill>
                  <a:srgbClr val="F3A447"/>
                </a:solidFill>
                <a:latin typeface="Constantia"/>
              </a:rPr>
              <a:t>Hipparchus:     </a:t>
            </a:r>
          </a:p>
          <a:p>
            <a:pPr marL="238125" indent="-238125">
              <a:spcBef>
                <a:spcPct val="20000"/>
              </a:spcBef>
              <a:defRPr/>
            </a:pPr>
            <a:r>
              <a:rPr lang="en-US" dirty="0">
                <a:solidFill>
                  <a:srgbClr val="F3A447"/>
                </a:solidFill>
                <a:latin typeface="Constantia"/>
              </a:rPr>
              <a:t>    </a:t>
            </a:r>
            <a:r>
              <a:rPr lang="en-US" sz="1500" dirty="0">
                <a:solidFill>
                  <a:srgbClr val="F3A447"/>
                </a:solidFill>
                <a:latin typeface="Constantia"/>
              </a:rPr>
              <a:t>Eccentric:</a:t>
            </a:r>
            <a:r>
              <a:rPr lang="en-US" dirty="0">
                <a:solidFill>
                  <a:srgbClr val="F3A447"/>
                </a:solidFill>
                <a:latin typeface="Constantia"/>
              </a:rPr>
              <a:t>        </a:t>
            </a:r>
            <a:r>
              <a:rPr lang="en-US" sz="1500" dirty="0">
                <a:solidFill>
                  <a:srgbClr val="F3A447"/>
                </a:solidFill>
                <a:latin typeface="Constantia"/>
              </a:rPr>
              <a:t>placing the Earth away from the centers of the “perfect spheres”</a:t>
            </a:r>
          </a:p>
        </p:txBody>
      </p:sp>
      <p:sp>
        <p:nvSpPr>
          <p:cNvPr id="157702" name="Rectangle 6"/>
          <p:cNvSpPr>
            <a:spLocks noChangeArrowheads="1"/>
          </p:cNvSpPr>
          <p:nvPr/>
        </p:nvSpPr>
        <p:spPr bwMode="auto">
          <a:xfrm>
            <a:off x="2057400" y="5643563"/>
            <a:ext cx="7086600" cy="533400"/>
          </a:xfrm>
          <a:prstGeom prst="rect">
            <a:avLst/>
          </a:prstGeom>
          <a:noFill/>
          <a:ln w="9525">
            <a:noFill/>
            <a:miter lim="800000"/>
            <a:headEnd/>
            <a:tailEnd/>
          </a:ln>
        </p:spPr>
        <p:txBody>
          <a:bodyPr/>
          <a:lstStyle/>
          <a:p>
            <a:pPr marL="173038" indent="-173038">
              <a:spcBef>
                <a:spcPct val="20000"/>
              </a:spcBef>
              <a:buFontTx/>
              <a:buChar char="•"/>
              <a:defRPr/>
            </a:pPr>
            <a:r>
              <a:rPr lang="en-US" dirty="0">
                <a:solidFill>
                  <a:srgbClr val="F3A447"/>
                </a:solidFill>
                <a:latin typeface="Constantia"/>
              </a:rPr>
              <a:t>Ptolemy:</a:t>
            </a:r>
            <a:r>
              <a:rPr lang="en-US" sz="2200" dirty="0">
                <a:solidFill>
                  <a:srgbClr val="F3A447"/>
                </a:solidFill>
                <a:latin typeface="Arial" pitchFamily="34" charset="0"/>
              </a:rPr>
              <a:t>     </a:t>
            </a:r>
            <a:r>
              <a:rPr lang="en-US" sz="1500" dirty="0">
                <a:solidFill>
                  <a:srgbClr val="F3A447"/>
                </a:solidFill>
                <a:latin typeface="Constantia"/>
              </a:rPr>
              <a:t>further refinements, including </a:t>
            </a:r>
            <a:r>
              <a:rPr lang="en-US" sz="1500" dirty="0" err="1">
                <a:solidFill>
                  <a:srgbClr val="F3A447"/>
                </a:solidFill>
                <a:latin typeface="Constantia"/>
              </a:rPr>
              <a:t>equants</a:t>
            </a:r>
            <a:endParaRPr lang="en-US" sz="1500" u="sng" dirty="0">
              <a:solidFill>
                <a:srgbClr val="F3A447"/>
              </a:solidFill>
              <a:latin typeface="Constantia"/>
            </a:endParaRPr>
          </a:p>
        </p:txBody>
      </p:sp>
      <p:sp>
        <p:nvSpPr>
          <p:cNvPr id="123910" name="Line 8"/>
          <p:cNvSpPr>
            <a:spLocks noChangeShapeType="1"/>
          </p:cNvSpPr>
          <p:nvPr/>
        </p:nvSpPr>
        <p:spPr bwMode="auto">
          <a:xfrm flipV="1">
            <a:off x="6572250" y="2786063"/>
            <a:ext cx="785813" cy="20716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latin typeface="Arial" pitchFamily="34" charset="0"/>
            </a:endParaRPr>
          </a:p>
        </p:txBody>
      </p:sp>
      <p:sp>
        <p:nvSpPr>
          <p:cNvPr id="123911" name="Line 9"/>
          <p:cNvSpPr>
            <a:spLocks noChangeShapeType="1"/>
          </p:cNvSpPr>
          <p:nvPr/>
        </p:nvSpPr>
        <p:spPr bwMode="auto">
          <a:xfrm flipH="1" flipV="1">
            <a:off x="5572125" y="1143000"/>
            <a:ext cx="1000125" cy="37147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latin typeface="Arial" pitchFamily="34" charset="0"/>
            </a:endParaRPr>
          </a:p>
        </p:txBody>
      </p:sp>
      <p:sp>
        <p:nvSpPr>
          <p:cNvPr id="123912" name="Line 10"/>
          <p:cNvSpPr>
            <a:spLocks noChangeShapeType="1"/>
          </p:cNvSpPr>
          <p:nvPr/>
        </p:nvSpPr>
        <p:spPr bwMode="auto">
          <a:xfrm flipH="1" flipV="1">
            <a:off x="3643313" y="714375"/>
            <a:ext cx="2928937" cy="414337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latin typeface="Arial" pitchFamily="34" charset="0"/>
            </a:endParaRPr>
          </a:p>
        </p:txBody>
      </p:sp>
      <p:sp>
        <p:nvSpPr>
          <p:cNvPr id="123913"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b="1" smtClean="0">
                <a:solidFill>
                  <a:prstClr val="white"/>
                </a:solidFill>
                <a:latin typeface="Tahoma" pitchFamily="34" charset="0"/>
              </a:rPr>
              <a:t>0</a:t>
            </a:r>
          </a:p>
        </p:txBody>
      </p:sp>
    </p:spTree>
    <p:extLst>
      <p:ext uri="{BB962C8B-B14F-4D97-AF65-F5344CB8AC3E}">
        <p14:creationId xmlns:p14="http://schemas.microsoft.com/office/powerpoint/2010/main" val="3270455424"/>
      </p:ext>
    </p:extLst>
  </p:cSld>
  <p:clrMapOvr>
    <a:masterClrMapping/>
  </p:clrMapOvr>
  <p:transition spd="slow">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59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785938"/>
            <a:ext cx="3500437" cy="4175125"/>
          </a:xfrm>
        </p:spPr>
      </p:pic>
      <p:pic>
        <p:nvPicPr>
          <p:cNvPr id="1259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1285875"/>
            <a:ext cx="25495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214438"/>
            <a:ext cx="271462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3848100"/>
            <a:ext cx="284956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0" y="1071563"/>
            <a:ext cx="1714500" cy="369887"/>
          </a:xfrm>
          <a:prstGeom prst="rect">
            <a:avLst/>
          </a:prstGeom>
          <a:noFill/>
        </p:spPr>
        <p:txBody>
          <a:bodyPr>
            <a:spAutoFit/>
          </a:bodyPr>
          <a:lstStyle/>
          <a:p>
            <a:pPr>
              <a:defRPr/>
            </a:pPr>
            <a:r>
              <a:rPr lang="en-US" dirty="0">
                <a:solidFill>
                  <a:srgbClr val="FF0000"/>
                </a:solidFill>
                <a:latin typeface="Constantia"/>
              </a:rPr>
              <a:t>eccentric</a:t>
            </a:r>
          </a:p>
        </p:txBody>
      </p:sp>
      <p:sp>
        <p:nvSpPr>
          <p:cNvPr id="8" name="TextBox 7"/>
          <p:cNvSpPr txBox="1"/>
          <p:nvPr/>
        </p:nvSpPr>
        <p:spPr>
          <a:xfrm>
            <a:off x="7215188" y="1000125"/>
            <a:ext cx="1714500" cy="369888"/>
          </a:xfrm>
          <a:prstGeom prst="rect">
            <a:avLst/>
          </a:prstGeom>
          <a:noFill/>
        </p:spPr>
        <p:txBody>
          <a:bodyPr>
            <a:spAutoFit/>
          </a:bodyPr>
          <a:lstStyle/>
          <a:p>
            <a:pPr>
              <a:defRPr/>
            </a:pPr>
            <a:r>
              <a:rPr lang="en-US" dirty="0" err="1">
                <a:solidFill>
                  <a:srgbClr val="FF0000"/>
                </a:solidFill>
                <a:latin typeface="Constantia"/>
              </a:rPr>
              <a:t>equant</a:t>
            </a:r>
            <a:endParaRPr lang="en-US" dirty="0">
              <a:solidFill>
                <a:srgbClr val="FF0000"/>
              </a:solidFill>
              <a:latin typeface="Constantia"/>
            </a:endParaRPr>
          </a:p>
        </p:txBody>
      </p:sp>
      <p:sp>
        <p:nvSpPr>
          <p:cNvPr id="11" name="TextBox 10"/>
          <p:cNvSpPr txBox="1"/>
          <p:nvPr/>
        </p:nvSpPr>
        <p:spPr>
          <a:xfrm>
            <a:off x="1357313" y="5929313"/>
            <a:ext cx="2143125" cy="369887"/>
          </a:xfrm>
          <a:prstGeom prst="rect">
            <a:avLst/>
          </a:prstGeom>
          <a:noFill/>
        </p:spPr>
        <p:txBody>
          <a:bodyPr>
            <a:spAutoFit/>
          </a:bodyPr>
          <a:lstStyle/>
          <a:p>
            <a:pPr>
              <a:defRPr/>
            </a:pPr>
            <a:r>
              <a:rPr lang="en-US" dirty="0">
                <a:solidFill>
                  <a:srgbClr val="FF0000"/>
                </a:solidFill>
                <a:latin typeface="Constantia"/>
              </a:rPr>
              <a:t>epicycle  (basic)  </a:t>
            </a:r>
          </a:p>
        </p:txBody>
      </p:sp>
    </p:spTree>
    <p:extLst>
      <p:ext uri="{BB962C8B-B14F-4D97-AF65-F5344CB8AC3E}">
        <p14:creationId xmlns:p14="http://schemas.microsoft.com/office/powerpoint/2010/main" val="3150017727"/>
      </p:ext>
    </p:extLst>
  </p:cSld>
  <p:clrMapOvr>
    <a:masterClrMapping/>
  </p:clrMapOvr>
  <p:transition spd="slow">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p:cNvSpPr>
            <a:spLocks noGrp="1"/>
          </p:cNvSpPr>
          <p:nvPr>
            <p:ph type="title"/>
          </p:nvPr>
        </p:nvSpPr>
        <p:spPr/>
        <p:txBody>
          <a:bodyPr>
            <a:normAutofit/>
          </a:bodyPr>
          <a:lstStyle/>
          <a:p>
            <a:r>
              <a:rPr lang="nl-NL" sz="3600" dirty="0" err="1" smtClean="0"/>
              <a:t>Early</a:t>
            </a:r>
            <a:r>
              <a:rPr lang="nl-NL" sz="3600" dirty="0" smtClean="0"/>
              <a:t> </a:t>
            </a:r>
            <a:r>
              <a:rPr lang="nl-NL" sz="3600" dirty="0" err="1" smtClean="0"/>
              <a:t>geometric</a:t>
            </a:r>
            <a:r>
              <a:rPr lang="nl-NL" sz="3600" dirty="0" smtClean="0"/>
              <a:t> </a:t>
            </a:r>
            <a:r>
              <a:rPr lang="nl-NL" sz="3600" dirty="0" err="1" smtClean="0"/>
              <a:t>planetary</a:t>
            </a:r>
            <a:r>
              <a:rPr lang="nl-NL" sz="3600" dirty="0" smtClean="0"/>
              <a:t> </a:t>
            </a:r>
            <a:r>
              <a:rPr lang="nl-NL" sz="3600" dirty="0" err="1" smtClean="0"/>
              <a:t>models</a:t>
            </a:r>
            <a:endParaRPr lang="nl-NL" sz="3600" dirty="0"/>
          </a:p>
        </p:txBody>
      </p:sp>
      <p:grpSp>
        <p:nvGrpSpPr>
          <p:cNvPr id="4" name="Groep 3"/>
          <p:cNvGrpSpPr/>
          <p:nvPr/>
        </p:nvGrpSpPr>
        <p:grpSpPr>
          <a:xfrm>
            <a:off x="2105912" y="1650126"/>
            <a:ext cx="6278066" cy="5019234"/>
            <a:chOff x="2295099" y="1650126"/>
            <a:chExt cx="5560645" cy="4445665"/>
          </a:xfrm>
        </p:grpSpPr>
        <p:grpSp>
          <p:nvGrpSpPr>
            <p:cNvPr id="5" name="Groep 4"/>
            <p:cNvGrpSpPr/>
            <p:nvPr/>
          </p:nvGrpSpPr>
          <p:grpSpPr>
            <a:xfrm>
              <a:off x="2295099" y="1712948"/>
              <a:ext cx="5560645" cy="4382843"/>
              <a:chOff x="2295099" y="1712948"/>
              <a:chExt cx="5560645" cy="4382843"/>
            </a:xfrm>
          </p:grpSpPr>
          <p:grpSp>
            <p:nvGrpSpPr>
              <p:cNvPr id="8" name="Groep 7"/>
              <p:cNvGrpSpPr/>
              <p:nvPr/>
            </p:nvGrpSpPr>
            <p:grpSpPr>
              <a:xfrm>
                <a:off x="2295099" y="1712948"/>
                <a:ext cx="5373245" cy="4382843"/>
                <a:chOff x="2295099" y="1712948"/>
                <a:chExt cx="5373245" cy="4382843"/>
              </a:xfrm>
            </p:grpSpPr>
            <p:sp>
              <p:nvSpPr>
                <p:cNvPr id="12" name="Ovaal 11"/>
                <p:cNvSpPr/>
                <p:nvPr/>
              </p:nvSpPr>
              <p:spPr>
                <a:xfrm>
                  <a:off x="2295099" y="2346385"/>
                  <a:ext cx="3752018" cy="374940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8" y="4221088"/>
                  <a:ext cx="3497236"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4534762" y="1791562"/>
                  <a:ext cx="335142" cy="6909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7" y="2482534"/>
                  <a:ext cx="699247" cy="173777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104456" y="1712948"/>
                  <a:ext cx="1530896" cy="153917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4832666" y="2445296"/>
                  <a:ext cx="74476" cy="74476"/>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9" name="Tekstvak 8"/>
              <p:cNvSpPr txBox="1"/>
              <p:nvPr/>
            </p:nvSpPr>
            <p:spPr>
              <a:xfrm>
                <a:off x="5796135" y="2276019"/>
                <a:ext cx="2059609" cy="517950"/>
              </a:xfrm>
              <a:prstGeom prst="rect">
                <a:avLst/>
              </a:prstGeom>
              <a:noFill/>
            </p:spPr>
            <p:txBody>
              <a:bodyPr wrap="square" rtlCol="0">
                <a:spAutoFit/>
              </a:bodyPr>
              <a:lstStyle/>
              <a:p>
                <a:pPr fontAlgn="auto">
                  <a:spcBef>
                    <a:spcPts val="0"/>
                  </a:spcBef>
                  <a:spcAft>
                    <a:spcPts val="0"/>
                  </a:spcAft>
                </a:pPr>
                <a:r>
                  <a:rPr lang="en-US" sz="1600" b="1" dirty="0" smtClean="0">
                    <a:solidFill>
                      <a:srgbClr val="00B050"/>
                    </a:solidFill>
                    <a:latin typeface="Arial"/>
                    <a:cs typeface="Arial" pitchFamily="34" charset="0"/>
                  </a:rPr>
                  <a:t>Epicycle</a:t>
                </a:r>
              </a:p>
              <a:p>
                <a:pPr fontAlgn="auto">
                  <a:spcBef>
                    <a:spcPts val="0"/>
                  </a:spcBef>
                  <a:spcAft>
                    <a:spcPts val="0"/>
                  </a:spcAft>
                </a:pPr>
                <a:r>
                  <a:rPr lang="en-US" sz="1600" b="1" dirty="0" smtClean="0">
                    <a:solidFill>
                      <a:srgbClr val="00B050"/>
                    </a:solidFill>
                    <a:latin typeface="Arial"/>
                    <a:cs typeface="Arial" pitchFamily="34" charset="0"/>
                  </a:rPr>
                  <a:t>Anomalistic motion</a:t>
                </a:r>
                <a:endParaRPr lang="en-US" sz="1600" b="1" dirty="0">
                  <a:solidFill>
                    <a:srgbClr val="00B050"/>
                  </a:solidFill>
                  <a:latin typeface="Arial"/>
                  <a:cs typeface="Arial" pitchFamily="34" charset="0"/>
                </a:endParaRPr>
              </a:p>
            </p:txBody>
          </p:sp>
          <p:sp>
            <p:nvSpPr>
              <p:cNvPr id="10" name="Tekstvak 9"/>
              <p:cNvSpPr txBox="1"/>
              <p:nvPr/>
            </p:nvSpPr>
            <p:spPr>
              <a:xfrm>
                <a:off x="5635352" y="5517232"/>
                <a:ext cx="2220392" cy="517950"/>
              </a:xfrm>
              <a:prstGeom prst="rect">
                <a:avLst/>
              </a:prstGeom>
              <a:noFill/>
            </p:spPr>
            <p:txBody>
              <a:bodyPr wrap="square" rtlCol="0">
                <a:spAutoFit/>
              </a:bodyPr>
              <a:lstStyle/>
              <a:p>
                <a:pPr fontAlgn="auto">
                  <a:spcBef>
                    <a:spcPts val="0"/>
                  </a:spcBef>
                  <a:spcAft>
                    <a:spcPts val="0"/>
                  </a:spcAft>
                </a:pPr>
                <a:r>
                  <a:rPr lang="en-US" sz="1600" b="1" dirty="0" smtClean="0">
                    <a:solidFill>
                      <a:srgbClr val="D1282E"/>
                    </a:solidFill>
                    <a:latin typeface="Arial"/>
                    <a:cs typeface="Arial" pitchFamily="34" charset="0"/>
                  </a:rPr>
                  <a:t>Deferent</a:t>
                </a:r>
              </a:p>
              <a:p>
                <a:pPr fontAlgn="auto">
                  <a:spcBef>
                    <a:spcPts val="0"/>
                  </a:spcBef>
                  <a:spcAft>
                    <a:spcPts val="0"/>
                  </a:spcAft>
                </a:pPr>
                <a:r>
                  <a:rPr lang="en-US" sz="1600" b="1" dirty="0" smtClean="0">
                    <a:solidFill>
                      <a:srgbClr val="D1282E"/>
                    </a:solidFill>
                    <a:latin typeface="Arial"/>
                    <a:cs typeface="Arial" pitchFamily="34" charset="0"/>
                  </a:rPr>
                  <a:t>Longitudinal motion</a:t>
                </a:r>
                <a:endParaRPr lang="en-US" sz="1600" b="1" dirty="0">
                  <a:solidFill>
                    <a:srgbClr val="D1282E"/>
                  </a:solidFill>
                  <a:latin typeface="Arial"/>
                  <a:cs typeface="Arial" pitchFamily="34" charset="0"/>
                </a:endParaRPr>
              </a:p>
            </p:txBody>
          </p:sp>
        </p:grpSp>
        <p:cxnSp>
          <p:nvCxnSpPr>
            <p:cNvPr id="6" name="Rechte verbindingslijn met pijl 5"/>
            <p:cNvCxnSpPr/>
            <p:nvPr/>
          </p:nvCxnSpPr>
          <p:spPr>
            <a:xfrm flipH="1" flipV="1">
              <a:off x="5350978" y="1650126"/>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47886" y="2780928"/>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4191744" y="1361152"/>
            <a:ext cx="771704" cy="771704"/>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3611029" y="3835213"/>
            <a:ext cx="1393018" cy="1393987"/>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16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ep 42"/>
          <p:cNvGrpSpPr/>
          <p:nvPr/>
        </p:nvGrpSpPr>
        <p:grpSpPr>
          <a:xfrm>
            <a:off x="395536" y="1484784"/>
            <a:ext cx="8420253" cy="4752528"/>
            <a:chOff x="395536" y="1556792"/>
            <a:chExt cx="8420253" cy="4752528"/>
          </a:xfrm>
          <a:gradFill flip="none" rotWithShape="1">
            <a:gsLst>
              <a:gs pos="1000">
                <a:schemeClr val="accent1">
                  <a:lumMod val="20000"/>
                  <a:lumOff val="80000"/>
                </a:schemeClr>
              </a:gs>
              <a:gs pos="51000">
                <a:schemeClr val="bg1"/>
              </a:gs>
              <a:gs pos="100000">
                <a:schemeClr val="accent3">
                  <a:lumMod val="20000"/>
                  <a:lumOff val="80000"/>
                </a:schemeClr>
              </a:gs>
            </a:gsLst>
            <a:lin ang="8100000" scaled="0"/>
            <a:tileRect/>
          </a:gradFill>
          <a:scene3d>
            <a:camera prst="orthographicFront">
              <a:rot lat="0" lon="0" rev="0"/>
            </a:camera>
            <a:lightRig rig="brightRoom" dir="t">
              <a:rot lat="0" lon="0" rev="600000"/>
            </a:lightRig>
          </a:scene3d>
        </p:grpSpPr>
        <p:sp>
          <p:nvSpPr>
            <p:cNvPr id="44" name="Rechthoek 43"/>
            <p:cNvSpPr/>
            <p:nvPr/>
          </p:nvSpPr>
          <p:spPr>
            <a:xfrm>
              <a:off x="471601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sp>
          <p:nvSpPr>
            <p:cNvPr id="42" name="Rechthoek 41"/>
            <p:cNvSpPr/>
            <p:nvPr/>
          </p:nvSpPr>
          <p:spPr>
            <a:xfrm>
              <a:off x="39553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grpSp>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512" y="2132856"/>
            <a:ext cx="4451905" cy="4693554"/>
          </a:xfrm>
          <a:prstGeom prst="rect">
            <a:avLst/>
          </a:prstGeom>
          <a:noFill/>
          <a:ln>
            <a:noFill/>
          </a:ln>
        </p:spPr>
      </p:pic>
      <p:sp>
        <p:nvSpPr>
          <p:cNvPr id="19" name="Titel 18"/>
          <p:cNvSpPr>
            <a:spLocks noGrp="1"/>
          </p:cNvSpPr>
          <p:nvPr>
            <p:ph type="title"/>
          </p:nvPr>
        </p:nvSpPr>
        <p:spPr/>
        <p:txBody>
          <a:bodyPr>
            <a:normAutofit/>
          </a:bodyPr>
          <a:lstStyle/>
          <a:p>
            <a:r>
              <a:rPr lang="en-US" sz="3600" dirty="0" smtClean="0"/>
              <a:t>The inferior and superior planets</a:t>
            </a:r>
            <a:endParaRPr lang="nl-NL" sz="3600" dirty="0"/>
          </a:p>
        </p:txBody>
      </p:sp>
      <p:grpSp>
        <p:nvGrpSpPr>
          <p:cNvPr id="52" name="Groep 51"/>
          <p:cNvGrpSpPr/>
          <p:nvPr/>
        </p:nvGrpSpPr>
        <p:grpSpPr>
          <a:xfrm>
            <a:off x="4945964" y="2198224"/>
            <a:ext cx="3802499" cy="3463024"/>
            <a:chOff x="4945964" y="2166609"/>
            <a:chExt cx="3802499" cy="3463024"/>
          </a:xfrm>
        </p:grpSpPr>
        <p:sp>
          <p:nvSpPr>
            <p:cNvPr id="46" name="Ovaal 45"/>
            <p:cNvSpPr/>
            <p:nvPr/>
          </p:nvSpPr>
          <p:spPr>
            <a:xfrm>
              <a:off x="5678458" y="3085964"/>
              <a:ext cx="1812316" cy="181231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1" name="Groep 20"/>
            <p:cNvGrpSpPr/>
            <p:nvPr/>
          </p:nvGrpSpPr>
          <p:grpSpPr>
            <a:xfrm>
              <a:off x="4945964" y="2166609"/>
              <a:ext cx="3802499" cy="3463024"/>
              <a:chOff x="1930380" y="1997663"/>
              <a:chExt cx="5322261" cy="4847107"/>
            </a:xfrm>
          </p:grpSpPr>
          <p:cxnSp>
            <p:nvCxnSpPr>
              <p:cNvPr id="20" name="Rechte verbindingslijn 19"/>
              <p:cNvCxnSpPr/>
              <p:nvPr/>
            </p:nvCxnSpPr>
            <p:spPr>
              <a:xfrm>
                <a:off x="3674306" y="3335607"/>
                <a:ext cx="614020" cy="127972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ep 3"/>
              <p:cNvGrpSpPr/>
              <p:nvPr/>
            </p:nvGrpSpPr>
            <p:grpSpPr>
              <a:xfrm>
                <a:off x="1930380" y="1997663"/>
                <a:ext cx="5322261" cy="4847107"/>
                <a:chOff x="2139626" y="1957949"/>
                <a:chExt cx="4714064" cy="4293207"/>
              </a:xfrm>
            </p:grpSpPr>
            <p:grpSp>
              <p:nvGrpSpPr>
                <p:cNvPr id="8" name="Groep 7"/>
                <p:cNvGrpSpPr/>
                <p:nvPr/>
              </p:nvGrpSpPr>
              <p:grpSpPr>
                <a:xfrm>
                  <a:off x="2139626" y="2087973"/>
                  <a:ext cx="4714064" cy="4163183"/>
                  <a:chOff x="2139626" y="2087973"/>
                  <a:chExt cx="4714064" cy="4163183"/>
                </a:xfrm>
              </p:grpSpPr>
              <p:sp>
                <p:nvSpPr>
                  <p:cNvPr id="12" name="Ovaal 11"/>
                  <p:cNvSpPr/>
                  <p:nvPr/>
                </p:nvSpPr>
                <p:spPr>
                  <a:xfrm>
                    <a:off x="2139626" y="2191020"/>
                    <a:ext cx="4062965" cy="406013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7" y="4221088"/>
                    <a:ext cx="2682583"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5353444" y="2140311"/>
                    <a:ext cx="389244" cy="7945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8" y="2915022"/>
                    <a:ext cx="1591876" cy="130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966596" y="2087973"/>
                    <a:ext cx="1506059" cy="151419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5699150" y="2894741"/>
                    <a:ext cx="74475" cy="74475"/>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Rechte verbindingslijn met pijl 5"/>
                <p:cNvCxnSpPr/>
                <p:nvPr/>
              </p:nvCxnSpPr>
              <p:spPr>
                <a:xfrm flipH="1" flipV="1">
                  <a:off x="6301506" y="1957949"/>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79445" y="2514827"/>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50" name="Rechte verbindingslijn met pijl 49"/>
            <p:cNvCxnSpPr/>
            <p:nvPr/>
          </p:nvCxnSpPr>
          <p:spPr>
            <a:xfrm>
              <a:off x="5556684" y="4411635"/>
              <a:ext cx="167444" cy="28189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7308304" y="2085567"/>
            <a:ext cx="551345" cy="551345"/>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6120898" y="3573525"/>
            <a:ext cx="899374"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1829" y="2795754"/>
            <a:ext cx="738714" cy="738714"/>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ep 66"/>
          <p:cNvGrpSpPr/>
          <p:nvPr/>
        </p:nvGrpSpPr>
        <p:grpSpPr>
          <a:xfrm>
            <a:off x="518600" y="2229210"/>
            <a:ext cx="3896792" cy="3648062"/>
            <a:chOff x="518600" y="2168481"/>
            <a:chExt cx="3896792" cy="3648062"/>
          </a:xfrm>
        </p:grpSpPr>
        <p:cxnSp>
          <p:nvCxnSpPr>
            <p:cNvPr id="64" name="Rechte verbindingslijn 63"/>
            <p:cNvCxnSpPr/>
            <p:nvPr/>
          </p:nvCxnSpPr>
          <p:spPr>
            <a:xfrm>
              <a:off x="1331881" y="2426397"/>
              <a:ext cx="1082137" cy="16654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5" name="Groep 64"/>
            <p:cNvGrpSpPr/>
            <p:nvPr/>
          </p:nvGrpSpPr>
          <p:grpSpPr>
            <a:xfrm>
              <a:off x="518600" y="2168481"/>
              <a:ext cx="3896792" cy="3648062"/>
              <a:chOff x="518600" y="2168481"/>
              <a:chExt cx="3896792" cy="3648062"/>
            </a:xfrm>
          </p:grpSpPr>
          <p:sp>
            <p:nvSpPr>
              <p:cNvPr id="60" name="Ovaal 59"/>
              <p:cNvSpPr/>
              <p:nvPr/>
            </p:nvSpPr>
            <p:spPr>
              <a:xfrm rot="20700000">
                <a:off x="518600" y="2168481"/>
                <a:ext cx="3648062" cy="364806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6" name="Groep 25"/>
              <p:cNvGrpSpPr/>
              <p:nvPr/>
            </p:nvGrpSpPr>
            <p:grpSpPr>
              <a:xfrm>
                <a:off x="1259632" y="2798718"/>
                <a:ext cx="3155760" cy="2136987"/>
                <a:chOff x="2811090" y="2740329"/>
                <a:chExt cx="3912283" cy="2649281"/>
              </a:xfrm>
            </p:grpSpPr>
            <p:grpSp>
              <p:nvGrpSpPr>
                <p:cNvPr id="33" name="Groep 32"/>
                <p:cNvGrpSpPr/>
                <p:nvPr/>
              </p:nvGrpSpPr>
              <p:grpSpPr>
                <a:xfrm>
                  <a:off x="2985228" y="2740329"/>
                  <a:ext cx="3738145" cy="2649281"/>
                  <a:chOff x="2985228" y="2740329"/>
                  <a:chExt cx="3738145" cy="2649281"/>
                </a:xfrm>
              </p:grpSpPr>
              <p:sp>
                <p:nvSpPr>
                  <p:cNvPr id="37" name="Ovaal 36"/>
                  <p:cNvSpPr/>
                  <p:nvPr/>
                </p:nvSpPr>
                <p:spPr>
                  <a:xfrm rot="18815956">
                    <a:off x="2984414" y="3051822"/>
                    <a:ext cx="2338602" cy="2336973"/>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38" name="Rechte verbindingslijn 37"/>
                  <p:cNvCxnSpPr/>
                  <p:nvPr/>
                </p:nvCxnSpPr>
                <p:spPr>
                  <a:xfrm flipH="1">
                    <a:off x="3525945" y="2884984"/>
                    <a:ext cx="417895" cy="34338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a:stCxn id="57" idx="4"/>
                  </p:cNvCxnSpPr>
                  <p:nvPr/>
                </p:nvCxnSpPr>
                <p:spPr>
                  <a:xfrm>
                    <a:off x="3541057" y="3272061"/>
                    <a:ext cx="629601" cy="94824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al 39"/>
                  <p:cNvSpPr/>
                  <p:nvPr/>
                </p:nvSpPr>
                <p:spPr>
                  <a:xfrm>
                    <a:off x="3070294" y="2740329"/>
                    <a:ext cx="954419" cy="95957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cxnSp>
                <p:nvCxnSpPr>
                  <p:cNvPr id="36" name="Rechte verbindingslijn met pijl 35"/>
                  <p:cNvCxnSpPr/>
                  <p:nvPr/>
                </p:nvCxnSpPr>
                <p:spPr>
                  <a:xfrm>
                    <a:off x="4171108" y="4160582"/>
                    <a:ext cx="2552265"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31" name="Rechte verbindingslijn met pijl 30"/>
                <p:cNvCxnSpPr/>
                <p:nvPr/>
              </p:nvCxnSpPr>
              <p:spPr>
                <a:xfrm flipH="1">
                  <a:off x="2811090" y="2935213"/>
                  <a:ext cx="66042" cy="37586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flipH="1" flipV="1">
                  <a:off x="5310659" y="3272061"/>
                  <a:ext cx="232541" cy="39917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57" name="Ovaal 56"/>
              <p:cNvSpPr/>
              <p:nvPr/>
            </p:nvSpPr>
            <p:spPr>
              <a:xfrm>
                <a:off x="1818407" y="3167554"/>
                <a:ext cx="60074" cy="60074"/>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6" name="Rechte verbindingslijn met pijl 65"/>
            <p:cNvCxnSpPr/>
            <p:nvPr/>
          </p:nvCxnSpPr>
          <p:spPr>
            <a:xfrm flipH="1" flipV="1">
              <a:off x="3982631" y="2863746"/>
              <a:ext cx="187574" cy="32198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27"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1892944" y="3573525"/>
            <a:ext cx="899375"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9" name="Picture 2" descr="C:\Users\Niels\My Scientific Documents\Presentations\[-] Source material\venu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7680" y="2656234"/>
            <a:ext cx="511320" cy="51132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8"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62" y="2057040"/>
            <a:ext cx="738714" cy="73871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4805634" y="5930116"/>
            <a:ext cx="3942830" cy="523220"/>
          </a:xfrm>
          <a:prstGeom prst="rect">
            <a:avLst/>
          </a:prstGeom>
          <a:solidFill>
            <a:schemeClr val="bg1"/>
          </a:solidFill>
          <a:ln>
            <a:solidFill>
              <a:schemeClr val="tx2"/>
            </a:solidFill>
          </a:ln>
          <a:effectLst>
            <a:outerShdw blurRad="50800" dist="38100" dir="5400000" algn="t" rotWithShape="0">
              <a:prstClr val="black">
                <a:alpha val="40000"/>
              </a:prstClr>
            </a:outerShdw>
          </a:effectLst>
        </p:spPr>
        <p:txBody>
          <a:bodyPr wrap="square" rtlCol="0">
            <a:spAutoFit/>
          </a:bodyPr>
          <a:lstStyle/>
          <a:p>
            <a:pPr algn="ctr" fontAlgn="auto">
              <a:spcBef>
                <a:spcPts val="0"/>
              </a:spcBef>
              <a:spcAft>
                <a:spcPts val="0"/>
              </a:spcAft>
            </a:pPr>
            <a:r>
              <a:rPr lang="nl-NL" sz="1400" dirty="0" err="1" smtClean="0">
                <a:solidFill>
                  <a:srgbClr val="000000"/>
                </a:solidFill>
                <a:latin typeface="Arial"/>
                <a:cs typeface="Arial" pitchFamily="34" charset="0"/>
              </a:rPr>
              <a:t>Period</a:t>
            </a:r>
            <a:r>
              <a:rPr lang="nl-NL" sz="1400" dirty="0" smtClean="0">
                <a:solidFill>
                  <a:srgbClr val="000000"/>
                </a:solidFill>
                <a:latin typeface="Arial"/>
                <a:cs typeface="Arial" pitchFamily="34" charset="0"/>
              </a:rPr>
              <a:t> of time = </a:t>
            </a:r>
            <a:r>
              <a:rPr lang="nl-NL" sz="1400" dirty="0" err="1" smtClean="0">
                <a:solidFill>
                  <a:srgbClr val="00B050"/>
                </a:solidFill>
                <a:latin typeface="Arial"/>
                <a:cs typeface="Arial" pitchFamily="34" charset="0"/>
              </a:rPr>
              <a:t>Number</a:t>
            </a:r>
            <a:r>
              <a:rPr lang="nl-NL" sz="1400" dirty="0" smtClean="0">
                <a:solidFill>
                  <a:srgbClr val="00B050"/>
                </a:solidFill>
                <a:latin typeface="Arial"/>
                <a:cs typeface="Arial" pitchFamily="34" charset="0"/>
              </a:rPr>
              <a:t> of </a:t>
            </a:r>
            <a:r>
              <a:rPr lang="nl-NL" sz="1400" dirty="0" err="1" smtClean="0">
                <a:solidFill>
                  <a:srgbClr val="00B050"/>
                </a:solidFill>
                <a:latin typeface="Arial"/>
                <a:cs typeface="Arial" pitchFamily="34" charset="0"/>
              </a:rPr>
              <a:t>anomalistic</a:t>
            </a:r>
            <a:r>
              <a:rPr lang="nl-NL" sz="1400" dirty="0" smtClean="0">
                <a:solidFill>
                  <a:srgbClr val="00B050"/>
                </a:solidFill>
                <a:latin typeface="Arial"/>
                <a:cs typeface="Arial" pitchFamily="34" charset="0"/>
              </a:rPr>
              <a:t> </a:t>
            </a:r>
            <a:r>
              <a:rPr lang="nl-NL" sz="1400" dirty="0" err="1" smtClean="0">
                <a:solidFill>
                  <a:srgbClr val="00B050"/>
                </a:solidFill>
                <a:latin typeface="Arial"/>
                <a:cs typeface="Arial" pitchFamily="34" charset="0"/>
              </a:rPr>
              <a:t>periods</a:t>
            </a:r>
            <a:r>
              <a:rPr lang="nl-NL" sz="1400" dirty="0" smtClean="0">
                <a:solidFill>
                  <a:srgbClr val="000000"/>
                </a:solidFill>
                <a:latin typeface="Arial"/>
                <a:cs typeface="Arial" pitchFamily="34" charset="0"/>
              </a:rPr>
              <a:t> + </a:t>
            </a:r>
            <a:r>
              <a:rPr lang="nl-NL" sz="1400" dirty="0" err="1" smtClean="0">
                <a:solidFill>
                  <a:srgbClr val="C00000"/>
                </a:solidFill>
                <a:latin typeface="Arial"/>
                <a:cs typeface="Arial" pitchFamily="34" charset="0"/>
              </a:rPr>
              <a:t>Number</a:t>
            </a:r>
            <a:r>
              <a:rPr lang="nl-NL" sz="1400" dirty="0" smtClean="0">
                <a:solidFill>
                  <a:srgbClr val="C00000"/>
                </a:solidFill>
                <a:latin typeface="Arial"/>
                <a:cs typeface="Arial" pitchFamily="34" charset="0"/>
              </a:rPr>
              <a:t> of </a:t>
            </a:r>
            <a:r>
              <a:rPr lang="nl-NL" sz="1400" dirty="0" err="1" smtClean="0">
                <a:solidFill>
                  <a:srgbClr val="C00000"/>
                </a:solidFill>
                <a:latin typeface="Arial"/>
                <a:cs typeface="Arial" pitchFamily="34" charset="0"/>
              </a:rPr>
              <a:t>longitudinal</a:t>
            </a:r>
            <a:r>
              <a:rPr lang="nl-NL" sz="1400" dirty="0" smtClean="0">
                <a:solidFill>
                  <a:srgbClr val="C00000"/>
                </a:solidFill>
                <a:latin typeface="Arial"/>
                <a:cs typeface="Arial" pitchFamily="34" charset="0"/>
              </a:rPr>
              <a:t> </a:t>
            </a:r>
            <a:r>
              <a:rPr lang="nl-NL" sz="1400" dirty="0" err="1" smtClean="0">
                <a:solidFill>
                  <a:srgbClr val="C00000"/>
                </a:solidFill>
                <a:latin typeface="Arial"/>
                <a:cs typeface="Arial" pitchFamily="34" charset="0"/>
              </a:rPr>
              <a:t>periods</a:t>
            </a:r>
            <a:endParaRPr lang="nl-NL" sz="1400" dirty="0">
              <a:solidFill>
                <a:srgbClr val="C00000"/>
              </a:solidFill>
              <a:latin typeface="Arial"/>
              <a:cs typeface="Arial" pitchFamily="34" charset="0"/>
            </a:endParaRPr>
          </a:p>
        </p:txBody>
      </p:sp>
    </p:spTree>
    <p:extLst>
      <p:ext uri="{BB962C8B-B14F-4D97-AF65-F5344CB8AC3E}">
        <p14:creationId xmlns:p14="http://schemas.microsoft.com/office/powerpoint/2010/main" val="41627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8003" name="Picture 12" descr="04p4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144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0" y="5715000"/>
            <a:ext cx="9429816" cy="1143000"/>
          </a:xfrm>
        </p:spPr>
        <p:txBody>
          <a:bodyPr/>
          <a:lstStyle/>
          <a:p>
            <a:pPr eaLnBrk="1" fontAlgn="auto" hangingPunct="1">
              <a:spcAft>
                <a:spcPts val="0"/>
              </a:spcAft>
              <a:defRPr/>
            </a:pPr>
            <a:r>
              <a:rPr sz="5100" smtClean="0">
                <a:solidFill>
                  <a:srgbClr val="000099"/>
                </a:solidFill>
              </a:rPr>
              <a:t>Ptolemaeus Epicycle Theory</a:t>
            </a:r>
            <a:r>
              <a:rPr sz="2800" smtClean="0">
                <a:solidFill>
                  <a:srgbClr val="000099"/>
                </a:solidFill>
              </a:rPr>
              <a:t>   </a:t>
            </a:r>
            <a:endParaRPr sz="2800">
              <a:solidFill>
                <a:srgbClr val="000099"/>
              </a:solidFill>
            </a:endParaRPr>
          </a:p>
        </p:txBody>
      </p:sp>
      <p:pic>
        <p:nvPicPr>
          <p:cNvPr id="128005" name="Picture 5" descr="seedshistory04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2163763"/>
            <a:ext cx="4059238" cy="3292475"/>
          </a:xfrm>
          <a:noFill/>
        </p:spPr>
      </p:pic>
      <p:sp>
        <p:nvSpPr>
          <p:cNvPr id="128006"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b="1" smtClean="0">
                <a:solidFill>
                  <a:prstClr val="white"/>
                </a:solidFill>
                <a:latin typeface="Tahoma" pitchFamily="34" charset="0"/>
              </a:rPr>
              <a:t>0</a:t>
            </a:r>
          </a:p>
        </p:txBody>
      </p:sp>
    </p:spTree>
    <p:extLst>
      <p:ext uri="{BB962C8B-B14F-4D97-AF65-F5344CB8AC3E}">
        <p14:creationId xmlns:p14="http://schemas.microsoft.com/office/powerpoint/2010/main" val="470611058"/>
      </p:ext>
    </p:extLst>
  </p:cSld>
  <p:clrMapOvr>
    <a:masterClrMapping/>
  </p:clrMapOvr>
  <p:transition spd="slow">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smtClean="0"/>
              <a:t>Almagest</a:t>
            </a:r>
            <a:r>
              <a:rPr smtClean="0"/>
              <a:t/>
            </a:r>
            <a:br>
              <a:rPr smtClean="0"/>
            </a:br>
            <a:r>
              <a:rPr smtClean="0"/>
              <a:t/>
            </a:r>
            <a:br>
              <a:rPr smtClean="0"/>
            </a:br>
            <a:r>
              <a:rPr smtClean="0">
                <a:sym typeface="Mathematica1"/>
              </a:rPr>
              <a:t>     </a:t>
            </a:r>
            <a:r>
              <a:rPr smtClean="0"/>
              <a:t/>
            </a:r>
            <a:br>
              <a:rPr smtClean="0"/>
            </a:br>
            <a:r>
              <a:rPr smtClean="0">
                <a:sym typeface="Mathematica1"/>
              </a:rPr>
              <a:t>  </a:t>
            </a:r>
            <a:endParaRPr/>
          </a:p>
        </p:txBody>
      </p:sp>
    </p:spTree>
    <p:extLst>
      <p:ext uri="{BB962C8B-B14F-4D97-AF65-F5344CB8AC3E}">
        <p14:creationId xmlns:p14="http://schemas.microsoft.com/office/powerpoint/2010/main" val="1278720991"/>
      </p:ext>
    </p:extLst>
  </p:cSld>
  <p:clrMapOvr>
    <a:masterClrMapping/>
  </p:clrMapOvr>
  <p:transition spd="slow">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smtClean="0"/>
              <a:t>Syntaxis</a:t>
            </a:r>
            <a:r>
              <a:rPr sz="5100" smtClean="0"/>
              <a:t>  -   Almagest</a:t>
            </a:r>
            <a:r>
              <a:rPr sz="2800" smtClean="0"/>
              <a:t>  </a:t>
            </a:r>
            <a:br>
              <a:rPr sz="2800" smtClean="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0053"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0054"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48164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r>
              <a:rPr lang="en-US" sz="1600" dirty="0">
                <a:solidFill>
                  <a:prstClr val="white"/>
                </a:solidFill>
                <a:latin typeface="Constantia"/>
              </a:rPr>
              <a:t>Ptolemy first scientist to spell out inductive method:</a:t>
            </a:r>
          </a:p>
          <a:p>
            <a:pPr>
              <a:defRPr/>
            </a:pPr>
            <a:r>
              <a:rPr lang="en-US" sz="1600" dirty="0">
                <a:solidFill>
                  <a:prstClr val="white"/>
                </a:solidFill>
                <a:latin typeface="Constantia"/>
              </a:rPr>
              <a:t>      - models framed from preliminary facts</a:t>
            </a:r>
          </a:p>
          <a:p>
            <a:pPr>
              <a:defRPr/>
            </a:pPr>
            <a:r>
              <a:rPr lang="en-US" sz="1600" dirty="0">
                <a:solidFill>
                  <a:prstClr val="white"/>
                </a:solidFill>
                <a:latin typeface="Constantia"/>
              </a:rPr>
              <a:t>      - expand models by logical induction</a:t>
            </a:r>
          </a:p>
          <a:p>
            <a:pPr>
              <a:defRPr/>
            </a:pPr>
            <a:r>
              <a:rPr lang="en-US" sz="1600" dirty="0">
                <a:solidFill>
                  <a:prstClr val="white"/>
                </a:solidFill>
                <a:latin typeface="Constantia"/>
              </a:rPr>
              <a:t>      - testing hypothesis against reality</a:t>
            </a:r>
          </a:p>
          <a:p>
            <a:pPr>
              <a:defRPr/>
            </a:pPr>
            <a:endParaRPr lang="en-US" sz="1600" dirty="0">
              <a:solidFill>
                <a:prstClr val="white"/>
              </a:solidFill>
              <a:latin typeface="Constantia"/>
            </a:endParaRPr>
          </a:p>
          <a:p>
            <a:pPr>
              <a:defRPr/>
            </a:pPr>
            <a:r>
              <a:rPr lang="en-US" sz="1600" dirty="0">
                <a:solidFill>
                  <a:prstClr val="white"/>
                </a:solidFill>
                <a:latin typeface="Constantia"/>
              </a:rPr>
              <a:t>Only surviving comprehensive ancient </a:t>
            </a:r>
          </a:p>
          <a:p>
            <a:pPr>
              <a:defRPr/>
            </a:pPr>
            <a:r>
              <a:rPr lang="en-US" sz="1600" dirty="0">
                <a:solidFill>
                  <a:prstClr val="white"/>
                </a:solidFill>
                <a:latin typeface="Constantia"/>
              </a:rPr>
              <a:t>treatise on astronomy:  </a:t>
            </a:r>
          </a:p>
          <a:p>
            <a:pPr>
              <a:defRPr/>
            </a:pPr>
            <a:r>
              <a:rPr lang="en-US" sz="1600" dirty="0">
                <a:solidFill>
                  <a:prstClr val="white"/>
                </a:solidFill>
                <a:latin typeface="Constantia"/>
              </a:rPr>
              <a:t>      - most important source of information on </a:t>
            </a:r>
          </a:p>
          <a:p>
            <a:pPr>
              <a:defRPr/>
            </a:pPr>
            <a:r>
              <a:rPr lang="en-US" sz="1600" dirty="0">
                <a:solidFill>
                  <a:prstClr val="white"/>
                </a:solidFill>
                <a:latin typeface="Constantia"/>
              </a:rPr>
              <a:t>        ancient Greek astronomy</a:t>
            </a:r>
          </a:p>
          <a:p>
            <a:pPr>
              <a:defRPr/>
            </a:pPr>
            <a:endParaRPr lang="en-US" sz="1600" dirty="0">
              <a:solidFill>
                <a:prstClr val="white"/>
              </a:solidFill>
              <a:latin typeface="Constantia"/>
            </a:endParaRPr>
          </a:p>
          <a:p>
            <a:pPr>
              <a:defRPr/>
            </a:pPr>
            <a:r>
              <a:rPr lang="en-US" sz="1600" dirty="0">
                <a:solidFill>
                  <a:prstClr val="white"/>
                </a:solidFill>
                <a:latin typeface="Constantia"/>
              </a:rPr>
              <a:t>Geocentric Model</a:t>
            </a:r>
          </a:p>
          <a:p>
            <a:pPr>
              <a:defRPr/>
            </a:pPr>
            <a:r>
              <a:rPr lang="en-US" sz="1600" dirty="0">
                <a:solidFill>
                  <a:prstClr val="white"/>
                </a:solidFill>
                <a:latin typeface="Constantia"/>
              </a:rPr>
              <a:t>Epicycle  Theory</a:t>
            </a:r>
          </a:p>
          <a:p>
            <a:pPr>
              <a:defRPr/>
            </a:pPr>
            <a:endParaRPr lang="en-US" sz="1700" b="1" dirty="0">
              <a:solidFill>
                <a:srgbClr val="000099"/>
              </a:solidFill>
              <a:latin typeface="Constantia"/>
            </a:endParaRPr>
          </a:p>
          <a:p>
            <a:pPr>
              <a:defRPr/>
            </a:pPr>
            <a:r>
              <a:rPr lang="en-US" sz="1600" dirty="0">
                <a:solidFill>
                  <a:prstClr val="white"/>
                </a:solidFill>
                <a:latin typeface="Constantia"/>
              </a:rPr>
              <a:t>Dominated astronomy for &gt; 13 centuries</a:t>
            </a:r>
          </a:p>
          <a:p>
            <a:pPr>
              <a:defRPr/>
            </a:pPr>
            <a:r>
              <a:rPr lang="en-US" sz="1600" dirty="0">
                <a:solidFill>
                  <a:prstClr val="white"/>
                </a:solidFill>
                <a:latin typeface="Constantia"/>
              </a:rPr>
              <a:t>      -  Roman (Byzantine, Western) world </a:t>
            </a:r>
          </a:p>
          <a:p>
            <a:pPr>
              <a:defRPr/>
            </a:pPr>
            <a:r>
              <a:rPr lang="en-US" sz="1600" dirty="0">
                <a:solidFill>
                  <a:prstClr val="white"/>
                </a:solidFill>
                <a:latin typeface="Constantia"/>
              </a:rPr>
              <a:t>         Arab world</a:t>
            </a: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220561594"/>
      </p:ext>
    </p:extLst>
  </p:cSld>
  <p:clrMapOvr>
    <a:masterClrMapping/>
  </p:clrMapOvr>
  <p:transition spd="slow">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smtClean="0"/>
              <a:t>Syntaxis</a:t>
            </a:r>
            <a:r>
              <a:rPr sz="5100" smtClean="0"/>
              <a:t>  -   Almagest</a:t>
            </a:r>
            <a:r>
              <a:rPr sz="2800" smtClean="0"/>
              <a:t>  </a:t>
            </a:r>
            <a:br>
              <a:rPr sz="2800" smtClean="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77"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1078"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11080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84" name="TextBox 5"/>
          <p:cNvSpPr txBox="1">
            <a:spLocks noChangeArrowheads="1"/>
          </p:cNvSpPr>
          <p:nvPr/>
        </p:nvSpPr>
        <p:spPr bwMode="auto">
          <a:xfrm>
            <a:off x="4429125" y="2714625"/>
            <a:ext cx="42862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r>
              <a:rPr lang="en-US" altLang="en-US" sz="1400" smtClean="0">
                <a:solidFill>
                  <a:prstClr val="white"/>
                </a:solidFill>
              </a:rPr>
              <a:t>Geometrical models based on 800 yrs observations</a:t>
            </a:r>
          </a:p>
          <a:p>
            <a:pPr eaLnBrk="1" hangingPunct="1"/>
            <a:r>
              <a:rPr lang="en-US" altLang="en-US" sz="1400" smtClean="0">
                <a:solidFill>
                  <a:prstClr val="white"/>
                </a:solidFill>
              </a:rPr>
              <a:t>      (Babylonians,  Hipparchus, …)</a:t>
            </a:r>
          </a:p>
          <a:p>
            <a:pPr eaLnBrk="1" hangingPunct="1"/>
            <a:endParaRPr lang="en-US" altLang="en-US" sz="1400" smtClean="0">
              <a:solidFill>
                <a:prstClr val="white"/>
              </a:solidFill>
            </a:endParaRPr>
          </a:p>
          <a:p>
            <a:pPr eaLnBrk="1" hangingPunct="1"/>
            <a:r>
              <a:rPr lang="en-US" altLang="en-US" sz="1400" smtClean="0">
                <a:solidFill>
                  <a:prstClr val="white"/>
                </a:solidFill>
              </a:rPr>
              <a:t>Models presented in convenient tables</a:t>
            </a:r>
          </a:p>
          <a:p>
            <a:pPr eaLnBrk="1" hangingPunct="1"/>
            <a:endParaRPr lang="en-US" altLang="en-US" sz="1400" smtClean="0">
              <a:solidFill>
                <a:prstClr val="white"/>
              </a:solidFill>
            </a:endParaRPr>
          </a:p>
          <a:p>
            <a:pPr eaLnBrk="1" hangingPunct="1"/>
            <a:r>
              <a:rPr lang="en-US" altLang="en-US" sz="1400" smtClean="0">
                <a:solidFill>
                  <a:prstClr val="white"/>
                </a:solidFill>
              </a:rPr>
              <a:t>Calculations fairly accurate for prediction </a:t>
            </a:r>
          </a:p>
          <a:p>
            <a:pPr eaLnBrk="1" hangingPunct="1"/>
            <a:r>
              <a:rPr lang="en-US" altLang="en-US" sz="1400" smtClean="0">
                <a:solidFill>
                  <a:prstClr val="white"/>
                </a:solidFill>
              </a:rPr>
              <a:t>       solar and lunar eclipses</a:t>
            </a:r>
          </a:p>
          <a:p>
            <a:pPr eaLnBrk="1" hangingPunct="1"/>
            <a:endParaRPr lang="en-US" altLang="en-US" sz="1400" smtClean="0">
              <a:solidFill>
                <a:prstClr val="white"/>
              </a:solidFill>
            </a:endParaRPr>
          </a:p>
          <a:p>
            <a:pPr eaLnBrk="1" hangingPunct="1"/>
            <a:r>
              <a:rPr lang="en-US" altLang="en-US" sz="1400" smtClean="0">
                <a:solidFill>
                  <a:prstClr val="white"/>
                </a:solidFill>
              </a:rPr>
              <a:t>Almagest also contains star catalogue</a:t>
            </a:r>
          </a:p>
          <a:p>
            <a:pPr eaLnBrk="1" hangingPunct="1"/>
            <a:r>
              <a:rPr lang="en-US" altLang="en-US" sz="1400" smtClean="0">
                <a:solidFill>
                  <a:prstClr val="white"/>
                </a:solidFill>
              </a:rPr>
              <a:t>      - appropriated version Hipparchus’  catalogue</a:t>
            </a:r>
          </a:p>
          <a:p>
            <a:pPr eaLnBrk="1" hangingPunct="1"/>
            <a:r>
              <a:rPr lang="en-US" altLang="en-US" sz="1400" smtClean="0">
                <a:solidFill>
                  <a:prstClr val="white"/>
                </a:solidFill>
              </a:rPr>
              <a:t>      - 48 constellations:    modern ones, not full sky </a:t>
            </a:r>
          </a:p>
          <a:p>
            <a:pPr eaLnBrk="1" hangingPunct="1"/>
            <a:endParaRPr lang="en-US" altLang="en-US" sz="1400" smtClean="0">
              <a:solidFill>
                <a:prstClr val="white"/>
              </a:solidFill>
            </a:endParaRPr>
          </a:p>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Tree>
    <p:extLst>
      <p:ext uri="{BB962C8B-B14F-4D97-AF65-F5344CB8AC3E}">
        <p14:creationId xmlns:p14="http://schemas.microsoft.com/office/powerpoint/2010/main" val="679485524"/>
      </p:ext>
    </p:extLst>
  </p:cSld>
  <p:clrMapOvr>
    <a:masterClrMapping/>
  </p:clrMapOvr>
  <p:transition spd="slow">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210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210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414337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Ptolemaeus’ Cosmos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143375" y="2071688"/>
            <a:ext cx="6500813" cy="4032250"/>
          </a:xfrm>
          <a:prstGeom prst="rect">
            <a:avLst/>
          </a:prstGeom>
        </p:spPr>
        <p:txBody>
          <a:bodyPr>
            <a:spAutoFit/>
          </a:bodyPr>
          <a:lstStyle/>
          <a:p>
            <a:pPr>
              <a:defRPr/>
            </a:pPr>
            <a:r>
              <a:rPr lang="en-US" sz="1600" dirty="0">
                <a:solidFill>
                  <a:prstClr val="white"/>
                </a:solidFill>
                <a:latin typeface="Constantia"/>
              </a:rPr>
              <a:t>The cosmology of the </a:t>
            </a:r>
            <a:r>
              <a:rPr lang="en-US" sz="1600" i="1" dirty="0">
                <a:solidFill>
                  <a:prstClr val="white"/>
                </a:solidFill>
                <a:latin typeface="Constantia"/>
              </a:rPr>
              <a:t>Almagest:</a:t>
            </a:r>
            <a:endParaRPr lang="en-US" sz="1600" dirty="0">
              <a:solidFill>
                <a:prstClr val="white"/>
              </a:solidFill>
              <a:latin typeface="Constantia"/>
            </a:endParaRPr>
          </a:p>
          <a:p>
            <a:pPr>
              <a:defRPr/>
            </a:pPr>
            <a:r>
              <a:rPr lang="en-US" sz="1600" dirty="0">
                <a:solidFill>
                  <a:prstClr val="white"/>
                </a:solidFill>
                <a:latin typeface="Constantia"/>
              </a:rPr>
              <a:t>        five main points</a:t>
            </a:r>
          </a:p>
          <a:p>
            <a:pPr>
              <a:defRPr/>
            </a:pPr>
            <a:r>
              <a:rPr lang="en-US" sz="1600" dirty="0">
                <a:solidFill>
                  <a:prstClr val="white"/>
                </a:solidFill>
                <a:latin typeface="Constantia"/>
              </a:rPr>
              <a:t>        each subject of a chapter Book I.</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The celestial realm is spherical, </a:t>
            </a:r>
          </a:p>
          <a:p>
            <a:pPr>
              <a:defRPr/>
            </a:pPr>
            <a:r>
              <a:rPr lang="en-US" sz="1600" dirty="0">
                <a:solidFill>
                  <a:prstClr val="white"/>
                </a:solidFill>
                <a:latin typeface="Constantia"/>
              </a:rPr>
              <a:t>           and moves as a sphere.</a:t>
            </a:r>
          </a:p>
          <a:p>
            <a:pPr>
              <a:buFont typeface="Arial" pitchFamily="34" charset="0"/>
              <a:buChar char="•"/>
              <a:defRPr/>
            </a:pPr>
            <a:r>
              <a:rPr lang="en-US" sz="1600" dirty="0">
                <a:solidFill>
                  <a:prstClr val="white"/>
                </a:solidFill>
                <a:latin typeface="Constantia"/>
              </a:rPr>
              <a:t>     The earth is a sphere.</a:t>
            </a:r>
          </a:p>
          <a:p>
            <a:pPr>
              <a:buFont typeface="Arial" pitchFamily="34" charset="0"/>
              <a:buChar char="•"/>
              <a:defRPr/>
            </a:pPr>
            <a:r>
              <a:rPr lang="en-US" sz="1600" dirty="0">
                <a:solidFill>
                  <a:prstClr val="white"/>
                </a:solidFill>
                <a:latin typeface="Constantia"/>
              </a:rPr>
              <a:t>     The earth is at the center of the cosmos.</a:t>
            </a:r>
          </a:p>
          <a:p>
            <a:pPr>
              <a:buFont typeface="Arial" pitchFamily="34" charset="0"/>
              <a:buChar char="•"/>
              <a:defRPr/>
            </a:pPr>
            <a:r>
              <a:rPr lang="en-US" sz="1600" dirty="0">
                <a:solidFill>
                  <a:prstClr val="white"/>
                </a:solidFill>
                <a:latin typeface="Constantia"/>
              </a:rPr>
              <a:t>     The earth, </a:t>
            </a:r>
          </a:p>
          <a:p>
            <a:pPr>
              <a:defRPr/>
            </a:pPr>
            <a:r>
              <a:rPr lang="en-US" sz="1600" dirty="0">
                <a:solidFill>
                  <a:prstClr val="white"/>
                </a:solidFill>
                <a:latin typeface="Constantia"/>
              </a:rPr>
              <a:t>           in relation to the distance of the fixed stars, </a:t>
            </a:r>
          </a:p>
          <a:p>
            <a:pPr>
              <a:defRPr/>
            </a:pPr>
            <a:r>
              <a:rPr lang="en-US" sz="1600" dirty="0">
                <a:solidFill>
                  <a:prstClr val="white"/>
                </a:solidFill>
                <a:latin typeface="Constantia"/>
              </a:rPr>
              <a:t>           has no appreciable size, </a:t>
            </a:r>
          </a:p>
          <a:p>
            <a:pPr>
              <a:defRPr/>
            </a:pPr>
            <a:r>
              <a:rPr lang="en-US" sz="1600" dirty="0">
                <a:solidFill>
                  <a:prstClr val="white"/>
                </a:solidFill>
                <a:latin typeface="Constantia"/>
              </a:rPr>
              <a:t>           must be treated as a mathematical point</a:t>
            </a:r>
          </a:p>
          <a:p>
            <a:pPr>
              <a:buFont typeface="Arial" pitchFamily="34" charset="0"/>
              <a:buChar char="•"/>
              <a:defRPr/>
            </a:pPr>
            <a:r>
              <a:rPr lang="en-US" sz="1600" dirty="0">
                <a:solidFill>
                  <a:prstClr val="white"/>
                </a:solidFill>
                <a:latin typeface="Constantia"/>
              </a:rPr>
              <a:t>     The earth does not move.</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962229372"/>
      </p:ext>
    </p:extLst>
  </p:cSld>
  <p:clrMapOvr>
    <a:masterClrMapping/>
  </p:clrMapOvr>
  <p:transition spd="slow">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3124"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3125"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4143372" y="1071546"/>
            <a:ext cx="5000628" cy="1169551"/>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Ptolemaeus’</a:t>
            </a:r>
          </a:p>
          <a:p>
            <a:pPr>
              <a:defRPr/>
            </a:pPr>
            <a:r>
              <a:rPr lang="en-US" sz="3500" b="1" dirty="0">
                <a:solidFill>
                  <a:srgbClr val="000099"/>
                </a:solidFill>
                <a:latin typeface="Constantia"/>
              </a:rPr>
              <a:t>  Planetary  Models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5072063" y="2928938"/>
            <a:ext cx="6500812" cy="2554287"/>
          </a:xfrm>
          <a:prstGeom prst="rect">
            <a:avLst/>
          </a:prstGeom>
        </p:spPr>
        <p:txBody>
          <a:bodyPr>
            <a:spAutoFit/>
          </a:bodyPr>
          <a:lstStyle/>
          <a:p>
            <a:pPr>
              <a:defRPr/>
            </a:pPr>
            <a:r>
              <a:rPr lang="en-US" sz="1600" dirty="0">
                <a:solidFill>
                  <a:prstClr val="white"/>
                </a:solidFill>
                <a:latin typeface="Constantia"/>
              </a:rPr>
              <a:t>Order of planetary spheres:</a:t>
            </a: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Moon </a:t>
            </a:r>
          </a:p>
          <a:p>
            <a:pPr>
              <a:buFont typeface="Arial" pitchFamily="34" charset="0"/>
              <a:buChar char="•"/>
              <a:defRPr/>
            </a:pPr>
            <a:r>
              <a:rPr lang="en-US" sz="1600" dirty="0">
                <a:solidFill>
                  <a:prstClr val="white"/>
                </a:solidFill>
                <a:latin typeface="Constantia"/>
              </a:rPr>
              <a:t>    Mercury</a:t>
            </a:r>
          </a:p>
          <a:p>
            <a:pPr>
              <a:buFont typeface="Arial" pitchFamily="34" charset="0"/>
              <a:buChar char="•"/>
              <a:defRPr/>
            </a:pPr>
            <a:r>
              <a:rPr lang="en-US" sz="1600" dirty="0">
                <a:solidFill>
                  <a:prstClr val="white"/>
                </a:solidFill>
                <a:latin typeface="Constantia"/>
              </a:rPr>
              <a:t>    Venus</a:t>
            </a:r>
          </a:p>
          <a:p>
            <a:pPr>
              <a:buFont typeface="Arial" pitchFamily="34" charset="0"/>
              <a:buChar char="•"/>
              <a:defRPr/>
            </a:pPr>
            <a:r>
              <a:rPr lang="en-US" sz="1600" dirty="0">
                <a:solidFill>
                  <a:prstClr val="white"/>
                </a:solidFill>
                <a:latin typeface="Constantia"/>
              </a:rPr>
              <a:t>    Sun</a:t>
            </a:r>
          </a:p>
          <a:p>
            <a:pPr>
              <a:buFont typeface="Arial" pitchFamily="34" charset="0"/>
              <a:buChar char="•"/>
              <a:defRPr/>
            </a:pPr>
            <a:r>
              <a:rPr lang="en-US" sz="1600" dirty="0">
                <a:solidFill>
                  <a:prstClr val="white"/>
                </a:solidFill>
                <a:latin typeface="Constantia"/>
              </a:rPr>
              <a:t>    Mars</a:t>
            </a:r>
          </a:p>
          <a:p>
            <a:pPr>
              <a:buFont typeface="Arial" pitchFamily="34" charset="0"/>
              <a:buChar char="•"/>
              <a:defRPr/>
            </a:pPr>
            <a:r>
              <a:rPr lang="en-US" sz="1600" dirty="0">
                <a:solidFill>
                  <a:prstClr val="white"/>
                </a:solidFill>
                <a:latin typeface="Constantia"/>
              </a:rPr>
              <a:t>    Jupiter</a:t>
            </a:r>
          </a:p>
          <a:p>
            <a:pPr>
              <a:buFont typeface="Arial" pitchFamily="34" charset="0"/>
              <a:buChar char="•"/>
              <a:defRPr/>
            </a:pPr>
            <a:r>
              <a:rPr lang="en-US" sz="1600" dirty="0">
                <a:solidFill>
                  <a:prstClr val="white"/>
                </a:solidFill>
                <a:latin typeface="Constantia"/>
              </a:rPr>
              <a:t>    Saturn</a:t>
            </a:r>
          </a:p>
          <a:p>
            <a:pPr>
              <a:buFont typeface="Arial" pitchFamily="34" charset="0"/>
              <a:buChar char="•"/>
              <a:defRPr/>
            </a:pPr>
            <a:r>
              <a:rPr lang="en-US" sz="1600" dirty="0">
                <a:solidFill>
                  <a:prstClr val="white"/>
                </a:solidFill>
                <a:latin typeface="Constantia"/>
              </a:rPr>
              <a:t>    Sphere  fixed stars</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409008623"/>
      </p:ext>
    </p:extLst>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p:cNvSpPr/>
          <p:nvPr/>
        </p:nvSpPr>
        <p:spPr>
          <a:xfrm>
            <a:off x="2357438" y="6429375"/>
            <a:ext cx="6858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1203" name="Picture 14" descr="Aristarchos_Samo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25" y="3397250"/>
            <a:ext cx="19462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eron.jpeg"/>
          <p:cNvPicPr>
            <a:picLocks noChangeAspect="1"/>
          </p:cNvPicPr>
          <p:nvPr/>
        </p:nvPicPr>
        <p:blipFill>
          <a:blip r:embed="rId3"/>
          <a:stretch>
            <a:fillRect/>
          </a:stretch>
        </p:blipFill>
        <p:spPr>
          <a:xfrm>
            <a:off x="7388225" y="857250"/>
            <a:ext cx="1827213" cy="2566988"/>
          </a:xfrm>
          <a:prstGeom prst="rect">
            <a:avLst/>
          </a:prstGeom>
          <a:effectLst>
            <a:outerShdw blurRad="50800" dir="3480000" algn="ctr" rotWithShape="0">
              <a:srgbClr val="000000">
                <a:alpha val="43137"/>
              </a:srgbClr>
            </a:outerShdw>
          </a:effectLst>
        </p:spPr>
      </p:pic>
      <p:pic>
        <p:nvPicPr>
          <p:cNvPr id="14" name="Picture 13" descr="popup.jpg"/>
          <p:cNvPicPr>
            <a:picLocks noChangeAspect="1"/>
          </p:cNvPicPr>
          <p:nvPr/>
        </p:nvPicPr>
        <p:blipFill>
          <a:blip r:embed="rId4"/>
          <a:stretch>
            <a:fillRect/>
          </a:stretch>
        </p:blipFill>
        <p:spPr>
          <a:xfrm>
            <a:off x="5059363" y="3500438"/>
            <a:ext cx="2492375" cy="3000375"/>
          </a:xfrm>
          <a:prstGeom prst="rect">
            <a:avLst/>
          </a:prstGeom>
          <a:effectLst>
            <a:outerShdw blurRad="50800" dir="5400000" algn="ctr" rotWithShape="0">
              <a:srgbClr val="000000">
                <a:alpha val="43137"/>
              </a:srgbClr>
            </a:outerShdw>
          </a:effectLst>
        </p:spPr>
      </p:pic>
      <p:pic>
        <p:nvPicPr>
          <p:cNvPr id="51206" name="Content Placeholder 3" descr="Euklid-von-Alexandria_1.jpg"/>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214313" y="428625"/>
            <a:ext cx="2759075" cy="3275013"/>
          </a:xfrm>
        </p:spPr>
      </p:pic>
      <p:pic>
        <p:nvPicPr>
          <p:cNvPr id="7" name="Picture 6" descr="apollonius.jpg"/>
          <p:cNvPicPr>
            <a:picLocks noChangeAspect="1"/>
          </p:cNvPicPr>
          <p:nvPr/>
        </p:nvPicPr>
        <p:blipFill>
          <a:blip r:embed="rId6"/>
          <a:stretch>
            <a:fillRect/>
          </a:stretch>
        </p:blipFill>
        <p:spPr>
          <a:xfrm>
            <a:off x="2857500" y="0"/>
            <a:ext cx="2643188" cy="3929063"/>
          </a:xfrm>
          <a:prstGeom prst="rect">
            <a:avLst/>
          </a:prstGeom>
          <a:effectLst>
            <a:outerShdw blurRad="50800" dir="2880000" algn="ctr" rotWithShape="0">
              <a:srgbClr val="000000">
                <a:alpha val="43137"/>
              </a:srgbClr>
            </a:outerShdw>
          </a:effectLst>
        </p:spPr>
      </p:pic>
      <p:pic>
        <p:nvPicPr>
          <p:cNvPr id="11" name="Picture 10" descr="erathosthenes.2.jpg"/>
          <p:cNvPicPr>
            <a:picLocks noChangeAspect="1"/>
          </p:cNvPicPr>
          <p:nvPr/>
        </p:nvPicPr>
        <p:blipFill>
          <a:blip r:embed="rId7"/>
          <a:stretch>
            <a:fillRect/>
          </a:stretch>
        </p:blipFill>
        <p:spPr>
          <a:xfrm>
            <a:off x="1928813" y="3714750"/>
            <a:ext cx="3606800" cy="2786063"/>
          </a:xfrm>
          <a:prstGeom prst="rect">
            <a:avLst/>
          </a:prstGeom>
          <a:effectLst>
            <a:outerShdw blurRad="50800" dir="12660000" algn="ctr" rotWithShape="0">
              <a:srgbClr val="000000">
                <a:alpha val="43137"/>
              </a:srgbClr>
            </a:outerShdw>
          </a:effectLst>
        </p:spPr>
      </p:pic>
      <p:pic>
        <p:nvPicPr>
          <p:cNvPr id="13" name="Picture 12" descr="Ptolemy.colour.jpg"/>
          <p:cNvPicPr>
            <a:picLocks noChangeAspect="1"/>
          </p:cNvPicPr>
          <p:nvPr/>
        </p:nvPicPr>
        <p:blipFill>
          <a:blip r:embed="rId8"/>
          <a:stretch>
            <a:fillRect/>
          </a:stretch>
        </p:blipFill>
        <p:spPr>
          <a:xfrm>
            <a:off x="-214313" y="3643313"/>
            <a:ext cx="2674938" cy="3214687"/>
          </a:xfrm>
          <a:prstGeom prst="rect">
            <a:avLst/>
          </a:prstGeom>
          <a:effectLst>
            <a:outerShdw blurRad="50800" dir="3900000" algn="ctr" rotWithShape="0">
              <a:srgbClr val="000000">
                <a:alpha val="43137"/>
              </a:srgbClr>
            </a:outerShdw>
          </a:effectLst>
        </p:spPr>
      </p:pic>
      <p:sp>
        <p:nvSpPr>
          <p:cNvPr id="16" name="TextBox 15"/>
          <p:cNvSpPr txBox="1"/>
          <p:nvPr/>
        </p:nvSpPr>
        <p:spPr>
          <a:xfrm>
            <a:off x="3143250" y="3357563"/>
            <a:ext cx="2143125" cy="307975"/>
          </a:xfrm>
          <a:prstGeom prst="rect">
            <a:avLst/>
          </a:prstGeom>
          <a:noFill/>
        </p:spPr>
        <p:txBody>
          <a:bodyPr>
            <a:spAutoFit/>
          </a:bodyPr>
          <a:lstStyle/>
          <a:p>
            <a:pPr>
              <a:defRPr/>
            </a:pPr>
            <a:r>
              <a:rPr lang="en-US" sz="1400" b="1" dirty="0">
                <a:solidFill>
                  <a:srgbClr val="5C1F00"/>
                </a:solidFill>
                <a:latin typeface="Constantia"/>
              </a:rPr>
              <a:t>Apollonius of </a:t>
            </a:r>
            <a:r>
              <a:rPr lang="en-US" sz="1400" b="1" dirty="0" err="1">
                <a:solidFill>
                  <a:srgbClr val="5C1F00"/>
                </a:solidFill>
                <a:latin typeface="Constantia"/>
              </a:rPr>
              <a:t>Perga</a:t>
            </a:r>
            <a:endParaRPr lang="en-US" sz="1400" b="1" dirty="0">
              <a:solidFill>
                <a:srgbClr val="5C1F00"/>
              </a:solidFill>
              <a:latin typeface="Constantia"/>
            </a:endParaRPr>
          </a:p>
        </p:txBody>
      </p:sp>
      <p:sp>
        <p:nvSpPr>
          <p:cNvPr id="18" name="TextBox 17"/>
          <p:cNvSpPr txBox="1"/>
          <p:nvPr/>
        </p:nvSpPr>
        <p:spPr>
          <a:xfrm>
            <a:off x="7858125" y="3500438"/>
            <a:ext cx="2143125" cy="307975"/>
          </a:xfrm>
          <a:prstGeom prst="rect">
            <a:avLst/>
          </a:prstGeom>
          <a:noFill/>
        </p:spPr>
        <p:txBody>
          <a:bodyPr>
            <a:spAutoFit/>
          </a:bodyPr>
          <a:lstStyle/>
          <a:p>
            <a:pPr>
              <a:defRPr/>
            </a:pPr>
            <a:r>
              <a:rPr lang="en-US" sz="1400" b="1" dirty="0">
                <a:solidFill>
                  <a:prstClr val="black"/>
                </a:solidFill>
                <a:latin typeface="Constantia"/>
              </a:rPr>
              <a:t>Aristarchus</a:t>
            </a:r>
          </a:p>
        </p:txBody>
      </p:sp>
      <p:pic>
        <p:nvPicPr>
          <p:cNvPr id="6" name="Picture 5" descr="image.jpg"/>
          <p:cNvPicPr>
            <a:picLocks noChangeAspect="1"/>
          </p:cNvPicPr>
          <p:nvPr/>
        </p:nvPicPr>
        <p:blipFill>
          <a:blip r:embed="rId9"/>
          <a:stretch>
            <a:fillRect/>
          </a:stretch>
        </p:blipFill>
        <p:spPr>
          <a:xfrm>
            <a:off x="5357813" y="-285750"/>
            <a:ext cx="2108200" cy="3810000"/>
          </a:xfrm>
          <a:prstGeom prst="rect">
            <a:avLst/>
          </a:prstGeom>
          <a:effectLst>
            <a:outerShdw blurRad="50800" dir="3240000" algn="ctr" rotWithShape="0">
              <a:srgbClr val="000000">
                <a:alpha val="43137"/>
              </a:srgbClr>
            </a:outerShdw>
          </a:effectLst>
        </p:spPr>
      </p:pic>
      <p:sp>
        <p:nvSpPr>
          <p:cNvPr id="19" name="TextBox 18"/>
          <p:cNvSpPr txBox="1"/>
          <p:nvPr/>
        </p:nvSpPr>
        <p:spPr>
          <a:xfrm>
            <a:off x="5643563" y="6143625"/>
            <a:ext cx="2143125" cy="307975"/>
          </a:xfrm>
          <a:prstGeom prst="rect">
            <a:avLst/>
          </a:prstGeom>
          <a:noFill/>
        </p:spPr>
        <p:txBody>
          <a:bodyPr>
            <a:spAutoFit/>
          </a:bodyPr>
          <a:lstStyle/>
          <a:p>
            <a:pPr>
              <a:defRPr/>
            </a:pPr>
            <a:r>
              <a:rPr lang="en-US" sz="1400" b="1" dirty="0">
                <a:solidFill>
                  <a:prstClr val="white"/>
                </a:solidFill>
                <a:latin typeface="Constantia"/>
              </a:rPr>
              <a:t>Archimedes</a:t>
            </a:r>
          </a:p>
        </p:txBody>
      </p:sp>
      <p:sp>
        <p:nvSpPr>
          <p:cNvPr id="20" name="TextBox 19"/>
          <p:cNvSpPr txBox="1"/>
          <p:nvPr/>
        </p:nvSpPr>
        <p:spPr>
          <a:xfrm>
            <a:off x="1785938" y="500063"/>
            <a:ext cx="2143125" cy="307975"/>
          </a:xfrm>
          <a:prstGeom prst="rect">
            <a:avLst/>
          </a:prstGeom>
          <a:noFill/>
        </p:spPr>
        <p:txBody>
          <a:bodyPr>
            <a:spAutoFit/>
          </a:bodyPr>
          <a:lstStyle/>
          <a:p>
            <a:pPr>
              <a:defRPr/>
            </a:pPr>
            <a:r>
              <a:rPr lang="en-US" sz="1400" b="1" dirty="0">
                <a:solidFill>
                  <a:srgbClr val="002060"/>
                </a:solidFill>
                <a:latin typeface="Constantia"/>
              </a:rPr>
              <a:t>Euclides</a:t>
            </a:r>
          </a:p>
        </p:txBody>
      </p:sp>
      <p:sp>
        <p:nvSpPr>
          <p:cNvPr id="21" name="TextBox 20"/>
          <p:cNvSpPr txBox="1"/>
          <p:nvPr/>
        </p:nvSpPr>
        <p:spPr>
          <a:xfrm>
            <a:off x="1357313" y="3714750"/>
            <a:ext cx="2143125" cy="307975"/>
          </a:xfrm>
          <a:prstGeom prst="rect">
            <a:avLst/>
          </a:prstGeom>
          <a:noFill/>
        </p:spPr>
        <p:txBody>
          <a:bodyPr>
            <a:spAutoFit/>
          </a:bodyPr>
          <a:lstStyle/>
          <a:p>
            <a:pPr>
              <a:defRPr/>
            </a:pPr>
            <a:r>
              <a:rPr lang="en-US" sz="1400" b="1" dirty="0">
                <a:solidFill>
                  <a:srgbClr val="002060"/>
                </a:solidFill>
                <a:latin typeface="Constantia"/>
              </a:rPr>
              <a:t>Ptolemaeus</a:t>
            </a:r>
          </a:p>
        </p:txBody>
      </p:sp>
      <p:sp>
        <p:nvSpPr>
          <p:cNvPr id="22" name="TextBox 21"/>
          <p:cNvSpPr txBox="1"/>
          <p:nvPr/>
        </p:nvSpPr>
        <p:spPr>
          <a:xfrm>
            <a:off x="2571750" y="3786188"/>
            <a:ext cx="2143125" cy="307975"/>
          </a:xfrm>
          <a:prstGeom prst="rect">
            <a:avLst/>
          </a:prstGeom>
          <a:noFill/>
        </p:spPr>
        <p:txBody>
          <a:bodyPr>
            <a:spAutoFit/>
          </a:bodyPr>
          <a:lstStyle/>
          <a:p>
            <a:pPr>
              <a:defRPr/>
            </a:pPr>
            <a:r>
              <a:rPr lang="en-US" sz="1400" b="1" dirty="0">
                <a:solidFill>
                  <a:prstClr val="white"/>
                </a:solidFill>
                <a:latin typeface="Constantia"/>
              </a:rPr>
              <a:t>Eratosthenes</a:t>
            </a:r>
          </a:p>
        </p:txBody>
      </p:sp>
      <p:sp>
        <p:nvSpPr>
          <p:cNvPr id="17" name="TextBox 16"/>
          <p:cNvSpPr txBox="1"/>
          <p:nvPr/>
        </p:nvSpPr>
        <p:spPr>
          <a:xfrm>
            <a:off x="5500688" y="214313"/>
            <a:ext cx="2143125" cy="307975"/>
          </a:xfrm>
          <a:prstGeom prst="rect">
            <a:avLst/>
          </a:prstGeom>
          <a:noFill/>
        </p:spPr>
        <p:txBody>
          <a:bodyPr>
            <a:spAutoFit/>
          </a:bodyPr>
          <a:lstStyle/>
          <a:p>
            <a:pPr>
              <a:defRPr/>
            </a:pPr>
            <a:r>
              <a:rPr lang="en-US" sz="1400" b="1" dirty="0">
                <a:solidFill>
                  <a:prstClr val="white"/>
                </a:solidFill>
                <a:latin typeface="Constantia"/>
              </a:rPr>
              <a:t>Hipparchus</a:t>
            </a:r>
          </a:p>
        </p:txBody>
      </p:sp>
      <p:sp>
        <p:nvSpPr>
          <p:cNvPr id="24" name="TextBox 23"/>
          <p:cNvSpPr txBox="1"/>
          <p:nvPr/>
        </p:nvSpPr>
        <p:spPr>
          <a:xfrm>
            <a:off x="7500938" y="571500"/>
            <a:ext cx="2143125" cy="307975"/>
          </a:xfrm>
          <a:prstGeom prst="rect">
            <a:avLst/>
          </a:prstGeom>
          <a:noFill/>
        </p:spPr>
        <p:txBody>
          <a:bodyPr>
            <a:spAutoFit/>
          </a:bodyPr>
          <a:lstStyle/>
          <a:p>
            <a:pPr>
              <a:defRPr/>
            </a:pPr>
            <a:r>
              <a:rPr lang="en-US" sz="1400" b="1" dirty="0">
                <a:solidFill>
                  <a:prstClr val="black"/>
                </a:solidFill>
                <a:latin typeface="Constantia"/>
              </a:rPr>
              <a:t>Heron</a:t>
            </a:r>
          </a:p>
        </p:txBody>
      </p:sp>
    </p:spTree>
    <p:extLst>
      <p:ext uri="{BB962C8B-B14F-4D97-AF65-F5344CB8AC3E}">
        <p14:creationId xmlns:p14="http://schemas.microsoft.com/office/powerpoint/2010/main" val="3702257457"/>
      </p:ext>
    </p:extLst>
  </p:cSld>
  <p:clrMapOvr>
    <a:masterClrMapping/>
  </p:clrMapOvr>
  <p:transition spd="slow">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4148"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4149"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643063"/>
            <a:ext cx="4643437" cy="5048250"/>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a:t>
            </a:r>
          </a:p>
          <a:p>
            <a:pPr>
              <a:defRPr/>
            </a:pPr>
            <a:r>
              <a:rPr lang="en-US" sz="1400" dirty="0">
                <a:solidFill>
                  <a:prstClr val="white"/>
                </a:solidFill>
                <a:latin typeface="Constantia"/>
              </a:rPr>
              <a:t>  outline of Aristotelian cosmology: </a:t>
            </a:r>
          </a:p>
          <a:p>
            <a:pPr>
              <a:defRPr/>
            </a:pPr>
            <a:r>
              <a:rPr lang="en-US" sz="1400" dirty="0">
                <a:solidFill>
                  <a:prstClr val="white"/>
                </a:solidFill>
                <a:latin typeface="Constantia"/>
              </a:rPr>
              <a:t>  -  on the spherical form of the heavens, </a:t>
            </a:r>
          </a:p>
          <a:p>
            <a:pPr>
              <a:defRPr/>
            </a:pPr>
            <a:r>
              <a:rPr lang="en-US" sz="1400" dirty="0">
                <a:solidFill>
                  <a:prstClr val="white"/>
                </a:solidFill>
                <a:latin typeface="Constantia"/>
              </a:rPr>
              <a:t>  -  the (spherical) Earth lying motionless at centre </a:t>
            </a:r>
          </a:p>
          <a:p>
            <a:pPr>
              <a:defRPr/>
            </a:pPr>
            <a:r>
              <a:rPr lang="en-US" sz="1400" dirty="0">
                <a:solidFill>
                  <a:prstClr val="white"/>
                </a:solidFill>
                <a:latin typeface="Constantia"/>
              </a:rPr>
              <a:t>  -  the fixed stars and the various planets revolving </a:t>
            </a:r>
          </a:p>
          <a:p>
            <a:pPr>
              <a:defRPr/>
            </a:pPr>
            <a:r>
              <a:rPr lang="en-US" sz="1400" dirty="0">
                <a:solidFill>
                  <a:prstClr val="white"/>
                </a:solidFill>
                <a:latin typeface="Constantia"/>
              </a:rPr>
              <a:t>     around the earth </a:t>
            </a:r>
          </a:p>
          <a:p>
            <a:pPr>
              <a:defRPr/>
            </a:pPr>
            <a:r>
              <a:rPr lang="en-US" sz="1400" dirty="0">
                <a:solidFill>
                  <a:prstClr val="white"/>
                </a:solidFill>
                <a:latin typeface="Constantia"/>
              </a:rPr>
              <a:t>   - followed by explanation of chords with a set of </a:t>
            </a:r>
          </a:p>
          <a:p>
            <a:pPr>
              <a:defRPr/>
            </a:pPr>
            <a:r>
              <a:rPr lang="en-US" sz="1400" dirty="0">
                <a:solidFill>
                  <a:prstClr val="white"/>
                </a:solidFill>
                <a:latin typeface="Constantia"/>
              </a:rPr>
              <a:t>     chord tables</a:t>
            </a:r>
          </a:p>
          <a:p>
            <a:pPr>
              <a:defRPr/>
            </a:pPr>
            <a:r>
              <a:rPr lang="en-US" sz="1400" dirty="0">
                <a:solidFill>
                  <a:prstClr val="white"/>
                </a:solidFill>
                <a:latin typeface="Constantia"/>
              </a:rPr>
              <a:t>   - observations of the obliquity of the ecliptic    </a:t>
            </a:r>
          </a:p>
          <a:p>
            <a:pPr>
              <a:defRPr/>
            </a:pPr>
            <a:r>
              <a:rPr lang="en-US" sz="1400" dirty="0">
                <a:solidFill>
                  <a:prstClr val="white"/>
                </a:solidFill>
                <a:latin typeface="Constantia"/>
              </a:rPr>
              <a:t>   - introduction to spherical trigonometry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a:t>
            </a:r>
          </a:p>
          <a:p>
            <a:pPr>
              <a:defRPr/>
            </a:pPr>
            <a:r>
              <a:rPr lang="en-US" sz="1400" dirty="0">
                <a:solidFill>
                  <a:prstClr val="white"/>
                </a:solidFill>
                <a:latin typeface="Constantia"/>
              </a:rPr>
              <a:t>   problems associated with the daily motion attributed</a:t>
            </a:r>
          </a:p>
          <a:p>
            <a:pPr>
              <a:defRPr/>
            </a:pPr>
            <a:r>
              <a:rPr lang="en-US" sz="1400" dirty="0">
                <a:solidFill>
                  <a:prstClr val="white"/>
                </a:solidFill>
                <a:latin typeface="Constantia"/>
              </a:rPr>
              <a:t>   to the heavens: </a:t>
            </a:r>
          </a:p>
          <a:p>
            <a:pPr>
              <a:defRPr/>
            </a:pPr>
            <a:r>
              <a:rPr lang="en-US" sz="1400" dirty="0">
                <a:solidFill>
                  <a:prstClr val="white"/>
                </a:solidFill>
                <a:latin typeface="Constantia"/>
              </a:rPr>
              <a:t>    - risings and settings of celestial object </a:t>
            </a:r>
          </a:p>
          <a:p>
            <a:pPr>
              <a:defRPr/>
            </a:pPr>
            <a:r>
              <a:rPr lang="en-US" sz="1400" dirty="0">
                <a:solidFill>
                  <a:prstClr val="white"/>
                </a:solidFill>
                <a:latin typeface="Constantia"/>
              </a:rPr>
              <a:t>    - length of daylight</a:t>
            </a:r>
          </a:p>
          <a:p>
            <a:pPr>
              <a:defRPr/>
            </a:pPr>
            <a:r>
              <a:rPr lang="en-US" sz="1400" dirty="0">
                <a:solidFill>
                  <a:prstClr val="white"/>
                </a:solidFill>
                <a:latin typeface="Constantia"/>
              </a:rPr>
              <a:t>    - determination of latitude </a:t>
            </a:r>
          </a:p>
          <a:p>
            <a:pPr>
              <a:defRPr/>
            </a:pPr>
            <a:r>
              <a:rPr lang="en-US" sz="1400" dirty="0">
                <a:solidFill>
                  <a:prstClr val="white"/>
                </a:solidFill>
                <a:latin typeface="Constantia"/>
              </a:rPr>
              <a:t>    - points at which the Sun is vertical</a:t>
            </a:r>
          </a:p>
          <a:p>
            <a:pPr>
              <a:defRPr/>
            </a:pPr>
            <a:r>
              <a:rPr lang="en-US" sz="1400" dirty="0">
                <a:solidFill>
                  <a:prstClr val="white"/>
                </a:solidFill>
                <a:latin typeface="Constantia"/>
              </a:rPr>
              <a:t>    - shadows of the gnomon at the equinoxes and   </a:t>
            </a:r>
          </a:p>
          <a:p>
            <a:pPr>
              <a:defRPr/>
            </a:pPr>
            <a:r>
              <a:rPr lang="en-US" sz="1400" dirty="0">
                <a:solidFill>
                  <a:prstClr val="white"/>
                </a:solidFill>
                <a:latin typeface="Constantia"/>
              </a:rPr>
              <a:t>      solstices</a:t>
            </a:r>
          </a:p>
          <a:p>
            <a:pPr>
              <a:defRPr/>
            </a:pPr>
            <a:r>
              <a:rPr lang="en-US" sz="1400" dirty="0">
                <a:solidFill>
                  <a:prstClr val="white"/>
                </a:solidFill>
                <a:latin typeface="Constantia"/>
              </a:rPr>
              <a:t>    - other things which change with the spectator's </a:t>
            </a:r>
          </a:p>
          <a:p>
            <a:pPr>
              <a:defRPr/>
            </a:pPr>
            <a:r>
              <a:rPr lang="en-US" sz="1400" dirty="0">
                <a:solidFill>
                  <a:prstClr val="white"/>
                </a:solidFill>
                <a:latin typeface="Constantia"/>
              </a:rPr>
              <a:t>      position. There is also</a:t>
            </a:r>
          </a:p>
          <a:p>
            <a:pPr>
              <a:defRPr/>
            </a:pPr>
            <a:r>
              <a:rPr lang="en-US" sz="1400" dirty="0">
                <a:solidFill>
                  <a:prstClr val="white"/>
                </a:solidFill>
                <a:latin typeface="Constantia"/>
              </a:rPr>
              <a:t>    - a study of the angles made by the ecliptic with</a:t>
            </a:r>
          </a:p>
          <a:p>
            <a:pPr>
              <a:defRPr/>
            </a:pPr>
            <a:r>
              <a:rPr lang="en-US" sz="1400" dirty="0">
                <a:solidFill>
                  <a:prstClr val="white"/>
                </a:solidFill>
                <a:latin typeface="Constantia"/>
              </a:rPr>
              <a:t>      vertical, with tables. </a:t>
            </a:r>
          </a:p>
        </p:txBody>
      </p:sp>
      <p:sp>
        <p:nvSpPr>
          <p:cNvPr id="13" name="Title 12"/>
          <p:cNvSpPr>
            <a:spLocks noGrp="1"/>
          </p:cNvSpPr>
          <p:nvPr>
            <p:ph type="title"/>
          </p:nvPr>
        </p:nvSpPr>
        <p:spPr/>
        <p:txBody>
          <a:bodyPr/>
          <a:lstStyle/>
          <a:p>
            <a:pPr eaLnBrk="1" hangingPunct="1">
              <a:defRPr/>
            </a:pPr>
            <a:endParaRPr/>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428957173"/>
      </p:ext>
    </p:extLst>
  </p:cSld>
  <p:clrMapOvr>
    <a:masterClrMapping/>
  </p:clrMapOvr>
  <p:transition spd="slow">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5172"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5173"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500313"/>
            <a:ext cx="4643437" cy="3108325"/>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III:</a:t>
            </a:r>
          </a:p>
          <a:p>
            <a:pPr>
              <a:defRPr/>
            </a:pPr>
            <a:r>
              <a:rPr lang="en-US" sz="1400" dirty="0">
                <a:solidFill>
                  <a:prstClr val="white"/>
                </a:solidFill>
                <a:latin typeface="Constantia"/>
              </a:rPr>
              <a:t>   - length of the year, and the motion of the Sun </a:t>
            </a:r>
          </a:p>
          <a:p>
            <a:pPr>
              <a:defRPr/>
            </a:pPr>
            <a:r>
              <a:rPr lang="en-US" sz="1400" dirty="0">
                <a:solidFill>
                  <a:prstClr val="white"/>
                </a:solidFill>
                <a:latin typeface="Constantia"/>
              </a:rPr>
              <a:t>   - explains Hipparchus' discovery of the </a:t>
            </a:r>
          </a:p>
          <a:p>
            <a:pPr>
              <a:defRPr/>
            </a:pPr>
            <a:r>
              <a:rPr lang="en-US" sz="1400" dirty="0">
                <a:solidFill>
                  <a:prstClr val="white"/>
                </a:solidFill>
                <a:latin typeface="Constantia"/>
              </a:rPr>
              <a:t>     precession of the equinoxes</a:t>
            </a:r>
          </a:p>
          <a:p>
            <a:pPr>
              <a:defRPr/>
            </a:pPr>
            <a:r>
              <a:rPr lang="en-US" sz="1400" dirty="0">
                <a:solidFill>
                  <a:prstClr val="white"/>
                </a:solidFill>
                <a:latin typeface="Constantia"/>
              </a:rPr>
              <a:t>   - begin explanation epicycles</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Books IV &amp; V:</a:t>
            </a:r>
            <a:r>
              <a:rPr lang="en-US" sz="1400" dirty="0">
                <a:solidFill>
                  <a:prstClr val="white"/>
                </a:solidFill>
                <a:latin typeface="Constantia"/>
              </a:rPr>
              <a:t> </a:t>
            </a:r>
          </a:p>
          <a:p>
            <a:pPr>
              <a:defRPr/>
            </a:pPr>
            <a:r>
              <a:rPr lang="en-US" sz="1400" dirty="0">
                <a:solidFill>
                  <a:prstClr val="white"/>
                </a:solidFill>
                <a:latin typeface="Constantia"/>
              </a:rPr>
              <a:t>   the motion of the Moon:</a:t>
            </a:r>
          </a:p>
          <a:p>
            <a:pPr>
              <a:defRPr/>
            </a:pPr>
            <a:r>
              <a:rPr lang="en-US" sz="1400" dirty="0">
                <a:solidFill>
                  <a:prstClr val="white"/>
                </a:solidFill>
                <a:latin typeface="Constantia"/>
              </a:rPr>
              <a:t>   - lunar parallax </a:t>
            </a:r>
          </a:p>
          <a:p>
            <a:pPr>
              <a:defRPr/>
            </a:pPr>
            <a:r>
              <a:rPr lang="en-US" sz="1400" dirty="0">
                <a:solidFill>
                  <a:prstClr val="white"/>
                </a:solidFill>
                <a:latin typeface="Constantia"/>
              </a:rPr>
              <a:t>   - motion of the lunar apogee</a:t>
            </a:r>
          </a:p>
          <a:p>
            <a:pPr>
              <a:defRPr/>
            </a:pPr>
            <a:r>
              <a:rPr lang="en-US" sz="1400" dirty="0">
                <a:solidFill>
                  <a:prstClr val="white"/>
                </a:solidFill>
                <a:latin typeface="Constantia"/>
              </a:rPr>
              <a:t>   - sizes and distances of the Sun and Moon relative</a:t>
            </a:r>
          </a:p>
          <a:p>
            <a:pPr>
              <a:defRPr/>
            </a:pPr>
            <a:r>
              <a:rPr lang="en-US" sz="1400" dirty="0">
                <a:solidFill>
                  <a:prstClr val="white"/>
                </a:solidFill>
                <a:latin typeface="Constantia"/>
              </a:rPr>
              <a:t>     to Earth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VI: </a:t>
            </a:r>
          </a:p>
          <a:p>
            <a:pPr>
              <a:defRPr/>
            </a:pPr>
            <a:r>
              <a:rPr lang="en-US" sz="1400" dirty="0">
                <a:solidFill>
                  <a:prstClr val="white"/>
                </a:solidFill>
                <a:latin typeface="Constantia"/>
              </a:rPr>
              <a:t>    solar and lunar eclipses</a:t>
            </a:r>
          </a:p>
          <a:p>
            <a:pPr>
              <a:defRPr/>
            </a:pPr>
            <a:endParaRPr lang="en-US" sz="1400" dirty="0">
              <a:solidFill>
                <a:prstClr val="white"/>
              </a:solidFill>
              <a:latin typeface="Constantia"/>
            </a:endParaRPr>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570263267"/>
      </p:ext>
    </p:extLst>
  </p:cSld>
  <p:clrMapOvr>
    <a:masterClrMapping/>
  </p:clrMapOvr>
  <p:transition spd="slow">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6196"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6197"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214563"/>
            <a:ext cx="4643437" cy="3754437"/>
          </a:xfrm>
          <a:prstGeom prst="rect">
            <a:avLst/>
          </a:prstGeom>
          <a:noFill/>
        </p:spPr>
        <p:txBody>
          <a:bodyPr>
            <a:spAutoFit/>
          </a:bodyPr>
          <a:lstStyle/>
          <a:p>
            <a:pPr>
              <a:buFont typeface="Arial" pitchFamily="34" charset="0"/>
              <a:buChar char="•"/>
              <a:defRPr/>
            </a:pPr>
            <a:r>
              <a:rPr lang="en-US" sz="1400" dirty="0">
                <a:solidFill>
                  <a:srgbClr val="000099"/>
                </a:solidFill>
                <a:latin typeface="Constantia"/>
              </a:rPr>
              <a:t>Books VII  &amp; VIII:</a:t>
            </a:r>
          </a:p>
          <a:p>
            <a:pPr>
              <a:buFont typeface="Arial" pitchFamily="34" charset="0"/>
              <a:buChar char="•"/>
              <a:defRPr/>
            </a:pPr>
            <a:r>
              <a:rPr lang="en-US" sz="1400" dirty="0">
                <a:solidFill>
                  <a:prstClr val="white"/>
                </a:solidFill>
                <a:latin typeface="Constantia"/>
              </a:rPr>
              <a:t>   motions of the fixed stars:</a:t>
            </a:r>
          </a:p>
          <a:p>
            <a:pPr>
              <a:defRPr/>
            </a:pPr>
            <a:r>
              <a:rPr lang="en-US" sz="1400" dirty="0">
                <a:solidFill>
                  <a:prstClr val="white"/>
                </a:solidFill>
                <a:latin typeface="Constantia"/>
              </a:rPr>
              <a:t>    - includes precession of the equinoxes</a:t>
            </a:r>
          </a:p>
          <a:p>
            <a:pPr>
              <a:buFont typeface="Arial" pitchFamily="34" charset="0"/>
              <a:buChar char="•"/>
              <a:defRPr/>
            </a:pPr>
            <a:r>
              <a:rPr lang="en-US" sz="1400" dirty="0">
                <a:solidFill>
                  <a:prstClr val="white"/>
                </a:solidFill>
                <a:latin typeface="Constantia"/>
              </a:rPr>
              <a:t>   star catalogue of 1022 stars:</a:t>
            </a:r>
          </a:p>
          <a:p>
            <a:pPr>
              <a:defRPr/>
            </a:pPr>
            <a:r>
              <a:rPr lang="en-US" sz="1400" dirty="0">
                <a:solidFill>
                  <a:prstClr val="white"/>
                </a:solidFill>
                <a:latin typeface="Constantia"/>
              </a:rPr>
              <a:t>    - described by positions in the constellations</a:t>
            </a:r>
          </a:p>
          <a:p>
            <a:pPr>
              <a:defRPr/>
            </a:pPr>
            <a:r>
              <a:rPr lang="en-US" sz="1400" dirty="0">
                <a:solidFill>
                  <a:prstClr val="white"/>
                </a:solidFill>
                <a:latin typeface="Constantia"/>
              </a:rPr>
              <a:t>    - magnitude scale for brightness: </a:t>
            </a:r>
          </a:p>
          <a:p>
            <a:pPr>
              <a:defRPr/>
            </a:pPr>
            <a:r>
              <a:rPr lang="en-US" sz="1400" dirty="0">
                <a:solidFill>
                  <a:prstClr val="white"/>
                </a:solidFill>
                <a:latin typeface="Constantia"/>
              </a:rPr>
              <a:t>       + brightness brightest stars marked of the </a:t>
            </a:r>
          </a:p>
          <a:p>
            <a:pPr>
              <a:defRPr/>
            </a:pPr>
            <a:r>
              <a:rPr lang="en-US" sz="1400" dirty="0">
                <a:solidFill>
                  <a:prstClr val="white"/>
                </a:solidFill>
                <a:latin typeface="Constantia"/>
              </a:rPr>
              <a:t>           1</a:t>
            </a:r>
            <a:r>
              <a:rPr lang="en-US" sz="1400" baseline="30000" dirty="0">
                <a:solidFill>
                  <a:prstClr val="white"/>
                </a:solidFill>
                <a:latin typeface="Constantia"/>
              </a:rPr>
              <a:t>st</a:t>
            </a:r>
            <a:r>
              <a:rPr lang="en-US" sz="1400" dirty="0">
                <a:solidFill>
                  <a:prstClr val="white"/>
                </a:solidFill>
                <a:latin typeface="Constantia"/>
              </a:rPr>
              <a:t> magnitude (m = 1),            </a:t>
            </a:r>
          </a:p>
          <a:p>
            <a:pPr>
              <a:defRPr/>
            </a:pPr>
            <a:r>
              <a:rPr lang="en-US" sz="1400" dirty="0">
                <a:solidFill>
                  <a:prstClr val="white"/>
                </a:solidFill>
                <a:latin typeface="Constantia"/>
              </a:rPr>
              <a:t>       + faintest  6</a:t>
            </a:r>
            <a:r>
              <a:rPr lang="en-US" sz="1400" baseline="30000" dirty="0">
                <a:solidFill>
                  <a:prstClr val="white"/>
                </a:solidFill>
                <a:latin typeface="Constantia"/>
              </a:rPr>
              <a:t>th</a:t>
            </a:r>
            <a:r>
              <a:rPr lang="en-US" sz="1400" dirty="0">
                <a:solidFill>
                  <a:prstClr val="white"/>
                </a:solidFill>
                <a:latin typeface="Constantia"/>
              </a:rPr>
              <a:t> magnitude (m = 6), </a:t>
            </a:r>
          </a:p>
          <a:p>
            <a:pPr>
              <a:defRPr/>
            </a:pPr>
            <a:r>
              <a:rPr lang="en-US" sz="1400" dirty="0">
                <a:solidFill>
                  <a:prstClr val="white"/>
                </a:solidFill>
                <a:latin typeface="Constantia"/>
              </a:rPr>
              <a:t>          limit human visual perception </a:t>
            </a:r>
          </a:p>
          <a:p>
            <a:pPr>
              <a:defRPr/>
            </a:pPr>
            <a:r>
              <a:rPr lang="en-US" sz="1400" dirty="0">
                <a:solidFill>
                  <a:prstClr val="white"/>
                </a:solidFill>
                <a:latin typeface="Constantia"/>
              </a:rPr>
              <a:t>       + each grade of magnitude considered twice the </a:t>
            </a:r>
          </a:p>
          <a:p>
            <a:pPr>
              <a:defRPr/>
            </a:pPr>
            <a:r>
              <a:rPr lang="en-US" sz="1400" dirty="0">
                <a:solidFill>
                  <a:prstClr val="white"/>
                </a:solidFill>
                <a:latin typeface="Constantia"/>
              </a:rPr>
              <a:t>          brightness of the following grade  (log. scale). </a:t>
            </a:r>
          </a:p>
          <a:p>
            <a:pPr>
              <a:defRPr/>
            </a:pPr>
            <a:r>
              <a:rPr lang="en-US" sz="1400" dirty="0">
                <a:solidFill>
                  <a:prstClr val="white"/>
                </a:solidFill>
                <a:latin typeface="Constantia"/>
              </a:rPr>
              <a:t>       + system believed to have originated with   </a:t>
            </a:r>
          </a:p>
          <a:p>
            <a:pPr>
              <a:defRPr/>
            </a:pPr>
            <a:r>
              <a:rPr lang="en-US" sz="1400" dirty="0">
                <a:solidFill>
                  <a:prstClr val="white"/>
                </a:solidFill>
                <a:latin typeface="Constantia"/>
              </a:rPr>
              <a:t>          Hipparchus</a:t>
            </a:r>
          </a:p>
          <a:p>
            <a:pPr>
              <a:defRPr/>
            </a:pPr>
            <a:r>
              <a:rPr lang="en-US" sz="1400" dirty="0">
                <a:solidFill>
                  <a:prstClr val="white"/>
                </a:solidFill>
                <a:latin typeface="Constantia"/>
              </a:rPr>
              <a:t>       + Stellar positions: </a:t>
            </a:r>
            <a:r>
              <a:rPr lang="en-US" sz="1400" dirty="0" err="1">
                <a:solidFill>
                  <a:prstClr val="white"/>
                </a:solidFill>
                <a:latin typeface="Constantia"/>
              </a:rPr>
              <a:t>Hipparchan</a:t>
            </a:r>
            <a:r>
              <a:rPr lang="en-US" sz="1400" dirty="0">
                <a:solidFill>
                  <a:prstClr val="white"/>
                </a:solidFill>
                <a:latin typeface="Constantia"/>
              </a:rPr>
              <a:t> origin</a:t>
            </a:r>
          </a:p>
          <a:p>
            <a:pPr>
              <a:defRPr/>
            </a:pPr>
            <a:r>
              <a:rPr lang="en-US" sz="1400" dirty="0">
                <a:solidFill>
                  <a:prstClr val="white"/>
                </a:solidFill>
                <a:latin typeface="Constantia"/>
              </a:rPr>
              <a:t>          (despite Ptolemy's claim to the contrary)</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365984564"/>
      </p:ext>
    </p:extLst>
  </p:cSld>
  <p:clrMapOvr>
    <a:masterClrMapping/>
  </p:clrMapOvr>
  <p:transition spd="slow">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214546" y="142852"/>
            <a:ext cx="8229600" cy="1143000"/>
          </a:xfrm>
        </p:spPr>
        <p:txBody>
          <a:bodyPr>
            <a:normAutofit fontScale="90000"/>
          </a:bodyPr>
          <a:lstStyle/>
          <a:p>
            <a:pPr eaLnBrk="1" fontAlgn="auto" hangingPunct="1">
              <a:spcAft>
                <a:spcPts val="0"/>
              </a:spcAft>
              <a:defRPr/>
            </a:pPr>
            <a:r>
              <a:rPr sz="5100" err="1" smtClean="0"/>
              <a:t>Syntaxis</a:t>
            </a:r>
            <a:r>
              <a:rPr sz="5100" smtClean="0"/>
              <a:t>  -   Almagest</a:t>
            </a:r>
            <a:r>
              <a:rPr sz="2800" smtClean="0"/>
              <a:t>  </a:t>
            </a:r>
            <a:br>
              <a:rPr sz="2800" smtClean="0"/>
            </a:br>
            <a:endParaRPr sz="2800"/>
          </a:p>
        </p:txBody>
      </p:sp>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7221"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7222"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714500"/>
            <a:ext cx="4643437" cy="4400550"/>
          </a:xfrm>
          <a:prstGeom prst="rect">
            <a:avLst/>
          </a:prstGeom>
          <a:noFill/>
        </p:spPr>
        <p:txBody>
          <a:bodyPr>
            <a:spAutoFit/>
          </a:bodyPr>
          <a:lstStyle/>
          <a:p>
            <a:pPr>
              <a:defRPr/>
            </a:pP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IX:</a:t>
            </a:r>
          </a:p>
          <a:p>
            <a:pPr>
              <a:defRPr/>
            </a:pPr>
            <a:r>
              <a:rPr lang="en-US" sz="1400" dirty="0">
                <a:solidFill>
                  <a:prstClr val="white"/>
                </a:solidFill>
                <a:latin typeface="Constantia"/>
              </a:rPr>
              <a:t>   - general issues associated with creating models </a:t>
            </a:r>
          </a:p>
          <a:p>
            <a:pPr>
              <a:defRPr/>
            </a:pPr>
            <a:r>
              <a:rPr lang="en-US" sz="1400" dirty="0">
                <a:solidFill>
                  <a:prstClr val="white"/>
                </a:solidFill>
                <a:latin typeface="Constantia"/>
              </a:rPr>
              <a:t>      for the five (naked eye) planets</a:t>
            </a:r>
          </a:p>
          <a:p>
            <a:pPr>
              <a:defRPr/>
            </a:pPr>
            <a:r>
              <a:rPr lang="en-US" sz="1400" dirty="0">
                <a:solidFill>
                  <a:prstClr val="white"/>
                </a:solidFill>
                <a:latin typeface="Constantia"/>
              </a:rPr>
              <a:t>   - motion of Mercury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a:t>
            </a:r>
          </a:p>
          <a:p>
            <a:pPr>
              <a:defRPr/>
            </a:pPr>
            <a:r>
              <a:rPr lang="en-US" sz="1400" dirty="0">
                <a:solidFill>
                  <a:prstClr val="white"/>
                </a:solidFill>
                <a:latin typeface="Constantia"/>
              </a:rPr>
              <a:t>  motions of Venus and Mars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a:t>
            </a:r>
          </a:p>
          <a:p>
            <a:pPr>
              <a:defRPr/>
            </a:pPr>
            <a:r>
              <a:rPr lang="en-US" sz="1400" dirty="0">
                <a:solidFill>
                  <a:prstClr val="white"/>
                </a:solidFill>
                <a:latin typeface="Constantia"/>
              </a:rPr>
              <a:t>   motions of Jupiter and Saturn</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 </a:t>
            </a:r>
          </a:p>
          <a:p>
            <a:pPr>
              <a:defRPr/>
            </a:pPr>
            <a:r>
              <a:rPr lang="en-US" sz="1400" dirty="0">
                <a:solidFill>
                  <a:prstClr val="white"/>
                </a:solidFill>
                <a:latin typeface="Constantia"/>
              </a:rPr>
              <a:t>   stations and </a:t>
            </a:r>
            <a:r>
              <a:rPr lang="en-US" sz="1400" dirty="0" err="1">
                <a:solidFill>
                  <a:prstClr val="white"/>
                </a:solidFill>
                <a:latin typeface="Constantia"/>
              </a:rPr>
              <a:t>retrogradations</a:t>
            </a:r>
            <a:r>
              <a:rPr lang="en-US" sz="1400" dirty="0">
                <a:solidFill>
                  <a:prstClr val="white"/>
                </a:solidFill>
                <a:latin typeface="Constantia"/>
              </a:rPr>
              <a:t>, </a:t>
            </a:r>
          </a:p>
          <a:p>
            <a:pPr>
              <a:defRPr/>
            </a:pPr>
            <a:r>
              <a:rPr lang="en-US" sz="1400" dirty="0">
                <a:solidFill>
                  <a:prstClr val="white"/>
                </a:solidFill>
                <a:latin typeface="Constantia"/>
              </a:rPr>
              <a:t>   - occurring when planets appear to pause, </a:t>
            </a:r>
          </a:p>
          <a:p>
            <a:pPr>
              <a:defRPr/>
            </a:pPr>
            <a:r>
              <a:rPr lang="en-US" sz="1400" dirty="0">
                <a:solidFill>
                  <a:prstClr val="white"/>
                </a:solidFill>
                <a:latin typeface="Constantia"/>
              </a:rPr>
              <a:t>      then briefly reverse their motion against the  </a:t>
            </a:r>
          </a:p>
          <a:p>
            <a:pPr>
              <a:defRPr/>
            </a:pPr>
            <a:r>
              <a:rPr lang="en-US" sz="1400" dirty="0">
                <a:solidFill>
                  <a:prstClr val="white"/>
                </a:solidFill>
                <a:latin typeface="Constantia"/>
              </a:rPr>
              <a:t>      background of the zodiac. </a:t>
            </a:r>
          </a:p>
          <a:p>
            <a:pPr>
              <a:defRPr/>
            </a:pPr>
            <a:r>
              <a:rPr lang="en-US" sz="1400" dirty="0">
                <a:solidFill>
                  <a:prstClr val="white"/>
                </a:solidFill>
                <a:latin typeface="Constantia"/>
              </a:rPr>
              <a:t>    - Ptolemy understood these terms to apply to </a:t>
            </a:r>
          </a:p>
          <a:p>
            <a:pPr>
              <a:defRPr/>
            </a:pPr>
            <a:r>
              <a:rPr lang="en-US" sz="1400" dirty="0">
                <a:solidFill>
                  <a:prstClr val="white"/>
                </a:solidFill>
                <a:latin typeface="Constantia"/>
              </a:rPr>
              <a:t>      Mercury and Venus as well as the outer planets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XIII:</a:t>
            </a:r>
          </a:p>
          <a:p>
            <a:pPr>
              <a:defRPr/>
            </a:pPr>
            <a:r>
              <a:rPr lang="en-US" sz="1400" dirty="0">
                <a:solidFill>
                  <a:srgbClr val="000099"/>
                </a:solidFill>
                <a:latin typeface="Constantia"/>
              </a:rPr>
              <a:t>    </a:t>
            </a:r>
            <a:r>
              <a:rPr lang="en-US" sz="1400" dirty="0">
                <a:solidFill>
                  <a:prstClr val="white"/>
                </a:solidFill>
                <a:latin typeface="Constantia"/>
              </a:rPr>
              <a:t>motion in latitude:</a:t>
            </a:r>
          </a:p>
          <a:p>
            <a:pPr>
              <a:defRPr/>
            </a:pPr>
            <a:r>
              <a:rPr lang="en-US" sz="1400" dirty="0">
                <a:solidFill>
                  <a:prstClr val="white"/>
                </a:solidFill>
                <a:latin typeface="Constantia"/>
              </a:rPr>
              <a:t>    the deviation of planets from the ecliptic</a:t>
            </a:r>
          </a:p>
          <a:p>
            <a:pPr>
              <a:defRPr/>
            </a:pPr>
            <a:endParaRPr lang="en-US" sz="1400" dirty="0">
              <a:solidFill>
                <a:prstClr val="white"/>
              </a:solidFill>
              <a:latin typeface="Constantia"/>
            </a:endParaRPr>
          </a:p>
        </p:txBody>
      </p:sp>
    </p:spTree>
    <p:extLst>
      <p:ext uri="{BB962C8B-B14F-4D97-AF65-F5344CB8AC3E}">
        <p14:creationId xmlns:p14="http://schemas.microsoft.com/office/powerpoint/2010/main" val="740152087"/>
      </p:ext>
    </p:extLst>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smtClean="0">
                <a:solidFill>
                  <a:schemeClr val="tx2">
                    <a:lumMod val="90000"/>
                  </a:schemeClr>
                </a:solidFill>
              </a:rPr>
              <a:t>Euclides    (~ 300 BC)</a:t>
            </a:r>
            <a:br>
              <a:rPr b="1" smtClean="0">
                <a:solidFill>
                  <a:schemeClr val="tx2">
                    <a:lumMod val="90000"/>
                  </a:schemeClr>
                </a:solidFill>
              </a:rPr>
            </a:br>
            <a:r>
              <a:rPr b="1" smtClean="0">
                <a:solidFill>
                  <a:schemeClr val="tx2">
                    <a:lumMod val="90000"/>
                  </a:schemeClr>
                </a:solidFill>
              </a:rPr>
              <a:t>                Herophilus     (335-280 BC)</a:t>
            </a:r>
            <a:br>
              <a:rPr b="1" smtClean="0">
                <a:solidFill>
                  <a:schemeClr val="tx2">
                    <a:lumMod val="90000"/>
                  </a:schemeClr>
                </a:solidFill>
              </a:rPr>
            </a:br>
            <a:r>
              <a:rPr b="1" smtClean="0">
                <a:solidFill>
                  <a:schemeClr val="tx2">
                    <a:lumMod val="90000"/>
                  </a:schemeClr>
                </a:solidFill>
              </a:rPr>
              <a:t>     Aristarchus  of  Samos    (310-230 BC)</a:t>
            </a:r>
            <a:br>
              <a:rPr b="1" smtClean="0">
                <a:solidFill>
                  <a:schemeClr val="tx2">
                    <a:lumMod val="90000"/>
                  </a:schemeClr>
                </a:solidFill>
              </a:rPr>
            </a:br>
            <a:r>
              <a:rPr b="1" smtClean="0">
                <a:solidFill>
                  <a:schemeClr val="tx2">
                    <a:lumMod val="90000"/>
                  </a:schemeClr>
                </a:solidFill>
              </a:rPr>
              <a:t>                       Ctesibius    (285-222 BC)</a:t>
            </a:r>
            <a:br>
              <a:rPr b="1" smtClean="0">
                <a:solidFill>
                  <a:schemeClr val="tx2">
                    <a:lumMod val="90000"/>
                  </a:schemeClr>
                </a:solidFill>
              </a:rPr>
            </a:br>
            <a:r>
              <a:rPr b="1" smtClean="0">
                <a:solidFill>
                  <a:schemeClr val="tx2">
                    <a:lumMod val="90000"/>
                  </a:schemeClr>
                </a:solidFill>
              </a:rPr>
              <a:t>            Archimedes  (287-212  BC)</a:t>
            </a:r>
            <a:br>
              <a:rPr b="1" smtClean="0">
                <a:solidFill>
                  <a:schemeClr val="tx2">
                    <a:lumMod val="90000"/>
                  </a:schemeClr>
                </a:solidFill>
              </a:rPr>
            </a:br>
            <a:r>
              <a:rPr b="1" smtClean="0">
                <a:solidFill>
                  <a:schemeClr val="tx2">
                    <a:lumMod val="90000"/>
                  </a:schemeClr>
                </a:solidFill>
              </a:rPr>
              <a:t>Eratosthenes  (276-194  BC)           </a:t>
            </a:r>
            <a:br>
              <a:rPr b="1" smtClean="0">
                <a:solidFill>
                  <a:schemeClr val="tx2">
                    <a:lumMod val="90000"/>
                  </a:schemeClr>
                </a:solidFill>
              </a:rPr>
            </a:br>
            <a:r>
              <a:rPr b="1" smtClean="0">
                <a:solidFill>
                  <a:schemeClr val="tx2">
                    <a:lumMod val="90000"/>
                  </a:schemeClr>
                </a:solidFill>
              </a:rPr>
              <a:t>           Apollonius of Perga  (262-190 BC)</a:t>
            </a:r>
            <a:br>
              <a:rPr b="1" smtClean="0">
                <a:solidFill>
                  <a:schemeClr val="tx2">
                    <a:lumMod val="90000"/>
                  </a:schemeClr>
                </a:solidFill>
              </a:rPr>
            </a:br>
            <a:r>
              <a:rPr b="1" smtClean="0">
                <a:solidFill>
                  <a:schemeClr val="tx2">
                    <a:lumMod val="90000"/>
                  </a:schemeClr>
                </a:solidFill>
              </a:rPr>
              <a:t> Hipparchus of Samos  (190-120 BC)</a:t>
            </a:r>
            <a:br>
              <a:rPr b="1" smtClean="0">
                <a:solidFill>
                  <a:schemeClr val="tx2">
                    <a:lumMod val="90000"/>
                  </a:schemeClr>
                </a:solidFill>
              </a:rPr>
            </a:br>
            <a:r>
              <a:rPr b="1" smtClean="0">
                <a:solidFill>
                  <a:schemeClr val="tx2">
                    <a:lumMod val="90000"/>
                  </a:schemeClr>
                </a:solidFill>
              </a:rPr>
              <a:t>           Heron of Alexandria    (10-70 AD)</a:t>
            </a:r>
            <a:br>
              <a:rPr b="1" smtClean="0">
                <a:solidFill>
                  <a:schemeClr val="tx2">
                    <a:lumMod val="90000"/>
                  </a:schemeClr>
                </a:solidFill>
              </a:rPr>
            </a:br>
            <a:r>
              <a:rPr b="1" smtClean="0">
                <a:solidFill>
                  <a:schemeClr val="tx2">
                    <a:lumMod val="90000"/>
                  </a:schemeClr>
                </a:solidFill>
              </a:rPr>
              <a:t>                           Ptolemaeus  (83-168 AD) </a:t>
            </a:r>
            <a:endParaRPr b="1">
              <a:solidFill>
                <a:schemeClr val="tx2">
                  <a:lumMod val="90000"/>
                </a:schemeClr>
              </a:solidFill>
            </a:endParaRPr>
          </a:p>
        </p:txBody>
      </p:sp>
    </p:spTree>
    <p:extLst>
      <p:ext uri="{BB962C8B-B14F-4D97-AF65-F5344CB8AC3E}">
        <p14:creationId xmlns:p14="http://schemas.microsoft.com/office/powerpoint/2010/main" val="2163473261"/>
      </p:ext>
    </p:extLst>
  </p:cSld>
  <p:clrMapOvr>
    <a:masterClrMapping/>
  </p:clrMapOvr>
  <p:transition spd="slow">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857250" y="1666875"/>
            <a:ext cx="8715375" cy="5191125"/>
          </a:xfrm>
        </p:spPr>
        <p:txBody>
          <a:bodyPr/>
          <a:lstStyle/>
          <a:p>
            <a:pPr>
              <a:lnSpc>
                <a:spcPct val="80000"/>
              </a:lnSpc>
              <a:buFont typeface="Wingdings 2" pitchFamily="18" charset="2"/>
              <a:buNone/>
              <a:defRPr/>
            </a:pPr>
            <a:r>
              <a:rPr lang="en-US" dirty="0" smtClean="0"/>
              <a:t>    </a:t>
            </a:r>
            <a:r>
              <a:rPr lang="en-US" sz="2200" b="1" dirty="0" smtClean="0">
                <a:solidFill>
                  <a:schemeClr val="bg1">
                    <a:lumMod val="85000"/>
                    <a:lumOff val="15000"/>
                  </a:schemeClr>
                </a:solidFill>
              </a:rPr>
              <a:t>Various  astronomers  made  significant, </a:t>
            </a:r>
          </a:p>
          <a:p>
            <a:pPr>
              <a:lnSpc>
                <a:spcPct val="80000"/>
              </a:lnSpc>
              <a:buFont typeface="Wingdings 2" pitchFamily="18" charset="2"/>
              <a:buNone/>
              <a:defRPr/>
            </a:pPr>
            <a:r>
              <a:rPr lang="en-US" sz="2200" b="1" dirty="0" smtClean="0">
                <a:solidFill>
                  <a:schemeClr val="bg1">
                    <a:lumMod val="85000"/>
                    <a:lumOff val="15000"/>
                  </a:schemeClr>
                </a:solidFill>
              </a:rPr>
              <a:t>     even amazing,  contributions.  Noteworthy examples:</a:t>
            </a:r>
          </a:p>
          <a:p>
            <a:pPr>
              <a:lnSpc>
                <a:spcPct val="80000"/>
              </a:lnSpc>
              <a:buFont typeface="Wingdings 2" pitchFamily="18" charset="2"/>
              <a:buNone/>
              <a:defRPr/>
            </a:pPr>
            <a:endParaRPr lang="en-US" sz="2200" b="1" dirty="0" smtClean="0">
              <a:solidFill>
                <a:schemeClr val="bg1">
                  <a:lumMod val="85000"/>
                  <a:lumOff val="15000"/>
                </a:schemeClr>
              </a:solidFill>
            </a:endParaRPr>
          </a:p>
          <a:p>
            <a:pPr>
              <a:lnSpc>
                <a:spcPct val="80000"/>
              </a:lnSpc>
              <a:buFont typeface="Wingdings 2" pitchFamily="18" charset="2"/>
              <a:buNone/>
              <a:defRPr/>
            </a:pPr>
            <a:r>
              <a:rPr lang="en-US" sz="2200" b="1" dirty="0" smtClean="0">
                <a:solidFill>
                  <a:schemeClr val="bg1">
                    <a:lumMod val="85000"/>
                    <a:lumOff val="15000"/>
                  </a:schemeClr>
                </a:solidFill>
                <a:sym typeface="Mathematica1"/>
              </a:rPr>
              <a:t>            </a:t>
            </a:r>
            <a:r>
              <a:rPr lang="en-US" sz="2200" b="1" dirty="0" smtClean="0">
                <a:solidFill>
                  <a:schemeClr val="bg1">
                    <a:lumMod val="85000"/>
                    <a:lumOff val="15000"/>
                  </a:schemeClr>
                </a:solidFill>
              </a:rPr>
              <a:t>Aristarchus of Samos    - Heliocentric  Universe</a:t>
            </a:r>
          </a:p>
          <a:p>
            <a:pPr>
              <a:lnSpc>
                <a:spcPct val="80000"/>
              </a:lnSpc>
              <a:buFont typeface="Wingdings 2" pitchFamily="18" charset="2"/>
              <a:buNone/>
              <a:defRPr/>
            </a:pPr>
            <a:r>
              <a:rPr lang="en-US" sz="2200" b="1" dirty="0" smtClean="0">
                <a:solidFill>
                  <a:schemeClr val="bg1">
                    <a:lumMod val="85000"/>
                    <a:lumOff val="15000"/>
                  </a:schemeClr>
                </a:solidFill>
              </a:rPr>
              <a:t>                                                           - distance Moon &amp; Sun</a:t>
            </a:r>
          </a:p>
          <a:p>
            <a:pPr>
              <a:lnSpc>
                <a:spcPct val="80000"/>
              </a:lnSpc>
              <a:buFont typeface="Wingdings 2" pitchFamily="18" charset="2"/>
              <a:buNone/>
              <a:defRPr/>
            </a:pPr>
            <a:r>
              <a:rPr lang="en-US" sz="2200" b="1" dirty="0" smtClean="0">
                <a:solidFill>
                  <a:schemeClr val="bg1">
                    <a:lumMod val="85000"/>
                    <a:lumOff val="15000"/>
                  </a:schemeClr>
                </a:solidFill>
              </a:rPr>
              <a:t>                                                           - size Sun</a:t>
            </a:r>
          </a:p>
          <a:p>
            <a:pPr>
              <a:lnSpc>
                <a:spcPct val="80000"/>
              </a:lnSpc>
              <a:buFont typeface="Wingdings 2" pitchFamily="18" charset="2"/>
              <a:buNone/>
              <a:defRPr/>
            </a:pPr>
            <a:r>
              <a:rPr lang="en-US" sz="2200" b="1" dirty="0" smtClean="0">
                <a:solidFill>
                  <a:schemeClr val="bg1">
                    <a:lumMod val="85000"/>
                    <a:lumOff val="15000"/>
                  </a:schemeClr>
                </a:solidFill>
              </a:rPr>
              <a:t>          </a:t>
            </a:r>
            <a:r>
              <a:rPr lang="en-US" sz="2200" b="1" dirty="0" smtClean="0">
                <a:solidFill>
                  <a:schemeClr val="bg1">
                    <a:lumMod val="85000"/>
                    <a:lumOff val="15000"/>
                  </a:schemeClr>
                </a:solidFill>
                <a:sym typeface="Mathematica1"/>
              </a:rPr>
              <a:t>  </a:t>
            </a:r>
            <a:r>
              <a:rPr lang="en-US" sz="2200" b="1" dirty="0" smtClean="0">
                <a:solidFill>
                  <a:schemeClr val="bg1">
                    <a:lumMod val="85000"/>
                    <a:lumOff val="15000"/>
                  </a:schemeClr>
                </a:solidFill>
              </a:rPr>
              <a:t>Archimedes                      - </a:t>
            </a:r>
            <a:r>
              <a:rPr lang="en-US" sz="2200" b="1" dirty="0" err="1" smtClean="0">
                <a:solidFill>
                  <a:schemeClr val="bg1">
                    <a:lumMod val="85000"/>
                    <a:lumOff val="15000"/>
                  </a:schemeClr>
                </a:solidFill>
              </a:rPr>
              <a:t>Planisphere</a:t>
            </a:r>
            <a:r>
              <a:rPr lang="en-US" sz="2200" b="1" dirty="0" smtClean="0">
                <a:solidFill>
                  <a:schemeClr val="bg1">
                    <a:lumMod val="85000"/>
                    <a:lumOff val="15000"/>
                  </a:schemeClr>
                </a:solidFill>
              </a:rPr>
              <a:t>/Planetarium  ?</a:t>
            </a:r>
          </a:p>
          <a:p>
            <a:pPr>
              <a:lnSpc>
                <a:spcPct val="80000"/>
              </a:lnSpc>
              <a:buFont typeface="Wingdings 2" pitchFamily="18" charset="2"/>
              <a:buNone/>
              <a:defRPr/>
            </a:pPr>
            <a:r>
              <a:rPr lang="en-US" sz="2200" b="1" dirty="0" smtClean="0">
                <a:solidFill>
                  <a:schemeClr val="bg1">
                    <a:lumMod val="85000"/>
                    <a:lumOff val="15000"/>
                  </a:schemeClr>
                </a:solidFill>
              </a:rPr>
              <a:t>          </a:t>
            </a:r>
            <a:r>
              <a:rPr lang="en-US" sz="2200" b="1" dirty="0" smtClean="0">
                <a:solidFill>
                  <a:schemeClr val="bg1">
                    <a:lumMod val="85000"/>
                    <a:lumOff val="15000"/>
                  </a:schemeClr>
                </a:solidFill>
                <a:sym typeface="Mathematica1"/>
              </a:rPr>
              <a:t>  </a:t>
            </a:r>
            <a:r>
              <a:rPr lang="en-US" sz="2200" b="1" dirty="0" smtClean="0">
                <a:solidFill>
                  <a:schemeClr val="bg1">
                    <a:lumMod val="85000"/>
                    <a:lumOff val="15000"/>
                  </a:schemeClr>
                </a:solidFill>
              </a:rPr>
              <a:t>Eratosthenes                   - Diameter Earth </a:t>
            </a:r>
          </a:p>
          <a:p>
            <a:pPr>
              <a:lnSpc>
                <a:spcPct val="80000"/>
              </a:lnSpc>
              <a:buFont typeface="Wingdings 2" pitchFamily="18" charset="2"/>
              <a:buNone/>
              <a:defRPr/>
            </a:pPr>
            <a:r>
              <a:rPr lang="en-US" sz="2200" b="1" dirty="0" smtClean="0">
                <a:solidFill>
                  <a:schemeClr val="bg1">
                    <a:lumMod val="85000"/>
                    <a:lumOff val="15000"/>
                  </a:schemeClr>
                </a:solidFill>
              </a:rPr>
              <a:t>          </a:t>
            </a:r>
            <a:r>
              <a:rPr lang="en-US" sz="2200" b="1" dirty="0" smtClean="0">
                <a:solidFill>
                  <a:schemeClr val="bg1">
                    <a:lumMod val="85000"/>
                    <a:lumOff val="15000"/>
                  </a:schemeClr>
                </a:solidFill>
                <a:sym typeface="Mathematica1"/>
              </a:rPr>
              <a:t>  </a:t>
            </a:r>
            <a:r>
              <a:rPr lang="en-US" sz="2200" b="1" dirty="0" smtClean="0">
                <a:solidFill>
                  <a:schemeClr val="bg1">
                    <a:lumMod val="85000"/>
                    <a:lumOff val="15000"/>
                  </a:schemeClr>
                </a:solidFill>
              </a:rPr>
              <a:t>Hipparchus                      - multitude </a:t>
            </a:r>
          </a:p>
          <a:p>
            <a:pPr>
              <a:lnSpc>
                <a:spcPct val="80000"/>
              </a:lnSpc>
              <a:buFont typeface="Wingdings 2" pitchFamily="18" charset="2"/>
              <a:buNone/>
              <a:defRPr/>
            </a:pPr>
            <a:r>
              <a:rPr lang="en-US" sz="2200" b="1" dirty="0" smtClean="0">
                <a:solidFill>
                  <a:schemeClr val="bg1">
                    <a:lumMod val="85000"/>
                    <a:lumOff val="15000"/>
                  </a:schemeClr>
                </a:solidFill>
              </a:rPr>
              <a:t>                                                             essential contributions </a:t>
            </a:r>
          </a:p>
          <a:p>
            <a:pPr>
              <a:lnSpc>
                <a:spcPct val="80000"/>
              </a:lnSpc>
              <a:buFont typeface="Wingdings 2" pitchFamily="18" charset="2"/>
              <a:buNone/>
              <a:defRPr/>
            </a:pPr>
            <a:endParaRPr lang="en-US" sz="2200" b="1" dirty="0" smtClean="0">
              <a:solidFill>
                <a:schemeClr val="bg1">
                  <a:lumMod val="85000"/>
                  <a:lumOff val="15000"/>
                </a:schemeClr>
              </a:solidFill>
            </a:endParaRPr>
          </a:p>
          <a:p>
            <a:pPr>
              <a:lnSpc>
                <a:spcPct val="80000"/>
              </a:lnSpc>
              <a:buFont typeface="Wingdings 2" pitchFamily="18" charset="2"/>
              <a:buNone/>
              <a:defRPr/>
            </a:pPr>
            <a:r>
              <a:rPr lang="en-US" sz="2200" b="1" dirty="0" smtClean="0">
                <a:solidFill>
                  <a:schemeClr val="bg1">
                    <a:lumMod val="85000"/>
                    <a:lumOff val="15000"/>
                  </a:schemeClr>
                </a:solidFill>
              </a:rPr>
              <a:t>     Problematic is the loss of nearly all,  except for a few,</a:t>
            </a:r>
          </a:p>
          <a:p>
            <a:pPr>
              <a:lnSpc>
                <a:spcPct val="80000"/>
              </a:lnSpc>
              <a:buFont typeface="Wingdings 2" pitchFamily="18" charset="2"/>
              <a:buNone/>
              <a:defRPr/>
            </a:pPr>
            <a:r>
              <a:rPr lang="en-US" sz="2200" b="1" dirty="0" smtClean="0">
                <a:solidFill>
                  <a:schemeClr val="bg1">
                    <a:lumMod val="85000"/>
                    <a:lumOff val="15000"/>
                  </a:schemeClr>
                </a:solidFill>
              </a:rPr>
              <a:t>     of the books and works they have written … </a:t>
            </a:r>
            <a:endParaRPr lang="en-US" sz="2200" b="1" dirty="0">
              <a:solidFill>
                <a:schemeClr val="bg1">
                  <a:lumMod val="85000"/>
                  <a:lumOff val="15000"/>
                </a:schemeClr>
              </a:solidFill>
            </a:endParaRPr>
          </a:p>
        </p:txBody>
      </p:sp>
      <p:sp>
        <p:nvSpPr>
          <p:cNvPr id="3" name="Title 2"/>
          <p:cNvSpPr>
            <a:spLocks noGrp="1"/>
          </p:cNvSpPr>
          <p:nvPr>
            <p:ph type="title"/>
          </p:nvPr>
        </p:nvSpPr>
        <p:spPr>
          <a:xfrm>
            <a:off x="285720" y="-142900"/>
            <a:ext cx="8229600" cy="1219200"/>
          </a:xfrm>
        </p:spPr>
        <p:txBody>
          <a:bodyPr>
            <a:normAutofit fontScale="90000"/>
          </a:bodyPr>
          <a:lstStyle/>
          <a:p>
            <a:pPr>
              <a:defRPr/>
            </a:pPr>
            <a:r>
              <a:rPr smtClean="0"/>
              <a:t>         </a:t>
            </a:r>
            <a:r>
              <a:rPr sz="5700" smtClean="0"/>
              <a:t>Hellenistic  Astronomers</a:t>
            </a:r>
            <a:endParaRPr sz="5700"/>
          </a:p>
        </p:txBody>
      </p:sp>
      <p:sp>
        <p:nvSpPr>
          <p:cNvPr id="6" name="Rectangle 5"/>
          <p:cNvSpPr/>
          <p:nvPr/>
        </p:nvSpPr>
        <p:spPr>
          <a:xfrm>
            <a:off x="428625" y="1500188"/>
            <a:ext cx="8358188" cy="4929187"/>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504900883"/>
      </p:ext>
    </p:extLst>
  </p:cSld>
  <p:clrMapOvr>
    <a:masterClrMapping/>
  </p:clrMapOvr>
  <p:transition spd="slow">
    <p:zo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3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Helderheid">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Kantoor - klassie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lderhei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1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22357</TotalTime>
  <Words>2876</Words>
  <Application>Microsoft Office PowerPoint</Application>
  <PresentationFormat>On-screen Show (4:3)</PresentationFormat>
  <Paragraphs>621</Paragraphs>
  <Slides>73</Slides>
  <Notes>5</Notes>
  <HiddenSlides>0</HiddenSlides>
  <MMClips>1</MMClips>
  <ScaleCrop>false</ScaleCrop>
  <HeadingPairs>
    <vt:vector size="4" baseType="variant">
      <vt:variant>
        <vt:lpstr>Theme</vt:lpstr>
      </vt:variant>
      <vt:variant>
        <vt:i4>13</vt:i4>
      </vt:variant>
      <vt:variant>
        <vt:lpstr>Slide Titles</vt:lpstr>
      </vt:variant>
      <vt:variant>
        <vt:i4>73</vt:i4>
      </vt:variant>
    </vt:vector>
  </HeadingPairs>
  <TitlesOfParts>
    <vt:vector size="86" baseType="lpstr">
      <vt:lpstr>3_Apex</vt:lpstr>
      <vt:lpstr>2_Paper</vt:lpstr>
      <vt:lpstr>1_Paper</vt:lpstr>
      <vt:lpstr>3_Paper</vt:lpstr>
      <vt:lpstr>7_Paper</vt:lpstr>
      <vt:lpstr>8_Paper</vt:lpstr>
      <vt:lpstr>9_Paper</vt:lpstr>
      <vt:lpstr>10_Paper</vt:lpstr>
      <vt:lpstr>Paper</vt:lpstr>
      <vt:lpstr>Helderheid</vt:lpstr>
      <vt:lpstr>4_Paper</vt:lpstr>
      <vt:lpstr>11_Paper</vt:lpstr>
      <vt:lpstr>12_Paper</vt:lpstr>
      <vt:lpstr>the Universe Mechanized:  Hellenistic Cosmology  </vt:lpstr>
      <vt:lpstr>the First  Scientific Revolution:  Hellenistic World </vt:lpstr>
      <vt:lpstr>     Hellenistic  States       &amp; Centers of  Science</vt:lpstr>
      <vt:lpstr>                       Alexandria</vt:lpstr>
      <vt:lpstr>First Scientific Revolution</vt:lpstr>
      <vt:lpstr>     Euclides                         Herophilus                                                          Aristarchus          Ctesibius                                     Archimedes                Eratosthenes                                         Apollonius                  Hipparchus                                   Heron of Alexandria         Ptolemaeus</vt:lpstr>
      <vt:lpstr>PowerPoint Presentation</vt:lpstr>
      <vt:lpstr>Euclides    (~ 300 BC)                 Herophilus     (335-280 BC)      Aristarchus  of  Samos    (310-230 BC)                        Ctesibius    (285-222 BC)             Archimedes  (287-212  BC) Eratosthenes  (276-194  BC)                       Apollonius of Perga  (262-190 BC)  Hipparchus of Samos  (190-120 BC)            Heron of Alexandria    (10-70 AD)                            Ptolemaeus  (83-168 AD) </vt:lpstr>
      <vt:lpstr>         Hellenistic  Astronomers</vt:lpstr>
      <vt:lpstr>Aristarchus of Samos Ἀρίσταρχος  310-230 BCE </vt:lpstr>
      <vt:lpstr>Aristarchus  of  Samos    (Samos,  310-230 BCE)    the  ancient  Copernicus</vt:lpstr>
      <vt:lpstr>      On the Sizes and Distances   </vt:lpstr>
      <vt:lpstr>      On the Sizes and Distances   </vt:lpstr>
      <vt:lpstr>      On the Sizes and Distances   </vt:lpstr>
      <vt:lpstr>Aristarchus: Heliocentric Universe    </vt:lpstr>
      <vt:lpstr>Aristarchus: Heliocentric Universe    </vt:lpstr>
      <vt:lpstr>Eratosthenes of Cyrene Ἐρατοσθένης  276 BC - 194 BC </vt:lpstr>
      <vt:lpstr>Eratosthenes  of Cyrene   (276 -194 B.C.E.)</vt:lpstr>
      <vt:lpstr>PowerPoint Presentation</vt:lpstr>
      <vt:lpstr>Eratosthenes  Earth Circumference Measurement</vt:lpstr>
      <vt:lpstr>Archimedes of Syracuse     c. 287 – 212 BCE </vt:lpstr>
      <vt:lpstr>         Archimedes</vt:lpstr>
      <vt:lpstr>PowerPoint Presentation</vt:lpstr>
      <vt:lpstr>PowerPoint Presentation</vt:lpstr>
      <vt:lpstr>         Archimedes</vt:lpstr>
      <vt:lpstr>Hipparcus     c. 190 – 120 BCE </vt:lpstr>
      <vt:lpstr>Hipparchus  of   Nicaea (190-120  BC)   Antiquities' Greatest  Astronomer   Responsible for the true     Revolution in  Astronomy   Synthesis  of       Babylonian Observational Astronomy     Greek  Theoretical/Geometric  Models Astronomy  as  true Modern Science:      Experiment  &amp;  Theory           </vt:lpstr>
      <vt:lpstr>Hipparcus   (Nicaea-Rhodos 190-120 BCE)</vt:lpstr>
      <vt:lpstr>Star Magnitudes   </vt:lpstr>
      <vt:lpstr>Precession   </vt:lpstr>
      <vt:lpstr>Precession   </vt:lpstr>
      <vt:lpstr>…  and   Astronomy    </vt:lpstr>
      <vt:lpstr> Farnese Atlas: Hipparchus’ star catalog ?    </vt:lpstr>
      <vt:lpstr> Farnese Atlas: Hipparchus star catalog ?    </vt:lpstr>
      <vt:lpstr>Claudius Ptolemaeus      AD  83-168 </vt:lpstr>
      <vt:lpstr>Claudius Ptolemaeus      AD  83-168 </vt:lpstr>
      <vt:lpstr>   Claudius  Ptolemaeus    Thebaid/Ptolemais Hermiou-   Alexandria                83-168 A.D.                Mathematician               Astronomer                Geographer               Astrologer additional interests in                Optics                Music                Philosophy</vt:lpstr>
      <vt:lpstr>   Claudius  Ptolemaeus      Culmination  &amp;   Synthesis        Hellenistic Astronomy        Geography in Classical World  Lasting and dominant influence,           &gt;  1500 yrs,          European &amp;  Islamic science </vt:lpstr>
      <vt:lpstr>Alexandria: Birthplace of the  Western Mind</vt:lpstr>
      <vt:lpstr>Great Library of Alexandria</vt:lpstr>
      <vt:lpstr>        Ptolemy's  Bibliography                              </vt:lpstr>
      <vt:lpstr>PowerPoint Presentation</vt:lpstr>
      <vt:lpstr>  Geografia  </vt:lpstr>
      <vt:lpstr>Geografia   </vt:lpstr>
      <vt:lpstr>  Geografia  </vt:lpstr>
      <vt:lpstr>  Geografia  -  Oikoumene/</vt:lpstr>
      <vt:lpstr>Geografia:            four  Map Projections</vt:lpstr>
      <vt:lpstr>Almagest  -  the Greatest</vt:lpstr>
      <vt:lpstr>     -   Almagest                </vt:lpstr>
      <vt:lpstr>Almagest             the Greatest</vt:lpstr>
      <vt:lpstr>Almagest             the Greatest</vt:lpstr>
      <vt:lpstr>Almagest             the Greatest</vt:lpstr>
      <vt:lpstr>Almagest             the Greatest</vt:lpstr>
      <vt:lpstr>PowerPoint Presentation</vt:lpstr>
      <vt:lpstr>Almagest             the Greatest</vt:lpstr>
      <vt:lpstr>Almagest             the Greatest</vt:lpstr>
      <vt:lpstr>Epicyclic Theory   </vt:lpstr>
      <vt:lpstr>PowerPoint Presentation</vt:lpstr>
      <vt:lpstr>PowerPoint Presentation</vt:lpstr>
      <vt:lpstr>Epicycle Theory:   refinements               (2nd century B.C.) </vt:lpstr>
      <vt:lpstr>PowerPoint Presentation</vt:lpstr>
      <vt:lpstr>Early geometric planetary models</vt:lpstr>
      <vt:lpstr>The inferior and superior planets</vt:lpstr>
      <vt:lpstr>Ptolemaeus Epicycle Theory   </vt:lpstr>
      <vt:lpstr>Almagest          </vt:lpstr>
      <vt:lpstr>Syntaxis  -   Almagest   </vt:lpstr>
      <vt:lpstr>Syntaxis  -   Almagest   </vt:lpstr>
      <vt:lpstr>PowerPoint Presentation</vt:lpstr>
      <vt:lpstr>PowerPoint Presentation</vt:lpstr>
      <vt:lpstr>PowerPoint Presentation</vt:lpstr>
      <vt:lpstr>PowerPoint Presentation</vt:lpstr>
      <vt:lpstr>PowerPoint Presentation</vt:lpstr>
      <vt:lpstr>Syntaxis  -   Almagest   </vt:lpstr>
    </vt:vector>
  </TitlesOfParts>
  <Company>Kapteyn Astronomical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894</cp:revision>
  <cp:lastPrinted>2016-12-08T17:02:30Z</cp:lastPrinted>
  <dcterms:created xsi:type="dcterms:W3CDTF">2003-04-08T08:38:37Z</dcterms:created>
  <dcterms:modified xsi:type="dcterms:W3CDTF">2016-12-08T17:03:19Z</dcterms:modified>
</cp:coreProperties>
</file>