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  <p:sldMasterId id="2147484087" r:id="rId2"/>
    <p:sldMasterId id="2147484125" r:id="rId3"/>
    <p:sldMasterId id="2147484235" r:id="rId4"/>
    <p:sldMasterId id="2147484271" r:id="rId5"/>
    <p:sldMasterId id="2147484283" r:id="rId6"/>
  </p:sldMasterIdLst>
  <p:notesMasterIdLst>
    <p:notesMasterId r:id="rId54"/>
  </p:notesMasterIdLst>
  <p:sldIdLst>
    <p:sldId id="1366" r:id="rId7"/>
    <p:sldId id="1328" r:id="rId8"/>
    <p:sldId id="1329" r:id="rId9"/>
    <p:sldId id="1330" r:id="rId10"/>
    <p:sldId id="1331" r:id="rId11"/>
    <p:sldId id="1418" r:id="rId12"/>
    <p:sldId id="1332" r:id="rId13"/>
    <p:sldId id="1417" r:id="rId14"/>
    <p:sldId id="1420" r:id="rId15"/>
    <p:sldId id="1421" r:id="rId16"/>
    <p:sldId id="1416" r:id="rId17"/>
    <p:sldId id="1334" r:id="rId18"/>
    <p:sldId id="1335" r:id="rId19"/>
    <p:sldId id="1336" r:id="rId20"/>
    <p:sldId id="1337" r:id="rId21"/>
    <p:sldId id="1338" r:id="rId22"/>
    <p:sldId id="1422" r:id="rId23"/>
    <p:sldId id="1423" r:id="rId24"/>
    <p:sldId id="1424" r:id="rId25"/>
    <p:sldId id="1425" r:id="rId26"/>
    <p:sldId id="1426" r:id="rId27"/>
    <p:sldId id="1427" r:id="rId28"/>
    <p:sldId id="1428" r:id="rId29"/>
    <p:sldId id="1258" r:id="rId30"/>
    <p:sldId id="1259" r:id="rId31"/>
    <p:sldId id="1433" r:id="rId32"/>
    <p:sldId id="1431" r:id="rId33"/>
    <p:sldId id="1432" r:id="rId34"/>
    <p:sldId id="1260" r:id="rId35"/>
    <p:sldId id="1430" r:id="rId36"/>
    <p:sldId id="1339" r:id="rId37"/>
    <p:sldId id="1262" r:id="rId38"/>
    <p:sldId id="1263" r:id="rId39"/>
    <p:sldId id="1340" r:id="rId40"/>
    <p:sldId id="1265" r:id="rId41"/>
    <p:sldId id="1266" r:id="rId42"/>
    <p:sldId id="1343" r:id="rId43"/>
    <p:sldId id="1344" r:id="rId44"/>
    <p:sldId id="1434" r:id="rId45"/>
    <p:sldId id="1441" r:id="rId46"/>
    <p:sldId id="1435" r:id="rId47"/>
    <p:sldId id="1436" r:id="rId48"/>
    <p:sldId id="1437" r:id="rId49"/>
    <p:sldId id="1278" r:id="rId50"/>
    <p:sldId id="1438" r:id="rId51"/>
    <p:sldId id="1439" r:id="rId52"/>
    <p:sldId id="1440" r:id="rId53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EAD0BB-26F2-46F9-8625-B118F816D3FD}" type="slidenum">
              <a:rPr lang="en-US" altLang="en-US">
                <a:solidFill>
                  <a:prstClr val="black"/>
                </a:solidFill>
              </a:rPr>
              <a:pPr eaLnBrk="1" hangingPunct="1"/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A3CA30-BAFD-4BE7-8388-FD6771C75F06}" type="slidenum">
              <a:rPr lang="en-US" altLang="en-US">
                <a:solidFill>
                  <a:prstClr val="black"/>
                </a:solidFill>
              </a:rPr>
              <a:pPr eaLnBrk="1" hangingPunct="1"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3575" indent="-30906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6269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30776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5284" indent="-247254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9791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14299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8806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203314" indent="-24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86168AE-A30C-4536-817F-3DD7B1C9792D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44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6763"/>
            <a:ext cx="5111750" cy="3833812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0FEE-5CA8-4510-BEDA-3699D9FC817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22565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ED36-6F41-4347-AD1F-4548061810B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0697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A8C3-D229-492B-81CF-E24AF5CA9AD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37443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EF71E-79AA-42A9-8D34-AF69B767C77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0FEE-5CA8-4510-BEDA-3699D9FC817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92367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1076-CD94-484F-A627-708573C1CE7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834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218C-745D-4602-A2CF-EFA7D7A5EFF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33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203F-91F5-4C9E-AF6E-B8D410E6BE9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79244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B6B6-FAA4-4031-8F0D-11FB8D0ED00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30402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10A5-406A-4922-8469-B2F60347B89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66758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408-7184-45B7-8924-2C9FE35CA7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659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1076-CD94-484F-A627-708573C1CE7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44496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8F3FD-5C37-4887-B293-7044E4BEA44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63362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FB-907A-4675-B6E7-24C959200B7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32759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ED36-6F41-4347-AD1F-4548061810B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49815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A8C3-D229-492B-81CF-E24AF5CA9AD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01461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EF71E-79AA-42A9-8D34-AF69B767C77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32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15277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92023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38406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74781"/>
      </p:ext>
    </p:extLst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1624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218C-745D-4602-A2CF-EFA7D7A5EFF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32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83531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6140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58016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88014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42113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81493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35814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3A63A-8DD4-4221-8AA9-D344E8F4BA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111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295-95BC-4D9B-9B27-512137E6BBB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78776"/>
      </p:ext>
    </p:extLst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8B73C-18C8-43FA-9CE5-64208507AB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12504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203F-91F5-4C9E-AF6E-B8D410E6BE9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8565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73A26-F9E7-4251-AC04-29FC784C54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90355"/>
      </p:ext>
    </p:extLst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0799F-5C8F-4D2A-8504-C7DFC5D4DB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62353"/>
      </p:ext>
    </p:extLst>
  </p:cSld>
  <p:clrMapOvr>
    <a:masterClrMapping/>
  </p:clrMapOvr>
  <p:transition spd="slow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3D97D-1EDC-4A1F-9524-92BD6CBF3DD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85155"/>
      </p:ext>
    </p:extLst>
  </p:cSld>
  <p:clrMapOvr>
    <a:masterClrMapping/>
  </p:clrMapOvr>
  <p:transition spd="slow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25839-76E3-40E4-9BEC-E88EFF23486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66612"/>
      </p:ext>
    </p:extLst>
  </p:cSld>
  <p:clrMapOvr>
    <a:masterClrMapping/>
  </p:clrMapOvr>
  <p:transition spd="slow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A5A2-E1D7-4DFA-8B67-083DF1E373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998"/>
      </p:ext>
    </p:extLst>
  </p:cSld>
  <p:clrMapOvr>
    <a:masterClrMapping/>
  </p:clrMapOvr>
  <p:transition spd="slow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D435-9B55-44CF-8626-D38D660A77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75870"/>
      </p:ext>
    </p:extLst>
  </p:cSld>
  <p:clrMapOvr>
    <a:masterClrMapping/>
  </p:clrMapOvr>
  <p:transition spd="slow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9D7B-14B4-4DB1-9B8F-EB1110B7482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88840"/>
      </p:ext>
    </p:extLst>
  </p:cSld>
  <p:clrMapOvr>
    <a:masterClrMapping/>
  </p:clrMapOvr>
  <p:transition spd="slow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EABD3-3B26-4006-9B19-B85CEC9AFE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22904"/>
      </p:ext>
    </p:extLst>
  </p:cSld>
  <p:clrMapOvr>
    <a:masterClrMapping/>
  </p:clrMapOvr>
  <p:transition spd="slow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4CA8-4029-4888-973D-FB0A9D7FC9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62019"/>
      </p:ext>
    </p:extLst>
  </p:cSld>
  <p:clrMapOvr>
    <a:masterClrMapping/>
  </p:clrMapOvr>
  <p:transition spd="slow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91E7-3120-4C67-92B4-0BE1618ECB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11582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B6B6-FAA4-4031-8F0D-11FB8D0ED00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5456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BBD3-AD31-43C6-8BC1-0DC23BF3A7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59430"/>
      </p:ext>
    </p:extLst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3B08-E74C-4315-A9D2-13D8A954617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11543"/>
      </p:ext>
    </p:extLst>
  </p:cSld>
  <p:clrMapOvr>
    <a:masterClrMapping/>
  </p:clrMapOvr>
  <p:transition spd="slow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9738-5694-45EE-BD7A-F5EFAE193C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9826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491F-3C28-4621-92ED-485D44A32F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82563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7409-ED63-4691-9463-E62E5F4B872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9684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9EB5-BEBC-42B9-B16B-D65FF24F66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15949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A23F8-AC0D-44E1-83E7-3C0D8C4AFF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95640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254A-FDA7-4160-9AFF-F18B95B5CF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35507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A365-D10B-43F9-875E-B479B02A2B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77081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4CA8-4029-4888-973D-FB0A9D7FC9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38407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10A5-406A-4922-8469-B2F60347B89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161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91E7-3120-4C67-92B4-0BE1618ECB1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60300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BBD3-AD31-43C6-8BC1-0DC23BF3A7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9114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3B08-E74C-4315-A9D2-13D8A954617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26330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9738-5694-45EE-BD7A-F5EFAE193C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27480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B491F-3C28-4621-92ED-485D44A32F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08623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7409-ED63-4691-9463-E62E5F4B872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84868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9EB5-BEBC-42B9-B16B-D65FF24F661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66903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A23F8-AC0D-44E1-83E7-3C0D8C4AFF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0514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254A-FDA7-4160-9AFF-F18B95B5CF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99941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A365-D10B-43F9-875E-B479B02A2B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61697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408-7184-45B7-8924-2C9FE35CA7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417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8F3FD-5C37-4887-B293-7044E4BEA44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981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FB-907A-4675-B6E7-24C959200B7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4841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3BE599-AB7C-420B-8A80-BE012F0BD90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97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3BE599-AB7C-420B-8A80-BE012F0BD90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24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837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EE489A-EFBA-4725-9FFD-8A5D235CA427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83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D7D006-7276-4B82-802E-880B7659652D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30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D7D006-7276-4B82-802E-880B7659652D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89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3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86" y="-387424"/>
            <a:ext cx="9480022" cy="13528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6724" y="1124744"/>
            <a:ext cx="8526462" cy="446449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43" y="1268760"/>
            <a:ext cx="9072563" cy="49398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Order in the Cosmos:</a:t>
            </a:r>
          </a:p>
          <a:p>
            <a:pPr algn="ctr">
              <a:defRPr/>
            </a:pPr>
            <a:endParaRPr lang="en-US" sz="5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</a:t>
            </a:r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ow</a:t>
            </a:r>
          </a:p>
          <a:p>
            <a:pPr algn="ctr">
              <a:defRPr/>
            </a:pP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</a:t>
            </a:r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abylonians and Greeks</a:t>
            </a:r>
          </a:p>
          <a:p>
            <a:pPr algn="ctr">
              <a:defRPr/>
            </a:pP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</a:t>
            </a:r>
            <a:r>
              <a:rPr lang="en-US" sz="3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ationalized the heavens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4692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54" y="-1971600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dirty="0" smtClean="0">
                <a:solidFill>
                  <a:schemeClr val="tx1"/>
                </a:solidFill>
              </a:rPr>
              <a:t>ENUMA ANU ENLIL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966148"/>
            <a:ext cx="3714750" cy="57489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648" y="966148"/>
            <a:ext cx="3857625" cy="61401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2.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If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with it a cloudbank lies on the right of the sun: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the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trade in barley and straw will expand.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3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. If with it a cloudbank lies to the left of the sun: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misfortune </a:t>
            </a: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4. If with it a cloudbank lies in front of the sun: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the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king of Elam [will die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]</a:t>
            </a: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5. If with it a cloudbank lies behind the sun: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the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king of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the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Gutians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[will die]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6. If in Pit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babi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the sun is surrounded by a halo in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the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morning: there will be a severe heat in the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country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and the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Lamashtu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-demon will attack the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country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. </a:t>
            </a:r>
          </a:p>
          <a:p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7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. If with it a cloudbank lies to the right of the sun: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the king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of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Eshnunna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will die.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8. If with it a cloudbank lies to the left of the sun: the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king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of </a:t>
            </a:r>
            <a:r>
              <a:rPr lang="en-GB" sz="1200" dirty="0" err="1">
                <a:solidFill>
                  <a:prstClr val="white"/>
                </a:solidFill>
                <a:latin typeface="Constantia" panose="02030602050306030303" pitchFamily="18" charset="0"/>
              </a:rPr>
              <a:t>Subartu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will die and his dynasty will come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to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an end.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9. If with it a cloudbank lies in front of the sun: the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rains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from heaven (and) the floods from the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depths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will dry up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10. If with it a cloudbank lies behind the sun: the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harvest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of the land will not be brought in. 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188640"/>
            <a:ext cx="2511538" cy="3662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2526458" cy="3684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32440" y="5733256"/>
            <a:ext cx="3600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5386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-1643098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 dirty="0" smtClean="0">
                <a:solidFill>
                  <a:schemeClr val="bg1"/>
                </a:solidFill>
              </a:rPr>
              <a:t>MUL.APIN</a:t>
            </a:r>
            <a:endParaRPr sz="5000" dirty="0">
              <a:solidFill>
                <a:schemeClr val="bg1"/>
              </a:solidFill>
            </a:endParaRPr>
          </a:p>
        </p:txBody>
      </p:sp>
      <p:pic>
        <p:nvPicPr>
          <p:cNvPr id="79875" name="Picture 3" descr="mulap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42875"/>
            <a:ext cx="4714875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1357313"/>
            <a:ext cx="3714750" cy="53578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3" y="1643063"/>
            <a:ext cx="3857625" cy="42627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600" b="1" dirty="0" smtClean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Around 700 BCE,</a:t>
            </a:r>
          </a:p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a</a:t>
            </a: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fter king </a:t>
            </a:r>
            <a:r>
              <a:rPr lang="en-US" sz="1500" b="1" dirty="0" err="1" smtClean="0">
                <a:solidFill>
                  <a:schemeClr val="bg1"/>
                </a:solidFill>
                <a:latin typeface="Constantia"/>
              </a:rPr>
              <a:t>Nabonassar</a:t>
            </a:r>
            <a:endParaRPr lang="en-US" sz="1500" b="1" dirty="0" smtClean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 smtClean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- summary of astronomical knowledge</a:t>
            </a:r>
          </a:p>
          <a:p>
            <a:pPr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  (</a:t>
            </a:r>
            <a:r>
              <a:rPr lang="en-US" sz="1500" b="1" dirty="0" err="1" smtClean="0">
                <a:solidFill>
                  <a:schemeClr val="bg1"/>
                </a:solidFill>
                <a:latin typeface="Constantia"/>
              </a:rPr>
              <a:t>Neugebauer</a:t>
            </a: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)</a:t>
            </a:r>
          </a:p>
          <a:p>
            <a:pPr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- </a:t>
            </a:r>
            <a:r>
              <a:rPr lang="en-US" sz="1500" b="1" dirty="0" err="1" smtClean="0">
                <a:solidFill>
                  <a:schemeClr val="bg1"/>
                </a:solidFill>
                <a:latin typeface="Constantia"/>
              </a:rPr>
              <a:t>Parapegma</a:t>
            </a: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 (Evans)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>
              <a:defRPr/>
            </a:pPr>
            <a:endParaRPr lang="en-US" sz="1500" b="1" dirty="0" smtClean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Catalogue </a:t>
            </a:r>
            <a:r>
              <a:rPr lang="en-US" sz="1500" b="1" dirty="0">
                <a:solidFill>
                  <a:schemeClr val="bg1"/>
                </a:solidFill>
                <a:latin typeface="Constantia"/>
              </a:rPr>
              <a:t>of stars &amp; constellations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Schemes </a:t>
            </a:r>
          </a:p>
          <a:p>
            <a:pPr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Constantia"/>
              </a:rPr>
              <a:t>      heliacal </a:t>
            </a:r>
            <a:r>
              <a:rPr lang="en-US" sz="1500" b="1" dirty="0">
                <a:solidFill>
                  <a:schemeClr val="bg1"/>
                </a:solidFill>
                <a:latin typeface="Constantia"/>
              </a:rPr>
              <a:t>risings/settings planets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Measurements lengths daylight</a:t>
            </a:r>
          </a:p>
          <a:p>
            <a:pPr>
              <a:defRPr/>
            </a:pPr>
            <a:endParaRPr lang="en-US" sz="1500" b="1" dirty="0">
              <a:solidFill>
                <a:schemeClr val="bg1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schemeClr val="bg1"/>
                </a:solidFill>
                <a:latin typeface="Constantia"/>
              </a:rPr>
              <a:t>66 stars</a:t>
            </a:r>
          </a:p>
        </p:txBody>
      </p:sp>
    </p:spTree>
    <p:extLst>
      <p:ext uri="{BB962C8B-B14F-4D97-AF65-F5344CB8AC3E}">
        <p14:creationId xmlns:p14="http://schemas.microsoft.com/office/powerpoint/2010/main" val="238772202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643063"/>
            <a:ext cx="10858501" cy="123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70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Most  Chaldean  astronomers  strictly concerned with ephemerides,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not with theoretical models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Predictive  planetary  models  empirical, 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usually sophisticated arithmetical/numerical  schemes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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Models do  not involve   geometry &amp; cosmology    (that’s the Greeks !) 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    Discovery  (lunar &amp; solar) eclipse cycles  &amp; </a:t>
            </a:r>
            <a:r>
              <a:rPr lang="en-US" b="1" dirty="0" err="1">
                <a:solidFill>
                  <a:prstClr val="white"/>
                </a:solidFill>
                <a:latin typeface="Constantia"/>
                <a:sym typeface="Mathematica1"/>
              </a:rPr>
              <a:t>Saros</a:t>
            </a: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 period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2844" y="142852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</a:t>
            </a: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Chaldean  Astronomy</a:t>
            </a:r>
          </a:p>
        </p:txBody>
      </p:sp>
    </p:spTree>
    <p:extLst>
      <p:ext uri="{BB962C8B-B14F-4D97-AF65-F5344CB8AC3E}">
        <p14:creationId xmlns:p14="http://schemas.microsoft.com/office/powerpoint/2010/main" val="140180298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1000156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Babylonian  Astronomy</a:t>
            </a:r>
            <a:endParaRPr sz="500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threestarsea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143125"/>
            <a:ext cx="4257675" cy="4264025"/>
          </a:xfrm>
          <a:prstGeom prst="rect">
            <a:avLst/>
          </a:prstGeom>
          <a:effectLst>
            <a:outerShdw blurRad="254000" dist="317500" dir="18900000" algn="bl" rotWithShape="0">
              <a:prstClr val="black">
                <a:alpha val="39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5750" y="2143125"/>
            <a:ext cx="4286250" cy="42862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8" y="357188"/>
            <a:ext cx="4714875" cy="6308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Lasting  Astronomical  Influence: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Constellation  Names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Zodiac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Degree  -  unit angle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dirty="0" err="1">
                <a:solidFill>
                  <a:prstClr val="white"/>
                </a:solidFill>
                <a:latin typeface="Constantia"/>
              </a:rPr>
              <a:t>Sexagesimal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number system: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circle:      360 degrees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degree:     60 minutes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place value number system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(crucial for Greek science !)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Eclipse Observations &amp; Periods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 </a:t>
            </a:r>
            <a:r>
              <a:rPr lang="en-US" dirty="0" err="1">
                <a:solidFill>
                  <a:prstClr val="white"/>
                </a:solidFill>
                <a:latin typeface="Constantia"/>
              </a:rPr>
              <a:t>Synodic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Constantia"/>
              </a:rPr>
              <a:t>Siderial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, Draconic, Anomalistic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months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 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and …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26836125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2947" name="Picture 2" descr="Jesus-Birth-Magi-Follow-Star-Across-the-Desert-Giclee-Print-C1236558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571500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42908" y="0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</a:t>
            </a:r>
            <a:r>
              <a:rPr lang="en-US" sz="4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Magi:   Chaldean Astronomers</a:t>
            </a:r>
          </a:p>
        </p:txBody>
      </p:sp>
    </p:spTree>
    <p:extLst>
      <p:ext uri="{BB962C8B-B14F-4D97-AF65-F5344CB8AC3E}">
        <p14:creationId xmlns:p14="http://schemas.microsoft.com/office/powerpoint/2010/main" val="29046989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1000156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00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Babylonian  Astronomy</a:t>
            </a:r>
            <a:endParaRPr sz="500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3972" name="Picture 8" descr="alexander.babyl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86063"/>
            <a:ext cx="5830888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0" y="2786063"/>
            <a:ext cx="5786438" cy="36433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8" y="357188"/>
            <a:ext cx="4714875" cy="5200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Transmission:</a:t>
            </a:r>
          </a:p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  Transfer of Babylonian astronomical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knowledge essential for Hellenistic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astronomy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   Alexander the Great: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orders  translation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astronomical records,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under supervision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Callisthenes of Olynthus,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to be sent to his uncle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</a:t>
            </a:r>
            <a:r>
              <a:rPr lang="en-US" dirty="0" err="1">
                <a:solidFill>
                  <a:prstClr val="white"/>
                </a:solidFill>
                <a:latin typeface="Constantia"/>
                <a:sym typeface="Mathematica1"/>
              </a:rPr>
              <a:t>Aristoteles</a:t>
            </a: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  <a:sym typeface="Mathematica1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 Direct Contacts: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                   e.g.  Hipparchus</a:t>
            </a: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9778996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0"/>
            <a:ext cx="13295096" cy="69573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5301208"/>
            <a:ext cx="8305800" cy="1981200"/>
          </a:xfrm>
          <a:effectLst>
            <a:outerShdw blurRad="50800" dist="114300" dir="210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 smtClean="0"/>
              <a:t>Reason &amp; the Cosmos</a:t>
            </a:r>
            <a:br>
              <a:rPr lang="en-GB" b="1" dirty="0" smtClean="0"/>
            </a:br>
            <a:r>
              <a:rPr lang="en-GB" b="1" dirty="0"/>
              <a:t/>
            </a:r>
            <a:br>
              <a:rPr lang="en-GB" b="1" dirty="0"/>
            </a:br>
            <a:r>
              <a:rPr b="1" dirty="0" smtClean="0"/>
              <a:t/>
            </a:r>
            <a:br>
              <a:rPr b="1" dirty="0" smtClean="0"/>
            </a:br>
            <a:r>
              <a:rPr b="1" dirty="0" smtClean="0"/>
              <a:t/>
            </a:r>
            <a:br>
              <a:rPr b="1" dirty="0" smtClean="0"/>
            </a:br>
            <a:r>
              <a:rPr b="1" dirty="0" smtClean="0"/>
              <a:t/>
            </a:r>
            <a:br>
              <a:rPr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b="1" dirty="0" smtClean="0"/>
              <a:t>Greek Cosmology</a:t>
            </a:r>
            <a:br>
              <a:rPr b="1" dirty="0" smtClean="0"/>
            </a:br>
            <a:r>
              <a:rPr sz="4300" dirty="0" smtClean="0"/>
              <a:t/>
            </a:r>
            <a:br>
              <a:rPr sz="4300" dirty="0" smtClean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76683383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Timeline &amp; Overview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dirty="0" smtClean="0"/>
              <a:t>Greek Cosmology</a:t>
            </a:r>
            <a:br>
              <a:rPr dirty="0" smtClean="0"/>
            </a:br>
            <a:r>
              <a:rPr sz="4300" dirty="0" smtClean="0"/>
              <a:t/>
            </a:r>
            <a:br>
              <a:rPr sz="4300" dirty="0" smtClean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249763083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595328" cy="53175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908720" y="18863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8</a:t>
            </a:r>
            <a:r>
              <a:rPr lang="nl-NL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mythical cosmology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38"/>
            <a:ext cx="4392488" cy="64413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88638"/>
            <a:ext cx="4392488" cy="64413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Homerus and guide</a:t>
            </a:r>
          </a:p>
          <a:p>
            <a:pPr algn="ctr"/>
            <a:r>
              <a:rPr lang="nl-NL" dirty="0" smtClean="0"/>
              <a:t>W-A Bouguereau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60796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640"/>
            <a:ext cx="9073008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nl-NL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Pre-Socratic Ionian Natural Philosophers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 smtClean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8" y="2420888"/>
            <a:ext cx="9009282" cy="3096344"/>
          </a:xfrm>
        </p:spPr>
      </p:pic>
    </p:spTree>
    <p:extLst>
      <p:ext uri="{BB962C8B-B14F-4D97-AF65-F5344CB8AC3E}">
        <p14:creationId xmlns:p14="http://schemas.microsoft.com/office/powerpoint/2010/main" val="133831756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112" y="-139583"/>
            <a:ext cx="14796750" cy="74168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468560" y="4077072"/>
            <a:ext cx="10081120" cy="19812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dirty="0" smtClean="0"/>
              <a:t>       </a:t>
            </a:r>
            <a:r>
              <a:rPr sz="4500" b="1" dirty="0" smtClean="0"/>
              <a:t>Babylonians</a:t>
            </a:r>
            <a:br>
              <a:rPr sz="4500" b="1" dirty="0" smtClean="0"/>
            </a:br>
            <a:r>
              <a:rPr sz="4500" b="1" dirty="0" smtClean="0"/>
              <a:t>   </a:t>
            </a:r>
            <a:br>
              <a:rPr sz="4500" b="1" dirty="0" smtClean="0"/>
            </a:br>
            <a:r>
              <a:rPr lang="en-US" sz="4500" b="1" dirty="0"/>
              <a:t/>
            </a:r>
            <a:br>
              <a:rPr lang="en-US" sz="4500" b="1" dirty="0"/>
            </a:br>
            <a:r>
              <a:rPr sz="4500" b="1" dirty="0" smtClean="0"/>
              <a:t/>
            </a:r>
            <a:br>
              <a:rPr sz="4500" b="1" dirty="0" smtClean="0"/>
            </a:br>
            <a:r>
              <a:rPr lang="en-US" sz="4500" b="1" dirty="0"/>
              <a:t/>
            </a:r>
            <a:br>
              <a:rPr lang="en-US" sz="4500" b="1" dirty="0"/>
            </a:br>
            <a:r>
              <a:rPr lang="en-US" sz="4500" b="1" dirty="0" smtClean="0"/>
              <a:t>                 </a:t>
            </a:r>
            <a:br>
              <a:rPr lang="en-US" sz="4500" b="1" dirty="0" smtClean="0"/>
            </a:br>
            <a:r>
              <a:rPr lang="en-US" sz="4500" b="1" dirty="0" smtClean="0"/>
              <a:t>                    </a:t>
            </a:r>
            <a:r>
              <a:rPr sz="4500" b="1" dirty="0" smtClean="0"/>
              <a:t>Astronomers  of  Antiquity</a:t>
            </a:r>
            <a:br>
              <a:rPr sz="4500" b="1" dirty="0" smtClean="0"/>
            </a:br>
            <a:endParaRPr sz="4500" b="1" dirty="0"/>
          </a:p>
        </p:txBody>
      </p:sp>
    </p:spTree>
    <p:extLst>
      <p:ext uri="{BB962C8B-B14F-4D97-AF65-F5344CB8AC3E}">
        <p14:creationId xmlns:p14="http://schemas.microsoft.com/office/powerpoint/2010/main" val="232152206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5</a:t>
            </a:r>
            <a:r>
              <a:rPr lang="nl-NL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Pre-Socratic Natural Philosophers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 smtClean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8880"/>
            <a:ext cx="8938993" cy="2952328"/>
          </a:xfrm>
        </p:spPr>
      </p:pic>
    </p:spTree>
    <p:extLst>
      <p:ext uri="{BB962C8B-B14F-4D97-AF65-F5344CB8AC3E}">
        <p14:creationId xmlns:p14="http://schemas.microsoft.com/office/powerpoint/2010/main" val="44998954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4</a:t>
            </a:r>
            <a:r>
              <a:rPr lang="nl-NL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</a:t>
            </a: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BCE:</a:t>
            </a:r>
            <a:b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from Plato to Aristoteles</a:t>
            </a:r>
            <a:b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 smtClean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6124"/>
            <a:ext cx="7992888" cy="5666719"/>
          </a:xfrm>
        </p:spPr>
      </p:pic>
    </p:spTree>
    <p:extLst>
      <p:ext uri="{BB962C8B-B14F-4D97-AF65-F5344CB8AC3E}">
        <p14:creationId xmlns:p14="http://schemas.microsoft.com/office/powerpoint/2010/main" val="213296915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3</a:t>
            </a:r>
            <a:r>
              <a:rPr lang="nl-NL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rd</a:t>
            </a: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BCE – 1</a:t>
            </a:r>
            <a:r>
              <a:rPr lang="nl-NL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st</a:t>
            </a: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Century AD:</a:t>
            </a:r>
            <a:b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the Hellenistic Scientific Revolution</a:t>
            </a:r>
            <a:b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nl-NL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endParaRPr lang="en-GB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44208" y="6021288"/>
            <a:ext cx="252028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prstClr val="white"/>
                </a:solidFill>
              </a:rPr>
              <a:t>Homerus and guide</a:t>
            </a:r>
          </a:p>
          <a:p>
            <a:pPr algn="ctr"/>
            <a:r>
              <a:rPr lang="nl-NL" dirty="0" smtClean="0">
                <a:solidFill>
                  <a:prstClr val="white"/>
                </a:solidFill>
              </a:rPr>
              <a:t>W-A Bouguereau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3" y="1484784"/>
            <a:ext cx="8898579" cy="5112568"/>
          </a:xfrm>
        </p:spPr>
      </p:pic>
    </p:spTree>
    <p:extLst>
      <p:ext uri="{BB962C8B-B14F-4D97-AF65-F5344CB8AC3E}">
        <p14:creationId xmlns:p14="http://schemas.microsoft.com/office/powerpoint/2010/main" val="303138432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Ionia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dirty="0" smtClean="0"/>
              <a:t>Natural Philosophers</a:t>
            </a:r>
            <a:br>
              <a:rPr dirty="0" smtClean="0"/>
            </a:br>
            <a:r>
              <a:rPr sz="4300" dirty="0" smtClean="0"/>
              <a:t/>
            </a:r>
            <a:br>
              <a:rPr sz="4300" dirty="0" smtClean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32186042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8" descr="mile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06" y="1703388"/>
            <a:ext cx="446246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5"/>
          <p:cNvSpPr>
            <a:spLocks noChangeArrowheads="1"/>
          </p:cNvSpPr>
          <p:nvPr/>
        </p:nvSpPr>
        <p:spPr bwMode="auto">
          <a:xfrm>
            <a:off x="142876" y="1714500"/>
            <a:ext cx="3775696" cy="983846"/>
          </a:xfrm>
          <a:prstGeom prst="rect">
            <a:avLst/>
          </a:prstGeom>
          <a:solidFill>
            <a:schemeClr val="tx1">
              <a:lumMod val="6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9220" name="Rectangle 24"/>
          <p:cNvSpPr>
            <a:spLocks noChangeArrowheads="1"/>
          </p:cNvSpPr>
          <p:nvPr/>
        </p:nvSpPr>
        <p:spPr bwMode="auto">
          <a:xfrm>
            <a:off x="4067175" y="4652963"/>
            <a:ext cx="4897438" cy="1008062"/>
          </a:xfrm>
          <a:prstGeom prst="rect">
            <a:avLst/>
          </a:prstGeom>
          <a:solidFill>
            <a:schemeClr val="tx1">
              <a:lumMod val="6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smtClean="0">
              <a:solidFill>
                <a:prstClr val="white"/>
              </a:solidFill>
            </a:endParaRPr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-17145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sz="5500" dirty="0">
                <a:solidFill>
                  <a:schemeClr val="tx1"/>
                </a:solidFill>
              </a:rPr>
              <a:t>Ionia, 6</a:t>
            </a:r>
            <a:r>
              <a:rPr lang="en-US" sz="5500" baseline="30000" dirty="0">
                <a:solidFill>
                  <a:schemeClr val="tx1"/>
                </a:solidFill>
              </a:rPr>
              <a:t>th</a:t>
            </a:r>
            <a:r>
              <a:rPr lang="en-US" sz="5500" dirty="0">
                <a:solidFill>
                  <a:schemeClr val="tx1"/>
                </a:solidFill>
              </a:rPr>
              <a:t> century B.C.</a:t>
            </a:r>
          </a:p>
        </p:txBody>
      </p:sp>
      <p:sp>
        <p:nvSpPr>
          <p:cNvPr id="9222" name="Text Box 18"/>
          <p:cNvSpPr txBox="1">
            <a:spLocks noChangeArrowheads="1"/>
          </p:cNvSpPr>
          <p:nvPr/>
        </p:nvSpPr>
        <p:spPr bwMode="auto">
          <a:xfrm>
            <a:off x="251520" y="1810154"/>
            <a:ext cx="4572000" cy="88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smtClean="0">
                <a:solidFill>
                  <a:prstClr val="white"/>
                </a:solidFill>
              </a:rPr>
              <a:t>… </a:t>
            </a:r>
            <a:r>
              <a:rPr lang="en-US" altLang="en-US" sz="16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the Ionian coast, 6</a:t>
            </a:r>
            <a:r>
              <a:rPr lang="en-US" altLang="en-US" sz="1600" baseline="300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th </a:t>
            </a:r>
            <a:r>
              <a:rPr lang="en-US" altLang="en-US" sz="16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century B.C.,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1600" i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regularities and symmetries</a:t>
            </a:r>
            <a:r>
              <a:rPr lang="en-US" altLang="en-US" sz="16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in nature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recognized as keys to the cosmos …</a:t>
            </a:r>
          </a:p>
        </p:txBody>
      </p:sp>
      <p:sp>
        <p:nvSpPr>
          <p:cNvPr id="9223" name="Text Box 19"/>
          <p:cNvSpPr txBox="1">
            <a:spLocks noChangeArrowheads="1"/>
          </p:cNvSpPr>
          <p:nvPr/>
        </p:nvSpPr>
        <p:spPr bwMode="auto">
          <a:xfrm>
            <a:off x="4175919" y="4730750"/>
            <a:ext cx="5111750" cy="202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FFFF00"/>
                </a:solidFill>
                <a:sym typeface="Wingdings" pitchFamily="2" charset="2"/>
              </a:rPr>
              <a:t>     </a:t>
            </a:r>
            <a:r>
              <a:rPr lang="en-US" altLang="en-US" sz="1400" i="1" dirty="0" smtClean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Mathematics </a:t>
            </a:r>
            <a:r>
              <a:rPr lang="en-US" altLang="en-US" sz="1400" dirty="0" smtClean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as natural language of cosmos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 smtClean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   Physical cosmos modelled after </a:t>
            </a:r>
            <a:r>
              <a:rPr lang="en-US" altLang="en-US" sz="1400" i="1" dirty="0" smtClean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ideal form</a:t>
            </a:r>
            <a:r>
              <a:rPr lang="en-US" altLang="en-US" sz="1400" dirty="0" smtClean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,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 smtClean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    	   encrypted in concepts of </a:t>
            </a:r>
            <a:r>
              <a:rPr lang="en-US" altLang="en-US" sz="1400" i="1" dirty="0" smtClean="0">
                <a:solidFill>
                  <a:prstClr val="white"/>
                </a:solidFill>
                <a:latin typeface="Constantia" panose="02030602050306030303" pitchFamily="18" charset="0"/>
                <a:sym typeface="Wingdings" pitchFamily="2" charset="2"/>
              </a:rPr>
              <a:t>geometry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endParaRPr lang="en-US" altLang="en-US" sz="1600" i="1" dirty="0">
              <a:solidFill>
                <a:prstClr val="white"/>
              </a:solidFill>
              <a:latin typeface="Constantia" panose="02030602050306030303" pitchFamily="18" charset="0"/>
              <a:sym typeface="Wingdings" pitchFamily="2" charset="2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i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en-US" sz="1400" dirty="0" smtClean="0">
                <a:solidFill>
                  <a:prstClr val="white"/>
                </a:solidFill>
                <a:latin typeface="Papyrus" pitchFamily="66" charset="0"/>
              </a:rPr>
              <a:t>… </a:t>
            </a: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Anaximander of Miletus:     the </a:t>
            </a:r>
            <a:r>
              <a:rPr lang="en-US" altLang="en-US" sz="1400" dirty="0" err="1" smtClean="0">
                <a:solidFill>
                  <a:prstClr val="white"/>
                </a:solidFill>
                <a:latin typeface="+mn-lt"/>
              </a:rPr>
              <a:t>Apeiron</a:t>
            </a:r>
            <a:endParaRPr lang="en-US" altLang="en-US" sz="1400" dirty="0" smtClean="0">
              <a:solidFill>
                <a:prstClr val="white"/>
              </a:solidFill>
              <a:latin typeface="+mn-lt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     Pythagoras of Samos:           music of spheres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1400" dirty="0" smtClean="0">
                <a:solidFill>
                  <a:prstClr val="white"/>
                </a:solidFill>
                <a:latin typeface="+mn-lt"/>
              </a:rPr>
              <a:t>     Plato:                                       Platonic solids</a:t>
            </a:r>
          </a:p>
        </p:txBody>
      </p:sp>
      <p:sp>
        <p:nvSpPr>
          <p:cNvPr id="218135" name="Text Box 23"/>
          <p:cNvSpPr txBox="1">
            <a:spLocks noChangeArrowheads="1"/>
          </p:cNvSpPr>
          <p:nvPr/>
        </p:nvSpPr>
        <p:spPr bwMode="auto">
          <a:xfrm>
            <a:off x="2000250" y="10001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Book Antiqua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latin typeface="Book Antiqua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Book Antiqua"/>
              </a:rPr>
              <a:t>P</a:t>
            </a:r>
            <a:r>
              <a:rPr lang="en-US" sz="2400" dirty="0" smtClean="0">
                <a:solidFill>
                  <a:prstClr val="white"/>
                </a:solidFill>
                <a:latin typeface="Book Antiqua"/>
              </a:rPr>
              <a:t>hase </a:t>
            </a:r>
            <a:r>
              <a:rPr lang="en-US" sz="2400" dirty="0">
                <a:solidFill>
                  <a:prstClr val="white"/>
                </a:solidFill>
                <a:latin typeface="Book Antiqua"/>
              </a:rPr>
              <a:t>transition in human history:  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Book Antiqua"/>
              </a:rPr>
              <a:t>        the mythical world obsolete </a:t>
            </a:r>
          </a:p>
        </p:txBody>
      </p:sp>
      <p:sp>
        <p:nvSpPr>
          <p:cNvPr id="9225" name="Text Box 21"/>
          <p:cNvSpPr txBox="1">
            <a:spLocks noChangeArrowheads="1"/>
          </p:cNvSpPr>
          <p:nvPr/>
        </p:nvSpPr>
        <p:spPr bwMode="auto">
          <a:xfrm>
            <a:off x="755650" y="3141663"/>
            <a:ext cx="223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smtClean="0">
                <a:solidFill>
                  <a:srgbClr val="FFFF00"/>
                </a:solidFill>
              </a:rPr>
              <a:t>Pythagoras</a:t>
            </a:r>
          </a:p>
        </p:txBody>
      </p:sp>
      <p:sp>
        <p:nvSpPr>
          <p:cNvPr id="9226" name="Text Box 29"/>
          <p:cNvSpPr txBox="1">
            <a:spLocks noChangeArrowheads="1"/>
          </p:cNvSpPr>
          <p:nvPr/>
        </p:nvSpPr>
        <p:spPr bwMode="auto">
          <a:xfrm>
            <a:off x="4572000" y="4214813"/>
            <a:ext cx="1008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smtClean="0">
                <a:solidFill>
                  <a:prstClr val="white"/>
                </a:solidFill>
              </a:rPr>
              <a:t>Miletus</a:t>
            </a:r>
          </a:p>
        </p:txBody>
      </p:sp>
      <p:pic>
        <p:nvPicPr>
          <p:cNvPr id="9227" name="Picture 12" descr="anaximand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2794000"/>
            <a:ext cx="377569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83843" y="1712913"/>
            <a:ext cx="4880770" cy="285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229" name="Picture 27" descr="Io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44" y="1714500"/>
            <a:ext cx="2264869" cy="285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29"/>
          <p:cNvSpPr txBox="1">
            <a:spLocks noChangeArrowheads="1"/>
          </p:cNvSpPr>
          <p:nvPr/>
        </p:nvSpPr>
        <p:spPr bwMode="auto">
          <a:xfrm>
            <a:off x="357188" y="3143250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smtClean="0">
                <a:solidFill>
                  <a:prstClr val="black"/>
                </a:solidFill>
              </a:rPr>
              <a:t>Anaximander</a:t>
            </a:r>
          </a:p>
        </p:txBody>
      </p:sp>
      <p:sp>
        <p:nvSpPr>
          <p:cNvPr id="2" name="Rectangle 1"/>
          <p:cNvSpPr/>
          <p:nvPr/>
        </p:nvSpPr>
        <p:spPr>
          <a:xfrm>
            <a:off x="6699744" y="1702445"/>
            <a:ext cx="2264869" cy="2865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42876" y="2794000"/>
            <a:ext cx="3775695" cy="3933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083844" y="5741796"/>
            <a:ext cx="4880770" cy="955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3502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21429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 smtClean="0"/>
              <a:t>Anaximander</a:t>
            </a:r>
            <a:br>
              <a:rPr lang="en-US" sz="5100" dirty="0" smtClean="0"/>
            </a:br>
            <a:r>
              <a:rPr lang="en-US" sz="2800" dirty="0" smtClean="0"/>
              <a:t>the First Cosmologist  </a:t>
            </a:r>
            <a:br>
              <a:rPr lang="en-US" sz="2800" dirty="0" smtClean="0"/>
            </a:br>
            <a:r>
              <a:rPr lang="en-US" sz="2800" dirty="0" smtClean="0"/>
              <a:t>(Miletus,  610-546 BCE)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143375" y="171450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364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0" y="1928813"/>
            <a:ext cx="4262438" cy="4262437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4271" y="6050159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</a:rPr>
              <a:t>Cartography of Anaximander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2859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08" y="21429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100" dirty="0" smtClean="0"/>
              <a:t>Anaximander</a:t>
            </a:r>
            <a:br>
              <a:rPr lang="en-US" sz="5100" dirty="0" smtClean="0"/>
            </a:br>
            <a:r>
              <a:rPr lang="en-US" sz="2800" dirty="0" smtClean="0"/>
              <a:t>the First Cosmologist  </a:t>
            </a:r>
            <a:br>
              <a:rPr lang="en-US" sz="2800" dirty="0" smtClean="0"/>
            </a:br>
            <a:r>
              <a:rPr lang="en-US" sz="2800" dirty="0" smtClean="0"/>
              <a:t>(Miletus,  610-546 BCE)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143375" y="171450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364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916832"/>
            <a:ext cx="2868340" cy="2868339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05782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Cosmology of Anaximander:</a:t>
            </a:r>
          </a:p>
          <a:p>
            <a:pPr marL="285750" indent="-285750">
              <a:buFontTx/>
              <a:buChar char="-"/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Earth floats free without falling</a:t>
            </a:r>
          </a:p>
          <a:p>
            <a:pPr marL="285750" indent="-285750">
              <a:buFontTx/>
              <a:buChar char="-"/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Karl Popper:</a:t>
            </a:r>
          </a:p>
          <a:p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 “one of the most </a:t>
            </a:r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boldest, most </a:t>
            </a:r>
            <a:r>
              <a:rPr lang="en-GB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</a:t>
            </a:r>
          </a:p>
          <a:p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   revolutionary</a:t>
            </a:r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, and most portentous ideas </a:t>
            </a:r>
            <a:endParaRPr lang="en-GB" sz="1400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   in </a:t>
            </a:r>
            <a:r>
              <a:rPr lang="en-GB" sz="1400" dirty="0">
                <a:solidFill>
                  <a:schemeClr val="bg1"/>
                </a:solidFill>
                <a:latin typeface="Constantia" panose="02030602050306030303" pitchFamily="18" charset="0"/>
              </a:rPr>
              <a:t>the whole history of human </a:t>
            </a:r>
            <a:r>
              <a:rPr lang="en-GB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thinking”</a:t>
            </a:r>
            <a:endParaRPr lang="en-GB" sz="1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1960" y="4805782"/>
            <a:ext cx="4464496" cy="15035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359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1893754"/>
            <a:ext cx="3124200" cy="3095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1114" y="4941168"/>
            <a:ext cx="41764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Cosmology Anaximander</a:t>
            </a:r>
          </a:p>
          <a:p>
            <a:pPr marL="285750" indent="-285750">
              <a:buFontTx/>
              <a:buChar char="-"/>
            </a:pPr>
            <a:r>
              <a:rPr lang="nl-NL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heavenly sphere is a ring of fire </a:t>
            </a:r>
          </a:p>
          <a:p>
            <a:pPr marL="285750" indent="-285750">
              <a:buFontTx/>
              <a:buChar char="-"/>
            </a:pPr>
            <a:r>
              <a:rPr lang="nl-NL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invisible, surrounded by fog</a:t>
            </a:r>
          </a:p>
          <a:p>
            <a:pPr marL="285750" indent="-285750">
              <a:buFontTx/>
              <a:buChar char="-"/>
            </a:pPr>
            <a:r>
              <a:rPr lang="nl-NL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Heavenly bodies part of ring, visible through openings through fog. </a:t>
            </a:r>
          </a:p>
          <a:p>
            <a:pPr marL="285750" indent="-285750">
              <a:buFontTx/>
              <a:buChar char="-"/>
            </a:pPr>
            <a:r>
              <a:rPr lang="nl-NL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ring for the Moon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schemeClr val="bg1"/>
                </a:solidFill>
                <a:latin typeface="Constantia" panose="02030602050306030303" pitchFamily="18" charset="0"/>
              </a:rPr>
              <a:t>r</a:t>
            </a:r>
            <a:r>
              <a:rPr lang="nl-NL" sz="14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ing for the  Sun </a:t>
            </a:r>
            <a:endParaRPr lang="en-GB" sz="1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7127" y="4960766"/>
            <a:ext cx="4464496" cy="1580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726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1114" y="4941168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Cosmology Anaximander</a:t>
            </a:r>
          </a:p>
          <a:p>
            <a:pPr marL="285750" indent="-285750">
              <a:buFontTx/>
              <a:buChar char="-"/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Ring model could not explain all observations</a:t>
            </a:r>
          </a:p>
          <a:p>
            <a:pPr marL="285750" indent="-285750">
              <a:buFontTx/>
              <a:buChar char="-"/>
            </a:pP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Anaximander preferred symmetry &amp; number 3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iameter Sun ring     = 27 x diameter Earth 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iameter Moon ring =  18 x diameter Earth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solidFill>
                  <a:prstClr val="black"/>
                </a:solidFill>
                <a:latin typeface="Constantia" panose="02030602050306030303" pitchFamily="18" charset="0"/>
              </a:rPr>
              <a:t>d</a:t>
            </a:r>
            <a:r>
              <a:rPr lang="nl-NL" sz="1400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iameter stellar ring =   9 x diameter Earth</a:t>
            </a:r>
            <a:endParaRPr lang="en-GB" sz="14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8" y="2064837"/>
            <a:ext cx="4077863" cy="2906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4008" y="4530025"/>
            <a:ext cx="156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Daytime in summer</a:t>
            </a:r>
            <a:endParaRPr lang="en-GB" sz="1000" b="1" i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0272" y="4540682"/>
            <a:ext cx="156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Nighttime in winter</a:t>
            </a:r>
            <a:endParaRPr lang="en-GB" sz="1000" b="1" i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1960" y="4881896"/>
            <a:ext cx="4464496" cy="16434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540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84" y="3571876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  <a:t>“The </a:t>
            </a:r>
            <a:r>
              <a:rPr lang="en-US" sz="2200" dirty="0" err="1" smtClean="0">
                <a:solidFill>
                  <a:schemeClr val="tx1"/>
                </a:solidFill>
                <a:latin typeface="Tahoma" pitchFamily="34" charset="0"/>
              </a:rPr>
              <a:t>Apeiron</a:t>
            </a: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  <a:t>,</a:t>
            </a:r>
            <a:b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b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  <a:t>from which the elements </a:t>
            </a:r>
            <a:b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  <a:t>[are formed], </a:t>
            </a:r>
            <a:b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Tahoma" pitchFamily="34" charset="0"/>
              </a:rPr>
              <a:t>is something that is different”</a:t>
            </a:r>
            <a:endParaRPr lang="en-US" sz="22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3375" y="2000250"/>
            <a:ext cx="4572000" cy="46434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8" name="Picture 6" descr="Anaxima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643313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357166"/>
            <a:ext cx="8229600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lnSpc>
                <a:spcPct val="110000"/>
              </a:lnSpc>
              <a:defRPr/>
            </a:pPr>
            <a: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Anaximander</a:t>
            </a:r>
            <a:br>
              <a:rPr lang="en-US" sz="4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founder scientific</a:t>
            </a:r>
          </a:p>
          <a:p>
            <a:pPr algn="ctr" eaLnBrk="0" hangingPunct="0">
              <a:lnSpc>
                <a:spcPct val="110000"/>
              </a:lnSpc>
              <a:defRPr/>
            </a:pP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Astronomy and Cosmology  </a:t>
            </a:r>
            <a:b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5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(Miletus,  610-546 BCE)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1143" y="5723964"/>
            <a:ext cx="417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onstantia" panose="02030602050306030303" pitchFamily="18" charset="0"/>
              </a:rPr>
              <a:t>The idea of Apeiron, the “infinite” or “limitless” out of which the world emerged, is suggested to be close to our current idea of vacuum energy </a:t>
            </a:r>
            <a:endParaRPr lang="en-GB" sz="1400" dirty="0"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1960" y="3140968"/>
            <a:ext cx="4392488" cy="1944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251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ishtar_re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2071688"/>
            <a:ext cx="9501188" cy="127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44065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20" y="4071942"/>
            <a:ext cx="8305800" cy="1981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Classical Greek Cosmology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dirty="0" smtClean="0"/>
              <a:t>Plato &amp; Aristoteles</a:t>
            </a:r>
            <a:br>
              <a:rPr dirty="0" smtClean="0"/>
            </a:br>
            <a:r>
              <a:rPr sz="4300" dirty="0" smtClean="0"/>
              <a:t/>
            </a:r>
            <a:br>
              <a:rPr sz="4300" dirty="0" smtClean="0"/>
            </a:br>
            <a:endParaRPr sz="4300" dirty="0"/>
          </a:p>
        </p:txBody>
      </p:sp>
    </p:spTree>
    <p:extLst>
      <p:ext uri="{BB962C8B-B14F-4D97-AF65-F5344CB8AC3E}">
        <p14:creationId xmlns:p14="http://schemas.microsoft.com/office/powerpoint/2010/main" val="311734755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Plato_Pio-Clemetino_Inv3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3967162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143116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smtClean="0"/>
              <a:t>Plato</a:t>
            </a:r>
            <a:r>
              <a:rPr sz="2800" smtClean="0"/>
              <a:t>  </a:t>
            </a:r>
            <a:br>
              <a:rPr sz="2800" smtClean="0"/>
            </a:br>
            <a:r>
              <a:rPr sz="2800" smtClean="0"/>
              <a:t> (Athens, </a:t>
            </a:r>
            <a:br>
              <a:rPr sz="2800" smtClean="0"/>
            </a:br>
            <a:r>
              <a:rPr sz="2800" smtClean="0"/>
              <a:t>   428-348 BCE)</a:t>
            </a:r>
            <a:br>
              <a:rPr sz="2800" smtClean="0"/>
            </a:br>
            <a:r>
              <a:rPr sz="2800" smtClean="0"/>
              <a:t/>
            </a:r>
            <a:br>
              <a:rPr sz="2800" smtClean="0"/>
            </a:br>
            <a:r>
              <a:rPr sz="2800" smtClean="0"/>
              <a:t/>
            </a:r>
            <a:br>
              <a:rPr sz="2800" smtClean="0"/>
            </a:br>
            <a:r>
              <a:rPr sz="2800" smtClean="0"/>
              <a:t/>
            </a:r>
            <a:br>
              <a:rPr sz="2800" smtClean="0"/>
            </a:br>
            <a:endParaRPr sz="3300"/>
          </a:p>
        </p:txBody>
      </p:sp>
      <p:sp>
        <p:nvSpPr>
          <p:cNvPr id="7" name="Rectangle 6"/>
          <p:cNvSpPr/>
          <p:nvPr/>
        </p:nvSpPr>
        <p:spPr>
          <a:xfrm>
            <a:off x="4643438" y="428625"/>
            <a:ext cx="3929062" cy="6000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4375" y="2000250"/>
            <a:ext cx="4714875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Geometry  as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organizing  principle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of the world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Founded Academy, Athens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Philosophy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Mathematics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Philosophical Dialogues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Mathematica1" pitchFamily="2" charset="2"/>
              <a:buChar char="·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/>
              </a:rPr>
              <a:t>           </a:t>
            </a: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938" y="2000250"/>
            <a:ext cx="3857625" cy="4429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2877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 descr="academiapla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0063" y="0"/>
            <a:ext cx="1017746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 smtClean="0"/>
              <a:t>Academia  </a:t>
            </a:r>
            <a:r>
              <a:rPr lang="en-US" sz="6100" dirty="0" err="1" smtClean="0"/>
              <a:t>Platon</a:t>
            </a:r>
            <a:endParaRPr lang="en-US" sz="6100" dirty="0"/>
          </a:p>
        </p:txBody>
      </p:sp>
      <p:sp>
        <p:nvSpPr>
          <p:cNvPr id="6" name="Rectangle 5"/>
          <p:cNvSpPr/>
          <p:nvPr/>
        </p:nvSpPr>
        <p:spPr>
          <a:xfrm>
            <a:off x="714375" y="5072063"/>
            <a:ext cx="8001000" cy="1428750"/>
          </a:xfrm>
          <a:prstGeom prst="rect">
            <a:avLst/>
          </a:prstGeom>
          <a:solidFill>
            <a:schemeClr val="accent1">
              <a:alpha val="59000"/>
            </a:schemeClr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5214950"/>
            <a:ext cx="8229600" cy="1143000"/>
          </a:xfrm>
          <a:prstGeom prst="rect">
            <a:avLst/>
          </a:prstGeom>
        </p:spPr>
        <p:txBody>
          <a:bodyPr anchor="ctr">
            <a:normAutofit fontScale="7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en-US" sz="6100" b="1" dirty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“Let no one unversed</a:t>
            </a:r>
          </a:p>
          <a:p>
            <a:pPr algn="ctr" eaLnBrk="0" hangingPunct="0">
              <a:defRPr/>
            </a:pPr>
            <a:r>
              <a:rPr lang="en-US" sz="6100" b="1" dirty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in geometry enter here”</a:t>
            </a:r>
          </a:p>
        </p:txBody>
      </p:sp>
    </p:spTree>
    <p:extLst>
      <p:ext uri="{BB962C8B-B14F-4D97-AF65-F5344CB8AC3E}">
        <p14:creationId xmlns:p14="http://schemas.microsoft.com/office/powerpoint/2010/main" val="30854992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100" dirty="0" smtClean="0">
                <a:solidFill>
                  <a:srgbClr val="000099"/>
                </a:solidFill>
              </a:rPr>
              <a:t>Timaeus:</a:t>
            </a:r>
            <a:br>
              <a:rPr lang="en-US" sz="6100" dirty="0" smtClean="0">
                <a:solidFill>
                  <a:srgbClr val="000099"/>
                </a:solidFill>
              </a:rPr>
            </a:br>
            <a:r>
              <a:rPr lang="en-US" sz="6100" dirty="0" smtClean="0">
                <a:solidFill>
                  <a:srgbClr val="000099"/>
                </a:solidFill>
              </a:rPr>
              <a:t>Plato’s  Cosmology</a:t>
            </a:r>
            <a:endParaRPr lang="en-US" sz="61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02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28625" y="4429125"/>
            <a:ext cx="8215313" cy="1500188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100" smtClean="0">
                <a:solidFill>
                  <a:srgbClr val="000099"/>
                </a:solidFill>
              </a:rPr>
              <a:t>Timaeus:</a:t>
            </a:r>
            <a:br>
              <a:rPr sz="6100" smtClean="0">
                <a:solidFill>
                  <a:srgbClr val="000099"/>
                </a:solidFill>
              </a:rPr>
            </a:br>
            <a:r>
              <a:rPr sz="6100" smtClean="0">
                <a:solidFill>
                  <a:srgbClr val="000099"/>
                </a:solidFill>
              </a:rPr>
              <a:t>Plato’s  Cosmology</a:t>
            </a:r>
            <a:endParaRPr sz="6100">
              <a:solidFill>
                <a:srgbClr val="0000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" y="4429125"/>
            <a:ext cx="8215313" cy="1482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99"/>
                </a:solidFill>
                <a:latin typeface="Constantia"/>
              </a:rPr>
              <a:t>Plato’s Cosmic Scheme: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sz="2100" b="1" dirty="0">
              <a:solidFill>
                <a:srgbClr val="000099"/>
              </a:solidFill>
              <a:latin typeface="Constantia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100" dirty="0">
                <a:solidFill>
                  <a:srgbClr val="000099"/>
                </a:solidFill>
                <a:latin typeface="Constantia"/>
              </a:rPr>
              <a:t>         </a:t>
            </a:r>
            <a:r>
              <a:rPr lang="en-US" sz="2100" dirty="0">
                <a:solidFill>
                  <a:srgbClr val="000099"/>
                </a:solidFill>
                <a:latin typeface="Constantia"/>
                <a:sym typeface="Mathematica1"/>
              </a:rPr>
              <a:t> 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Demiurge, </a:t>
            </a:r>
            <a:r>
              <a:rPr lang="en-US" sz="2100" b="1" dirty="0">
                <a:solidFill>
                  <a:srgbClr val="000099"/>
                </a:solidFill>
                <a:latin typeface="Constantia"/>
              </a:rPr>
              <a:t>divine craftsman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, is a mathematician: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100" b="1" i="1" dirty="0">
                <a:solidFill>
                  <a:srgbClr val="000099"/>
                </a:solidFill>
                <a:latin typeface="Constantia"/>
                <a:sym typeface="Wingdings" pitchFamily="2" charset="2"/>
              </a:rPr>
              <a:t>         </a:t>
            </a:r>
            <a:r>
              <a:rPr lang="en-US" sz="2100" b="1" i="1" dirty="0">
                <a:solidFill>
                  <a:srgbClr val="000099"/>
                </a:solidFill>
                <a:latin typeface="Constantia"/>
                <a:sym typeface="Mathematica1"/>
              </a:rPr>
              <a:t> </a:t>
            </a:r>
            <a:r>
              <a:rPr lang="en-US" sz="2100" b="1" i="1" dirty="0">
                <a:solidFill>
                  <a:srgbClr val="000099"/>
                </a:solidFill>
                <a:latin typeface="Constantia"/>
              </a:rPr>
              <a:t>Universe constructed according to geometric principles   </a:t>
            </a:r>
            <a:endParaRPr lang="en-US" sz="2100" b="1" i="1" dirty="0">
              <a:solidFill>
                <a:srgbClr val="000099"/>
              </a:solidFill>
              <a:latin typeface="Constanti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861649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14313" y="3143250"/>
            <a:ext cx="8786812" cy="30003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 smtClean="0">
                <a:solidFill>
                  <a:srgbClr val="000099"/>
                </a:solidFill>
              </a:rPr>
              <a:t>Platonic  Solids</a:t>
            </a:r>
            <a:endParaRPr lang="en-US" sz="6100" dirty="0">
              <a:solidFill>
                <a:srgbClr val="000099"/>
              </a:solidFill>
            </a:endParaRPr>
          </a:p>
        </p:txBody>
      </p:sp>
      <p:pic>
        <p:nvPicPr>
          <p:cNvPr id="21509" name="Content Placeholder 3" descr="140px-Tetrahedr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3286125"/>
            <a:ext cx="2071687" cy="2071688"/>
          </a:xfrm>
        </p:spPr>
      </p:pic>
      <p:pic>
        <p:nvPicPr>
          <p:cNvPr id="21510" name="Picture 4" descr="125px-Hexahed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429000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150px-Octahedr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429000"/>
            <a:ext cx="20716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150px-Icosahedr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500438"/>
            <a:ext cx="20716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7"/>
          <p:cNvSpPr txBox="1">
            <a:spLocks noChangeArrowheads="1"/>
          </p:cNvSpPr>
          <p:nvPr/>
        </p:nvSpPr>
        <p:spPr bwMode="auto">
          <a:xfrm>
            <a:off x="500063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Tetrahedron:</a:t>
            </a:r>
          </a:p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  fire</a:t>
            </a:r>
          </a:p>
        </p:txBody>
      </p:sp>
      <p:sp>
        <p:nvSpPr>
          <p:cNvPr id="21514" name="TextBox 8"/>
          <p:cNvSpPr txBox="1">
            <a:spLocks noChangeArrowheads="1"/>
          </p:cNvSpPr>
          <p:nvPr/>
        </p:nvSpPr>
        <p:spPr bwMode="auto">
          <a:xfrm>
            <a:off x="2571750" y="5500688"/>
            <a:ext cx="2071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Octahedron:</a:t>
            </a:r>
          </a:p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   air</a:t>
            </a:r>
          </a:p>
        </p:txBody>
      </p:sp>
      <p:sp>
        <p:nvSpPr>
          <p:cNvPr id="21515" name="TextBox 9"/>
          <p:cNvSpPr txBox="1">
            <a:spLocks noChangeArrowheads="1"/>
          </p:cNvSpPr>
          <p:nvPr/>
        </p:nvSpPr>
        <p:spPr bwMode="auto">
          <a:xfrm>
            <a:off x="6929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Icosahedron:</a:t>
            </a:r>
          </a:p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water</a:t>
            </a:r>
          </a:p>
        </p:txBody>
      </p:sp>
      <p:sp>
        <p:nvSpPr>
          <p:cNvPr id="21516" name="TextBox 10"/>
          <p:cNvSpPr txBox="1">
            <a:spLocks noChangeArrowheads="1"/>
          </p:cNvSpPr>
          <p:nvPr/>
        </p:nvSpPr>
        <p:spPr bwMode="auto">
          <a:xfrm>
            <a:off x="4643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Cube:</a:t>
            </a:r>
          </a:p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  earth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313" y="1928813"/>
            <a:ext cx="8786812" cy="10715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313" y="2000250"/>
            <a:ext cx="8786812" cy="887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the Five Platonic solids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                   ● there are only five convex regular </a:t>
            </a:r>
            <a:r>
              <a:rPr lang="en-US" b="1" dirty="0" err="1">
                <a:solidFill>
                  <a:srgbClr val="000099"/>
                </a:solidFill>
                <a:latin typeface="Book Antiqua"/>
                <a:sym typeface="Wingdings" pitchFamily="2" charset="2"/>
              </a:rPr>
              <a:t>polyhedra</a:t>
            </a: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!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	    ● Plato identified them with the cosmos and its constituents</a:t>
            </a:r>
            <a:endParaRPr lang="en-US" b="1" dirty="0">
              <a:solidFill>
                <a:srgbClr val="000099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98406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aeus_trans_calcidius_med_manuscr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75" y="0"/>
            <a:ext cx="10318750" cy="7000875"/>
          </a:xfrm>
          <a:prstGeom prst="rect">
            <a:avLst/>
          </a:prstGeom>
          <a:effectLst>
            <a:outerShdw blurRad="2540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14313" y="3143250"/>
            <a:ext cx="8786812" cy="30003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100" dirty="0" smtClean="0">
                <a:solidFill>
                  <a:srgbClr val="000099"/>
                </a:solidFill>
              </a:rPr>
              <a:t>Platonic  Solids</a:t>
            </a:r>
            <a:endParaRPr lang="en-US" sz="6100" dirty="0">
              <a:solidFill>
                <a:srgbClr val="000099"/>
              </a:solidFill>
            </a:endParaRPr>
          </a:p>
        </p:txBody>
      </p:sp>
      <p:pic>
        <p:nvPicPr>
          <p:cNvPr id="22533" name="Content Placeholder 3" descr="140px-Tetrahedr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3286125"/>
            <a:ext cx="2071687" cy="2071688"/>
          </a:xfrm>
        </p:spPr>
      </p:pic>
      <p:pic>
        <p:nvPicPr>
          <p:cNvPr id="22534" name="Picture 4" descr="125px-Hexahed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429000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 descr="150px-Octahedr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429000"/>
            <a:ext cx="20716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6" descr="150px-Icosahedr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500438"/>
            <a:ext cx="20716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7"/>
          <p:cNvSpPr txBox="1">
            <a:spLocks noChangeArrowheads="1"/>
          </p:cNvSpPr>
          <p:nvPr/>
        </p:nvSpPr>
        <p:spPr bwMode="auto">
          <a:xfrm>
            <a:off x="500063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Tetrahedron:</a:t>
            </a:r>
          </a:p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  fire</a:t>
            </a:r>
          </a:p>
        </p:txBody>
      </p:sp>
      <p:sp>
        <p:nvSpPr>
          <p:cNvPr id="22538" name="TextBox 8"/>
          <p:cNvSpPr txBox="1">
            <a:spLocks noChangeArrowheads="1"/>
          </p:cNvSpPr>
          <p:nvPr/>
        </p:nvSpPr>
        <p:spPr bwMode="auto">
          <a:xfrm>
            <a:off x="2571750" y="5500688"/>
            <a:ext cx="2071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Octahedron:</a:t>
            </a:r>
          </a:p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   air</a:t>
            </a:r>
          </a:p>
        </p:txBody>
      </p:sp>
      <p:sp>
        <p:nvSpPr>
          <p:cNvPr id="22539" name="TextBox 9"/>
          <p:cNvSpPr txBox="1">
            <a:spLocks noChangeArrowheads="1"/>
          </p:cNvSpPr>
          <p:nvPr/>
        </p:nvSpPr>
        <p:spPr bwMode="auto">
          <a:xfrm>
            <a:off x="6929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Icosahedron:</a:t>
            </a:r>
          </a:p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water</a:t>
            </a:r>
          </a:p>
        </p:txBody>
      </p:sp>
      <p:sp>
        <p:nvSpPr>
          <p:cNvPr id="22540" name="TextBox 10"/>
          <p:cNvSpPr txBox="1">
            <a:spLocks noChangeArrowheads="1"/>
          </p:cNvSpPr>
          <p:nvPr/>
        </p:nvSpPr>
        <p:spPr bwMode="auto">
          <a:xfrm>
            <a:off x="4643438" y="5500688"/>
            <a:ext cx="2071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Cube:</a:t>
            </a:r>
          </a:p>
          <a:p>
            <a:pPr eaLnBrk="1" hangingPunct="1"/>
            <a:r>
              <a:rPr lang="en-US" altLang="en-US" b="1" smtClean="0">
                <a:solidFill>
                  <a:srgbClr val="000099"/>
                </a:solidFill>
                <a:latin typeface="Papyrus" pitchFamily="66" charset="0"/>
              </a:rPr>
              <a:t>          earth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313" y="1285875"/>
            <a:ext cx="4143375" cy="17145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313" y="1428750"/>
            <a:ext cx="8786812" cy="2243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Dodecahedron             Quintessence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latin typeface="Papyrus" pitchFamily="66" charset="0"/>
              <a:sym typeface="Wingdings" pitchFamily="2" charset="2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of which the Cosmos itself is made: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  <a:sym typeface="Wingdings" pitchFamily="2" charset="2"/>
              </a:rPr>
              <a:t>    “</a:t>
            </a: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the stuff  for embroidering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the constellations on the heavens”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000" b="1" dirty="0">
              <a:solidFill>
                <a:srgbClr val="000099"/>
              </a:solidFill>
              <a:latin typeface="Papyrus" pitchFamily="66" charset="0"/>
              <a:sym typeface="Wingdings" pitchFamily="2" charset="2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Book Antiqua"/>
                <a:sym typeface="Wingdings" pitchFamily="2" charset="2"/>
              </a:rPr>
              <a:t>    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14938" y="1285875"/>
            <a:ext cx="2500312" cy="2286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71688" y="1500188"/>
            <a:ext cx="571500" cy="1587"/>
          </a:xfrm>
          <a:prstGeom prst="straightConnector1">
            <a:avLst/>
          </a:prstGeom>
          <a:ln w="28575">
            <a:solidFill>
              <a:srgbClr val="00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5" name="Picture 24" descr="Dodecahedr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357313"/>
            <a:ext cx="22399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10303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7" descr="aristote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28625"/>
            <a:ext cx="4786312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240" y="1916832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 smtClean="0"/>
              <a:t>Aristoteles</a:t>
            </a:r>
            <a:r>
              <a:rPr sz="2800" dirty="0" smtClean="0"/>
              <a:t>  </a:t>
            </a:r>
            <a:br>
              <a:rPr sz="2800" dirty="0" smtClean="0"/>
            </a:br>
            <a:r>
              <a:rPr sz="2800" dirty="0" smtClean="0"/>
              <a:t> </a:t>
            </a:r>
            <a:r>
              <a:rPr sz="2200" dirty="0" smtClean="0"/>
              <a:t>(Chalcidice-Athens, 384-322 BCE)</a:t>
            </a:r>
            <a:br>
              <a:rPr sz="22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endParaRPr sz="3300" dirty="0"/>
          </a:p>
        </p:txBody>
      </p:sp>
      <p:sp>
        <p:nvSpPr>
          <p:cNvPr id="7" name="Rectangle 6"/>
          <p:cNvSpPr/>
          <p:nvPr/>
        </p:nvSpPr>
        <p:spPr>
          <a:xfrm>
            <a:off x="4071938" y="428625"/>
            <a:ext cx="4786312" cy="6000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628800"/>
            <a:ext cx="4714875" cy="49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 smtClean="0">
                <a:solidFill>
                  <a:prstClr val="white"/>
                </a:solidFill>
                <a:latin typeface="Constantia"/>
                <a:sym typeface="Mathematica1"/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  <a:latin typeface="Constantia"/>
              </a:rPr>
              <a:t>- “</a:t>
            </a:r>
            <a:r>
              <a:rPr lang="en-GB" sz="1400" b="1" dirty="0" smtClean="0">
                <a:latin typeface="Constantia" panose="02030602050306030303" pitchFamily="18" charset="0"/>
              </a:rPr>
              <a:t>Aristotle </a:t>
            </a:r>
            <a:r>
              <a:rPr lang="en-GB" sz="1400" b="1" dirty="0">
                <a:latin typeface="Constantia" panose="02030602050306030303" pitchFamily="18" charset="0"/>
              </a:rPr>
              <a:t>was the first genuine scientist 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GB" sz="1400" b="1" dirty="0" smtClean="0">
                <a:latin typeface="Constantia" panose="02030602050306030303" pitchFamily="18" charset="0"/>
              </a:rPr>
              <a:t>   in </a:t>
            </a:r>
            <a:r>
              <a:rPr lang="en-GB" sz="1400" b="1" dirty="0">
                <a:latin typeface="Constantia" panose="02030602050306030303" pitchFamily="18" charset="0"/>
              </a:rPr>
              <a:t>history ...  every scientist is in his </a:t>
            </a:r>
            <a:r>
              <a:rPr lang="en-GB" sz="1400" b="1" dirty="0" smtClean="0">
                <a:latin typeface="Constantia" panose="02030602050306030303" pitchFamily="18" charset="0"/>
              </a:rPr>
              <a:t>debt”</a:t>
            </a: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Physics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, </a:t>
            </a:r>
            <a:r>
              <a:rPr lang="en-US" sz="1400" b="1" dirty="0" err="1" smtClean="0">
                <a:solidFill>
                  <a:prstClr val="white"/>
                </a:solidFill>
                <a:latin typeface="Constantia" panose="02030602050306030303" pitchFamily="18" charset="0"/>
              </a:rPr>
              <a:t>Metaphysics,Astronomy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, </a:t>
            </a: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Poetry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,  Theater, Music,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Logic, Rhetoric, Ethics,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Politics, Government,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 G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eology, Biology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, 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Zoology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600" b="1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Constantia"/>
                <a:sym typeface="Mathematica1"/>
              </a:rPr>
              <a:t>- 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Student  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Plato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teacher  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Alexander the 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Great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literary  style:   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     “River of Gold” (Cicero)</a:t>
            </a: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founded </a:t>
            </a: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Lyceum, </a:t>
            </a: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Athens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Dominant  influence  for  over  1800 years</a:t>
            </a: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</a:t>
            </a:r>
            <a:r>
              <a:rPr lang="en-US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both in Christian philosophy &amp; theology</a:t>
            </a: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US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and in Muslim intellectual  history</a:t>
            </a:r>
            <a:endParaRPr lang="en-US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5" y="1556792"/>
            <a:ext cx="3857625" cy="48725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96931" y="5795321"/>
            <a:ext cx="471487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300" b="1" dirty="0">
                <a:solidFill>
                  <a:prstClr val="white"/>
                </a:solidFill>
                <a:latin typeface="Constantia"/>
                <a:sym typeface="Mathematica1"/>
              </a:rPr>
              <a:t>Father  of  Western  Science </a:t>
            </a:r>
            <a:endParaRPr lang="en-US" sz="1600" b="1" dirty="0" smtClean="0">
              <a:solidFill>
                <a:prstClr val="white"/>
              </a:solidFill>
              <a:latin typeface="Constantia"/>
            </a:endParaRPr>
          </a:p>
          <a:p>
            <a:pPr marL="136525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14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400" b="1" dirty="0">
                <a:solidFill>
                  <a:prstClr val="white"/>
                </a:solidFill>
                <a:latin typeface="Constantia" panose="02030602050306030303" pitchFamily="18" charset="0"/>
              </a:rPr>
              <a:t>          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1600" b="1" dirty="0">
                <a:solidFill>
                  <a:prstClr val="white"/>
                </a:solidFill>
                <a:latin typeface="Papyrus" pitchFamily="66" charset="0"/>
              </a:rPr>
              <a:t> 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rgbClr val="969696"/>
                </a:solidFill>
                <a:latin typeface="Constantia"/>
              </a:rPr>
              <a:t>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7174755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88" y="57148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smtClean="0"/>
              <a:t>Aristoteles</a:t>
            </a:r>
            <a:r>
              <a:rPr sz="2800" smtClean="0"/>
              <a:t>  </a:t>
            </a:r>
            <a:br>
              <a:rPr sz="2800" smtClean="0"/>
            </a:br>
            <a:r>
              <a:rPr sz="2800" smtClean="0"/>
              <a:t> (384-322 BCE)</a:t>
            </a:r>
            <a:br>
              <a:rPr sz="2800" smtClean="0"/>
            </a:br>
            <a:r>
              <a:rPr sz="2800" smtClean="0"/>
              <a:t/>
            </a:r>
            <a:br>
              <a:rPr sz="2800" smtClean="0"/>
            </a:br>
            <a:r>
              <a:rPr sz="2800" smtClean="0"/>
              <a:t/>
            </a:r>
            <a:br>
              <a:rPr sz="2800" smtClean="0"/>
            </a:br>
            <a:endParaRPr sz="330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0625" y="3500438"/>
            <a:ext cx="40005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I saw the Master there of those who know,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Amid the philosophic family,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By all admired,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and by all reverenced;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There Plato too I saw, and Socrates,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</a:rPr>
              <a:t>Who stood beside him closer than the rest.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i="1" dirty="0">
                <a:solidFill>
                  <a:prstClr val="white"/>
                </a:solidFill>
                <a:latin typeface="Constantia"/>
              </a:rPr>
              <a:t>             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Dante, </a:t>
            </a:r>
            <a:r>
              <a:rPr lang="en-US" b="1" dirty="0" err="1">
                <a:solidFill>
                  <a:prstClr val="white"/>
                </a:solidFill>
                <a:latin typeface="Constantia"/>
              </a:rPr>
              <a:t>Divina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Commedia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(1</a:t>
            </a:r>
            <a:r>
              <a:rPr lang="en-US" b="1" baseline="30000" dirty="0">
                <a:solidFill>
                  <a:prstClr val="white"/>
                </a:solidFill>
                <a:latin typeface="Constantia"/>
              </a:rPr>
              <a:t>st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level hell)</a:t>
            </a:r>
          </a:p>
          <a:p>
            <a:pPr>
              <a:defRPr/>
            </a:pPr>
            <a:r>
              <a:rPr lang="en-US" b="1" i="1" dirty="0">
                <a:solidFill>
                  <a:prstClr val="white"/>
                </a:solidFill>
                <a:latin typeface="Constantia"/>
              </a:rPr>
              <a:t> </a:t>
            </a:r>
          </a:p>
          <a:p>
            <a:pPr>
              <a:defRPr/>
            </a:pPr>
            <a:endParaRPr lang="en-US" b="1" i="1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9188" y="3500438"/>
            <a:ext cx="4000500" cy="3143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0491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 smtClean="0"/>
              <a:t> </a:t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5000" dirty="0" smtClean="0"/>
              <a:t>On the Heavens</a:t>
            </a:r>
            <a:r>
              <a:rPr sz="2800" dirty="0" smtClean="0"/>
              <a:t/>
            </a:r>
            <a:br>
              <a:rPr sz="2800" dirty="0" smtClean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5881" y="1547541"/>
            <a:ext cx="41750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latin typeface="Constantia" panose="02030602050306030303" pitchFamily="18" charset="0"/>
              </a:rPr>
              <a:t>Aristotle’s cosmological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onstantia" panose="02030602050306030303" pitchFamily="18" charset="0"/>
              </a:rPr>
              <a:t>    the </a:t>
            </a:r>
            <a:r>
              <a:rPr lang="en-GB" sz="1200" dirty="0">
                <a:latin typeface="Constantia" panose="02030602050306030303" pitchFamily="18" charset="0"/>
              </a:rPr>
              <a:t>most influential treatise of its kind in the </a:t>
            </a:r>
            <a:r>
              <a:rPr lang="en-GB" sz="1200" dirty="0" smtClean="0">
                <a:latin typeface="Constantia" panose="02030602050306030303" pitchFamily="18" charset="0"/>
              </a:rPr>
              <a:t>history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of </a:t>
            </a:r>
            <a:r>
              <a:rPr lang="en-GB" sz="1200" dirty="0">
                <a:latin typeface="Constantia" panose="02030602050306030303" pitchFamily="18" charset="0"/>
              </a:rPr>
              <a:t>humanity.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It </a:t>
            </a:r>
            <a:r>
              <a:rPr lang="en-GB" sz="1200" dirty="0">
                <a:latin typeface="Constantia" panose="02030602050306030303" pitchFamily="18" charset="0"/>
              </a:rPr>
              <a:t>was accepted for more that 18 centuries from its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inception </a:t>
            </a:r>
            <a:r>
              <a:rPr lang="en-GB" sz="1200" dirty="0">
                <a:latin typeface="Constantia" panose="02030602050306030303" pitchFamily="18" charset="0"/>
              </a:rPr>
              <a:t>(around 350 B.C.) until the works of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Copernicus </a:t>
            </a:r>
            <a:r>
              <a:rPr lang="en-GB" sz="1200" dirty="0">
                <a:latin typeface="Constantia" panose="02030602050306030303" pitchFamily="18" charset="0"/>
              </a:rPr>
              <a:t>in the early 1500s</a:t>
            </a:r>
            <a:r>
              <a:rPr lang="en-GB" sz="1200" dirty="0" smtClean="0">
                <a:latin typeface="Constantia" panose="02030602050306030303" pitchFamily="18" charset="0"/>
              </a:rPr>
              <a:t>.</a:t>
            </a:r>
          </a:p>
          <a:p>
            <a:endParaRPr lang="nl-NL" sz="1200" b="1" dirty="0" smtClean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 smtClean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 smtClean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endParaRPr lang="nl-NL" sz="1200" b="1" dirty="0" smtClean="0">
              <a:latin typeface="Constantia" panose="02030602050306030303" pitchFamily="18" charset="0"/>
            </a:endParaRP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 smtClean="0"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latin typeface="Constantia" panose="02030602050306030303" pitchFamily="18" charset="0"/>
              </a:rPr>
              <a:t>  Key aspects of Aristotle’s Cosmology: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b="1" dirty="0" smtClean="0">
              <a:latin typeface="Constantia" panose="02030602050306030303" pitchFamily="18" charset="0"/>
            </a:endParaRPr>
          </a:p>
          <a:p>
            <a:r>
              <a:rPr lang="nl-NL" sz="1200" b="1" dirty="0"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latin typeface="Constantia" panose="02030602050306030303" pitchFamily="18" charset="0"/>
              </a:rPr>
              <a:t>       1)   Earth is at the centre of the Universe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latin typeface="Constantia" panose="02030602050306030303" pitchFamily="18" charset="0"/>
              </a:rPr>
              <a:t>       2)   the Universe is finite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latin typeface="Constantia" panose="02030602050306030303" pitchFamily="18" charset="0"/>
              </a:rPr>
              <a:t>       3)   the Universe is eternal and unchanged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latin typeface="Constantia" panose="02030602050306030303" pitchFamily="18" charset="0"/>
              </a:rPr>
              <a:t>       4)   the motion of the heavenly bodies are 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latin typeface="Constantia" panose="02030602050306030303" pitchFamily="18" charset="0"/>
              </a:rPr>
              <a:t>              uniform and circular</a:t>
            </a:r>
            <a:endParaRPr lang="en-GB" sz="1200" b="1" dirty="0"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260648" y="11967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200" dirty="0" smtClean="0">
              <a:latin typeface="Constantia" panose="02030602050306030303" pitchFamily="18" charset="0"/>
            </a:endParaRPr>
          </a:p>
          <a:p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6056" y="4797152"/>
            <a:ext cx="374441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15088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868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smtClean="0"/>
              <a:t>      Babylonian  Astronomy</a:t>
            </a:r>
            <a:endParaRPr sz="5500"/>
          </a:p>
        </p:txBody>
      </p:sp>
      <p:pic>
        <p:nvPicPr>
          <p:cNvPr id="76803" name="Picture 2" descr="mapANEprec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00188"/>
            <a:ext cx="5119688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50" y="1500188"/>
            <a:ext cx="5143500" cy="40719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Astronomer-Priests-of-Chaldea-Observe-Stars-from-the-Tower-of-Babylon-Giclee-Print-C1236373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000108"/>
            <a:ext cx="3714776" cy="5564937"/>
          </a:xfrm>
          <a:prstGeom prst="rect">
            <a:avLst/>
          </a:prstGeom>
          <a:effectLst>
            <a:outerShdw blurRad="292100" dist="190500" dir="8100000" algn="t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6" name="Rectangle 5"/>
          <p:cNvSpPr/>
          <p:nvPr/>
        </p:nvSpPr>
        <p:spPr>
          <a:xfrm>
            <a:off x="285720" y="5572140"/>
            <a:ext cx="535785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44450"/>
              <a:extrusionClr>
                <a:schemeClr val="bg1"/>
              </a:extrusion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190500" dist="139700" dir="5400000" algn="ctr" rotWithShape="0">
                    <a:srgbClr val="000000">
                      <a:alpha val="43137"/>
                    </a:srgbClr>
                  </a:outerShdw>
                </a:effectLst>
              </a:rPr>
              <a:t>Mesopotamia        =     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190500" dist="139700" dir="5400000" algn="ctr" rotWithShape="0">
                    <a:srgbClr val="000000">
                      <a:alpha val="43137"/>
                    </a:srgbClr>
                  </a:outerShdw>
                </a:effectLst>
              </a:rPr>
              <a:t>“land of two rivers”</a:t>
            </a:r>
            <a:endParaRPr lang="en-US" b="1" dirty="0">
              <a:solidFill>
                <a:prstClr val="white"/>
              </a:solidFill>
              <a:effectLst>
                <a:outerShdw blurRad="190500" dist="139700" dir="5400000" algn="ctr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190500" dist="139700" dir="5400000" algn="ctr" rotWithShape="0">
                    <a:srgbClr val="000000">
                      <a:alpha val="43137"/>
                    </a:srgbClr>
                  </a:outerShdw>
                </a:effectLst>
              </a:rPr>
              <a:t>land between the rivers Euphrates &amp; Tigris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5643563"/>
            <a:ext cx="4786313" cy="857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6719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 smtClean="0"/>
              <a:t> </a:t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5000" dirty="0" smtClean="0"/>
              <a:t>On the Heavens</a:t>
            </a:r>
            <a:r>
              <a:rPr sz="2800" dirty="0" smtClean="0"/>
              <a:t/>
            </a:r>
            <a:br>
              <a:rPr sz="2800" dirty="0" smtClean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8983" y="1628800"/>
            <a:ext cx="417501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Four causes  </a:t>
            </a:r>
          </a:p>
          <a:p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Aristotle suggested that the reason for anything coming about can be attributed to four different types of simultaneously active causal factors</a:t>
            </a:r>
            <a:r>
              <a:rPr lang="en-GB" sz="1200" dirty="0" smtClean="0">
                <a:latin typeface="Constantia" panose="02030602050306030303" pitchFamily="18" charset="0"/>
              </a:rPr>
              <a:t>:</a:t>
            </a:r>
          </a:p>
          <a:p>
            <a:endParaRPr lang="nl-NL" sz="1200" dirty="0">
              <a:latin typeface="Constantia" panose="02030602050306030303" pitchFamily="18" charset="0"/>
            </a:endParaRPr>
          </a:p>
          <a:p>
            <a:pPr marL="228600" indent="-228600">
              <a:buAutoNum type="arabicParenR"/>
            </a:pPr>
            <a:r>
              <a:rPr lang="en-GB" sz="1200" b="1" dirty="0" smtClean="0">
                <a:latin typeface="Constantia" panose="02030602050306030303" pitchFamily="18" charset="0"/>
              </a:rPr>
              <a:t>Material </a:t>
            </a:r>
            <a:r>
              <a:rPr lang="en-GB" sz="1200" b="1" dirty="0">
                <a:latin typeface="Constantia" panose="02030602050306030303" pitchFamily="18" charset="0"/>
              </a:rPr>
              <a:t>cause </a:t>
            </a:r>
            <a:r>
              <a:rPr lang="en-GB" sz="1200" b="1" dirty="0" smtClean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- the </a:t>
            </a:r>
            <a:r>
              <a:rPr lang="en-GB" sz="1200" dirty="0">
                <a:latin typeface="Constantia" panose="02030602050306030303" pitchFamily="18" charset="0"/>
              </a:rPr>
              <a:t>material out of which something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                          is </a:t>
            </a:r>
            <a:r>
              <a:rPr lang="en-GB" sz="1200" dirty="0">
                <a:latin typeface="Constantia" panose="02030602050306030303" pitchFamily="18" charset="0"/>
              </a:rPr>
              <a:t>composed.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pPr marL="228600" indent="-228600">
              <a:buAutoNum type="arabicParenR" startAt="2"/>
            </a:pPr>
            <a:r>
              <a:rPr lang="en-GB" sz="1200" b="1" dirty="0" smtClean="0">
                <a:latin typeface="Constantia" panose="02030602050306030303" pitchFamily="18" charset="0"/>
              </a:rPr>
              <a:t>Formal </a:t>
            </a:r>
            <a:r>
              <a:rPr lang="en-GB" sz="1200" b="1" dirty="0">
                <a:latin typeface="Constantia" panose="02030602050306030303" pitchFamily="18" charset="0"/>
              </a:rPr>
              <a:t>cause </a:t>
            </a:r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- its </a:t>
            </a:r>
            <a:r>
              <a:rPr lang="en-GB" sz="1200" dirty="0">
                <a:latin typeface="Constantia" panose="02030602050306030303" pitchFamily="18" charset="0"/>
              </a:rPr>
              <a:t>form, i.e., the arrangement of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                          that </a:t>
            </a:r>
            <a:r>
              <a:rPr lang="en-GB" sz="1200" dirty="0">
                <a:latin typeface="Constantia" panose="02030602050306030303" pitchFamily="18" charset="0"/>
              </a:rPr>
              <a:t>matter.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pPr marL="228600" indent="-228600">
              <a:buAutoNum type="arabicParenR" startAt="3"/>
            </a:pPr>
            <a:r>
              <a:rPr lang="en-GB" sz="1200" b="1" dirty="0" smtClean="0">
                <a:latin typeface="Constantia" panose="02030602050306030303" pitchFamily="18" charset="0"/>
              </a:rPr>
              <a:t>Efficient </a:t>
            </a:r>
            <a:r>
              <a:rPr lang="en-GB" sz="1200" b="1" dirty="0">
                <a:latin typeface="Constantia" panose="02030602050306030303" pitchFamily="18" charset="0"/>
              </a:rPr>
              <a:t>cause </a:t>
            </a:r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- "the </a:t>
            </a:r>
            <a:r>
              <a:rPr lang="en-GB" sz="1200" dirty="0">
                <a:latin typeface="Constantia" panose="02030602050306030303" pitchFamily="18" charset="0"/>
              </a:rPr>
              <a:t>primary source", or that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                           from </a:t>
            </a:r>
            <a:r>
              <a:rPr lang="en-GB" sz="1200" dirty="0">
                <a:latin typeface="Constantia" panose="02030602050306030303" pitchFamily="18" charset="0"/>
              </a:rPr>
              <a:t>which the change under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                           consideration </a:t>
            </a:r>
            <a:r>
              <a:rPr lang="en-GB" sz="1200" dirty="0">
                <a:latin typeface="Constantia" panose="02030602050306030303" pitchFamily="18" charset="0"/>
              </a:rPr>
              <a:t>proceeds.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nl-NL" sz="1200" dirty="0" smtClean="0">
                <a:latin typeface="Constantia" panose="02030602050306030303" pitchFamily="18" charset="0"/>
              </a:rPr>
              <a:t>                                       This is akin to the modern concept</a:t>
            </a:r>
          </a:p>
          <a:p>
            <a:r>
              <a:rPr lang="nl-NL" sz="1200" dirty="0">
                <a:latin typeface="Constantia" panose="02030602050306030303" pitchFamily="18" charset="0"/>
              </a:rPr>
              <a:t> </a:t>
            </a:r>
            <a:r>
              <a:rPr lang="nl-NL" sz="1200" dirty="0" smtClean="0">
                <a:latin typeface="Constantia" panose="02030602050306030303" pitchFamily="18" charset="0"/>
              </a:rPr>
              <a:t>                                      of cause. </a:t>
            </a:r>
          </a:p>
          <a:p>
            <a:pPr marL="228600" indent="-228600">
              <a:buAutoNum type="arabicParenR" startAt="4"/>
            </a:pPr>
            <a:r>
              <a:rPr lang="en-GB" sz="1200" dirty="0" smtClean="0">
                <a:latin typeface="Constantia" panose="02030602050306030303" pitchFamily="18" charset="0"/>
              </a:rPr>
              <a:t>Final cause         -  its </a:t>
            </a:r>
            <a:r>
              <a:rPr lang="en-GB" sz="1200" dirty="0">
                <a:latin typeface="Constantia" panose="02030602050306030303" pitchFamily="18" charset="0"/>
              </a:rPr>
              <a:t>purpose, or that for the sake of </a:t>
            </a:r>
            <a:r>
              <a:rPr lang="en-GB" sz="1200" dirty="0" smtClean="0">
                <a:latin typeface="Constantia" panose="02030602050306030303" pitchFamily="18" charset="0"/>
              </a:rPr>
              <a:t>     </a:t>
            </a:r>
          </a:p>
          <a:p>
            <a:r>
              <a:rPr lang="en-GB" sz="1200" dirty="0" smtClean="0">
                <a:latin typeface="Constantia" panose="02030602050306030303" pitchFamily="18" charset="0"/>
              </a:rPr>
              <a:t>                                      which </a:t>
            </a:r>
            <a:r>
              <a:rPr lang="en-GB" sz="1200" dirty="0">
                <a:latin typeface="Constantia" panose="02030602050306030303" pitchFamily="18" charset="0"/>
              </a:rPr>
              <a:t>a thing exists or </a:t>
            </a:r>
            <a:r>
              <a:rPr lang="en-GB" sz="1200" dirty="0" smtClean="0">
                <a:latin typeface="Constantia" panose="02030602050306030303" pitchFamily="18" charset="0"/>
              </a:rPr>
              <a:t>is done. This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                          covers </a:t>
            </a:r>
            <a:r>
              <a:rPr lang="en-GB" sz="1200" dirty="0">
                <a:latin typeface="Constantia" panose="02030602050306030303" pitchFamily="18" charset="0"/>
              </a:rPr>
              <a:t>modern ideas of motivating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                          causes</a:t>
            </a:r>
            <a:r>
              <a:rPr lang="en-GB" sz="1200" dirty="0">
                <a:latin typeface="Constantia" panose="02030602050306030303" pitchFamily="18" charset="0"/>
              </a:rPr>
              <a:t>, such as volition, need, desire,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                          ethics</a:t>
            </a:r>
            <a:r>
              <a:rPr lang="en-GB" sz="1200" dirty="0">
                <a:latin typeface="Constantia" panose="02030602050306030303" pitchFamily="18" charset="0"/>
              </a:rPr>
              <a:t>, or spiritual beliefs.</a:t>
            </a: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7600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 smtClean="0"/>
              <a:t> </a:t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5000" dirty="0" smtClean="0"/>
              <a:t>On the Heavens</a:t>
            </a:r>
            <a:r>
              <a:rPr sz="2800" dirty="0" smtClean="0"/>
              <a:t/>
            </a:r>
            <a:br>
              <a:rPr sz="2800" dirty="0" smtClean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1127" y="1844824"/>
            <a:ext cx="41750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Elements - composition</a:t>
            </a:r>
            <a:endParaRPr lang="en-GB" sz="20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4 elements (</a:t>
            </a:r>
            <a:r>
              <a:rPr lang="en-GB" sz="1200" b="1" dirty="0" err="1" smtClean="0">
                <a:solidFill>
                  <a:prstClr val="white"/>
                </a:solidFill>
                <a:latin typeface="Constantia" panose="02030602050306030303" pitchFamily="18" charset="0"/>
              </a:rPr>
              <a:t>Empedokles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)</a:t>
            </a:r>
          </a:p>
          <a:p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1) 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Earth 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cold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and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dry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- modern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idea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solid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2) 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Water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cold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and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wet     - modern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idea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liquid</a:t>
            </a: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3) 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Air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     hot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and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wet      - modern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idea of a gas.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4) 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Fire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   hot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and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dry      - modern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ideas of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plasma</a:t>
            </a:r>
          </a:p>
          <a:p>
            <a:endParaRPr lang="nl-NL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</a:t>
            </a:r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in addition,a 5th element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5) </a:t>
            </a:r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Aether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divine substance making up the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spheres and heavenly bodies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(stars and planets)</a:t>
            </a: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176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 smtClean="0"/>
              <a:t> </a:t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5000" dirty="0" smtClean="0"/>
              <a:t>On the Heavens</a:t>
            </a:r>
            <a:r>
              <a:rPr sz="2800" dirty="0" smtClean="0"/>
              <a:t/>
            </a:r>
            <a:br>
              <a:rPr sz="2800" dirty="0" smtClean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484784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8" y="1547541"/>
            <a:ext cx="4175017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  <a:r>
              <a:rPr lang="en-GB" sz="2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Movement of bodies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- a</a:t>
            </a:r>
            <a:r>
              <a:rPr lang="en-GB" sz="1200" dirty="0" smtClean="0">
                <a:latin typeface="Constantia" panose="02030602050306030303" pitchFamily="18" charset="0"/>
              </a:rPr>
              <a:t>ll </a:t>
            </a:r>
            <a:r>
              <a:rPr lang="en-GB" sz="1200" dirty="0">
                <a:latin typeface="Constantia" panose="02030602050306030303" pitchFamily="18" charset="0"/>
              </a:rPr>
              <a:t>bodies, </a:t>
            </a:r>
            <a:r>
              <a:rPr lang="en-GB" sz="1200" i="1" dirty="0">
                <a:latin typeface="Constantia" panose="02030602050306030303" pitchFamily="18" charset="0"/>
              </a:rPr>
              <a:t>by their very nature</a:t>
            </a:r>
            <a:r>
              <a:rPr lang="en-GB" sz="1200" dirty="0">
                <a:latin typeface="Constantia" panose="02030602050306030303" pitchFamily="18" charset="0"/>
              </a:rPr>
              <a:t>, have a natural way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of moving.</a:t>
            </a:r>
          </a:p>
          <a:p>
            <a:r>
              <a:rPr lang="en-GB" sz="1200" dirty="0" smtClean="0">
                <a:latin typeface="Constantia" panose="02030602050306030303" pitchFamily="18" charset="0"/>
              </a:rPr>
              <a:t>         - Movement </a:t>
            </a:r>
            <a:r>
              <a:rPr lang="en-GB" sz="1200" dirty="0">
                <a:latin typeface="Constantia" panose="02030602050306030303" pitchFamily="18" charset="0"/>
              </a:rPr>
              <a:t>is </a:t>
            </a:r>
            <a:r>
              <a:rPr lang="en-GB" sz="1200" i="1" dirty="0">
                <a:latin typeface="Constantia" panose="02030602050306030303" pitchFamily="18" charset="0"/>
              </a:rPr>
              <a:t>not</a:t>
            </a:r>
            <a:r>
              <a:rPr lang="en-GB" sz="1200" dirty="0">
                <a:latin typeface="Constantia" panose="02030602050306030303" pitchFamily="18" charset="0"/>
              </a:rPr>
              <a:t>, he states, the result of the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influence </a:t>
            </a:r>
            <a:r>
              <a:rPr lang="en-GB" sz="1200" dirty="0">
                <a:latin typeface="Constantia" panose="02030602050306030303" pitchFamily="18" charset="0"/>
              </a:rPr>
              <a:t>of one body on another </a:t>
            </a:r>
            <a:endParaRPr lang="en-GB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onstantia" panose="02030602050306030303" pitchFamily="18" charset="0"/>
              </a:rPr>
              <a:t>      - Some </a:t>
            </a:r>
            <a:r>
              <a:rPr lang="en-GB" sz="1200" dirty="0">
                <a:latin typeface="Constantia" panose="02030602050306030303" pitchFamily="18" charset="0"/>
              </a:rPr>
              <a:t>bodies naturally move in straight </a:t>
            </a:r>
            <a:r>
              <a:rPr lang="en-GB" sz="1200" dirty="0" smtClean="0">
                <a:latin typeface="Constantia" panose="02030602050306030303" pitchFamily="18" charset="0"/>
              </a:rPr>
              <a:t>lines</a:t>
            </a:r>
          </a:p>
          <a:p>
            <a:r>
              <a:rPr lang="en-GB" sz="1200" dirty="0" smtClean="0">
                <a:latin typeface="Constantia" panose="02030602050306030303" pitchFamily="18" charset="0"/>
              </a:rPr>
              <a:t>           - others </a:t>
            </a:r>
            <a:r>
              <a:rPr lang="en-GB" sz="1200" dirty="0">
                <a:latin typeface="Constantia" panose="02030602050306030303" pitchFamily="18" charset="0"/>
              </a:rPr>
              <a:t>naturally stay put. </a:t>
            </a:r>
          </a:p>
          <a:p>
            <a:r>
              <a:rPr lang="en-GB" sz="1200" dirty="0" smtClean="0">
                <a:latin typeface="Constantia" panose="02030602050306030303" pitchFamily="18" charset="0"/>
              </a:rPr>
              <a:t>           - Yet </a:t>
            </a:r>
            <a:r>
              <a:rPr lang="en-GB" sz="1200" dirty="0">
                <a:latin typeface="Constantia" panose="02030602050306030303" pitchFamily="18" charset="0"/>
              </a:rPr>
              <a:t>another natural movement: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   the </a:t>
            </a:r>
            <a:r>
              <a:rPr lang="en-GB" sz="1200" dirty="0">
                <a:latin typeface="Constantia" panose="02030602050306030303" pitchFamily="18" charset="0"/>
              </a:rPr>
              <a:t>circular motion.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onstantia" panose="02030602050306030303" pitchFamily="18" charset="0"/>
              </a:rPr>
              <a:t>     Since </a:t>
            </a:r>
            <a:r>
              <a:rPr lang="en-GB" sz="1200" dirty="0">
                <a:latin typeface="Constantia" panose="02030602050306030303" pitchFamily="18" charset="0"/>
              </a:rPr>
              <a:t>to each motion there must correspond a </a:t>
            </a:r>
            <a:r>
              <a:rPr lang="en-GB" sz="1200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200" dirty="0" smtClean="0">
                <a:latin typeface="Constantia" panose="02030602050306030303" pitchFamily="18" charset="0"/>
              </a:rPr>
              <a:t>         substance</a:t>
            </a:r>
            <a:r>
              <a:rPr lang="en-GB" sz="1200" dirty="0">
                <a:latin typeface="Constantia" panose="02030602050306030303" pitchFamily="18" charset="0"/>
              </a:rPr>
              <a:t>, there ought to be some things that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naturally </a:t>
            </a:r>
            <a:r>
              <a:rPr lang="en-GB" sz="1200" dirty="0">
                <a:latin typeface="Constantia" panose="02030602050306030303" pitchFamily="18" charset="0"/>
              </a:rPr>
              <a:t>move in </a:t>
            </a:r>
            <a:r>
              <a:rPr lang="en-GB" sz="1200" dirty="0" smtClean="0">
                <a:latin typeface="Constantia" panose="02030602050306030303" pitchFamily="18" charset="0"/>
              </a:rPr>
              <a:t>circles:</a:t>
            </a:r>
          </a:p>
          <a:p>
            <a:endParaRPr lang="en-GB" sz="1200" dirty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the </a:t>
            </a:r>
            <a:r>
              <a:rPr lang="en-GB" sz="1200" dirty="0">
                <a:latin typeface="Constantia" panose="02030602050306030303" pitchFamily="18" charset="0"/>
              </a:rPr>
              <a:t>heavenly bodies </a:t>
            </a:r>
          </a:p>
          <a:p>
            <a:r>
              <a:rPr lang="en-GB" sz="1200" dirty="0" smtClean="0">
                <a:latin typeface="Constantia" panose="02030602050306030303" pitchFamily="18" charset="0"/>
              </a:rPr>
              <a:t>          (made </a:t>
            </a:r>
            <a:r>
              <a:rPr lang="en-GB" sz="1200" dirty="0">
                <a:latin typeface="Constantia" panose="02030602050306030303" pitchFamily="18" charset="0"/>
              </a:rPr>
              <a:t>of a more exalted and perfect substance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    than </a:t>
            </a:r>
            <a:r>
              <a:rPr lang="en-GB" sz="1200" dirty="0">
                <a:latin typeface="Constantia" panose="02030602050306030303" pitchFamily="18" charset="0"/>
              </a:rPr>
              <a:t>all earthly </a:t>
            </a:r>
            <a:r>
              <a:rPr lang="en-GB" sz="1200" dirty="0" smtClean="0">
                <a:latin typeface="Constantia" panose="02030602050306030303" pitchFamily="18" charset="0"/>
              </a:rPr>
              <a:t>objects).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112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 smtClean="0"/>
              <a:t> </a:t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5000" dirty="0" smtClean="0"/>
              <a:t>On the Heavens</a:t>
            </a:r>
            <a:r>
              <a:rPr sz="2800" dirty="0" smtClean="0"/>
              <a:t/>
            </a:r>
            <a:br>
              <a:rPr sz="2800" dirty="0" smtClean="0"/>
            </a:br>
            <a:endParaRPr sz="3300" dirty="0"/>
          </a:p>
        </p:txBody>
      </p:sp>
      <p:pic>
        <p:nvPicPr>
          <p:cNvPr id="91139" name="Picture 3" descr="Ad-Pl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605338" cy="657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9188" y="1124744"/>
            <a:ext cx="4000500" cy="55189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75" y="142875"/>
            <a:ext cx="4643438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6233" y="1340768"/>
            <a:ext cx="417501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Aristotle’s </a:t>
            </a:r>
            <a:r>
              <a:rPr lang="nl-NL" sz="2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2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Cosmos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Aristotle’s Cosmos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made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of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a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central earth (which he accepted as spherical)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surrounded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by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- the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moon,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- the sun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- stars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all moving in circles around it.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This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conglomerate he called ``the world''.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Note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the strange idea that all celestial bodies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are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perfect, yet they must circle the imperfect Earth.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The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initial motion of these spheres was caused by the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action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of a ``prime mover'' which (who?) acts on the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</a:t>
            </a: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outermost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sphere of the fixed stars;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the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motion then trickles down to the other spheres </a:t>
            </a:r>
            <a:endParaRPr lang="en-GB" sz="1200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through </a:t>
            </a:r>
            <a:r>
              <a:rPr lang="en-GB" sz="1200" dirty="0">
                <a:solidFill>
                  <a:prstClr val="white"/>
                </a:solidFill>
                <a:latin typeface="Constantia" panose="02030602050306030303" pitchFamily="18" charset="0"/>
              </a:rPr>
              <a:t>a dragging force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.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Heavens consisted of a complex system of 55 spheres !</a:t>
            </a:r>
          </a:p>
          <a:p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- could explain and predict the motions of 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 stars and planets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-  a real scientific theory </a:t>
            </a:r>
            <a:endParaRPr lang="nl-NL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</a:t>
            </a: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4599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80528" y="-819472"/>
            <a:ext cx="9793088" cy="8580292"/>
          </a:xfrm>
        </p:spPr>
      </p:pic>
      <p:sp>
        <p:nvSpPr>
          <p:cNvPr id="5" name="Rectangle 4"/>
          <p:cNvSpPr/>
          <p:nvPr/>
        </p:nvSpPr>
        <p:spPr>
          <a:xfrm>
            <a:off x="-252536" y="-212065"/>
            <a:ext cx="9702539" cy="7402846"/>
          </a:xfrm>
          <a:prstGeom prst="rect">
            <a:avLst/>
          </a:prstGeom>
          <a:solidFill>
            <a:schemeClr val="tx1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25987" name="Text Box 3"/>
          <p:cNvSpPr txBox="1">
            <a:spLocks noChangeArrowheads="1"/>
          </p:cNvSpPr>
          <p:nvPr/>
        </p:nvSpPr>
        <p:spPr bwMode="auto">
          <a:xfrm>
            <a:off x="323528" y="-2475656"/>
            <a:ext cx="8712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2880000" algn="ctr" rotWithShape="0">
              <a:srgbClr val="000000">
                <a:alpha val="43137"/>
              </a:srgbClr>
            </a:outerShdw>
          </a:effectLst>
        </p:spPr>
        <p:txBody>
          <a:bodyPr lIns="91440" tIns="45720" rIns="91440" bIns="45720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5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Aristotles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pitchFamily="34" charset="0"/>
              </a:rPr>
              <a:t>’  Cosmos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335712" y="3573016"/>
            <a:ext cx="2808288" cy="25853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88900" dir="48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ts val="500"/>
              </a:spcBef>
              <a:buSzPct val="62000"/>
              <a:buChar char="•"/>
              <a:defRPr sz="2600">
                <a:solidFill>
                  <a:schemeClr val="tx1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1pPr>
            <a:lvl2pPr marL="742950" indent="-285750" eaLnBrk="0" hangingPunct="0">
              <a:spcBef>
                <a:spcPts val="500"/>
              </a:spcBef>
              <a:buSzPct val="62000"/>
              <a:buChar char="•"/>
              <a:defRPr sz="2300"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2pPr>
            <a:lvl3pPr marL="11430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3pPr>
            <a:lvl4pPr marL="16002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4pPr>
            <a:lvl5pPr marL="2057400" indent="-228600" eaLnBrk="0" hangingPunct="0">
              <a:spcBef>
                <a:spcPts val="500"/>
              </a:spcBef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62000"/>
              <a:buChar char="•"/>
              <a:defRPr>
                <a:solidFill>
                  <a:srgbClr val="CBCBCB"/>
                </a:solidFill>
                <a:latin typeface="Optima" charset="0"/>
                <a:ea typeface="ヒラギノ角ゴ ProN W3" charset="0"/>
                <a:cs typeface="ヒラギノ角ゴ ProN W3" charset="0"/>
                <a:sym typeface="Optima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Cosmos </a:t>
            </a:r>
            <a:r>
              <a:rPr lang="nl-NL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of </a:t>
            </a: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Aristoteles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nl-NL" altLang="en-US" sz="1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Moon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Mercury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Venus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Sun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Mars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Jupiter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Saturn  </a:t>
            </a:r>
            <a:endParaRPr lang="en-GB" altLang="en-US" sz="18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8184" y="3489358"/>
            <a:ext cx="2807544" cy="2819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1913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2" y="332656"/>
            <a:ext cx="4618184" cy="6180216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 smtClean="0"/>
              <a:t> </a:t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5000" dirty="0" smtClean="0"/>
              <a:t>On the Heavens</a:t>
            </a:r>
            <a:r>
              <a:rPr sz="2800" dirty="0" smtClean="0"/>
              <a:t/>
            </a:r>
            <a:br>
              <a:rPr sz="2800" dirty="0" smtClean="0"/>
            </a:br>
            <a:endParaRPr sz="3300" dirty="0"/>
          </a:p>
        </p:txBody>
      </p:sp>
      <p:sp>
        <p:nvSpPr>
          <p:cNvPr id="6" name="Rectangle 5"/>
          <p:cNvSpPr/>
          <p:nvPr/>
        </p:nvSpPr>
        <p:spPr>
          <a:xfrm>
            <a:off x="4929188" y="1353968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428" y="336588"/>
            <a:ext cx="4643438" cy="61899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8" y="1412776"/>
            <a:ext cx="41750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Aristotle’s cosmology</a:t>
            </a: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b="1" dirty="0">
                <a:latin typeface="Constantia" panose="02030602050306030303" pitchFamily="18" charset="0"/>
              </a:rPr>
              <a:t>this </a:t>
            </a:r>
            <a:r>
              <a:rPr lang="en-GB" sz="1200" b="1" dirty="0" smtClean="0">
                <a:latin typeface="Constantia" panose="02030602050306030303" pitchFamily="18" charset="0"/>
              </a:rPr>
              <a:t>world </a:t>
            </a:r>
            <a:r>
              <a:rPr lang="en-GB" sz="1200" b="1" dirty="0">
                <a:latin typeface="Constantia" panose="02030602050306030303" pitchFamily="18" charset="0"/>
              </a:rPr>
              <a:t>is unique. </a:t>
            </a:r>
            <a:endParaRPr lang="en-GB" sz="1200" b="1" dirty="0" smtClean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t</a:t>
            </a:r>
            <a:r>
              <a:rPr lang="en-GB" sz="1200" dirty="0" smtClean="0">
                <a:latin typeface="Constantia" panose="02030602050306030303" pitchFamily="18" charset="0"/>
              </a:rPr>
              <a:t>he </a:t>
            </a:r>
            <a:r>
              <a:rPr lang="en-GB" sz="1200" dirty="0">
                <a:latin typeface="Constantia" panose="02030602050306030303" pitchFamily="18" charset="0"/>
              </a:rPr>
              <a:t>argument goes as follows: </a:t>
            </a:r>
          </a:p>
          <a:p>
            <a:r>
              <a:rPr lang="en-GB" sz="1200" dirty="0" smtClean="0">
                <a:latin typeface="Constantia" panose="02030602050306030303" pitchFamily="18" charset="0"/>
              </a:rPr>
              <a:t>    - earth </a:t>
            </a:r>
            <a:r>
              <a:rPr lang="en-GB" sz="1200" dirty="0">
                <a:latin typeface="Constantia" panose="02030602050306030303" pitchFamily="18" charset="0"/>
              </a:rPr>
              <a:t>(the substance) moves naturally to the </a:t>
            </a:r>
            <a:r>
              <a:rPr lang="en-GB" sz="1200" dirty="0" err="1" smtClean="0">
                <a:latin typeface="Constantia" panose="02030602050306030303" pitchFamily="18" charset="0"/>
              </a:rPr>
              <a:t>center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- if the </a:t>
            </a:r>
            <a:r>
              <a:rPr lang="en-GB" sz="1200" dirty="0">
                <a:latin typeface="Constantia" panose="02030602050306030303" pitchFamily="18" charset="0"/>
              </a:rPr>
              <a:t>world is not unique there ought to be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at </a:t>
            </a:r>
            <a:r>
              <a:rPr lang="en-GB" sz="1200" dirty="0">
                <a:latin typeface="Constantia" panose="02030602050306030303" pitchFamily="18" charset="0"/>
              </a:rPr>
              <a:t>least two </a:t>
            </a:r>
            <a:r>
              <a:rPr lang="en-GB" sz="1200" dirty="0" err="1" smtClean="0">
                <a:latin typeface="Constantia" panose="02030602050306030303" pitchFamily="18" charset="0"/>
              </a:rPr>
              <a:t>centers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-  but </a:t>
            </a:r>
            <a:r>
              <a:rPr lang="en-GB" sz="1200" dirty="0">
                <a:latin typeface="Constantia" panose="02030602050306030303" pitchFamily="18" charset="0"/>
              </a:rPr>
              <a:t>then, how can earth know to which of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the </a:t>
            </a:r>
            <a:r>
              <a:rPr lang="en-GB" sz="1200" dirty="0">
                <a:latin typeface="Constantia" panose="02030602050306030303" pitchFamily="18" charset="0"/>
              </a:rPr>
              <a:t>two </a:t>
            </a:r>
            <a:r>
              <a:rPr lang="en-GB" sz="1200" dirty="0" err="1">
                <a:latin typeface="Constantia" panose="02030602050306030303" pitchFamily="18" charset="0"/>
              </a:rPr>
              <a:t>centers</a:t>
            </a:r>
            <a:r>
              <a:rPr lang="en-GB" sz="1200" dirty="0">
                <a:latin typeface="Constantia" panose="02030602050306030303" pitchFamily="18" charset="0"/>
              </a:rPr>
              <a:t> to go?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-</a:t>
            </a:r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since </a:t>
            </a:r>
            <a:r>
              <a:rPr lang="en-GB" sz="1200" dirty="0">
                <a:latin typeface="Constantia" panose="02030602050306030303" pitchFamily="18" charset="0"/>
              </a:rPr>
              <a:t>``earthy'' objects have no trouble deciding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how </a:t>
            </a:r>
            <a:r>
              <a:rPr lang="en-GB" sz="1200" dirty="0">
                <a:latin typeface="Constantia" panose="02030602050306030303" pitchFamily="18" charset="0"/>
              </a:rPr>
              <a:t>to move, </a:t>
            </a:r>
            <a:r>
              <a:rPr lang="en-GB" sz="1200" dirty="0" smtClean="0">
                <a:latin typeface="Constantia" panose="02030602050306030303" pitchFamily="18" charset="0"/>
              </a:rPr>
              <a:t>there </a:t>
            </a:r>
            <a:r>
              <a:rPr lang="en-GB" sz="1200" dirty="0">
                <a:latin typeface="Constantia" panose="02030602050306030303" pitchFamily="18" charset="0"/>
              </a:rPr>
              <a:t>can only be one </a:t>
            </a:r>
            <a:r>
              <a:rPr lang="en-GB" sz="1200" dirty="0" err="1">
                <a:latin typeface="Constantia" panose="02030602050306030303" pitchFamily="18" charset="0"/>
              </a:rPr>
              <a:t>center</a:t>
            </a:r>
            <a:r>
              <a:rPr lang="en-GB" sz="1200" dirty="0">
                <a:latin typeface="Constantia" panose="02030602050306030303" pitchFamily="18" charset="0"/>
              </a:rPr>
              <a:t>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(</a:t>
            </a:r>
            <a:r>
              <a:rPr lang="en-GB" sz="1200" dirty="0">
                <a:latin typeface="Constantia" panose="02030602050306030303" pitchFamily="18" charset="0"/>
              </a:rPr>
              <a:t>the Earth) circled endlessly by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 all </a:t>
            </a:r>
            <a:r>
              <a:rPr lang="en-GB" sz="1200" dirty="0">
                <a:latin typeface="Constantia" panose="02030602050306030303" pitchFamily="18" charset="0"/>
              </a:rPr>
              <a:t>heavenly bodies.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</a:t>
            </a:r>
            <a:r>
              <a:rPr lang="en-GB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Note:     </a:t>
            </a:r>
          </a:p>
          <a:p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- this cosmological tenet turned out to be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completely wrong with the discovery of the </a:t>
            </a:r>
          </a:p>
          <a:p>
            <a:r>
              <a:rPr lang="nl-NL" sz="1200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200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moons of Jupiter</a:t>
            </a: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3930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8" y="557854"/>
            <a:ext cx="4639258" cy="596869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9188" y="26064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800" dirty="0" smtClean="0"/>
              <a:t> </a:t>
            </a:r>
            <a:br>
              <a:rPr sz="2800" dirty="0" smtClean="0"/>
            </a:br>
            <a:r>
              <a:rPr sz="2800" dirty="0" smtClean="0"/>
              <a:t/>
            </a:r>
            <a:br>
              <a:rPr sz="2800" dirty="0" smtClean="0"/>
            </a:br>
            <a:r>
              <a:rPr sz="5000" dirty="0" smtClean="0"/>
              <a:t>On the Heavens</a:t>
            </a:r>
            <a:r>
              <a:rPr sz="2800" dirty="0" smtClean="0"/>
              <a:t/>
            </a:r>
            <a:br>
              <a:rPr sz="2800" dirty="0" smtClean="0"/>
            </a:br>
            <a:endParaRPr sz="3300" dirty="0"/>
          </a:p>
        </p:txBody>
      </p:sp>
      <p:sp>
        <p:nvSpPr>
          <p:cNvPr id="6" name="Rectangle 5"/>
          <p:cNvSpPr/>
          <p:nvPr/>
        </p:nvSpPr>
        <p:spPr>
          <a:xfrm>
            <a:off x="4929188" y="1353968"/>
            <a:ext cx="4000500" cy="51589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428" y="557854"/>
            <a:ext cx="4643438" cy="59686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9187" y="1532763"/>
            <a:ext cx="41750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Existence</a:t>
            </a: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the world did not come into being at one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The world has existed, unchanged for all eternity</a:t>
            </a:r>
          </a:p>
          <a:p>
            <a:r>
              <a:rPr lang="nl-NL" sz="12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- </a:t>
            </a:r>
            <a:r>
              <a:rPr lang="en-GB" sz="1200" dirty="0" smtClean="0">
                <a:latin typeface="Constantia" panose="02030602050306030303" pitchFamily="18" charset="0"/>
              </a:rPr>
              <a:t>it </a:t>
            </a:r>
            <a:r>
              <a:rPr lang="en-GB" sz="1200" dirty="0">
                <a:latin typeface="Constantia" panose="02030602050306030303" pitchFamily="18" charset="0"/>
              </a:rPr>
              <a:t>had to be that way since it was ``perfect</a:t>
            </a:r>
            <a:r>
              <a:rPr lang="en-GB" sz="1200" dirty="0" smtClean="0">
                <a:latin typeface="Constantia" panose="02030602050306030303" pitchFamily="18" charset="0"/>
              </a:rPr>
              <a:t>''; 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 - the </a:t>
            </a:r>
            <a:r>
              <a:rPr lang="en-GB" sz="1200" dirty="0">
                <a:latin typeface="Constantia" panose="02030602050306030303" pitchFamily="18" charset="0"/>
              </a:rPr>
              <a:t>universe is in a kind of ``steady state scenario''.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endParaRPr lang="en-GB" sz="1200" dirty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onstantia" panose="02030602050306030303" pitchFamily="18" charset="0"/>
              </a:rPr>
              <a:t>Still</a:t>
            </a:r>
            <a:r>
              <a:rPr lang="en-GB" sz="1200" dirty="0">
                <a:latin typeface="Constantia" panose="02030602050306030303" pitchFamily="18" charset="0"/>
              </a:rPr>
              <a:t>, since he believed that the sphere was the most perfect of the geometrical shapes,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the </a:t>
            </a:r>
            <a:r>
              <a:rPr lang="en-GB" sz="1200" dirty="0">
                <a:latin typeface="Constantia" panose="02030602050306030303" pitchFamily="18" charset="0"/>
              </a:rPr>
              <a:t>universe did have a </a:t>
            </a:r>
            <a:r>
              <a:rPr lang="en-GB" sz="1200" dirty="0" err="1">
                <a:latin typeface="Constantia" panose="02030602050306030303" pitchFamily="18" charset="0"/>
              </a:rPr>
              <a:t>center</a:t>
            </a:r>
            <a:r>
              <a:rPr lang="en-GB" sz="1200" dirty="0">
                <a:latin typeface="Constantia" panose="02030602050306030303" pitchFamily="18" charset="0"/>
              </a:rPr>
              <a:t> (the Earth)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onstantia" panose="02030602050306030303" pitchFamily="18" charset="0"/>
              </a:rPr>
              <a:t>and </a:t>
            </a:r>
            <a:r>
              <a:rPr lang="en-GB" sz="1200" dirty="0">
                <a:latin typeface="Constantia" panose="02030602050306030303" pitchFamily="18" charset="0"/>
              </a:rPr>
              <a:t>its ``material'' part had an edge,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onstantia" panose="02030602050306030303" pitchFamily="18" charset="0"/>
              </a:rPr>
              <a:t>which </a:t>
            </a:r>
            <a:r>
              <a:rPr lang="en-GB" sz="1200" dirty="0">
                <a:latin typeface="Constantia" panose="02030602050306030303" pitchFamily="18" charset="0"/>
              </a:rPr>
              <a:t>was ``gradual''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- starting </a:t>
            </a:r>
            <a:r>
              <a:rPr lang="en-GB" sz="1200" dirty="0">
                <a:latin typeface="Constantia" panose="02030602050306030303" pitchFamily="18" charset="0"/>
              </a:rPr>
              <a:t>in the lunar and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 - ending </a:t>
            </a:r>
            <a:r>
              <a:rPr lang="en-GB" sz="1200" dirty="0">
                <a:latin typeface="Constantia" panose="02030602050306030303" pitchFamily="18" charset="0"/>
              </a:rPr>
              <a:t>in the fixed star sphere.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latin typeface="Constantia" panose="02030602050306030303" pitchFamily="18" charset="0"/>
              </a:rPr>
              <a:t>Beyond </a:t>
            </a:r>
            <a:r>
              <a:rPr lang="en-GB" sz="1200" dirty="0">
                <a:latin typeface="Constantia" panose="02030602050306030303" pitchFamily="18" charset="0"/>
              </a:rPr>
              <a:t>the sphere of the stars the universe continued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 smtClean="0">
                <a:latin typeface="Constantia" panose="02030602050306030303" pitchFamily="18" charset="0"/>
              </a:rPr>
              <a:t>     into </a:t>
            </a:r>
            <a:r>
              <a:rPr lang="en-GB" sz="1200" dirty="0">
                <a:latin typeface="Constantia" panose="02030602050306030303" pitchFamily="18" charset="0"/>
              </a:rPr>
              <a:t>the spiritual realm where material things cannot </a:t>
            </a:r>
            <a:r>
              <a:rPr lang="en-GB" sz="1200" dirty="0" smtClean="0">
                <a:latin typeface="Constantia" panose="02030602050306030303" pitchFamily="18" charset="0"/>
              </a:rPr>
              <a:t>be</a:t>
            </a:r>
          </a:p>
          <a:p>
            <a:endParaRPr lang="nl-NL" sz="12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onstantia" panose="02030602050306030303" pitchFamily="18" charset="0"/>
              </a:rPr>
              <a:t>This is in direct conflict with the Biblical description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of </a:t>
            </a:r>
            <a:r>
              <a:rPr lang="en-GB" sz="1200" dirty="0">
                <a:latin typeface="Constantia" panose="02030602050306030303" pitchFamily="18" charset="0"/>
              </a:rPr>
              <a:t>creation, and an enormous amount of effort was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spent </a:t>
            </a:r>
            <a:r>
              <a:rPr lang="en-GB" sz="1200" dirty="0">
                <a:latin typeface="Constantia" panose="02030602050306030303" pitchFamily="18" charset="0"/>
              </a:rPr>
              <a:t>by the medieval philosophers in trying to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>
                <a:latin typeface="Constantia" panose="02030602050306030303" pitchFamily="18" charset="0"/>
              </a:rPr>
              <a:t> </a:t>
            </a:r>
            <a:r>
              <a:rPr lang="en-GB" sz="1200" dirty="0" smtClean="0">
                <a:latin typeface="Constantia" panose="02030602050306030303" pitchFamily="18" charset="0"/>
              </a:rPr>
              <a:t>   reconcile </a:t>
            </a:r>
            <a:r>
              <a:rPr lang="en-GB" sz="1200" dirty="0">
                <a:latin typeface="Constantia" panose="02030602050306030303" pitchFamily="18" charset="0"/>
              </a:rPr>
              <a:t>these views.</a:t>
            </a:r>
            <a:endParaRPr lang="en-GB" sz="12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64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5004048" y="5949280"/>
            <a:ext cx="3744416" cy="646331"/>
          </a:xfrm>
          <a:prstGeom prst="rect">
            <a:avLst/>
          </a:prstGeom>
          <a:solidFill>
            <a:schemeClr val="tx1">
              <a:lumMod val="65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004048" y="594928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Pictorial view </a:t>
            </a:r>
          </a:p>
          <a:p>
            <a:r>
              <a:rPr lang="nl-NL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Aristotelian view of the Cosmos </a:t>
            </a:r>
            <a:endParaRPr lang="en-GB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0469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214438"/>
            <a:ext cx="11501438" cy="130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  <a:r>
              <a:rPr sz="5500" b="1" dirty="0" smtClean="0">
                <a:solidFill>
                  <a:schemeClr val="tx1"/>
                </a:solidFill>
              </a:rPr>
              <a:t>Babylonian  Astronomy</a:t>
            </a:r>
            <a:endParaRPr sz="55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69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428736"/>
            <a:ext cx="8715436" cy="529375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unset" dir="t"/>
            </a:scene3d>
            <a:sp3d prstMaterial="translucentPowder"/>
          </a:bodyPr>
          <a:lstStyle/>
          <a:p>
            <a:pPr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Two distinct periods of flowering:</a:t>
            </a:r>
          </a:p>
          <a:p>
            <a:pPr>
              <a:defRPr/>
            </a:pPr>
            <a:endParaRPr lang="en-US" sz="2800" b="1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nstantia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Old Babylonian astronomy: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</a:t>
            </a: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during and after  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First Babylonian dynasty  (Hammurabi)       1830-1531 BCE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New Babylonian/Chaldean  astronomy:      </a:t>
            </a:r>
          </a:p>
          <a:p>
            <a:pPr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</a:t>
            </a: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Neo-Babylonian         (Nebuchadnezzar)         626-539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Medo-Persian                                                           539-331 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Seleucid                                                                      335-141  BCE</a:t>
            </a:r>
          </a:p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</a:rPr>
              <a:t>       Parthian                                                              129 BCE-224 AD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7339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  <a:r>
              <a:rPr sz="45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Babylonian  </a:t>
            </a:r>
            <a:br>
              <a:rPr sz="45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sz="45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45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  </a:t>
            </a:r>
            <a:r>
              <a:rPr sz="45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Astronomy</a:t>
            </a:r>
            <a:endParaRPr sz="45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04" y="15439"/>
            <a:ext cx="54699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98164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</a:t>
            </a:r>
            <a:r>
              <a:rPr lang="nl-NL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imeline</a:t>
            </a:r>
          </a:p>
          <a:p>
            <a:r>
              <a:rPr lang="nl-NL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Babylonian astronomy</a:t>
            </a:r>
          </a:p>
          <a:p>
            <a:endParaRPr lang="nl-NL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nl-NL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Evans 1998 </a:t>
            </a:r>
            <a:endParaRPr lang="en-GB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1981648"/>
            <a:ext cx="3566500" cy="1375344"/>
          </a:xfrm>
          <a:prstGeom prst="rect">
            <a:avLst/>
          </a:pr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7" y="3472760"/>
            <a:ext cx="3543627" cy="2140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940" y="3472760"/>
            <a:ext cx="3566500" cy="2140941"/>
          </a:xfrm>
          <a:prstGeom prst="rect">
            <a:avLst/>
          </a:pr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476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AD_hall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643063"/>
            <a:ext cx="10858501" cy="123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5" y="1500188"/>
            <a:ext cx="8858250" cy="5214937"/>
          </a:xfrm>
          <a:prstGeom prst="rect">
            <a:avLst/>
          </a:prstGeom>
          <a:solidFill>
            <a:schemeClr val="tx2">
              <a:lumMod val="25000"/>
              <a:alpha val="70000"/>
            </a:schemeClr>
          </a:solidFill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60631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white"/>
                </a:solidFill>
                <a:latin typeface="Constantia"/>
              </a:rPr>
              <a:t>Babylonian  Astronomers: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most  consistent, systematic  and thorough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astronomical observers of  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antiquity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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First to recognize periodicity astronomical phenomena (e.g.  eclipses !),    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and apply mathematical techniques for predictions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Constantia"/>
                <a:sym typeface="Mathematica1"/>
              </a:rPr>
              <a:t>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Systematically observed and recorded the heavens: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- Records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spanning many centuries (&gt;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millennium)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- Archives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of cuneiform  tablets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- Famous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Examples: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           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  <a:latin typeface="Constantia"/>
              </a:rPr>
              <a:t>Enuma 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  <a:latin typeface="Constantia"/>
              </a:rPr>
              <a:t>Anu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Constantia"/>
              </a:rPr>
              <a:t> Enlil     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68-70  tablets           Kassite period (1650-1150)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                                       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tablet 63:              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Venus tablet of </a:t>
            </a:r>
            <a:r>
              <a:rPr lang="en-US" b="1" dirty="0" err="1">
                <a:solidFill>
                  <a:prstClr val="white"/>
                </a:solidFill>
                <a:latin typeface="Constantia"/>
              </a:rPr>
              <a:t>Ammisaduga</a:t>
            </a:r>
            <a:endParaRPr lang="en-US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  </a:t>
            </a:r>
            <a:r>
              <a:rPr lang="en-US" b="1" dirty="0" smtClean="0">
                <a:solidFill>
                  <a:schemeClr val="tx1">
                    <a:lumMod val="85000"/>
                  </a:schemeClr>
                </a:solidFill>
                <a:latin typeface="Constantia"/>
              </a:rPr>
              <a:t>MUL.APIN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                                                         700 BCE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 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</a:t>
            </a:r>
            <a:r>
              <a:rPr lang="en-US" b="1" dirty="0" smtClean="0">
                <a:solidFill>
                  <a:prstClr val="white"/>
                </a:solidFill>
                <a:latin typeface="Constantia"/>
              </a:rPr>
              <a:t>                                                                                </a:t>
            </a:r>
            <a:r>
              <a:rPr lang="en-US" b="1" dirty="0">
                <a:solidFill>
                  <a:prstClr val="white"/>
                </a:solidFill>
                <a:latin typeface="Constantia"/>
              </a:rPr>
              <a:t>oldest copy:        686 BCE</a:t>
            </a:r>
          </a:p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                                                  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2844" y="142852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3A447">
                    <a:lumMod val="60000"/>
                    <a:lumOff val="4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</a:t>
            </a:r>
            <a:r>
              <a:rPr lang="en-US" sz="5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Babylonian  Astronomy</a:t>
            </a:r>
          </a:p>
        </p:txBody>
      </p:sp>
    </p:spTree>
    <p:extLst>
      <p:ext uri="{BB962C8B-B14F-4D97-AF65-F5344CB8AC3E}">
        <p14:creationId xmlns:p14="http://schemas.microsoft.com/office/powerpoint/2010/main" val="120532760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869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-1962071"/>
            <a:ext cx="6624736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500" b="1" dirty="0" smtClean="0">
                <a:solidFill>
                  <a:schemeClr val="tx1"/>
                </a:solidFill>
              </a:rPr>
              <a:t>Astronomical   </a:t>
            </a:r>
            <a:r>
              <a:rPr lang="en-US" sz="5500" b="1" dirty="0" smtClean="0">
                <a:solidFill>
                  <a:schemeClr val="tx1"/>
                </a:solidFill>
              </a:rPr>
              <a:t>Texts</a:t>
            </a:r>
            <a:endParaRPr sz="55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1357313"/>
            <a:ext cx="371475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" y="1043372"/>
            <a:ext cx="3857625" cy="63555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600" b="1" dirty="0" smtClean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endParaRPr lang="en-US" sz="1600" b="1" dirty="0" smtClean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S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everal types of astronomical texts </a:t>
            </a:r>
          </a:p>
          <a:p>
            <a:pPr>
              <a:defRPr/>
            </a:pP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 in Babylonian  astronomy.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Four principal types: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 1)  astronomical diaries</a:t>
            </a:r>
          </a:p>
          <a:p>
            <a:pPr>
              <a:defRPr/>
            </a:pP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 2)  goal year texts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3)  ephemerides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4)  procedure texts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Ephemerides: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- listing of positions of planets and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  their meaning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  (</a:t>
            </a:r>
            <a:r>
              <a:rPr lang="en-US" sz="1500" b="1" dirty="0" err="1" smtClean="0">
                <a:solidFill>
                  <a:prstClr val="white"/>
                </a:solidFill>
                <a:latin typeface="Constantia"/>
              </a:rPr>
              <a:t>eg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. extreme points retrograde path)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-  predictive: positions based on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    calculations (based on scheme)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-   ephemerides for Moon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-   ephemerides for  planets</a:t>
            </a:r>
          </a:p>
          <a:p>
            <a:pPr>
              <a:defRPr/>
            </a:pPr>
            <a:endParaRPr lang="en-US" sz="1500" b="1" dirty="0">
              <a:solidFill>
                <a:prstClr val="white"/>
              </a:solidFill>
              <a:latin typeface="Constant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Procedure texts:     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 description of  procedure(s)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 to calculate ephemerides</a:t>
            </a:r>
          </a:p>
          <a:p>
            <a:pPr>
              <a:defRPr/>
            </a:pPr>
            <a:r>
              <a:rPr lang="en-US" sz="1500" b="1" dirty="0">
                <a:solidFill>
                  <a:prstClr val="white"/>
                </a:solidFill>
                <a:latin typeface="Constantia"/>
              </a:rPr>
              <a:t> </a:t>
            </a: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   </a:t>
            </a:r>
          </a:p>
          <a:p>
            <a:pPr>
              <a:defRPr/>
            </a:pP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  </a:t>
            </a:r>
          </a:p>
          <a:p>
            <a:pPr>
              <a:defRPr/>
            </a:pPr>
            <a:r>
              <a:rPr lang="en-US" sz="1500" b="1" dirty="0" smtClean="0">
                <a:solidFill>
                  <a:prstClr val="white"/>
                </a:solidFill>
                <a:latin typeface="Constantia"/>
              </a:rPr>
              <a:t>-</a:t>
            </a:r>
            <a:endParaRPr lang="en-US" sz="1500" b="1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7280006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54" y="-1971600"/>
            <a:ext cx="4214842" cy="29289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dirty="0" smtClean="0">
                <a:solidFill>
                  <a:schemeClr val="tx1"/>
                </a:solidFill>
              </a:rPr>
              <a:t>ENUMA ANU ENLIL</a:t>
            </a:r>
            <a:endParaRPr sz="35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0" y="142875"/>
            <a:ext cx="4714875" cy="6572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966148"/>
            <a:ext cx="3714750" cy="57489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5" y="1052736"/>
            <a:ext cx="3857625" cy="33855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GB" sz="1200" dirty="0" smtClean="0">
                <a:latin typeface="Constantia" panose="02030602050306030303" pitchFamily="18" charset="0"/>
              </a:rPr>
              <a:t> </a:t>
            </a:r>
          </a:p>
          <a:p>
            <a:r>
              <a:rPr lang="nl-NL" sz="1600" dirty="0" smtClean="0">
                <a:latin typeface="Constantia" panose="02030602050306030303" pitchFamily="18" charset="0"/>
              </a:rPr>
              <a:t>Old text, probably Kassite period</a:t>
            </a:r>
          </a:p>
          <a:p>
            <a:r>
              <a:rPr lang="nl-NL" sz="1600" dirty="0">
                <a:latin typeface="Constantia" panose="02030602050306030303" pitchFamily="18" charset="0"/>
              </a:rPr>
              <a:t> </a:t>
            </a:r>
            <a:r>
              <a:rPr lang="nl-NL" sz="1600" dirty="0" smtClean="0">
                <a:latin typeface="Constantia" panose="02030602050306030303" pitchFamily="18" charset="0"/>
              </a:rPr>
              <a:t>      (1595-1157 BCE)</a:t>
            </a:r>
            <a:endParaRPr lang="en-GB" sz="1600" dirty="0">
              <a:latin typeface="Constantia" panose="02030602050306030303" pitchFamily="18" charset="0"/>
            </a:endParaRPr>
          </a:p>
          <a:p>
            <a:endParaRPr lang="en-GB" sz="1400" dirty="0" smtClean="0">
              <a:latin typeface="Constantia" panose="02030602050306030303" pitchFamily="18" charset="0"/>
            </a:endParaRPr>
          </a:p>
          <a:p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onstantia" panose="02030602050306030303" pitchFamily="18" charset="0"/>
              </a:rPr>
              <a:t>A</a:t>
            </a:r>
            <a:r>
              <a:rPr lang="en-GB" sz="1400" dirty="0" smtClean="0">
                <a:latin typeface="Constantia" panose="02030602050306030303" pitchFamily="18" charset="0"/>
              </a:rPr>
              <a:t> </a:t>
            </a:r>
            <a:r>
              <a:rPr lang="en-GB" sz="1400" dirty="0">
                <a:latin typeface="Constantia" panose="02030602050306030303" pitchFamily="18" charset="0"/>
              </a:rPr>
              <a:t>major series of 68 or 70 tablets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onstantia" panose="02030602050306030303" pitchFamily="18" charset="0"/>
              </a:rPr>
              <a:t>dealing </a:t>
            </a:r>
            <a:r>
              <a:rPr lang="en-GB" sz="1400" dirty="0">
                <a:latin typeface="Constantia" panose="02030602050306030303" pitchFamily="18" charset="0"/>
              </a:rPr>
              <a:t>with Babylonian astrology. </a:t>
            </a:r>
            <a:endParaRPr lang="en-GB" sz="1400" dirty="0" smtClean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onstantia" panose="02030602050306030303" pitchFamily="18" charset="0"/>
              </a:rPr>
              <a:t>bulk is a </a:t>
            </a:r>
            <a:r>
              <a:rPr lang="en-GB" sz="1400" dirty="0">
                <a:latin typeface="Constantia" panose="02030602050306030303" pitchFamily="18" charset="0"/>
              </a:rPr>
              <a:t>substantial collection of omens, estimated to number between 6500 and 7000, </a:t>
            </a:r>
            <a:endParaRPr lang="en-GB" sz="1400" dirty="0" smtClean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onstantia" panose="02030602050306030303" pitchFamily="18" charset="0"/>
              </a:rPr>
              <a:t>interpreting </a:t>
            </a:r>
            <a:r>
              <a:rPr lang="en-GB" sz="1400" dirty="0">
                <a:latin typeface="Constantia" panose="02030602050306030303" pitchFamily="18" charset="0"/>
              </a:rPr>
              <a:t>a wide variety of celestial and atmospheric phenomena in terms relevant to the king and </a:t>
            </a:r>
            <a:r>
              <a:rPr lang="en-GB" sz="1400" dirty="0" smtClean="0">
                <a:latin typeface="Constantia" panose="02030602050306030303" pitchFamily="18" charset="0"/>
              </a:rPr>
              <a:t>state</a:t>
            </a:r>
            <a:endParaRPr lang="en-US" sz="1500" b="1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188640"/>
            <a:ext cx="2511538" cy="3662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2526458" cy="3684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32440" y="5733256"/>
            <a:ext cx="3600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9432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22254</TotalTime>
  <Words>2200</Words>
  <Application>Microsoft Office PowerPoint</Application>
  <PresentationFormat>On-screen Show (4:3)</PresentationFormat>
  <Paragraphs>560</Paragraphs>
  <Slides>47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Apex</vt:lpstr>
      <vt:lpstr>1_Apex</vt:lpstr>
      <vt:lpstr>13_Default Design</vt:lpstr>
      <vt:lpstr>2_Paper</vt:lpstr>
      <vt:lpstr>5_Paper</vt:lpstr>
      <vt:lpstr>6_Paper</vt:lpstr>
      <vt:lpstr>PowerPoint Presentation</vt:lpstr>
      <vt:lpstr>       Babylonians                                              Astronomers  of  Antiquity </vt:lpstr>
      <vt:lpstr>PowerPoint Presentation</vt:lpstr>
      <vt:lpstr>      Babylonian  Astronomy</vt:lpstr>
      <vt:lpstr>   Babylonian  Astronomy</vt:lpstr>
      <vt:lpstr>   Babylonian       Astronomy</vt:lpstr>
      <vt:lpstr>PowerPoint Presentation</vt:lpstr>
      <vt:lpstr>Astronomical   Texts</vt:lpstr>
      <vt:lpstr>ENUMA ANU ENLIL</vt:lpstr>
      <vt:lpstr>ENUMA ANU ENLIL</vt:lpstr>
      <vt:lpstr>MUL.APIN</vt:lpstr>
      <vt:lpstr>PowerPoint Presentation</vt:lpstr>
      <vt:lpstr>Babylonian  Astronomy</vt:lpstr>
      <vt:lpstr>PowerPoint Presentation</vt:lpstr>
      <vt:lpstr>Babylonian  Astronomy</vt:lpstr>
      <vt:lpstr>Reason &amp; the Cosmos      Greek Cosmology  </vt:lpstr>
      <vt:lpstr>Timeline &amp; Overview  Greek Cosmology  </vt:lpstr>
      <vt:lpstr>8th Century BCE:  mythical cosmology</vt:lpstr>
      <vt:lpstr>6th Century BCE:  Pre-Socratic Ionian Natural Philosophers</vt:lpstr>
      <vt:lpstr>5th Century BCE:  Pre-Socratic Natural Philosophers</vt:lpstr>
      <vt:lpstr>4th Century BCE: from Plato to Aristoteles  </vt:lpstr>
      <vt:lpstr>3rd Century BCE – 1st Century AD: the Hellenistic Scientific Revolution  </vt:lpstr>
      <vt:lpstr>Ionia  Natural Philosophers  </vt:lpstr>
      <vt:lpstr>Ionia, 6th century B.C.</vt:lpstr>
      <vt:lpstr>Anaximander the First Cosmologist   (Miletus,  610-546 BCE)</vt:lpstr>
      <vt:lpstr>Anaximander the First Cosmologist   (Miletus,  610-546 BCE)</vt:lpstr>
      <vt:lpstr>PowerPoint Presentation</vt:lpstr>
      <vt:lpstr>PowerPoint Presentation</vt:lpstr>
      <vt:lpstr>“The Apeiron,   from which the elements   [are formed],   is something that is different”</vt:lpstr>
      <vt:lpstr>Classical Greek Cosmology  Plato &amp; Aristoteles  </vt:lpstr>
      <vt:lpstr>Plato    (Athens,     428-348 BCE)    </vt:lpstr>
      <vt:lpstr>Academia  Platon</vt:lpstr>
      <vt:lpstr>Timaeus: Plato’s  Cosmology</vt:lpstr>
      <vt:lpstr>Timaeus: Plato’s  Cosmology</vt:lpstr>
      <vt:lpstr>Platonic  Solids</vt:lpstr>
      <vt:lpstr>Platonic  Solids</vt:lpstr>
      <vt:lpstr>Aristoteles    (Chalcidice-Athens, 384-322 BCE)    </vt:lpstr>
      <vt:lpstr>Aristoteles    (384-322 BCE)   </vt:lpstr>
      <vt:lpstr>   On the Heavens </vt:lpstr>
      <vt:lpstr>   On the Heavens </vt:lpstr>
      <vt:lpstr>   On the Heavens </vt:lpstr>
      <vt:lpstr>   On the Heavens </vt:lpstr>
      <vt:lpstr>   On the Heavens </vt:lpstr>
      <vt:lpstr>PowerPoint Presentation</vt:lpstr>
      <vt:lpstr>   On the Heavens </vt:lpstr>
      <vt:lpstr>   On the Heavens 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888</cp:revision>
  <dcterms:created xsi:type="dcterms:W3CDTF">2003-04-08T08:38:37Z</dcterms:created>
  <dcterms:modified xsi:type="dcterms:W3CDTF">2016-12-08T16:36:53Z</dcterms:modified>
</cp:coreProperties>
</file>