
<file path=[Content_Types].xml><?xml version="1.0" encoding="utf-8"?>
<Types xmlns="http://schemas.openxmlformats.org/package/2006/content-types">
  <Default Extension="bin" ContentType="application/vnd.openxmlformats-officedocument.oleObject"/>
  <Default Extension="png" ContentType="image/png"/>
  <Default Extension="mpg" ContentType="video/mpeg"/>
  <Default Extension="mpeg" ContentType="video/mpe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9.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0.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1.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2.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3.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4.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5.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6.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7.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8.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 id="2147484484" r:id="rId2"/>
    <p:sldMasterId id="2147484806" r:id="rId3"/>
    <p:sldMasterId id="2147485018" r:id="rId4"/>
    <p:sldMasterId id="2147485104" r:id="rId5"/>
    <p:sldMasterId id="2147485216" r:id="rId6"/>
    <p:sldMasterId id="2147485282" r:id="rId7"/>
    <p:sldMasterId id="2147485298" r:id="rId8"/>
    <p:sldMasterId id="2147485311" r:id="rId9"/>
    <p:sldMasterId id="2147485327" r:id="rId10"/>
    <p:sldMasterId id="2147485343" r:id="rId11"/>
    <p:sldMasterId id="2147485371" r:id="rId12"/>
    <p:sldMasterId id="2147485387" r:id="rId13"/>
    <p:sldMasterId id="2147485404" r:id="rId14"/>
    <p:sldMasterId id="2147485416" r:id="rId15"/>
    <p:sldMasterId id="2147485432" r:id="rId16"/>
    <p:sldMasterId id="2147485447" r:id="rId17"/>
    <p:sldMasterId id="2147485461" r:id="rId18"/>
    <p:sldMasterId id="2147485475" r:id="rId19"/>
  </p:sldMasterIdLst>
  <p:notesMasterIdLst>
    <p:notesMasterId r:id="rId109"/>
  </p:notesMasterIdLst>
  <p:handoutMasterIdLst>
    <p:handoutMasterId r:id="rId110"/>
  </p:handoutMasterIdLst>
  <p:sldIdLst>
    <p:sldId id="1023" r:id="rId20"/>
    <p:sldId id="1252" r:id="rId21"/>
    <p:sldId id="1253" r:id="rId22"/>
    <p:sldId id="1245" r:id="rId23"/>
    <p:sldId id="1232" r:id="rId24"/>
    <p:sldId id="1233" r:id="rId25"/>
    <p:sldId id="1234" r:id="rId26"/>
    <p:sldId id="1235" r:id="rId27"/>
    <p:sldId id="1258" r:id="rId28"/>
    <p:sldId id="1332" r:id="rId29"/>
    <p:sldId id="1333" r:id="rId30"/>
    <p:sldId id="1335" r:id="rId31"/>
    <p:sldId id="1336" r:id="rId32"/>
    <p:sldId id="1346" r:id="rId33"/>
    <p:sldId id="1337" r:id="rId34"/>
    <p:sldId id="1338" r:id="rId35"/>
    <p:sldId id="1339" r:id="rId36"/>
    <p:sldId id="1340" r:id="rId37"/>
    <p:sldId id="1341" r:id="rId38"/>
    <p:sldId id="1342" r:id="rId39"/>
    <p:sldId id="1343" r:id="rId40"/>
    <p:sldId id="1344" r:id="rId41"/>
    <p:sldId id="1345" r:id="rId42"/>
    <p:sldId id="1347" r:id="rId43"/>
    <p:sldId id="1348" r:id="rId44"/>
    <p:sldId id="1349" r:id="rId45"/>
    <p:sldId id="1350" r:id="rId46"/>
    <p:sldId id="1351" r:id="rId47"/>
    <p:sldId id="1352" r:id="rId48"/>
    <p:sldId id="1273" r:id="rId49"/>
    <p:sldId id="1260" r:id="rId50"/>
    <p:sldId id="1261" r:id="rId51"/>
    <p:sldId id="1262" r:id="rId52"/>
    <p:sldId id="1325" r:id="rId53"/>
    <p:sldId id="1326" r:id="rId54"/>
    <p:sldId id="1327" r:id="rId55"/>
    <p:sldId id="1328" r:id="rId56"/>
    <p:sldId id="1274" r:id="rId57"/>
    <p:sldId id="1264" r:id="rId58"/>
    <p:sldId id="1265" r:id="rId59"/>
    <p:sldId id="1266" r:id="rId60"/>
    <p:sldId id="1267" r:id="rId61"/>
    <p:sldId id="1268" r:id="rId62"/>
    <p:sldId id="1275" r:id="rId63"/>
    <p:sldId id="1270" r:id="rId64"/>
    <p:sldId id="1271" r:id="rId65"/>
    <p:sldId id="1269" r:id="rId66"/>
    <p:sldId id="1272" r:id="rId67"/>
    <p:sldId id="1308" r:id="rId68"/>
    <p:sldId id="1283" r:id="rId69"/>
    <p:sldId id="1284" r:id="rId70"/>
    <p:sldId id="1285" r:id="rId71"/>
    <p:sldId id="1287" r:id="rId72"/>
    <p:sldId id="1293" r:id="rId73"/>
    <p:sldId id="1291" r:id="rId74"/>
    <p:sldId id="1294" r:id="rId75"/>
    <p:sldId id="1295" r:id="rId76"/>
    <p:sldId id="1296" r:id="rId77"/>
    <p:sldId id="1299" r:id="rId78"/>
    <p:sldId id="1300" r:id="rId79"/>
    <p:sldId id="1301" r:id="rId80"/>
    <p:sldId id="1302" r:id="rId81"/>
    <p:sldId id="1304" r:id="rId82"/>
    <p:sldId id="1313" r:id="rId83"/>
    <p:sldId id="1314" r:id="rId84"/>
    <p:sldId id="1358" r:id="rId85"/>
    <p:sldId id="1360" r:id="rId86"/>
    <p:sldId id="1357" r:id="rId87"/>
    <p:sldId id="1356" r:id="rId88"/>
    <p:sldId id="1324" r:id="rId89"/>
    <p:sldId id="1315" r:id="rId90"/>
    <p:sldId id="1355" r:id="rId91"/>
    <p:sldId id="1353" r:id="rId92"/>
    <p:sldId id="1354" r:id="rId93"/>
    <p:sldId id="1359" r:id="rId94"/>
    <p:sldId id="1309" r:id="rId95"/>
    <p:sldId id="1229" r:id="rId96"/>
    <p:sldId id="1310" r:id="rId97"/>
    <p:sldId id="1311" r:id="rId98"/>
    <p:sldId id="1316" r:id="rId99"/>
    <p:sldId id="1317" r:id="rId100"/>
    <p:sldId id="1318" r:id="rId101"/>
    <p:sldId id="1319" r:id="rId102"/>
    <p:sldId id="1320" r:id="rId103"/>
    <p:sldId id="1321" r:id="rId104"/>
    <p:sldId id="1322" r:id="rId105"/>
    <p:sldId id="1330" r:id="rId106"/>
    <p:sldId id="1331" r:id="rId107"/>
    <p:sldId id="1329" r:id="rId108"/>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77777"/>
    <a:srgbClr val="F8F8F8"/>
    <a:srgbClr val="0000FF"/>
    <a:srgbClr val="3333CC"/>
    <a:srgbClr val="3333FF"/>
    <a:srgbClr val="000099"/>
    <a:srgbClr val="000066"/>
    <a:srgbClr val="CC66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34" autoAdjust="0"/>
    <p:restoredTop sz="94639" autoAdjust="0"/>
  </p:normalViewPr>
  <p:slideViewPr>
    <p:cSldViewPr>
      <p:cViewPr varScale="1">
        <p:scale>
          <a:sx n="116" d="100"/>
          <a:sy n="116" d="100"/>
        </p:scale>
        <p:origin x="-149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07" Type="http://schemas.openxmlformats.org/officeDocument/2006/relationships/slide" Target="slides/slide88.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slide" Target="slides/slide60.xml"/><Relationship Id="rId87" Type="http://schemas.openxmlformats.org/officeDocument/2006/relationships/slide" Target="slides/slide68.xml"/><Relationship Id="rId102" Type="http://schemas.openxmlformats.org/officeDocument/2006/relationships/slide" Target="slides/slide83.xml"/><Relationship Id="rId110"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slide" Target="slides/slide63.xml"/><Relationship Id="rId90" Type="http://schemas.openxmlformats.org/officeDocument/2006/relationships/slide" Target="slides/slide71.xml"/><Relationship Id="rId95" Type="http://schemas.openxmlformats.org/officeDocument/2006/relationships/slide" Target="slides/slide7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13"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slide" Target="slides/slide74.xml"/><Relationship Id="rId98"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103" Type="http://schemas.openxmlformats.org/officeDocument/2006/relationships/slide" Target="slides/slide84.xml"/><Relationship Id="rId108" Type="http://schemas.openxmlformats.org/officeDocument/2006/relationships/slide" Target="slides/slide89.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notesMaster" Target="notesMasters/notesMaster1.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 Id="rId4" Type="http://schemas.openxmlformats.org/officeDocument/2006/relationships/image" Target="../media/image64.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70.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9.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5727" cy="511810"/>
          </a:xfrm>
          <a:prstGeom prst="rect">
            <a:avLst/>
          </a:prstGeom>
        </p:spPr>
        <p:txBody>
          <a:bodyPr vert="horz" lIns="91568" tIns="45784" rIns="91568" bIns="45784" rtlCol="0"/>
          <a:lstStyle>
            <a:lvl1pPr algn="l">
              <a:defRPr sz="1200"/>
            </a:lvl1pPr>
          </a:lstStyle>
          <a:p>
            <a:endParaRPr lang="en-GB"/>
          </a:p>
        </p:txBody>
      </p:sp>
      <p:sp>
        <p:nvSpPr>
          <p:cNvPr id="3" name="Date Placeholder 2"/>
          <p:cNvSpPr>
            <a:spLocks noGrp="1"/>
          </p:cNvSpPr>
          <p:nvPr>
            <p:ph type="dt" sz="quarter" idx="1"/>
          </p:nvPr>
        </p:nvSpPr>
        <p:spPr>
          <a:xfrm>
            <a:off x="4021984" y="1"/>
            <a:ext cx="3075727" cy="511810"/>
          </a:xfrm>
          <a:prstGeom prst="rect">
            <a:avLst/>
          </a:prstGeom>
        </p:spPr>
        <p:txBody>
          <a:bodyPr vert="horz" lIns="91568" tIns="45784" rIns="91568" bIns="45784" rtlCol="0"/>
          <a:lstStyle>
            <a:lvl1pPr algn="r">
              <a:defRPr sz="1200"/>
            </a:lvl1pPr>
          </a:lstStyle>
          <a:p>
            <a:fld id="{007D7F72-E559-4772-B2B9-B2ED468DA145}" type="datetimeFigureOut">
              <a:rPr lang="en-GB" smtClean="0"/>
              <a:t>18/01/2017</a:t>
            </a:fld>
            <a:endParaRPr lang="en-GB"/>
          </a:p>
        </p:txBody>
      </p:sp>
      <p:sp>
        <p:nvSpPr>
          <p:cNvPr id="4" name="Footer Placeholder 3"/>
          <p:cNvSpPr>
            <a:spLocks noGrp="1"/>
          </p:cNvSpPr>
          <p:nvPr>
            <p:ph type="ftr" sz="quarter" idx="2"/>
          </p:nvPr>
        </p:nvSpPr>
        <p:spPr>
          <a:xfrm>
            <a:off x="1" y="9721213"/>
            <a:ext cx="3075727" cy="511810"/>
          </a:xfrm>
          <a:prstGeom prst="rect">
            <a:avLst/>
          </a:prstGeom>
        </p:spPr>
        <p:txBody>
          <a:bodyPr vert="horz" lIns="91568" tIns="45784" rIns="91568" bIns="45784" rtlCol="0" anchor="b"/>
          <a:lstStyle>
            <a:lvl1pPr algn="l">
              <a:defRPr sz="1200"/>
            </a:lvl1pPr>
          </a:lstStyle>
          <a:p>
            <a:endParaRPr lang="en-GB"/>
          </a:p>
        </p:txBody>
      </p:sp>
      <p:sp>
        <p:nvSpPr>
          <p:cNvPr id="5" name="Slide Number Placeholder 4"/>
          <p:cNvSpPr>
            <a:spLocks noGrp="1"/>
          </p:cNvSpPr>
          <p:nvPr>
            <p:ph type="sldNum" sz="quarter" idx="3"/>
          </p:nvPr>
        </p:nvSpPr>
        <p:spPr>
          <a:xfrm>
            <a:off x="4021984" y="9721213"/>
            <a:ext cx="3075727" cy="511810"/>
          </a:xfrm>
          <a:prstGeom prst="rect">
            <a:avLst/>
          </a:prstGeom>
        </p:spPr>
        <p:txBody>
          <a:bodyPr vert="horz" lIns="91568" tIns="45784" rIns="91568" bIns="45784" rtlCol="0" anchor="b"/>
          <a:lstStyle>
            <a:lvl1pPr algn="r">
              <a:defRPr sz="1200"/>
            </a:lvl1pPr>
          </a:lstStyle>
          <a:p>
            <a:fld id="{755A9019-54B0-4764-958D-5456279F5057}" type="slidenum">
              <a:rPr lang="en-GB" smtClean="0"/>
              <a:t>‹#›</a:t>
            </a:fld>
            <a:endParaRPr lang="en-GB"/>
          </a:p>
        </p:txBody>
      </p:sp>
    </p:spTree>
    <p:extLst>
      <p:ext uri="{BB962C8B-B14F-4D97-AF65-F5344CB8AC3E}">
        <p14:creationId xmlns:p14="http://schemas.microsoft.com/office/powerpoint/2010/main" val="21468261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2"/>
          <p:cNvSpPr>
            <a:spLocks noGrp="1" noChangeArrowheads="1"/>
          </p:cNvSpPr>
          <p:nvPr>
            <p:ph type="hdr" sz="quarter"/>
          </p:nvPr>
        </p:nvSpPr>
        <p:spPr bwMode="auto">
          <a:xfrm>
            <a:off x="1" y="1"/>
            <a:ext cx="3075727" cy="511810"/>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defRPr sz="1200"/>
            </a:lvl1pPr>
          </a:lstStyle>
          <a:p>
            <a:pPr>
              <a:defRPr/>
            </a:pPr>
            <a:endParaRPr lang="en-US"/>
          </a:p>
        </p:txBody>
      </p:sp>
      <p:sp>
        <p:nvSpPr>
          <p:cNvPr id="694275" name="Rectangle 3"/>
          <p:cNvSpPr>
            <a:spLocks noGrp="1" noChangeArrowheads="1"/>
          </p:cNvSpPr>
          <p:nvPr>
            <p:ph type="dt" idx="1"/>
          </p:nvPr>
        </p:nvSpPr>
        <p:spPr bwMode="auto">
          <a:xfrm>
            <a:off x="4021984" y="1"/>
            <a:ext cx="3075727" cy="511810"/>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lgn="r">
              <a:defRPr sz="1200"/>
            </a:lvl1pPr>
          </a:lstStyle>
          <a:p>
            <a:pPr>
              <a:defRPr/>
            </a:pPr>
            <a:endParaRPr lang="en-US"/>
          </a:p>
        </p:txBody>
      </p:sp>
      <p:sp>
        <p:nvSpPr>
          <p:cNvPr id="67588" name="Rectangle 4"/>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7" name="Rectangle 5"/>
          <p:cNvSpPr>
            <a:spLocks noGrp="1" noChangeArrowheads="1"/>
          </p:cNvSpPr>
          <p:nvPr>
            <p:ph type="body" sz="quarter" idx="3"/>
          </p:nvPr>
        </p:nvSpPr>
        <p:spPr bwMode="auto">
          <a:xfrm>
            <a:off x="709294" y="4862197"/>
            <a:ext cx="5680712" cy="4604701"/>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94278" name="Rectangle 6"/>
          <p:cNvSpPr>
            <a:spLocks noGrp="1" noChangeArrowheads="1"/>
          </p:cNvSpPr>
          <p:nvPr>
            <p:ph type="ftr" sz="quarter" idx="4"/>
          </p:nvPr>
        </p:nvSpPr>
        <p:spPr bwMode="auto">
          <a:xfrm>
            <a:off x="1" y="9721213"/>
            <a:ext cx="3075727" cy="511810"/>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defRPr sz="1200"/>
            </a:lvl1pPr>
          </a:lstStyle>
          <a:p>
            <a:pPr>
              <a:defRPr/>
            </a:pPr>
            <a:endParaRPr lang="en-US"/>
          </a:p>
        </p:txBody>
      </p:sp>
      <p:sp>
        <p:nvSpPr>
          <p:cNvPr id="694279" name="Rectangle 7"/>
          <p:cNvSpPr>
            <a:spLocks noGrp="1" noChangeArrowheads="1"/>
          </p:cNvSpPr>
          <p:nvPr>
            <p:ph type="sldNum" sz="quarter" idx="5"/>
          </p:nvPr>
        </p:nvSpPr>
        <p:spPr bwMode="auto">
          <a:xfrm>
            <a:off x="4021984" y="9721213"/>
            <a:ext cx="3075727" cy="511810"/>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lgn="r">
              <a:defRPr sz="1200"/>
            </a:lvl1pPr>
          </a:lstStyle>
          <a:p>
            <a:pPr>
              <a:defRPr/>
            </a:pPr>
            <a:fld id="{CCCAE924-22A7-466D-9D9A-5C7FF6A4995D}" type="slidenum">
              <a:rPr lang="en-US"/>
              <a:pPr>
                <a:defRPr/>
              </a:pPr>
              <a:t>‹#›</a:t>
            </a:fld>
            <a:endParaRPr lang="en-US"/>
          </a:p>
        </p:txBody>
      </p:sp>
    </p:spTree>
    <p:extLst>
      <p:ext uri="{BB962C8B-B14F-4D97-AF65-F5344CB8AC3E}">
        <p14:creationId xmlns:p14="http://schemas.microsoft.com/office/powerpoint/2010/main" val="5832135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p>
        </p:txBody>
      </p:sp>
      <p:sp>
        <p:nvSpPr>
          <p:cNvPr id="8" name="Slide Number Placeholder 15"/>
          <p:cNvSpPr>
            <a:spLocks noGrp="1"/>
          </p:cNvSpPr>
          <p:nvPr>
            <p:ph type="sldNum" sz="quarter" idx="11"/>
          </p:nvPr>
        </p:nvSpPr>
        <p:spPr/>
        <p:txBody>
          <a:bodyPr/>
          <a:lstStyle>
            <a:lvl1pPr>
              <a:defRPr/>
            </a:lvl1pPr>
          </a:lstStyle>
          <a:p>
            <a:pPr>
              <a:defRPr/>
            </a:pPr>
            <a:fld id="{540CD8F9-307F-413D-98C7-4786E1B52AA6}" type="slidenum">
              <a:rPr lang="en-US"/>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836263697"/>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95F523F9-B049-40C8-A677-2F5FF82C0F8E}" type="slidenum">
              <a:rPr lang="en-US"/>
              <a:pPr>
                <a:defRPr/>
              </a:pPr>
              <a:t>‹#›</a:t>
            </a:fld>
            <a:endParaRPr lang="en-US"/>
          </a:p>
        </p:txBody>
      </p:sp>
    </p:spTree>
    <p:extLst>
      <p:ext uri="{BB962C8B-B14F-4D97-AF65-F5344CB8AC3E}">
        <p14:creationId xmlns:p14="http://schemas.microsoft.com/office/powerpoint/2010/main" val="2765463599"/>
      </p:ext>
    </p:extLst>
  </p:cSld>
  <p:clrMapOvr>
    <a:masterClrMapping/>
  </p:clrMapOvr>
  <p:transition>
    <p:zo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0AE26999-3239-4B81-B2C4-1A1E05AF553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14157894"/>
      </p:ext>
    </p:extLst>
  </p:cSld>
  <p:clrMapOvr>
    <a:masterClrMapping/>
  </p:clrMapOvr>
  <p:transition>
    <p:zo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8945A6A-78DB-497B-8288-5D892A8927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93811935"/>
      </p:ext>
    </p:extLst>
  </p:cSld>
  <p:clrMapOvr>
    <a:masterClrMapping/>
  </p:clrMapOvr>
  <p:transition>
    <p:zo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49984C4-2634-43E4-97EB-91CF42B0453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70817916"/>
      </p:ext>
    </p:extLst>
  </p:cSld>
  <p:clrMapOvr>
    <a:masterClrMapping/>
  </p:clrMapOvr>
  <p:transition>
    <p:zo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6AEC8BD6-D29B-410A-A64B-B089538E6E1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13923675"/>
      </p:ext>
    </p:extLst>
  </p:cSld>
  <p:clrMapOvr>
    <a:masterClrMapping/>
  </p:clrMapOvr>
  <p:transition>
    <p:zo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3A8A9AB-65B4-4688-AADF-415B20F321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16419843"/>
      </p:ext>
    </p:extLst>
  </p:cSld>
  <p:clrMapOvr>
    <a:masterClrMapping/>
  </p:clrMapOvr>
  <p:transition>
    <p:zo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7432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09802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32226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129345-C8CA-41DC-8AA6-CC586D1A9E5A}" type="datetimeFigureOut">
              <a:rPr lang="en-US" smtClean="0">
                <a:solidFill>
                  <a:prstClr val="black">
                    <a:tint val="75000"/>
                  </a:prstClr>
                </a:solidFill>
              </a:rPr>
              <a:pPr/>
              <a:t>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7638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129345-C8CA-41DC-8AA6-CC586D1A9E5A}" type="datetimeFigureOut">
              <a:rPr lang="en-US" smtClean="0">
                <a:solidFill>
                  <a:prstClr val="black">
                    <a:tint val="75000"/>
                  </a:prstClr>
                </a:solidFill>
              </a:rPr>
              <a:pPr/>
              <a:t>1/18/2017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900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278BD566-B2A2-4F9A-BC4B-E1131EE20603}" type="slidenum">
              <a:rPr lang="en-US"/>
              <a:pPr>
                <a:defRPr/>
              </a:pPr>
              <a:t>‹#›</a:t>
            </a:fld>
            <a:endParaRPr lang="en-US"/>
          </a:p>
        </p:txBody>
      </p:sp>
    </p:spTree>
    <p:extLst>
      <p:ext uri="{BB962C8B-B14F-4D97-AF65-F5344CB8AC3E}">
        <p14:creationId xmlns:p14="http://schemas.microsoft.com/office/powerpoint/2010/main" val="2501140977"/>
      </p:ext>
    </p:extLst>
  </p:cSld>
  <p:clrMapOvr>
    <a:masterClrMapping/>
  </p:clrMapOvr>
  <p:transition>
    <p:zo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129345-C8CA-41DC-8AA6-CC586D1A9E5A}" type="datetimeFigureOut">
              <a:rPr lang="en-US" smtClean="0">
                <a:solidFill>
                  <a:prstClr val="black">
                    <a:tint val="75000"/>
                  </a:prstClr>
                </a:solidFill>
              </a:rPr>
              <a:pPr/>
              <a:t>1/18/2017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907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129345-C8CA-41DC-8AA6-CC586D1A9E5A}" type="datetimeFigureOut">
              <a:rPr lang="en-US" smtClean="0">
                <a:solidFill>
                  <a:prstClr val="black">
                    <a:tint val="75000"/>
                  </a:prstClr>
                </a:solidFill>
              </a:rPr>
              <a:pPr/>
              <a:t>1/18/2017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09952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129345-C8CA-41DC-8AA6-CC586D1A9E5A}" type="datetimeFigureOut">
              <a:rPr lang="en-US" smtClean="0">
                <a:solidFill>
                  <a:prstClr val="black">
                    <a:tint val="75000"/>
                  </a:prstClr>
                </a:solidFill>
              </a:rPr>
              <a:pPr/>
              <a:t>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8991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129345-C8CA-41DC-8AA6-CC586D1A9E5A}" type="datetimeFigureOut">
              <a:rPr lang="en-US" smtClean="0">
                <a:solidFill>
                  <a:prstClr val="black">
                    <a:tint val="75000"/>
                  </a:prstClr>
                </a:solidFill>
              </a:rPr>
              <a:pPr/>
              <a:t>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0296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1870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3429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5933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9B99145-AE2D-4AD6-9FA9-683E7473AAFB}"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259323097"/>
      </p:ext>
    </p:extLst>
  </p:cSld>
  <p:clrMapOvr>
    <a:masterClrMapping/>
  </p:clrMapOvr>
  <p:transition>
    <p:zo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813D454-E1FB-4D3B-A6F9-5EAFCA2356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41649850"/>
      </p:ext>
    </p:extLst>
  </p:cSld>
  <p:clrMapOvr>
    <a:masterClrMapping/>
  </p:clrMapOvr>
  <p:transition>
    <p:zo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3C03C8C6-F672-4F71-B5C1-DE00B725501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41229587"/>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p>
        </p:txBody>
      </p:sp>
      <p:sp>
        <p:nvSpPr>
          <p:cNvPr id="7" name="Footer Placeholder 9"/>
          <p:cNvSpPr>
            <a:spLocks noGrp="1"/>
          </p:cNvSpPr>
          <p:nvPr>
            <p:ph type="ftr" sz="quarter" idx="11"/>
          </p:nvPr>
        </p:nvSpPr>
        <p:spPr/>
        <p:txBody>
          <a:bodyPr/>
          <a:lstStyle>
            <a:lvl1pPr>
              <a:defRPr/>
            </a:lvl1pPr>
          </a:lstStyle>
          <a:p>
            <a:pPr>
              <a:defRPr/>
            </a:pPr>
            <a:endParaRPr lang="en-US"/>
          </a:p>
        </p:txBody>
      </p:sp>
      <p:sp>
        <p:nvSpPr>
          <p:cNvPr id="8" name="Slide Number Placeholder 21"/>
          <p:cNvSpPr>
            <a:spLocks noGrp="1"/>
          </p:cNvSpPr>
          <p:nvPr>
            <p:ph type="sldNum" sz="quarter" idx="12"/>
          </p:nvPr>
        </p:nvSpPr>
        <p:spPr/>
        <p:txBody>
          <a:bodyPr/>
          <a:lstStyle>
            <a:lvl1pPr>
              <a:defRPr/>
            </a:lvl1pPr>
          </a:lstStyle>
          <a:p>
            <a:pPr>
              <a:defRPr/>
            </a:pPr>
            <a:fld id="{9F5D454A-415B-4465-813A-B977122DAB3F}" type="slidenum">
              <a:rPr lang="en-US"/>
              <a:pPr>
                <a:defRPr/>
              </a:pPr>
              <a:t>‹#›</a:t>
            </a:fld>
            <a:endParaRPr lang="en-US"/>
          </a:p>
        </p:txBody>
      </p:sp>
    </p:spTree>
    <p:extLst>
      <p:ext uri="{BB962C8B-B14F-4D97-AF65-F5344CB8AC3E}">
        <p14:creationId xmlns:p14="http://schemas.microsoft.com/office/powerpoint/2010/main" val="333809229"/>
      </p:ext>
    </p:extLst>
  </p:cSld>
  <p:clrMapOvr>
    <a:masterClrMapping/>
  </p:clrMapOvr>
  <p:transition>
    <p:zo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D61F5417-99AA-45BC-8A36-28686049551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11968802"/>
      </p:ext>
    </p:extLst>
  </p:cSld>
  <p:clrMapOvr>
    <a:masterClrMapping/>
  </p:clrMapOvr>
  <p:transition>
    <p:zo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E4BB4EBA-8153-44E9-AA28-53E53797DE4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121673098"/>
      </p:ext>
    </p:extLst>
  </p:cSld>
  <p:clrMapOvr>
    <a:masterClrMapping/>
  </p:clrMapOvr>
  <p:transition>
    <p:zo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F6B1B2E-E5D7-4982-9311-80CC8799352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55689264"/>
      </p:ext>
    </p:extLst>
  </p:cSld>
  <p:clrMapOvr>
    <a:masterClrMapping/>
  </p:clrMapOvr>
  <p:transition>
    <p:zo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42BD3CED-5F4D-41C3-9A29-CA5B733361F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57163783"/>
      </p:ext>
    </p:extLst>
  </p:cSld>
  <p:clrMapOvr>
    <a:masterClrMapping/>
  </p:clrMapOvr>
  <p:transition>
    <p:zo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B857A18-BA18-4004-B0E5-75F261C9912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14446118"/>
      </p:ext>
    </p:extLst>
  </p:cSld>
  <p:clrMapOvr>
    <a:masterClrMapping/>
  </p:clrMapOvr>
  <p:transition>
    <p:zo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0E48195-BB6C-4333-B0DA-36D0D8663AA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7158230"/>
      </p:ext>
    </p:extLst>
  </p:cSld>
  <p:clrMapOvr>
    <a:masterClrMapping/>
  </p:clrMapOvr>
  <p:transition>
    <p:zo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C41B8DC-0429-489B-BBCE-27E84D2BC4D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85375710"/>
      </p:ext>
    </p:extLst>
  </p:cSld>
  <p:clrMapOvr>
    <a:masterClrMapping/>
  </p:clrMapOvr>
  <p:transition>
    <p:zo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0AE26999-3239-4B81-B2C4-1A1E05AF553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09083866"/>
      </p:ext>
    </p:extLst>
  </p:cSld>
  <p:clrMapOvr>
    <a:masterClrMapping/>
  </p:clrMapOvr>
  <p:transition>
    <p:zo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8945A6A-78DB-497B-8288-5D892A8927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23306882"/>
      </p:ext>
    </p:extLst>
  </p:cSld>
  <p:clrMapOvr>
    <a:masterClrMapping/>
  </p:clrMapOvr>
  <p:transition>
    <p:zo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49984C4-2634-43E4-97EB-91CF42B0453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65122265"/>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271D7E6-7AEC-41FD-B507-987EC2722F73}" type="slidenum">
              <a:rPr lang="en-US"/>
              <a:pPr>
                <a:defRPr/>
              </a:pPr>
              <a:t>‹#›</a:t>
            </a:fld>
            <a:endParaRPr lang="en-US"/>
          </a:p>
        </p:txBody>
      </p:sp>
    </p:spTree>
    <p:extLst>
      <p:ext uri="{BB962C8B-B14F-4D97-AF65-F5344CB8AC3E}">
        <p14:creationId xmlns:p14="http://schemas.microsoft.com/office/powerpoint/2010/main" val="1547421927"/>
      </p:ext>
    </p:extLst>
  </p:cSld>
  <p:clrMapOvr>
    <a:masterClrMapping/>
  </p:clrMapOvr>
  <p:transition>
    <p:zo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6AEC8BD6-D29B-410A-A64B-B089538E6E1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53494170"/>
      </p:ext>
    </p:extLst>
  </p:cSld>
  <p:clrMapOvr>
    <a:masterClrMapping/>
  </p:clrMapOvr>
  <p:transition>
    <p:zo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3A8A9AB-65B4-4688-AADF-415B20F321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20561904"/>
      </p:ext>
    </p:extLst>
  </p:cSld>
  <p:clrMapOvr>
    <a:masterClrMapping/>
  </p:clrMapOvr>
  <p:transition>
    <p:zo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6D7755D9-9FA0-4E0A-9B75-6EBD338E87A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0276804"/>
      </p:ext>
    </p:extLst>
  </p:cSld>
  <p:clrMapOvr>
    <a:masterClrMapping/>
  </p:clrMapOvr>
  <p:transition>
    <p:zo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2E534D8-9667-4553-9E7E-7B16E1911F4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10669641"/>
      </p:ext>
    </p:extLst>
  </p:cSld>
  <p:clrMapOvr>
    <a:masterClrMapping/>
  </p:clrMapOvr>
  <p:transition>
    <p:zo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B2A9BD6E-FB7B-400C-8CC3-C8701E8AFB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3795450"/>
      </p:ext>
    </p:extLst>
  </p:cSld>
  <p:clrMapOvr>
    <a:masterClrMapping/>
  </p:clrMapOvr>
  <p:transition>
    <p:zo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DBE359D-EA9D-47CA-8AC0-A4AC403F2B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15334882"/>
      </p:ext>
    </p:extLst>
  </p:cSld>
  <p:clrMapOvr>
    <a:masterClrMapping/>
  </p:clrMapOvr>
  <p:transition>
    <p:zo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B61A3EA7-1F8D-443E-A63C-0F1E040DC5C8}"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488418913"/>
      </p:ext>
    </p:extLst>
  </p:cSld>
  <p:clrMapOvr>
    <a:masterClrMapping/>
  </p:clrMapOvr>
  <p:transition>
    <p:zo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FC2FCE1-DBAD-40D9-8916-59825B5960B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96377217"/>
      </p:ext>
    </p:extLst>
  </p:cSld>
  <p:clrMapOvr>
    <a:masterClrMapping/>
  </p:clrMapOvr>
  <p:transition>
    <p:zo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3E6EA443-43FB-46FC-8993-FF0EC8153A7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72861728"/>
      </p:ext>
    </p:extLst>
  </p:cSld>
  <p:clrMapOvr>
    <a:masterClrMapping/>
  </p:clrMapOvr>
  <p:transition>
    <p:zo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7538A00-5E26-4714-8B6E-E91CF4357F5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75417009"/>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p>
        </p:txBody>
      </p:sp>
      <p:sp>
        <p:nvSpPr>
          <p:cNvPr id="7" name="Footer Placeholder 9"/>
          <p:cNvSpPr>
            <a:spLocks noGrp="1"/>
          </p:cNvSpPr>
          <p:nvPr>
            <p:ph type="ftr" sz="quarter" idx="11"/>
          </p:nvPr>
        </p:nvSpPr>
        <p:spPr/>
        <p:txBody>
          <a:bodyPr/>
          <a:lstStyle>
            <a:lvl1pPr>
              <a:defRPr/>
            </a:lvl1pPr>
          </a:lstStyle>
          <a:p>
            <a:pPr>
              <a:defRPr/>
            </a:pPr>
            <a:endParaRPr lang="en-US"/>
          </a:p>
        </p:txBody>
      </p:sp>
      <p:sp>
        <p:nvSpPr>
          <p:cNvPr id="8" name="Slide Number Placeholder 21"/>
          <p:cNvSpPr>
            <a:spLocks noGrp="1"/>
          </p:cNvSpPr>
          <p:nvPr>
            <p:ph type="sldNum" sz="quarter" idx="12"/>
          </p:nvPr>
        </p:nvSpPr>
        <p:spPr/>
        <p:txBody>
          <a:bodyPr/>
          <a:lstStyle>
            <a:lvl1pPr>
              <a:defRPr/>
            </a:lvl1pPr>
          </a:lstStyle>
          <a:p>
            <a:pPr>
              <a:defRPr/>
            </a:pPr>
            <a:fld id="{73EE492A-E3F8-4665-AE83-FC3A67EE9FB3}" type="slidenum">
              <a:rPr lang="en-US"/>
              <a:pPr>
                <a:defRPr/>
              </a:pPr>
              <a:t>‹#›</a:t>
            </a:fld>
            <a:endParaRPr lang="en-US"/>
          </a:p>
        </p:txBody>
      </p:sp>
    </p:spTree>
    <p:extLst>
      <p:ext uri="{BB962C8B-B14F-4D97-AF65-F5344CB8AC3E}">
        <p14:creationId xmlns:p14="http://schemas.microsoft.com/office/powerpoint/2010/main" val="4232766546"/>
      </p:ext>
    </p:extLst>
  </p:cSld>
  <p:clrMapOvr>
    <a:masterClrMapping/>
  </p:clrMapOvr>
  <p:transition>
    <p:zo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F21F7E-7476-4EC6-A728-2C9C2523482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10460984"/>
      </p:ext>
    </p:extLst>
  </p:cSld>
  <p:clrMapOvr>
    <a:masterClrMapping/>
  </p:clrMapOvr>
  <p:transition>
    <p:zo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D2655BC-24EB-4BB8-816A-21DA520732F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90071319"/>
      </p:ext>
    </p:extLst>
  </p:cSld>
  <p:clrMapOvr>
    <a:masterClrMapping/>
  </p:clrMapOvr>
  <p:transition>
    <p:zo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CA5E91B-4345-4095-9634-3562A41713F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4384274"/>
      </p:ext>
    </p:extLst>
  </p:cSld>
  <p:clrMapOvr>
    <a:masterClrMapping/>
  </p:clrMapOvr>
  <p:transition>
    <p:zo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5C91D47-0EB0-494E-91E9-157BD36DEA4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01803701"/>
      </p:ext>
    </p:extLst>
  </p:cSld>
  <p:clrMapOvr>
    <a:masterClrMapping/>
  </p:clrMapOvr>
  <p:transition>
    <p:zo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8AF5841-4F81-4078-A953-A321F736D05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7737965"/>
      </p:ext>
    </p:extLst>
  </p:cSld>
  <p:clrMapOvr>
    <a:masterClrMapping/>
  </p:clrMapOvr>
  <p:transition>
    <p:zo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D04A28E1-7401-43E4-8E46-18C34BF30FF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77476546"/>
      </p:ext>
    </p:extLst>
  </p:cSld>
  <p:clrMapOvr>
    <a:masterClrMapping/>
  </p:clrMapOvr>
  <p:transition>
    <p:zo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CC25CC91-C289-40AA-9063-954B4234EBD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259087292"/>
      </p:ext>
    </p:extLst>
  </p:cSld>
  <p:clrMapOvr>
    <a:masterClrMapping/>
  </p:clrMapOvr>
  <p:transition>
    <p:zo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C5187979-B4B3-4989-877E-8C38D0BF840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69601825"/>
      </p:ext>
    </p:extLst>
  </p:cSld>
  <p:clrMapOvr>
    <a:masterClrMapping/>
  </p:clrMapOvr>
  <p:transition>
    <p:zo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B80E0019-4F74-480F-9548-9FDC3F869A8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33335272"/>
      </p:ext>
    </p:extLst>
  </p:cSld>
  <p:clrMapOvr>
    <a:masterClrMapping/>
  </p:clrMapOvr>
  <p:transition>
    <p:zo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A165AD2-9017-4B93-8E54-9343AB99459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22514297"/>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7B331E2-7EDA-47CA-9A64-46846A86DE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075915061"/>
      </p:ext>
    </p:extLst>
  </p:cSld>
  <p:clrMapOvr>
    <a:masterClrMapping/>
  </p:clrMapOvr>
  <p:transition>
    <p:zo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428AA028-8B91-47D2-A687-63AF3FB5172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093660536"/>
      </p:ext>
    </p:extLst>
  </p:cSld>
  <p:clrMapOvr>
    <a:masterClrMapping/>
  </p:clrMapOvr>
  <p:transition>
    <p:zo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9E076E-FA2B-49AC-9A3D-8BAFA331D64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80663228"/>
      </p:ext>
    </p:extLst>
  </p:cSld>
  <p:clrMapOvr>
    <a:masterClrMapping/>
  </p:clrMapOvr>
  <p:transition>
    <p:zo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00E53CF8-201A-41AE-A099-48550854870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50508097"/>
      </p:ext>
    </p:extLst>
  </p:cSld>
  <p:clrMapOvr>
    <a:masterClrMapping/>
  </p:clrMapOvr>
  <p:transition>
    <p:zo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D3C1EE1A-2ABB-4F92-8413-2199814FBE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39861243"/>
      </p:ext>
    </p:extLst>
  </p:cSld>
  <p:clrMapOvr>
    <a:masterClrMapping/>
  </p:clrMapOvr>
  <p:transition>
    <p:zo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6718509D-67C7-4290-BCC5-FD5F41A3FCA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48488308"/>
      </p:ext>
    </p:extLst>
  </p:cSld>
  <p:clrMapOvr>
    <a:masterClrMapping/>
  </p:clrMapOvr>
  <p:transition>
    <p:zo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F85D8A9-034E-4661-8B2C-EF659BFA1BF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91461835"/>
      </p:ext>
    </p:extLst>
  </p:cSld>
  <p:clrMapOvr>
    <a:masterClrMapping/>
  </p:clrMapOvr>
  <p:transition>
    <p:zo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3BA6DF5-090E-49F7-A8F7-0824EA94B57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63455416"/>
      </p:ext>
    </p:extLst>
  </p:cSld>
  <p:clrMapOvr>
    <a:masterClrMapping/>
  </p:clrMapOvr>
  <p:transition>
    <p:zo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F7C7EE7-3182-419E-A604-F78402170D8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11380234"/>
      </p:ext>
    </p:extLst>
  </p:cSld>
  <p:clrMapOvr>
    <a:masterClrMapping/>
  </p:clrMapOvr>
  <p:transition>
    <p:zo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2F05945-A01F-4496-80FC-F7E2A9D179E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49431725"/>
      </p:ext>
    </p:extLst>
  </p:cSld>
  <p:clrMapOvr>
    <a:masterClrMapping/>
  </p:clrMapOvr>
  <p:transition>
    <p:zo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6D7755D9-9FA0-4E0A-9B75-6EBD338E87A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943969028"/>
      </p:ext>
    </p:extLst>
  </p:cSld>
  <p:clrMapOvr>
    <a:masterClrMapping/>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D1C1063-565B-4440-9655-25BC50167EC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97587022"/>
      </p:ext>
    </p:extLst>
  </p:cSld>
  <p:clrMapOvr>
    <a:masterClrMapping/>
  </p:clrMapOvr>
  <p:transition>
    <p:zo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2E534D8-9667-4553-9E7E-7B16E1911F4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51961405"/>
      </p:ext>
    </p:extLst>
  </p:cSld>
  <p:clrMapOvr>
    <a:masterClrMapping/>
  </p:clrMapOvr>
  <p:transition>
    <p:zo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B2A9BD6E-FB7B-400C-8CC3-C8701E8AFB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15094615"/>
      </p:ext>
    </p:extLst>
  </p:cSld>
  <p:clrMapOvr>
    <a:masterClrMapping/>
  </p:clrMapOvr>
  <p:transition>
    <p:zo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DBE359D-EA9D-47CA-8AC0-A4AC403F2B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88903624"/>
      </p:ext>
    </p:extLst>
  </p:cSld>
  <p:clrMapOvr>
    <a:masterClrMapping/>
  </p:clrMapOvr>
  <p:transition>
    <p:zo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B61A3EA7-1F8D-443E-A63C-0F1E040DC5C8}"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896876140"/>
      </p:ext>
    </p:extLst>
  </p:cSld>
  <p:clrMapOvr>
    <a:masterClrMapping/>
  </p:clrMapOvr>
  <p:transition>
    <p:zo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FC2FCE1-DBAD-40D9-8916-59825B5960B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96951925"/>
      </p:ext>
    </p:extLst>
  </p:cSld>
  <p:clrMapOvr>
    <a:masterClrMapping/>
  </p:clrMapOvr>
  <p:transition>
    <p:zo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3E6EA443-43FB-46FC-8993-FF0EC8153A7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84528372"/>
      </p:ext>
    </p:extLst>
  </p:cSld>
  <p:clrMapOvr>
    <a:masterClrMapping/>
  </p:clrMapOvr>
  <p:transition>
    <p:zo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7538A00-5E26-4714-8B6E-E91CF4357F5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3107269"/>
      </p:ext>
    </p:extLst>
  </p:cSld>
  <p:clrMapOvr>
    <a:masterClrMapping/>
  </p:clrMapOvr>
  <p:transition>
    <p:zo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F21F7E-7476-4EC6-A728-2C9C2523482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98226734"/>
      </p:ext>
    </p:extLst>
  </p:cSld>
  <p:clrMapOvr>
    <a:masterClrMapping/>
  </p:clrMapOvr>
  <p:transition>
    <p:zo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D2655BC-24EB-4BB8-816A-21DA520732F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60920718"/>
      </p:ext>
    </p:extLst>
  </p:cSld>
  <p:clrMapOvr>
    <a:masterClrMapping/>
  </p:clrMapOvr>
  <p:transition>
    <p:zo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CA5E91B-4345-4095-9634-3562A41713F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83278924"/>
      </p:ext>
    </p:extLst>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3032970-0F84-4DDE-94D6-B8D89B40167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31421698"/>
      </p:ext>
    </p:extLst>
  </p:cSld>
  <p:clrMapOvr>
    <a:masterClrMapping/>
  </p:clrMapOvr>
  <p:transition>
    <p:zo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5C91D47-0EB0-494E-91E9-157BD36DEA4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29841829"/>
      </p:ext>
    </p:extLst>
  </p:cSld>
  <p:clrMapOvr>
    <a:masterClrMapping/>
  </p:clrMapOvr>
  <p:transition>
    <p:zo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8AF5841-4F81-4078-A953-A321F736D05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7100854"/>
      </p:ext>
    </p:extLst>
  </p:cSld>
  <p:clrMapOvr>
    <a:masterClrMapping/>
  </p:clrMapOvr>
  <p:transition>
    <p:zo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F0BF591-E7B6-4957-B9B3-43FE2D2BD54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11940149"/>
      </p:ext>
    </p:extLst>
  </p:cSld>
  <p:clrMapOvr>
    <a:masterClrMapping/>
  </p:clrMapOvr>
  <p:transition>
    <p:zo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D04A28E1-7401-43E4-8E46-18C34BF30FF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96742003"/>
      </p:ext>
    </p:extLst>
  </p:cSld>
  <p:clrMapOvr>
    <a:masterClrMapping/>
  </p:clrMapOvr>
  <p:transition>
    <p:zo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D0E900-9410-42B6-8FCF-5DF09882A7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679790"/>
      </p:ext>
    </p:extLst>
  </p:cSld>
  <p:clrMapOvr>
    <a:masterClrMapping/>
  </p:clrMapOvr>
  <p:transition>
    <p:zo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6859D03-0D9D-41E9-AEE9-BC383324AD1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5152200"/>
      </p:ext>
    </p:extLst>
  </p:cSld>
  <p:clrMapOvr>
    <a:masterClrMapping/>
  </p:clrMapOvr>
  <p:transition>
    <p:zo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7DA8A21-62DF-4197-80FA-92FC667B805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4431398"/>
      </p:ext>
    </p:extLst>
  </p:cSld>
  <p:clrMapOvr>
    <a:masterClrMapping/>
  </p:clrMapOvr>
  <p:transition>
    <p:zo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012286-8954-4E7E-81BC-658836FE00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6673671"/>
      </p:ext>
    </p:extLst>
  </p:cSld>
  <p:clrMapOvr>
    <a:masterClrMapping/>
  </p:clrMapOvr>
  <p:transition>
    <p:zo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72D0416-A47D-4205-BAFD-A962FB23EB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225904"/>
      </p:ext>
    </p:extLst>
  </p:cSld>
  <p:clrMapOvr>
    <a:masterClrMapping/>
  </p:clrMapOvr>
  <p:transition>
    <p:zo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016857B-FA68-4423-ABA0-8EA7CCC298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5151602"/>
      </p:ext>
    </p:extLst>
  </p:cSld>
  <p:clrMapOvr>
    <a:masterClrMapping/>
  </p:clrMapOvr>
  <p:transition>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3A29CD3-F31F-4BD2-9A85-0955E70BBD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18765645"/>
      </p:ext>
    </p:extLst>
  </p:cSld>
  <p:clrMapOvr>
    <a:masterClrMapping/>
  </p:clrMapOvr>
  <p:transition>
    <p:zo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F287A7E-AAF5-4FB8-A043-DC49E657560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6866391"/>
      </p:ext>
    </p:extLst>
  </p:cSld>
  <p:clrMapOvr>
    <a:masterClrMapping/>
  </p:clrMapOvr>
  <p:transition>
    <p:zo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624D9EE-C252-4AAB-A1F7-557419DB5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9168565"/>
      </p:ext>
    </p:extLst>
  </p:cSld>
  <p:clrMapOvr>
    <a:masterClrMapping/>
  </p:clrMapOvr>
  <p:transition>
    <p:zo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D9CBC12-BC6A-45BD-B2D5-BFF086D54F9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7384429"/>
      </p:ext>
    </p:extLst>
  </p:cSld>
  <p:clrMapOvr>
    <a:masterClrMapping/>
  </p:clrMapOvr>
  <p:transition>
    <p:zo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01DE38-EC5B-4E64-A34B-5F636B3DEA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4667308"/>
      </p:ext>
    </p:extLst>
  </p:cSld>
  <p:clrMapOvr>
    <a:masterClrMapping/>
  </p:clrMapOvr>
  <p:transition>
    <p:zo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30A3D29-AA17-4E83-B138-3EC461B71A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5548684"/>
      </p:ext>
    </p:extLst>
  </p:cSld>
  <p:clrMapOvr>
    <a:masterClrMapping/>
  </p:clrMapOvr>
  <p:transition>
    <p:zo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5F9DE4E-C69D-4C7D-9A3B-41266B82107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4141611"/>
      </p:ext>
    </p:extLst>
  </p:cSld>
  <p:clrMapOvr>
    <a:masterClrMapping/>
  </p:clrMapOvr>
  <p:transition>
    <p:zo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6E1C2CAA-FCBD-4A40-AF0D-C55C5AB51FC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7504669"/>
      </p:ext>
    </p:extLst>
  </p:cSld>
  <p:clrMapOvr>
    <a:masterClrMapping/>
  </p:clrMapOvr>
  <p:transition>
    <p:zo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116236F-78D4-41D6-A823-8193FE3760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7480270"/>
      </p:ext>
    </p:extLst>
  </p:cSld>
  <p:clrMapOvr>
    <a:masterClrMapping/>
  </p:clrMapOvr>
  <p:transition>
    <p:zo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D279841-0A77-4AF6-8A76-3F02912CECE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0431794"/>
      </p:ext>
    </p:extLst>
  </p:cSld>
  <p:clrMapOvr>
    <a:masterClrMapping/>
  </p:clrMapOvr>
  <p:transition>
    <p:zo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5C3323E4-3045-4751-A08F-85659FD7A7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3298530"/>
      </p:ext>
    </p:extLst>
  </p:cSld>
  <p:clrMapOvr>
    <a:masterClrMapping/>
  </p:clrMapOvr>
  <p:transition>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EFE7240-F3C7-425F-992C-D9DA41078AC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470623875"/>
      </p:ext>
    </p:extLst>
  </p:cSld>
  <p:clrMapOvr>
    <a:masterClrMapping/>
  </p:clrMapOvr>
  <p:transition>
    <p:zoom/>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C63DEFBE-727F-4B37-B55D-67DB23182D71}"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512953894"/>
      </p:ext>
    </p:extLst>
  </p:cSld>
  <p:clrMapOvr>
    <a:masterClrMapping/>
  </p:clrMapOvr>
  <p:transition>
    <p:zo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F857B7C-2F68-453C-A83B-6F4CD481507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18156828"/>
      </p:ext>
    </p:extLst>
  </p:cSld>
  <p:clrMapOvr>
    <a:masterClrMapping/>
  </p:clrMapOvr>
  <p:transition>
    <p:zo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B28757BF-4C96-4337-98FC-7DE4767E5FB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51486503"/>
      </p:ext>
    </p:extLst>
  </p:cSld>
  <p:clrMapOvr>
    <a:masterClrMapping/>
  </p:clrMapOvr>
  <p:transition>
    <p:zo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4C3E56A-6039-484E-AFC4-AF8BD55108D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26694695"/>
      </p:ext>
    </p:extLst>
  </p:cSld>
  <p:clrMapOvr>
    <a:masterClrMapping/>
  </p:clrMapOvr>
  <p:transition>
    <p:zo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EF1B3AB0-7518-4B58-91E3-8442BD6041C3}"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565357985"/>
      </p:ext>
    </p:extLst>
  </p:cSld>
  <p:clrMapOvr>
    <a:masterClrMapping/>
  </p:clrMapOvr>
  <p:transition>
    <p:zo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A59D77C-5C6F-4994-9A62-F9142B153AD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75718582"/>
      </p:ext>
    </p:extLst>
  </p:cSld>
  <p:clrMapOvr>
    <a:masterClrMapping/>
  </p:clrMapOvr>
  <p:transition>
    <p:zo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7119DF02-334A-4AA9-A6F9-ED4F848F614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04995937"/>
      </p:ext>
    </p:extLst>
  </p:cSld>
  <p:clrMapOvr>
    <a:masterClrMapping/>
  </p:clrMapOvr>
  <p:transition>
    <p:zo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84A423A-6647-4210-954A-40E10BD1C60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69881968"/>
      </p:ext>
    </p:extLst>
  </p:cSld>
  <p:clrMapOvr>
    <a:masterClrMapping/>
  </p:clrMapOvr>
  <p:transition>
    <p:zo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F5D2F23-E7AC-47C9-AA90-DE1B88821F4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49016285"/>
      </p:ext>
    </p:extLst>
  </p:cSld>
  <p:clrMapOvr>
    <a:masterClrMapping/>
  </p:clrMapOvr>
  <p:transition>
    <p:zo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0400F941-7885-468F-9F59-316DBBB80FB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1526842"/>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A52ED19D-D469-48D1-9372-E9F75BD86741}" type="slidenum">
              <a:rPr lang="en-US"/>
              <a:pPr>
                <a:defRPr/>
              </a:pPr>
              <a:t>‹#›</a:t>
            </a:fld>
            <a:endParaRPr lang="en-US"/>
          </a:p>
        </p:txBody>
      </p:sp>
    </p:spTree>
    <p:extLst>
      <p:ext uri="{BB962C8B-B14F-4D97-AF65-F5344CB8AC3E}">
        <p14:creationId xmlns:p14="http://schemas.microsoft.com/office/powerpoint/2010/main" val="2794776125"/>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5A1BE18-7E66-4769-856A-BDF930FA38C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99672521"/>
      </p:ext>
    </p:extLst>
  </p:cSld>
  <p:clrMapOvr>
    <a:masterClrMapping/>
  </p:clrMapOvr>
  <p:transition>
    <p:zoom/>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7C91221F-B9F1-4190-83C2-EFB15B6E728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72135340"/>
      </p:ext>
    </p:extLst>
  </p:cSld>
  <p:clrMapOvr>
    <a:masterClrMapping/>
  </p:clrMapOvr>
  <p:transition>
    <p:zo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9491771"/>
      </p:ext>
    </p:extLst>
  </p:cSld>
  <p:clrMapOvr>
    <a:masterClrMapping/>
  </p:clrMapOvr>
  <p:transition>
    <p:zo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0807789"/>
      </p:ext>
    </p:extLst>
  </p:cSld>
  <p:clrMapOvr>
    <a:masterClrMapping/>
  </p:clrMapOvr>
  <p:transition>
    <p:zo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540045"/>
      </p:ext>
    </p:extLst>
  </p:cSld>
  <p:clrMapOvr>
    <a:masterClrMapping/>
  </p:clrMapOvr>
  <p:transition>
    <p:zo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5662572"/>
      </p:ext>
    </p:extLst>
  </p:cSld>
  <p:clrMapOvr>
    <a:masterClrMapping/>
  </p:clrMapOvr>
  <p:transition>
    <p:zo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3929942"/>
      </p:ext>
    </p:extLst>
  </p:cSld>
  <p:clrMapOvr>
    <a:masterClrMapping/>
  </p:clrMapOvr>
  <p:transition>
    <p:zo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9717127"/>
      </p:ext>
    </p:extLst>
  </p:cSld>
  <p:clrMapOvr>
    <a:masterClrMapping/>
  </p:clrMapOvr>
  <p:transition>
    <p:zo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4776379"/>
      </p:ext>
    </p:extLst>
  </p:cSld>
  <p:clrMapOvr>
    <a:masterClrMapping/>
  </p:clrMapOvr>
  <p:transition>
    <p:zo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0872165"/>
      </p:ext>
    </p:extLst>
  </p:cSld>
  <p:clrMapOvr>
    <a:masterClrMapping/>
  </p:clrMapOvr>
  <p:transition>
    <p:zo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7775399"/>
      </p:ext>
    </p:extLst>
  </p:cSld>
  <p:clrMapOvr>
    <a:masterClrMapping/>
  </p:clrMapOvr>
  <p:transition>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E15A20C-50F4-4396-99F5-8EAF89F00B6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09595815"/>
      </p:ext>
    </p:extLst>
  </p:cSld>
  <p:clrMapOvr>
    <a:masterClrMapping/>
  </p:clrMapOvr>
  <p:transition>
    <p:zoom/>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858068"/>
      </p:ext>
    </p:extLst>
  </p:cSld>
  <p:clrMapOvr>
    <a:masterClrMapping/>
  </p:clrMapOvr>
  <p:transition>
    <p:zo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1521317"/>
      </p:ext>
    </p:extLst>
  </p:cSld>
  <p:clrMapOvr>
    <a:masterClrMapping/>
  </p:clrMapOvr>
  <p:transition>
    <p:zo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2933795"/>
      </p:ext>
    </p:extLst>
  </p:cSld>
  <p:clrMapOvr>
    <a:masterClrMapping/>
  </p:clrMapOvr>
  <p:transition>
    <p:zo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9563744"/>
      </p:ext>
    </p:extLst>
  </p:cSld>
  <p:clrMapOvr>
    <a:masterClrMapping/>
  </p:clrMapOvr>
  <p:transition>
    <p:zo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0820594"/>
      </p:ext>
    </p:extLst>
  </p:cSld>
  <p:clrMapOvr>
    <a:masterClrMapping/>
  </p:clrMapOvr>
  <p:transition>
    <p:zo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8936419"/>
      </p:ext>
    </p:extLst>
  </p:cSld>
  <p:clrMapOvr>
    <a:masterClrMapping/>
  </p:clrMapOvr>
  <p:transition>
    <p:zo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602C25F-0EF3-41E4-9639-AC6E67795123}"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059930390"/>
      </p:ext>
    </p:extLst>
  </p:cSld>
  <p:clrMapOvr>
    <a:masterClrMapping/>
  </p:clrMapOvr>
  <p:transition>
    <p:zo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09C4938-9CD0-46D3-B52F-007FD2F54DC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55426907"/>
      </p:ext>
    </p:extLst>
  </p:cSld>
  <p:clrMapOvr>
    <a:masterClrMapping/>
  </p:clrMapOvr>
  <p:transition>
    <p:zo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A950022-D480-4E60-94E9-144CE7FA813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60996515"/>
      </p:ext>
    </p:extLst>
  </p:cSld>
  <p:clrMapOvr>
    <a:masterClrMapping/>
  </p:clrMapOvr>
  <p:transition>
    <p:zo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6625BBC-E5CA-43AF-9266-F037B2401CF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23465268"/>
      </p:ext>
    </p:extLst>
  </p:cSld>
  <p:clrMapOvr>
    <a:masterClrMapping/>
  </p:clrMapOvr>
  <p:transitio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27BEE37-7A58-450B-A9CB-6148844E5EE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63666439"/>
      </p:ext>
    </p:extLst>
  </p:cSld>
  <p:clrMapOvr>
    <a:masterClrMapping/>
  </p:clrMapOvr>
  <p:transition>
    <p:zoom/>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1B657C94-ECE7-40FB-9898-7C79A45BF426}"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64606783"/>
      </p:ext>
    </p:extLst>
  </p:cSld>
  <p:clrMapOvr>
    <a:masterClrMapping/>
  </p:clrMapOvr>
  <p:transition>
    <p:zo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DBF45E2-3480-4648-9428-CD17A249812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82638479"/>
      </p:ext>
    </p:extLst>
  </p:cSld>
  <p:clrMapOvr>
    <a:masterClrMapping/>
  </p:clrMapOvr>
  <p:transition>
    <p:zo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5747A5D-EF13-4863-9948-8B4D6BEDC28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34194677"/>
      </p:ext>
    </p:extLst>
  </p:cSld>
  <p:clrMapOvr>
    <a:masterClrMapping/>
  </p:clrMapOvr>
  <p:transition>
    <p:zo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176999B-C152-4636-A9AF-6F5584F67F8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16472678"/>
      </p:ext>
    </p:extLst>
  </p:cSld>
  <p:clrMapOvr>
    <a:masterClrMapping/>
  </p:clrMapOvr>
  <p:transition>
    <p:zo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9646850-95AC-406D-9211-61025E87822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54294446"/>
      </p:ext>
    </p:extLst>
  </p:cSld>
  <p:clrMapOvr>
    <a:masterClrMapping/>
  </p:clrMapOvr>
  <p:transition>
    <p:zo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2F6F36D-3ED3-44D2-AAC2-29FC9CFF078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31451089"/>
      </p:ext>
    </p:extLst>
  </p:cSld>
  <p:clrMapOvr>
    <a:masterClrMapping/>
  </p:clrMapOvr>
  <p:transition>
    <p:zo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B23A938-F33F-493E-BFAC-AB10F22103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85773331"/>
      </p:ext>
    </p:extLst>
  </p:cSld>
  <p:clrMapOvr>
    <a:masterClrMapping/>
  </p:clrMapOvr>
  <p:transition>
    <p:zo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FEFAC9"/>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FEFAC9"/>
              </a:solidFill>
            </a:endParaRPr>
          </a:p>
        </p:txBody>
      </p:sp>
      <p:sp>
        <p:nvSpPr>
          <p:cNvPr id="5" name="Rectangle 6"/>
          <p:cNvSpPr>
            <a:spLocks noGrp="1" noChangeArrowheads="1"/>
          </p:cNvSpPr>
          <p:nvPr>
            <p:ph type="sldNum" sz="quarter" idx="12"/>
          </p:nvPr>
        </p:nvSpPr>
        <p:spPr/>
        <p:txBody>
          <a:bodyPr/>
          <a:lstStyle>
            <a:lvl1pPr>
              <a:defRPr/>
            </a:lvl1pPr>
          </a:lstStyle>
          <a:p>
            <a:pPr>
              <a:defRPr/>
            </a:pPr>
            <a:fld id="{0E8974A0-E2A5-4F95-9CF7-44DD20B95D8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14087736"/>
      </p:ext>
    </p:extLst>
  </p:cSld>
  <p:clrMapOvr>
    <a:masterClrMapping/>
  </p:clrMapOvr>
  <p:transition spd="slow">
    <p:zo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FEFAC9"/>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FEFAC9"/>
              </a:solidFill>
            </a:endParaRPr>
          </a:p>
        </p:txBody>
      </p:sp>
      <p:sp>
        <p:nvSpPr>
          <p:cNvPr id="8" name="Rectangle 6"/>
          <p:cNvSpPr>
            <a:spLocks noGrp="1" noChangeArrowheads="1"/>
          </p:cNvSpPr>
          <p:nvPr>
            <p:ph type="sldNum" sz="quarter" idx="12"/>
          </p:nvPr>
        </p:nvSpPr>
        <p:spPr/>
        <p:txBody>
          <a:bodyPr/>
          <a:lstStyle>
            <a:lvl1pPr>
              <a:defRPr/>
            </a:lvl1pPr>
          </a:lstStyle>
          <a:p>
            <a:pPr>
              <a:defRPr/>
            </a:pPr>
            <a:fld id="{18D8FD81-933D-42A4-84AF-EC5243679B0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13772265"/>
      </p:ext>
    </p:extLst>
  </p:cSld>
  <p:clrMapOvr>
    <a:masterClrMapping/>
  </p:clrMapOvr>
  <p:transition spd="slow">
    <p:zoom/>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solidFill>
                <a:srgbClr val="FEFAC9"/>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EFAC9"/>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2A06F5B9-4FF1-4637-9139-A364191E6BC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35881950"/>
      </p:ext>
    </p:extLst>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05EC0DD-09B1-4070-9BE9-CB3FBA3659F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17025351"/>
      </p:ext>
    </p:extLst>
  </p:cSld>
  <p:clrMapOvr>
    <a:masterClrMapping/>
  </p:clrMapOvr>
  <p:transition>
    <p:zoom/>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2E1C80-4048-4DB6-AD11-800FE3A72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7523476"/>
      </p:ext>
    </p:extLst>
  </p:cSld>
  <p:clrMapOvr>
    <a:masterClrMapping/>
  </p:clrMapOvr>
  <p:transition spd="slow">
    <p:zo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33B3CA-4E31-4036-9403-DA8F7E177D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941404"/>
      </p:ext>
    </p:extLst>
  </p:cSld>
  <p:clrMapOvr>
    <a:masterClrMapping/>
  </p:clrMapOvr>
  <p:transition spd="slow">
    <p:zoom/>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AA10E5-8C35-478B-A20A-521A39673D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7189855"/>
      </p:ext>
    </p:extLst>
  </p:cSld>
  <p:clrMapOvr>
    <a:masterClrMapping/>
  </p:clrMapOvr>
  <p:transition spd="slow">
    <p:zoom/>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4EB11B-E360-44A2-B5F7-236BB8B658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2303233"/>
      </p:ext>
    </p:extLst>
  </p:cSld>
  <p:clrMapOvr>
    <a:masterClrMapping/>
  </p:clrMapOvr>
  <p:transition spd="slow">
    <p:zoom/>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719D57-B5D3-4C4C-B716-6A3038053C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7891913"/>
      </p:ext>
    </p:extLst>
  </p:cSld>
  <p:clrMapOvr>
    <a:masterClrMapping/>
  </p:clrMapOvr>
  <p:transition spd="slow">
    <p:zoom/>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26E9FF-535B-499D-B193-F60CE0FA79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9869851"/>
      </p:ext>
    </p:extLst>
  </p:cSld>
  <p:clrMapOvr>
    <a:masterClrMapping/>
  </p:clrMapOvr>
  <p:transition spd="slow">
    <p:zoom/>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ADA2455-A4D0-4827-97C3-9C2A485D0F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9816517"/>
      </p:ext>
    </p:extLst>
  </p:cSld>
  <p:clrMapOvr>
    <a:masterClrMapping/>
  </p:clrMapOvr>
  <p:transition spd="slow">
    <p:zoom/>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494822-3420-4DCC-AB3E-3EC982745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2981060"/>
      </p:ext>
    </p:extLst>
  </p:cSld>
  <p:clrMapOvr>
    <a:masterClrMapping/>
  </p:clrMapOvr>
  <p:transition spd="slow">
    <p:zoom/>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D1A24E-8FDB-49AE-911B-8DC1AA42E2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875076"/>
      </p:ext>
    </p:extLst>
  </p:cSld>
  <p:clrMapOvr>
    <a:masterClrMapping/>
  </p:clrMapOvr>
  <p:transition spd="slow">
    <p:zoom/>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A7CFA0-1DAD-480D-8D3E-E7A7F2B50F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635480"/>
      </p:ext>
    </p:extLst>
  </p:cSld>
  <p:clrMapOvr>
    <a:masterClrMapping/>
  </p:clrMapOvr>
  <p:transition spd="slow">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E6CD4BD-6361-4846-B77A-21958FBDFE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57012686"/>
      </p:ext>
    </p:extLst>
  </p:cSld>
  <p:clrMapOvr>
    <a:masterClrMapping/>
  </p:clrMapOvr>
  <p:transition>
    <p:zoom/>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509686-66F3-4396-A47E-2C87B47076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7490524"/>
      </p:ext>
    </p:extLst>
  </p:cSld>
  <p:clrMapOvr>
    <a:masterClrMapping/>
  </p:clrMapOvr>
  <p:transition spd="slow">
    <p:zoom/>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138937A-BFCB-4AA0-A507-0EC723220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042918"/>
      </p:ext>
    </p:extLst>
  </p:cSld>
  <p:clrMapOvr>
    <a:masterClrMapping/>
  </p:clrMapOvr>
  <p:transition spd="slow">
    <p:zo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33D238-0EFD-41DE-B733-30043E65A2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1674468"/>
      </p:ext>
    </p:extLst>
  </p:cSld>
  <p:clrMapOvr>
    <a:masterClrMapping/>
  </p:clrMapOvr>
  <p:transition spd="slow">
    <p:zoom/>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2E1C80-4048-4DB6-AD11-800FE3A72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02367"/>
      </p:ext>
    </p:extLst>
  </p:cSld>
  <p:clrMapOvr>
    <a:masterClrMapping/>
  </p:clrMapOvr>
  <p:transition spd="slow">
    <p:zoom/>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33B3CA-4E31-4036-9403-DA8F7E177D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5638686"/>
      </p:ext>
    </p:extLst>
  </p:cSld>
  <p:clrMapOvr>
    <a:masterClrMapping/>
  </p:clrMapOvr>
  <p:transition spd="slow">
    <p:zoom/>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AA10E5-8C35-478B-A20A-521A39673D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8887066"/>
      </p:ext>
    </p:extLst>
  </p:cSld>
  <p:clrMapOvr>
    <a:masterClrMapping/>
  </p:clrMapOvr>
  <p:transition spd="slow">
    <p:zoom/>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4EB11B-E360-44A2-B5F7-236BB8B658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2621230"/>
      </p:ext>
    </p:extLst>
  </p:cSld>
  <p:clrMapOvr>
    <a:masterClrMapping/>
  </p:clrMapOvr>
  <p:transition spd="slow">
    <p:zoom/>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719D57-B5D3-4C4C-B716-6A3038053C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786756"/>
      </p:ext>
    </p:extLst>
  </p:cSld>
  <p:clrMapOvr>
    <a:masterClrMapping/>
  </p:clrMapOvr>
  <p:transition spd="slow">
    <p:zoom/>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26E9FF-535B-499D-B193-F60CE0FA79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7424784"/>
      </p:ext>
    </p:extLst>
  </p:cSld>
  <p:clrMapOvr>
    <a:masterClrMapping/>
  </p:clrMapOvr>
  <p:transition spd="slow">
    <p:zo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ADA2455-A4D0-4827-97C3-9C2A485D0F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3834361"/>
      </p:ext>
    </p:extLst>
  </p:cSld>
  <p:clrMapOvr>
    <a:masterClrMapping/>
  </p:clrMapOvr>
  <p:transition spd="slow">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89F4FC4-C3F7-4CB7-B6EC-F8F920DAD7E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87735499"/>
      </p:ext>
    </p:extLst>
  </p:cSld>
  <p:clrMapOvr>
    <a:masterClrMapping/>
  </p:clrMapOvr>
  <p:transition>
    <p:zoom/>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494822-3420-4DCC-AB3E-3EC982745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3712435"/>
      </p:ext>
    </p:extLst>
  </p:cSld>
  <p:clrMapOvr>
    <a:masterClrMapping/>
  </p:clrMapOvr>
  <p:transition spd="slow">
    <p:zoom/>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D1A24E-8FDB-49AE-911B-8DC1AA42E2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8572007"/>
      </p:ext>
    </p:extLst>
  </p:cSld>
  <p:clrMapOvr>
    <a:masterClrMapping/>
  </p:clrMapOvr>
  <p:transition spd="slow">
    <p:zoom/>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A7CFA0-1DAD-480D-8D3E-E7A7F2B50F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7033475"/>
      </p:ext>
    </p:extLst>
  </p:cSld>
  <p:clrMapOvr>
    <a:masterClrMapping/>
  </p:clrMapOvr>
  <p:transition spd="slow">
    <p:zoom/>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509686-66F3-4396-A47E-2C87B47076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0327589"/>
      </p:ext>
    </p:extLst>
  </p:cSld>
  <p:clrMapOvr>
    <a:masterClrMapping/>
  </p:clrMapOvr>
  <p:transition spd="slow">
    <p:zoom/>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138937A-BFCB-4AA0-A507-0EC723220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3596250"/>
      </p:ext>
    </p:extLst>
  </p:cSld>
  <p:clrMapOvr>
    <a:masterClrMapping/>
  </p:clrMapOvr>
  <p:transition spd="slow">
    <p:zo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33D238-0EFD-41DE-B733-30043E65A2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6546744"/>
      </p:ext>
    </p:extLst>
  </p:cSld>
  <p:clrMapOvr>
    <a:masterClrMapping/>
  </p:clrMapOvr>
  <p:transition spd="slow">
    <p:zoom/>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B7682D9-E9C4-416D-94B7-7D83DD7780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990504015"/>
      </p:ext>
    </p:extLst>
  </p:cSld>
  <p:clrMapOvr>
    <a:masterClrMapping/>
  </p:clrMapOvr>
  <p:transition>
    <p:zoom/>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17FDA31-8FFB-4B8B-B2FA-6A663ECB08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99039248"/>
      </p:ext>
    </p:extLst>
  </p:cSld>
  <p:clrMapOvr>
    <a:masterClrMapping/>
  </p:clrMapOvr>
  <p:transition>
    <p:zoom/>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D36C13F-E442-4428-A3C2-89D9F2E6AF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57907595"/>
      </p:ext>
    </p:extLst>
  </p:cSld>
  <p:clrMapOvr>
    <a:masterClrMapping/>
  </p:clrMapOvr>
  <p:transition>
    <p:zoom/>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31E8A24-1DF9-49FE-A657-F94620FDDC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91082468"/>
      </p:ext>
    </p:extLst>
  </p:cSld>
  <p:clrMapOvr>
    <a:masterClrMapping/>
  </p:clrMapOvr>
  <p:transition>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4CEF110-F5BA-4EC3-BEC3-0811D4C2305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62922661"/>
      </p:ext>
    </p:extLst>
  </p:cSld>
  <p:clrMapOvr>
    <a:masterClrMapping/>
  </p:clrMapOvr>
  <p:transition>
    <p:zoom/>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7DF0D082-4114-4424-9F5F-4E163645C6E2}"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276851289"/>
      </p:ext>
    </p:extLst>
  </p:cSld>
  <p:clrMapOvr>
    <a:masterClrMapping/>
  </p:clrMapOvr>
  <p:transition>
    <p:zoom/>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8702277-C02F-4C2E-8871-3AD53F09487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75655784"/>
      </p:ext>
    </p:extLst>
  </p:cSld>
  <p:clrMapOvr>
    <a:masterClrMapping/>
  </p:clrMapOvr>
  <p:transition>
    <p:zoom/>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B909C33-EC02-4EEE-BE7C-5A4547C7976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21280840"/>
      </p:ext>
    </p:extLst>
  </p:cSld>
  <p:clrMapOvr>
    <a:masterClrMapping/>
  </p:clrMapOvr>
  <p:transition>
    <p:zo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25089C5-FBB2-4959-94E4-DABDCBF949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49613159"/>
      </p:ext>
    </p:extLst>
  </p:cSld>
  <p:clrMapOvr>
    <a:masterClrMapping/>
  </p:clrMapOvr>
  <p:transition>
    <p:zoom/>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D677F24-65A8-48C6-A4EA-F33AFA89B20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33827793"/>
      </p:ext>
    </p:extLst>
  </p:cSld>
  <p:clrMapOvr>
    <a:masterClrMapping/>
  </p:clrMapOvr>
  <p:transition>
    <p:zoom/>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9497C51-CDBD-42CE-883D-CEEF2F1655E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34782278"/>
      </p:ext>
    </p:extLst>
  </p:cSld>
  <p:clrMapOvr>
    <a:masterClrMapping/>
  </p:clrMapOvr>
  <p:transition>
    <p:zoom/>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BB39595-87E4-4910-AFFB-39B80AE590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39765598"/>
      </p:ext>
    </p:extLst>
  </p:cSld>
  <p:clrMapOvr>
    <a:masterClrMapping/>
  </p:clrMapOvr>
  <p:transition>
    <p:zoom/>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FEFAC9"/>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FEFAC9"/>
              </a:solidFill>
            </a:endParaRPr>
          </a:p>
        </p:txBody>
      </p:sp>
      <p:sp>
        <p:nvSpPr>
          <p:cNvPr id="8" name="Rectangle 6"/>
          <p:cNvSpPr>
            <a:spLocks noGrp="1" noChangeArrowheads="1"/>
          </p:cNvSpPr>
          <p:nvPr>
            <p:ph type="sldNum" sz="quarter" idx="12"/>
          </p:nvPr>
        </p:nvSpPr>
        <p:spPr/>
        <p:txBody>
          <a:bodyPr/>
          <a:lstStyle>
            <a:lvl1pPr>
              <a:defRPr/>
            </a:lvl1pPr>
          </a:lstStyle>
          <a:p>
            <a:pPr>
              <a:defRPr/>
            </a:pPr>
            <a:fld id="{EB38A795-7267-4825-B1EE-C4D3CB060F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37361740"/>
      </p:ext>
    </p:extLst>
  </p:cSld>
  <p:clrMapOvr>
    <a:masterClrMapping/>
  </p:clrMapOvr>
  <p:transition spd="slow">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7BDB0809-DD56-46B8-82D8-ACA305229BD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40443135"/>
      </p:ext>
    </p:extLst>
  </p:cSld>
  <p:clrMapOvr>
    <a:masterClrMapping/>
  </p:clrMapOvr>
  <p:transition>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2FB03C5-DC8D-4DBC-A1F6-CB6338F0C303}"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204487945"/>
      </p:ext>
    </p:extLst>
  </p:cSld>
  <p:clrMapOvr>
    <a:masterClrMapping/>
  </p:clrMapOvr>
  <p:transition>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2C7EB04-5489-460B-A421-DFE30C047F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59366096"/>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B85668-2595-4B8B-B1E4-BC9ABB375E82}" type="slidenum">
              <a:rPr lang="en-US"/>
              <a:pPr>
                <a:defRPr/>
              </a:pPr>
              <a:t>‹#›</a:t>
            </a:fld>
            <a:endParaRPr lang="en-US"/>
          </a:p>
        </p:txBody>
      </p:sp>
    </p:spTree>
    <p:extLst>
      <p:ext uri="{BB962C8B-B14F-4D97-AF65-F5344CB8AC3E}">
        <p14:creationId xmlns:p14="http://schemas.microsoft.com/office/powerpoint/2010/main" val="2862597110"/>
      </p:ext>
    </p:extLst>
  </p:cSld>
  <p:clrMapOvr>
    <a:masterClrMapping/>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475D96D-EB25-4DAF-A577-809A1EA70D0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29893541"/>
      </p:ext>
    </p:extLst>
  </p:cSld>
  <p:clrMapOvr>
    <a:masterClrMapping/>
  </p:clrMapOvr>
  <p:transitio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373AA72-4293-49D2-B0ED-9806150EDB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44838414"/>
      </p:ext>
    </p:extLst>
  </p:cSld>
  <p:clrMapOvr>
    <a:masterClrMapping/>
  </p:clrMapOvr>
  <p:transitio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ACB51B8F-F394-4771-8471-C76D212E8216}"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55632027"/>
      </p:ext>
    </p:extLst>
  </p:cSld>
  <p:clrMapOvr>
    <a:masterClrMapping/>
  </p:clrMapOvr>
  <p:transitio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B8302E3B-73C8-4E42-B12A-1252A6D7BFE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315503"/>
      </p:ext>
    </p:extLst>
  </p:cSld>
  <p:clrMapOvr>
    <a:masterClrMapping/>
  </p:clrMapOvr>
  <p:transitio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CC9AEE2F-410B-4B7D-85FF-B9DCDE04D5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22391674"/>
      </p:ext>
    </p:extLst>
  </p:cSld>
  <p:clrMapOvr>
    <a:masterClrMapping/>
  </p:clrMapOvr>
  <p:transitio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9AC9C4B-2D94-422B-9734-DE3D881ECD0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79586568"/>
      </p:ext>
    </p:extLst>
  </p:cSld>
  <p:clrMapOvr>
    <a:masterClrMapping/>
  </p:clrMapOvr>
  <p:transitio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BC5721E-C769-4B98-8434-E24B1F13A3E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81712555"/>
      </p:ext>
    </p:extLst>
  </p:cSld>
  <p:clrMapOvr>
    <a:masterClrMapping/>
  </p:clrMapOvr>
  <p:transitio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B26B2E-5613-4783-B3C7-BFEDB908F6E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35687207"/>
      </p:ext>
    </p:extLst>
  </p:cSld>
  <p:clrMapOvr>
    <a:masterClrMapping/>
  </p:clrMapOvr>
  <p:transitio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42BE633-DD70-4A60-AC23-AA1EEAFC92A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40868322"/>
      </p:ext>
    </p:extLst>
  </p:cSld>
  <p:clrMapOvr>
    <a:masterClrMapping/>
  </p:clrMapOvr>
  <p:transition>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19531404-6167-49D6-82A1-9BBF382F0EE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73005769"/>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41CC56D-97CC-4F3D-B05B-715685B99A66}" type="slidenum">
              <a:rPr lang="en-US"/>
              <a:pPr>
                <a:defRPr/>
              </a:pPr>
              <a:t>‹#›</a:t>
            </a:fld>
            <a:endParaRPr lang="en-US"/>
          </a:p>
        </p:txBody>
      </p:sp>
    </p:spTree>
    <p:extLst>
      <p:ext uri="{BB962C8B-B14F-4D97-AF65-F5344CB8AC3E}">
        <p14:creationId xmlns:p14="http://schemas.microsoft.com/office/powerpoint/2010/main" val="2426126986"/>
      </p:ext>
    </p:extLst>
  </p:cSld>
  <p:clrMapOvr>
    <a:masterClrMapping/>
  </p:clrMapOvr>
  <p:transition>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614BD02-202D-41E5-92A4-A0CC2760CB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15586798"/>
      </p:ext>
    </p:extLst>
  </p:cSld>
  <p:clrMapOvr>
    <a:masterClrMapping/>
  </p:clrMapOvr>
  <p:transition>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FA83CF2C-B8C2-468D-8BA4-498AD9CEF8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57129927"/>
      </p:ext>
    </p:extLst>
  </p:cSld>
  <p:clrMapOvr>
    <a:masterClrMapping/>
  </p:clrMapOvr>
  <p:transition>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C69DBE9-710C-4470-B35F-703D774095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98065803"/>
      </p:ext>
    </p:extLst>
  </p:cSld>
  <p:clrMapOvr>
    <a:masterClrMapping/>
  </p:clrMapOvr>
  <p:transition>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141716-B5D3-453C-8443-1DFBBBA65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1062563"/>
      </p:ext>
    </p:extLst>
  </p:cSld>
  <p:clrMapOvr>
    <a:masterClrMapping/>
  </p:clrMapOvr>
  <p:transition>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B96F01-6514-4C13-AAC2-C69BA21D62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4204218"/>
      </p:ext>
    </p:extLst>
  </p:cSld>
  <p:clrMapOvr>
    <a:masterClrMapping/>
  </p:clrMapOvr>
  <p:transition>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E9BAA1-D5B5-4C17-9ECB-0F8381088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4044439"/>
      </p:ext>
    </p:extLst>
  </p:cSld>
  <p:clrMapOvr>
    <a:masterClrMapping/>
  </p:clrMapOvr>
  <p:transition>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22B46D-F593-4693-8856-4D84EF5D56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7193258"/>
      </p:ext>
    </p:extLst>
  </p:cSld>
  <p:clrMapOvr>
    <a:masterClrMapping/>
  </p:clrMapOvr>
  <p:transition>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716680-B87A-4430-A080-B0A8D3461D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3799510"/>
      </p:ext>
    </p:extLst>
  </p:cSld>
  <p:clrMapOvr>
    <a:masterClrMapping/>
  </p:clrMapOvr>
  <p:transition>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B8687D-7606-4D91-B473-EE43D43052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3752968"/>
      </p:ext>
    </p:extLst>
  </p:cSld>
  <p:clrMapOvr>
    <a:masterClrMapping/>
  </p:clrMapOvr>
  <p:transition>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E9C75E-613C-4A52-9DF2-5CF5FB5BE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363026"/>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19BF556-29CF-4890-8328-EE3C314C4D68}"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151240927"/>
      </p:ext>
    </p:extLst>
  </p:cSld>
  <p:clrMapOvr>
    <a:masterClrMapping/>
  </p:clrMapOvr>
  <p:transition>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3FC0AE-40EC-4F25-8B3A-88AE19ED4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5499480"/>
      </p:ext>
    </p:extLst>
  </p:cSld>
  <p:clrMapOvr>
    <a:masterClrMapping/>
  </p:clrMapOvr>
  <p:transition>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7830B0-3DBC-405F-87CA-27C7342FD9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4579720"/>
      </p:ext>
    </p:extLst>
  </p:cSld>
  <p:clrMapOvr>
    <a:masterClrMapping/>
  </p:clrMapOvr>
  <p:transition>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B74FFC-AAA8-4A1E-8352-8CAC35AB2B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567878"/>
      </p:ext>
    </p:extLst>
  </p:cSld>
  <p:clrMapOvr>
    <a:masterClrMapping/>
  </p:clrMapOvr>
  <p:transition>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F2DB9D-F21F-4863-B4CC-A18CCE460C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800721"/>
      </p:ext>
    </p:extLst>
  </p:cSld>
  <p:clrMapOvr>
    <a:masterClrMapping/>
  </p:clrMapOvr>
  <p:transition>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3B4B99-DA78-4626-A5C6-3CC1055A92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9924949"/>
      </p:ext>
    </p:extLst>
  </p:cSld>
  <p:clrMapOvr>
    <a:masterClrMapping/>
  </p:clrMapOvr>
  <p:transition>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F06DA83-73A8-414F-B1A4-EC2BBBC8EC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3490193"/>
      </p:ext>
    </p:extLst>
  </p:cSld>
  <p:clrMapOvr>
    <a:masterClrMapping/>
  </p:clrMapOvr>
  <p:transition>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C5C17EB-8B64-49AF-B1D7-8D0920AA3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3102604"/>
      </p:ext>
    </p:extLst>
  </p:cSld>
  <p:clrMapOvr>
    <a:masterClrMapping/>
  </p:clrMapOvr>
  <p:transition>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CBF931-8F06-4F90-AC52-FFE6894F7C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842255"/>
      </p:ext>
    </p:extLst>
  </p:cSld>
  <p:clrMapOvr>
    <a:masterClrMapping/>
  </p:clrMapOvr>
  <p:transition>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E84BFF-8E5D-4A73-BE18-DE3AB9AA4F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4360779"/>
      </p:ext>
    </p:extLst>
  </p:cSld>
  <p:clrMapOvr>
    <a:masterClrMapping/>
  </p:clrMapOvr>
  <p:transition>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CE1149-3557-4034-BBD0-6D580680D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2450891"/>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EC824AF3-0CFD-47BD-AA9B-1820D969954E}" type="slidenum">
              <a:rPr lang="en-US"/>
              <a:pPr>
                <a:defRPr/>
              </a:pPr>
              <a:t>‹#›</a:t>
            </a:fld>
            <a:endParaRPr lang="en-US"/>
          </a:p>
        </p:txBody>
      </p:sp>
    </p:spTree>
    <p:extLst>
      <p:ext uri="{BB962C8B-B14F-4D97-AF65-F5344CB8AC3E}">
        <p14:creationId xmlns:p14="http://schemas.microsoft.com/office/powerpoint/2010/main" val="1338735998"/>
      </p:ext>
    </p:extLst>
  </p:cSld>
  <p:clrMapOvr>
    <a:masterClrMapping/>
  </p:clrMapOvr>
  <p:transition>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9B99145-AE2D-4AD6-9FA9-683E7473AAFB}"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323964820"/>
      </p:ext>
    </p:extLst>
  </p:cSld>
  <p:clrMapOvr>
    <a:masterClrMapping/>
  </p:clrMapOvr>
  <p:transition>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813D454-E1FB-4D3B-A6F9-5EAFCA2356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36218410"/>
      </p:ext>
    </p:extLst>
  </p:cSld>
  <p:clrMapOvr>
    <a:masterClrMapping/>
  </p:clrMapOvr>
  <p:transition>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3C03C8C6-F672-4F71-B5C1-DE00B725501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47044951"/>
      </p:ext>
    </p:extLst>
  </p:cSld>
  <p:clrMapOvr>
    <a:masterClrMapping/>
  </p:clrMapOvr>
  <p:transition>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D61F5417-99AA-45BC-8A36-28686049551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64275447"/>
      </p:ext>
    </p:extLst>
  </p:cSld>
  <p:clrMapOvr>
    <a:masterClrMapping/>
  </p:clrMapOvr>
  <p:transition>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E4BB4EBA-8153-44E9-AA28-53E53797DE4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370575905"/>
      </p:ext>
    </p:extLst>
  </p:cSld>
  <p:clrMapOvr>
    <a:masterClrMapping/>
  </p:clrMapOvr>
  <p:transition>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F6B1B2E-E5D7-4982-9311-80CC8799352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8723284"/>
      </p:ext>
    </p:extLst>
  </p:cSld>
  <p:clrMapOvr>
    <a:masterClrMapping/>
  </p:clrMapOvr>
  <p:transition>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42BD3CED-5F4D-41C3-9A29-CA5B733361F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97888606"/>
      </p:ext>
    </p:extLst>
  </p:cSld>
  <p:clrMapOvr>
    <a:masterClrMapping/>
  </p:clrMapOvr>
  <p:transition>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B857A18-BA18-4004-B0E5-75F261C9912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46677696"/>
      </p:ext>
    </p:extLst>
  </p:cSld>
  <p:clrMapOvr>
    <a:masterClrMapping/>
  </p:clrMapOvr>
  <p:transition>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0E48195-BB6C-4333-B0DA-36D0D8663AA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12593013"/>
      </p:ext>
    </p:extLst>
  </p:cSld>
  <p:clrMapOvr>
    <a:masterClrMapping/>
  </p:clrMapOvr>
  <p:transition>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C41B8DC-0429-489B-BBCE-27E84D2BC4D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76544370"/>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22B9275C-A14D-4935-952B-EF34775A9614}" type="slidenum">
              <a:rPr lang="en-US"/>
              <a:pPr>
                <a:defRPr/>
              </a:pPr>
              <a:t>‹#›</a:t>
            </a:fld>
            <a:endParaRPr lang="en-US"/>
          </a:p>
        </p:txBody>
      </p:sp>
    </p:spTree>
    <p:extLst>
      <p:ext uri="{BB962C8B-B14F-4D97-AF65-F5344CB8AC3E}">
        <p14:creationId xmlns:p14="http://schemas.microsoft.com/office/powerpoint/2010/main" val="1718692424"/>
      </p:ext>
    </p:extLst>
  </p:cSld>
  <p:clrMapOvr>
    <a:masterClrMapping/>
  </p:clrMapOvr>
  <p:transition>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0AE26999-3239-4B81-B2C4-1A1E05AF553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81602797"/>
      </p:ext>
    </p:extLst>
  </p:cSld>
  <p:clrMapOvr>
    <a:masterClrMapping/>
  </p:clrMapOvr>
  <p:transition>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8945A6A-78DB-497B-8288-5D892A8927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69070521"/>
      </p:ext>
    </p:extLst>
  </p:cSld>
  <p:clrMapOvr>
    <a:masterClrMapping/>
  </p:clrMapOvr>
  <p:transition>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49984C4-2634-43E4-97EB-91CF42B0453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42496352"/>
      </p:ext>
    </p:extLst>
  </p:cSld>
  <p:clrMapOvr>
    <a:masterClrMapping/>
  </p:clrMapOvr>
  <p:transition>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6AEC8BD6-D29B-410A-A64B-B089538E6E1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60622184"/>
      </p:ext>
    </p:extLst>
  </p:cSld>
  <p:clrMapOvr>
    <a:masterClrMapping/>
  </p:clrMapOvr>
  <p:transition>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3A8A9AB-65B4-4688-AADF-415B20F321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08603279"/>
      </p:ext>
    </p:extLst>
  </p:cSld>
  <p:clrMapOvr>
    <a:masterClrMapping/>
  </p:clrMapOvr>
  <p:transition>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9B99145-AE2D-4AD6-9FA9-683E7473AAFB}"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430497884"/>
      </p:ext>
    </p:extLst>
  </p:cSld>
  <p:clrMapOvr>
    <a:masterClrMapping/>
  </p:clrMapOvr>
  <p:transition>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813D454-E1FB-4D3B-A6F9-5EAFCA2356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10899692"/>
      </p:ext>
    </p:extLst>
  </p:cSld>
  <p:clrMapOvr>
    <a:masterClrMapping/>
  </p:clrMapOvr>
  <p:transition>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3C03C8C6-F672-4F71-B5C1-DE00B725501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49117172"/>
      </p:ext>
    </p:extLst>
  </p:cSld>
  <p:clrMapOvr>
    <a:masterClrMapping/>
  </p:clrMapOvr>
  <p:transition>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D61F5417-99AA-45BC-8A36-28686049551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71021911"/>
      </p:ext>
    </p:extLst>
  </p:cSld>
  <p:clrMapOvr>
    <a:masterClrMapping/>
  </p:clrMapOvr>
  <p:transition>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E4BB4EBA-8153-44E9-AA28-53E53797DE4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357229306"/>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CBBDB6C4-DBD4-4B82-B635-AE6D745F378F}" type="slidenum">
              <a:rPr lang="en-US"/>
              <a:pPr>
                <a:defRPr/>
              </a:pPr>
              <a:t>‹#›</a:t>
            </a:fld>
            <a:endParaRPr lang="en-US"/>
          </a:p>
        </p:txBody>
      </p:sp>
    </p:spTree>
    <p:extLst>
      <p:ext uri="{BB962C8B-B14F-4D97-AF65-F5344CB8AC3E}">
        <p14:creationId xmlns:p14="http://schemas.microsoft.com/office/powerpoint/2010/main" val="3837543539"/>
      </p:ext>
    </p:extLst>
  </p:cSld>
  <p:clrMapOvr>
    <a:masterClrMapping/>
  </p:clrMapOvr>
  <p:transition>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F6B1B2E-E5D7-4982-9311-80CC8799352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20026911"/>
      </p:ext>
    </p:extLst>
  </p:cSld>
  <p:clrMapOvr>
    <a:masterClrMapping/>
  </p:clrMapOvr>
  <p:transition>
    <p:zo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42BD3CED-5F4D-41C3-9A29-CA5B733361F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58070145"/>
      </p:ext>
    </p:extLst>
  </p:cSld>
  <p:clrMapOvr>
    <a:masterClrMapping/>
  </p:clrMapOvr>
  <p:transition>
    <p:zo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B857A18-BA18-4004-B0E5-75F261C9912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27440475"/>
      </p:ext>
    </p:extLst>
  </p:cSld>
  <p:clrMapOvr>
    <a:masterClrMapping/>
  </p:clrMapOvr>
  <p:transition>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0E48195-BB6C-4333-B0DA-36D0D8663AA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94536165"/>
      </p:ext>
    </p:extLst>
  </p:cSld>
  <p:clrMapOvr>
    <a:masterClrMapping/>
  </p:clrMapOvr>
  <p:transition>
    <p:zo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C41B8DC-0429-489B-BBCE-27E84D2BC4D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95071768"/>
      </p:ext>
    </p:extLst>
  </p:cSld>
  <p:clrMapOvr>
    <a:masterClrMapping/>
  </p:clrMapOvr>
  <p:transition>
    <p:zo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0AE26999-3239-4B81-B2C4-1A1E05AF553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54169431"/>
      </p:ext>
    </p:extLst>
  </p:cSld>
  <p:clrMapOvr>
    <a:masterClrMapping/>
  </p:clrMapOvr>
  <p:transition>
    <p:zo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8945A6A-78DB-497B-8288-5D892A8927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51535926"/>
      </p:ext>
    </p:extLst>
  </p:cSld>
  <p:clrMapOvr>
    <a:masterClrMapping/>
  </p:clrMapOvr>
  <p:transition>
    <p:zo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49984C4-2634-43E4-97EB-91CF42B0453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19507321"/>
      </p:ext>
    </p:extLst>
  </p:cSld>
  <p:clrMapOvr>
    <a:masterClrMapping/>
  </p:clrMapOvr>
  <p:transition>
    <p:zo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6AEC8BD6-D29B-410A-A64B-B089538E6E1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76907918"/>
      </p:ext>
    </p:extLst>
  </p:cSld>
  <p:clrMapOvr>
    <a:masterClrMapping/>
  </p:clrMapOvr>
  <p:transition>
    <p:zo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3A8A9AB-65B4-4688-AADF-415B20F321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98676349"/>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205B4DC7-D3E7-45E7-8010-75DD554E5E86}" type="slidenum">
              <a:rPr lang="en-US"/>
              <a:pPr>
                <a:defRPr/>
              </a:pPr>
              <a:t>‹#›</a:t>
            </a:fld>
            <a:endParaRPr lang="en-US"/>
          </a:p>
        </p:txBody>
      </p:sp>
    </p:spTree>
    <p:extLst>
      <p:ext uri="{BB962C8B-B14F-4D97-AF65-F5344CB8AC3E}">
        <p14:creationId xmlns:p14="http://schemas.microsoft.com/office/powerpoint/2010/main" val="1984556512"/>
      </p:ext>
    </p:extLst>
  </p:cSld>
  <p:clrMapOvr>
    <a:masterClrMapping/>
  </p:clrMapOvr>
  <p:transition>
    <p:zo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9B99145-AE2D-4AD6-9FA9-683E7473AAFB}"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15549255"/>
      </p:ext>
    </p:extLst>
  </p:cSld>
  <p:clrMapOvr>
    <a:masterClrMapping/>
  </p:clrMapOvr>
  <p:transition>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813D454-E1FB-4D3B-A6F9-5EAFCA2356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2350"/>
      </p:ext>
    </p:extLst>
  </p:cSld>
  <p:clrMapOvr>
    <a:masterClrMapping/>
  </p:clrMapOvr>
  <p:transition>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3C03C8C6-F672-4F71-B5C1-DE00B725501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27703422"/>
      </p:ext>
    </p:extLst>
  </p:cSld>
  <p:clrMapOvr>
    <a:masterClrMapping/>
  </p:clrMapOvr>
  <p:transition>
    <p:zo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D61F5417-99AA-45BC-8A36-28686049551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49703221"/>
      </p:ext>
    </p:extLst>
  </p:cSld>
  <p:clrMapOvr>
    <a:masterClrMapping/>
  </p:clrMapOvr>
  <p:transition>
    <p:zo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E4BB4EBA-8153-44E9-AA28-53E53797DE4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475080205"/>
      </p:ext>
    </p:extLst>
  </p:cSld>
  <p:clrMapOvr>
    <a:masterClrMapping/>
  </p:clrMapOvr>
  <p:transition>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F6B1B2E-E5D7-4982-9311-80CC8799352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21461738"/>
      </p:ext>
    </p:extLst>
  </p:cSld>
  <p:clrMapOvr>
    <a:masterClrMapping/>
  </p:clrMapOvr>
  <p:transition>
    <p:zo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42BD3CED-5F4D-41C3-9A29-CA5B733361F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07075816"/>
      </p:ext>
    </p:extLst>
  </p:cSld>
  <p:clrMapOvr>
    <a:masterClrMapping/>
  </p:clrMapOvr>
  <p:transition>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B857A18-BA18-4004-B0E5-75F261C9912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56955930"/>
      </p:ext>
    </p:extLst>
  </p:cSld>
  <p:clrMapOvr>
    <a:masterClrMapping/>
  </p:clrMapOvr>
  <p:transition>
    <p:zo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0E48195-BB6C-4333-B0DA-36D0D8663AA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64936741"/>
      </p:ext>
    </p:extLst>
  </p:cSld>
  <p:clrMapOvr>
    <a:masterClrMapping/>
  </p:clrMapOvr>
  <p:transition>
    <p:zo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C41B8DC-0429-489B-BBCE-27E84D2BC4D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15775642"/>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6" Type="http://schemas.openxmlformats.org/officeDocument/2006/relationships/image" Target="../media/image4.jpeg"/><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theme" Target="../theme/theme10.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image" Target="../media/image4.jpeg"/><Relationship Id="rId2" Type="http://schemas.openxmlformats.org/officeDocument/2006/relationships/slideLayout" Target="../slideLayouts/slideLayout160.xml"/><Relationship Id="rId16" Type="http://schemas.openxmlformats.org/officeDocument/2006/relationships/theme" Target="../theme/theme12.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theme" Target="../theme/theme13.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image" Target="../media/image5.jpeg"/><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4.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6" Type="http://schemas.openxmlformats.org/officeDocument/2006/relationships/theme" Target="../theme/theme15.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5" Type="http://schemas.openxmlformats.org/officeDocument/2006/relationships/theme" Target="../theme/theme16.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theme" Target="../theme/theme19.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image" Target="../media/image5.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4.jpeg"/><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image" Target="../media/image4.jpeg"/><Relationship Id="rId2" Type="http://schemas.openxmlformats.org/officeDocument/2006/relationships/slideLayout" Target="../slideLayouts/slideLayout61.xml"/><Relationship Id="rId16" Type="http://schemas.openxmlformats.org/officeDocument/2006/relationships/theme" Target="../theme/theme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image" Target="../media/image4.jpeg"/><Relationship Id="rId2" Type="http://schemas.openxmlformats.org/officeDocument/2006/relationships/slideLayout" Target="../slideLayouts/slideLayout76.xml"/><Relationship Id="rId16" Type="http://schemas.openxmlformats.org/officeDocument/2006/relationships/theme" Target="../theme/theme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image" Target="../media/image4.jpeg"/><Relationship Id="rId2" Type="http://schemas.openxmlformats.org/officeDocument/2006/relationships/slideLayout" Target="../slideLayouts/slideLayout91.xml"/><Relationship Id="rId16" Type="http://schemas.openxmlformats.org/officeDocument/2006/relationships/theme" Target="../theme/theme7.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8.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image" Target="../media/image4.jpeg"/><Relationship Id="rId2" Type="http://schemas.openxmlformats.org/officeDocument/2006/relationships/slideLayout" Target="../slideLayouts/slideLayout118.xml"/><Relationship Id="rId16" Type="http://schemas.openxmlformats.org/officeDocument/2006/relationships/theme" Target="../theme/theme9.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rgbClr val="FEFAC9"/>
                </a:solidFill>
              </a:defRPr>
            </a:lvl1pPr>
          </a:lstStyle>
          <a:p>
            <a:pPr>
              <a:defRPr/>
            </a:pPr>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rgbClr val="FEFAC9"/>
                </a:solidFill>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rgbClr val="FEFAC9"/>
                </a:solidFill>
              </a:defRPr>
            </a:lvl1pPr>
          </a:lstStyle>
          <a:p>
            <a:pPr>
              <a:defRPr/>
            </a:pPr>
            <a:fld id="{DC04CD9F-4E24-4906-B791-49BF4C49F53A}"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cSld>
  <p:clrMap bg1="dk1" tx1="lt1" bg2="dk2" tx2="lt2" accent1="accent1" accent2="accent2" accent3="accent3" accent4="accent4" accent5="accent5" accent6="accent6" hlink="hlink" folHlink="folHlink"/>
  <p:sldLayoutIdLst>
    <p:sldLayoutId id="2147484332" r:id="rId1"/>
    <p:sldLayoutId id="2147484158" r:id="rId2"/>
    <p:sldLayoutId id="2147484333" r:id="rId3"/>
    <p:sldLayoutId id="2147484159" r:id="rId4"/>
    <p:sldLayoutId id="2147484334" r:id="rId5"/>
    <p:sldLayoutId id="2147484160" r:id="rId6"/>
    <p:sldLayoutId id="2147484161" r:id="rId7"/>
    <p:sldLayoutId id="2147484162" r:id="rId8"/>
    <p:sldLayoutId id="2147484163" r:id="rId9"/>
    <p:sldLayoutId id="2147484164" r:id="rId10"/>
    <p:sldLayoutId id="2147484165" r:id="rId11"/>
    <p:sldLayoutId id="2147484166" r:id="rId12"/>
    <p:sldLayoutId id="2147484167" r:id="rId13"/>
    <p:sldLayoutId id="2147484168" r:id="rId14"/>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4A2B3AA3-AC55-4CFD-A8D0-50880673FAB0}"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3654137089"/>
      </p:ext>
    </p:extLst>
  </p:cSld>
  <p:clrMap bg1="dk1" tx1="lt1" bg2="dk2" tx2="lt2" accent1="accent1" accent2="accent2" accent3="accent3" accent4="accent4" accent5="accent5" accent6="accent6" hlink="hlink" folHlink="folHlink"/>
  <p:sldLayoutIdLst>
    <p:sldLayoutId id="2147485328" r:id="rId1"/>
    <p:sldLayoutId id="2147485329" r:id="rId2"/>
    <p:sldLayoutId id="2147485330" r:id="rId3"/>
    <p:sldLayoutId id="2147485331" r:id="rId4"/>
    <p:sldLayoutId id="2147485332" r:id="rId5"/>
    <p:sldLayoutId id="2147485333" r:id="rId6"/>
    <p:sldLayoutId id="2147485334" r:id="rId7"/>
    <p:sldLayoutId id="2147485335" r:id="rId8"/>
    <p:sldLayoutId id="2147485336" r:id="rId9"/>
    <p:sldLayoutId id="2147485337" r:id="rId10"/>
    <p:sldLayoutId id="2147485338" r:id="rId11"/>
    <p:sldLayoutId id="2147485339" r:id="rId12"/>
    <p:sldLayoutId id="2147485340" r:id="rId13"/>
    <p:sldLayoutId id="2147485342" r:id="rId14"/>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5F33D8A-B385-49B8-9E69-2D078CD25EDC}"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3416532561"/>
      </p:ext>
    </p:extLst>
  </p:cSld>
  <p:clrMap bg1="dk1" tx1="lt1" bg2="dk2" tx2="lt2" accent1="accent1" accent2="accent2" accent3="accent3" accent4="accent4" accent5="accent5" accent6="accent6" hlink="hlink" folHlink="folHlink"/>
  <p:sldLayoutIdLst>
    <p:sldLayoutId id="2147485344" r:id="rId1"/>
    <p:sldLayoutId id="2147485345" r:id="rId2"/>
    <p:sldLayoutId id="2147485346" r:id="rId3"/>
    <p:sldLayoutId id="2147485347" r:id="rId4"/>
    <p:sldLayoutId id="2147485348" r:id="rId5"/>
    <p:sldLayoutId id="2147485349" r:id="rId6"/>
    <p:sldLayoutId id="2147485350" r:id="rId7"/>
    <p:sldLayoutId id="2147485351" r:id="rId8"/>
    <p:sldLayoutId id="2147485352" r:id="rId9"/>
    <p:sldLayoutId id="2147485353" r:id="rId10"/>
    <p:sldLayoutId id="2147485354" r:id="rId11"/>
    <p:sldLayoutId id="2147485355" r:id="rId12"/>
    <p:sldLayoutId id="2147485356" r:id="rId13"/>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4A2B3AA3-AC55-4CFD-A8D0-50880673FAB0}"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585189958"/>
      </p:ext>
    </p:extLst>
  </p:cSld>
  <p:clrMap bg1="dk1" tx1="lt1" bg2="dk2" tx2="lt2" accent1="accent1" accent2="accent2" accent3="accent3" accent4="accent4" accent5="accent5" accent6="accent6" hlink="hlink" folHlink="folHlink"/>
  <p:sldLayoutIdLst>
    <p:sldLayoutId id="2147485372" r:id="rId1"/>
    <p:sldLayoutId id="2147485373" r:id="rId2"/>
    <p:sldLayoutId id="2147485374" r:id="rId3"/>
    <p:sldLayoutId id="2147485375" r:id="rId4"/>
    <p:sldLayoutId id="2147485376" r:id="rId5"/>
    <p:sldLayoutId id="2147485377" r:id="rId6"/>
    <p:sldLayoutId id="2147485378" r:id="rId7"/>
    <p:sldLayoutId id="2147485379" r:id="rId8"/>
    <p:sldLayoutId id="2147485380" r:id="rId9"/>
    <p:sldLayoutId id="2147485381" r:id="rId10"/>
    <p:sldLayoutId id="2147485382" r:id="rId11"/>
    <p:sldLayoutId id="2147485383" r:id="rId12"/>
    <p:sldLayoutId id="2147485384" r:id="rId13"/>
    <p:sldLayoutId id="2147485385" r:id="rId14"/>
    <p:sldLayoutId id="2147485386"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62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smtClean="0">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smtClean="0">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7914396-AF49-4B7E-A9E5-9E2978B8A310}" type="slidenum">
              <a:rPr lang="en-US" altLang="en-US" smtClean="0">
                <a:solidFill>
                  <a:srgbClr val="000000"/>
                </a:solidFill>
              </a:rPr>
              <a:pPr/>
              <a:t>‹#›</a:t>
            </a:fld>
            <a:endParaRPr lang="en-US" altLang="en-US" smtClean="0">
              <a:solidFill>
                <a:srgbClr val="000000"/>
              </a:solidFill>
            </a:endParaRPr>
          </a:p>
        </p:txBody>
      </p:sp>
    </p:spTree>
    <p:extLst>
      <p:ext uri="{BB962C8B-B14F-4D97-AF65-F5344CB8AC3E}">
        <p14:creationId xmlns:p14="http://schemas.microsoft.com/office/powerpoint/2010/main" val="901100467"/>
      </p:ext>
    </p:extLst>
  </p:cSld>
  <p:clrMap bg1="lt1" tx1="dk1" bg2="lt2" tx2="dk2" accent1="accent1" accent2="accent2" accent3="accent3" accent4="accent4" accent5="accent5" accent6="accent6" hlink="hlink" folHlink="folHlink"/>
  <p:sldLayoutIdLst>
    <p:sldLayoutId id="2147485388" r:id="rId1"/>
    <p:sldLayoutId id="2147485389" r:id="rId2"/>
    <p:sldLayoutId id="2147485390" r:id="rId3"/>
    <p:sldLayoutId id="2147485391" r:id="rId4"/>
    <p:sldLayoutId id="2147485392" r:id="rId5"/>
    <p:sldLayoutId id="2147485393" r:id="rId6"/>
    <p:sldLayoutId id="2147485394" r:id="rId7"/>
    <p:sldLayoutId id="2147485395" r:id="rId8"/>
    <p:sldLayoutId id="2147485396" r:id="rId9"/>
    <p:sldLayoutId id="2147485397" r:id="rId10"/>
    <p:sldLayoutId id="2147485398" r:id="rId11"/>
    <p:sldLayoutId id="2147485399" r:id="rId12"/>
    <p:sldLayoutId id="2147485400" r:id="rId13"/>
    <p:sldLayoutId id="2147485401" r:id="rId14"/>
    <p:sldLayoutId id="2147485402" r:id="rId15"/>
    <p:sldLayoutId id="2147485403" r:id="rId16"/>
  </p:sldLayoutIdLst>
  <p:transition>
    <p:zoom/>
  </p:transition>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6698EF8-8D8B-49C1-8D87-794BA36EE8D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3081882044"/>
      </p:ext>
    </p:extLst>
  </p:cSld>
  <p:clrMap bg1="dk1" tx1="lt1" bg2="dk2" tx2="lt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795684"/>
      </p:ext>
    </p:extLst>
  </p:cSld>
  <p:clrMap bg1="lt1" tx1="dk1" bg2="lt2" tx2="dk2" accent1="accent1" accent2="accent2" accent3="accent3" accent4="accent4" accent5="accent5" accent6="accent6" hlink="hlink" folHlink="folHlink"/>
  <p:sldLayoutIdLst>
    <p:sldLayoutId id="2147485417" r:id="rId1"/>
    <p:sldLayoutId id="2147485418" r:id="rId2"/>
    <p:sldLayoutId id="2147485419" r:id="rId3"/>
    <p:sldLayoutId id="2147485420" r:id="rId4"/>
    <p:sldLayoutId id="2147485421" r:id="rId5"/>
    <p:sldLayoutId id="2147485422" r:id="rId6"/>
    <p:sldLayoutId id="2147485423" r:id="rId7"/>
    <p:sldLayoutId id="2147485424" r:id="rId8"/>
    <p:sldLayoutId id="2147485425" r:id="rId9"/>
    <p:sldLayoutId id="2147485426" r:id="rId10"/>
    <p:sldLayoutId id="2147485427" r:id="rId11"/>
    <p:sldLayoutId id="2147485428" r:id="rId12"/>
    <p:sldLayoutId id="2147485429" r:id="rId13"/>
    <p:sldLayoutId id="2147485430" r:id="rId14"/>
    <p:sldLayoutId id="2147485431"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532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cs typeface="Arial"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cs typeface="Arial"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206081E-FABE-40B9-B063-BDCB330D27C9}" type="slidenum">
              <a:rPr lang="en-US">
                <a:solidFill>
                  <a:srgbClr val="FEFAC9"/>
                </a:solidFill>
                <a:cs typeface="Arial" charset="0"/>
              </a:rPr>
              <a:pPr>
                <a:defRPr/>
              </a:pPr>
              <a:t>‹#›</a:t>
            </a:fld>
            <a:endParaRPr lang="en-US">
              <a:solidFill>
                <a:srgbClr val="FEFAC9"/>
              </a:solidFill>
              <a:cs typeface="Arial"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990284908"/>
      </p:ext>
    </p:extLst>
  </p:cSld>
  <p:clrMap bg1="dk1" tx1="lt1" bg2="dk2" tx2="lt2" accent1="accent1" accent2="accent2" accent3="accent3" accent4="accent4" accent5="accent5" accent6="accent6" hlink="hlink" folHlink="folHlink"/>
  <p:sldLayoutIdLst>
    <p:sldLayoutId id="2147485433" r:id="rId1"/>
    <p:sldLayoutId id="2147485434" r:id="rId2"/>
    <p:sldLayoutId id="2147485435" r:id="rId3"/>
    <p:sldLayoutId id="2147485436" r:id="rId4"/>
    <p:sldLayoutId id="2147485437" r:id="rId5"/>
    <p:sldLayoutId id="2147485438" r:id="rId6"/>
    <p:sldLayoutId id="2147485439" r:id="rId7"/>
    <p:sldLayoutId id="2147485440" r:id="rId8"/>
    <p:sldLayoutId id="2147485441" r:id="rId9"/>
    <p:sldLayoutId id="2147485442" r:id="rId10"/>
    <p:sldLayoutId id="2147485443" r:id="rId11"/>
    <p:sldLayoutId id="2147485444" r:id="rId12"/>
    <p:sldLayoutId id="2147485445" r:id="rId13"/>
    <p:sldLayoutId id="2147485446" r:id="rId14"/>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50000">
              <a:srgbClr val="0066FF"/>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3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513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513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9B116FF9-EE2F-433C-9DD5-F7C2014549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2814154"/>
      </p:ext>
    </p:extLst>
  </p:cSld>
  <p:clrMap bg1="lt1" tx1="dk1" bg2="lt2" tx2="dk2" accent1="accent1" accent2="accent2" accent3="accent3" accent4="accent4" accent5="accent5" accent6="accent6" hlink="hlink" folHlink="folHlink"/>
  <p:sldLayoutIdLst>
    <p:sldLayoutId id="2147485448" r:id="rId1"/>
    <p:sldLayoutId id="2147485449" r:id="rId2"/>
    <p:sldLayoutId id="2147485450" r:id="rId3"/>
    <p:sldLayoutId id="2147485451"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Lst>
  <p:transition spd="slow">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50000">
              <a:srgbClr val="0066FF"/>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3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513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513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9B116FF9-EE2F-433C-9DD5-F7C2014549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5203861"/>
      </p:ext>
    </p:extLst>
  </p:cSld>
  <p:clrMap bg1="lt1" tx1="dk1" bg2="lt2" tx2="dk2" accent1="accent1" accent2="accent2" accent3="accent3" accent4="accent4" accent5="accent5" accent6="accent6" hlink="hlink" folHlink="folHlink"/>
  <p:sldLayoutIdLst>
    <p:sldLayoutId id="2147485462" r:id="rId1"/>
    <p:sldLayoutId id="2147485463" r:id="rId2"/>
    <p:sldLayoutId id="2147485464" r:id="rId3"/>
    <p:sldLayoutId id="2147485465" r:id="rId4"/>
    <p:sldLayoutId id="2147485466" r:id="rId5"/>
    <p:sldLayoutId id="2147485467" r:id="rId6"/>
    <p:sldLayoutId id="2147485468" r:id="rId7"/>
    <p:sldLayoutId id="2147485469" r:id="rId8"/>
    <p:sldLayoutId id="2147485470" r:id="rId9"/>
    <p:sldLayoutId id="2147485471" r:id="rId10"/>
    <p:sldLayoutId id="2147485472" r:id="rId11"/>
    <p:sldLayoutId id="2147485473" r:id="rId12"/>
    <p:sldLayoutId id="2147485474" r:id="rId13"/>
  </p:sldLayoutIdLst>
  <p:transition spd="slow">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EE71E04-C14A-4EAE-89D8-A2C9CD54D70E}"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997130012"/>
      </p:ext>
    </p:extLst>
  </p:cSld>
  <p:clrMap bg1="dk1" tx1="lt1" bg2="dk2" tx2="lt2" accent1="accent1" accent2="accent2" accent3="accent3" accent4="accent4" accent5="accent5" accent6="accent6" hlink="hlink" folHlink="folHlink"/>
  <p:sldLayoutIdLst>
    <p:sldLayoutId id="2147485476" r:id="rId1"/>
    <p:sldLayoutId id="2147485477" r:id="rId2"/>
    <p:sldLayoutId id="2147485478" r:id="rId3"/>
    <p:sldLayoutId id="2147485479" r:id="rId4"/>
    <p:sldLayoutId id="2147485480" r:id="rId5"/>
    <p:sldLayoutId id="2147485481" r:id="rId6"/>
    <p:sldLayoutId id="2147485482" r:id="rId7"/>
    <p:sldLayoutId id="2147485483" r:id="rId8"/>
    <p:sldLayoutId id="2147485484" r:id="rId9"/>
    <p:sldLayoutId id="2147485485" r:id="rId10"/>
    <p:sldLayoutId id="2147485486" r:id="rId11"/>
    <p:sldLayoutId id="2147485487" r:id="rId12"/>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FC6B325-8ECC-41C5-82D8-E24F0B16774C}"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3035230202"/>
      </p:ext>
    </p:extLst>
  </p:cSld>
  <p:clrMap bg1="dk1" tx1="lt1" bg2="dk2" tx2="lt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 id="2147484498" r:id="rId12"/>
    <p:sldLayoutId id="2147484499" r:id="rId13"/>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FC22B642-588B-4BFE-BEC8-3F965230E40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448316229"/>
      </p:ext>
    </p:extLst>
  </p:cSld>
  <p:clrMap bg1="dk1" tx1="lt1" bg2="dk2" tx2="lt2" accent1="accent1" accent2="accent2" accent3="accent3" accent4="accent4" accent5="accent5" accent6="accent6" hlink="hlink" folHlink="folHlink"/>
  <p:sldLayoutIdLst>
    <p:sldLayoutId id="2147484807" r:id="rId1"/>
    <p:sldLayoutId id="2147484808" r:id="rId2"/>
    <p:sldLayoutId id="2147484809" r:id="rId3"/>
    <p:sldLayoutId id="2147484810" r:id="rId4"/>
    <p:sldLayoutId id="2147484811" r:id="rId5"/>
    <p:sldLayoutId id="2147484812" r:id="rId6"/>
    <p:sldLayoutId id="2147484813" r:id="rId7"/>
    <p:sldLayoutId id="2147484814" r:id="rId8"/>
    <p:sldLayoutId id="2147484815" r:id="rId9"/>
    <p:sldLayoutId id="2147484816" r:id="rId10"/>
    <p:sldLayoutId id="2147484817" r:id="rId11"/>
    <p:sldLayoutId id="2147484818" r:id="rId12"/>
    <p:sldLayoutId id="2147484819" r:id="rId13"/>
    <p:sldLayoutId id="2147484820" r:id="rId14"/>
    <p:sldLayoutId id="2147484821"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AB1E70-5B95-4036-8978-AF47690EB0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3333909"/>
      </p:ext>
    </p:extLst>
  </p:cSld>
  <p:clrMap bg1="lt1" tx1="dk1" bg2="lt2" tx2="dk2" accent1="accent1" accent2="accent2" accent3="accent3" accent4="accent4" accent5="accent5" accent6="accent6" hlink="hlink" folHlink="folHlink"/>
  <p:sldLayoutIdLst>
    <p:sldLayoutId id="2147485019" r:id="rId1"/>
    <p:sldLayoutId id="2147485020" r:id="rId2"/>
    <p:sldLayoutId id="2147485021" r:id="rId3"/>
    <p:sldLayoutId id="2147485022" r:id="rId4"/>
    <p:sldLayoutId id="2147485023" r:id="rId5"/>
    <p:sldLayoutId id="2147485024" r:id="rId6"/>
    <p:sldLayoutId id="2147485025" r:id="rId7"/>
    <p:sldLayoutId id="2147485026" r:id="rId8"/>
    <p:sldLayoutId id="2147485027" r:id="rId9"/>
    <p:sldLayoutId id="2147485028" r:id="rId10"/>
    <p:sldLayoutId id="2147485029" r:id="rId11"/>
    <p:sldLayoutId id="2147485030" r:id="rId12"/>
    <p:sldLayoutId id="2147485031" r:id="rId13"/>
    <p:sldLayoutId id="2147485032" r:id="rId14"/>
    <p:sldLayoutId id="2147485033" r:id="rId15"/>
    <p:sldLayoutId id="2147485034" r:id="rId16"/>
    <p:sldLayoutId id="2147485035" r:id="rId17"/>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655A032-7CB9-48A1-AE57-8795F7D1C5C2}"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866146013"/>
      </p:ext>
    </p:extLst>
  </p:cSld>
  <p:clrMap bg1="dk1" tx1="lt1" bg2="dk2" tx2="lt2" accent1="accent1" accent2="accent2" accent3="accent3" accent4="accent4" accent5="accent5" accent6="accent6" hlink="hlink" folHlink="folHlink"/>
  <p:sldLayoutIdLst>
    <p:sldLayoutId id="2147485105" r:id="rId1"/>
    <p:sldLayoutId id="2147485106" r:id="rId2"/>
    <p:sldLayoutId id="2147485107" r:id="rId3"/>
    <p:sldLayoutId id="2147485108" r:id="rId4"/>
    <p:sldLayoutId id="2147485109" r:id="rId5"/>
    <p:sldLayoutId id="2147485110" r:id="rId6"/>
    <p:sldLayoutId id="2147485111" r:id="rId7"/>
    <p:sldLayoutId id="2147485112" r:id="rId8"/>
    <p:sldLayoutId id="2147485113" r:id="rId9"/>
    <p:sldLayoutId id="2147485114" r:id="rId10"/>
    <p:sldLayoutId id="2147485115" r:id="rId11"/>
    <p:sldLayoutId id="2147485116" r:id="rId12"/>
    <p:sldLayoutId id="2147485117" r:id="rId13"/>
    <p:sldLayoutId id="2147485118" r:id="rId14"/>
    <p:sldLayoutId id="2147485119"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655A032-7CB9-48A1-AE57-8795F7D1C5C2}"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138877902"/>
      </p:ext>
    </p:extLst>
  </p:cSld>
  <p:clrMap bg1="dk1" tx1="lt1" bg2="dk2" tx2="lt2" accent1="accent1" accent2="accent2" accent3="accent3" accent4="accent4" accent5="accent5" accent6="accent6" hlink="hlink" folHlink="folHlink"/>
  <p:sldLayoutIdLst>
    <p:sldLayoutId id="2147485217" r:id="rId1"/>
    <p:sldLayoutId id="2147485218" r:id="rId2"/>
    <p:sldLayoutId id="2147485219" r:id="rId3"/>
    <p:sldLayoutId id="2147485220" r:id="rId4"/>
    <p:sldLayoutId id="2147485221" r:id="rId5"/>
    <p:sldLayoutId id="2147485222" r:id="rId6"/>
    <p:sldLayoutId id="2147485223" r:id="rId7"/>
    <p:sldLayoutId id="2147485224" r:id="rId8"/>
    <p:sldLayoutId id="2147485225" r:id="rId9"/>
    <p:sldLayoutId id="2147485226" r:id="rId10"/>
    <p:sldLayoutId id="2147485227" r:id="rId11"/>
    <p:sldLayoutId id="2147485228" r:id="rId12"/>
    <p:sldLayoutId id="2147485229" r:id="rId13"/>
    <p:sldLayoutId id="2147485230" r:id="rId14"/>
    <p:sldLayoutId id="2147485231"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655A032-7CB9-48A1-AE57-8795F7D1C5C2}"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3798534106"/>
      </p:ext>
    </p:extLst>
  </p:cSld>
  <p:clrMap bg1="dk1" tx1="lt1" bg2="dk2" tx2="lt2" accent1="accent1" accent2="accent2" accent3="accent3" accent4="accent4" accent5="accent5" accent6="accent6" hlink="hlink" folHlink="folHlink"/>
  <p:sldLayoutIdLst>
    <p:sldLayoutId id="2147485283" r:id="rId1"/>
    <p:sldLayoutId id="2147485284" r:id="rId2"/>
    <p:sldLayoutId id="2147485285" r:id="rId3"/>
    <p:sldLayoutId id="2147485286" r:id="rId4"/>
    <p:sldLayoutId id="2147485287" r:id="rId5"/>
    <p:sldLayoutId id="2147485288" r:id="rId6"/>
    <p:sldLayoutId id="2147485289" r:id="rId7"/>
    <p:sldLayoutId id="2147485290" r:id="rId8"/>
    <p:sldLayoutId id="2147485291" r:id="rId9"/>
    <p:sldLayoutId id="2147485292" r:id="rId10"/>
    <p:sldLayoutId id="2147485293" r:id="rId11"/>
    <p:sldLayoutId id="2147485294" r:id="rId12"/>
    <p:sldLayoutId id="2147485295" r:id="rId13"/>
    <p:sldLayoutId id="2147485296" r:id="rId14"/>
    <p:sldLayoutId id="2147485297"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5129345-C8CA-41DC-8AA6-CC586D1A9E5A}" type="datetimeFigureOut">
              <a:rPr lang="en-US" smtClean="0">
                <a:solidFill>
                  <a:prstClr val="black">
                    <a:tint val="75000"/>
                  </a:prstClr>
                </a:solidFill>
                <a:latin typeface="Calibri"/>
              </a:rPr>
              <a:pPr fontAlgn="auto">
                <a:spcBef>
                  <a:spcPts val="0"/>
                </a:spcBef>
                <a:spcAft>
                  <a:spcPts val="0"/>
                </a:spcAft>
              </a:pPr>
              <a:t>1/18/2017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34BF377-2255-482D-99FE-BF7D3C7989EC}"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1577405"/>
      </p:ext>
    </p:extLst>
  </p:cSld>
  <p:clrMap bg1="lt1" tx1="dk1" bg2="lt2" tx2="dk2" accent1="accent1" accent2="accent2" accent3="accent3" accent4="accent4" accent5="accent5" accent6="accent6" hlink="hlink" folHlink="folHlink"/>
  <p:sldLayoutIdLst>
    <p:sldLayoutId id="2147485299" r:id="rId1"/>
    <p:sldLayoutId id="2147485300" r:id="rId2"/>
    <p:sldLayoutId id="2147485301" r:id="rId3"/>
    <p:sldLayoutId id="2147485302" r:id="rId4"/>
    <p:sldLayoutId id="2147485303" r:id="rId5"/>
    <p:sldLayoutId id="2147485304" r:id="rId6"/>
    <p:sldLayoutId id="2147485305" r:id="rId7"/>
    <p:sldLayoutId id="2147485306" r:id="rId8"/>
    <p:sldLayoutId id="2147485307" r:id="rId9"/>
    <p:sldLayoutId id="2147485308" r:id="rId10"/>
    <p:sldLayoutId id="2147485309" r:id="rId11"/>
    <p:sldLayoutId id="214748531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655A032-7CB9-48A1-AE57-8795F7D1C5C2}"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527151550"/>
      </p:ext>
    </p:extLst>
  </p:cSld>
  <p:clrMap bg1="dk1" tx1="lt1" bg2="dk2" tx2="lt2" accent1="accent1" accent2="accent2" accent3="accent3" accent4="accent4" accent5="accent5" accent6="accent6" hlink="hlink" folHlink="folHlink"/>
  <p:sldLayoutIdLst>
    <p:sldLayoutId id="2147485312" r:id="rId1"/>
    <p:sldLayoutId id="2147485313" r:id="rId2"/>
    <p:sldLayoutId id="2147485314" r:id="rId3"/>
    <p:sldLayoutId id="2147485315" r:id="rId4"/>
    <p:sldLayoutId id="2147485316" r:id="rId5"/>
    <p:sldLayoutId id="2147485317" r:id="rId6"/>
    <p:sldLayoutId id="2147485318" r:id="rId7"/>
    <p:sldLayoutId id="2147485319" r:id="rId8"/>
    <p:sldLayoutId id="2147485320" r:id="rId9"/>
    <p:sldLayoutId id="2147485321" r:id="rId10"/>
    <p:sldLayoutId id="2147485322" r:id="rId11"/>
    <p:sldLayoutId id="2147485323" r:id="rId12"/>
    <p:sldLayoutId id="2147485324" r:id="rId13"/>
    <p:sldLayoutId id="2147485325" r:id="rId14"/>
    <p:sldLayoutId id="2147485326"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80.xml"/><Relationship Id="rId1" Type="http://schemas.openxmlformats.org/officeDocument/2006/relationships/vmlDrawing" Target="../drawings/vmlDrawing5.vml"/><Relationship Id="rId5" Type="http://schemas.openxmlformats.org/officeDocument/2006/relationships/oleObject" Target="../embeddings/oleObject10.bin"/><Relationship Id="rId4" Type="http://schemas.openxmlformats.org/officeDocument/2006/relationships/image" Target="../media/image20.w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80.xml"/><Relationship Id="rId1" Type="http://schemas.openxmlformats.org/officeDocument/2006/relationships/vmlDrawing" Target="../drawings/vmlDrawing6.vml"/><Relationship Id="rId5" Type="http://schemas.openxmlformats.org/officeDocument/2006/relationships/oleObject" Target="../embeddings/oleObject12.bin"/><Relationship Id="rId4" Type="http://schemas.openxmlformats.org/officeDocument/2006/relationships/image" Target="../media/image20.wmf"/></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slideLayout" Target="../slideLayouts/slideLayout180.xml"/><Relationship Id="rId1" Type="http://schemas.openxmlformats.org/officeDocument/2006/relationships/vmlDrawing" Target="../drawings/vmlDrawing7.vml"/><Relationship Id="rId6" Type="http://schemas.openxmlformats.org/officeDocument/2006/relationships/oleObject" Target="../embeddings/oleObject14.bin"/><Relationship Id="rId5" Type="http://schemas.openxmlformats.org/officeDocument/2006/relationships/image" Target="../media/image20.wmf"/><Relationship Id="rId4" Type="http://schemas.openxmlformats.org/officeDocument/2006/relationships/oleObject" Target="../embeddings/oleObject13.bin"/></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oleObject" Target="../embeddings/oleObject15.bin"/><Relationship Id="rId7" Type="http://schemas.openxmlformats.org/officeDocument/2006/relationships/image" Target="../media/image25.jpeg"/><Relationship Id="rId2" Type="http://schemas.openxmlformats.org/officeDocument/2006/relationships/slideLayout" Target="../slideLayouts/slideLayout180.xml"/><Relationship Id="rId1" Type="http://schemas.openxmlformats.org/officeDocument/2006/relationships/vmlDrawing" Target="../drawings/vmlDrawing8.vml"/><Relationship Id="rId6" Type="http://schemas.openxmlformats.org/officeDocument/2006/relationships/image" Target="../media/image24.png"/><Relationship Id="rId5" Type="http://schemas.openxmlformats.org/officeDocument/2006/relationships/oleObject" Target="../embeddings/oleObject16.bin"/><Relationship Id="rId4" Type="http://schemas.openxmlformats.org/officeDocument/2006/relationships/image" Target="../media/image20.wmf"/></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6.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7.bin"/><Relationship Id="rId7" Type="http://schemas.openxmlformats.org/officeDocument/2006/relationships/image" Target="../media/image29.jpeg"/><Relationship Id="rId2" Type="http://schemas.openxmlformats.org/officeDocument/2006/relationships/slideLayout" Target="../slideLayouts/slideLayout180.xml"/><Relationship Id="rId1" Type="http://schemas.openxmlformats.org/officeDocument/2006/relationships/vmlDrawing" Target="../drawings/vmlDrawing9.vml"/><Relationship Id="rId6" Type="http://schemas.openxmlformats.org/officeDocument/2006/relationships/image" Target="../media/image28.jpeg"/><Relationship Id="rId5" Type="http://schemas.openxmlformats.org/officeDocument/2006/relationships/oleObject" Target="../embeddings/oleObject18.bin"/><Relationship Id="rId4" Type="http://schemas.openxmlformats.org/officeDocument/2006/relationships/image" Target="../media/image20.wmf"/></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1.jpeg"/><Relationship Id="rId2" Type="http://schemas.openxmlformats.org/officeDocument/2006/relationships/slideLayout" Target="../slideLayouts/slideLayout196.xml"/><Relationship Id="rId1" Type="http://schemas.openxmlformats.org/officeDocument/2006/relationships/vmlDrawing" Target="../drawings/vmlDrawing10.vml"/><Relationship Id="rId6" Type="http://schemas.openxmlformats.org/officeDocument/2006/relationships/oleObject" Target="../embeddings/oleObject20.bin"/><Relationship Id="rId5" Type="http://schemas.openxmlformats.org/officeDocument/2006/relationships/image" Target="../media/image20.wmf"/><Relationship Id="rId4" Type="http://schemas.openxmlformats.org/officeDocument/2006/relationships/oleObject" Target="../embeddings/oleObject19.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1.xml"/><Relationship Id="rId1" Type="http://schemas.openxmlformats.org/officeDocument/2006/relationships/vmlDrawing" Target="../drawings/vmlDrawing1.vml"/><Relationship Id="rId6" Type="http://schemas.openxmlformats.org/officeDocument/2006/relationships/image" Target="../media/image8.wmf"/><Relationship Id="rId5" Type="http://schemas.openxmlformats.org/officeDocument/2006/relationships/oleObject" Target="../embeddings/oleObject2.bin"/><Relationship Id="rId4" Type="http://schemas.openxmlformats.org/officeDocument/2006/relationships/image" Target="../media/image7.wmf"/></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96.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96.xml"/><Relationship Id="rId1" Type="http://schemas.openxmlformats.org/officeDocument/2006/relationships/vmlDrawing" Target="../drawings/vmlDrawing11.vml"/><Relationship Id="rId6" Type="http://schemas.openxmlformats.org/officeDocument/2006/relationships/oleObject" Target="../embeddings/oleObject22.bin"/><Relationship Id="rId5" Type="http://schemas.openxmlformats.org/officeDocument/2006/relationships/image" Target="../media/image20.wmf"/><Relationship Id="rId4" Type="http://schemas.openxmlformats.org/officeDocument/2006/relationships/oleObject" Target="../embeddings/oleObject21.bin"/></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196.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80.xml"/><Relationship Id="rId1" Type="http://schemas.openxmlformats.org/officeDocument/2006/relationships/vmlDrawing" Target="../drawings/vmlDrawing12.vml"/><Relationship Id="rId6" Type="http://schemas.openxmlformats.org/officeDocument/2006/relationships/oleObject" Target="../embeddings/oleObject24.bin"/><Relationship Id="rId5" Type="http://schemas.openxmlformats.org/officeDocument/2006/relationships/image" Target="../media/image20.wmf"/><Relationship Id="rId4" Type="http://schemas.openxmlformats.org/officeDocument/2006/relationships/oleObject" Target="../embeddings/oleObject23.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0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02.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1.wmf"/><Relationship Id="rId2" Type="http://schemas.openxmlformats.org/officeDocument/2006/relationships/slideLayout" Target="../slideLayouts/slideLayout49.xml"/><Relationship Id="rId1" Type="http://schemas.openxmlformats.org/officeDocument/2006/relationships/vmlDrawing" Target="../drawings/vmlDrawing13.vml"/><Relationship Id="rId6" Type="http://schemas.openxmlformats.org/officeDocument/2006/relationships/oleObject" Target="../embeddings/oleObject26.bin"/><Relationship Id="rId5" Type="http://schemas.openxmlformats.org/officeDocument/2006/relationships/image" Target="../media/image40.wmf"/><Relationship Id="rId4" Type="http://schemas.openxmlformats.org/officeDocument/2006/relationships/oleObject" Target="../embeddings/oleObject25.bin"/></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81.xml"/><Relationship Id="rId1" Type="http://schemas.openxmlformats.org/officeDocument/2006/relationships/vmlDrawing" Target="../drawings/vmlDrawing2.vml"/><Relationship Id="rId6" Type="http://schemas.openxmlformats.org/officeDocument/2006/relationships/image" Target="../media/image8.wmf"/><Relationship Id="rId5" Type="http://schemas.openxmlformats.org/officeDocument/2006/relationships/oleObject" Target="../embeddings/oleObject4.bin"/><Relationship Id="rId4" Type="http://schemas.openxmlformats.org/officeDocument/2006/relationships/image" Target="../media/image9.w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6.xml"/><Relationship Id="rId1" Type="http://schemas.openxmlformats.org/officeDocument/2006/relationships/vmlDrawing" Target="../drawings/vmlDrawing14.vml"/><Relationship Id="rId4" Type="http://schemas.openxmlformats.org/officeDocument/2006/relationships/image" Target="../media/image45.wmf"/></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41.xml"/><Relationship Id="rId1" Type="http://schemas.openxmlformats.org/officeDocument/2006/relationships/vmlDrawing" Target="../drawings/vmlDrawing15.vml"/><Relationship Id="rId4" Type="http://schemas.openxmlformats.org/officeDocument/2006/relationships/image" Target="../media/image20.w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6.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18.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16.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image" Target="../media/image65.jpeg"/><Relationship Id="rId7" Type="http://schemas.openxmlformats.org/officeDocument/2006/relationships/image" Target="../media/image62.wmf"/><Relationship Id="rId2" Type="http://schemas.openxmlformats.org/officeDocument/2006/relationships/slideLayout" Target="../slideLayouts/slideLayout133.xml"/><Relationship Id="rId1" Type="http://schemas.openxmlformats.org/officeDocument/2006/relationships/vmlDrawing" Target="../drawings/vmlDrawing16.vml"/><Relationship Id="rId6" Type="http://schemas.openxmlformats.org/officeDocument/2006/relationships/oleObject" Target="../embeddings/oleObject30.bin"/><Relationship Id="rId11" Type="http://schemas.openxmlformats.org/officeDocument/2006/relationships/image" Target="../media/image64.wmf"/><Relationship Id="rId5" Type="http://schemas.openxmlformats.org/officeDocument/2006/relationships/image" Target="../media/image61.wmf"/><Relationship Id="rId10" Type="http://schemas.openxmlformats.org/officeDocument/2006/relationships/oleObject" Target="../embeddings/oleObject32.bin"/><Relationship Id="rId4" Type="http://schemas.openxmlformats.org/officeDocument/2006/relationships/oleObject" Target="../embeddings/oleObject29.bin"/><Relationship Id="rId9" Type="http://schemas.openxmlformats.org/officeDocument/2006/relationships/image" Target="../media/image63.wmf"/></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38.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3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3.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33.xml"/><Relationship Id="rId1" Type="http://schemas.openxmlformats.org/officeDocument/2006/relationships/vmlDrawing" Target="../drawings/vmlDrawing17.vml"/><Relationship Id="rId4" Type="http://schemas.openxmlformats.org/officeDocument/2006/relationships/image" Target="../media/image69.wmf"/></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33.xml"/><Relationship Id="rId1" Type="http://schemas.openxmlformats.org/officeDocument/2006/relationships/vmlDrawing" Target="../drawings/vmlDrawing18.vml"/><Relationship Id="rId6" Type="http://schemas.openxmlformats.org/officeDocument/2006/relationships/image" Target="../media/image69.wmf"/><Relationship Id="rId5" Type="http://schemas.openxmlformats.org/officeDocument/2006/relationships/oleObject" Target="../embeddings/oleObject35.bin"/><Relationship Id="rId4" Type="http://schemas.openxmlformats.org/officeDocument/2006/relationships/image" Target="../media/image70.wmf"/></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3.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4.xml"/></Relationships>
</file>

<file path=ppt/slides/_rels/slide65.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image" Target="../media/image74.jpeg"/><Relationship Id="rId7" Type="http://schemas.openxmlformats.org/officeDocument/2006/relationships/oleObject" Target="../embeddings/oleObject37.bin"/><Relationship Id="rId2" Type="http://schemas.openxmlformats.org/officeDocument/2006/relationships/slideLayout" Target="../slideLayouts/slideLayout49.xml"/><Relationship Id="rId1" Type="http://schemas.openxmlformats.org/officeDocument/2006/relationships/vmlDrawing" Target="../drawings/vmlDrawing19.vml"/><Relationship Id="rId6" Type="http://schemas.openxmlformats.org/officeDocument/2006/relationships/image" Target="../media/image75.jpeg"/><Relationship Id="rId5" Type="http://schemas.openxmlformats.org/officeDocument/2006/relationships/image" Target="../media/image72.wmf"/><Relationship Id="rId4" Type="http://schemas.openxmlformats.org/officeDocument/2006/relationships/oleObject" Target="../embeddings/oleObject36.bin"/></Relationships>
</file>

<file path=ppt/slides/_rels/slide66.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58.jpeg"/><Relationship Id="rId1" Type="http://schemas.openxmlformats.org/officeDocument/2006/relationships/slideLayout" Target="../slideLayouts/slideLayout246.xml"/></Relationships>
</file>

<file path=ppt/slides/_rels/slide67.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video" Target="../media/media2.mpeg"/><Relationship Id="rId7" Type="http://schemas.openxmlformats.org/officeDocument/2006/relationships/oleObject" Target="../embeddings/oleObject38.bin"/><Relationship Id="rId2" Type="http://schemas.microsoft.com/office/2007/relationships/media" Target="../media/media2.mpeg"/><Relationship Id="rId1" Type="http://schemas.openxmlformats.org/officeDocument/2006/relationships/vmlDrawing" Target="../drawings/vmlDrawing20.vml"/><Relationship Id="rId6" Type="http://schemas.openxmlformats.org/officeDocument/2006/relationships/image" Target="../media/image77.png"/><Relationship Id="rId5" Type="http://schemas.openxmlformats.org/officeDocument/2006/relationships/slideLayout" Target="../slideLayouts/slideLayout267.xml"/><Relationship Id="rId4" Type="http://schemas.openxmlformats.org/officeDocument/2006/relationships/video" Target="file:///C:\Documents%20and%20Settings\Rien\My%20Documents\science\astronomy\cosmology\strucform\formation_filament_kravtsov_rotate.mpa" TargetMode="External"/><Relationship Id="rId9" Type="http://schemas.openxmlformats.org/officeDocument/2006/relationships/image" Target="../media/image78.png"/></Relationships>
</file>

<file path=ppt/slides/_rels/slide6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4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4.xml"/></Relationships>
</file>

<file path=ppt/slides/_rels/slide7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9.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39.bin"/><Relationship Id="rId7" Type="http://schemas.openxmlformats.org/officeDocument/2006/relationships/image" Target="../media/image84.png"/><Relationship Id="rId2" Type="http://schemas.openxmlformats.org/officeDocument/2006/relationships/slideLayout" Target="../slideLayouts/slideLayout222.xml"/><Relationship Id="rId1" Type="http://schemas.openxmlformats.org/officeDocument/2006/relationships/vmlDrawing" Target="../drawings/vmlDrawing21.vml"/><Relationship Id="rId6" Type="http://schemas.openxmlformats.org/officeDocument/2006/relationships/image" Target="../media/image83.jpeg"/><Relationship Id="rId5" Type="http://schemas.openxmlformats.org/officeDocument/2006/relationships/oleObject" Target="../embeddings/oleObject40.bin"/><Relationship Id="rId4" Type="http://schemas.openxmlformats.org/officeDocument/2006/relationships/image" Target="../media/image20.wmf"/></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85.png"/><Relationship Id="rId5" Type="http://schemas.openxmlformats.org/officeDocument/2006/relationships/oleObject" Target="../embeddings/oleObject42.bin"/><Relationship Id="rId4" Type="http://schemas.openxmlformats.org/officeDocument/2006/relationships/image" Target="../media/image20.wmf"/></Relationships>
</file>

<file path=ppt/slides/_rels/slide7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oleObject" Target="../embeddings/oleObject44.bin"/><Relationship Id="rId5" Type="http://schemas.openxmlformats.org/officeDocument/2006/relationships/image" Target="../media/image20.wmf"/><Relationship Id="rId4" Type="http://schemas.openxmlformats.org/officeDocument/2006/relationships/oleObject" Target="../embeddings/oleObject43.bin"/></Relationships>
</file>

<file path=ppt/slides/_rels/slide7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3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4.xml"/><Relationship Id="rId1" Type="http://schemas.openxmlformats.org/officeDocument/2006/relationships/vmlDrawing" Target="../drawings/vmlDrawing3.vml"/><Relationship Id="rId5" Type="http://schemas.openxmlformats.org/officeDocument/2006/relationships/image" Target="../media/image14.wmf"/><Relationship Id="rId4" Type="http://schemas.openxmlformats.org/officeDocument/2006/relationships/oleObject" Target="../embeddings/oleObject5.bin"/></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44.xml"/></Relationships>
</file>

<file path=ppt/slides/_rels/slide8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4.xml"/></Relationships>
</file>

<file path=ppt/slides/_rels/slide8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eg"/><Relationship Id="rId1" Type="http://schemas.openxmlformats.org/officeDocument/2006/relationships/slideLayout" Target="../slideLayouts/slideLayout44.xml"/></Relationships>
</file>

<file path=ppt/slides/_rels/slide8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4.xml"/></Relationships>
</file>

<file path=ppt/slides/_rels/slide8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4.xml"/></Relationships>
</file>

<file path=ppt/slides/_rels/slide8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44.xml"/></Relationships>
</file>

<file path=ppt/slides/_rels/slide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19.jpeg"/><Relationship Id="rId7" Type="http://schemas.openxmlformats.org/officeDocument/2006/relationships/image" Target="../media/image17.wmf"/><Relationship Id="rId2" Type="http://schemas.openxmlformats.org/officeDocument/2006/relationships/slideLayout" Target="../slideLayouts/slideLayout91.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16.wmf"/><Relationship Id="rId4" Type="http://schemas.openxmlformats.org/officeDocument/2006/relationships/oleObject" Target="../embeddings/oleObject6.bin"/><Relationship Id="rId9" Type="http://schemas.openxmlformats.org/officeDocument/2006/relationships/image" Target="../media/image18.w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22610" y="-1673732"/>
            <a:ext cx="7344817" cy="10387267"/>
          </a:xfrm>
          <a:prstGeom prst="rect">
            <a:avLst/>
          </a:prstGeom>
        </p:spPr>
      </p:pic>
      <p:sp>
        <p:nvSpPr>
          <p:cNvPr id="32770" name="Rectangle 4"/>
          <p:cNvSpPr>
            <a:spLocks noChangeArrowheads="1"/>
          </p:cNvSpPr>
          <p:nvPr/>
        </p:nvSpPr>
        <p:spPr bwMode="auto">
          <a:xfrm>
            <a:off x="331788" y="570781"/>
            <a:ext cx="8526462" cy="5587131"/>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dirty="0">
              <a:solidFill>
                <a:srgbClr val="FFFFFF"/>
              </a:solidFill>
              <a:latin typeface="Arial" charset="0"/>
            </a:endParaRPr>
          </a:p>
        </p:txBody>
      </p:sp>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sp>
        <p:nvSpPr>
          <p:cNvPr id="8" name="Rectangle 7"/>
          <p:cNvSpPr/>
          <p:nvPr/>
        </p:nvSpPr>
        <p:spPr>
          <a:xfrm>
            <a:off x="-3" y="1340768"/>
            <a:ext cx="9540875" cy="5970865"/>
          </a:xfrm>
          <a:prstGeom prst="rect">
            <a:avLst/>
          </a:prstGeom>
        </p:spPr>
        <p:txBody>
          <a:bodyPr>
            <a:spAutoFit/>
          </a:bodyPr>
          <a:lstStyle/>
          <a:p>
            <a:pPr algn="ctr">
              <a:defRPr/>
            </a:pPr>
            <a:r>
              <a:rPr lang="en-US" sz="6000" b="1" dirty="0">
                <a:solidFill>
                  <a:prstClr val="white"/>
                </a:solidFill>
                <a:effectLst>
                  <a:outerShdw blurRad="38100" dist="38100" dir="2700000" algn="tl">
                    <a:srgbClr val="000000"/>
                  </a:outerShdw>
                </a:effectLst>
                <a:latin typeface="Constantia"/>
              </a:rPr>
              <a:t>f</a:t>
            </a:r>
            <a:r>
              <a:rPr lang="en-US" sz="6000" b="1" dirty="0" smtClean="0">
                <a:solidFill>
                  <a:prstClr val="white"/>
                </a:solidFill>
                <a:effectLst>
                  <a:outerShdw blurRad="38100" dist="38100" dir="2700000" algn="tl">
                    <a:srgbClr val="000000"/>
                  </a:outerShdw>
                </a:effectLst>
                <a:latin typeface="Constantia"/>
              </a:rPr>
              <a:t>rom </a:t>
            </a:r>
            <a:endParaRPr lang="en-US" sz="6000" b="1" dirty="0">
              <a:solidFill>
                <a:prstClr val="white"/>
              </a:solidFill>
              <a:effectLst>
                <a:outerShdw blurRad="38100" dist="38100" dir="2700000" algn="tl">
                  <a:srgbClr val="000000"/>
                </a:outerShdw>
              </a:effectLst>
              <a:latin typeface="Constantia"/>
            </a:endParaRPr>
          </a:p>
          <a:p>
            <a:pPr algn="ctr">
              <a:defRPr/>
            </a:pPr>
            <a:r>
              <a:rPr lang="en-US" sz="7000" b="1" dirty="0" smtClean="0">
                <a:solidFill>
                  <a:prstClr val="white"/>
                </a:solidFill>
                <a:effectLst>
                  <a:outerShdw blurRad="38100" dist="38100" dir="2700000" algn="tl">
                    <a:srgbClr val="000000"/>
                  </a:outerShdw>
                </a:effectLst>
                <a:latin typeface="Constantia"/>
              </a:rPr>
              <a:t>Cosmic Birth</a:t>
            </a:r>
          </a:p>
          <a:p>
            <a:pPr algn="ctr">
              <a:defRPr/>
            </a:pPr>
            <a:r>
              <a:rPr lang="en-US" sz="7000" b="1" dirty="0">
                <a:solidFill>
                  <a:prstClr val="white"/>
                </a:solidFill>
                <a:effectLst>
                  <a:outerShdw blurRad="38100" dist="38100" dir="2700000" algn="tl">
                    <a:srgbClr val="000000"/>
                  </a:outerShdw>
                </a:effectLst>
                <a:latin typeface="Constantia"/>
              </a:rPr>
              <a:t>t</a:t>
            </a:r>
            <a:r>
              <a:rPr lang="en-US" sz="7000" b="1" dirty="0" smtClean="0">
                <a:solidFill>
                  <a:prstClr val="white"/>
                </a:solidFill>
                <a:effectLst>
                  <a:outerShdw blurRad="38100" dist="38100" dir="2700000" algn="tl">
                    <a:srgbClr val="000000"/>
                  </a:outerShdw>
                </a:effectLst>
                <a:latin typeface="Constantia"/>
              </a:rPr>
              <a:t>o</a:t>
            </a:r>
          </a:p>
          <a:p>
            <a:pPr algn="ctr">
              <a:defRPr/>
            </a:pPr>
            <a:r>
              <a:rPr lang="en-US" sz="7000" b="1" dirty="0" smtClean="0">
                <a:solidFill>
                  <a:prstClr val="white"/>
                </a:solidFill>
                <a:effectLst>
                  <a:outerShdw blurRad="38100" dist="38100" dir="2700000" algn="tl">
                    <a:srgbClr val="000000"/>
                  </a:outerShdw>
                </a:effectLst>
                <a:latin typeface="Constantia"/>
              </a:rPr>
              <a:t>Cosmic Web</a:t>
            </a:r>
            <a:endParaRPr lang="en-US" sz="7000" b="1" dirty="0">
              <a:solidFill>
                <a:prstClr val="white"/>
              </a:solidFill>
              <a:effectLst>
                <a:outerShdw blurRad="38100" dist="38100" dir="2700000" algn="tl">
                  <a:srgbClr val="000000"/>
                </a:outerShdw>
              </a:effectLst>
              <a:latin typeface="Constantia"/>
            </a:endParaRPr>
          </a:p>
          <a:p>
            <a:pPr algn="ctr">
              <a:defRPr/>
            </a:pPr>
            <a:endParaRPr lang="en-US" sz="7000" b="1" dirty="0">
              <a:solidFill>
                <a:prstClr val="black">
                  <a:lumMod val="85000"/>
                  <a:lumOff val="15000"/>
                </a:prstClr>
              </a:solidFill>
              <a:effectLst>
                <a:outerShdw blurRad="38100" dist="38100" dir="2700000" algn="tl">
                  <a:srgbClr val="000000"/>
                </a:outerShdw>
              </a:effectLst>
              <a:latin typeface="Papyrus" pitchFamily="66" charset="0"/>
            </a:endParaRPr>
          </a:p>
          <a:p>
            <a:pPr algn="ctr">
              <a:defRPr/>
            </a:pPr>
            <a:r>
              <a:rPr lang="en-US" sz="4200" b="1" dirty="0">
                <a:solidFill>
                  <a:prstClr val="black">
                    <a:lumMod val="85000"/>
                    <a:lumOff val="15000"/>
                  </a:prstClr>
                </a:solidFill>
                <a:effectLst>
                  <a:outerShdw blurRad="38100" dist="38100" dir="2700000" algn="tl">
                    <a:srgbClr val="000000"/>
                  </a:outerShdw>
                </a:effectLst>
                <a:latin typeface="Papyrus" pitchFamily="66" charset="0"/>
              </a:rPr>
              <a:t> </a:t>
            </a:r>
          </a:p>
        </p:txBody>
      </p:sp>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4578" name="AutoShape 2"/>
          <p:cNvSpPr>
            <a:spLocks noChangeArrowheads="1"/>
          </p:cNvSpPr>
          <p:nvPr/>
        </p:nvSpPr>
        <p:spPr bwMode="auto">
          <a:xfrm>
            <a:off x="395536" y="1989138"/>
            <a:ext cx="8568952" cy="3168650"/>
          </a:xfrm>
          <a:prstGeom prst="roundRect">
            <a:avLst>
              <a:gd name="adj" fmla="val 16667"/>
            </a:avLst>
          </a:prstGeom>
          <a:solidFill>
            <a:srgbClr val="C0C0C0">
              <a:alpha val="45000"/>
            </a:srgbClr>
          </a:solidFill>
          <a:ln w="38100">
            <a:solidFill>
              <a:schemeClr val="bg2">
                <a:lumMod val="40000"/>
                <a:lumOff val="6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64579" name="Text Box 3"/>
          <p:cNvSpPr txBox="1">
            <a:spLocks noChangeArrowheads="1"/>
          </p:cNvSpPr>
          <p:nvPr/>
        </p:nvSpPr>
        <p:spPr bwMode="auto">
          <a:xfrm>
            <a:off x="-568837" y="2010393"/>
            <a:ext cx="9720263" cy="213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spcBef>
                <a:spcPct val="50000"/>
              </a:spcBef>
            </a:pPr>
            <a:endParaRPr lang="en-US" altLang="en-US" sz="6600" b="1" dirty="0" smtClean="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pPr>
            <a:r>
              <a:rPr lang="en-US" altLang="en-US" sz="4800" b="1" dirty="0" smtClean="0">
                <a:solidFill>
                  <a:srgbClr val="FFFF00"/>
                </a:solidFill>
                <a:effectLst>
                  <a:outerShdw blurRad="38100" dist="38100" dir="2700000" algn="tl">
                    <a:srgbClr val="000000"/>
                  </a:outerShdw>
                </a:effectLst>
                <a:latin typeface="Papyrus" pitchFamily="66" charset="0"/>
              </a:rPr>
              <a:t>   </a:t>
            </a:r>
            <a:r>
              <a:rPr lang="en-US" altLang="en-US" sz="8000" b="1" dirty="0">
                <a:solidFill>
                  <a:srgbClr val="777777">
                    <a:lumMod val="40000"/>
                    <a:lumOff val="60000"/>
                  </a:srgbClr>
                </a:solidFill>
                <a:effectLst>
                  <a:outerShdw blurRad="38100" dist="38100" dir="2700000" algn="tl">
                    <a:srgbClr val="000000"/>
                  </a:outerShdw>
                </a:effectLst>
                <a:latin typeface="Constantia" panose="02030602050306030303" pitchFamily="18" charset="0"/>
              </a:rPr>
              <a:t>D</a:t>
            </a:r>
            <a:r>
              <a:rPr lang="en-US" altLang="en-US" sz="8000" b="1" dirty="0" smtClean="0">
                <a:solidFill>
                  <a:srgbClr val="777777">
                    <a:lumMod val="40000"/>
                    <a:lumOff val="60000"/>
                  </a:srgbClr>
                </a:solidFill>
                <a:effectLst>
                  <a:outerShdw blurRad="38100" dist="38100" dir="2700000" algn="tl">
                    <a:srgbClr val="000000"/>
                  </a:outerShdw>
                </a:effectLst>
                <a:latin typeface="Constantia" panose="02030602050306030303" pitchFamily="18" charset="0"/>
              </a:rPr>
              <a:t>ark Matter</a:t>
            </a:r>
            <a:r>
              <a:rPr lang="en-US" altLang="en-US" sz="6000" b="1" dirty="0" smtClean="0">
                <a:solidFill>
                  <a:srgbClr val="FFFF00"/>
                </a:solidFill>
                <a:effectLst>
                  <a:outerShdw blurRad="38100" dist="38100" dir="2700000" algn="tl">
                    <a:srgbClr val="000000"/>
                  </a:outerShdw>
                </a:effectLst>
                <a:latin typeface="Papyrus" pitchFamily="66" charset="0"/>
              </a:rPr>
              <a:t> </a:t>
            </a:r>
          </a:p>
        </p:txBody>
      </p:sp>
    </p:spTree>
    <p:extLst>
      <p:ext uri="{BB962C8B-B14F-4D97-AF65-F5344CB8AC3E}">
        <p14:creationId xmlns:p14="http://schemas.microsoft.com/office/powerpoint/2010/main" val="3606035167"/>
      </p:ext>
    </p:extLst>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6034" name="Rectangle 2"/>
          <p:cNvSpPr>
            <a:spLocks noChangeArrowheads="1"/>
          </p:cNvSpPr>
          <p:nvPr/>
        </p:nvSpPr>
        <p:spPr bwMode="auto">
          <a:xfrm>
            <a:off x="2373184" y="3213497"/>
            <a:ext cx="4752975" cy="2231628"/>
          </a:xfrm>
          <a:prstGeom prst="rect">
            <a:avLst/>
          </a:prstGeom>
          <a:solidFill>
            <a:srgbClr val="FFFF00"/>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56055" name="Text Box 23"/>
          <p:cNvSpPr txBox="1">
            <a:spLocks noChangeArrowheads="1"/>
          </p:cNvSpPr>
          <p:nvPr/>
        </p:nvSpPr>
        <p:spPr bwMode="auto">
          <a:xfrm>
            <a:off x="-107950" y="329187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smtClean="0">
                <a:solidFill>
                  <a:srgbClr val="000099"/>
                </a:solidFill>
                <a:latin typeface="Papyrus" pitchFamily="66" charset="0"/>
              </a:rPr>
              <a:t>     </a:t>
            </a:r>
            <a:r>
              <a:rPr lang="en-US" altLang="en-US" b="1" dirty="0" smtClean="0">
                <a:solidFill>
                  <a:srgbClr val="000099"/>
                </a:solidFill>
                <a:latin typeface="Mathematica1" pitchFamily="2" charset="2"/>
              </a:rPr>
              <a:t>  </a:t>
            </a:r>
            <a:endParaRPr lang="en-US" altLang="en-US" sz="2400" b="1" dirty="0" smtClean="0">
              <a:solidFill>
                <a:srgbClr val="000099"/>
              </a:solidFill>
              <a:latin typeface="Papyrus" pitchFamily="66" charset="0"/>
            </a:endParaRPr>
          </a:p>
          <a:p>
            <a:pPr>
              <a:spcBef>
                <a:spcPct val="50000"/>
              </a:spcBef>
            </a:pPr>
            <a:r>
              <a:rPr lang="en-US" altLang="en-US" b="1" dirty="0" smtClean="0">
                <a:solidFill>
                  <a:srgbClr val="000099"/>
                </a:solidFill>
                <a:latin typeface="Papyrus" pitchFamily="66" charset="0"/>
              </a:rPr>
              <a:t>                                                          </a:t>
            </a:r>
            <a:r>
              <a:rPr lang="en-US" altLang="en-US" sz="2400" b="1" dirty="0" smtClean="0">
                <a:solidFill>
                  <a:srgbClr val="CC0000"/>
                </a:solidFill>
                <a:latin typeface="Mathematica1" pitchFamily="2" charset="2"/>
                <a:sym typeface="Mathematica1" pitchFamily="2" charset="2"/>
              </a:rPr>
              <a:t></a:t>
            </a:r>
            <a:r>
              <a:rPr lang="en-US" altLang="en-US" sz="2400" b="1" dirty="0" smtClean="0">
                <a:solidFill>
                  <a:srgbClr val="CC0000"/>
                </a:solidFill>
                <a:latin typeface="Papyrus" pitchFamily="66" charset="0"/>
              </a:rPr>
              <a:t> </a:t>
            </a:r>
            <a:r>
              <a:rPr lang="en-US" altLang="en-US" sz="2400" b="1" dirty="0" smtClean="0">
                <a:solidFill>
                  <a:srgbClr val="CC0000"/>
                </a:solidFill>
                <a:latin typeface="Arial"/>
              </a:rPr>
              <a:t>Baryonic Matter               </a:t>
            </a:r>
          </a:p>
          <a:p>
            <a:pPr>
              <a:spcBef>
                <a:spcPct val="50000"/>
              </a:spcBef>
            </a:pPr>
            <a:r>
              <a:rPr lang="en-US" altLang="en-US" sz="2400" b="1" dirty="0" smtClean="0">
                <a:solidFill>
                  <a:srgbClr val="CC0000"/>
                </a:solidFill>
                <a:latin typeface="Arial"/>
              </a:rPr>
              <a:t>                                  </a:t>
            </a:r>
            <a:r>
              <a:rPr lang="en-US" altLang="en-US" sz="2400" b="1" dirty="0" smtClean="0">
                <a:solidFill>
                  <a:srgbClr val="CC0000"/>
                </a:solidFill>
                <a:latin typeface="Arial"/>
                <a:sym typeface="Mathematica1" pitchFamily="2" charset="2"/>
              </a:rPr>
              <a:t></a:t>
            </a:r>
            <a:r>
              <a:rPr lang="en-US" altLang="en-US" sz="2400" b="1" dirty="0" smtClean="0">
                <a:solidFill>
                  <a:srgbClr val="CC0000"/>
                </a:solidFill>
                <a:latin typeface="Arial"/>
              </a:rPr>
              <a:t> Nonbaryonic Dark Matter</a:t>
            </a:r>
            <a:endParaRPr lang="el-GR" altLang="en-US" sz="2400" b="1" dirty="0" smtClean="0">
              <a:solidFill>
                <a:srgbClr val="CC0000"/>
              </a:solidFill>
              <a:latin typeface="Arial"/>
            </a:endParaRPr>
          </a:p>
        </p:txBody>
      </p:sp>
      <p:sp>
        <p:nvSpPr>
          <p:cNvPr id="556036" name="Rectangle 4"/>
          <p:cNvSpPr>
            <a:spLocks noChangeArrowheads="1"/>
          </p:cNvSpPr>
          <p:nvPr/>
        </p:nvSpPr>
        <p:spPr bwMode="auto">
          <a:xfrm>
            <a:off x="0" y="0"/>
            <a:ext cx="9144000" cy="16288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56037" name="Rectangle 5"/>
          <p:cNvSpPr>
            <a:spLocks noGrp="1" noChangeArrowheads="1"/>
          </p:cNvSpPr>
          <p:nvPr>
            <p:ph type="title" idx="4294967295"/>
          </p:nvPr>
        </p:nvSpPr>
        <p:spPr>
          <a:xfrm>
            <a:off x="-452567" y="-315416"/>
            <a:ext cx="10404476" cy="1371600"/>
          </a:xfrm>
        </p:spPr>
        <p:txBody>
          <a:bodyPr/>
          <a:lstStyle/>
          <a:p>
            <a:r>
              <a:rPr lang="en-US" altLang="en-US" sz="6600" b="1" dirty="0">
                <a:solidFill>
                  <a:srgbClr val="CC0000"/>
                </a:solidFill>
                <a:latin typeface="Papyrus" pitchFamily="66" charset="0"/>
              </a:rPr>
              <a:t/>
            </a:r>
            <a:br>
              <a:rPr lang="en-US" altLang="en-US" sz="6600" b="1" dirty="0">
                <a:solidFill>
                  <a:srgbClr val="CC0000"/>
                </a:solidFill>
                <a:latin typeface="Papyrus" pitchFamily="66" charset="0"/>
              </a:rPr>
            </a:br>
            <a:r>
              <a:rPr lang="en-US" altLang="en-US" sz="6600" b="1" dirty="0">
                <a:solidFill>
                  <a:schemeClr val="tx1">
                    <a:lumMod val="75000"/>
                    <a:lumOff val="25000"/>
                  </a:schemeClr>
                </a:solidFill>
              </a:rPr>
              <a:t>Matter</a:t>
            </a:r>
          </a:p>
        </p:txBody>
      </p:sp>
      <p:sp>
        <p:nvSpPr>
          <p:cNvPr id="556038" name="Text Box 6"/>
          <p:cNvSpPr txBox="1">
            <a:spLocks noChangeArrowheads="1"/>
          </p:cNvSpPr>
          <p:nvPr/>
        </p:nvSpPr>
        <p:spPr bwMode="auto">
          <a:xfrm>
            <a:off x="0" y="13414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l-GR" altLang="en-US" b="1" smtClean="0">
              <a:solidFill>
                <a:srgbClr val="000099"/>
              </a:solidFill>
              <a:latin typeface="Mathematica1" pitchFamily="2" charset="2"/>
            </a:endParaRPr>
          </a:p>
        </p:txBody>
      </p:sp>
      <p:graphicFrame>
        <p:nvGraphicFramePr>
          <p:cNvPr id="556039" name="Object 7"/>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5182"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56040" name="Rectangle 8"/>
          <p:cNvSpPr>
            <a:spLocks noChangeArrowheads="1"/>
          </p:cNvSpPr>
          <p:nvPr/>
        </p:nvSpPr>
        <p:spPr bwMode="auto">
          <a:xfrm>
            <a:off x="1979613" y="2781300"/>
            <a:ext cx="4968875"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56041" name="Rectangle 9"/>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56042" name="Rectangle 10"/>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56043" name="Rectangle 11"/>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56044" name="Rectangle 12"/>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56045" name="Rectangle 13"/>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graphicFrame>
        <p:nvGraphicFramePr>
          <p:cNvPr id="556046" name="Object 14"/>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5183"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56047" name="Rectangle 15"/>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56048" name="Rectangle 16"/>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56049" name="Rectangle 17"/>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56050" name="Rectangle 18"/>
          <p:cNvSpPr>
            <a:spLocks noChangeArrowheads="1"/>
          </p:cNvSpPr>
          <p:nvPr/>
        </p:nvSpPr>
        <p:spPr bwMode="auto">
          <a:xfrm>
            <a:off x="1908175" y="2852738"/>
            <a:ext cx="511175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56051" name="AutoShape 19"/>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56052" name="Text Box 20"/>
          <p:cNvSpPr txBox="1">
            <a:spLocks noChangeArrowheads="1"/>
          </p:cNvSpPr>
          <p:nvPr/>
        </p:nvSpPr>
        <p:spPr bwMode="auto">
          <a:xfrm>
            <a:off x="-107950" y="4862513"/>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mtClean="0">
              <a:solidFill>
                <a:srgbClr val="000000"/>
              </a:solidFill>
            </a:endParaRPr>
          </a:p>
        </p:txBody>
      </p:sp>
    </p:spTree>
    <p:extLst>
      <p:ext uri="{BB962C8B-B14F-4D97-AF65-F5344CB8AC3E}">
        <p14:creationId xmlns:p14="http://schemas.microsoft.com/office/powerpoint/2010/main" val="1476037099"/>
      </p:ext>
    </p:extLst>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9727" name="Rectangle 31"/>
          <p:cNvSpPr>
            <a:spLocks noChangeArrowheads="1"/>
          </p:cNvSpPr>
          <p:nvPr/>
        </p:nvSpPr>
        <p:spPr bwMode="auto">
          <a:xfrm>
            <a:off x="323850" y="2133600"/>
            <a:ext cx="8640763" cy="3600450"/>
          </a:xfrm>
          <a:prstGeom prst="rect">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69702" name="Rectangle 6"/>
          <p:cNvSpPr>
            <a:spLocks noChangeArrowheads="1"/>
          </p:cNvSpPr>
          <p:nvPr/>
        </p:nvSpPr>
        <p:spPr bwMode="auto">
          <a:xfrm>
            <a:off x="0" y="0"/>
            <a:ext cx="9144000" cy="11255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69703" name="Rectangle 7"/>
          <p:cNvSpPr>
            <a:spLocks noGrp="1" noChangeArrowheads="1"/>
          </p:cNvSpPr>
          <p:nvPr>
            <p:ph type="title" idx="4294967295"/>
          </p:nvPr>
        </p:nvSpPr>
        <p:spPr>
          <a:xfrm>
            <a:off x="-757238" y="0"/>
            <a:ext cx="10404476" cy="1371600"/>
          </a:xfrm>
        </p:spPr>
        <p:txBody>
          <a:bodyPr/>
          <a:lstStyle/>
          <a:p>
            <a:r>
              <a:rPr lang="en-US" altLang="en-US" sz="7200" b="1" dirty="0">
                <a:solidFill>
                  <a:schemeClr val="tx1">
                    <a:lumMod val="65000"/>
                    <a:lumOff val="35000"/>
                  </a:schemeClr>
                </a:solidFill>
              </a:rPr>
              <a:t>Baryonic Matter</a:t>
            </a:r>
          </a:p>
        </p:txBody>
      </p:sp>
      <p:sp>
        <p:nvSpPr>
          <p:cNvPr id="669704" name="Text Box 8"/>
          <p:cNvSpPr txBox="1">
            <a:spLocks noChangeArrowheads="1"/>
          </p:cNvSpPr>
          <p:nvPr/>
        </p:nvSpPr>
        <p:spPr bwMode="auto">
          <a:xfrm>
            <a:off x="0" y="1484313"/>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smtClean="0">
                <a:solidFill>
                  <a:srgbClr val="000099"/>
                </a:solidFill>
                <a:latin typeface="Mathematica1" pitchFamily="2" charset="2"/>
              </a:rPr>
              <a:t>                                                                </a:t>
            </a:r>
            <a:endParaRPr lang="el-GR" altLang="en-US" b="1" smtClean="0">
              <a:solidFill>
                <a:srgbClr val="000099"/>
              </a:solidFill>
              <a:latin typeface="Mathematica1" pitchFamily="2" charset="2"/>
            </a:endParaRPr>
          </a:p>
        </p:txBody>
      </p:sp>
      <p:graphicFrame>
        <p:nvGraphicFramePr>
          <p:cNvPr id="669705" name="Object 9"/>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6206"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69706" name="Rectangle 10"/>
          <p:cNvSpPr>
            <a:spLocks noChangeArrowheads="1"/>
          </p:cNvSpPr>
          <p:nvPr/>
        </p:nvSpPr>
        <p:spPr bwMode="auto">
          <a:xfrm>
            <a:off x="1979613" y="2781300"/>
            <a:ext cx="4968875"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69707" name="Rectangle 11"/>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69708" name="Rectangle 12"/>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69709" name="Rectangle 13"/>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69710" name="Rectangle 14"/>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69711" name="Rectangle 15"/>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graphicFrame>
        <p:nvGraphicFramePr>
          <p:cNvPr id="669712" name="Object 1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6207"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69713" name="Rectangle 17"/>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69714" name="Rectangle 18"/>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69715" name="Rectangle 19"/>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69717" name="AutoShape 21"/>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69718" name="Text Box 22"/>
          <p:cNvSpPr txBox="1">
            <a:spLocks noChangeArrowheads="1"/>
          </p:cNvSpPr>
          <p:nvPr/>
        </p:nvSpPr>
        <p:spPr bwMode="auto">
          <a:xfrm>
            <a:off x="0" y="37163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mtClean="0">
              <a:solidFill>
                <a:srgbClr val="000000"/>
              </a:solidFill>
            </a:endParaRPr>
          </a:p>
        </p:txBody>
      </p:sp>
      <p:sp>
        <p:nvSpPr>
          <p:cNvPr id="669724" name="Text Box 28"/>
          <p:cNvSpPr txBox="1">
            <a:spLocks noChangeArrowheads="1"/>
          </p:cNvSpPr>
          <p:nvPr/>
        </p:nvSpPr>
        <p:spPr bwMode="auto">
          <a:xfrm>
            <a:off x="323850" y="2420938"/>
            <a:ext cx="8351838"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pPr>
            <a:r>
              <a:rPr lang="en-US" altLang="en-US" sz="2000" b="1" dirty="0" smtClean="0">
                <a:solidFill>
                  <a:srgbClr val="000099"/>
                </a:solidFill>
                <a:latin typeface="Arial"/>
              </a:rPr>
              <a:t>The amount of baryonic matter in the Universe is (by now) very well determined, by two independent determinations:</a:t>
            </a:r>
          </a:p>
          <a:p>
            <a:pPr>
              <a:lnSpc>
                <a:spcPct val="90000"/>
              </a:lnSpc>
              <a:spcBef>
                <a:spcPct val="50000"/>
              </a:spcBef>
            </a:pPr>
            <a:endParaRPr lang="en-US" altLang="en-US" sz="2000" b="1" dirty="0" smtClean="0">
              <a:solidFill>
                <a:srgbClr val="000099"/>
              </a:solidFill>
              <a:latin typeface="Arial"/>
            </a:endParaRPr>
          </a:p>
          <a:p>
            <a:pPr>
              <a:lnSpc>
                <a:spcPct val="90000"/>
              </a:lnSpc>
              <a:spcBef>
                <a:spcPct val="50000"/>
              </a:spcBef>
            </a:pPr>
            <a:r>
              <a:rPr lang="en-US" altLang="en-US" sz="2000" b="1" dirty="0" smtClean="0">
                <a:solidFill>
                  <a:srgbClr val="CC0000"/>
                </a:solidFill>
                <a:latin typeface="Arial"/>
              </a:rPr>
              <a:t>            1)    Primordial    </a:t>
            </a:r>
            <a:r>
              <a:rPr lang="en-US" altLang="en-US" sz="2000" b="1" dirty="0" err="1" smtClean="0">
                <a:solidFill>
                  <a:srgbClr val="CC0000"/>
                </a:solidFill>
                <a:latin typeface="Arial"/>
              </a:rPr>
              <a:t>Nucleosynthesis</a:t>
            </a:r>
            <a:endParaRPr lang="en-US" altLang="en-US" sz="2000" b="1" dirty="0" smtClean="0">
              <a:solidFill>
                <a:srgbClr val="CC0000"/>
              </a:solidFill>
              <a:latin typeface="Arial"/>
            </a:endParaRPr>
          </a:p>
          <a:p>
            <a:pPr>
              <a:lnSpc>
                <a:spcPct val="90000"/>
              </a:lnSpc>
              <a:spcBef>
                <a:spcPct val="50000"/>
              </a:spcBef>
            </a:pPr>
            <a:r>
              <a:rPr lang="en-US" altLang="en-US" sz="2000" b="1" dirty="0" smtClean="0">
                <a:solidFill>
                  <a:srgbClr val="CC0000"/>
                </a:solidFill>
                <a:latin typeface="Arial"/>
              </a:rPr>
              <a:t>            2)     Acoustic Oscillations in CMB power spectrum, </a:t>
            </a:r>
          </a:p>
          <a:p>
            <a:pPr>
              <a:lnSpc>
                <a:spcPct val="90000"/>
              </a:lnSpc>
              <a:spcBef>
                <a:spcPct val="50000"/>
              </a:spcBef>
            </a:pPr>
            <a:r>
              <a:rPr lang="en-US" altLang="en-US" sz="2000" b="1" dirty="0" smtClean="0">
                <a:solidFill>
                  <a:srgbClr val="CC0000"/>
                </a:solidFill>
                <a:latin typeface="Arial"/>
              </a:rPr>
              <a:t>                                                         2</a:t>
            </a:r>
            <a:r>
              <a:rPr lang="en-US" altLang="en-US" sz="2000" b="1" baseline="30000" dirty="0" smtClean="0">
                <a:solidFill>
                  <a:srgbClr val="CC0000"/>
                </a:solidFill>
                <a:latin typeface="Arial"/>
              </a:rPr>
              <a:t>nd</a:t>
            </a:r>
            <a:r>
              <a:rPr lang="en-US" altLang="en-US" sz="2000" b="1" dirty="0" smtClean="0">
                <a:solidFill>
                  <a:srgbClr val="CC0000"/>
                </a:solidFill>
                <a:latin typeface="Arial"/>
              </a:rPr>
              <a:t> peak  (CMB)</a:t>
            </a:r>
          </a:p>
          <a:p>
            <a:pPr>
              <a:lnSpc>
                <a:spcPct val="90000"/>
              </a:lnSpc>
              <a:spcBef>
                <a:spcPct val="50000"/>
              </a:spcBef>
            </a:pPr>
            <a:endParaRPr lang="el-GR" altLang="en-US" sz="2000" b="1" dirty="0" smtClean="0">
              <a:solidFill>
                <a:srgbClr val="CC0000"/>
              </a:solidFill>
              <a:latin typeface="Arial"/>
            </a:endParaRPr>
          </a:p>
        </p:txBody>
      </p:sp>
    </p:spTree>
    <p:extLst>
      <p:ext uri="{BB962C8B-B14F-4D97-AF65-F5344CB8AC3E}">
        <p14:creationId xmlns:p14="http://schemas.microsoft.com/office/powerpoint/2010/main" val="1260468395"/>
      </p:ext>
    </p:extLst>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680985" name="Picture 25" descr="abundan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746250"/>
            <a:ext cx="3973513" cy="499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0988" name="Rectangle 28"/>
          <p:cNvSpPr>
            <a:spLocks noChangeArrowheads="1"/>
          </p:cNvSpPr>
          <p:nvPr/>
        </p:nvSpPr>
        <p:spPr bwMode="auto">
          <a:xfrm>
            <a:off x="107950" y="1700213"/>
            <a:ext cx="3959225" cy="50419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80987" name="Rectangle 27"/>
          <p:cNvSpPr>
            <a:spLocks noChangeArrowheads="1"/>
          </p:cNvSpPr>
          <p:nvPr/>
        </p:nvSpPr>
        <p:spPr bwMode="auto">
          <a:xfrm>
            <a:off x="4572000" y="2492375"/>
            <a:ext cx="4392613" cy="1152525"/>
          </a:xfrm>
          <a:prstGeom prst="rect">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80963" name="Rectangle 3"/>
          <p:cNvSpPr>
            <a:spLocks noChangeArrowheads="1"/>
          </p:cNvSpPr>
          <p:nvPr/>
        </p:nvSpPr>
        <p:spPr bwMode="auto">
          <a:xfrm>
            <a:off x="4572000" y="5661025"/>
            <a:ext cx="4392613" cy="1081088"/>
          </a:xfrm>
          <a:prstGeom prst="rect">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80964" name="Rectangle 4"/>
          <p:cNvSpPr>
            <a:spLocks noChangeArrowheads="1"/>
          </p:cNvSpPr>
          <p:nvPr/>
        </p:nvSpPr>
        <p:spPr bwMode="auto">
          <a:xfrm>
            <a:off x="0" y="0"/>
            <a:ext cx="9144000" cy="162877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80965" name="Rectangle 5"/>
          <p:cNvSpPr>
            <a:spLocks noGrp="1" noChangeArrowheads="1"/>
          </p:cNvSpPr>
          <p:nvPr>
            <p:ph type="title" idx="4294967295"/>
          </p:nvPr>
        </p:nvSpPr>
        <p:spPr>
          <a:xfrm>
            <a:off x="-757238" y="188913"/>
            <a:ext cx="10404476" cy="1371600"/>
          </a:xfrm>
        </p:spPr>
        <p:txBody>
          <a:bodyPr/>
          <a:lstStyle/>
          <a:p>
            <a:r>
              <a:rPr lang="en-US" altLang="en-US" sz="4800" b="1" dirty="0">
                <a:solidFill>
                  <a:schemeClr val="tx1">
                    <a:lumMod val="75000"/>
                    <a:lumOff val="25000"/>
                  </a:schemeClr>
                </a:solidFill>
              </a:rPr>
              <a:t>Baryonic  Matter: </a:t>
            </a:r>
            <a:br>
              <a:rPr lang="en-US" altLang="en-US" sz="4800" b="1" dirty="0">
                <a:solidFill>
                  <a:schemeClr val="tx1">
                    <a:lumMod val="75000"/>
                    <a:lumOff val="25000"/>
                  </a:schemeClr>
                </a:solidFill>
              </a:rPr>
            </a:br>
            <a:r>
              <a:rPr lang="en-US" altLang="en-US" sz="4800" b="1" dirty="0">
                <a:solidFill>
                  <a:schemeClr val="tx1">
                    <a:lumMod val="75000"/>
                    <a:lumOff val="25000"/>
                  </a:schemeClr>
                </a:solidFill>
              </a:rPr>
              <a:t>primordial </a:t>
            </a:r>
            <a:r>
              <a:rPr lang="en-US" altLang="en-US" sz="4800" b="1" dirty="0" err="1">
                <a:solidFill>
                  <a:schemeClr val="tx1">
                    <a:lumMod val="75000"/>
                    <a:lumOff val="25000"/>
                  </a:schemeClr>
                </a:solidFill>
              </a:rPr>
              <a:t>nucleosynthesis</a:t>
            </a:r>
            <a:endParaRPr lang="en-US" altLang="en-US" sz="4800" b="1" dirty="0">
              <a:solidFill>
                <a:schemeClr val="tx1">
                  <a:lumMod val="75000"/>
                  <a:lumOff val="25000"/>
                </a:schemeClr>
              </a:solidFill>
            </a:endParaRPr>
          </a:p>
        </p:txBody>
      </p:sp>
      <p:sp>
        <p:nvSpPr>
          <p:cNvPr id="680966" name="Text Box 6"/>
          <p:cNvSpPr txBox="1">
            <a:spLocks noChangeArrowheads="1"/>
          </p:cNvSpPr>
          <p:nvPr/>
        </p:nvSpPr>
        <p:spPr bwMode="auto">
          <a:xfrm>
            <a:off x="0" y="1484313"/>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smtClean="0">
                <a:solidFill>
                  <a:srgbClr val="000099"/>
                </a:solidFill>
                <a:latin typeface="Mathematica1" pitchFamily="2" charset="2"/>
              </a:rPr>
              <a:t>                                                                </a:t>
            </a:r>
            <a:endParaRPr lang="el-GR" altLang="en-US" b="1" smtClean="0">
              <a:solidFill>
                <a:srgbClr val="000099"/>
              </a:solidFill>
              <a:latin typeface="Mathematica1" pitchFamily="2" charset="2"/>
            </a:endParaRPr>
          </a:p>
        </p:txBody>
      </p:sp>
      <p:graphicFrame>
        <p:nvGraphicFramePr>
          <p:cNvPr id="680967" name="Object 7"/>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7230"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80968" name="Rectangle 8"/>
          <p:cNvSpPr>
            <a:spLocks noChangeArrowheads="1"/>
          </p:cNvSpPr>
          <p:nvPr/>
        </p:nvSpPr>
        <p:spPr bwMode="auto">
          <a:xfrm>
            <a:off x="2268538" y="2708275"/>
            <a:ext cx="4968875"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80969" name="Rectangle 9"/>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80970" name="Rectangle 10"/>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80971" name="Rectangle 11"/>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80972" name="Rectangle 12"/>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80973" name="Rectangle 13"/>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graphicFrame>
        <p:nvGraphicFramePr>
          <p:cNvPr id="680974" name="Object 14"/>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7231"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80975" name="Rectangle 15"/>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80976" name="Rectangle 16"/>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80977" name="Rectangle 17"/>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80978" name="AutoShape 18"/>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80979" name="Text Box 19"/>
          <p:cNvSpPr txBox="1">
            <a:spLocks noChangeArrowheads="1"/>
          </p:cNvSpPr>
          <p:nvPr/>
        </p:nvSpPr>
        <p:spPr bwMode="auto">
          <a:xfrm>
            <a:off x="0" y="37163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mtClean="0">
              <a:solidFill>
                <a:srgbClr val="000000"/>
              </a:solidFill>
            </a:endParaRPr>
          </a:p>
        </p:txBody>
      </p:sp>
      <p:pic>
        <p:nvPicPr>
          <p:cNvPr id="680984" name="Picture 24" descr="omegabv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5805488"/>
            <a:ext cx="4392613" cy="701675"/>
          </a:xfrm>
          <a:prstGeom prst="rect">
            <a:avLst/>
          </a:prstGeom>
          <a:noFill/>
          <a:extLst>
            <a:ext uri="{909E8E84-426E-40DD-AFC4-6F175D3DCCD1}">
              <a14:hiddenFill xmlns:a14="http://schemas.microsoft.com/office/drawing/2010/main">
                <a:solidFill>
                  <a:srgbClr val="FFFFFF"/>
                </a:solidFill>
              </a14:hiddenFill>
            </a:ext>
          </a:extLst>
        </p:spPr>
      </p:pic>
      <p:pic>
        <p:nvPicPr>
          <p:cNvPr id="680986" name="Picture 26" descr="entrop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1500" y="2565400"/>
            <a:ext cx="1789113" cy="1036638"/>
          </a:xfrm>
          <a:prstGeom prst="rect">
            <a:avLst/>
          </a:prstGeom>
          <a:noFill/>
          <a:extLst>
            <a:ext uri="{909E8E84-426E-40DD-AFC4-6F175D3DCCD1}">
              <a14:hiddenFill xmlns:a14="http://schemas.microsoft.com/office/drawing/2010/main">
                <a:solidFill>
                  <a:srgbClr val="FFFFFF"/>
                </a:solidFill>
              </a14:hiddenFill>
            </a:ext>
          </a:extLst>
        </p:spPr>
      </p:pic>
      <p:sp>
        <p:nvSpPr>
          <p:cNvPr id="680989" name="Text Box 29"/>
          <p:cNvSpPr txBox="1">
            <a:spLocks noChangeArrowheads="1"/>
          </p:cNvSpPr>
          <p:nvPr/>
        </p:nvSpPr>
        <p:spPr bwMode="auto">
          <a:xfrm>
            <a:off x="4356100" y="1916113"/>
            <a:ext cx="467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b="1" smtClean="0">
                <a:solidFill>
                  <a:srgbClr val="000099"/>
                </a:solidFill>
                <a:latin typeface="Papyrus" pitchFamily="66" charset="0"/>
              </a:rPr>
              <a:t>From measured light element abundances:</a:t>
            </a:r>
            <a:endParaRPr lang="en-US" altLang="en-US" b="1" smtClean="0">
              <a:solidFill>
                <a:srgbClr val="000099"/>
              </a:solidFill>
              <a:latin typeface="Papyrus" pitchFamily="66" charset="0"/>
              <a:sym typeface="Times New Roman" pitchFamily="18" charset="0"/>
            </a:endParaRPr>
          </a:p>
        </p:txBody>
      </p:sp>
      <p:sp>
        <p:nvSpPr>
          <p:cNvPr id="680990" name="AutoShape 30"/>
          <p:cNvSpPr>
            <a:spLocks noChangeArrowheads="1"/>
          </p:cNvSpPr>
          <p:nvPr/>
        </p:nvSpPr>
        <p:spPr bwMode="auto">
          <a:xfrm>
            <a:off x="6588125" y="3789363"/>
            <a:ext cx="431800" cy="1727200"/>
          </a:xfrm>
          <a:prstGeom prst="downArrow">
            <a:avLst>
              <a:gd name="adj1" fmla="val 50000"/>
              <a:gd name="adj2" fmla="val 10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smtClean="0">
              <a:solidFill>
                <a:srgbClr val="000000"/>
              </a:solidFill>
            </a:endParaRPr>
          </a:p>
        </p:txBody>
      </p:sp>
    </p:spTree>
    <p:extLst>
      <p:ext uri="{BB962C8B-B14F-4D97-AF65-F5344CB8AC3E}">
        <p14:creationId xmlns:p14="http://schemas.microsoft.com/office/powerpoint/2010/main" val="4076782209"/>
      </p:ext>
    </p:extLst>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670743" name="Rectangle 23"/>
          <p:cNvSpPr>
            <a:spLocks noChangeArrowheads="1"/>
          </p:cNvSpPr>
          <p:nvPr/>
        </p:nvSpPr>
        <p:spPr bwMode="auto">
          <a:xfrm>
            <a:off x="5003800" y="1268413"/>
            <a:ext cx="3960813" cy="1512887"/>
          </a:xfrm>
          <a:prstGeom prst="rect">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70742" name="Rectangle 22"/>
          <p:cNvSpPr>
            <a:spLocks noChangeArrowheads="1"/>
          </p:cNvSpPr>
          <p:nvPr/>
        </p:nvSpPr>
        <p:spPr bwMode="auto">
          <a:xfrm>
            <a:off x="250825" y="5661025"/>
            <a:ext cx="4537075" cy="1081088"/>
          </a:xfrm>
          <a:prstGeom prst="rect">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70722" name="Rectangle 2"/>
          <p:cNvSpPr>
            <a:spLocks noChangeArrowheads="1"/>
          </p:cNvSpPr>
          <p:nvPr/>
        </p:nvSpPr>
        <p:spPr bwMode="auto">
          <a:xfrm>
            <a:off x="0" y="0"/>
            <a:ext cx="9144000" cy="11255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70723" name="Rectangle 3"/>
          <p:cNvSpPr>
            <a:spLocks noGrp="1" noChangeArrowheads="1"/>
          </p:cNvSpPr>
          <p:nvPr>
            <p:ph type="title" idx="4294967295"/>
          </p:nvPr>
        </p:nvSpPr>
        <p:spPr>
          <a:xfrm>
            <a:off x="-757238" y="0"/>
            <a:ext cx="10404476" cy="1371600"/>
          </a:xfrm>
        </p:spPr>
        <p:txBody>
          <a:bodyPr/>
          <a:lstStyle/>
          <a:p>
            <a:r>
              <a:rPr lang="en-US" altLang="en-US" sz="5400" b="1" dirty="0">
                <a:solidFill>
                  <a:schemeClr val="tx1">
                    <a:lumMod val="75000"/>
                    <a:lumOff val="25000"/>
                  </a:schemeClr>
                </a:solidFill>
              </a:rPr>
              <a:t>Baryonic  Matter: CMB</a:t>
            </a:r>
          </a:p>
        </p:txBody>
      </p:sp>
      <p:sp>
        <p:nvSpPr>
          <p:cNvPr id="670724" name="Text Box 4"/>
          <p:cNvSpPr txBox="1">
            <a:spLocks noChangeArrowheads="1"/>
          </p:cNvSpPr>
          <p:nvPr/>
        </p:nvSpPr>
        <p:spPr bwMode="auto">
          <a:xfrm>
            <a:off x="0" y="1484313"/>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smtClean="0">
                <a:solidFill>
                  <a:srgbClr val="000099"/>
                </a:solidFill>
                <a:latin typeface="Mathematica1" pitchFamily="2" charset="2"/>
              </a:rPr>
              <a:t>                                                                </a:t>
            </a:r>
            <a:endParaRPr lang="el-GR" altLang="en-US" b="1" smtClean="0">
              <a:solidFill>
                <a:srgbClr val="000099"/>
              </a:solidFill>
              <a:latin typeface="Mathematica1" pitchFamily="2" charset="2"/>
            </a:endParaRPr>
          </a:p>
        </p:txBody>
      </p:sp>
      <p:graphicFrame>
        <p:nvGraphicFramePr>
          <p:cNvPr id="670725"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8254"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0726" name="Rectangle 6"/>
          <p:cNvSpPr>
            <a:spLocks noChangeArrowheads="1"/>
          </p:cNvSpPr>
          <p:nvPr/>
        </p:nvSpPr>
        <p:spPr bwMode="auto">
          <a:xfrm>
            <a:off x="1979613" y="2781300"/>
            <a:ext cx="4968875"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70727" name="Rectangle 7"/>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70728" name="Rectangle 8"/>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70729" name="Rectangle 9"/>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70730" name="Rectangle 10"/>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70731" name="Rectangle 11"/>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graphicFrame>
        <p:nvGraphicFramePr>
          <p:cNvPr id="670732" name="Object 1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8255"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0733" name="Rectangle 13"/>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70734" name="Rectangle 14"/>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70735" name="Rectangle 15"/>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70736" name="AutoShape 16"/>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70737" name="Text Box 17"/>
          <p:cNvSpPr txBox="1">
            <a:spLocks noChangeArrowheads="1"/>
          </p:cNvSpPr>
          <p:nvPr/>
        </p:nvSpPr>
        <p:spPr bwMode="auto">
          <a:xfrm>
            <a:off x="0" y="37163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mtClean="0">
              <a:solidFill>
                <a:srgbClr val="000000"/>
              </a:solidFill>
            </a:endParaRPr>
          </a:p>
        </p:txBody>
      </p:sp>
      <p:pic>
        <p:nvPicPr>
          <p:cNvPr id="670738" name="Picture 18" descr="3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268413"/>
            <a:ext cx="4752975" cy="3949700"/>
          </a:xfrm>
          <a:prstGeom prst="rect">
            <a:avLst/>
          </a:prstGeom>
          <a:noFill/>
          <a:extLst>
            <a:ext uri="{909E8E84-426E-40DD-AFC4-6F175D3DCCD1}">
              <a14:hiddenFill xmlns:a14="http://schemas.microsoft.com/office/drawing/2010/main">
                <a:solidFill>
                  <a:srgbClr val="FFFFFF"/>
                </a:solidFill>
              </a14:hiddenFill>
            </a:ext>
          </a:extLst>
        </p:spPr>
      </p:pic>
      <p:pic>
        <p:nvPicPr>
          <p:cNvPr id="670739" name="Picture 19" descr="cm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9338" y="2852738"/>
            <a:ext cx="4105275" cy="3925887"/>
          </a:xfrm>
          <a:prstGeom prst="rect">
            <a:avLst/>
          </a:prstGeom>
          <a:noFill/>
          <a:extLst>
            <a:ext uri="{909E8E84-426E-40DD-AFC4-6F175D3DCCD1}">
              <a14:hiddenFill xmlns:a14="http://schemas.microsoft.com/office/drawing/2010/main">
                <a:solidFill>
                  <a:srgbClr val="FFFFFF"/>
                </a:solidFill>
              </a14:hiddenFill>
            </a:ext>
          </a:extLst>
        </p:spPr>
      </p:pic>
      <p:pic>
        <p:nvPicPr>
          <p:cNvPr id="670740" name="Picture 20" descr="omegabval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188" y="5734050"/>
            <a:ext cx="3838575" cy="873125"/>
          </a:xfrm>
          <a:prstGeom prst="rect">
            <a:avLst/>
          </a:prstGeom>
          <a:noFill/>
          <a:extLst>
            <a:ext uri="{909E8E84-426E-40DD-AFC4-6F175D3DCCD1}">
              <a14:hiddenFill xmlns:a14="http://schemas.microsoft.com/office/drawing/2010/main">
                <a:solidFill>
                  <a:srgbClr val="FFFFFF"/>
                </a:solidFill>
              </a14:hiddenFill>
            </a:ext>
          </a:extLst>
        </p:spPr>
      </p:pic>
      <p:sp>
        <p:nvSpPr>
          <p:cNvPr id="670741" name="Text Box 21"/>
          <p:cNvSpPr txBox="1">
            <a:spLocks noChangeArrowheads="1"/>
          </p:cNvSpPr>
          <p:nvPr/>
        </p:nvSpPr>
        <p:spPr bwMode="auto">
          <a:xfrm>
            <a:off x="5003800" y="1341438"/>
            <a:ext cx="3960813"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smtClean="0">
                <a:solidFill>
                  <a:srgbClr val="CC0000"/>
                </a:solidFill>
                <a:latin typeface="Papyrus" pitchFamily="66" charset="0"/>
              </a:rPr>
              <a:t>Due to baryon drag in the primordial baryon-photon gas, 2</a:t>
            </a:r>
            <a:r>
              <a:rPr lang="en-US" altLang="en-US" b="1" baseline="30000" smtClean="0">
                <a:solidFill>
                  <a:srgbClr val="CC0000"/>
                </a:solidFill>
                <a:latin typeface="Papyrus" pitchFamily="66" charset="0"/>
              </a:rPr>
              <a:t>nd</a:t>
            </a:r>
            <a:r>
              <a:rPr lang="en-US" altLang="en-US" b="1" smtClean="0">
                <a:solidFill>
                  <a:srgbClr val="CC0000"/>
                </a:solidFill>
                <a:latin typeface="Papyrus" pitchFamily="66" charset="0"/>
              </a:rPr>
              <a:t> peak in CMB spectrum is suppressed</a:t>
            </a:r>
            <a:r>
              <a:rPr lang="en-US" altLang="en-US" b="1" smtClean="0">
                <a:solidFill>
                  <a:srgbClr val="000099"/>
                </a:solidFill>
                <a:latin typeface="Papyrus" pitchFamily="66" charset="0"/>
              </a:rPr>
              <a:t>: </a:t>
            </a:r>
          </a:p>
        </p:txBody>
      </p:sp>
    </p:spTree>
    <p:extLst>
      <p:ext uri="{BB962C8B-B14F-4D97-AF65-F5344CB8AC3E}">
        <p14:creationId xmlns:p14="http://schemas.microsoft.com/office/powerpoint/2010/main" val="3847240922"/>
      </p:ext>
    </p:extLst>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8802" name="Rectangle 2"/>
          <p:cNvSpPr>
            <a:spLocks noChangeArrowheads="1"/>
          </p:cNvSpPr>
          <p:nvPr/>
        </p:nvSpPr>
        <p:spPr bwMode="auto">
          <a:xfrm>
            <a:off x="0" y="0"/>
            <a:ext cx="9144000" cy="162877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88803" name="Rectangle 3"/>
          <p:cNvSpPr>
            <a:spLocks noChangeArrowheads="1"/>
          </p:cNvSpPr>
          <p:nvPr/>
        </p:nvSpPr>
        <p:spPr bwMode="auto">
          <a:xfrm>
            <a:off x="-468313" y="115888"/>
            <a:ext cx="1040447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6000" b="1" dirty="0" smtClean="0">
                <a:solidFill>
                  <a:srgbClr val="000000">
                    <a:lumMod val="75000"/>
                    <a:lumOff val="25000"/>
                  </a:srgbClr>
                </a:solidFill>
                <a:latin typeface="Arial"/>
              </a:rPr>
              <a:t>Baryonic Matter</a:t>
            </a:r>
          </a:p>
        </p:txBody>
      </p:sp>
      <p:sp>
        <p:nvSpPr>
          <p:cNvPr id="588804" name="Text Box 4"/>
          <p:cNvSpPr txBox="1">
            <a:spLocks noChangeArrowheads="1"/>
          </p:cNvSpPr>
          <p:nvPr/>
        </p:nvSpPr>
        <p:spPr bwMode="auto">
          <a:xfrm>
            <a:off x="5724525" y="5876925"/>
            <a:ext cx="403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smtClean="0">
                <a:solidFill>
                  <a:srgbClr val="FFFF00"/>
                </a:solidFill>
                <a:latin typeface="Papyrus" pitchFamily="66" charset="0"/>
              </a:rPr>
              <a:t>Fukugita &amp; Peebles 2004</a:t>
            </a:r>
          </a:p>
        </p:txBody>
      </p:sp>
      <p:pic>
        <p:nvPicPr>
          <p:cNvPr id="588805" name="Picture 5" descr="baryonbudget"/>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68313" y="2852738"/>
            <a:ext cx="8229600" cy="2865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8806" name="Text Box 6"/>
          <p:cNvSpPr txBox="1">
            <a:spLocks noChangeArrowheads="1"/>
          </p:cNvSpPr>
          <p:nvPr/>
        </p:nvSpPr>
        <p:spPr bwMode="auto">
          <a:xfrm>
            <a:off x="468313" y="2349500"/>
            <a:ext cx="403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smtClean="0">
                <a:solidFill>
                  <a:srgbClr val="FFFF00"/>
                </a:solidFill>
                <a:latin typeface="Papyrus" pitchFamily="66" charset="0"/>
              </a:rPr>
              <a:t>Cosmic Baryons</a:t>
            </a:r>
          </a:p>
        </p:txBody>
      </p:sp>
    </p:spTree>
    <p:extLst>
      <p:ext uri="{BB962C8B-B14F-4D97-AF65-F5344CB8AC3E}">
        <p14:creationId xmlns:p14="http://schemas.microsoft.com/office/powerpoint/2010/main" val="3030243599"/>
      </p:ext>
    </p:extLst>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8130" name="Rectangle 2"/>
          <p:cNvSpPr>
            <a:spLocks noChangeArrowheads="1"/>
          </p:cNvSpPr>
          <p:nvPr/>
        </p:nvSpPr>
        <p:spPr bwMode="auto">
          <a:xfrm>
            <a:off x="0" y="0"/>
            <a:ext cx="9144000" cy="162877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88131" name="Rectangle 3"/>
          <p:cNvSpPr>
            <a:spLocks noChangeArrowheads="1"/>
          </p:cNvSpPr>
          <p:nvPr/>
        </p:nvSpPr>
        <p:spPr bwMode="auto">
          <a:xfrm>
            <a:off x="-468313" y="115888"/>
            <a:ext cx="1040447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6000" b="1" dirty="0" smtClean="0">
                <a:solidFill>
                  <a:srgbClr val="000000">
                    <a:lumMod val="75000"/>
                    <a:lumOff val="25000"/>
                  </a:srgbClr>
                </a:solidFill>
                <a:latin typeface="Arial"/>
              </a:rPr>
              <a:t>Baryonic Matter</a:t>
            </a:r>
          </a:p>
        </p:txBody>
      </p:sp>
      <p:sp>
        <p:nvSpPr>
          <p:cNvPr id="688132" name="Text Box 4"/>
          <p:cNvSpPr txBox="1">
            <a:spLocks noChangeArrowheads="1"/>
          </p:cNvSpPr>
          <p:nvPr/>
        </p:nvSpPr>
        <p:spPr bwMode="auto">
          <a:xfrm>
            <a:off x="5724525" y="5876925"/>
            <a:ext cx="403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smtClean="0">
                <a:solidFill>
                  <a:srgbClr val="FFFF00"/>
                </a:solidFill>
                <a:latin typeface="Papyrus" pitchFamily="66" charset="0"/>
              </a:rPr>
              <a:t>Fukugita &amp; Peebles 2004</a:t>
            </a:r>
          </a:p>
        </p:txBody>
      </p:sp>
      <p:pic>
        <p:nvPicPr>
          <p:cNvPr id="688133" name="Picture 5" descr="baryonbudget"/>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95288" y="3644900"/>
            <a:ext cx="8229600" cy="2865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8135" name="Text Box 7"/>
          <p:cNvSpPr txBox="1">
            <a:spLocks noChangeArrowheads="1"/>
          </p:cNvSpPr>
          <p:nvPr/>
        </p:nvSpPr>
        <p:spPr bwMode="auto">
          <a:xfrm>
            <a:off x="323850" y="1700213"/>
            <a:ext cx="8712200" cy="160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smtClean="0">
                <a:solidFill>
                  <a:srgbClr val="FFFF00"/>
                </a:solidFill>
                <a:latin typeface="Arial"/>
              </a:rPr>
              <a:t>Note:</a:t>
            </a:r>
          </a:p>
          <a:p>
            <a:pPr>
              <a:spcBef>
                <a:spcPct val="50000"/>
              </a:spcBef>
              <a:buFontTx/>
              <a:buChar char="•"/>
            </a:pPr>
            <a:r>
              <a:rPr lang="en-US" altLang="en-US" b="1" dirty="0" smtClean="0">
                <a:solidFill>
                  <a:srgbClr val="FFFF00"/>
                </a:solidFill>
                <a:latin typeface="Arial"/>
              </a:rPr>
              <a:t> STARS  are but a fraction of the  total amount of baryonic matter</a:t>
            </a:r>
          </a:p>
          <a:p>
            <a:pPr>
              <a:spcBef>
                <a:spcPct val="50000"/>
              </a:spcBef>
              <a:buFontTx/>
              <a:buChar char="•"/>
            </a:pPr>
            <a:r>
              <a:rPr lang="en-US" altLang="en-US" b="1" dirty="0" smtClean="0">
                <a:solidFill>
                  <a:srgbClr val="FFFF00"/>
                </a:solidFill>
                <a:latin typeface="Arial"/>
              </a:rPr>
              <a:t> There is still a large amount of undetected baryonic matter:</a:t>
            </a:r>
          </a:p>
          <a:p>
            <a:pPr>
              <a:spcBef>
                <a:spcPct val="50000"/>
              </a:spcBef>
            </a:pPr>
            <a:r>
              <a:rPr lang="en-US" altLang="en-US" b="1" dirty="0" smtClean="0">
                <a:solidFill>
                  <a:srgbClr val="FFFF00"/>
                </a:solidFill>
                <a:latin typeface="Arial"/>
              </a:rPr>
              <a:t>                  - hiding as warm Intergalactic Gas  (WHIM)  ?   </a:t>
            </a:r>
          </a:p>
        </p:txBody>
      </p:sp>
      <p:sp>
        <p:nvSpPr>
          <p:cNvPr id="688136" name="AutoShape 8"/>
          <p:cNvSpPr>
            <a:spLocks noChangeArrowheads="1"/>
          </p:cNvSpPr>
          <p:nvPr/>
        </p:nvSpPr>
        <p:spPr bwMode="auto">
          <a:xfrm>
            <a:off x="7235825" y="4652963"/>
            <a:ext cx="1150938" cy="215900"/>
          </a:xfrm>
          <a:prstGeom prst="leftArrow">
            <a:avLst>
              <a:gd name="adj1" fmla="val 50000"/>
              <a:gd name="adj2" fmla="val 133272"/>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Tree>
    <p:extLst>
      <p:ext uri="{BB962C8B-B14F-4D97-AF65-F5344CB8AC3E}">
        <p14:creationId xmlns:p14="http://schemas.microsoft.com/office/powerpoint/2010/main" val="888346458"/>
      </p:ext>
    </p:extLst>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536" y="332656"/>
            <a:ext cx="10451504" cy="1143000"/>
          </a:xfrm>
        </p:spPr>
        <p:txBody>
          <a:bodyPr/>
          <a:lstStyle/>
          <a:p>
            <a:r>
              <a:rPr lang="nl-NL" sz="5000" b="1" dirty="0" smtClean="0">
                <a:solidFill>
                  <a:schemeClr val="accent5"/>
                </a:solidFill>
              </a:rPr>
              <a:t>Non-baryonic DM:</a:t>
            </a:r>
            <a:br>
              <a:rPr lang="nl-NL" sz="5000" b="1" dirty="0" smtClean="0">
                <a:solidFill>
                  <a:schemeClr val="accent5"/>
                </a:solidFill>
              </a:rPr>
            </a:br>
            <a:r>
              <a:rPr lang="nl-NL" sz="5000" b="1" dirty="0" smtClean="0">
                <a:solidFill>
                  <a:schemeClr val="accent5"/>
                </a:solidFill>
              </a:rPr>
              <a:t> candidates</a:t>
            </a:r>
            <a:endParaRPr lang="en-GB" sz="5000" b="1" dirty="0">
              <a:solidFill>
                <a:schemeClr val="accent5"/>
              </a:solidFill>
            </a:endParaRPr>
          </a:p>
        </p:txBody>
      </p:sp>
      <p:sp>
        <p:nvSpPr>
          <p:cNvPr id="3" name="Content Placeholder 2"/>
          <p:cNvSpPr>
            <a:spLocks noGrp="1"/>
          </p:cNvSpPr>
          <p:nvPr>
            <p:ph idx="1"/>
          </p:nvPr>
        </p:nvSpPr>
        <p:spPr>
          <a:xfrm>
            <a:off x="453950" y="1916832"/>
            <a:ext cx="8229600" cy="4525963"/>
          </a:xfrm>
        </p:spPr>
        <p:txBody>
          <a:bodyPr/>
          <a:lstStyle/>
          <a:p>
            <a:endParaRPr lang="en-GB"/>
          </a:p>
        </p:txBody>
      </p:sp>
      <p:sp>
        <p:nvSpPr>
          <p:cNvPr id="4" name="TextBox 3"/>
          <p:cNvSpPr txBox="1"/>
          <p:nvPr/>
        </p:nvSpPr>
        <p:spPr>
          <a:xfrm>
            <a:off x="683568" y="1916832"/>
            <a:ext cx="7776864" cy="3693319"/>
          </a:xfrm>
          <a:prstGeom prst="rect">
            <a:avLst/>
          </a:prstGeom>
          <a:noFill/>
        </p:spPr>
        <p:txBody>
          <a:bodyPr wrap="square" rtlCol="0">
            <a:spAutoFit/>
          </a:bodyPr>
          <a:lstStyle/>
          <a:p>
            <a:r>
              <a:rPr lang="nl-NL" b="1" dirty="0" smtClean="0">
                <a:solidFill>
                  <a:srgbClr val="FFFFFA"/>
                </a:solidFill>
                <a:latin typeface="Arial"/>
              </a:rPr>
              <a:t>WIMPs:                    Weakly Interacting Massive Particles</a:t>
            </a:r>
          </a:p>
          <a:p>
            <a:endParaRPr lang="nl-NL" b="1" dirty="0">
              <a:solidFill>
                <a:srgbClr val="FFFFFA"/>
              </a:solidFill>
              <a:latin typeface="Arial"/>
            </a:endParaRPr>
          </a:p>
          <a:p>
            <a:r>
              <a:rPr lang="nl-NL" b="1" dirty="0" smtClean="0">
                <a:solidFill>
                  <a:srgbClr val="FFFFFA"/>
                </a:solidFill>
                <a:latin typeface="Arial"/>
              </a:rPr>
              <a:t>                                 - neutrinos</a:t>
            </a:r>
          </a:p>
          <a:p>
            <a:r>
              <a:rPr lang="nl-NL" b="1" dirty="0">
                <a:solidFill>
                  <a:srgbClr val="FFFFFA"/>
                </a:solidFill>
                <a:latin typeface="Arial"/>
              </a:rPr>
              <a:t> </a:t>
            </a:r>
            <a:r>
              <a:rPr lang="nl-NL" b="1" dirty="0" smtClean="0">
                <a:solidFill>
                  <a:srgbClr val="FFFFFA"/>
                </a:solidFill>
                <a:latin typeface="Arial"/>
              </a:rPr>
              <a:t>                                - sterile neutrinos</a:t>
            </a:r>
          </a:p>
          <a:p>
            <a:r>
              <a:rPr lang="nl-NL" b="1" dirty="0">
                <a:solidFill>
                  <a:srgbClr val="FFFFFA"/>
                </a:solidFill>
                <a:latin typeface="Arial"/>
              </a:rPr>
              <a:t> </a:t>
            </a:r>
            <a:r>
              <a:rPr lang="nl-NL" b="1" dirty="0" smtClean="0">
                <a:solidFill>
                  <a:srgbClr val="FFFFFA"/>
                </a:solidFill>
                <a:latin typeface="Arial"/>
              </a:rPr>
              <a:t>                                - neutralinos </a:t>
            </a:r>
          </a:p>
          <a:p>
            <a:r>
              <a:rPr lang="nl-NL" b="1" dirty="0">
                <a:solidFill>
                  <a:srgbClr val="FFFFFA"/>
                </a:solidFill>
                <a:latin typeface="Arial"/>
              </a:rPr>
              <a:t> </a:t>
            </a:r>
            <a:r>
              <a:rPr lang="nl-NL" b="1" dirty="0" smtClean="0">
                <a:solidFill>
                  <a:srgbClr val="FFFFFA"/>
                </a:solidFill>
                <a:latin typeface="Arial"/>
              </a:rPr>
              <a:t>                                - ....</a:t>
            </a:r>
          </a:p>
          <a:p>
            <a:endParaRPr lang="nl-NL" b="1" dirty="0" smtClean="0">
              <a:solidFill>
                <a:srgbClr val="FFFFFA"/>
              </a:solidFill>
              <a:latin typeface="Arial"/>
            </a:endParaRPr>
          </a:p>
          <a:p>
            <a:endParaRPr lang="nl-NL" b="1" dirty="0">
              <a:solidFill>
                <a:srgbClr val="FFFFFA"/>
              </a:solidFill>
              <a:latin typeface="Arial"/>
            </a:endParaRPr>
          </a:p>
          <a:p>
            <a:r>
              <a:rPr lang="nl-NL" b="1" dirty="0" smtClean="0">
                <a:solidFill>
                  <a:srgbClr val="FFFFFA"/>
                </a:solidFill>
                <a:latin typeface="Arial"/>
              </a:rPr>
              <a:t>MACHOs:                Massive astrophysical compact halo object</a:t>
            </a:r>
          </a:p>
          <a:p>
            <a:endParaRPr lang="nl-NL" b="1" dirty="0">
              <a:solidFill>
                <a:srgbClr val="FFFFFA"/>
              </a:solidFill>
              <a:latin typeface="Arial"/>
            </a:endParaRPr>
          </a:p>
          <a:p>
            <a:r>
              <a:rPr lang="nl-NL" b="1" dirty="0" smtClean="0">
                <a:solidFill>
                  <a:srgbClr val="FFFFFA"/>
                </a:solidFill>
                <a:latin typeface="Arial"/>
              </a:rPr>
              <a:t>Modified Gravity:      modification of General Relativity</a:t>
            </a:r>
          </a:p>
          <a:p>
            <a:endParaRPr lang="nl-NL" b="1" dirty="0">
              <a:solidFill>
                <a:srgbClr val="FFFFFA"/>
              </a:solidFill>
              <a:latin typeface="Arial"/>
            </a:endParaRPr>
          </a:p>
          <a:p>
            <a:r>
              <a:rPr lang="nl-NL" b="1" dirty="0" smtClean="0">
                <a:solidFill>
                  <a:srgbClr val="FFFFFA"/>
                </a:solidFill>
                <a:latin typeface="Arial"/>
              </a:rPr>
              <a:t>SIMPs ...                  Strongly Interacting Massive Particles</a:t>
            </a:r>
            <a:endParaRPr lang="en-GB" b="1" dirty="0">
              <a:solidFill>
                <a:srgbClr val="FFFFFA"/>
              </a:solidFill>
              <a:latin typeface="Arial"/>
            </a:endParaRPr>
          </a:p>
        </p:txBody>
      </p:sp>
      <p:sp>
        <p:nvSpPr>
          <p:cNvPr id="5" name="Rectangle 4"/>
          <p:cNvSpPr/>
          <p:nvPr/>
        </p:nvSpPr>
        <p:spPr>
          <a:xfrm>
            <a:off x="467544" y="1844824"/>
            <a:ext cx="8280920" cy="460851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3470074659"/>
      </p:ext>
    </p:extLst>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63203" name="Rectangle 3"/>
          <p:cNvSpPr>
            <a:spLocks noChangeArrowheads="1"/>
          </p:cNvSpPr>
          <p:nvPr/>
        </p:nvSpPr>
        <p:spPr bwMode="auto">
          <a:xfrm>
            <a:off x="0" y="0"/>
            <a:ext cx="9144000" cy="11255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63205" name="Text Box 5"/>
          <p:cNvSpPr txBox="1">
            <a:spLocks noChangeArrowheads="1"/>
          </p:cNvSpPr>
          <p:nvPr/>
        </p:nvSpPr>
        <p:spPr bwMode="auto">
          <a:xfrm>
            <a:off x="0" y="1484313"/>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smtClean="0">
                <a:solidFill>
                  <a:srgbClr val="000099"/>
                </a:solidFill>
                <a:latin typeface="Mathematica1" pitchFamily="2" charset="2"/>
              </a:rPr>
              <a:t>                                                                </a:t>
            </a:r>
            <a:endParaRPr lang="el-GR" altLang="en-US" b="1" smtClean="0">
              <a:solidFill>
                <a:srgbClr val="000099"/>
              </a:solidFill>
              <a:latin typeface="Mathematica1" pitchFamily="2" charset="2"/>
            </a:endParaRPr>
          </a:p>
        </p:txBody>
      </p:sp>
      <p:graphicFrame>
        <p:nvGraphicFramePr>
          <p:cNvPr id="563206"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9278"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63207" name="Rectangle 7"/>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63208" name="Rectangle 8"/>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63209" name="Rectangle 9"/>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63210" name="Rectangle 10"/>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63211" name="Rectangle 11"/>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graphicFrame>
        <p:nvGraphicFramePr>
          <p:cNvPr id="563212" name="Object 1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9279"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63213" name="Rectangle 13"/>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63214" name="Rectangle 14"/>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63215" name="Rectangle 15"/>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63216" name="Rectangle 16"/>
          <p:cNvSpPr>
            <a:spLocks noChangeArrowheads="1"/>
          </p:cNvSpPr>
          <p:nvPr/>
        </p:nvSpPr>
        <p:spPr bwMode="auto">
          <a:xfrm>
            <a:off x="1908175" y="2852738"/>
            <a:ext cx="511175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63217" name="AutoShape 17"/>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63218" name="Text Box 18"/>
          <p:cNvSpPr txBox="1">
            <a:spLocks noChangeArrowheads="1"/>
          </p:cNvSpPr>
          <p:nvPr/>
        </p:nvSpPr>
        <p:spPr bwMode="auto">
          <a:xfrm>
            <a:off x="0" y="37163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mtClean="0">
              <a:solidFill>
                <a:srgbClr val="000000"/>
              </a:solidFill>
            </a:endParaRPr>
          </a:p>
        </p:txBody>
      </p:sp>
      <p:pic>
        <p:nvPicPr>
          <p:cNvPr id="563221" name="Picture 21" descr="vanalb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638" y="3500438"/>
            <a:ext cx="4537075" cy="3171825"/>
          </a:xfrm>
          <a:prstGeom prst="rect">
            <a:avLst/>
          </a:prstGeom>
          <a:noFill/>
          <a:extLst>
            <a:ext uri="{909E8E84-426E-40DD-AFC4-6F175D3DCCD1}">
              <a14:hiddenFill xmlns:a14="http://schemas.microsoft.com/office/drawing/2010/main">
                <a:solidFill>
                  <a:srgbClr val="FFFFFF"/>
                </a:solidFill>
              </a14:hiddenFill>
            </a:ext>
          </a:extLst>
        </p:spPr>
      </p:pic>
      <p:sp>
        <p:nvSpPr>
          <p:cNvPr id="563224" name="Text Box 24"/>
          <p:cNvSpPr txBox="1">
            <a:spLocks noChangeArrowheads="1"/>
          </p:cNvSpPr>
          <p:nvPr/>
        </p:nvSpPr>
        <p:spPr bwMode="auto">
          <a:xfrm>
            <a:off x="161131" y="1667669"/>
            <a:ext cx="8713787" cy="147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nSpc>
                <a:spcPct val="90000"/>
              </a:lnSpc>
              <a:spcBef>
                <a:spcPct val="50000"/>
              </a:spcBef>
              <a:buFontTx/>
              <a:buChar char="•"/>
            </a:pPr>
            <a:r>
              <a:rPr lang="en-US" altLang="en-US" sz="1400" b="1" dirty="0" smtClean="0">
                <a:solidFill>
                  <a:srgbClr val="000000">
                    <a:lumMod val="65000"/>
                    <a:lumOff val="35000"/>
                  </a:srgbClr>
                </a:solidFill>
                <a:latin typeface="Arial"/>
              </a:rPr>
              <a:t>The dark matter in these galactic dark halos will keep the stars and gas clouds in the outer reaches of the spiral galaxies swirling around the galaxy with such high velocities. </a:t>
            </a:r>
          </a:p>
          <a:p>
            <a:pPr>
              <a:lnSpc>
                <a:spcPct val="90000"/>
              </a:lnSpc>
              <a:spcBef>
                <a:spcPct val="50000"/>
              </a:spcBef>
            </a:pPr>
            <a:r>
              <a:rPr lang="en-US" altLang="en-US" sz="1400" b="1" dirty="0" smtClean="0">
                <a:solidFill>
                  <a:srgbClr val="000000">
                    <a:lumMod val="65000"/>
                    <a:lumOff val="35000"/>
                  </a:srgbClr>
                </a:solidFill>
                <a:latin typeface="Arial"/>
              </a:rPr>
              <a:t>                                                   GM(r)/r     =      v</a:t>
            </a:r>
            <a:r>
              <a:rPr lang="en-US" altLang="en-US" sz="1400" b="1" baseline="-25000" dirty="0" smtClean="0">
                <a:solidFill>
                  <a:srgbClr val="000000">
                    <a:lumMod val="65000"/>
                    <a:lumOff val="35000"/>
                  </a:srgbClr>
                </a:solidFill>
                <a:latin typeface="Arial"/>
              </a:rPr>
              <a:t>c</a:t>
            </a:r>
            <a:r>
              <a:rPr lang="en-US" altLang="en-US" sz="1400" b="1" baseline="30000" dirty="0" smtClean="0">
                <a:solidFill>
                  <a:srgbClr val="000000">
                    <a:lumMod val="65000"/>
                    <a:lumOff val="35000"/>
                  </a:srgbClr>
                </a:solidFill>
                <a:latin typeface="Arial"/>
              </a:rPr>
              <a:t>2</a:t>
            </a:r>
            <a:r>
              <a:rPr lang="en-US" altLang="en-US" sz="1400" b="1" dirty="0" smtClean="0">
                <a:solidFill>
                  <a:srgbClr val="000000">
                    <a:lumMod val="65000"/>
                    <a:lumOff val="35000"/>
                  </a:srgbClr>
                </a:solidFill>
                <a:latin typeface="Arial"/>
              </a:rPr>
              <a:t>  </a:t>
            </a:r>
          </a:p>
          <a:p>
            <a:pPr>
              <a:lnSpc>
                <a:spcPct val="90000"/>
              </a:lnSpc>
              <a:spcBef>
                <a:spcPct val="50000"/>
              </a:spcBef>
              <a:buFontTx/>
              <a:buChar char="•"/>
            </a:pPr>
            <a:r>
              <a:rPr lang="en-US" altLang="en-US" sz="1400" b="1" dirty="0" smtClean="0">
                <a:solidFill>
                  <a:srgbClr val="000000">
                    <a:lumMod val="65000"/>
                    <a:lumOff val="35000"/>
                  </a:srgbClr>
                </a:solidFill>
                <a:latin typeface="Arial"/>
              </a:rPr>
              <a:t>Moreover, the dark matter halos would provide a natural stabilization of the thin and fragile rotating spiral discs, which otherwise are rather unstable structures which would easily be disrupted by “</a:t>
            </a:r>
            <a:r>
              <a:rPr lang="en-US" altLang="en-US" sz="1400" b="1" dirty="0" err="1" smtClean="0">
                <a:solidFill>
                  <a:srgbClr val="000000">
                    <a:lumMod val="65000"/>
                    <a:lumOff val="35000"/>
                  </a:srgbClr>
                </a:solidFill>
                <a:latin typeface="Arial"/>
              </a:rPr>
              <a:t>perturbative</a:t>
            </a:r>
            <a:r>
              <a:rPr lang="en-US" altLang="en-US" sz="1400" b="1" dirty="0" smtClean="0">
                <a:solidFill>
                  <a:srgbClr val="000000">
                    <a:lumMod val="65000"/>
                    <a:lumOff val="35000"/>
                  </a:srgbClr>
                </a:solidFill>
                <a:latin typeface="Arial"/>
              </a:rPr>
              <a:t> vibrations”.  </a:t>
            </a:r>
          </a:p>
        </p:txBody>
      </p:sp>
      <p:pic>
        <p:nvPicPr>
          <p:cNvPr id="563225" name="Picture 25" descr="darkhalo_l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8" y="3500438"/>
            <a:ext cx="3241675" cy="3241675"/>
          </a:xfrm>
          <a:prstGeom prst="rect">
            <a:avLst/>
          </a:prstGeom>
          <a:noFill/>
          <a:extLst>
            <a:ext uri="{909E8E84-426E-40DD-AFC4-6F175D3DCCD1}">
              <a14:hiddenFill xmlns:a14="http://schemas.microsoft.com/office/drawing/2010/main">
                <a:solidFill>
                  <a:srgbClr val="FFFFFF"/>
                </a:solidFill>
              </a14:hiddenFill>
            </a:ext>
          </a:extLst>
        </p:spPr>
      </p:pic>
      <p:sp>
        <p:nvSpPr>
          <p:cNvPr id="563226" name="Rectangle 26"/>
          <p:cNvSpPr>
            <a:spLocks noChangeArrowheads="1"/>
          </p:cNvSpPr>
          <p:nvPr/>
        </p:nvSpPr>
        <p:spPr bwMode="auto">
          <a:xfrm>
            <a:off x="4211638" y="3500438"/>
            <a:ext cx="4537075" cy="324008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63227" name="Text Box 27"/>
          <p:cNvSpPr txBox="1">
            <a:spLocks noChangeArrowheads="1"/>
          </p:cNvSpPr>
          <p:nvPr/>
        </p:nvSpPr>
        <p:spPr bwMode="auto">
          <a:xfrm>
            <a:off x="7272338" y="6381750"/>
            <a:ext cx="18716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smtClean="0">
                <a:solidFill>
                  <a:srgbClr val="000000"/>
                </a:solidFill>
              </a:rPr>
              <a:t>Van Albada &amp; Sancisi</a:t>
            </a:r>
            <a:r>
              <a:rPr lang="en-US" altLang="en-US" smtClean="0">
                <a:solidFill>
                  <a:srgbClr val="000000"/>
                </a:solidFill>
              </a:rPr>
              <a:t>  </a:t>
            </a:r>
          </a:p>
        </p:txBody>
      </p:sp>
      <p:sp>
        <p:nvSpPr>
          <p:cNvPr id="563228" name="Rectangle 28"/>
          <p:cNvSpPr>
            <a:spLocks noChangeArrowheads="1"/>
          </p:cNvSpPr>
          <p:nvPr/>
        </p:nvSpPr>
        <p:spPr bwMode="auto">
          <a:xfrm>
            <a:off x="-684213" y="0"/>
            <a:ext cx="1040447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b="1" dirty="0" smtClean="0">
                <a:solidFill>
                  <a:srgbClr val="000000">
                    <a:lumMod val="75000"/>
                    <a:lumOff val="25000"/>
                  </a:srgbClr>
                </a:solidFill>
                <a:latin typeface="Arial"/>
              </a:rPr>
              <a:t>Dark Matter: disk galaxies</a:t>
            </a:r>
          </a:p>
        </p:txBody>
      </p:sp>
    </p:spTree>
    <p:extLst>
      <p:ext uri="{BB962C8B-B14F-4D97-AF65-F5344CB8AC3E}">
        <p14:creationId xmlns:p14="http://schemas.microsoft.com/office/powerpoint/2010/main" val="3459789145"/>
      </p:ext>
    </p:extLst>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490" name="AutoShape 25"/>
          <p:cNvSpPr>
            <a:spLocks noChangeArrowheads="1"/>
          </p:cNvSpPr>
          <p:nvPr/>
        </p:nvSpPr>
        <p:spPr bwMode="auto">
          <a:xfrm>
            <a:off x="142875" y="1928813"/>
            <a:ext cx="4321175" cy="4714875"/>
          </a:xfrm>
          <a:prstGeom prst="roundRect">
            <a:avLst>
              <a:gd name="adj" fmla="val 16667"/>
            </a:avLst>
          </a:prstGeom>
          <a:solidFill>
            <a:schemeClr val="accent1">
              <a:alpha val="50195"/>
            </a:schemeClr>
          </a:solidFill>
          <a:ln w="38100">
            <a:solidFill>
              <a:schemeClr val="accent2"/>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graphicFrame>
        <p:nvGraphicFramePr>
          <p:cNvPr id="63491"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0302" name="Equation" r:id="rId4" imgW="114151" imgH="215619" progId="Equation.3">
                  <p:embed/>
                </p:oleObj>
              </mc:Choice>
              <mc:Fallback>
                <p:oleObj name="Equation" r:id="rId4"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492" name="Rectangle 6"/>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3493" name="Rectangle 7"/>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3494" name="Rectangle 8"/>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3495" name="Rectangle 9"/>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3496" name="Rectangle 10"/>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graphicFrame>
        <p:nvGraphicFramePr>
          <p:cNvPr id="63497" name="Object 11"/>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0303" name="Equation" r:id="rId6" imgW="114151" imgH="215619" progId="Equation.3">
                  <p:embed/>
                </p:oleObj>
              </mc:Choice>
              <mc:Fallback>
                <p:oleObj name="Equation" r:id="rId6"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498" name="Rectangle 12"/>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3499" name="Rectangle 13"/>
          <p:cNvSpPr>
            <a:spLocks noChangeArrowheads="1"/>
          </p:cNvSpPr>
          <p:nvPr/>
        </p:nvSpPr>
        <p:spPr bwMode="auto">
          <a:xfrm>
            <a:off x="1835150" y="2924175"/>
            <a:ext cx="5329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3500" name="Rectangle 14"/>
          <p:cNvSpPr>
            <a:spLocks noChangeArrowheads="1"/>
          </p:cNvSpPr>
          <p:nvPr/>
        </p:nvSpPr>
        <p:spPr bwMode="auto">
          <a:xfrm>
            <a:off x="1908175" y="2924175"/>
            <a:ext cx="5184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3501" name="Rectangle 15"/>
          <p:cNvSpPr>
            <a:spLocks noChangeArrowheads="1"/>
          </p:cNvSpPr>
          <p:nvPr/>
        </p:nvSpPr>
        <p:spPr bwMode="auto">
          <a:xfrm>
            <a:off x="1908175" y="2852738"/>
            <a:ext cx="51117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3502" name="AutoShape 16"/>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3503" name="Text Box 17"/>
          <p:cNvSpPr txBox="1">
            <a:spLocks noChangeArrowheads="1"/>
          </p:cNvSpPr>
          <p:nvPr/>
        </p:nvSpPr>
        <p:spPr bwMode="auto">
          <a:xfrm>
            <a:off x="0" y="37163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smtClean="0">
              <a:solidFill>
                <a:prstClr val="white"/>
              </a:solidFill>
            </a:endParaRPr>
          </a:p>
        </p:txBody>
      </p:sp>
      <p:sp>
        <p:nvSpPr>
          <p:cNvPr id="4112" name="Text Box 18"/>
          <p:cNvSpPr txBox="1">
            <a:spLocks noChangeArrowheads="1"/>
          </p:cNvSpPr>
          <p:nvPr/>
        </p:nvSpPr>
        <p:spPr bwMode="auto">
          <a:xfrm>
            <a:off x="0" y="2143125"/>
            <a:ext cx="4572000" cy="4308475"/>
          </a:xfrm>
          <a:prstGeom prst="rect">
            <a:avLst/>
          </a:prstGeom>
          <a:noFill/>
          <a:ln w="9525">
            <a:noFill/>
            <a:miter lim="800000"/>
            <a:headEnd/>
            <a:tailEnd/>
          </a:ln>
        </p:spPr>
        <p:txBody>
          <a:bodyPr>
            <a:spAutoFit/>
          </a:bodyPr>
          <a:lstStyle/>
          <a:p>
            <a:pPr marL="342900" indent="-342900">
              <a:spcBef>
                <a:spcPct val="50000"/>
              </a:spcBef>
              <a:defRPr/>
            </a:pPr>
            <a:r>
              <a:rPr lang="en-US" b="1" dirty="0">
                <a:solidFill>
                  <a:srgbClr val="000099"/>
                </a:solidFill>
                <a:latin typeface="Papyrus" pitchFamily="66" charset="0"/>
              </a:rPr>
              <a:t>       </a:t>
            </a:r>
            <a:r>
              <a:rPr lang="en-US" sz="1600" b="1" dirty="0">
                <a:solidFill>
                  <a:prstClr val="black"/>
                </a:solidFill>
                <a:latin typeface="Constantia"/>
              </a:rPr>
              <a:t>Baryonic matter in clusters is not only confined to galaxies: </a:t>
            </a:r>
          </a:p>
          <a:p>
            <a:pPr marL="342900" indent="-342900">
              <a:spcBef>
                <a:spcPct val="50000"/>
              </a:spcBef>
              <a:defRPr/>
            </a:pPr>
            <a:r>
              <a:rPr lang="en-US" sz="1600" b="1" dirty="0">
                <a:solidFill>
                  <a:prstClr val="black"/>
                </a:solidFill>
                <a:latin typeface="Constantia"/>
              </a:rPr>
              <a:t>       ~ 2 to 5 times more baryonic mass in the form of a </a:t>
            </a:r>
            <a:r>
              <a:rPr lang="en-US" sz="1600" b="1" dirty="0">
                <a:solidFill>
                  <a:srgbClr val="FF0000"/>
                </a:solidFill>
                <a:latin typeface="Constantia"/>
              </a:rPr>
              <a:t>diffuse hot X-ray emitting </a:t>
            </a:r>
          </a:p>
          <a:p>
            <a:pPr marL="342900" indent="-342900">
              <a:spcBef>
                <a:spcPct val="50000"/>
              </a:spcBef>
              <a:defRPr/>
            </a:pPr>
            <a:r>
              <a:rPr lang="en-US" sz="1600" b="1" dirty="0">
                <a:solidFill>
                  <a:srgbClr val="FF0000"/>
                </a:solidFill>
                <a:latin typeface="Constantia"/>
              </a:rPr>
              <a:t>                          </a:t>
            </a:r>
            <a:r>
              <a:rPr lang="en-US" sz="1600" b="1" dirty="0" err="1">
                <a:solidFill>
                  <a:srgbClr val="FF0000"/>
                </a:solidFill>
                <a:latin typeface="Constantia"/>
              </a:rPr>
              <a:t>Intracluster</a:t>
            </a:r>
            <a:r>
              <a:rPr lang="en-US" sz="1600" b="1" dirty="0">
                <a:solidFill>
                  <a:srgbClr val="FF0000"/>
                </a:solidFill>
                <a:latin typeface="Constantia"/>
              </a:rPr>
              <a:t> Gas,</a:t>
            </a:r>
          </a:p>
          <a:p>
            <a:pPr marL="342900" indent="-342900">
              <a:spcBef>
                <a:spcPct val="50000"/>
              </a:spcBef>
              <a:defRPr/>
            </a:pPr>
            <a:r>
              <a:rPr lang="en-US" sz="1600" b="1" dirty="0">
                <a:solidFill>
                  <a:srgbClr val="FF0000"/>
                </a:solidFill>
                <a:latin typeface="Constantia"/>
              </a:rPr>
              <a:t>      </a:t>
            </a:r>
            <a:r>
              <a:rPr lang="en-US" sz="1600" b="1" dirty="0">
                <a:solidFill>
                  <a:prstClr val="black"/>
                </a:solidFill>
                <a:latin typeface="Constantia"/>
              </a:rPr>
              <a:t> trapped and heated to a temperature of the order of </a:t>
            </a:r>
          </a:p>
          <a:p>
            <a:pPr marL="342900" indent="-342900">
              <a:spcBef>
                <a:spcPct val="50000"/>
              </a:spcBef>
              <a:defRPr/>
            </a:pPr>
            <a:r>
              <a:rPr lang="en-US" sz="1600" b="1" dirty="0">
                <a:solidFill>
                  <a:srgbClr val="FF0000"/>
                </a:solidFill>
                <a:latin typeface="Constantia"/>
              </a:rPr>
              <a:t>                                T  ~ 10</a:t>
            </a:r>
            <a:r>
              <a:rPr lang="en-US" sz="1600" b="1" baseline="30000" dirty="0">
                <a:solidFill>
                  <a:srgbClr val="FF0000"/>
                </a:solidFill>
                <a:latin typeface="Constantia"/>
              </a:rPr>
              <a:t>8</a:t>
            </a:r>
            <a:r>
              <a:rPr lang="en-US" sz="1600" b="1" dirty="0">
                <a:solidFill>
                  <a:srgbClr val="FF0000"/>
                </a:solidFill>
                <a:latin typeface="Constantia"/>
              </a:rPr>
              <a:t> K </a:t>
            </a:r>
          </a:p>
          <a:p>
            <a:pPr marL="342900" indent="-342900">
              <a:spcBef>
                <a:spcPct val="50000"/>
              </a:spcBef>
              <a:defRPr/>
            </a:pPr>
            <a:r>
              <a:rPr lang="en-US" sz="1600" b="1" dirty="0">
                <a:solidFill>
                  <a:prstClr val="black"/>
                </a:solidFill>
                <a:latin typeface="Constantia"/>
              </a:rPr>
              <a:t>       by the gravitational potential of the cluster. </a:t>
            </a:r>
          </a:p>
          <a:p>
            <a:pPr marL="342900" indent="-342900">
              <a:spcBef>
                <a:spcPct val="50000"/>
              </a:spcBef>
              <a:defRPr/>
            </a:pPr>
            <a:r>
              <a:rPr lang="en-US" sz="1600" b="1" dirty="0">
                <a:solidFill>
                  <a:prstClr val="black"/>
                </a:solidFill>
                <a:latin typeface="Constantia"/>
              </a:rPr>
              <a:t>       At such high temperatures, this gas is a fully ionized plasma, producing powerful X-ray emission, </a:t>
            </a:r>
            <a:r>
              <a:rPr lang="en-US" sz="1600" b="1" dirty="0" err="1">
                <a:solidFill>
                  <a:prstClr val="black"/>
                </a:solidFill>
                <a:latin typeface="Constantia"/>
              </a:rPr>
              <a:t>bremsstrahlung</a:t>
            </a:r>
            <a:r>
              <a:rPr lang="en-US" sz="1600" b="1" dirty="0">
                <a:solidFill>
                  <a:prstClr val="black"/>
                </a:solidFill>
                <a:latin typeface="Constantia"/>
              </a:rPr>
              <a:t> radiation induced by the electron-ion interactions.  </a:t>
            </a:r>
          </a:p>
        </p:txBody>
      </p:sp>
      <p:sp>
        <p:nvSpPr>
          <p:cNvPr id="63505" name="Text Box 19"/>
          <p:cNvSpPr txBox="1">
            <a:spLocks noChangeArrowheads="1"/>
          </p:cNvSpPr>
          <p:nvPr/>
        </p:nvSpPr>
        <p:spPr bwMode="auto">
          <a:xfrm>
            <a:off x="8027988" y="3573463"/>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mtClean="0">
                <a:solidFill>
                  <a:srgbClr val="A5B592"/>
                </a:solidFill>
              </a:rPr>
              <a:t>M51</a:t>
            </a:r>
          </a:p>
        </p:txBody>
      </p:sp>
      <p:pic>
        <p:nvPicPr>
          <p:cNvPr id="63506" name="Picture 20" descr="coma2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438" y="1928813"/>
            <a:ext cx="4383087"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7" name="Text Box 21"/>
          <p:cNvSpPr txBox="1">
            <a:spLocks noChangeArrowheads="1"/>
          </p:cNvSpPr>
          <p:nvPr/>
        </p:nvSpPr>
        <p:spPr bwMode="auto">
          <a:xfrm>
            <a:off x="4643438" y="6381750"/>
            <a:ext cx="3240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smtClean="0">
              <a:solidFill>
                <a:prstClr val="white"/>
              </a:solidFill>
            </a:endParaRPr>
          </a:p>
        </p:txBody>
      </p:sp>
      <p:sp>
        <p:nvSpPr>
          <p:cNvPr id="4116" name="Text Box 22"/>
          <p:cNvSpPr txBox="1">
            <a:spLocks noChangeArrowheads="1"/>
          </p:cNvSpPr>
          <p:nvPr/>
        </p:nvSpPr>
        <p:spPr bwMode="auto">
          <a:xfrm>
            <a:off x="4357688" y="6357938"/>
            <a:ext cx="4321175" cy="366712"/>
          </a:xfrm>
          <a:prstGeom prst="rect">
            <a:avLst/>
          </a:prstGeom>
          <a:noFill/>
          <a:ln w="9525">
            <a:noFill/>
            <a:miter lim="800000"/>
            <a:headEnd/>
            <a:tailEnd/>
          </a:ln>
        </p:spPr>
        <p:txBody>
          <a:bodyPr>
            <a:spAutoFit/>
          </a:bodyPr>
          <a:lstStyle/>
          <a:p>
            <a:pPr algn="r">
              <a:spcBef>
                <a:spcPct val="50000"/>
              </a:spcBef>
              <a:defRPr/>
            </a:pPr>
            <a:r>
              <a:rPr lang="en-US" b="1" dirty="0">
                <a:solidFill>
                  <a:srgbClr val="FFFF99"/>
                </a:solidFill>
                <a:latin typeface="Constantia"/>
              </a:rPr>
              <a:t>ROSAT X-ray image Coma Cluster</a:t>
            </a:r>
          </a:p>
        </p:txBody>
      </p:sp>
      <p:sp>
        <p:nvSpPr>
          <p:cNvPr id="536599" name="Rectangle 23"/>
          <p:cNvSpPr>
            <a:spLocks noChangeArrowheads="1"/>
          </p:cNvSpPr>
          <p:nvPr/>
        </p:nvSpPr>
        <p:spPr bwMode="auto">
          <a:xfrm>
            <a:off x="0" y="285750"/>
            <a:ext cx="9144000" cy="1143000"/>
          </a:xfrm>
          <a:prstGeom prst="rect">
            <a:avLst/>
          </a:prstGeom>
          <a:noFill/>
          <a:ln w="9525">
            <a:noFill/>
            <a:miter lim="800000"/>
            <a:headEnd/>
            <a:tailEnd/>
          </a:ln>
          <a:effectLst/>
        </p:spPr>
        <p:txBody>
          <a:bodyPr anchor="ctr"/>
          <a:lstStyle/>
          <a:p>
            <a:pPr algn="ctr">
              <a:defRPr/>
            </a:pPr>
            <a:r>
              <a:rPr lang="en-US" sz="5500" b="1" dirty="0">
                <a:solidFill>
                  <a:srgbClr val="FFFF00"/>
                </a:solidFill>
                <a:effectLst>
                  <a:outerShdw blurRad="38100" dist="38100" dir="2700000" algn="tl">
                    <a:srgbClr val="C0C0C0"/>
                  </a:outerShdw>
                </a:effectLst>
                <a:latin typeface="Constantia"/>
              </a:rPr>
              <a:t>Clusters of Galaxies:</a:t>
            </a:r>
            <a:br>
              <a:rPr lang="en-US" sz="5500" b="1" dirty="0">
                <a:solidFill>
                  <a:srgbClr val="FFFF00"/>
                </a:solidFill>
                <a:effectLst>
                  <a:outerShdw blurRad="38100" dist="38100" dir="2700000" algn="tl">
                    <a:srgbClr val="C0C0C0"/>
                  </a:outerShdw>
                </a:effectLst>
                <a:latin typeface="Constantia"/>
              </a:rPr>
            </a:br>
            <a:r>
              <a:rPr lang="en-US" sz="5500" b="1" dirty="0">
                <a:solidFill>
                  <a:srgbClr val="FFFF00"/>
                </a:solidFill>
                <a:effectLst>
                  <a:outerShdw blurRad="38100" dist="38100" dir="2700000" algn="tl">
                    <a:srgbClr val="C0C0C0"/>
                  </a:outerShdw>
                </a:effectLst>
                <a:latin typeface="Constantia"/>
              </a:rPr>
              <a:t>X-ray  </a:t>
            </a:r>
            <a:r>
              <a:rPr lang="en-US" sz="5500" b="1" dirty="0" err="1">
                <a:solidFill>
                  <a:srgbClr val="FFFF00"/>
                </a:solidFill>
                <a:effectLst>
                  <a:outerShdw blurRad="38100" dist="38100" dir="2700000" algn="tl">
                    <a:srgbClr val="C0C0C0"/>
                  </a:outerShdw>
                </a:effectLst>
                <a:latin typeface="Constantia"/>
              </a:rPr>
              <a:t>intracluster</a:t>
            </a:r>
            <a:r>
              <a:rPr lang="en-US" sz="5500" b="1" dirty="0">
                <a:solidFill>
                  <a:srgbClr val="FFFF00"/>
                </a:solidFill>
                <a:effectLst>
                  <a:outerShdw blurRad="38100" dist="38100" dir="2700000" algn="tl">
                    <a:srgbClr val="C0C0C0"/>
                  </a:outerShdw>
                </a:effectLst>
                <a:latin typeface="Constantia"/>
              </a:rPr>
              <a:t>  gas</a:t>
            </a:r>
          </a:p>
        </p:txBody>
      </p:sp>
      <p:sp>
        <p:nvSpPr>
          <p:cNvPr id="63510" name="Rectangle 24"/>
          <p:cNvSpPr>
            <a:spLocks noChangeArrowheads="1"/>
          </p:cNvSpPr>
          <p:nvPr/>
        </p:nvSpPr>
        <p:spPr bwMode="auto">
          <a:xfrm>
            <a:off x="4643438" y="1928813"/>
            <a:ext cx="4392612" cy="4391025"/>
          </a:xfrm>
          <a:prstGeom prst="rect">
            <a:avLst/>
          </a:prstGeom>
          <a:noFill/>
          <a:ln w="38100">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Tree>
    <p:extLst>
      <p:ext uri="{BB962C8B-B14F-4D97-AF65-F5344CB8AC3E}">
        <p14:creationId xmlns:p14="http://schemas.microsoft.com/office/powerpoint/2010/main" val="3478636349"/>
      </p:ext>
    </p:extLst>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714375" y="2786063"/>
            <a:ext cx="7775575" cy="1928812"/>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142844" y="-285776"/>
            <a:ext cx="10117138" cy="1371600"/>
          </a:xfrm>
        </p:spPr>
        <p:txBody>
          <a:bodyPr/>
          <a:lstStyle/>
          <a:p>
            <a:pPr eaLnBrk="1" fontAlgn="auto" hangingPunct="1">
              <a:spcAft>
                <a:spcPts val="0"/>
              </a:spcAft>
              <a:defRPr/>
            </a:pPr>
            <a:r>
              <a:rPr sz="3600" b="1" smtClean="0">
                <a:solidFill>
                  <a:schemeClr val="tx1"/>
                </a:solidFill>
              </a:rPr>
              <a:t>                 </a:t>
            </a:r>
            <a:r>
              <a:rPr sz="5600" b="1" smtClean="0">
                <a:solidFill>
                  <a:schemeClr val="tx1"/>
                </a:solidFill>
              </a:rPr>
              <a:t>FRW    Dynamics</a:t>
            </a:r>
          </a:p>
        </p:txBody>
      </p:sp>
      <p:sp>
        <p:nvSpPr>
          <p:cNvPr id="6" name="TextBox 5"/>
          <p:cNvSpPr txBox="1"/>
          <p:nvPr/>
        </p:nvSpPr>
        <p:spPr>
          <a:xfrm>
            <a:off x="738590" y="1400969"/>
            <a:ext cx="7786687" cy="1107996"/>
          </a:xfrm>
          <a:prstGeom prst="rect">
            <a:avLst/>
          </a:prstGeom>
          <a:noFill/>
        </p:spPr>
        <p:txBody>
          <a:bodyPr>
            <a:spAutoFit/>
          </a:bodyPr>
          <a:lstStyle/>
          <a:p>
            <a:pPr>
              <a:defRPr/>
            </a:pPr>
            <a:r>
              <a:rPr lang="en-US" sz="2200" b="1" dirty="0">
                <a:solidFill>
                  <a:prstClr val="white"/>
                </a:solidFill>
                <a:latin typeface="Constantia"/>
              </a:rPr>
              <a:t>In  a   FRW  Universe,  </a:t>
            </a:r>
          </a:p>
          <a:p>
            <a:pPr>
              <a:defRPr/>
            </a:pPr>
            <a:r>
              <a:rPr lang="en-US" sz="2200" b="1" dirty="0">
                <a:solidFill>
                  <a:prstClr val="white"/>
                </a:solidFill>
                <a:latin typeface="Constantia"/>
              </a:rPr>
              <a:t>densities are in the order of the critical density, </a:t>
            </a:r>
            <a:endParaRPr lang="en-US" sz="2200" b="1" dirty="0" smtClean="0">
              <a:solidFill>
                <a:prstClr val="white"/>
              </a:solidFill>
              <a:latin typeface="Constantia"/>
            </a:endParaRPr>
          </a:p>
          <a:p>
            <a:pPr>
              <a:defRPr/>
            </a:pPr>
            <a:r>
              <a:rPr lang="en-US" sz="2200" b="1" dirty="0">
                <a:solidFill>
                  <a:prstClr val="white"/>
                </a:solidFill>
                <a:latin typeface="Constantia"/>
              </a:rPr>
              <a:t>t</a:t>
            </a:r>
            <a:r>
              <a:rPr lang="en-US" sz="2200" b="1" dirty="0" smtClean="0">
                <a:solidFill>
                  <a:prstClr val="white"/>
                </a:solidFill>
                <a:latin typeface="Constantia"/>
              </a:rPr>
              <a:t>he density at which the Universe has a flat curvature</a:t>
            </a:r>
            <a:endParaRPr lang="en-US" b="1" dirty="0">
              <a:solidFill>
                <a:prstClr val="white"/>
              </a:solidFill>
              <a:latin typeface="Constantia"/>
            </a:endParaRPr>
          </a:p>
        </p:txBody>
      </p:sp>
      <p:graphicFrame>
        <p:nvGraphicFramePr>
          <p:cNvPr id="84997" name="Object 3"/>
          <p:cNvGraphicFramePr>
            <a:graphicFrameLocks noChangeAspect="1"/>
          </p:cNvGraphicFramePr>
          <p:nvPr/>
        </p:nvGraphicFramePr>
        <p:xfrm>
          <a:off x="1071563" y="3071813"/>
          <a:ext cx="7286625" cy="1350962"/>
        </p:xfrm>
        <a:graphic>
          <a:graphicData uri="http://schemas.openxmlformats.org/presentationml/2006/ole">
            <mc:AlternateContent xmlns:mc="http://schemas.openxmlformats.org/markup-compatibility/2006">
              <mc:Choice xmlns:v="urn:schemas-microsoft-com:vml" Requires="v">
                <p:oleObj spid="_x0000_s117802" name="Equation" r:id="rId3" imgW="2260600" imgH="419100" progId="Equation.DSMT4">
                  <p:embed/>
                </p:oleObj>
              </mc:Choice>
              <mc:Fallback>
                <p:oleObj name="Equation" r:id="rId3" imgW="2260600" imgH="4191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63" y="3071813"/>
                        <a:ext cx="7286625" cy="1350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4998" name="Object 7"/>
          <p:cNvGraphicFramePr>
            <a:graphicFrameLocks noChangeAspect="1"/>
          </p:cNvGraphicFramePr>
          <p:nvPr/>
        </p:nvGraphicFramePr>
        <p:xfrm>
          <a:off x="4357688" y="5000625"/>
          <a:ext cx="4130675" cy="1039813"/>
        </p:xfrm>
        <a:graphic>
          <a:graphicData uri="http://schemas.openxmlformats.org/presentationml/2006/ole">
            <mc:AlternateContent xmlns:mc="http://schemas.openxmlformats.org/markup-compatibility/2006">
              <mc:Choice xmlns:v="urn:schemas-microsoft-com:vml" Requires="v">
                <p:oleObj spid="_x0000_s117803" name="Equation" r:id="rId5" imgW="2019300" imgH="508000" progId="Equation.DSMT4">
                  <p:embed/>
                </p:oleObj>
              </mc:Choice>
              <mc:Fallback>
                <p:oleObj name="Equation" r:id="rId5" imgW="2019300" imgH="5080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7688" y="5000625"/>
                        <a:ext cx="4130675" cy="1039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027622936"/>
      </p:ext>
    </p:extLst>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5058" name="AutoShape 10"/>
          <p:cNvSpPr>
            <a:spLocks noChangeArrowheads="1"/>
          </p:cNvSpPr>
          <p:nvPr/>
        </p:nvSpPr>
        <p:spPr bwMode="auto">
          <a:xfrm>
            <a:off x="107950" y="1744663"/>
            <a:ext cx="3606800" cy="4997450"/>
          </a:xfrm>
          <a:prstGeom prst="roundRect">
            <a:avLst>
              <a:gd name="adj" fmla="val 16667"/>
            </a:avLst>
          </a:prstGeom>
          <a:solidFill>
            <a:schemeClr val="accent1">
              <a:alpha val="50195"/>
            </a:schemeClr>
          </a:solidFill>
          <a:ln w="38100">
            <a:solidFill>
              <a:schemeClr val="bg1">
                <a:lumMod val="85000"/>
                <a:lumOff val="15000"/>
              </a:schemeClr>
            </a:solidFill>
            <a:round/>
            <a:headEnd/>
            <a:tailEnd/>
          </a:ln>
        </p:spPr>
        <p:txBody>
          <a:bodyPr wrap="none" anchor="ctr"/>
          <a:lstStyle/>
          <a:p>
            <a:pPr>
              <a:defRPr/>
            </a:pPr>
            <a:endParaRPr lang="en-US">
              <a:solidFill>
                <a:prstClr val="white"/>
              </a:solidFill>
            </a:endParaRPr>
          </a:p>
        </p:txBody>
      </p:sp>
      <p:sp>
        <p:nvSpPr>
          <p:cNvPr id="541698" name="Rectangle 2"/>
          <p:cNvSpPr>
            <a:spLocks noGrp="1" noChangeArrowheads="1"/>
          </p:cNvSpPr>
          <p:nvPr>
            <p:ph type="title" idx="4294967295"/>
          </p:nvPr>
        </p:nvSpPr>
        <p:spPr>
          <a:xfrm>
            <a:off x="1142976" y="500042"/>
            <a:ext cx="9144000" cy="1143000"/>
          </a:xfrm>
        </p:spPr>
        <p:txBody>
          <a:bodyPr>
            <a:noAutofit/>
          </a:bodyPr>
          <a:lstStyle/>
          <a:p>
            <a:pPr eaLnBrk="1" hangingPunct="1">
              <a:defRPr/>
            </a:pPr>
            <a:r>
              <a:rPr sz="5500" b="1" smtClean="0">
                <a:solidFill>
                  <a:srgbClr val="FFFF00"/>
                </a:solidFill>
                <a:effectLst>
                  <a:outerShdw blurRad="38100" dist="38100" dir="2700000" algn="tl">
                    <a:srgbClr val="C0C0C0"/>
                  </a:outerShdw>
                </a:effectLst>
              </a:rPr>
              <a:t> Clusters of Galaxies:</a:t>
            </a:r>
            <a:br>
              <a:rPr sz="5500" b="1" smtClean="0">
                <a:solidFill>
                  <a:srgbClr val="FFFF00"/>
                </a:solidFill>
                <a:effectLst>
                  <a:outerShdw blurRad="38100" dist="38100" dir="2700000" algn="tl">
                    <a:srgbClr val="C0C0C0"/>
                  </a:outerShdw>
                </a:effectLst>
              </a:rPr>
            </a:br>
            <a:r>
              <a:rPr sz="5500" b="1" smtClean="0">
                <a:solidFill>
                  <a:srgbClr val="FFFF00"/>
                </a:solidFill>
                <a:effectLst>
                  <a:outerShdw blurRad="38100" dist="38100" dir="2700000" algn="tl">
                    <a:srgbClr val="C0C0C0"/>
                  </a:outerShdw>
                </a:effectLst>
              </a:rPr>
              <a:t>Gravitational  Lenses </a:t>
            </a:r>
          </a:p>
        </p:txBody>
      </p:sp>
      <p:pic>
        <p:nvPicPr>
          <p:cNvPr id="66564" name="Picture 7" descr="clu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1773238"/>
            <a:ext cx="488473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1701" name="Text Box 5"/>
          <p:cNvSpPr txBox="1">
            <a:spLocks noChangeArrowheads="1"/>
          </p:cNvSpPr>
          <p:nvPr/>
        </p:nvSpPr>
        <p:spPr bwMode="auto">
          <a:xfrm>
            <a:off x="4714875" y="5929313"/>
            <a:ext cx="4176713" cy="762000"/>
          </a:xfrm>
          <a:prstGeom prst="rect">
            <a:avLst/>
          </a:prstGeom>
          <a:noFill/>
          <a:ln w="9525">
            <a:noFill/>
            <a:miter lim="800000"/>
            <a:headEnd/>
            <a:tailEnd/>
          </a:ln>
          <a:effectLst/>
        </p:spPr>
        <p:txBody>
          <a:bodyPr>
            <a:spAutoFit/>
          </a:bodyPr>
          <a:lstStyle/>
          <a:p>
            <a:pPr eaLnBrk="0" hangingPunct="0">
              <a:spcBef>
                <a:spcPct val="50000"/>
              </a:spcBef>
              <a:defRPr/>
            </a:pPr>
            <a:r>
              <a:rPr lang="en-US" sz="4400" b="1" dirty="0">
                <a:solidFill>
                  <a:srgbClr val="FFFF00"/>
                </a:solidFill>
                <a:effectLst>
                  <a:outerShdw blurRad="38100" dist="38100" dir="2700000" algn="tl">
                    <a:srgbClr val="C0C0C0"/>
                  </a:outerShdw>
                </a:effectLst>
                <a:latin typeface="Papyrus" pitchFamily="66" charset="0"/>
              </a:rPr>
              <a:t>       </a:t>
            </a:r>
            <a:r>
              <a:rPr lang="en-US" sz="4400" b="1" dirty="0">
                <a:solidFill>
                  <a:srgbClr val="FFFF00"/>
                </a:solidFill>
                <a:effectLst>
                  <a:outerShdw blurRad="38100" dist="38100" dir="2700000" algn="tl">
                    <a:srgbClr val="C0C0C0"/>
                  </a:outerShdw>
                </a:effectLst>
                <a:latin typeface="Constantia"/>
              </a:rPr>
              <a:t>A1689</a:t>
            </a:r>
          </a:p>
        </p:txBody>
      </p:sp>
      <p:sp>
        <p:nvSpPr>
          <p:cNvPr id="66566" name="Rectangle 6"/>
          <p:cNvSpPr>
            <a:spLocks noChangeArrowheads="1"/>
          </p:cNvSpPr>
          <p:nvPr/>
        </p:nvSpPr>
        <p:spPr bwMode="auto">
          <a:xfrm>
            <a:off x="3995738" y="1773238"/>
            <a:ext cx="4897437" cy="4968875"/>
          </a:xfrm>
          <a:prstGeom prst="rect">
            <a:avLst/>
          </a:prstGeom>
          <a:noFill/>
          <a:ln w="38100">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6567" name="Text Box 8"/>
          <p:cNvSpPr txBox="1">
            <a:spLocks noChangeArrowheads="1"/>
          </p:cNvSpPr>
          <p:nvPr/>
        </p:nvSpPr>
        <p:spPr bwMode="auto">
          <a:xfrm>
            <a:off x="7451725" y="1844675"/>
            <a:ext cx="21955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200" smtClean="0">
                <a:solidFill>
                  <a:srgbClr val="FFFF99"/>
                </a:solidFill>
              </a:rPr>
              <a:t>Courtesy: </a:t>
            </a:r>
          </a:p>
          <a:p>
            <a:r>
              <a:rPr lang="en-US" altLang="en-US" sz="1200" smtClean="0">
                <a:solidFill>
                  <a:srgbClr val="FFFF99"/>
                </a:solidFill>
              </a:rPr>
              <a:t>T. Broadhurst et al</a:t>
            </a:r>
            <a:r>
              <a:rPr lang="en-US" altLang="en-US" smtClean="0">
                <a:solidFill>
                  <a:srgbClr val="FFFF99"/>
                </a:solidFill>
              </a:rPr>
              <a:t>.</a:t>
            </a:r>
          </a:p>
        </p:txBody>
      </p:sp>
      <p:sp>
        <p:nvSpPr>
          <p:cNvPr id="541705" name="Text Box 9"/>
          <p:cNvSpPr txBox="1">
            <a:spLocks noChangeArrowheads="1"/>
          </p:cNvSpPr>
          <p:nvPr/>
        </p:nvSpPr>
        <p:spPr bwMode="auto">
          <a:xfrm>
            <a:off x="0" y="2103438"/>
            <a:ext cx="3887788" cy="4754562"/>
          </a:xfrm>
          <a:prstGeom prst="rect">
            <a:avLst/>
          </a:prstGeom>
          <a:noFill/>
          <a:ln w="9525">
            <a:noFill/>
            <a:miter lim="800000"/>
            <a:headEnd/>
            <a:tailEnd/>
          </a:ln>
          <a:effectLst>
            <a:outerShdw blurRad="50800" dist="152400" dir="1620000" algn="ctr" rotWithShape="0">
              <a:srgbClr val="000000">
                <a:alpha val="43137"/>
              </a:srgbClr>
            </a:outerShdw>
          </a:effectLst>
        </p:spPr>
        <p:txBody>
          <a:bodyPr>
            <a:spAutoFit/>
          </a:bodyPr>
          <a:lstStyle/>
          <a:p>
            <a:pPr marL="342900" indent="-342900">
              <a:spcBef>
                <a:spcPct val="50000"/>
              </a:spcBef>
              <a:defRPr/>
            </a:pPr>
            <a:r>
              <a:rPr lang="en-US" b="1" dirty="0">
                <a:solidFill>
                  <a:srgbClr val="000099"/>
                </a:solidFill>
                <a:latin typeface="Papyrus" pitchFamily="66" charset="0"/>
              </a:rPr>
              <a:t>       </a:t>
            </a:r>
            <a:r>
              <a:rPr lang="en-US" sz="1500" b="1" dirty="0">
                <a:solidFill>
                  <a:prstClr val="black"/>
                </a:solidFill>
                <a:latin typeface="Constantia"/>
              </a:rPr>
              <a:t>A highly promising method to determine the amount and distribution of </a:t>
            </a:r>
          </a:p>
          <a:p>
            <a:pPr marL="342900" indent="-342900">
              <a:spcBef>
                <a:spcPct val="50000"/>
              </a:spcBef>
              <a:defRPr/>
            </a:pPr>
            <a:r>
              <a:rPr lang="en-US" sz="1500" b="1" dirty="0">
                <a:solidFill>
                  <a:prstClr val="black"/>
                </a:solidFill>
                <a:latin typeface="Constantia"/>
              </a:rPr>
              <a:t>             </a:t>
            </a:r>
            <a:r>
              <a:rPr lang="en-US" sz="1500" b="1" dirty="0">
                <a:solidFill>
                  <a:srgbClr val="000066"/>
                </a:solidFill>
                <a:latin typeface="Constantia"/>
              </a:rPr>
              <a:t>matter in the Universe </a:t>
            </a:r>
          </a:p>
          <a:p>
            <a:pPr marL="342900" indent="-342900">
              <a:spcBef>
                <a:spcPct val="50000"/>
              </a:spcBef>
              <a:defRPr/>
            </a:pPr>
            <a:r>
              <a:rPr lang="en-US" sz="1500" b="1" dirty="0">
                <a:solidFill>
                  <a:prstClr val="black"/>
                </a:solidFill>
                <a:latin typeface="Constantia"/>
              </a:rPr>
              <a:t>        looks at the way it affects </a:t>
            </a:r>
          </a:p>
          <a:p>
            <a:pPr marL="342900" indent="-342900">
              <a:spcBef>
                <a:spcPct val="50000"/>
              </a:spcBef>
              <a:defRPr/>
            </a:pPr>
            <a:r>
              <a:rPr lang="en-US" sz="1500" b="1" dirty="0">
                <a:solidFill>
                  <a:srgbClr val="000066"/>
                </a:solidFill>
                <a:latin typeface="Constantia"/>
              </a:rPr>
              <a:t>             the trajectories of photons</a:t>
            </a:r>
          </a:p>
          <a:p>
            <a:pPr marL="342900" indent="-342900">
              <a:spcBef>
                <a:spcPct val="50000"/>
              </a:spcBef>
              <a:defRPr/>
            </a:pPr>
            <a:r>
              <a:rPr lang="en-US" sz="1500" b="1" dirty="0">
                <a:solidFill>
                  <a:prstClr val="black"/>
                </a:solidFill>
                <a:latin typeface="Constantia"/>
              </a:rPr>
              <a:t>       According to </a:t>
            </a:r>
          </a:p>
          <a:p>
            <a:pPr marL="342900" indent="-342900">
              <a:spcBef>
                <a:spcPct val="50000"/>
              </a:spcBef>
              <a:defRPr/>
            </a:pPr>
            <a:r>
              <a:rPr lang="en-US" sz="1500" b="1" dirty="0">
                <a:solidFill>
                  <a:prstClr val="black"/>
                </a:solidFill>
                <a:latin typeface="Constantia"/>
              </a:rPr>
              <a:t>                Einstein’s theory of </a:t>
            </a:r>
          </a:p>
          <a:p>
            <a:pPr marL="342900" indent="-342900">
              <a:spcBef>
                <a:spcPct val="50000"/>
              </a:spcBef>
              <a:defRPr/>
            </a:pPr>
            <a:r>
              <a:rPr lang="en-US" sz="1500" b="1" dirty="0">
                <a:solidFill>
                  <a:prstClr val="black"/>
                </a:solidFill>
                <a:latin typeface="Constantia"/>
              </a:rPr>
              <a:t>                General Relativity, </a:t>
            </a:r>
          </a:p>
          <a:p>
            <a:pPr marL="342900" indent="-342900">
              <a:spcBef>
                <a:spcPct val="50000"/>
              </a:spcBef>
              <a:defRPr/>
            </a:pPr>
            <a:r>
              <a:rPr lang="en-US" sz="1500" b="1" dirty="0">
                <a:solidFill>
                  <a:prstClr val="black"/>
                </a:solidFill>
                <a:latin typeface="Constantia"/>
              </a:rPr>
              <a:t>       gravitational potential wells will bend and focus light. Dark matter concentrations act as a </a:t>
            </a:r>
          </a:p>
          <a:p>
            <a:pPr marL="342900" indent="-342900">
              <a:spcBef>
                <a:spcPct val="50000"/>
              </a:spcBef>
              <a:defRPr/>
            </a:pPr>
            <a:r>
              <a:rPr lang="en-US" sz="1500" b="1" dirty="0">
                <a:solidFill>
                  <a:prstClr val="black"/>
                </a:solidFill>
                <a:latin typeface="Constantia"/>
              </a:rPr>
              <a:t>            </a:t>
            </a:r>
            <a:r>
              <a:rPr lang="en-US" sz="1500" b="1" dirty="0">
                <a:solidFill>
                  <a:srgbClr val="000066"/>
                </a:solidFill>
                <a:effectLst>
                  <a:outerShdw blurRad="38100" dist="38100" dir="2700000" algn="tl">
                    <a:srgbClr val="C0C0C0"/>
                  </a:outerShdw>
                </a:effectLst>
                <a:latin typeface="Constantia"/>
              </a:rPr>
              <a:t>Gravitational Lens</a:t>
            </a:r>
            <a:r>
              <a:rPr lang="en-US" sz="1500" b="1" dirty="0">
                <a:solidFill>
                  <a:srgbClr val="000066"/>
                </a:solidFill>
                <a:latin typeface="Constantia"/>
              </a:rPr>
              <a:t> </a:t>
            </a:r>
          </a:p>
          <a:p>
            <a:pPr marL="342900" indent="-342900">
              <a:spcBef>
                <a:spcPct val="50000"/>
              </a:spcBef>
              <a:defRPr/>
            </a:pPr>
            <a:endParaRPr lang="en-US" sz="1500" b="1" dirty="0">
              <a:solidFill>
                <a:srgbClr val="FF0000"/>
              </a:solidFill>
              <a:latin typeface="Papyrus" pitchFamily="66" charset="0"/>
            </a:endParaRPr>
          </a:p>
          <a:p>
            <a:pPr marL="342900" indent="-342900">
              <a:spcBef>
                <a:spcPct val="50000"/>
              </a:spcBef>
              <a:defRPr/>
            </a:pPr>
            <a:r>
              <a:rPr lang="en-US" sz="1500" b="1" baseline="-25000" dirty="0">
                <a:solidFill>
                  <a:srgbClr val="F3A447"/>
                </a:solidFill>
                <a:latin typeface="Papyrus" pitchFamily="66" charset="0"/>
              </a:rPr>
              <a:t>           </a:t>
            </a:r>
            <a:endParaRPr lang="en-US" sz="1500" b="1" dirty="0">
              <a:solidFill>
                <a:srgbClr val="F3A447"/>
              </a:solidFill>
              <a:latin typeface="Papyrus" pitchFamily="66" charset="0"/>
            </a:endParaRPr>
          </a:p>
        </p:txBody>
      </p:sp>
    </p:spTree>
    <p:extLst>
      <p:ext uri="{BB962C8B-B14F-4D97-AF65-F5344CB8AC3E}">
        <p14:creationId xmlns:p14="http://schemas.microsoft.com/office/powerpoint/2010/main" val="1180085521"/>
      </p:ext>
    </p:extLst>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586" name="Picture 23" descr="Gravitational_lens-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3" y="500063"/>
            <a:ext cx="8572500" cy="648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1923" name="Rectangle 3"/>
          <p:cNvSpPr>
            <a:spLocks noGrp="1" noChangeArrowheads="1"/>
          </p:cNvSpPr>
          <p:nvPr>
            <p:ph type="title" idx="4294967295"/>
          </p:nvPr>
        </p:nvSpPr>
        <p:spPr>
          <a:xfrm>
            <a:off x="571472" y="285728"/>
            <a:ext cx="10404476" cy="1371600"/>
          </a:xfrm>
        </p:spPr>
        <p:txBody>
          <a:bodyPr>
            <a:noAutofit/>
          </a:bodyPr>
          <a:lstStyle/>
          <a:p>
            <a:pPr>
              <a:defRPr/>
            </a:pPr>
            <a:r>
              <a:rPr sz="5500" b="1" smtClean="0">
                <a:solidFill>
                  <a:schemeClr val="bg1"/>
                </a:solidFill>
              </a:rPr>
              <a:t>              </a:t>
            </a:r>
            <a:r>
              <a:rPr sz="5500" b="1" smtClean="0">
                <a:solidFill>
                  <a:schemeClr val="tx1"/>
                </a:solidFill>
              </a:rPr>
              <a:t>Clusters</a:t>
            </a:r>
            <a:r>
              <a:rPr sz="5500" b="1">
                <a:solidFill>
                  <a:schemeClr val="tx1"/>
                </a:solidFill>
              </a:rPr>
              <a:t>:</a:t>
            </a:r>
            <a:br>
              <a:rPr sz="5500" b="1">
                <a:solidFill>
                  <a:schemeClr val="tx1"/>
                </a:solidFill>
              </a:rPr>
            </a:br>
            <a:r>
              <a:rPr sz="5500" b="1">
                <a:solidFill>
                  <a:schemeClr val="tx1"/>
                </a:solidFill>
              </a:rPr>
              <a:t>Gravitational  Lensing</a:t>
            </a:r>
          </a:p>
        </p:txBody>
      </p:sp>
      <p:graphicFrame>
        <p:nvGraphicFramePr>
          <p:cNvPr id="67588" name="Object 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1326" name="Equation" r:id="rId4" imgW="114151" imgH="215619" progId="Equation.3">
                  <p:embed/>
                </p:oleObj>
              </mc:Choice>
              <mc:Fallback>
                <p:oleObj name="Equation" r:id="rId4"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589" name="Rectangle 5"/>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7590" name="Rectangle 6"/>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7591" name="Rectangle 7"/>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7592" name="Rectangle 8"/>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7593" name="Rectangle 9"/>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graphicFrame>
        <p:nvGraphicFramePr>
          <p:cNvPr id="67594"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1327" name="Equation" r:id="rId6" imgW="114151" imgH="215619" progId="Equation.3">
                  <p:embed/>
                </p:oleObj>
              </mc:Choice>
              <mc:Fallback>
                <p:oleObj name="Equation" r:id="rId6"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595" name="Rectangle 11"/>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7596" name="Rectangle 12"/>
          <p:cNvSpPr>
            <a:spLocks noChangeArrowheads="1"/>
          </p:cNvSpPr>
          <p:nvPr/>
        </p:nvSpPr>
        <p:spPr bwMode="auto">
          <a:xfrm>
            <a:off x="1835150" y="2924175"/>
            <a:ext cx="5329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7597" name="Rectangle 13"/>
          <p:cNvSpPr>
            <a:spLocks noChangeArrowheads="1"/>
          </p:cNvSpPr>
          <p:nvPr/>
        </p:nvSpPr>
        <p:spPr bwMode="auto">
          <a:xfrm>
            <a:off x="1908175" y="2924175"/>
            <a:ext cx="5184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7598" name="Rectangle 14"/>
          <p:cNvSpPr>
            <a:spLocks noChangeArrowheads="1"/>
          </p:cNvSpPr>
          <p:nvPr/>
        </p:nvSpPr>
        <p:spPr bwMode="auto">
          <a:xfrm>
            <a:off x="1908175" y="2852738"/>
            <a:ext cx="51117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7599" name="AutoShape 15"/>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7600" name="Text Box 16"/>
          <p:cNvSpPr txBox="1">
            <a:spLocks noChangeArrowheads="1"/>
          </p:cNvSpPr>
          <p:nvPr/>
        </p:nvSpPr>
        <p:spPr bwMode="auto">
          <a:xfrm>
            <a:off x="0" y="37163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smtClean="0">
              <a:solidFill>
                <a:prstClr val="white"/>
              </a:solidFill>
            </a:endParaRPr>
          </a:p>
        </p:txBody>
      </p:sp>
      <p:sp>
        <p:nvSpPr>
          <p:cNvPr id="67601" name="Text Box 18"/>
          <p:cNvSpPr txBox="1">
            <a:spLocks noChangeArrowheads="1"/>
          </p:cNvSpPr>
          <p:nvPr/>
        </p:nvSpPr>
        <p:spPr bwMode="auto">
          <a:xfrm>
            <a:off x="4643438" y="6381750"/>
            <a:ext cx="3240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smtClean="0">
              <a:solidFill>
                <a:prstClr val="white"/>
              </a:solidFill>
            </a:endParaRPr>
          </a:p>
        </p:txBody>
      </p:sp>
      <p:sp>
        <p:nvSpPr>
          <p:cNvPr id="67602" name="TextBox 22"/>
          <p:cNvSpPr txBox="1">
            <a:spLocks noChangeArrowheads="1"/>
          </p:cNvSpPr>
          <p:nvPr/>
        </p:nvSpPr>
        <p:spPr bwMode="auto">
          <a:xfrm>
            <a:off x="3929063" y="6215063"/>
            <a:ext cx="5072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prstClr val="white"/>
                </a:solidFill>
              </a:rPr>
              <a:t>Geometry  of  Gravitational Lenses </a:t>
            </a:r>
          </a:p>
        </p:txBody>
      </p:sp>
      <p:sp>
        <p:nvSpPr>
          <p:cNvPr id="25" name="Rectangle 24"/>
          <p:cNvSpPr/>
          <p:nvPr/>
        </p:nvSpPr>
        <p:spPr>
          <a:xfrm>
            <a:off x="3429000" y="6072188"/>
            <a:ext cx="5214938" cy="6429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455522207"/>
      </p:ext>
    </p:extLst>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72706" name="Picture 8" descr="cl0024dark_hst_big.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0500" y="1785938"/>
            <a:ext cx="4929188"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AutoShape 10"/>
          <p:cNvSpPr>
            <a:spLocks noChangeArrowheads="1"/>
          </p:cNvSpPr>
          <p:nvPr/>
        </p:nvSpPr>
        <p:spPr bwMode="auto">
          <a:xfrm>
            <a:off x="107950" y="1744663"/>
            <a:ext cx="3821113" cy="4997450"/>
          </a:xfrm>
          <a:prstGeom prst="roundRect">
            <a:avLst>
              <a:gd name="adj" fmla="val 16667"/>
            </a:avLst>
          </a:prstGeom>
          <a:solidFill>
            <a:schemeClr val="accent1">
              <a:alpha val="50195"/>
            </a:schemeClr>
          </a:solidFill>
          <a:ln w="38100">
            <a:solidFill>
              <a:schemeClr val="bg1">
                <a:lumMod val="85000"/>
                <a:lumOff val="15000"/>
              </a:schemeClr>
            </a:solidFill>
            <a:round/>
            <a:headEnd/>
            <a:tailEnd/>
          </a:ln>
        </p:spPr>
        <p:txBody>
          <a:bodyPr wrap="none" anchor="ctr"/>
          <a:lstStyle/>
          <a:p>
            <a:pPr>
              <a:defRPr/>
            </a:pPr>
            <a:endParaRPr lang="en-US">
              <a:solidFill>
                <a:prstClr val="white"/>
              </a:solidFill>
            </a:endParaRPr>
          </a:p>
        </p:txBody>
      </p:sp>
      <p:sp>
        <p:nvSpPr>
          <p:cNvPr id="541698" name="Rectangle 2"/>
          <p:cNvSpPr>
            <a:spLocks noGrp="1" noChangeArrowheads="1"/>
          </p:cNvSpPr>
          <p:nvPr>
            <p:ph type="title" idx="4294967295"/>
          </p:nvPr>
        </p:nvSpPr>
        <p:spPr>
          <a:xfrm>
            <a:off x="1142976" y="500042"/>
            <a:ext cx="9144000" cy="1143000"/>
          </a:xfrm>
        </p:spPr>
        <p:txBody>
          <a:bodyPr>
            <a:noAutofit/>
          </a:bodyPr>
          <a:lstStyle/>
          <a:p>
            <a:pPr eaLnBrk="1" hangingPunct="1">
              <a:defRPr/>
            </a:pPr>
            <a:r>
              <a:rPr sz="5500" b="1" smtClean="0">
                <a:solidFill>
                  <a:srgbClr val="FFFF00"/>
                </a:solidFill>
                <a:effectLst>
                  <a:outerShdw blurRad="38100" dist="38100" dir="2700000" algn="tl">
                    <a:srgbClr val="C0C0C0"/>
                  </a:outerShdw>
                </a:effectLst>
              </a:rPr>
              <a:t> Clusters of Galaxies:      </a:t>
            </a:r>
            <a:br>
              <a:rPr sz="5500" b="1" smtClean="0">
                <a:solidFill>
                  <a:srgbClr val="FFFF00"/>
                </a:solidFill>
                <a:effectLst>
                  <a:outerShdw blurRad="38100" dist="38100" dir="2700000" algn="tl">
                    <a:srgbClr val="C0C0C0"/>
                  </a:outerShdw>
                </a:effectLst>
              </a:rPr>
            </a:br>
            <a:r>
              <a:rPr sz="5500" b="1" smtClean="0">
                <a:solidFill>
                  <a:srgbClr val="FFFF00"/>
                </a:solidFill>
                <a:effectLst>
                  <a:outerShdw blurRad="38100" dist="38100" dir="2700000" algn="tl">
                    <a:srgbClr val="C0C0C0"/>
                  </a:outerShdw>
                </a:effectLst>
              </a:rPr>
              <a:t>    Dark Matter Map </a:t>
            </a:r>
          </a:p>
        </p:txBody>
      </p:sp>
      <p:sp>
        <p:nvSpPr>
          <p:cNvPr id="541701" name="Text Box 5"/>
          <p:cNvSpPr txBox="1">
            <a:spLocks noChangeArrowheads="1"/>
          </p:cNvSpPr>
          <p:nvPr/>
        </p:nvSpPr>
        <p:spPr bwMode="auto">
          <a:xfrm>
            <a:off x="4714875" y="5929313"/>
            <a:ext cx="4176713" cy="762000"/>
          </a:xfrm>
          <a:prstGeom prst="rect">
            <a:avLst/>
          </a:prstGeom>
          <a:noFill/>
          <a:ln w="9525">
            <a:noFill/>
            <a:miter lim="800000"/>
            <a:headEnd/>
            <a:tailEnd/>
          </a:ln>
          <a:effectLst/>
        </p:spPr>
        <p:txBody>
          <a:bodyPr>
            <a:spAutoFit/>
          </a:bodyPr>
          <a:lstStyle/>
          <a:p>
            <a:pPr eaLnBrk="0" hangingPunct="0">
              <a:spcBef>
                <a:spcPct val="50000"/>
              </a:spcBef>
              <a:defRPr/>
            </a:pPr>
            <a:r>
              <a:rPr lang="en-US" sz="4400" b="1" dirty="0">
                <a:solidFill>
                  <a:srgbClr val="FFFF00"/>
                </a:solidFill>
                <a:effectLst>
                  <a:outerShdw blurRad="38100" dist="38100" dir="2700000" algn="tl">
                    <a:srgbClr val="C0C0C0"/>
                  </a:outerShdw>
                </a:effectLst>
                <a:latin typeface="Papyrus" pitchFamily="66" charset="0"/>
              </a:rPr>
              <a:t>       </a:t>
            </a:r>
            <a:r>
              <a:rPr lang="en-US" sz="4400" b="1" dirty="0">
                <a:solidFill>
                  <a:srgbClr val="FFFF00"/>
                </a:solidFill>
                <a:effectLst>
                  <a:outerShdw blurRad="38100" dist="38100" dir="2700000" algn="tl">
                    <a:srgbClr val="C0C0C0"/>
                  </a:outerShdw>
                </a:effectLst>
                <a:latin typeface="Constantia"/>
              </a:rPr>
              <a:t>Cl0024</a:t>
            </a:r>
          </a:p>
        </p:txBody>
      </p:sp>
      <p:sp>
        <p:nvSpPr>
          <p:cNvPr id="72710" name="Rectangle 6"/>
          <p:cNvSpPr>
            <a:spLocks noChangeArrowheads="1"/>
          </p:cNvSpPr>
          <p:nvPr/>
        </p:nvSpPr>
        <p:spPr bwMode="auto">
          <a:xfrm>
            <a:off x="3995738" y="1773238"/>
            <a:ext cx="4897437" cy="4968875"/>
          </a:xfrm>
          <a:prstGeom prst="rect">
            <a:avLst/>
          </a:prstGeom>
          <a:noFill/>
          <a:ln w="38100">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541705" name="Text Box 9"/>
          <p:cNvSpPr txBox="1">
            <a:spLocks noChangeArrowheads="1"/>
          </p:cNvSpPr>
          <p:nvPr/>
        </p:nvSpPr>
        <p:spPr bwMode="auto">
          <a:xfrm>
            <a:off x="214313" y="2143125"/>
            <a:ext cx="3887787" cy="4894263"/>
          </a:xfrm>
          <a:prstGeom prst="rect">
            <a:avLst/>
          </a:prstGeom>
          <a:noFill/>
          <a:ln w="9525">
            <a:noFill/>
            <a:miter lim="800000"/>
            <a:headEnd/>
            <a:tailEnd/>
          </a:ln>
          <a:effectLst>
            <a:outerShdw blurRad="50800" dist="152400" dir="1620000" algn="ctr" rotWithShape="0">
              <a:srgbClr val="000000">
                <a:alpha val="43137"/>
              </a:srgbClr>
            </a:outerShdw>
          </a:effectLst>
        </p:spPr>
        <p:txBody>
          <a:bodyPr>
            <a:spAutoFit/>
          </a:bodyPr>
          <a:lstStyle/>
          <a:p>
            <a:pPr marL="342900" indent="-342900">
              <a:spcBef>
                <a:spcPct val="50000"/>
              </a:spcBef>
              <a:defRPr/>
            </a:pPr>
            <a:r>
              <a:rPr lang="en-US" b="1" dirty="0">
                <a:solidFill>
                  <a:srgbClr val="000099"/>
                </a:solidFill>
                <a:latin typeface="Papyrus" pitchFamily="66" charset="0"/>
              </a:rPr>
              <a:t>       </a:t>
            </a:r>
            <a:r>
              <a:rPr lang="en-US" sz="1500" b="1" dirty="0">
                <a:solidFill>
                  <a:prstClr val="black"/>
                </a:solidFill>
                <a:latin typeface="Constantia"/>
              </a:rPr>
              <a:t>A highly promising method to determine the amount and distribution of </a:t>
            </a:r>
          </a:p>
          <a:p>
            <a:pPr marL="342900" indent="-342900">
              <a:spcBef>
                <a:spcPct val="50000"/>
              </a:spcBef>
              <a:defRPr/>
            </a:pPr>
            <a:r>
              <a:rPr lang="en-US" sz="1500" b="1" dirty="0">
                <a:solidFill>
                  <a:prstClr val="black"/>
                </a:solidFill>
                <a:latin typeface="Constantia"/>
              </a:rPr>
              <a:t>             </a:t>
            </a:r>
            <a:r>
              <a:rPr lang="en-US" sz="1500" b="1" dirty="0">
                <a:solidFill>
                  <a:srgbClr val="000066"/>
                </a:solidFill>
                <a:latin typeface="Constantia"/>
              </a:rPr>
              <a:t>matter in the Universe </a:t>
            </a:r>
          </a:p>
          <a:p>
            <a:pPr marL="342900" indent="-342900">
              <a:spcBef>
                <a:spcPct val="50000"/>
              </a:spcBef>
              <a:defRPr/>
            </a:pPr>
            <a:r>
              <a:rPr lang="en-US" sz="1500" b="1" dirty="0">
                <a:solidFill>
                  <a:prstClr val="black"/>
                </a:solidFill>
                <a:latin typeface="Constantia"/>
              </a:rPr>
              <a:t>        looks at the way it affects </a:t>
            </a:r>
          </a:p>
          <a:p>
            <a:pPr marL="342900" indent="-342900">
              <a:spcBef>
                <a:spcPct val="50000"/>
              </a:spcBef>
              <a:defRPr/>
            </a:pPr>
            <a:r>
              <a:rPr lang="en-US" sz="1500" b="1" dirty="0">
                <a:solidFill>
                  <a:prstClr val="black"/>
                </a:solidFill>
                <a:latin typeface="Constantia"/>
              </a:rPr>
              <a:t>             </a:t>
            </a:r>
            <a:r>
              <a:rPr lang="en-US" sz="1500" b="1" dirty="0">
                <a:solidFill>
                  <a:srgbClr val="000066"/>
                </a:solidFill>
                <a:latin typeface="Constantia"/>
              </a:rPr>
              <a:t>the trajectories of photons.</a:t>
            </a:r>
          </a:p>
          <a:p>
            <a:pPr marL="342900" indent="-342900">
              <a:spcBef>
                <a:spcPct val="50000"/>
              </a:spcBef>
              <a:defRPr/>
            </a:pPr>
            <a:r>
              <a:rPr lang="en-US" sz="1500" b="1" dirty="0">
                <a:solidFill>
                  <a:prstClr val="black"/>
                </a:solidFill>
                <a:latin typeface="Constantia"/>
              </a:rPr>
              <a:t>       According to </a:t>
            </a:r>
          </a:p>
          <a:p>
            <a:pPr marL="342900" indent="-342900">
              <a:spcBef>
                <a:spcPct val="50000"/>
              </a:spcBef>
              <a:defRPr/>
            </a:pPr>
            <a:r>
              <a:rPr lang="en-US" sz="1500" b="1" dirty="0">
                <a:solidFill>
                  <a:prstClr val="black"/>
                </a:solidFill>
                <a:latin typeface="Constantia"/>
              </a:rPr>
              <a:t>                Einstein’s theory of </a:t>
            </a:r>
          </a:p>
          <a:p>
            <a:pPr marL="342900" indent="-342900">
              <a:spcBef>
                <a:spcPct val="50000"/>
              </a:spcBef>
              <a:defRPr/>
            </a:pPr>
            <a:r>
              <a:rPr lang="en-US" sz="1500" b="1" dirty="0">
                <a:solidFill>
                  <a:prstClr val="black"/>
                </a:solidFill>
                <a:latin typeface="Constantia"/>
              </a:rPr>
              <a:t>                General Relativity, </a:t>
            </a:r>
          </a:p>
          <a:p>
            <a:pPr marL="342900" indent="-342900">
              <a:spcBef>
                <a:spcPct val="50000"/>
              </a:spcBef>
              <a:defRPr/>
            </a:pPr>
            <a:r>
              <a:rPr lang="en-US" sz="1500" b="1" dirty="0">
                <a:solidFill>
                  <a:prstClr val="black"/>
                </a:solidFill>
                <a:latin typeface="Constantia"/>
              </a:rPr>
              <a:t>       gravitational potential wells will bend and focus light. Dark matter concentrations act as a </a:t>
            </a:r>
          </a:p>
          <a:p>
            <a:pPr marL="342900" indent="-342900">
              <a:spcBef>
                <a:spcPct val="50000"/>
              </a:spcBef>
              <a:defRPr/>
            </a:pPr>
            <a:r>
              <a:rPr lang="en-US" sz="1500" b="1" dirty="0">
                <a:solidFill>
                  <a:prstClr val="black"/>
                </a:solidFill>
                <a:latin typeface="Constantia"/>
              </a:rPr>
              <a:t>            </a:t>
            </a:r>
            <a:r>
              <a:rPr lang="en-US" sz="1500" b="1" dirty="0">
                <a:solidFill>
                  <a:srgbClr val="000066"/>
                </a:solidFill>
                <a:effectLst>
                  <a:outerShdw blurRad="38100" dist="38100" dir="2700000" algn="tl">
                    <a:srgbClr val="C0C0C0"/>
                  </a:outerShdw>
                </a:effectLst>
                <a:latin typeface="Constantia"/>
              </a:rPr>
              <a:t>Gravitational Lens</a:t>
            </a:r>
            <a:r>
              <a:rPr lang="en-US" sz="1500" b="1" dirty="0">
                <a:solidFill>
                  <a:srgbClr val="000066"/>
                </a:solidFill>
                <a:latin typeface="Constantia"/>
              </a:rPr>
              <a:t>. </a:t>
            </a:r>
          </a:p>
          <a:p>
            <a:pPr marL="342900" indent="-342900">
              <a:spcBef>
                <a:spcPct val="50000"/>
              </a:spcBef>
              <a:defRPr/>
            </a:pPr>
            <a:endParaRPr lang="en-US" b="1" dirty="0">
              <a:solidFill>
                <a:srgbClr val="FF0000"/>
              </a:solidFill>
              <a:latin typeface="Papyrus" pitchFamily="66" charset="0"/>
            </a:endParaRPr>
          </a:p>
          <a:p>
            <a:pPr marL="342900" indent="-342900">
              <a:spcBef>
                <a:spcPct val="50000"/>
              </a:spcBef>
              <a:defRPr/>
            </a:pPr>
            <a:r>
              <a:rPr lang="en-US" b="1" baseline="-25000" dirty="0">
                <a:solidFill>
                  <a:srgbClr val="F3A447"/>
                </a:solidFill>
                <a:latin typeface="Papyrus" pitchFamily="66" charset="0"/>
              </a:rPr>
              <a:t>           </a:t>
            </a:r>
            <a:endParaRPr lang="en-US" b="1" dirty="0">
              <a:solidFill>
                <a:srgbClr val="F3A447"/>
              </a:solidFill>
              <a:latin typeface="Papyrus" pitchFamily="66" charset="0"/>
            </a:endParaRPr>
          </a:p>
        </p:txBody>
      </p:sp>
    </p:spTree>
    <p:extLst>
      <p:ext uri="{BB962C8B-B14F-4D97-AF65-F5344CB8AC3E}">
        <p14:creationId xmlns:p14="http://schemas.microsoft.com/office/powerpoint/2010/main" val="1441596804"/>
      </p:ext>
    </p:extLst>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37" name="Picture 21" descr="1e06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251950" cy="6681788"/>
          </a:xfrm>
          <a:prstGeom prst="rect">
            <a:avLst/>
          </a:prstGeom>
          <a:noFill/>
          <a:extLst>
            <a:ext uri="{909E8E84-426E-40DD-AFC4-6F175D3DCCD1}">
              <a14:hiddenFill xmlns:a14="http://schemas.microsoft.com/office/drawing/2010/main">
                <a:solidFill>
                  <a:srgbClr val="FFFFFF"/>
                </a:solidFill>
              </a14:hiddenFill>
            </a:ext>
          </a:extLst>
        </p:spPr>
      </p:pic>
      <p:sp>
        <p:nvSpPr>
          <p:cNvPr id="726018" name="Rectangle 2"/>
          <p:cNvSpPr>
            <a:spLocks noChangeArrowheads="1"/>
          </p:cNvSpPr>
          <p:nvPr/>
        </p:nvSpPr>
        <p:spPr bwMode="auto">
          <a:xfrm>
            <a:off x="0" y="0"/>
            <a:ext cx="9144000" cy="17732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graphicFrame>
        <p:nvGraphicFramePr>
          <p:cNvPr id="726020" name="Object 4"/>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2350"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6021" name="Rectangle 5"/>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726022" name="Rectangle 6"/>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726023" name="Rectangle 7"/>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726024" name="Rectangle 8"/>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726025" name="Rectangle 9"/>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graphicFrame>
        <p:nvGraphicFramePr>
          <p:cNvPr id="726026" name="Object 10"/>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2351"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6027" name="Rectangle 11"/>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726028" name="Rectangle 12"/>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726029" name="Rectangle 13"/>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726030" name="Rectangle 14"/>
          <p:cNvSpPr>
            <a:spLocks noChangeArrowheads="1"/>
          </p:cNvSpPr>
          <p:nvPr/>
        </p:nvSpPr>
        <p:spPr bwMode="auto">
          <a:xfrm>
            <a:off x="1908175" y="2852738"/>
            <a:ext cx="511175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726031" name="AutoShape 15"/>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726032" name="Text Box 16"/>
          <p:cNvSpPr txBox="1">
            <a:spLocks noChangeArrowheads="1"/>
          </p:cNvSpPr>
          <p:nvPr/>
        </p:nvSpPr>
        <p:spPr bwMode="auto">
          <a:xfrm>
            <a:off x="0" y="37163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mtClean="0">
              <a:solidFill>
                <a:srgbClr val="000000"/>
              </a:solidFill>
            </a:endParaRPr>
          </a:p>
        </p:txBody>
      </p:sp>
      <p:sp>
        <p:nvSpPr>
          <p:cNvPr id="726034" name="Text Box 18"/>
          <p:cNvSpPr txBox="1">
            <a:spLocks noChangeArrowheads="1"/>
          </p:cNvSpPr>
          <p:nvPr/>
        </p:nvSpPr>
        <p:spPr bwMode="auto">
          <a:xfrm>
            <a:off x="4643438" y="6381750"/>
            <a:ext cx="3240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mtClean="0">
              <a:solidFill>
                <a:srgbClr val="000000"/>
              </a:solidFill>
            </a:endParaRPr>
          </a:p>
        </p:txBody>
      </p:sp>
      <p:sp>
        <p:nvSpPr>
          <p:cNvPr id="726038" name="Text Box 22"/>
          <p:cNvSpPr txBox="1">
            <a:spLocks noChangeArrowheads="1"/>
          </p:cNvSpPr>
          <p:nvPr/>
        </p:nvSpPr>
        <p:spPr bwMode="auto">
          <a:xfrm>
            <a:off x="6588125" y="6237288"/>
            <a:ext cx="230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smtClean="0">
                <a:solidFill>
                  <a:srgbClr val="FFFFD9"/>
                </a:solidFill>
                <a:latin typeface="Papyrus" pitchFamily="66" charset="0"/>
              </a:rPr>
              <a:t>Clowe et al. 2006</a:t>
            </a:r>
          </a:p>
        </p:txBody>
      </p:sp>
      <p:sp>
        <p:nvSpPr>
          <p:cNvPr id="20" name="Rectangle 4"/>
          <p:cNvSpPr txBox="1">
            <a:spLocks noChangeArrowheads="1"/>
          </p:cNvSpPr>
          <p:nvPr/>
        </p:nvSpPr>
        <p:spPr bwMode="auto">
          <a:xfrm>
            <a:off x="-630238" y="-99392"/>
            <a:ext cx="1040447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sz="4800" b="1" kern="0" smtClean="0">
                <a:solidFill>
                  <a:srgbClr val="CC0000"/>
                </a:solidFill>
                <a:latin typeface="Papyrus" pitchFamily="66" charset="0"/>
              </a:rPr>
              <a:t/>
            </a:r>
            <a:br>
              <a:rPr lang="en-US" altLang="en-US" sz="4800" b="1" kern="0" smtClean="0">
                <a:solidFill>
                  <a:srgbClr val="CC0000"/>
                </a:solidFill>
                <a:latin typeface="Papyrus" pitchFamily="66" charset="0"/>
              </a:rPr>
            </a:br>
            <a:r>
              <a:rPr lang="en-US" altLang="en-US" sz="4800" b="1" kern="0" smtClean="0">
                <a:solidFill>
                  <a:srgbClr val="000000">
                    <a:lumMod val="75000"/>
                    <a:lumOff val="25000"/>
                  </a:srgbClr>
                </a:solidFill>
              </a:rPr>
              <a:t>Bullet Cluster colliding …</a:t>
            </a:r>
            <a:endParaRPr lang="en-US" altLang="en-US" sz="4800" b="1" kern="0" dirty="0" smtClean="0">
              <a:solidFill>
                <a:srgbClr val="000000">
                  <a:lumMod val="75000"/>
                  <a:lumOff val="25000"/>
                </a:srgbClr>
              </a:solidFill>
            </a:endParaRPr>
          </a:p>
        </p:txBody>
      </p:sp>
      <p:sp>
        <p:nvSpPr>
          <p:cNvPr id="2" name="TextBox 1"/>
          <p:cNvSpPr txBox="1"/>
          <p:nvPr/>
        </p:nvSpPr>
        <p:spPr>
          <a:xfrm>
            <a:off x="6238793" y="2696999"/>
            <a:ext cx="2808312" cy="646331"/>
          </a:xfrm>
          <a:prstGeom prst="rect">
            <a:avLst/>
          </a:prstGeom>
          <a:noFill/>
        </p:spPr>
        <p:txBody>
          <a:bodyPr wrap="square" rtlCol="0">
            <a:spAutoFit/>
          </a:bodyPr>
          <a:lstStyle/>
          <a:p>
            <a:r>
              <a:rPr lang="nl-NL" b="1" dirty="0">
                <a:solidFill>
                  <a:srgbClr val="FFFFFA"/>
                </a:solidFill>
              </a:rPr>
              <a:t>r</a:t>
            </a:r>
            <a:r>
              <a:rPr lang="nl-NL" b="1" dirty="0" smtClean="0">
                <a:solidFill>
                  <a:srgbClr val="FFFFFA"/>
                </a:solidFill>
              </a:rPr>
              <a:t>ed:  </a:t>
            </a:r>
          </a:p>
          <a:p>
            <a:r>
              <a:rPr lang="nl-NL" b="1" dirty="0">
                <a:solidFill>
                  <a:srgbClr val="FFFFFA"/>
                </a:solidFill>
              </a:rPr>
              <a:t>h</a:t>
            </a:r>
            <a:r>
              <a:rPr lang="nl-NL" b="1" dirty="0" smtClean="0">
                <a:solidFill>
                  <a:srgbClr val="FFFFFA"/>
                </a:solidFill>
              </a:rPr>
              <a:t>ot Xray cluster gas</a:t>
            </a:r>
            <a:endParaRPr lang="en-GB" b="1" dirty="0">
              <a:solidFill>
                <a:srgbClr val="FFFFFA"/>
              </a:solidFill>
            </a:endParaRPr>
          </a:p>
        </p:txBody>
      </p:sp>
      <p:cxnSp>
        <p:nvCxnSpPr>
          <p:cNvPr id="4" name="Straight Arrow Connector 3"/>
          <p:cNvCxnSpPr/>
          <p:nvPr/>
        </p:nvCxnSpPr>
        <p:spPr>
          <a:xfrm flipH="1">
            <a:off x="5652120" y="3020164"/>
            <a:ext cx="586673" cy="879530"/>
          </a:xfrm>
          <a:prstGeom prst="straightConnector1">
            <a:avLst/>
          </a:prstGeom>
          <a:ln w="38100">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23528" y="3318204"/>
            <a:ext cx="2808312" cy="646331"/>
          </a:xfrm>
          <a:prstGeom prst="rect">
            <a:avLst/>
          </a:prstGeom>
          <a:noFill/>
        </p:spPr>
        <p:txBody>
          <a:bodyPr wrap="square" rtlCol="0">
            <a:spAutoFit/>
          </a:bodyPr>
          <a:lstStyle/>
          <a:p>
            <a:r>
              <a:rPr lang="nl-NL" b="1" dirty="0" smtClean="0">
                <a:solidFill>
                  <a:srgbClr val="FFFFFA"/>
                </a:solidFill>
              </a:rPr>
              <a:t>blue:  </a:t>
            </a:r>
          </a:p>
          <a:p>
            <a:r>
              <a:rPr lang="nl-NL" b="1" dirty="0">
                <a:solidFill>
                  <a:srgbClr val="FFFFFA"/>
                </a:solidFill>
              </a:rPr>
              <a:t>d</a:t>
            </a:r>
            <a:r>
              <a:rPr lang="nl-NL" b="1" dirty="0" smtClean="0">
                <a:solidFill>
                  <a:srgbClr val="FFFFFA"/>
                </a:solidFill>
              </a:rPr>
              <a:t>ark matter</a:t>
            </a:r>
            <a:endParaRPr lang="en-GB" b="1" dirty="0">
              <a:solidFill>
                <a:srgbClr val="FFFFFA"/>
              </a:solidFill>
            </a:endParaRPr>
          </a:p>
        </p:txBody>
      </p:sp>
      <p:cxnSp>
        <p:nvCxnSpPr>
          <p:cNvPr id="26" name="Straight Arrow Connector 25"/>
          <p:cNvCxnSpPr/>
          <p:nvPr/>
        </p:nvCxnSpPr>
        <p:spPr>
          <a:xfrm>
            <a:off x="1048987" y="4052094"/>
            <a:ext cx="1938837" cy="456406"/>
          </a:xfrm>
          <a:prstGeom prst="straightConnector1">
            <a:avLst/>
          </a:prstGeom>
          <a:ln w="38100">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263481" y="2744787"/>
            <a:ext cx="2340967" cy="598543"/>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30" name="Rectangle 29"/>
          <p:cNvSpPr/>
          <p:nvPr/>
        </p:nvSpPr>
        <p:spPr>
          <a:xfrm>
            <a:off x="124916" y="3370207"/>
            <a:ext cx="2340967" cy="598543"/>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784534113"/>
      </p:ext>
    </p:extLst>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AutoShape 2"/>
          <p:cNvSpPr>
            <a:spLocks noChangeArrowheads="1"/>
          </p:cNvSpPr>
          <p:nvPr/>
        </p:nvSpPr>
        <p:spPr bwMode="auto">
          <a:xfrm>
            <a:off x="257980" y="2060848"/>
            <a:ext cx="8713788" cy="3095625"/>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396553" y="2276872"/>
            <a:ext cx="9720263" cy="1828193"/>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6000" b="1" dirty="0" smtClean="0">
                <a:solidFill>
                  <a:srgbClr val="FFFFD9"/>
                </a:solidFill>
                <a:effectLst>
                  <a:outerShdw blurRad="38100" dist="38100" dir="2700000" algn="tl">
                    <a:srgbClr val="000000"/>
                  </a:outerShdw>
                </a:effectLst>
                <a:latin typeface="Arial"/>
              </a:rPr>
              <a:t>Dark Energy</a:t>
            </a:r>
          </a:p>
        </p:txBody>
      </p:sp>
    </p:spTree>
    <p:extLst>
      <p:ext uri="{BB962C8B-B14F-4D97-AF65-F5344CB8AC3E}">
        <p14:creationId xmlns:p14="http://schemas.microsoft.com/office/powerpoint/2010/main" val="2877041810"/>
      </p:ext>
    </p:extLst>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sz="6000" b="1" smtClean="0">
                <a:solidFill>
                  <a:schemeClr val="tx1"/>
                </a:solidFill>
              </a:rPr>
              <a:t>Galaxy Clustering</a:t>
            </a:r>
          </a:p>
        </p:txBody>
      </p:sp>
      <p:pic>
        <p:nvPicPr>
          <p:cNvPr id="73731" name="Content Placeholder 3" descr="efstathiou.maddox.xir.199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003800" y="3213100"/>
            <a:ext cx="3905250" cy="3397250"/>
          </a:xfrm>
        </p:spPr>
      </p:pic>
      <p:pic>
        <p:nvPicPr>
          <p:cNvPr id="73732" name="Picture 4" descr="259117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7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585654"/>
      </p:ext>
    </p:extLst>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81" name="Rectangle 5"/>
          <p:cNvSpPr>
            <a:spLocks noGrp="1" noChangeArrowheads="1"/>
          </p:cNvSpPr>
          <p:nvPr>
            <p:ph type="title" idx="4294967295"/>
          </p:nvPr>
        </p:nvSpPr>
        <p:spPr>
          <a:xfrm>
            <a:off x="-396875" y="-171450"/>
            <a:ext cx="10117138" cy="1371600"/>
          </a:xfrm>
        </p:spPr>
        <p:txBody>
          <a:bodyPr/>
          <a:lstStyle/>
          <a:p>
            <a:pPr eaLnBrk="1" fontAlgn="auto" hangingPunct="1">
              <a:spcAft>
                <a:spcPts val="0"/>
              </a:spcAft>
              <a:defRPr/>
            </a:pPr>
            <a:r>
              <a:rPr lang="en-US" sz="4000" b="1" dirty="0" smtClean="0">
                <a:solidFill>
                  <a:schemeClr val="accent3"/>
                </a:solidFill>
              </a:rPr>
              <a:t>Dark  Energy:  Identity &amp; Nature</a:t>
            </a:r>
            <a:endParaRPr sz="4000" b="1" dirty="0" smtClean="0">
              <a:solidFill>
                <a:schemeClr val="accent3"/>
              </a:solidFill>
            </a:endParaRPr>
          </a:p>
        </p:txBody>
      </p:sp>
      <p:sp>
        <p:nvSpPr>
          <p:cNvPr id="9" name="TextBox 8"/>
          <p:cNvSpPr txBox="1"/>
          <p:nvPr/>
        </p:nvSpPr>
        <p:spPr>
          <a:xfrm>
            <a:off x="539750" y="1196975"/>
            <a:ext cx="8280400" cy="6186488"/>
          </a:xfrm>
          <a:prstGeom prst="rect">
            <a:avLst/>
          </a:prstGeom>
          <a:noFill/>
        </p:spPr>
        <p:txBody>
          <a:bodyPr>
            <a:spAutoFit/>
          </a:bodyPr>
          <a:lstStyle/>
          <a:p>
            <a:pPr>
              <a:defRPr/>
            </a:pPr>
            <a:r>
              <a:rPr lang="en-US" b="1" dirty="0">
                <a:solidFill>
                  <a:srgbClr val="FF0000"/>
                </a:solidFill>
              </a:rPr>
              <a:t>Huge and ever growing </a:t>
            </a:r>
          </a:p>
          <a:p>
            <a:pPr>
              <a:defRPr/>
            </a:pPr>
            <a:r>
              <a:rPr lang="en-US" b="1" dirty="0">
                <a:solidFill>
                  <a:srgbClr val="FF0000"/>
                </a:solidFill>
              </a:rPr>
              <a:t>list of suggestions on </a:t>
            </a:r>
          </a:p>
          <a:p>
            <a:pPr>
              <a:defRPr/>
            </a:pPr>
            <a:r>
              <a:rPr lang="en-US" b="1" dirty="0">
                <a:solidFill>
                  <a:srgbClr val="FF0000"/>
                </a:solidFill>
              </a:rPr>
              <a:t>          </a:t>
            </a:r>
          </a:p>
          <a:p>
            <a:pPr>
              <a:defRPr/>
            </a:pPr>
            <a:r>
              <a:rPr lang="en-US" b="1" dirty="0">
                <a:solidFill>
                  <a:srgbClr val="FF0000"/>
                </a:solidFill>
              </a:rPr>
              <a:t>identity  &amp;  nature of Dark Energy:</a:t>
            </a:r>
          </a:p>
          <a:p>
            <a:pPr>
              <a:defRPr/>
            </a:pPr>
            <a:endParaRPr lang="en-US" b="1" dirty="0">
              <a:solidFill>
                <a:srgbClr val="FF0000"/>
              </a:solidFill>
            </a:endParaRPr>
          </a:p>
          <a:p>
            <a:pPr>
              <a:defRPr/>
            </a:pPr>
            <a:endParaRPr lang="en-US" b="1" dirty="0">
              <a:solidFill>
                <a:srgbClr val="FF0000"/>
              </a:solidFill>
            </a:endParaRPr>
          </a:p>
          <a:p>
            <a:pPr>
              <a:buFont typeface="Arial" pitchFamily="34" charset="0"/>
              <a:buChar char="•"/>
              <a:defRPr/>
            </a:pPr>
            <a:r>
              <a:rPr lang="en-US" b="1" dirty="0">
                <a:solidFill>
                  <a:srgbClr val="FFFFE9"/>
                </a:solidFill>
              </a:rPr>
              <a:t>  Cosmological Constant</a:t>
            </a:r>
          </a:p>
          <a:p>
            <a:pPr>
              <a:buFont typeface="Arial" pitchFamily="34" charset="0"/>
              <a:buChar char="•"/>
              <a:defRPr/>
            </a:pPr>
            <a:r>
              <a:rPr lang="en-US" b="1" dirty="0">
                <a:solidFill>
                  <a:srgbClr val="FFFFE9"/>
                </a:solidFill>
              </a:rPr>
              <a:t>  Cosmic </a:t>
            </a:r>
            <a:r>
              <a:rPr lang="en-US" b="1" dirty="0" err="1">
                <a:solidFill>
                  <a:srgbClr val="FFFFE9"/>
                </a:solidFill>
              </a:rPr>
              <a:t>Backreaction</a:t>
            </a:r>
            <a:r>
              <a:rPr lang="en-US" b="1" dirty="0">
                <a:solidFill>
                  <a:srgbClr val="FFFFE9"/>
                </a:solidFill>
              </a:rPr>
              <a:t>   </a:t>
            </a:r>
          </a:p>
          <a:p>
            <a:pPr>
              <a:defRPr/>
            </a:pPr>
            <a:r>
              <a:rPr lang="en-US" b="1" dirty="0">
                <a:solidFill>
                  <a:srgbClr val="FFFFE9"/>
                </a:solidFill>
              </a:rPr>
              <a:t>                  (</a:t>
            </a:r>
            <a:r>
              <a:rPr lang="en-US" b="1" dirty="0" err="1">
                <a:solidFill>
                  <a:srgbClr val="FFFFE9"/>
                </a:solidFill>
              </a:rPr>
              <a:t>inhomogeneities</a:t>
            </a:r>
            <a:r>
              <a:rPr lang="en-US" b="1" dirty="0">
                <a:solidFill>
                  <a:srgbClr val="FFFFE9"/>
                </a:solidFill>
              </a:rPr>
              <a:t>)</a:t>
            </a:r>
          </a:p>
          <a:p>
            <a:pPr>
              <a:buFont typeface="Arial" pitchFamily="34" charset="0"/>
              <a:buChar char="•"/>
              <a:defRPr/>
            </a:pPr>
            <a:r>
              <a:rPr lang="en-US" b="1" dirty="0">
                <a:solidFill>
                  <a:srgbClr val="FFFFE9"/>
                </a:solidFill>
              </a:rPr>
              <a:t>  Modified Gravity</a:t>
            </a:r>
          </a:p>
          <a:p>
            <a:pPr>
              <a:buFont typeface="Arial" pitchFamily="34" charset="0"/>
              <a:buChar char="•"/>
              <a:defRPr/>
            </a:pPr>
            <a:r>
              <a:rPr lang="en-US" b="1" dirty="0">
                <a:solidFill>
                  <a:srgbClr val="FFFFE9"/>
                </a:solidFill>
              </a:rPr>
              <a:t>  Quintessence,   </a:t>
            </a:r>
          </a:p>
          <a:p>
            <a:pPr>
              <a:defRPr/>
            </a:pPr>
            <a:r>
              <a:rPr lang="en-US" b="1" dirty="0">
                <a:solidFill>
                  <a:srgbClr val="FFFFE9"/>
                </a:solidFill>
              </a:rPr>
              <a:t>                  in a variety of </a:t>
            </a:r>
            <a:r>
              <a:rPr lang="en-US" b="1" dirty="0" err="1">
                <a:solidFill>
                  <a:srgbClr val="FFFFE9"/>
                </a:solidFill>
              </a:rPr>
              <a:t>flavours</a:t>
            </a:r>
            <a:endParaRPr lang="en-US" b="1" dirty="0">
              <a:solidFill>
                <a:srgbClr val="FFFFE9"/>
              </a:solidFill>
            </a:endParaRPr>
          </a:p>
          <a:p>
            <a:pPr>
              <a:buFont typeface="Arial" pitchFamily="34" charset="0"/>
              <a:buChar char="•"/>
              <a:defRPr/>
            </a:pPr>
            <a:r>
              <a:rPr lang="en-US" b="1" dirty="0">
                <a:solidFill>
                  <a:srgbClr val="FFFFE9"/>
                </a:solidFill>
              </a:rPr>
              <a:t>  Phantom Energy</a:t>
            </a:r>
          </a:p>
          <a:p>
            <a:pPr>
              <a:buFont typeface="Arial" pitchFamily="34" charset="0"/>
              <a:buChar char="•"/>
              <a:defRPr/>
            </a:pPr>
            <a:r>
              <a:rPr lang="en-US" b="1" dirty="0">
                <a:solidFill>
                  <a:srgbClr val="FFFFE9"/>
                </a:solidFill>
              </a:rPr>
              <a:t>  Chameleon Energy</a:t>
            </a:r>
          </a:p>
          <a:p>
            <a:pPr>
              <a:buFont typeface="Arial" pitchFamily="34" charset="0"/>
              <a:buChar char="•"/>
              <a:defRPr/>
            </a:pPr>
            <a:r>
              <a:rPr lang="en-US" b="1" dirty="0">
                <a:solidFill>
                  <a:srgbClr val="FFFFE9"/>
                </a:solidFill>
              </a:rPr>
              <a:t>  Chaplygin gas</a:t>
            </a:r>
          </a:p>
          <a:p>
            <a:pPr>
              <a:buFont typeface="Arial" pitchFamily="34" charset="0"/>
              <a:buChar char="•"/>
              <a:defRPr/>
            </a:pPr>
            <a:r>
              <a:rPr lang="en-US" b="1" dirty="0">
                <a:solidFill>
                  <a:srgbClr val="FFFFE9"/>
                </a:solidFill>
              </a:rPr>
              <a:t>  Agegraphic DE</a:t>
            </a:r>
          </a:p>
          <a:p>
            <a:pPr>
              <a:buFont typeface="Arial" pitchFamily="34" charset="0"/>
              <a:buChar char="•"/>
              <a:defRPr/>
            </a:pPr>
            <a:r>
              <a:rPr lang="en-US" b="1" dirty="0">
                <a:solidFill>
                  <a:srgbClr val="FFFFE9"/>
                </a:solidFill>
              </a:rPr>
              <a:t>  ….</a:t>
            </a:r>
          </a:p>
          <a:p>
            <a:pPr>
              <a:defRPr/>
            </a:pPr>
            <a:endParaRPr lang="en-US" b="1" dirty="0">
              <a:solidFill>
                <a:srgbClr val="FFFFE9"/>
              </a:solidFill>
            </a:endParaRPr>
          </a:p>
          <a:p>
            <a:pPr>
              <a:defRPr/>
            </a:pPr>
            <a:endParaRPr lang="en-US" b="1" dirty="0">
              <a:solidFill>
                <a:srgbClr val="FFFFE9"/>
              </a:solidFill>
            </a:endParaRPr>
          </a:p>
          <a:p>
            <a:pPr>
              <a:defRPr/>
            </a:pPr>
            <a:endParaRPr lang="en-US" b="1" dirty="0">
              <a:solidFill>
                <a:srgbClr val="FFFFE9"/>
              </a:solidFill>
            </a:endParaRPr>
          </a:p>
          <a:p>
            <a:pPr>
              <a:defRPr/>
            </a:pPr>
            <a:endParaRPr lang="en-US" b="1" dirty="0">
              <a:solidFill>
                <a:srgbClr val="FFFFE9"/>
              </a:solidFill>
            </a:endParaRPr>
          </a:p>
          <a:p>
            <a:pPr>
              <a:defRPr/>
            </a:pPr>
            <a:r>
              <a:rPr lang="en-US" b="1" dirty="0">
                <a:solidFill>
                  <a:srgbClr val="FFFFE9"/>
                </a:solidFill>
              </a:rPr>
              <a:t> </a:t>
            </a:r>
          </a:p>
        </p:txBody>
      </p:sp>
      <p:sp>
        <p:nvSpPr>
          <p:cNvPr id="11" name="Rectangle 10"/>
          <p:cNvSpPr/>
          <p:nvPr/>
        </p:nvSpPr>
        <p:spPr>
          <a:xfrm>
            <a:off x="468313" y="1125538"/>
            <a:ext cx="4248150" cy="554355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5" name="Rectangle 14"/>
          <p:cNvSpPr/>
          <p:nvPr/>
        </p:nvSpPr>
        <p:spPr>
          <a:xfrm>
            <a:off x="4859338" y="1125538"/>
            <a:ext cx="3960812" cy="554355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6" name="TextBox 15"/>
          <p:cNvSpPr txBox="1"/>
          <p:nvPr/>
        </p:nvSpPr>
        <p:spPr>
          <a:xfrm>
            <a:off x="5003800" y="1196975"/>
            <a:ext cx="8280400" cy="6462713"/>
          </a:xfrm>
          <a:prstGeom prst="rect">
            <a:avLst/>
          </a:prstGeom>
          <a:noFill/>
        </p:spPr>
        <p:txBody>
          <a:bodyPr>
            <a:spAutoFit/>
          </a:bodyPr>
          <a:lstStyle/>
          <a:p>
            <a:pPr>
              <a:defRPr/>
            </a:pPr>
            <a:r>
              <a:rPr lang="en-US" b="1" dirty="0">
                <a:solidFill>
                  <a:srgbClr val="FF0000"/>
                </a:solidFill>
              </a:rPr>
              <a:t>Dark Energy = Vacuum Energy</a:t>
            </a:r>
          </a:p>
          <a:p>
            <a:pPr>
              <a:defRPr/>
            </a:pPr>
            <a:endParaRPr lang="en-US" b="1" dirty="0">
              <a:solidFill>
                <a:srgbClr val="FF0000"/>
              </a:solidFill>
            </a:endParaRPr>
          </a:p>
          <a:p>
            <a:pPr>
              <a:defRPr/>
            </a:pPr>
            <a:endParaRPr lang="en-US" b="1" dirty="0">
              <a:solidFill>
                <a:srgbClr val="FF0000"/>
              </a:solidFill>
            </a:endParaRPr>
          </a:p>
          <a:p>
            <a:pPr>
              <a:defRPr/>
            </a:pPr>
            <a:endParaRPr lang="en-US" b="1" dirty="0">
              <a:solidFill>
                <a:srgbClr val="FFFFE9"/>
              </a:solidFill>
            </a:endParaRPr>
          </a:p>
          <a:p>
            <a:pPr>
              <a:defRPr/>
            </a:pPr>
            <a:endParaRPr lang="en-US" b="1" dirty="0">
              <a:solidFill>
                <a:srgbClr val="FFFFE9"/>
              </a:solidFill>
            </a:endParaRPr>
          </a:p>
          <a:p>
            <a:pPr>
              <a:defRPr/>
            </a:pPr>
            <a:r>
              <a:rPr lang="en-US" b="1" dirty="0" err="1">
                <a:solidFill>
                  <a:srgbClr val="FFFFE9"/>
                </a:solidFill>
              </a:rPr>
              <a:t>Ya</a:t>
            </a:r>
            <a:r>
              <a:rPr lang="en-US" b="1" dirty="0">
                <a:solidFill>
                  <a:srgbClr val="FFFFE9"/>
                </a:solidFill>
              </a:rPr>
              <a:t>. </a:t>
            </a:r>
            <a:r>
              <a:rPr lang="en-US" b="1" dirty="0" err="1">
                <a:solidFill>
                  <a:srgbClr val="FFFFE9"/>
                </a:solidFill>
              </a:rPr>
              <a:t>Zel’dovich</a:t>
            </a:r>
            <a:r>
              <a:rPr lang="en-US" b="1" dirty="0">
                <a:solidFill>
                  <a:srgbClr val="FFFFE9"/>
                </a:solidFill>
              </a:rPr>
              <a:t>  -   1960s</a:t>
            </a:r>
          </a:p>
          <a:p>
            <a:pPr>
              <a:defRPr/>
            </a:pPr>
            <a:r>
              <a:rPr lang="en-US" b="1" dirty="0">
                <a:solidFill>
                  <a:srgbClr val="FFFFE9"/>
                </a:solidFill>
              </a:rPr>
              <a:t>S. Weinberg     -    1989</a:t>
            </a:r>
          </a:p>
          <a:p>
            <a:pPr>
              <a:defRPr/>
            </a:pPr>
            <a:endParaRPr lang="en-US" b="1" dirty="0">
              <a:solidFill>
                <a:srgbClr val="FFFFE9"/>
              </a:solidFill>
            </a:endParaRPr>
          </a:p>
          <a:p>
            <a:pPr>
              <a:defRPr/>
            </a:pPr>
            <a:r>
              <a:rPr lang="en-US" b="1" dirty="0">
                <a:solidFill>
                  <a:srgbClr val="FFFFE9"/>
                </a:solidFill>
              </a:rPr>
              <a:t>Cosmological Constant to be </a:t>
            </a:r>
          </a:p>
          <a:p>
            <a:pPr>
              <a:defRPr/>
            </a:pPr>
            <a:r>
              <a:rPr lang="en-US" b="1" dirty="0">
                <a:solidFill>
                  <a:srgbClr val="FFFFE9"/>
                </a:solidFill>
              </a:rPr>
              <a:t>identified with zero-point </a:t>
            </a:r>
          </a:p>
          <a:p>
            <a:pPr>
              <a:defRPr/>
            </a:pPr>
            <a:r>
              <a:rPr lang="en-US" b="1" dirty="0">
                <a:solidFill>
                  <a:srgbClr val="FFFFE9"/>
                </a:solidFill>
              </a:rPr>
              <a:t>vacuum energy ?</a:t>
            </a:r>
          </a:p>
          <a:p>
            <a:pPr>
              <a:defRPr/>
            </a:pPr>
            <a:endParaRPr lang="en-US" b="1" dirty="0">
              <a:solidFill>
                <a:srgbClr val="FFFFE9"/>
              </a:solidFill>
            </a:endParaRPr>
          </a:p>
          <a:p>
            <a:pPr>
              <a:defRPr/>
            </a:pPr>
            <a:endParaRPr lang="en-US" b="1" dirty="0">
              <a:solidFill>
                <a:srgbClr val="FFFFE9"/>
              </a:solidFill>
            </a:endParaRPr>
          </a:p>
          <a:p>
            <a:pPr>
              <a:defRPr/>
            </a:pPr>
            <a:r>
              <a:rPr lang="en-US" b="1" dirty="0">
                <a:solidFill>
                  <a:srgbClr val="FFFFE9"/>
                </a:solidFill>
              </a:rPr>
              <a:t>minor problem:</a:t>
            </a:r>
          </a:p>
          <a:p>
            <a:pPr>
              <a:defRPr/>
            </a:pPr>
            <a:endParaRPr lang="en-US" b="1" dirty="0">
              <a:solidFill>
                <a:srgbClr val="FFFFE9"/>
              </a:solidFill>
            </a:endParaRPr>
          </a:p>
          <a:p>
            <a:pPr>
              <a:defRPr/>
            </a:pPr>
            <a:r>
              <a:rPr lang="en-US" b="1" dirty="0">
                <a:solidFill>
                  <a:srgbClr val="FFFFE9"/>
                </a:solidFill>
              </a:rPr>
              <a:t>1</a:t>
            </a:r>
            <a:r>
              <a:rPr lang="en-US" b="1" baseline="30000" dirty="0">
                <a:solidFill>
                  <a:srgbClr val="FFFFE9"/>
                </a:solidFill>
              </a:rPr>
              <a:t>st</a:t>
            </a:r>
            <a:r>
              <a:rPr lang="en-US" b="1" dirty="0">
                <a:solidFill>
                  <a:srgbClr val="FFFFE9"/>
                </a:solidFill>
              </a:rPr>
              <a:t> order estimate </a:t>
            </a:r>
          </a:p>
          <a:p>
            <a:pPr>
              <a:defRPr/>
            </a:pPr>
            <a:r>
              <a:rPr lang="en-US" b="1" dirty="0">
                <a:solidFill>
                  <a:srgbClr val="FFFFE9"/>
                </a:solidFill>
              </a:rPr>
              <a:t>      off by 120 orders magnitude:</a:t>
            </a:r>
          </a:p>
          <a:p>
            <a:pPr>
              <a:defRPr/>
            </a:pPr>
            <a:endParaRPr lang="en-US" b="1" dirty="0">
              <a:solidFill>
                <a:srgbClr val="FFFFE9"/>
              </a:solidFill>
            </a:endParaRPr>
          </a:p>
          <a:p>
            <a:pPr>
              <a:defRPr/>
            </a:pPr>
            <a:r>
              <a:rPr lang="en-US" b="1" dirty="0">
                <a:solidFill>
                  <a:srgbClr val="FFFFE9"/>
                </a:solidFill>
              </a:rPr>
              <a:t>                     ~  10</a:t>
            </a:r>
            <a:r>
              <a:rPr lang="en-US" b="1" baseline="30000" dirty="0">
                <a:solidFill>
                  <a:srgbClr val="FFFFE9"/>
                </a:solidFill>
              </a:rPr>
              <a:t>120</a:t>
            </a:r>
            <a:r>
              <a:rPr lang="en-US" b="1" dirty="0">
                <a:solidFill>
                  <a:srgbClr val="FFFFE9"/>
                </a:solidFill>
              </a:rPr>
              <a:t> </a:t>
            </a:r>
          </a:p>
          <a:p>
            <a:pPr>
              <a:defRPr/>
            </a:pPr>
            <a:endParaRPr lang="en-US" b="1" dirty="0">
              <a:solidFill>
                <a:srgbClr val="FFFFE9"/>
              </a:solidFill>
            </a:endParaRPr>
          </a:p>
          <a:p>
            <a:pPr>
              <a:defRPr/>
            </a:pPr>
            <a:endParaRPr lang="en-US" b="1" dirty="0">
              <a:solidFill>
                <a:srgbClr val="FFFFE9"/>
              </a:solidFill>
            </a:endParaRPr>
          </a:p>
          <a:p>
            <a:pPr>
              <a:defRPr/>
            </a:pPr>
            <a:endParaRPr lang="en-US" b="1" dirty="0">
              <a:solidFill>
                <a:srgbClr val="FFFFE9"/>
              </a:solidFill>
            </a:endParaRPr>
          </a:p>
          <a:p>
            <a:pPr>
              <a:defRPr/>
            </a:pPr>
            <a:r>
              <a:rPr lang="en-US" b="1" dirty="0">
                <a:solidFill>
                  <a:srgbClr val="FFFFE9"/>
                </a:solidFill>
              </a:rPr>
              <a:t> </a:t>
            </a:r>
          </a:p>
        </p:txBody>
      </p:sp>
    </p:spTree>
    <p:extLst>
      <p:ext uri="{BB962C8B-B14F-4D97-AF65-F5344CB8AC3E}">
        <p14:creationId xmlns:p14="http://schemas.microsoft.com/office/powerpoint/2010/main" val="2765743421"/>
      </p:ext>
    </p:extLst>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big_rip_lg.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4488" y="-25371"/>
            <a:ext cx="10369152" cy="6911961"/>
          </a:xfrm>
        </p:spPr>
      </p:pic>
      <p:sp>
        <p:nvSpPr>
          <p:cNvPr id="1394691" name="Rectangle 3"/>
          <p:cNvSpPr>
            <a:spLocks noGrp="1" noChangeArrowheads="1"/>
          </p:cNvSpPr>
          <p:nvPr>
            <p:ph type="title"/>
          </p:nvPr>
        </p:nvSpPr>
        <p:spPr/>
        <p:txBody>
          <a:bodyPr/>
          <a:lstStyle/>
          <a:p>
            <a:pPr eaLnBrk="1" hangingPunct="1">
              <a:defRPr/>
            </a:pPr>
            <a:r>
              <a:rPr lang="en-US" sz="6600" b="1" dirty="0" smtClean="0">
                <a:solidFill>
                  <a:schemeClr val="accent1"/>
                </a:solidFill>
                <a:effectLst>
                  <a:outerShdw blurRad="38100" dist="38100" dir="2700000" algn="tl">
                    <a:srgbClr val="777777"/>
                  </a:outerShdw>
                </a:effectLst>
              </a:rPr>
              <a:t>Phantom Energy:</a:t>
            </a:r>
            <a:r>
              <a:rPr lang="en-US" sz="6600" b="1" dirty="0" smtClean="0">
                <a:solidFill>
                  <a:schemeClr val="accent1"/>
                </a:solidFill>
                <a:effectLst>
                  <a:outerShdw blurRad="38100" dist="38100" dir="2700000" algn="tl">
                    <a:srgbClr val="FFFFFF"/>
                  </a:outerShdw>
                </a:effectLst>
              </a:rPr>
              <a:t> </a:t>
            </a:r>
          </a:p>
        </p:txBody>
      </p:sp>
      <p:sp>
        <p:nvSpPr>
          <p:cNvPr id="75780" name="Rectangle 5"/>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2800">
              <a:solidFill>
                <a:srgbClr val="000000"/>
              </a:solidFill>
            </a:endParaRPr>
          </a:p>
        </p:txBody>
      </p:sp>
      <p:sp>
        <p:nvSpPr>
          <p:cNvPr id="1394695" name="Rectangle 7"/>
          <p:cNvSpPr>
            <a:spLocks noChangeArrowheads="1"/>
          </p:cNvSpPr>
          <p:nvPr/>
        </p:nvSpPr>
        <p:spPr bwMode="auto">
          <a:xfrm>
            <a:off x="395288" y="5300663"/>
            <a:ext cx="8229600" cy="1143000"/>
          </a:xfrm>
          <a:prstGeom prst="rect">
            <a:avLst/>
          </a:prstGeom>
          <a:noFill/>
          <a:ln w="9525">
            <a:noFill/>
            <a:miter lim="800000"/>
            <a:headEnd/>
            <a:tailEnd/>
          </a:ln>
          <a:effectLst/>
        </p:spPr>
        <p:txBody>
          <a:bodyPr anchor="ctr"/>
          <a:lstStyle/>
          <a:p>
            <a:pPr algn="ctr">
              <a:defRPr/>
            </a:pPr>
            <a:r>
              <a:rPr lang="en-US" sz="6600" b="1" dirty="0">
                <a:solidFill>
                  <a:srgbClr val="FFFFE9"/>
                </a:solidFill>
                <a:effectLst>
                  <a:outerShdw blurRad="38100" dist="38100" dir="2700000" algn="tl">
                    <a:srgbClr val="777777"/>
                  </a:outerShdw>
                </a:effectLst>
                <a:latin typeface="Arial"/>
              </a:rPr>
              <a:t>De Big Rip ?</a:t>
            </a:r>
            <a:r>
              <a:rPr lang="en-US" sz="6600" b="1" dirty="0">
                <a:solidFill>
                  <a:srgbClr val="FFFFE9"/>
                </a:solidFill>
                <a:effectLst>
                  <a:outerShdw blurRad="38100" dist="38100" dir="2700000" algn="tl">
                    <a:srgbClr val="FFFFFF"/>
                  </a:outerShdw>
                </a:effectLst>
                <a:latin typeface="Arial"/>
              </a:rPr>
              <a:t> </a:t>
            </a:r>
          </a:p>
        </p:txBody>
      </p:sp>
    </p:spTree>
    <p:extLst>
      <p:ext uri="{BB962C8B-B14F-4D97-AF65-F5344CB8AC3E}">
        <p14:creationId xmlns:p14="http://schemas.microsoft.com/office/powerpoint/2010/main" val="1489264567"/>
      </p:ext>
    </p:extLst>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97282" name="Picture 2" descr="Union2_Om-Ol_systema#5C384F.png                                005C3117Macintosh HD                   BEE2E65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60350"/>
            <a:ext cx="4259263"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Box 2"/>
          <p:cNvSpPr txBox="1">
            <a:spLocks noChangeArrowheads="1"/>
          </p:cNvSpPr>
          <p:nvPr/>
        </p:nvSpPr>
        <p:spPr bwMode="auto">
          <a:xfrm>
            <a:off x="250825" y="4437063"/>
            <a:ext cx="50419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000000"/>
                </a:solidFill>
              </a:rPr>
              <a:t>SCP  Union2  constraints  (2010)</a:t>
            </a:r>
          </a:p>
          <a:p>
            <a:pPr eaLnBrk="1" hangingPunct="1"/>
            <a:endParaRPr lang="en-US" sz="1600" b="1">
              <a:solidFill>
                <a:srgbClr val="000000"/>
              </a:solidFill>
            </a:endParaRPr>
          </a:p>
          <a:p>
            <a:pPr eaLnBrk="1" hangingPunct="1"/>
            <a:r>
              <a:rPr lang="en-US" sz="1600" b="1">
                <a:solidFill>
                  <a:srgbClr val="000000"/>
                </a:solidFill>
              </a:rPr>
              <a:t>on values of  matter density </a:t>
            </a:r>
            <a:r>
              <a:rPr lang="en-US" sz="1600" b="1">
                <a:solidFill>
                  <a:srgbClr val="000000"/>
                </a:solidFill>
                <a:sym typeface="Mathematica1" pitchFamily="2" charset="2"/>
              </a:rPr>
              <a:t></a:t>
            </a:r>
            <a:r>
              <a:rPr lang="en-US" sz="1600" b="1" baseline="-25000">
                <a:solidFill>
                  <a:srgbClr val="000000"/>
                </a:solidFill>
                <a:sym typeface="Mathematica1" pitchFamily="2" charset="2"/>
              </a:rPr>
              <a:t>m</a:t>
            </a:r>
          </a:p>
          <a:p>
            <a:pPr eaLnBrk="1" hangingPunct="1"/>
            <a:r>
              <a:rPr lang="en-US" sz="1600" b="1">
                <a:solidFill>
                  <a:srgbClr val="000000"/>
                </a:solidFill>
                <a:sym typeface="Mathematica1" pitchFamily="2" charset="2"/>
              </a:rPr>
              <a:t>                     dark energy density </a:t>
            </a:r>
            <a:r>
              <a:rPr lang="en-US" sz="1600" b="1" baseline="-25000">
                <a:solidFill>
                  <a:srgbClr val="000000"/>
                </a:solidFill>
                <a:sym typeface="Mathematica1" pitchFamily="2" charset="2"/>
              </a:rPr>
              <a:t></a:t>
            </a:r>
            <a:r>
              <a:rPr lang="en-US" sz="1600" b="1">
                <a:solidFill>
                  <a:srgbClr val="000000"/>
                </a:solidFill>
                <a:sym typeface="Mathematica1" pitchFamily="2" charset="2"/>
              </a:rPr>
              <a:t> </a:t>
            </a:r>
            <a:r>
              <a:rPr lang="en-US" sz="1600" b="1">
                <a:solidFill>
                  <a:srgbClr val="000000"/>
                </a:solidFill>
              </a:rPr>
              <a:t>  </a:t>
            </a:r>
          </a:p>
        </p:txBody>
      </p:sp>
      <p:sp>
        <p:nvSpPr>
          <p:cNvPr id="4" name="TextBox 3"/>
          <p:cNvSpPr txBox="1"/>
          <p:nvPr/>
        </p:nvSpPr>
        <p:spPr>
          <a:xfrm>
            <a:off x="468313" y="260350"/>
            <a:ext cx="4679950" cy="1016000"/>
          </a:xfrm>
          <a:prstGeom prst="rect">
            <a:avLst/>
          </a:prstGeom>
          <a:noFill/>
        </p:spPr>
        <p:txBody>
          <a:bodyPr>
            <a:spAutoFit/>
          </a:bodyPr>
          <a:lstStyle/>
          <a:p>
            <a:pPr>
              <a:defRPr/>
            </a:pPr>
            <a:r>
              <a:rPr lang="en-US" sz="6000" dirty="0">
                <a:solidFill>
                  <a:srgbClr val="000000">
                    <a:lumMod val="85000"/>
                    <a:lumOff val="15000"/>
                  </a:srgbClr>
                </a:solidFill>
                <a:sym typeface="Mathematica1"/>
              </a:rPr>
              <a:t></a:t>
            </a:r>
            <a:r>
              <a:rPr lang="en-US" sz="6000" baseline="-25000" dirty="0">
                <a:solidFill>
                  <a:srgbClr val="000000">
                    <a:lumMod val="85000"/>
                    <a:lumOff val="15000"/>
                  </a:srgbClr>
                </a:solidFill>
                <a:sym typeface="Mathematica1"/>
              </a:rPr>
              <a:t>m</a:t>
            </a:r>
            <a:r>
              <a:rPr lang="en-US" sz="6000" dirty="0">
                <a:solidFill>
                  <a:srgbClr val="000000">
                    <a:lumMod val="85000"/>
                    <a:lumOff val="15000"/>
                  </a:srgbClr>
                </a:solidFill>
                <a:sym typeface="Mathematica1"/>
              </a:rPr>
              <a:t>  vs.  </a:t>
            </a:r>
            <a:r>
              <a:rPr lang="en-US" sz="6000" baseline="-25000" dirty="0">
                <a:solidFill>
                  <a:srgbClr val="000000">
                    <a:lumMod val="85000"/>
                    <a:lumOff val="15000"/>
                  </a:srgbClr>
                </a:solidFill>
                <a:sym typeface="Mathematica1"/>
              </a:rPr>
              <a:t></a:t>
            </a:r>
            <a:endParaRPr lang="en-US" sz="6000" baseline="-25000" dirty="0">
              <a:solidFill>
                <a:srgbClr val="000000">
                  <a:lumMod val="85000"/>
                  <a:lumOff val="15000"/>
                </a:srgbClr>
              </a:solidFill>
            </a:endParaRPr>
          </a:p>
        </p:txBody>
      </p:sp>
      <p:graphicFrame>
        <p:nvGraphicFramePr>
          <p:cNvPr id="97285" name="Object 4"/>
          <p:cNvGraphicFramePr>
            <a:graphicFrameLocks noChangeAspect="1"/>
          </p:cNvGraphicFramePr>
          <p:nvPr/>
        </p:nvGraphicFramePr>
        <p:xfrm>
          <a:off x="827088" y="1989138"/>
          <a:ext cx="1682750" cy="801687"/>
        </p:xfrm>
        <a:graphic>
          <a:graphicData uri="http://schemas.openxmlformats.org/presentationml/2006/ole">
            <mc:AlternateContent xmlns:mc="http://schemas.openxmlformats.org/markup-compatibility/2006">
              <mc:Choice xmlns:v="urn:schemas-microsoft-com:vml" Requires="v">
                <p:oleObj spid="_x0000_s143372" name="Equation" r:id="rId4" imgW="825500" imgH="393700" progId="Equation.DSMT4">
                  <p:embed/>
                </p:oleObj>
              </mc:Choice>
              <mc:Fallback>
                <p:oleObj name="Equation" r:id="rId4" imgW="825500" imgH="3937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1989138"/>
                        <a:ext cx="1682750" cy="801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7286" name="Object 3"/>
          <p:cNvGraphicFramePr>
            <a:graphicFrameLocks noChangeAspect="1"/>
          </p:cNvGraphicFramePr>
          <p:nvPr/>
        </p:nvGraphicFramePr>
        <p:xfrm>
          <a:off x="900113" y="2924175"/>
          <a:ext cx="3097212" cy="858838"/>
        </p:xfrm>
        <a:graphic>
          <a:graphicData uri="http://schemas.openxmlformats.org/presentationml/2006/ole">
            <mc:AlternateContent xmlns:mc="http://schemas.openxmlformats.org/markup-compatibility/2006">
              <mc:Choice xmlns:v="urn:schemas-microsoft-com:vml" Requires="v">
                <p:oleObj spid="_x0000_s143373" name="Equation" r:id="rId6" imgW="1511300" imgH="419100" progId="Equation.DSMT4">
                  <p:embed/>
                </p:oleObj>
              </mc:Choice>
              <mc:Fallback>
                <p:oleObj name="Equation" r:id="rId6" imgW="1511300" imgH="4191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2924175"/>
                        <a:ext cx="3097212" cy="85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Rectangle 6"/>
          <p:cNvSpPr/>
          <p:nvPr/>
        </p:nvSpPr>
        <p:spPr>
          <a:xfrm>
            <a:off x="611188" y="1773238"/>
            <a:ext cx="3529012" cy="2160587"/>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80998282"/>
      </p:ext>
    </p:extLst>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12642" name="TextBox 2"/>
          <p:cNvSpPr txBox="1">
            <a:spLocks noChangeArrowheads="1"/>
          </p:cNvSpPr>
          <p:nvPr/>
        </p:nvSpPr>
        <p:spPr bwMode="auto">
          <a:xfrm>
            <a:off x="5292725" y="4724400"/>
            <a:ext cx="50403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600" b="1" smtClean="0">
              <a:solidFill>
                <a:srgbClr val="000000"/>
              </a:solidFill>
            </a:endParaRPr>
          </a:p>
          <a:p>
            <a:pPr eaLnBrk="1" hangingPunct="1"/>
            <a:endParaRPr lang="en-US" altLang="en-US" sz="1600" b="1" smtClean="0">
              <a:solidFill>
                <a:srgbClr val="000000"/>
              </a:solidFill>
            </a:endParaRPr>
          </a:p>
          <a:p>
            <a:pPr eaLnBrk="1" hangingPunct="1"/>
            <a:r>
              <a:rPr lang="en-US" altLang="en-US" sz="1600" b="1" smtClean="0">
                <a:solidFill>
                  <a:srgbClr val="000000"/>
                </a:solidFill>
              </a:rPr>
              <a:t>on dynamical evolution dark energy:</a:t>
            </a:r>
          </a:p>
          <a:p>
            <a:pPr eaLnBrk="1" hangingPunct="1"/>
            <a:endParaRPr lang="en-US" altLang="en-US" sz="1600" b="1" smtClean="0">
              <a:solidFill>
                <a:srgbClr val="000000"/>
              </a:solidFill>
            </a:endParaRPr>
          </a:p>
          <a:p>
            <a:pPr eaLnBrk="1" hangingPunct="1"/>
            <a:r>
              <a:rPr lang="en-US" altLang="en-US" sz="1600" b="1" smtClean="0">
                <a:solidFill>
                  <a:srgbClr val="000000"/>
                </a:solidFill>
                <a:sym typeface="Mathematica1" pitchFamily="2" charset="2"/>
              </a:rPr>
              <a:t>      eqn. state parameters       w</a:t>
            </a:r>
            <a:r>
              <a:rPr lang="en-US" altLang="en-US" sz="1600" b="1" baseline="-25000" smtClean="0">
                <a:solidFill>
                  <a:srgbClr val="000000"/>
                </a:solidFill>
                <a:sym typeface="Mathematica1" pitchFamily="2" charset="2"/>
              </a:rPr>
              <a:t>0</a:t>
            </a:r>
          </a:p>
          <a:p>
            <a:pPr eaLnBrk="1" hangingPunct="1"/>
            <a:r>
              <a:rPr lang="en-US" altLang="en-US" sz="1600" b="1" smtClean="0">
                <a:solidFill>
                  <a:srgbClr val="000000"/>
                </a:solidFill>
                <a:sym typeface="Mathematica1" pitchFamily="2" charset="2"/>
              </a:rPr>
              <a:t>                                                  w</a:t>
            </a:r>
            <a:r>
              <a:rPr lang="en-US" altLang="en-US" sz="1600" b="1" baseline="-25000" smtClean="0">
                <a:solidFill>
                  <a:srgbClr val="000000"/>
                </a:solidFill>
                <a:sym typeface="Mathematica1" pitchFamily="2" charset="2"/>
              </a:rPr>
              <a:t>a</a:t>
            </a:r>
            <a:r>
              <a:rPr lang="en-US" altLang="en-US" sz="1600" b="1" smtClean="0">
                <a:solidFill>
                  <a:srgbClr val="000000"/>
                </a:solidFill>
                <a:sym typeface="Mathematica1" pitchFamily="2" charset="2"/>
              </a:rPr>
              <a:t> </a:t>
            </a:r>
            <a:r>
              <a:rPr lang="en-US" altLang="en-US" sz="1600" b="1" smtClean="0">
                <a:solidFill>
                  <a:srgbClr val="000000"/>
                </a:solidFill>
              </a:rPr>
              <a:t>  </a:t>
            </a:r>
          </a:p>
        </p:txBody>
      </p:sp>
      <p:sp>
        <p:nvSpPr>
          <p:cNvPr id="4" name="TextBox 3"/>
          <p:cNvSpPr txBox="1"/>
          <p:nvPr/>
        </p:nvSpPr>
        <p:spPr>
          <a:xfrm>
            <a:off x="250825" y="0"/>
            <a:ext cx="9361488" cy="1016000"/>
          </a:xfrm>
          <a:prstGeom prst="rect">
            <a:avLst/>
          </a:prstGeom>
          <a:noFill/>
        </p:spPr>
        <p:txBody>
          <a:bodyPr>
            <a:spAutoFit/>
          </a:bodyPr>
          <a:lstStyle/>
          <a:p>
            <a:pPr>
              <a:defRPr/>
            </a:pPr>
            <a:r>
              <a:rPr lang="en-US" sz="6000" b="1" dirty="0">
                <a:solidFill>
                  <a:srgbClr val="000000">
                    <a:lumMod val="85000"/>
                    <a:lumOff val="15000"/>
                  </a:srgbClr>
                </a:solidFill>
                <a:sym typeface="Mathematica1"/>
              </a:rPr>
              <a:t>Dark Energy </a:t>
            </a:r>
            <a:r>
              <a:rPr lang="en-US" sz="6000" b="1" dirty="0" err="1">
                <a:solidFill>
                  <a:srgbClr val="000000">
                    <a:lumMod val="85000"/>
                    <a:lumOff val="15000"/>
                  </a:srgbClr>
                </a:solidFill>
                <a:sym typeface="Mathematica1"/>
              </a:rPr>
              <a:t>Eqn.State</a:t>
            </a:r>
            <a:r>
              <a:rPr lang="en-US" sz="6000" b="1" dirty="0">
                <a:solidFill>
                  <a:srgbClr val="000000">
                    <a:lumMod val="85000"/>
                    <a:lumOff val="15000"/>
                  </a:srgbClr>
                </a:solidFill>
                <a:sym typeface="Mathematica1"/>
              </a:rPr>
              <a:t> </a:t>
            </a:r>
            <a:endParaRPr lang="en-US" sz="6000" b="1" dirty="0">
              <a:solidFill>
                <a:srgbClr val="000000">
                  <a:lumMod val="85000"/>
                  <a:lumOff val="15000"/>
                </a:srgbClr>
              </a:solidFill>
            </a:endParaRPr>
          </a:p>
        </p:txBody>
      </p:sp>
      <p:pic>
        <p:nvPicPr>
          <p:cNvPr id="112644" name="Picture 2" descr="Union2_w0-wa_slidebig.png                                      005C3117Macintosh HD                   BEE2E65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363" y="1125538"/>
            <a:ext cx="3724275"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2" descr="Union2_Om-w_systemat#5C3851.png                                005C3117Macintosh HD                   BEE2E65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1125538"/>
            <a:ext cx="3836987"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TextBox 6"/>
          <p:cNvSpPr txBox="1">
            <a:spLocks noChangeArrowheads="1"/>
          </p:cNvSpPr>
          <p:nvPr/>
        </p:nvSpPr>
        <p:spPr bwMode="auto">
          <a:xfrm>
            <a:off x="611188" y="5229225"/>
            <a:ext cx="50403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b="1" smtClean="0">
                <a:solidFill>
                  <a:srgbClr val="000000"/>
                </a:solidFill>
              </a:rPr>
              <a:t>SCP  Union2  constraints  (2010)</a:t>
            </a:r>
          </a:p>
          <a:p>
            <a:pPr eaLnBrk="1" hangingPunct="1"/>
            <a:endParaRPr lang="en-US" altLang="en-US" sz="1600" b="1" smtClean="0">
              <a:solidFill>
                <a:srgbClr val="000000"/>
              </a:solidFill>
            </a:endParaRPr>
          </a:p>
          <a:p>
            <a:pPr eaLnBrk="1" hangingPunct="1"/>
            <a:r>
              <a:rPr lang="en-US" altLang="en-US" sz="1600" b="1" smtClean="0">
                <a:solidFill>
                  <a:srgbClr val="000000"/>
                </a:solidFill>
              </a:rPr>
              <a:t>on values of  matter density </a:t>
            </a:r>
            <a:r>
              <a:rPr lang="en-US" altLang="en-US" sz="1600" b="1" smtClean="0">
                <a:solidFill>
                  <a:srgbClr val="000000"/>
                </a:solidFill>
                <a:sym typeface="Mathematica1" pitchFamily="2" charset="2"/>
              </a:rPr>
              <a:t></a:t>
            </a:r>
            <a:r>
              <a:rPr lang="en-US" altLang="en-US" sz="1600" b="1" baseline="-25000" smtClean="0">
                <a:solidFill>
                  <a:srgbClr val="000000"/>
                </a:solidFill>
                <a:sym typeface="Mathematica1" pitchFamily="2" charset="2"/>
              </a:rPr>
              <a:t>m</a:t>
            </a:r>
          </a:p>
          <a:p>
            <a:pPr eaLnBrk="1" hangingPunct="1"/>
            <a:r>
              <a:rPr lang="en-US" altLang="en-US" sz="1600" b="1" smtClean="0">
                <a:solidFill>
                  <a:srgbClr val="000000"/>
                </a:solidFill>
                <a:sym typeface="Mathematica1" pitchFamily="2" charset="2"/>
              </a:rPr>
              <a:t>                       dark energy eqn. state w </a:t>
            </a:r>
            <a:r>
              <a:rPr lang="en-US" altLang="en-US" sz="1600" b="1" smtClean="0">
                <a:solidFill>
                  <a:srgbClr val="000000"/>
                </a:solidFill>
              </a:rPr>
              <a:t>  </a:t>
            </a:r>
          </a:p>
        </p:txBody>
      </p:sp>
      <p:sp>
        <p:nvSpPr>
          <p:cNvPr id="9" name="Rectangle 8"/>
          <p:cNvSpPr/>
          <p:nvPr/>
        </p:nvSpPr>
        <p:spPr>
          <a:xfrm>
            <a:off x="539750" y="5157788"/>
            <a:ext cx="3887788" cy="1150937"/>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0" name="Rectangle 9"/>
          <p:cNvSpPr/>
          <p:nvPr/>
        </p:nvSpPr>
        <p:spPr>
          <a:xfrm>
            <a:off x="5219700" y="5157788"/>
            <a:ext cx="3816350" cy="1150937"/>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2720293942"/>
      </p:ext>
    </p:extLst>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785813" y="3143250"/>
            <a:ext cx="7775575" cy="1714500"/>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142844" y="-285776"/>
            <a:ext cx="10117138" cy="1371600"/>
          </a:xfrm>
        </p:spPr>
        <p:txBody>
          <a:bodyPr/>
          <a:lstStyle/>
          <a:p>
            <a:pPr eaLnBrk="1" fontAlgn="auto" hangingPunct="1">
              <a:spcAft>
                <a:spcPts val="0"/>
              </a:spcAft>
              <a:defRPr/>
            </a:pPr>
            <a:r>
              <a:rPr sz="3600" b="1" smtClean="0">
                <a:solidFill>
                  <a:schemeClr val="tx1"/>
                </a:solidFill>
              </a:rPr>
              <a:t>                 </a:t>
            </a:r>
            <a:r>
              <a:rPr sz="5600" b="1" smtClean="0">
                <a:solidFill>
                  <a:schemeClr val="tx1"/>
                </a:solidFill>
              </a:rPr>
              <a:t>FRW    Dynamics</a:t>
            </a:r>
          </a:p>
        </p:txBody>
      </p:sp>
      <p:sp>
        <p:nvSpPr>
          <p:cNvPr id="6" name="TextBox 5"/>
          <p:cNvSpPr txBox="1"/>
          <p:nvPr/>
        </p:nvSpPr>
        <p:spPr>
          <a:xfrm>
            <a:off x="785813" y="1928813"/>
            <a:ext cx="7929562" cy="1016000"/>
          </a:xfrm>
          <a:prstGeom prst="rect">
            <a:avLst/>
          </a:prstGeom>
          <a:noFill/>
        </p:spPr>
        <p:txBody>
          <a:bodyPr>
            <a:spAutoFit/>
          </a:bodyPr>
          <a:lstStyle/>
          <a:p>
            <a:pPr>
              <a:defRPr/>
            </a:pPr>
            <a:r>
              <a:rPr lang="en-US" sz="2000" b="1" dirty="0">
                <a:solidFill>
                  <a:prstClr val="white"/>
                </a:solidFill>
                <a:latin typeface="Constantia"/>
              </a:rPr>
              <a:t>In  a  matter-dominated Universe, </a:t>
            </a:r>
          </a:p>
          <a:p>
            <a:pPr>
              <a:defRPr/>
            </a:pPr>
            <a:r>
              <a:rPr lang="en-US" sz="2000" b="1" dirty="0">
                <a:solidFill>
                  <a:prstClr val="white"/>
                </a:solidFill>
                <a:latin typeface="Constantia"/>
              </a:rPr>
              <a:t>the evolution and fate of the Universe entirely determined</a:t>
            </a:r>
          </a:p>
          <a:p>
            <a:pPr>
              <a:defRPr/>
            </a:pPr>
            <a:r>
              <a:rPr lang="en-US" sz="2000" b="1" dirty="0">
                <a:solidFill>
                  <a:prstClr val="white"/>
                </a:solidFill>
                <a:latin typeface="Constantia"/>
              </a:rPr>
              <a:t>by the (energy) density in units of critical density:    </a:t>
            </a:r>
          </a:p>
        </p:txBody>
      </p:sp>
      <p:graphicFrame>
        <p:nvGraphicFramePr>
          <p:cNvPr id="86021" name="Object 2"/>
          <p:cNvGraphicFramePr>
            <a:graphicFrameLocks noChangeAspect="1"/>
          </p:cNvGraphicFramePr>
          <p:nvPr>
            <p:extLst>
              <p:ext uri="{D42A27DB-BD31-4B8C-83A1-F6EECF244321}">
                <p14:modId xmlns:p14="http://schemas.microsoft.com/office/powerpoint/2010/main" val="4061945041"/>
              </p:ext>
            </p:extLst>
          </p:nvPr>
        </p:nvGraphicFramePr>
        <p:xfrm>
          <a:off x="3494088" y="3214688"/>
          <a:ext cx="2128837" cy="1571625"/>
        </p:xfrm>
        <a:graphic>
          <a:graphicData uri="http://schemas.openxmlformats.org/presentationml/2006/ole">
            <mc:AlternateContent xmlns:mc="http://schemas.openxmlformats.org/markup-compatibility/2006">
              <mc:Choice xmlns:v="urn:schemas-microsoft-com:vml" Requires="v">
                <p:oleObj spid="_x0000_s118826" name="Equation" r:id="rId3" imgW="583920" imgH="431640" progId="Equation.DSMT4">
                  <p:embed/>
                </p:oleObj>
              </mc:Choice>
              <mc:Fallback>
                <p:oleObj name="Equation" r:id="rId3" imgW="583920" imgH="431640" progId="Equation.DSMT4">
                  <p:embed/>
                  <p:pic>
                    <p:nvPicPr>
                      <p:cNvPr id="0" name=""/>
                      <p:cNvPicPr>
                        <a:picLocks noChangeAspect="1" noChangeArrowheads="1"/>
                      </p:cNvPicPr>
                      <p:nvPr/>
                    </p:nvPicPr>
                    <p:blipFill>
                      <a:blip r:embed="rId4"/>
                      <a:srcRect/>
                      <a:stretch>
                        <a:fillRect/>
                      </a:stretch>
                    </p:blipFill>
                    <p:spPr bwMode="auto">
                      <a:xfrm>
                        <a:off x="3494088" y="3214688"/>
                        <a:ext cx="2128837" cy="157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TextBox 6"/>
          <p:cNvSpPr txBox="1"/>
          <p:nvPr/>
        </p:nvSpPr>
        <p:spPr>
          <a:xfrm>
            <a:off x="785813" y="5072063"/>
            <a:ext cx="7929562" cy="1323975"/>
          </a:xfrm>
          <a:prstGeom prst="rect">
            <a:avLst/>
          </a:prstGeom>
          <a:noFill/>
        </p:spPr>
        <p:txBody>
          <a:bodyPr>
            <a:spAutoFit/>
          </a:bodyPr>
          <a:lstStyle/>
          <a:p>
            <a:pPr>
              <a:defRPr/>
            </a:pPr>
            <a:r>
              <a:rPr lang="en-US" sz="2000" b="1" dirty="0">
                <a:solidFill>
                  <a:prstClr val="white"/>
                </a:solidFill>
                <a:latin typeface="Constantia"/>
              </a:rPr>
              <a:t>Arguably,  </a:t>
            </a:r>
            <a:r>
              <a:rPr lang="en-US" sz="2000" b="1" dirty="0">
                <a:solidFill>
                  <a:prstClr val="white"/>
                </a:solidFill>
                <a:latin typeface="Constantia"/>
                <a:sym typeface="Mathematica1"/>
              </a:rPr>
              <a:t> is the most important parameter of cosmology !!!</a:t>
            </a:r>
          </a:p>
          <a:p>
            <a:pPr>
              <a:defRPr/>
            </a:pPr>
            <a:endParaRPr lang="en-US" sz="2000" b="1" dirty="0">
              <a:solidFill>
                <a:prstClr val="white"/>
              </a:solidFill>
              <a:latin typeface="Constantia"/>
              <a:sym typeface="Mathematica1"/>
            </a:endParaRPr>
          </a:p>
          <a:p>
            <a:pPr>
              <a:defRPr/>
            </a:pPr>
            <a:r>
              <a:rPr lang="en-US" sz="2000" b="1" dirty="0">
                <a:solidFill>
                  <a:prstClr val="white"/>
                </a:solidFill>
                <a:latin typeface="Constantia"/>
                <a:sym typeface="Mathematica1"/>
              </a:rPr>
              <a:t>Present-day </a:t>
            </a:r>
          </a:p>
          <a:p>
            <a:pPr>
              <a:defRPr/>
            </a:pPr>
            <a:r>
              <a:rPr lang="en-US" sz="2000" b="1" dirty="0">
                <a:solidFill>
                  <a:prstClr val="white"/>
                </a:solidFill>
                <a:latin typeface="Constantia"/>
                <a:sym typeface="Mathematica1"/>
              </a:rPr>
              <a:t>Cosmic Density:</a:t>
            </a:r>
          </a:p>
        </p:txBody>
      </p:sp>
      <p:graphicFrame>
        <p:nvGraphicFramePr>
          <p:cNvPr id="86023" name="Object 3"/>
          <p:cNvGraphicFramePr>
            <a:graphicFrameLocks noChangeAspect="1"/>
          </p:cNvGraphicFramePr>
          <p:nvPr/>
        </p:nvGraphicFramePr>
        <p:xfrm>
          <a:off x="4286250" y="5572125"/>
          <a:ext cx="4130675" cy="1039813"/>
        </p:xfrm>
        <a:graphic>
          <a:graphicData uri="http://schemas.openxmlformats.org/presentationml/2006/ole">
            <mc:AlternateContent xmlns:mc="http://schemas.openxmlformats.org/markup-compatibility/2006">
              <mc:Choice xmlns:v="urn:schemas-microsoft-com:vml" Requires="v">
                <p:oleObj spid="_x0000_s118827" name="Equation" r:id="rId5" imgW="2019300" imgH="508000" progId="Equation.DSMT4">
                  <p:embed/>
                </p:oleObj>
              </mc:Choice>
              <mc:Fallback>
                <p:oleObj name="Equation" r:id="rId5" imgW="2019300" imgH="5080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50" y="5572125"/>
                        <a:ext cx="4130675" cy="1039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Rectangle 7"/>
          <p:cNvSpPr/>
          <p:nvPr/>
        </p:nvSpPr>
        <p:spPr>
          <a:xfrm>
            <a:off x="4143375" y="5572125"/>
            <a:ext cx="4357688" cy="114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287545684"/>
      </p:ext>
    </p:extLst>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908721"/>
            <a:ext cx="8785225" cy="475230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
        <p:nvSpPr>
          <p:cNvPr id="6"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smtClean="0">
                <a:solidFill>
                  <a:prstClr val="white"/>
                </a:solidFill>
                <a:effectLst>
                  <a:outerShdw blurRad="38100" dist="38100" dir="2700000" algn="tl">
                    <a:srgbClr val="000000"/>
                  </a:outerShdw>
                </a:effectLst>
                <a:latin typeface="Constantia"/>
              </a:rPr>
              <a:t>Adiabatic  Expansion</a:t>
            </a:r>
            <a:endParaRPr lang="en-US" sz="6000" b="1" dirty="0">
              <a:solidFill>
                <a:prstClr val="white"/>
              </a:solidFill>
              <a:effectLst>
                <a:outerShdw blurRad="38100" dist="38100" dir="2700000" algn="tl">
                  <a:srgbClr val="000000"/>
                </a:outerShdw>
              </a:effectLst>
              <a:latin typeface="Constantia"/>
            </a:endParaRP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3323079572"/>
      </p:ext>
    </p:extLst>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124744"/>
            <a:ext cx="8229600" cy="4572000"/>
          </a:xfrm>
        </p:spPr>
        <p:txBody>
          <a:bodyPr/>
          <a:lstStyle/>
          <a:p>
            <a:r>
              <a:rPr lang="nl-NL" dirty="0" smtClean="0"/>
              <a:t>The Universe of Einstein, Friedmann &amp; Lemaitre </a:t>
            </a:r>
          </a:p>
          <a:p>
            <a:pPr marL="0" indent="0">
              <a:buNone/>
            </a:pPr>
            <a:r>
              <a:rPr lang="nl-NL" dirty="0"/>
              <a:t> </a:t>
            </a:r>
            <a:r>
              <a:rPr lang="nl-NL" dirty="0" smtClean="0"/>
              <a:t>   </a:t>
            </a:r>
            <a:r>
              <a:rPr lang="nl-NL" smtClean="0"/>
              <a:t>expands    </a:t>
            </a:r>
            <a:r>
              <a:rPr lang="nl-NL" i="1" smtClean="0"/>
              <a:t>adiabatically</a:t>
            </a:r>
            <a:endParaRPr lang="nl-NL" i="1" dirty="0" smtClean="0"/>
          </a:p>
          <a:p>
            <a:pPr marL="0" indent="0">
              <a:buNone/>
            </a:pPr>
            <a:endParaRPr lang="nl-NL" i="1" dirty="0"/>
          </a:p>
          <a:p>
            <a:pPr>
              <a:buFont typeface="Arial" panose="020B0604020202020204" pitchFamily="34" charset="0"/>
              <a:buChar char="•"/>
            </a:pPr>
            <a:r>
              <a:rPr lang="nl-NL" dirty="0" smtClean="0"/>
              <a:t>Energy of the expansion of the Universe corresponds to the decrease in the energy of its constituents</a:t>
            </a:r>
          </a:p>
          <a:p>
            <a:pPr>
              <a:buFont typeface="Arial" panose="020B0604020202020204" pitchFamily="34" charset="0"/>
              <a:buChar char="•"/>
            </a:pPr>
            <a:endParaRPr lang="nl-NL" i="1" dirty="0"/>
          </a:p>
          <a:p>
            <a:pPr>
              <a:buFont typeface="Arial" panose="020B0604020202020204" pitchFamily="34" charset="0"/>
              <a:buChar char="•"/>
            </a:pPr>
            <a:r>
              <a:rPr lang="nl-NL" i="1" dirty="0" smtClean="0"/>
              <a:t>The Universe COOLS as a result of its expansion !</a:t>
            </a:r>
            <a:endParaRPr lang="en-GB" i="1" dirty="0"/>
          </a:p>
        </p:txBody>
      </p:sp>
      <p:sp>
        <p:nvSpPr>
          <p:cNvPr id="3" name="Title 2"/>
          <p:cNvSpPr>
            <a:spLocks noGrp="1"/>
          </p:cNvSpPr>
          <p:nvPr>
            <p:ph type="title"/>
          </p:nvPr>
        </p:nvSpPr>
        <p:spPr>
          <a:xfrm>
            <a:off x="395536" y="-315416"/>
            <a:ext cx="8229600" cy="1219200"/>
          </a:xfrm>
        </p:spPr>
        <p:txBody>
          <a:bodyPr/>
          <a:lstStyle/>
          <a:p>
            <a:r>
              <a:rPr lang="nl-NL" dirty="0" smtClean="0"/>
              <a:t>      </a:t>
            </a:r>
            <a:r>
              <a:rPr lang="nl-NL" sz="5000" b="1" dirty="0" smtClean="0"/>
              <a:t>Adiabatic Expansion</a:t>
            </a:r>
            <a:endParaRPr lang="en-GB" sz="5000" b="1" dirty="0"/>
          </a:p>
        </p:txBody>
      </p:sp>
      <p:sp>
        <p:nvSpPr>
          <p:cNvPr id="4" name="Rectangle 3"/>
          <p:cNvSpPr/>
          <p:nvPr/>
        </p:nvSpPr>
        <p:spPr>
          <a:xfrm>
            <a:off x="467544" y="1124744"/>
            <a:ext cx="8208912" cy="34563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732687041"/>
              </p:ext>
            </p:extLst>
          </p:nvPr>
        </p:nvGraphicFramePr>
        <p:xfrm>
          <a:off x="2267744" y="5301208"/>
          <a:ext cx="4403411" cy="952649"/>
        </p:xfrm>
        <a:graphic>
          <a:graphicData uri="http://schemas.openxmlformats.org/presentationml/2006/ole">
            <mc:AlternateContent xmlns:mc="http://schemas.openxmlformats.org/markup-compatibility/2006">
              <mc:Choice xmlns:v="urn:schemas-microsoft-com:vml" Requires="v">
                <p:oleObj spid="_x0000_s120851" name="Equation" r:id="rId3" imgW="939600" imgH="203040" progId="Equation.DSMT4">
                  <p:embed/>
                </p:oleObj>
              </mc:Choice>
              <mc:Fallback>
                <p:oleObj name="Equation" r:id="rId3" imgW="939600" imgH="203040" progId="Equation.DSMT4">
                  <p:embed/>
                  <p:pic>
                    <p:nvPicPr>
                      <p:cNvPr id="0" name=""/>
                      <p:cNvPicPr>
                        <a:picLocks noChangeAspect="1" noChangeArrowheads="1"/>
                      </p:cNvPicPr>
                      <p:nvPr/>
                    </p:nvPicPr>
                    <p:blipFill>
                      <a:blip r:embed="rId4"/>
                      <a:srcRect/>
                      <a:stretch>
                        <a:fillRect/>
                      </a:stretch>
                    </p:blipFill>
                    <p:spPr bwMode="auto">
                      <a:xfrm>
                        <a:off x="2267744" y="5301208"/>
                        <a:ext cx="4403411" cy="952649"/>
                      </a:xfrm>
                      <a:prstGeom prst="rect">
                        <a:avLst/>
                      </a:prstGeom>
                      <a:noFill/>
                      <a:ln>
                        <a:noFill/>
                      </a:ln>
                      <a:effectLst/>
                    </p:spPr>
                  </p:pic>
                </p:oleObj>
              </mc:Fallback>
            </mc:AlternateContent>
          </a:graphicData>
        </a:graphic>
      </p:graphicFrame>
      <p:sp>
        <p:nvSpPr>
          <p:cNvPr id="7" name="Rectangle 6"/>
          <p:cNvSpPr/>
          <p:nvPr/>
        </p:nvSpPr>
        <p:spPr>
          <a:xfrm>
            <a:off x="446187" y="4733528"/>
            <a:ext cx="8208912" cy="17281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089980129"/>
      </p:ext>
    </p:extLst>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65538" name="Rectangle 3"/>
          <p:cNvSpPr>
            <a:spLocks noGrp="1" noChangeArrowheads="1"/>
          </p:cNvSpPr>
          <p:nvPr>
            <p:ph type="body" sz="half" idx="1"/>
          </p:nvPr>
        </p:nvSpPr>
        <p:spPr/>
        <p:txBody>
          <a:bodyPr/>
          <a:lstStyle/>
          <a:p>
            <a:pPr eaLnBrk="1" hangingPunct="1"/>
            <a:endParaRPr lang="en-US" altLang="en-US" sz="2800" smtClean="0"/>
          </a:p>
        </p:txBody>
      </p:sp>
      <p:pic>
        <p:nvPicPr>
          <p:cNvPr id="65539" name="Content Placeholder 6" descr="bb_history.gif"/>
          <p:cNvPicPr>
            <a:picLocks noGrp="1" noChangeAspect="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0" y="188913"/>
            <a:ext cx="4537075" cy="6429375"/>
          </a:xfrm>
        </p:spPr>
      </p:pic>
      <p:pic>
        <p:nvPicPr>
          <p:cNvPr id="65540" name="Picture 9" descr="bigbang_era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1893888"/>
            <a:ext cx="5364163"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44008" y="332656"/>
            <a:ext cx="4176464" cy="1477328"/>
          </a:xfrm>
          <a:prstGeom prst="rect">
            <a:avLst/>
          </a:prstGeom>
          <a:noFill/>
        </p:spPr>
        <p:txBody>
          <a:bodyPr wrap="square" rtlCol="0">
            <a:spAutoFit/>
          </a:bodyPr>
          <a:lstStyle/>
          <a:p>
            <a:r>
              <a:rPr lang="nl-NL" b="1" dirty="0" smtClean="0">
                <a:solidFill>
                  <a:srgbClr val="000000"/>
                </a:solidFill>
              </a:rPr>
              <a:t>Adiabatic Expansion</a:t>
            </a:r>
          </a:p>
          <a:p>
            <a:endParaRPr lang="nl-NL" b="1" dirty="0" smtClean="0">
              <a:solidFill>
                <a:srgbClr val="000000"/>
              </a:solidFill>
            </a:endParaRPr>
          </a:p>
          <a:p>
            <a:r>
              <a:rPr lang="nl-NL" b="1" dirty="0" smtClean="0">
                <a:solidFill>
                  <a:srgbClr val="000000"/>
                </a:solidFill>
              </a:rPr>
              <a:t>reconstruction</a:t>
            </a:r>
            <a:endParaRPr lang="nl-NL" b="1" dirty="0">
              <a:solidFill>
                <a:srgbClr val="000000"/>
              </a:solidFill>
            </a:endParaRPr>
          </a:p>
          <a:p>
            <a:r>
              <a:rPr lang="nl-NL" b="1" dirty="0" smtClean="0">
                <a:solidFill>
                  <a:srgbClr val="000000"/>
                </a:solidFill>
              </a:rPr>
              <a:t>Thermal History</a:t>
            </a:r>
          </a:p>
          <a:p>
            <a:r>
              <a:rPr lang="nl-NL" b="1" dirty="0" smtClean="0">
                <a:solidFill>
                  <a:srgbClr val="000000"/>
                </a:solidFill>
              </a:rPr>
              <a:t>of the Universe</a:t>
            </a:r>
            <a:endParaRPr lang="en-GB" b="1" dirty="0">
              <a:solidFill>
                <a:srgbClr val="000000"/>
              </a:solidFill>
            </a:endParaRPr>
          </a:p>
        </p:txBody>
      </p:sp>
      <p:sp>
        <p:nvSpPr>
          <p:cNvPr id="3" name="Rectangle 2"/>
          <p:cNvSpPr/>
          <p:nvPr/>
        </p:nvSpPr>
        <p:spPr>
          <a:xfrm>
            <a:off x="4644008" y="332656"/>
            <a:ext cx="4176464" cy="15612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4" name="Down Arrow 3"/>
          <p:cNvSpPr/>
          <p:nvPr/>
        </p:nvSpPr>
        <p:spPr>
          <a:xfrm>
            <a:off x="8231596" y="404664"/>
            <a:ext cx="360040" cy="1405320"/>
          </a:xfrm>
          <a:prstGeom prst="downArrow">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1773368283"/>
      </p:ext>
    </p:extLst>
  </p:cSld>
  <p:clrMapOvr>
    <a:masterClrMapping/>
  </p:clrMapOvr>
  <p:transition>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8" name="Rectangle 2"/>
          <p:cNvSpPr>
            <a:spLocks noChangeArrowheads="1"/>
          </p:cNvSpPr>
          <p:nvPr/>
        </p:nvSpPr>
        <p:spPr bwMode="auto">
          <a:xfrm>
            <a:off x="107950" y="981075"/>
            <a:ext cx="3024188" cy="5616575"/>
          </a:xfrm>
          <a:prstGeom prst="rect">
            <a:avLst/>
          </a:prstGeom>
          <a:solidFill>
            <a:srgbClr val="FFFF99"/>
          </a:solidFill>
          <a:ln w="38100">
            <a:solidFill>
              <a:srgbClr val="00008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72709" name="Rectangle 3"/>
          <p:cNvSpPr>
            <a:spLocks noChangeArrowheads="1"/>
          </p:cNvSpPr>
          <p:nvPr/>
        </p:nvSpPr>
        <p:spPr bwMode="auto">
          <a:xfrm>
            <a:off x="6372225" y="1052513"/>
            <a:ext cx="2663825" cy="5543550"/>
          </a:xfrm>
          <a:prstGeom prst="rect">
            <a:avLst/>
          </a:prstGeom>
          <a:solidFill>
            <a:srgbClr val="FFFF99"/>
          </a:solidFill>
          <a:ln w="38100">
            <a:solidFill>
              <a:srgbClr val="00008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30788" name="Text Box 4"/>
          <p:cNvSpPr txBox="1">
            <a:spLocks noChangeArrowheads="1"/>
          </p:cNvSpPr>
          <p:nvPr/>
        </p:nvSpPr>
        <p:spPr bwMode="auto">
          <a:xfrm>
            <a:off x="0" y="1196975"/>
            <a:ext cx="9036050" cy="4968875"/>
          </a:xfrm>
          <a:prstGeom prst="rect">
            <a:avLst/>
          </a:prstGeom>
          <a:noFill/>
          <a:ln w="9525">
            <a:noFill/>
            <a:miter lim="800000"/>
            <a:headEnd/>
            <a:tailEnd/>
          </a:ln>
          <a:effectLst/>
        </p:spPr>
        <p:txBody>
          <a:bodyPr>
            <a:spAutoFit/>
          </a:bodyPr>
          <a:lstStyle/>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Planck Epoch</a:t>
            </a:r>
            <a:r>
              <a:rPr lang="en-US" sz="2000" b="1" dirty="0">
                <a:solidFill>
                  <a:srgbClr val="000099"/>
                </a:solidFill>
                <a:latin typeface="Papyrus" pitchFamily="66" charset="0"/>
              </a:rPr>
              <a:t>                                                                                                         t  &lt;  10</a:t>
            </a:r>
            <a:r>
              <a:rPr lang="en-US" sz="2000" b="1" baseline="30000" dirty="0">
                <a:solidFill>
                  <a:srgbClr val="000099"/>
                </a:solidFill>
                <a:latin typeface="Papyrus" pitchFamily="66" charset="0"/>
              </a:rPr>
              <a:t>-43</a:t>
            </a:r>
            <a:r>
              <a:rPr lang="en-US" sz="2000" b="1" dirty="0">
                <a:solidFill>
                  <a:srgbClr val="000099"/>
                </a:solidFill>
                <a:latin typeface="Papyrus" pitchFamily="66" charset="0"/>
              </a:rPr>
              <a:t> sec</a:t>
            </a:r>
            <a:r>
              <a:rPr lang="en-US" sz="2000" b="1" dirty="0">
                <a:solidFill>
                  <a:srgbClr val="CC0099"/>
                </a:solidFill>
                <a:latin typeface="Papyrus" pitchFamily="66" charset="0"/>
              </a:rPr>
              <a:t> </a:t>
            </a:r>
            <a:r>
              <a:rPr lang="en-US" sz="2000" b="1" dirty="0">
                <a:solidFill>
                  <a:srgbClr val="000099"/>
                </a:solidFill>
                <a:effectLst>
                  <a:outerShdw blurRad="38100" dist="38100" dir="2700000" algn="tl">
                    <a:srgbClr val="000000"/>
                  </a:outerShdw>
                </a:effectLst>
                <a:latin typeface="Papyrus" pitchFamily="66" charset="0"/>
              </a:rPr>
              <a:t>         </a:t>
            </a: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Phase Transition Era</a:t>
            </a:r>
            <a:r>
              <a:rPr lang="en-US" sz="2000" b="1" dirty="0">
                <a:solidFill>
                  <a:srgbClr val="000066"/>
                </a:solidFill>
                <a:latin typeface="Papyrus" pitchFamily="66" charset="0"/>
              </a:rPr>
              <a:t>                                                                         </a:t>
            </a:r>
            <a:r>
              <a:rPr lang="en-US" sz="2000" b="1" dirty="0">
                <a:solidFill>
                  <a:srgbClr val="000099"/>
                </a:solidFill>
                <a:latin typeface="Papyrus" pitchFamily="66" charset="0"/>
              </a:rPr>
              <a:t>10</a:t>
            </a:r>
            <a:r>
              <a:rPr lang="en-US" sz="2000" b="1" baseline="30000" dirty="0">
                <a:solidFill>
                  <a:srgbClr val="000099"/>
                </a:solidFill>
                <a:latin typeface="Papyrus" pitchFamily="66" charset="0"/>
              </a:rPr>
              <a:t>-43 </a:t>
            </a:r>
            <a:r>
              <a:rPr lang="en-US" sz="2000" b="1" dirty="0">
                <a:solidFill>
                  <a:srgbClr val="000099"/>
                </a:solidFill>
                <a:latin typeface="Papyrus" pitchFamily="66" charset="0"/>
              </a:rPr>
              <a:t>sec &lt; t &lt; 10</a:t>
            </a:r>
            <a:r>
              <a:rPr lang="en-US" sz="2000" b="1" baseline="30000" dirty="0">
                <a:solidFill>
                  <a:srgbClr val="000099"/>
                </a:solidFill>
                <a:latin typeface="Papyrus" pitchFamily="66" charset="0"/>
              </a:rPr>
              <a:t>5</a:t>
            </a:r>
            <a:r>
              <a:rPr lang="en-US" sz="2000" b="1" dirty="0">
                <a:solidFill>
                  <a:srgbClr val="000099"/>
                </a:solidFill>
                <a:latin typeface="Papyrus" pitchFamily="66" charset="0"/>
              </a:rPr>
              <a:t>sec</a:t>
            </a:r>
            <a:endParaRPr lang="en-US" sz="2000" b="1" baseline="30000" dirty="0">
              <a:solidFill>
                <a:srgbClr val="000066"/>
              </a:solidFill>
              <a:latin typeface="Papyrus" pitchFamily="66" charset="0"/>
            </a:endParaRP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err="1">
                <a:solidFill>
                  <a:srgbClr val="000099"/>
                </a:solidFill>
                <a:effectLst>
                  <a:outerShdw blurRad="38100" dist="38100" dir="2700000" algn="tl">
                    <a:srgbClr val="000000"/>
                  </a:outerShdw>
                </a:effectLst>
                <a:latin typeface="Papyrus" pitchFamily="66" charset="0"/>
              </a:rPr>
              <a:t>Hadron</a:t>
            </a:r>
            <a:r>
              <a:rPr lang="en-US" sz="2000" b="1" u="sng" dirty="0">
                <a:solidFill>
                  <a:srgbClr val="000099"/>
                </a:solidFill>
                <a:effectLst>
                  <a:outerShdw blurRad="38100" dist="38100" dir="2700000" algn="tl">
                    <a:srgbClr val="000000"/>
                  </a:outerShdw>
                </a:effectLst>
                <a:latin typeface="Papyrus" pitchFamily="66" charset="0"/>
              </a:rPr>
              <a:t> Era</a:t>
            </a:r>
            <a:r>
              <a:rPr lang="en-US" sz="2000" b="1"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t ~10</a:t>
            </a:r>
            <a:r>
              <a:rPr lang="en-US" sz="2000" b="1" baseline="30000" dirty="0">
                <a:solidFill>
                  <a:srgbClr val="000099"/>
                </a:solidFill>
                <a:latin typeface="Papyrus" pitchFamily="66" charset="0"/>
              </a:rPr>
              <a:t>-5</a:t>
            </a:r>
            <a:r>
              <a:rPr lang="en-US" sz="2000" b="1" baseline="30000"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sec</a:t>
            </a: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Lepton Era</a:t>
            </a:r>
            <a:r>
              <a:rPr lang="en-US" sz="2000" b="1"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10</a:t>
            </a:r>
            <a:r>
              <a:rPr lang="en-US" sz="2000" b="1" baseline="30000" dirty="0">
                <a:solidFill>
                  <a:srgbClr val="000099"/>
                </a:solidFill>
                <a:latin typeface="Papyrus" pitchFamily="66" charset="0"/>
              </a:rPr>
              <a:t>-5</a:t>
            </a:r>
            <a:r>
              <a:rPr lang="en-US" sz="2000" b="1" dirty="0">
                <a:solidFill>
                  <a:srgbClr val="000099"/>
                </a:solidFill>
                <a:latin typeface="Papyrus" pitchFamily="66" charset="0"/>
              </a:rPr>
              <a:t> sec &lt; t &lt; 1 min</a:t>
            </a: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Radiation Era</a:t>
            </a:r>
            <a:r>
              <a:rPr lang="en-US" sz="2000" b="1"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1 min &lt; t &lt;379,000 yrs</a:t>
            </a: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Post-Recombination Era</a:t>
            </a:r>
            <a:r>
              <a:rPr lang="en-US" sz="2000" b="1"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t &gt; 379,000 yrs</a:t>
            </a:r>
          </a:p>
        </p:txBody>
      </p:sp>
      <p:sp>
        <p:nvSpPr>
          <p:cNvPr id="72711" name="Rectangle 5"/>
          <p:cNvSpPr>
            <a:spLocks noChangeArrowheads="1"/>
          </p:cNvSpPr>
          <p:nvPr/>
        </p:nvSpPr>
        <p:spPr bwMode="auto">
          <a:xfrm>
            <a:off x="3203575" y="5373688"/>
            <a:ext cx="3097213" cy="1223962"/>
          </a:xfrm>
          <a:prstGeom prst="rect">
            <a:avLst/>
          </a:prstGeom>
          <a:solidFill>
            <a:srgbClr val="FFFF99"/>
          </a:solidFill>
          <a:ln w="3810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72712" name="Rectangle 6"/>
          <p:cNvSpPr>
            <a:spLocks noChangeArrowheads="1"/>
          </p:cNvSpPr>
          <p:nvPr/>
        </p:nvSpPr>
        <p:spPr bwMode="auto">
          <a:xfrm>
            <a:off x="3203575" y="4724400"/>
            <a:ext cx="3097213" cy="576263"/>
          </a:xfrm>
          <a:prstGeom prst="rect">
            <a:avLst/>
          </a:prstGeom>
          <a:solidFill>
            <a:srgbClr val="FFFF99"/>
          </a:solidFill>
          <a:ln w="3810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72713" name="Rectangle 7"/>
          <p:cNvSpPr>
            <a:spLocks noChangeArrowheads="1"/>
          </p:cNvSpPr>
          <p:nvPr/>
        </p:nvSpPr>
        <p:spPr bwMode="auto">
          <a:xfrm>
            <a:off x="3203575" y="3500438"/>
            <a:ext cx="3097213" cy="1152525"/>
          </a:xfrm>
          <a:prstGeom prst="rect">
            <a:avLst/>
          </a:prstGeom>
          <a:solidFill>
            <a:srgbClr val="FFFF99"/>
          </a:solidFill>
          <a:ln w="3810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72714" name="Rectangle 8"/>
          <p:cNvSpPr>
            <a:spLocks noChangeArrowheads="1"/>
          </p:cNvSpPr>
          <p:nvPr/>
        </p:nvSpPr>
        <p:spPr bwMode="auto">
          <a:xfrm>
            <a:off x="3203575" y="1773238"/>
            <a:ext cx="3097213" cy="1008062"/>
          </a:xfrm>
          <a:prstGeom prst="rect">
            <a:avLst/>
          </a:prstGeom>
          <a:solidFill>
            <a:srgbClr val="FFFF99"/>
          </a:solidFill>
          <a:ln w="3810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1516" name="Rectangle 10"/>
          <p:cNvSpPr>
            <a:spLocks noGrp="1" noChangeArrowheads="1"/>
          </p:cNvSpPr>
          <p:nvPr>
            <p:ph type="title"/>
          </p:nvPr>
        </p:nvSpPr>
        <p:spPr>
          <a:xfrm>
            <a:off x="285720" y="-214338"/>
            <a:ext cx="8964613" cy="1143001"/>
          </a:xfrm>
        </p:spPr>
        <p:txBody>
          <a:bodyPr/>
          <a:lstStyle/>
          <a:p>
            <a:pPr eaLnBrk="1" fontAlgn="auto" hangingPunct="1">
              <a:spcAft>
                <a:spcPts val="0"/>
              </a:spcAft>
              <a:defRPr/>
            </a:pPr>
            <a:r>
              <a:rPr sz="5400" b="1" dirty="0">
                <a:solidFill>
                  <a:schemeClr val="tx1"/>
                </a:solidFill>
                <a:ea typeface="Batang" pitchFamily="18" charset="-127"/>
              </a:rPr>
              <a:t> </a:t>
            </a:r>
            <a:r>
              <a:rPr sz="5400" b="1" dirty="0" smtClean="0">
                <a:solidFill>
                  <a:schemeClr val="tx1"/>
                </a:solidFill>
                <a:ea typeface="Batang" pitchFamily="18" charset="-127"/>
              </a:rPr>
              <a:t>           Cosmic Epochs</a:t>
            </a:r>
          </a:p>
        </p:txBody>
      </p:sp>
      <p:graphicFrame>
        <p:nvGraphicFramePr>
          <p:cNvPr id="72706" name="Object 11"/>
          <p:cNvGraphicFramePr>
            <a:graphicFrameLocks noGrp="1" noChangeAspect="1"/>
          </p:cNvGraphicFramePr>
          <p:nvPr>
            <p:ph sz="half" idx="1"/>
          </p:nvPr>
        </p:nvGraphicFramePr>
        <p:xfrm>
          <a:off x="2419350" y="3754438"/>
          <a:ext cx="114300" cy="215900"/>
        </p:xfrm>
        <a:graphic>
          <a:graphicData uri="http://schemas.openxmlformats.org/presentationml/2006/ole">
            <mc:AlternateContent xmlns:mc="http://schemas.openxmlformats.org/markup-compatibility/2006">
              <mc:Choice xmlns:v="urn:schemas-microsoft-com:vml" Requires="v">
                <p:oleObj spid="_x0000_s121875"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9350" y="3754438"/>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716" name="Text Box 12"/>
          <p:cNvSpPr txBox="1">
            <a:spLocks noChangeArrowheads="1"/>
          </p:cNvSpPr>
          <p:nvPr/>
        </p:nvSpPr>
        <p:spPr bwMode="auto">
          <a:xfrm>
            <a:off x="468313" y="1484313"/>
            <a:ext cx="7596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smtClean="0">
              <a:solidFill>
                <a:prstClr val="white"/>
              </a:solidFill>
            </a:endParaRPr>
          </a:p>
        </p:txBody>
      </p:sp>
      <p:sp>
        <p:nvSpPr>
          <p:cNvPr id="72717" name="Text Box 13"/>
          <p:cNvSpPr txBox="1">
            <a:spLocks noChangeArrowheads="1"/>
          </p:cNvSpPr>
          <p:nvPr/>
        </p:nvSpPr>
        <p:spPr bwMode="auto">
          <a:xfrm>
            <a:off x="3203575" y="1916113"/>
            <a:ext cx="417512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60000"/>
              </a:lnSpc>
              <a:spcBef>
                <a:spcPct val="50000"/>
              </a:spcBef>
            </a:pPr>
            <a:r>
              <a:rPr lang="en-US" altLang="en-US" sz="1600" b="1" smtClean="0">
                <a:solidFill>
                  <a:srgbClr val="FF0000"/>
                </a:solidFill>
                <a:latin typeface="Papyrus" pitchFamily="66" charset="0"/>
              </a:rPr>
              <a:t>GUT transition</a:t>
            </a:r>
          </a:p>
          <a:p>
            <a:pPr eaLnBrk="1" hangingPunct="1">
              <a:lnSpc>
                <a:spcPct val="60000"/>
              </a:lnSpc>
              <a:spcBef>
                <a:spcPct val="50000"/>
              </a:spcBef>
            </a:pPr>
            <a:r>
              <a:rPr lang="en-US" altLang="en-US" sz="1600" b="1" smtClean="0">
                <a:solidFill>
                  <a:srgbClr val="FF0000"/>
                </a:solidFill>
                <a:latin typeface="Papyrus" pitchFamily="66" charset="0"/>
              </a:rPr>
              <a:t>electroweak transition</a:t>
            </a:r>
          </a:p>
          <a:p>
            <a:pPr eaLnBrk="1" hangingPunct="1">
              <a:lnSpc>
                <a:spcPct val="60000"/>
              </a:lnSpc>
              <a:spcBef>
                <a:spcPct val="50000"/>
              </a:spcBef>
            </a:pPr>
            <a:r>
              <a:rPr lang="en-US" altLang="en-US" sz="1600" b="1" smtClean="0">
                <a:solidFill>
                  <a:srgbClr val="FF0000"/>
                </a:solidFill>
                <a:latin typeface="Papyrus" pitchFamily="66" charset="0"/>
              </a:rPr>
              <a:t>quark-hadron transition</a:t>
            </a:r>
          </a:p>
        </p:txBody>
      </p:sp>
      <p:sp>
        <p:nvSpPr>
          <p:cNvPr id="72718" name="Text Box 14"/>
          <p:cNvSpPr txBox="1">
            <a:spLocks noChangeArrowheads="1"/>
          </p:cNvSpPr>
          <p:nvPr/>
        </p:nvSpPr>
        <p:spPr bwMode="auto">
          <a:xfrm>
            <a:off x="3203575" y="3573463"/>
            <a:ext cx="4175125"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60000"/>
              </a:lnSpc>
              <a:spcBef>
                <a:spcPct val="50000"/>
              </a:spcBef>
            </a:pPr>
            <a:r>
              <a:rPr lang="en-US" altLang="en-US" sz="1600" b="1" smtClean="0">
                <a:solidFill>
                  <a:srgbClr val="FF0000"/>
                </a:solidFill>
                <a:latin typeface="Papyrus" pitchFamily="66" charset="0"/>
              </a:rPr>
              <a:t>muon annihilation</a:t>
            </a:r>
          </a:p>
          <a:p>
            <a:pPr eaLnBrk="1" hangingPunct="1">
              <a:lnSpc>
                <a:spcPct val="60000"/>
              </a:lnSpc>
              <a:spcBef>
                <a:spcPct val="50000"/>
              </a:spcBef>
            </a:pPr>
            <a:r>
              <a:rPr lang="en-US" altLang="en-US" sz="1600" b="1" smtClean="0">
                <a:solidFill>
                  <a:srgbClr val="FF0000"/>
                </a:solidFill>
                <a:latin typeface="Papyrus" pitchFamily="66" charset="0"/>
              </a:rPr>
              <a:t>neutrino decoupling</a:t>
            </a:r>
          </a:p>
          <a:p>
            <a:pPr eaLnBrk="1" hangingPunct="1">
              <a:lnSpc>
                <a:spcPct val="60000"/>
              </a:lnSpc>
              <a:spcBef>
                <a:spcPct val="50000"/>
              </a:spcBef>
            </a:pPr>
            <a:r>
              <a:rPr lang="en-US" altLang="en-US" sz="1600" b="1" smtClean="0">
                <a:solidFill>
                  <a:srgbClr val="FF0000"/>
                </a:solidFill>
                <a:latin typeface="Papyrus" pitchFamily="66" charset="0"/>
              </a:rPr>
              <a:t>electron-positron annihilation</a:t>
            </a:r>
          </a:p>
          <a:p>
            <a:pPr eaLnBrk="1" hangingPunct="1">
              <a:lnSpc>
                <a:spcPct val="60000"/>
              </a:lnSpc>
              <a:spcBef>
                <a:spcPct val="50000"/>
              </a:spcBef>
            </a:pPr>
            <a:r>
              <a:rPr lang="en-US" altLang="en-US" sz="1600" b="1" smtClean="0">
                <a:solidFill>
                  <a:srgbClr val="FF0000"/>
                </a:solidFill>
                <a:latin typeface="Papyrus" pitchFamily="66" charset="0"/>
              </a:rPr>
              <a:t>primordial nucleosynthesis</a:t>
            </a:r>
          </a:p>
        </p:txBody>
      </p:sp>
      <p:sp>
        <p:nvSpPr>
          <p:cNvPr id="72719" name="Text Box 15"/>
          <p:cNvSpPr txBox="1">
            <a:spLocks noChangeArrowheads="1"/>
          </p:cNvSpPr>
          <p:nvPr/>
        </p:nvSpPr>
        <p:spPr bwMode="auto">
          <a:xfrm>
            <a:off x="3203575" y="4797425"/>
            <a:ext cx="424656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60000"/>
              </a:lnSpc>
              <a:spcBef>
                <a:spcPct val="50000"/>
              </a:spcBef>
            </a:pPr>
            <a:r>
              <a:rPr lang="en-US" altLang="en-US" sz="1600" b="1" smtClean="0">
                <a:solidFill>
                  <a:srgbClr val="FF0000"/>
                </a:solidFill>
                <a:latin typeface="Papyrus" pitchFamily="66" charset="0"/>
              </a:rPr>
              <a:t>radiation-matter equivalence</a:t>
            </a:r>
          </a:p>
          <a:p>
            <a:pPr eaLnBrk="1" hangingPunct="1">
              <a:lnSpc>
                <a:spcPct val="60000"/>
              </a:lnSpc>
              <a:spcBef>
                <a:spcPct val="50000"/>
              </a:spcBef>
            </a:pPr>
            <a:r>
              <a:rPr lang="en-US" altLang="en-US" sz="1600" b="1" smtClean="0">
                <a:solidFill>
                  <a:srgbClr val="FF0000"/>
                </a:solidFill>
                <a:latin typeface="Papyrus" pitchFamily="66" charset="0"/>
              </a:rPr>
              <a:t>recombination &amp; decoupling </a:t>
            </a:r>
          </a:p>
        </p:txBody>
      </p:sp>
      <p:sp>
        <p:nvSpPr>
          <p:cNvPr id="72720" name="Text Box 16"/>
          <p:cNvSpPr txBox="1">
            <a:spLocks noChangeArrowheads="1"/>
          </p:cNvSpPr>
          <p:nvPr/>
        </p:nvSpPr>
        <p:spPr bwMode="auto">
          <a:xfrm>
            <a:off x="3203575" y="5445125"/>
            <a:ext cx="4246563"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60000"/>
              </a:lnSpc>
              <a:spcBef>
                <a:spcPct val="50000"/>
              </a:spcBef>
            </a:pPr>
            <a:r>
              <a:rPr lang="en-US" altLang="en-US" sz="1600" b="1" smtClean="0">
                <a:solidFill>
                  <a:srgbClr val="FF0000"/>
                </a:solidFill>
                <a:latin typeface="Papyrus" pitchFamily="66" charset="0"/>
              </a:rPr>
              <a:t>Structure &amp; Galaxy formation</a:t>
            </a:r>
          </a:p>
          <a:p>
            <a:pPr eaLnBrk="1" hangingPunct="1">
              <a:lnSpc>
                <a:spcPct val="60000"/>
              </a:lnSpc>
              <a:spcBef>
                <a:spcPct val="50000"/>
              </a:spcBef>
            </a:pPr>
            <a:r>
              <a:rPr lang="en-US" altLang="en-US" sz="1600" b="1" smtClean="0">
                <a:solidFill>
                  <a:srgbClr val="FF0000"/>
                </a:solidFill>
                <a:latin typeface="Papyrus" pitchFamily="66" charset="0"/>
              </a:rPr>
              <a:t>Dark Ages </a:t>
            </a:r>
          </a:p>
          <a:p>
            <a:pPr eaLnBrk="1" hangingPunct="1">
              <a:lnSpc>
                <a:spcPct val="60000"/>
              </a:lnSpc>
              <a:spcBef>
                <a:spcPct val="50000"/>
              </a:spcBef>
            </a:pPr>
            <a:r>
              <a:rPr lang="en-US" altLang="en-US" sz="1600" b="1" smtClean="0">
                <a:solidFill>
                  <a:srgbClr val="FF0000"/>
                </a:solidFill>
                <a:latin typeface="Papyrus" pitchFamily="66" charset="0"/>
              </a:rPr>
              <a:t>Reionization</a:t>
            </a:r>
          </a:p>
          <a:p>
            <a:pPr eaLnBrk="1" hangingPunct="1">
              <a:lnSpc>
                <a:spcPct val="60000"/>
              </a:lnSpc>
              <a:spcBef>
                <a:spcPct val="50000"/>
              </a:spcBef>
            </a:pPr>
            <a:r>
              <a:rPr lang="en-US" altLang="en-US" sz="1600" b="1" smtClean="0">
                <a:solidFill>
                  <a:srgbClr val="FF0000"/>
                </a:solidFill>
                <a:latin typeface="Papyrus" pitchFamily="66" charset="0"/>
              </a:rPr>
              <a:t>Matter-Dark Energy transition</a:t>
            </a:r>
          </a:p>
        </p:txBody>
      </p:sp>
    </p:spTree>
    <p:extLst>
      <p:ext uri="{BB962C8B-B14F-4D97-AF65-F5344CB8AC3E}">
        <p14:creationId xmlns:p14="http://schemas.microsoft.com/office/powerpoint/2010/main" val="298670718"/>
      </p:ext>
    </p:extLst>
  </p:cSld>
  <p:clrMapOvr>
    <a:masterClrMapping/>
  </p:clrMapOvr>
  <p:transition>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5" name="Text Box 3"/>
          <p:cNvSpPr txBox="1">
            <a:spLocks noChangeArrowheads="1"/>
          </p:cNvSpPr>
          <p:nvPr/>
        </p:nvSpPr>
        <p:spPr bwMode="auto">
          <a:xfrm>
            <a:off x="0" y="1285875"/>
            <a:ext cx="9036050" cy="1008063"/>
          </a:xfrm>
          <a:prstGeom prst="rect">
            <a:avLst/>
          </a:prstGeom>
          <a:noFill/>
          <a:ln w="9525">
            <a:noFill/>
            <a:miter lim="800000"/>
            <a:headEnd/>
            <a:tailEnd/>
          </a:ln>
        </p:spPr>
        <p:txBody>
          <a:bodyPr>
            <a:spAutoFit/>
          </a:bodyPr>
          <a:lstStyle/>
          <a:p>
            <a:pPr marL="371475" indent="-371475">
              <a:lnSpc>
                <a:spcPct val="50000"/>
              </a:lnSpc>
              <a:spcBef>
                <a:spcPct val="50000"/>
              </a:spcBef>
              <a:defRPr/>
            </a:pPr>
            <a:r>
              <a:rPr lang="en-US" sz="2000" b="1" dirty="0">
                <a:solidFill>
                  <a:srgbClr val="000099"/>
                </a:solidFill>
                <a:latin typeface="Papyrus" pitchFamily="66" charset="0"/>
              </a:rPr>
              <a:t>     </a:t>
            </a:r>
            <a:r>
              <a:rPr lang="en-US" sz="1600" b="1" dirty="0">
                <a:solidFill>
                  <a:prstClr val="white"/>
                </a:solidFill>
                <a:latin typeface="Constantia"/>
              </a:rPr>
              <a:t>On the basis of the </a:t>
            </a:r>
          </a:p>
          <a:p>
            <a:pPr marL="371475" indent="-371475">
              <a:lnSpc>
                <a:spcPct val="50000"/>
              </a:lnSpc>
              <a:spcBef>
                <a:spcPct val="50000"/>
              </a:spcBef>
              <a:defRPr/>
            </a:pPr>
            <a:r>
              <a:rPr lang="en-US" sz="1600" b="1" dirty="0">
                <a:solidFill>
                  <a:prstClr val="white"/>
                </a:solidFill>
                <a:latin typeface="Constantia"/>
              </a:rPr>
              <a:t>      1) complexity of the involved physics </a:t>
            </a:r>
          </a:p>
          <a:p>
            <a:pPr marL="371475" indent="-371475">
              <a:lnSpc>
                <a:spcPct val="50000"/>
              </a:lnSpc>
              <a:spcBef>
                <a:spcPct val="50000"/>
              </a:spcBef>
              <a:defRPr/>
            </a:pPr>
            <a:r>
              <a:rPr lang="en-US" sz="1600" b="1" dirty="0">
                <a:solidFill>
                  <a:prstClr val="white"/>
                </a:solidFill>
                <a:latin typeface="Constantia"/>
              </a:rPr>
              <a:t>      2) our knowledge of the physical processes </a:t>
            </a:r>
          </a:p>
          <a:p>
            <a:pPr marL="371475" indent="-371475">
              <a:lnSpc>
                <a:spcPct val="50000"/>
              </a:lnSpc>
              <a:spcBef>
                <a:spcPct val="50000"/>
              </a:spcBef>
              <a:defRPr/>
            </a:pPr>
            <a:r>
              <a:rPr lang="en-US" sz="1600" b="1" dirty="0">
                <a:solidFill>
                  <a:prstClr val="white"/>
                </a:solidFill>
                <a:latin typeface="Constantia"/>
              </a:rPr>
              <a:t>      we may broadly distinguish four cosmic episodes: </a:t>
            </a:r>
          </a:p>
        </p:txBody>
      </p:sp>
      <p:sp>
        <p:nvSpPr>
          <p:cNvPr id="178179" name="DownRibbonSharp"/>
          <p:cNvSpPr>
            <a:spLocks noEditPoints="1" noChangeArrowheads="1"/>
          </p:cNvSpPr>
          <p:nvPr/>
        </p:nvSpPr>
        <p:spPr bwMode="auto">
          <a:xfrm>
            <a:off x="179388" y="2420938"/>
            <a:ext cx="8785225" cy="431958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400 w 21600"/>
              <a:gd name="T13" fmla="*/ 2700 h 21600"/>
              <a:gd name="T14" fmla="*/ 162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8100" y="0"/>
                </a:lnTo>
                <a:lnTo>
                  <a:pt x="8100" y="2700"/>
                </a:lnTo>
                <a:lnTo>
                  <a:pt x="13500" y="2700"/>
                </a:lnTo>
                <a:lnTo>
                  <a:pt x="13500" y="0"/>
                </a:lnTo>
                <a:lnTo>
                  <a:pt x="21600" y="0"/>
                </a:lnTo>
                <a:lnTo>
                  <a:pt x="18900" y="9450"/>
                </a:lnTo>
                <a:lnTo>
                  <a:pt x="21600" y="18900"/>
                </a:lnTo>
                <a:lnTo>
                  <a:pt x="16200" y="18900"/>
                </a:lnTo>
                <a:lnTo>
                  <a:pt x="16200" y="21600"/>
                </a:lnTo>
                <a:lnTo>
                  <a:pt x="5400" y="21600"/>
                </a:lnTo>
                <a:lnTo>
                  <a:pt x="5400" y="18900"/>
                </a:lnTo>
                <a:lnTo>
                  <a:pt x="0" y="18900"/>
                </a:lnTo>
                <a:lnTo>
                  <a:pt x="2700" y="9450"/>
                </a:lnTo>
                <a:lnTo>
                  <a:pt x="0" y="0"/>
                </a:lnTo>
                <a:close/>
              </a:path>
              <a:path w="21600" h="21600" fill="none" extrusionOk="0">
                <a:moveTo>
                  <a:pt x="8100" y="2700"/>
                </a:moveTo>
                <a:lnTo>
                  <a:pt x="5400" y="2700"/>
                </a:lnTo>
                <a:lnTo>
                  <a:pt x="5400" y="18900"/>
                </a:lnTo>
              </a:path>
              <a:path w="21600" h="21600" fill="none" extrusionOk="0">
                <a:moveTo>
                  <a:pt x="5400" y="2700"/>
                </a:moveTo>
                <a:lnTo>
                  <a:pt x="8100" y="0"/>
                </a:lnTo>
              </a:path>
              <a:path w="21600" h="21600" fill="none" extrusionOk="0">
                <a:moveTo>
                  <a:pt x="13500" y="2700"/>
                </a:moveTo>
                <a:lnTo>
                  <a:pt x="16200" y="2700"/>
                </a:lnTo>
                <a:lnTo>
                  <a:pt x="16200" y="18900"/>
                </a:lnTo>
              </a:path>
              <a:path w="21600" h="21600" fill="none" extrusionOk="0">
                <a:moveTo>
                  <a:pt x="16200" y="2700"/>
                </a:moveTo>
                <a:lnTo>
                  <a:pt x="13500" y="0"/>
                </a:lnTo>
              </a:path>
            </a:pathLst>
          </a:custGeom>
          <a:solidFill>
            <a:srgbClr val="FF0000"/>
          </a:solidFill>
          <a:ln w="9525">
            <a:solidFill>
              <a:srgbClr val="000000"/>
            </a:solidFill>
            <a:miter lim="800000"/>
            <a:headEnd/>
            <a:tailEnd/>
          </a:ln>
          <a:effectLst>
            <a:outerShdw dist="107763" dir="2700000" algn="ctr" rotWithShape="0">
              <a:srgbClr val="808080"/>
            </a:outerShdw>
          </a:effectLst>
        </p:spPr>
        <p:txBody>
          <a:bodyPr/>
          <a:lstStyle/>
          <a:p>
            <a:endParaRPr lang="en-GB" smtClean="0">
              <a:solidFill>
                <a:prstClr val="white"/>
              </a:solidFill>
            </a:endParaRPr>
          </a:p>
        </p:txBody>
      </p:sp>
      <p:sp>
        <p:nvSpPr>
          <p:cNvPr id="178180" name="Text Box 6"/>
          <p:cNvSpPr txBox="1">
            <a:spLocks noChangeArrowheads="1"/>
          </p:cNvSpPr>
          <p:nvPr/>
        </p:nvSpPr>
        <p:spPr bwMode="auto">
          <a:xfrm>
            <a:off x="971550" y="2565400"/>
            <a:ext cx="13668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7200" b="1" smtClean="0">
                <a:solidFill>
                  <a:srgbClr val="FFFF00"/>
                </a:solidFill>
                <a:latin typeface="Curlz MT" pitchFamily="82" charset="0"/>
              </a:rPr>
              <a:t>(I)</a:t>
            </a:r>
          </a:p>
        </p:txBody>
      </p:sp>
      <p:sp>
        <p:nvSpPr>
          <p:cNvPr id="1095687" name="Text Box 7"/>
          <p:cNvSpPr txBox="1">
            <a:spLocks noChangeArrowheads="1"/>
          </p:cNvSpPr>
          <p:nvPr/>
        </p:nvSpPr>
        <p:spPr bwMode="auto">
          <a:xfrm>
            <a:off x="3132138" y="3500438"/>
            <a:ext cx="3168650" cy="579437"/>
          </a:xfrm>
          <a:prstGeom prst="rect">
            <a:avLst/>
          </a:prstGeom>
          <a:noFill/>
          <a:ln w="9525">
            <a:noFill/>
            <a:miter lim="800000"/>
            <a:headEnd/>
            <a:tailEnd/>
          </a:ln>
          <a:effectLst/>
        </p:spPr>
        <p:txBody>
          <a:bodyPr>
            <a:spAutoFit/>
          </a:bodyPr>
          <a:lstStyle/>
          <a:p>
            <a:pPr algn="ctr">
              <a:spcBef>
                <a:spcPct val="50000"/>
              </a:spcBef>
              <a:defRPr/>
            </a:pPr>
            <a:r>
              <a:rPr lang="en-US" sz="3200" b="1">
                <a:solidFill>
                  <a:srgbClr val="FFFF00"/>
                </a:solidFill>
                <a:effectLst>
                  <a:outerShdw blurRad="38100" dist="38100" dir="2700000" algn="tl">
                    <a:srgbClr val="000000"/>
                  </a:outerShdw>
                </a:effectLst>
                <a:latin typeface="Perpetua" pitchFamily="18" charset="0"/>
              </a:rPr>
              <a:t>t &lt; 10</a:t>
            </a:r>
            <a:r>
              <a:rPr lang="en-US" sz="3200" b="1" baseline="30000">
                <a:solidFill>
                  <a:srgbClr val="FFFF00"/>
                </a:solidFill>
                <a:effectLst>
                  <a:outerShdw blurRad="38100" dist="38100" dir="2700000" algn="tl">
                    <a:srgbClr val="000000"/>
                  </a:outerShdw>
                </a:effectLst>
                <a:latin typeface="Perpetua" pitchFamily="18" charset="0"/>
              </a:rPr>
              <a:t>-43</a:t>
            </a:r>
            <a:r>
              <a:rPr lang="en-US" sz="3200" b="1">
                <a:solidFill>
                  <a:srgbClr val="FFFF00"/>
                </a:solidFill>
                <a:effectLst>
                  <a:outerShdw blurRad="38100" dist="38100" dir="2700000" algn="tl">
                    <a:srgbClr val="000000"/>
                  </a:outerShdw>
                </a:effectLst>
                <a:latin typeface="Perpetua" pitchFamily="18" charset="0"/>
              </a:rPr>
              <a:t> sec</a:t>
            </a:r>
          </a:p>
        </p:txBody>
      </p:sp>
      <p:sp>
        <p:nvSpPr>
          <p:cNvPr id="1095688" name="Text Box 8"/>
          <p:cNvSpPr txBox="1">
            <a:spLocks noChangeArrowheads="1"/>
          </p:cNvSpPr>
          <p:nvPr/>
        </p:nvSpPr>
        <p:spPr bwMode="auto">
          <a:xfrm>
            <a:off x="2627313" y="5805488"/>
            <a:ext cx="3960812" cy="641350"/>
          </a:xfrm>
          <a:prstGeom prst="rect">
            <a:avLst/>
          </a:prstGeom>
          <a:noFill/>
          <a:ln w="9525">
            <a:noFill/>
            <a:miter lim="800000"/>
            <a:headEnd/>
            <a:tailEnd/>
          </a:ln>
          <a:effectLst/>
        </p:spPr>
        <p:txBody>
          <a:bodyPr>
            <a:spAutoFit/>
          </a:bodyPr>
          <a:lstStyle/>
          <a:p>
            <a:pPr algn="ctr">
              <a:spcBef>
                <a:spcPct val="50000"/>
              </a:spcBef>
              <a:defRPr/>
            </a:pPr>
            <a:r>
              <a:rPr lang="en-US" sz="3600" b="1" dirty="0">
                <a:solidFill>
                  <a:srgbClr val="FFFF00"/>
                </a:solidFill>
                <a:effectLst>
                  <a:outerShdw blurRad="38100" dist="38100" dir="2700000" algn="tl">
                    <a:srgbClr val="000000"/>
                  </a:outerShdw>
                </a:effectLst>
                <a:latin typeface="Constantia"/>
              </a:rPr>
              <a:t>Planck Era</a:t>
            </a:r>
          </a:p>
        </p:txBody>
      </p:sp>
      <p:sp>
        <p:nvSpPr>
          <p:cNvPr id="1095689" name="Text Box 9"/>
          <p:cNvSpPr txBox="1">
            <a:spLocks noChangeArrowheads="1"/>
          </p:cNvSpPr>
          <p:nvPr/>
        </p:nvSpPr>
        <p:spPr bwMode="auto">
          <a:xfrm>
            <a:off x="428625" y="5572125"/>
            <a:ext cx="2316163" cy="630238"/>
          </a:xfrm>
          <a:prstGeom prst="rect">
            <a:avLst/>
          </a:prstGeom>
          <a:noFill/>
          <a:ln w="9525">
            <a:noFill/>
            <a:miter lim="800000"/>
            <a:headEnd/>
            <a:tailEnd/>
          </a:ln>
          <a:effectLst/>
        </p:spPr>
        <p:txBody>
          <a:bodyPr>
            <a:spAutoFit/>
          </a:bodyPr>
          <a:lstStyle/>
          <a:p>
            <a:pPr>
              <a:spcBef>
                <a:spcPct val="50000"/>
              </a:spcBef>
              <a:defRPr/>
            </a:pPr>
            <a:r>
              <a:rPr lang="en-US" sz="1400" b="1" u="sng" dirty="0">
                <a:solidFill>
                  <a:srgbClr val="000066"/>
                </a:solidFill>
                <a:effectLst>
                  <a:outerShdw blurRad="38100" dist="38100" dir="2700000" algn="tl">
                    <a:srgbClr val="000000"/>
                  </a:outerShdw>
                </a:effectLst>
                <a:latin typeface="Constantia"/>
              </a:rPr>
              <a:t>fundamental physics</a:t>
            </a:r>
            <a:r>
              <a:rPr lang="en-US" sz="1400" b="1" dirty="0">
                <a:solidFill>
                  <a:srgbClr val="000066"/>
                </a:solidFill>
                <a:latin typeface="Constantia"/>
              </a:rPr>
              <a:t>:</a:t>
            </a:r>
          </a:p>
          <a:p>
            <a:pPr>
              <a:spcBef>
                <a:spcPct val="50000"/>
              </a:spcBef>
              <a:buFontTx/>
              <a:buChar char="-"/>
              <a:defRPr/>
            </a:pPr>
            <a:r>
              <a:rPr lang="en-US" sz="1400" b="1" dirty="0">
                <a:solidFill>
                  <a:srgbClr val="000066"/>
                </a:solidFill>
                <a:latin typeface="Constantia"/>
              </a:rPr>
              <a:t> totally unknown </a:t>
            </a:r>
            <a:r>
              <a:rPr lang="en-US" sz="1400" dirty="0">
                <a:solidFill>
                  <a:prstClr val="white"/>
                </a:solidFill>
                <a:latin typeface="Constantia"/>
              </a:rPr>
              <a:t> </a:t>
            </a:r>
          </a:p>
        </p:txBody>
      </p:sp>
      <p:sp>
        <p:nvSpPr>
          <p:cNvPr id="154632" name="Text Box 10"/>
          <p:cNvSpPr txBox="1">
            <a:spLocks noChangeArrowheads="1"/>
          </p:cNvSpPr>
          <p:nvPr/>
        </p:nvSpPr>
        <p:spPr bwMode="auto">
          <a:xfrm>
            <a:off x="6804025" y="2708275"/>
            <a:ext cx="1871663" cy="779463"/>
          </a:xfrm>
          <a:prstGeom prst="rect">
            <a:avLst/>
          </a:prstGeom>
          <a:noFill/>
          <a:ln w="9525">
            <a:noFill/>
            <a:miter lim="800000"/>
            <a:headEnd/>
            <a:tailEnd/>
          </a:ln>
        </p:spPr>
        <p:txBody>
          <a:bodyPr>
            <a:spAutoFit/>
          </a:bodyPr>
          <a:lstStyle/>
          <a:p>
            <a:pPr>
              <a:spcBef>
                <a:spcPct val="50000"/>
              </a:spcBef>
              <a:defRPr/>
            </a:pPr>
            <a:r>
              <a:rPr lang="en-US" dirty="0">
                <a:solidFill>
                  <a:srgbClr val="FFFF99"/>
                </a:solidFill>
                <a:latin typeface="Constantia"/>
              </a:rPr>
              <a:t>Origin universe  </a:t>
            </a:r>
          </a:p>
          <a:p>
            <a:pPr>
              <a:spcBef>
                <a:spcPct val="50000"/>
              </a:spcBef>
              <a:defRPr/>
            </a:pPr>
            <a:r>
              <a:rPr lang="en-US" dirty="0">
                <a:solidFill>
                  <a:srgbClr val="FFFF99"/>
                </a:solidFill>
                <a:latin typeface="Constantia"/>
              </a:rPr>
              <a:t>        ???</a:t>
            </a:r>
          </a:p>
        </p:txBody>
      </p:sp>
      <p:sp>
        <p:nvSpPr>
          <p:cNvPr id="12" name="Rectangle 3"/>
          <p:cNvSpPr txBox="1">
            <a:spLocks noChangeArrowheads="1"/>
          </p:cNvSpPr>
          <p:nvPr/>
        </p:nvSpPr>
        <p:spPr>
          <a:xfrm>
            <a:off x="1428728" y="0"/>
            <a:ext cx="9144000" cy="1143000"/>
          </a:xfrm>
          <a:prstGeom prst="rect">
            <a:avLst/>
          </a:prstGeom>
          <a:ln w="6350" cap="rnd">
            <a:noFill/>
          </a:ln>
        </p:spPr>
        <p:txBody>
          <a:bodyPr anchor="b">
            <a:normAutofit fontScale="90000" lnSpcReduction="20000"/>
          </a:bodyPr>
          <a:lstStyle/>
          <a:p>
            <a:pPr fontAlgn="auto">
              <a:spcAft>
                <a:spcPts val="0"/>
              </a:spcAft>
              <a:defRPr/>
            </a:pP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History of the Universe </a:t>
            </a:r>
            <a:b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b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    in Four Episodes: I</a:t>
            </a:r>
          </a:p>
        </p:txBody>
      </p:sp>
      <p:sp>
        <p:nvSpPr>
          <p:cNvPr id="13" name="Rectangle 12"/>
          <p:cNvSpPr/>
          <p:nvPr/>
        </p:nvSpPr>
        <p:spPr>
          <a:xfrm>
            <a:off x="214313" y="1143000"/>
            <a:ext cx="8715375" cy="12144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867361801"/>
      </p:ext>
    </p:extLst>
  </p:cSld>
  <p:clrMapOvr>
    <a:masterClrMapping/>
  </p:clrMapOvr>
  <p:transition>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9202" name="DownRibbonSharp"/>
          <p:cNvSpPr>
            <a:spLocks noEditPoints="1" noChangeArrowheads="1"/>
          </p:cNvSpPr>
          <p:nvPr/>
        </p:nvSpPr>
        <p:spPr bwMode="auto">
          <a:xfrm>
            <a:off x="179388" y="1844675"/>
            <a:ext cx="8785225" cy="4319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400 w 21600"/>
              <a:gd name="T13" fmla="*/ 2700 h 21600"/>
              <a:gd name="T14" fmla="*/ 162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8100" y="0"/>
                </a:lnTo>
                <a:lnTo>
                  <a:pt x="8100" y="2700"/>
                </a:lnTo>
                <a:lnTo>
                  <a:pt x="13500" y="2700"/>
                </a:lnTo>
                <a:lnTo>
                  <a:pt x="13500" y="0"/>
                </a:lnTo>
                <a:lnTo>
                  <a:pt x="21600" y="0"/>
                </a:lnTo>
                <a:lnTo>
                  <a:pt x="18900" y="9450"/>
                </a:lnTo>
                <a:lnTo>
                  <a:pt x="21600" y="18900"/>
                </a:lnTo>
                <a:lnTo>
                  <a:pt x="16200" y="18900"/>
                </a:lnTo>
                <a:lnTo>
                  <a:pt x="16200" y="21600"/>
                </a:lnTo>
                <a:lnTo>
                  <a:pt x="5400" y="21600"/>
                </a:lnTo>
                <a:lnTo>
                  <a:pt x="5400" y="18900"/>
                </a:lnTo>
                <a:lnTo>
                  <a:pt x="0" y="18900"/>
                </a:lnTo>
                <a:lnTo>
                  <a:pt x="2700" y="9450"/>
                </a:lnTo>
                <a:lnTo>
                  <a:pt x="0" y="0"/>
                </a:lnTo>
                <a:close/>
              </a:path>
              <a:path w="21600" h="21600" fill="none" extrusionOk="0">
                <a:moveTo>
                  <a:pt x="8100" y="2700"/>
                </a:moveTo>
                <a:lnTo>
                  <a:pt x="5400" y="2700"/>
                </a:lnTo>
                <a:lnTo>
                  <a:pt x="5400" y="18900"/>
                </a:lnTo>
              </a:path>
              <a:path w="21600" h="21600" fill="none" extrusionOk="0">
                <a:moveTo>
                  <a:pt x="5400" y="2700"/>
                </a:moveTo>
                <a:lnTo>
                  <a:pt x="8100" y="0"/>
                </a:lnTo>
              </a:path>
              <a:path w="21600" h="21600" fill="none" extrusionOk="0">
                <a:moveTo>
                  <a:pt x="13500" y="2700"/>
                </a:moveTo>
                <a:lnTo>
                  <a:pt x="16200" y="2700"/>
                </a:lnTo>
                <a:lnTo>
                  <a:pt x="16200" y="18900"/>
                </a:lnTo>
              </a:path>
              <a:path w="21600" h="21600" fill="none" extrusionOk="0">
                <a:moveTo>
                  <a:pt x="16200" y="2700"/>
                </a:moveTo>
                <a:lnTo>
                  <a:pt x="13500" y="0"/>
                </a:lnTo>
              </a:path>
            </a:pathLst>
          </a:custGeom>
          <a:solidFill>
            <a:srgbClr val="FF0000"/>
          </a:solidFill>
          <a:ln w="9525">
            <a:solidFill>
              <a:srgbClr val="000000"/>
            </a:solidFill>
            <a:miter lim="800000"/>
            <a:headEnd/>
            <a:tailEnd/>
          </a:ln>
          <a:effectLst>
            <a:outerShdw dist="107763" dir="2700000" algn="ctr" rotWithShape="0">
              <a:srgbClr val="808080"/>
            </a:outerShdw>
          </a:effectLst>
        </p:spPr>
        <p:txBody>
          <a:bodyPr/>
          <a:lstStyle/>
          <a:p>
            <a:endParaRPr lang="en-GB" smtClean="0">
              <a:solidFill>
                <a:prstClr val="white"/>
              </a:solidFill>
            </a:endParaRPr>
          </a:p>
        </p:txBody>
      </p:sp>
      <p:sp>
        <p:nvSpPr>
          <p:cNvPr id="179203" name="Text Box 5"/>
          <p:cNvSpPr txBox="1">
            <a:spLocks noChangeArrowheads="1"/>
          </p:cNvSpPr>
          <p:nvPr/>
        </p:nvSpPr>
        <p:spPr bwMode="auto">
          <a:xfrm>
            <a:off x="971550" y="2060575"/>
            <a:ext cx="13668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7200" b="1" smtClean="0">
                <a:solidFill>
                  <a:srgbClr val="FFFF00"/>
                </a:solidFill>
                <a:latin typeface="Curlz MT" pitchFamily="82" charset="0"/>
              </a:rPr>
              <a:t>(II)</a:t>
            </a:r>
          </a:p>
        </p:txBody>
      </p:sp>
      <p:sp>
        <p:nvSpPr>
          <p:cNvPr id="1096710" name="Text Box 6"/>
          <p:cNvSpPr txBox="1">
            <a:spLocks noChangeArrowheads="1"/>
          </p:cNvSpPr>
          <p:nvPr/>
        </p:nvSpPr>
        <p:spPr bwMode="auto">
          <a:xfrm>
            <a:off x="3132138" y="2852738"/>
            <a:ext cx="3168650" cy="579437"/>
          </a:xfrm>
          <a:prstGeom prst="rect">
            <a:avLst/>
          </a:prstGeom>
          <a:noFill/>
          <a:ln w="9525">
            <a:noFill/>
            <a:miter lim="800000"/>
            <a:headEnd/>
            <a:tailEnd/>
          </a:ln>
          <a:effectLst/>
        </p:spPr>
        <p:txBody>
          <a:bodyPr>
            <a:spAutoFit/>
          </a:bodyPr>
          <a:lstStyle/>
          <a:p>
            <a:pPr algn="ctr">
              <a:spcBef>
                <a:spcPct val="50000"/>
              </a:spcBef>
              <a:defRPr/>
            </a:pPr>
            <a:r>
              <a:rPr lang="en-US" sz="3200" b="1">
                <a:solidFill>
                  <a:srgbClr val="FFFF00"/>
                </a:solidFill>
                <a:effectLst>
                  <a:outerShdw blurRad="38100" dist="38100" dir="2700000" algn="tl">
                    <a:srgbClr val="000000"/>
                  </a:outerShdw>
                </a:effectLst>
                <a:latin typeface="Perpetua" pitchFamily="18" charset="0"/>
              </a:rPr>
              <a:t>10</a:t>
            </a:r>
            <a:r>
              <a:rPr lang="en-US" sz="3200" b="1" baseline="30000">
                <a:solidFill>
                  <a:srgbClr val="FFFF00"/>
                </a:solidFill>
                <a:effectLst>
                  <a:outerShdw blurRad="38100" dist="38100" dir="2700000" algn="tl">
                    <a:srgbClr val="000000"/>
                  </a:outerShdw>
                </a:effectLst>
                <a:latin typeface="Perpetua" pitchFamily="18" charset="0"/>
              </a:rPr>
              <a:t>-43</a:t>
            </a:r>
            <a:r>
              <a:rPr lang="en-US" sz="3200" b="1">
                <a:solidFill>
                  <a:srgbClr val="FFFF00"/>
                </a:solidFill>
                <a:effectLst>
                  <a:outerShdw blurRad="38100" dist="38100" dir="2700000" algn="tl">
                    <a:srgbClr val="000000"/>
                  </a:outerShdw>
                </a:effectLst>
                <a:latin typeface="Perpetua" pitchFamily="18" charset="0"/>
              </a:rPr>
              <a:t> &lt; t &lt; 10</a:t>
            </a:r>
            <a:r>
              <a:rPr lang="en-US" sz="3200" b="1" baseline="30000">
                <a:solidFill>
                  <a:srgbClr val="FFFF00"/>
                </a:solidFill>
                <a:effectLst>
                  <a:outerShdw blurRad="38100" dist="38100" dir="2700000" algn="tl">
                    <a:srgbClr val="000000"/>
                  </a:outerShdw>
                </a:effectLst>
                <a:latin typeface="Perpetua" pitchFamily="18" charset="0"/>
              </a:rPr>
              <a:t>-3</a:t>
            </a:r>
            <a:r>
              <a:rPr lang="en-US" sz="3200" b="1">
                <a:solidFill>
                  <a:srgbClr val="FFFF00"/>
                </a:solidFill>
                <a:effectLst>
                  <a:outerShdw blurRad="38100" dist="38100" dir="2700000" algn="tl">
                    <a:srgbClr val="000000"/>
                  </a:outerShdw>
                </a:effectLst>
                <a:latin typeface="Perpetua" pitchFamily="18" charset="0"/>
              </a:rPr>
              <a:t> sec</a:t>
            </a:r>
          </a:p>
        </p:txBody>
      </p:sp>
      <p:sp>
        <p:nvSpPr>
          <p:cNvPr id="1096711" name="Text Box 7"/>
          <p:cNvSpPr txBox="1">
            <a:spLocks noChangeArrowheads="1"/>
          </p:cNvSpPr>
          <p:nvPr/>
        </p:nvSpPr>
        <p:spPr bwMode="auto">
          <a:xfrm>
            <a:off x="2555875" y="4797425"/>
            <a:ext cx="3960813" cy="1190625"/>
          </a:xfrm>
          <a:prstGeom prst="rect">
            <a:avLst/>
          </a:prstGeom>
          <a:noFill/>
          <a:ln w="9525">
            <a:noFill/>
            <a:miter lim="800000"/>
            <a:headEnd/>
            <a:tailEnd/>
          </a:ln>
          <a:effectLst/>
        </p:spPr>
        <p:txBody>
          <a:bodyPr>
            <a:spAutoFit/>
          </a:bodyPr>
          <a:lstStyle/>
          <a:p>
            <a:pPr algn="ctr">
              <a:spcBef>
                <a:spcPct val="50000"/>
              </a:spcBef>
              <a:defRPr/>
            </a:pPr>
            <a:r>
              <a:rPr lang="en-US" sz="3600" b="1" dirty="0">
                <a:solidFill>
                  <a:srgbClr val="FFFF00"/>
                </a:solidFill>
                <a:effectLst>
                  <a:outerShdw blurRad="38100" dist="38100" dir="2700000" algn="tl">
                    <a:srgbClr val="000000"/>
                  </a:outerShdw>
                </a:effectLst>
                <a:latin typeface="Constantia"/>
              </a:rPr>
              <a:t>VERY early universe</a:t>
            </a:r>
          </a:p>
        </p:txBody>
      </p:sp>
      <p:sp>
        <p:nvSpPr>
          <p:cNvPr id="155654" name="Text Box 8"/>
          <p:cNvSpPr txBox="1">
            <a:spLocks noChangeArrowheads="1"/>
          </p:cNvSpPr>
          <p:nvPr/>
        </p:nvSpPr>
        <p:spPr bwMode="auto">
          <a:xfrm>
            <a:off x="6715125" y="1928813"/>
            <a:ext cx="2089150" cy="3502025"/>
          </a:xfrm>
          <a:prstGeom prst="rect">
            <a:avLst/>
          </a:prstGeom>
          <a:noFill/>
          <a:ln w="9525">
            <a:noFill/>
            <a:miter lim="800000"/>
            <a:headEnd/>
            <a:tailEnd/>
          </a:ln>
        </p:spPr>
        <p:txBody>
          <a:bodyPr>
            <a:spAutoFit/>
          </a:bodyPr>
          <a:lstStyle/>
          <a:p>
            <a:pPr>
              <a:lnSpc>
                <a:spcPct val="70000"/>
              </a:lnSpc>
              <a:spcBef>
                <a:spcPct val="50000"/>
              </a:spcBef>
              <a:buClr>
                <a:srgbClr val="FFFF99"/>
              </a:buClr>
              <a:buFontTx/>
              <a:buChar char="•"/>
              <a:defRPr/>
            </a:pPr>
            <a:r>
              <a:rPr lang="en-US" sz="2400" dirty="0">
                <a:solidFill>
                  <a:srgbClr val="FFFF00"/>
                </a:solidFill>
                <a:sym typeface="Mathematica1" pitchFamily="2" charset="2"/>
              </a:rPr>
              <a:t> </a:t>
            </a:r>
            <a:r>
              <a:rPr lang="en-US" sz="1600" dirty="0">
                <a:solidFill>
                  <a:srgbClr val="FFFF99"/>
                </a:solidFill>
                <a:latin typeface="Constantia"/>
                <a:sym typeface="Mathematica1" pitchFamily="2" charset="2"/>
              </a:rPr>
              <a:t></a:t>
            </a:r>
            <a:r>
              <a:rPr lang="en-US" sz="1600" baseline="-25000" dirty="0">
                <a:solidFill>
                  <a:srgbClr val="FFFF99"/>
                </a:solidFill>
                <a:latin typeface="Constantia"/>
                <a:sym typeface="Mathematica1" pitchFamily="2" charset="2"/>
              </a:rPr>
              <a:t>tot:  </a:t>
            </a:r>
          </a:p>
          <a:p>
            <a:pPr>
              <a:lnSpc>
                <a:spcPct val="70000"/>
              </a:lnSpc>
              <a:spcBef>
                <a:spcPct val="50000"/>
              </a:spcBef>
              <a:defRPr/>
            </a:pPr>
            <a:r>
              <a:rPr lang="en-US" sz="1600" dirty="0">
                <a:solidFill>
                  <a:srgbClr val="FFFF99"/>
                </a:solidFill>
                <a:latin typeface="Constantia"/>
                <a:sym typeface="Mathematica1" pitchFamily="2" charset="2"/>
              </a:rPr>
              <a:t>  curvature/</a:t>
            </a:r>
          </a:p>
          <a:p>
            <a:pPr>
              <a:lnSpc>
                <a:spcPct val="70000"/>
              </a:lnSpc>
              <a:spcBef>
                <a:spcPct val="50000"/>
              </a:spcBef>
              <a:defRPr/>
            </a:pPr>
            <a:r>
              <a:rPr lang="en-US" sz="1600" dirty="0">
                <a:solidFill>
                  <a:srgbClr val="FFFF99"/>
                </a:solidFill>
                <a:latin typeface="Constantia"/>
                <a:sym typeface="Mathematica1" pitchFamily="2" charset="2"/>
              </a:rPr>
              <a:t>  flatness</a:t>
            </a:r>
          </a:p>
          <a:p>
            <a:pPr>
              <a:lnSpc>
                <a:spcPct val="70000"/>
              </a:lnSpc>
              <a:spcBef>
                <a:spcPct val="50000"/>
              </a:spcBef>
              <a:defRPr/>
            </a:pPr>
            <a:endParaRPr lang="en-US" sz="1600" dirty="0">
              <a:solidFill>
                <a:srgbClr val="FFFF99"/>
              </a:solidFill>
              <a:latin typeface="Constantia"/>
              <a:sym typeface="Mathematica1" pitchFamily="2" charset="2"/>
            </a:endParaRPr>
          </a:p>
          <a:p>
            <a:pPr>
              <a:lnSpc>
                <a:spcPct val="70000"/>
              </a:lnSpc>
              <a:spcBef>
                <a:spcPct val="50000"/>
              </a:spcBef>
              <a:buFontTx/>
              <a:buChar char="•"/>
              <a:defRPr/>
            </a:pPr>
            <a:r>
              <a:rPr lang="en-US" sz="1600" dirty="0">
                <a:solidFill>
                  <a:srgbClr val="FFFF99"/>
                </a:solidFill>
                <a:latin typeface="Constantia"/>
                <a:sym typeface="Mathematica1" pitchFamily="2" charset="2"/>
              </a:rPr>
              <a:t> </a:t>
            </a:r>
            <a:r>
              <a:rPr lang="en-US" sz="1600" baseline="-25000" dirty="0">
                <a:solidFill>
                  <a:srgbClr val="FFFF99"/>
                </a:solidFill>
                <a:latin typeface="Constantia"/>
                <a:sym typeface="Mathematica1" pitchFamily="2" charset="2"/>
              </a:rPr>
              <a:t>b   </a:t>
            </a:r>
            <a:r>
              <a:rPr lang="en-US" sz="1600" dirty="0">
                <a:solidFill>
                  <a:srgbClr val="FFFF99"/>
                </a:solidFill>
                <a:latin typeface="Constantia"/>
                <a:sym typeface="Mathematica1" pitchFamily="2" charset="2"/>
              </a:rPr>
              <a:t>(</a:t>
            </a:r>
            <a:r>
              <a:rPr lang="en-US" sz="1600" dirty="0" err="1">
                <a:solidFill>
                  <a:srgbClr val="FFFF99"/>
                </a:solidFill>
                <a:latin typeface="Constantia"/>
                <a:sym typeface="Mathematica1" pitchFamily="2" charset="2"/>
              </a:rPr>
              <a:t>n</a:t>
            </a:r>
            <a:r>
              <a:rPr lang="en-US" sz="1600" baseline="-25000" dirty="0" err="1">
                <a:solidFill>
                  <a:srgbClr val="FFFF99"/>
                </a:solidFill>
                <a:latin typeface="Constantia"/>
                <a:sym typeface="Mathematica1" pitchFamily="2" charset="2"/>
              </a:rPr>
              <a:t>b</a:t>
            </a:r>
            <a:r>
              <a:rPr lang="en-US" sz="1600" dirty="0">
                <a:solidFill>
                  <a:srgbClr val="FFFF99"/>
                </a:solidFill>
                <a:latin typeface="Constantia"/>
                <a:sym typeface="Mathematica1" pitchFamily="2" charset="2"/>
              </a:rPr>
              <a:t>/n</a:t>
            </a:r>
            <a:r>
              <a:rPr lang="en-US" sz="1600" baseline="-25000" dirty="0">
                <a:solidFill>
                  <a:srgbClr val="FFFF99"/>
                </a:solidFill>
                <a:latin typeface="Constantia"/>
                <a:sym typeface="Mathematica1" pitchFamily="2" charset="2"/>
              </a:rPr>
              <a:t></a:t>
            </a:r>
            <a:r>
              <a:rPr lang="en-US" sz="1600" dirty="0">
                <a:solidFill>
                  <a:srgbClr val="FFFF99"/>
                </a:solidFill>
                <a:latin typeface="Constantia"/>
                <a:sym typeface="Mathematica1" pitchFamily="2" charset="2"/>
              </a:rPr>
              <a:t>)</a:t>
            </a:r>
            <a:endParaRPr lang="en-US" sz="1600" baseline="-25000" dirty="0">
              <a:solidFill>
                <a:srgbClr val="FFFF99"/>
              </a:solidFill>
              <a:latin typeface="Constantia"/>
              <a:sym typeface="Mathematica1" pitchFamily="2" charset="2"/>
            </a:endParaRPr>
          </a:p>
          <a:p>
            <a:pPr>
              <a:lnSpc>
                <a:spcPct val="70000"/>
              </a:lnSpc>
              <a:spcBef>
                <a:spcPct val="50000"/>
              </a:spcBef>
              <a:buFontTx/>
              <a:buChar char="•"/>
              <a:defRPr/>
            </a:pPr>
            <a:endParaRPr lang="en-US" sz="1600" dirty="0">
              <a:solidFill>
                <a:srgbClr val="FFFF99"/>
              </a:solidFill>
              <a:latin typeface="Constantia"/>
              <a:sym typeface="Mathematica1" pitchFamily="2" charset="2"/>
            </a:endParaRPr>
          </a:p>
          <a:p>
            <a:pPr>
              <a:lnSpc>
                <a:spcPct val="70000"/>
              </a:lnSpc>
              <a:spcBef>
                <a:spcPct val="50000"/>
              </a:spcBef>
              <a:buFontTx/>
              <a:buChar char="•"/>
              <a:defRPr/>
            </a:pPr>
            <a:r>
              <a:rPr lang="en-US" sz="1600" dirty="0">
                <a:solidFill>
                  <a:srgbClr val="FFFF99"/>
                </a:solidFill>
                <a:latin typeface="Constantia"/>
                <a:sym typeface="Mathematica1" pitchFamily="2" charset="2"/>
              </a:rPr>
              <a:t> `exotic’ </a:t>
            </a:r>
          </a:p>
          <a:p>
            <a:pPr>
              <a:lnSpc>
                <a:spcPct val="70000"/>
              </a:lnSpc>
              <a:spcBef>
                <a:spcPct val="50000"/>
              </a:spcBef>
              <a:defRPr/>
            </a:pPr>
            <a:r>
              <a:rPr lang="en-US" sz="1600" dirty="0">
                <a:solidFill>
                  <a:srgbClr val="FFFF99"/>
                </a:solidFill>
                <a:latin typeface="Constantia"/>
                <a:sym typeface="Mathematica1" pitchFamily="2" charset="2"/>
              </a:rPr>
              <a:t>    dark matter</a:t>
            </a:r>
            <a:r>
              <a:rPr lang="en-US" sz="1600" baseline="-25000" dirty="0">
                <a:solidFill>
                  <a:srgbClr val="FFFF99"/>
                </a:solidFill>
                <a:latin typeface="Constantia"/>
                <a:sym typeface="Mathematica1" pitchFamily="2" charset="2"/>
              </a:rPr>
              <a:t> </a:t>
            </a:r>
          </a:p>
          <a:p>
            <a:pPr>
              <a:lnSpc>
                <a:spcPct val="70000"/>
              </a:lnSpc>
              <a:spcBef>
                <a:spcPct val="50000"/>
              </a:spcBef>
              <a:defRPr/>
            </a:pPr>
            <a:endParaRPr lang="en-US" sz="1600" baseline="-25000" dirty="0">
              <a:solidFill>
                <a:srgbClr val="FFFF99"/>
              </a:solidFill>
              <a:latin typeface="Constantia"/>
              <a:sym typeface="Mathematica1" pitchFamily="2" charset="2"/>
            </a:endParaRPr>
          </a:p>
          <a:p>
            <a:pPr>
              <a:lnSpc>
                <a:spcPct val="70000"/>
              </a:lnSpc>
              <a:spcBef>
                <a:spcPct val="50000"/>
              </a:spcBef>
              <a:buFontTx/>
              <a:buChar char="•"/>
              <a:defRPr/>
            </a:pPr>
            <a:r>
              <a:rPr lang="en-US" sz="1600" baseline="-25000" dirty="0">
                <a:solidFill>
                  <a:srgbClr val="FFFF99"/>
                </a:solidFill>
                <a:latin typeface="Constantia"/>
                <a:sym typeface="Mathematica1" pitchFamily="2" charset="2"/>
              </a:rPr>
              <a:t>  </a:t>
            </a:r>
            <a:r>
              <a:rPr lang="en-US" sz="1600" dirty="0">
                <a:solidFill>
                  <a:srgbClr val="FFFF99"/>
                </a:solidFill>
                <a:latin typeface="Constantia"/>
                <a:sym typeface="Mathematica1" pitchFamily="2" charset="2"/>
              </a:rPr>
              <a:t>primordial </a:t>
            </a:r>
          </a:p>
          <a:p>
            <a:pPr>
              <a:lnSpc>
                <a:spcPct val="70000"/>
              </a:lnSpc>
              <a:spcBef>
                <a:spcPct val="50000"/>
              </a:spcBef>
              <a:defRPr/>
            </a:pPr>
            <a:r>
              <a:rPr lang="en-US" sz="1600" dirty="0">
                <a:solidFill>
                  <a:srgbClr val="FFFF99"/>
                </a:solidFill>
                <a:latin typeface="Constantia"/>
                <a:sym typeface="Mathematica1" pitchFamily="2" charset="2"/>
              </a:rPr>
              <a:t>   fluctuations</a:t>
            </a:r>
            <a:r>
              <a:rPr lang="en-US" sz="1600" dirty="0">
                <a:solidFill>
                  <a:srgbClr val="FFFF00"/>
                </a:solidFill>
                <a:latin typeface="Constantia"/>
                <a:sym typeface="Mathematica1" pitchFamily="2" charset="2"/>
              </a:rPr>
              <a:t>    </a:t>
            </a:r>
          </a:p>
          <a:p>
            <a:pPr>
              <a:lnSpc>
                <a:spcPct val="70000"/>
              </a:lnSpc>
              <a:spcBef>
                <a:spcPct val="50000"/>
              </a:spcBef>
              <a:defRPr/>
            </a:pPr>
            <a:r>
              <a:rPr lang="en-US" sz="1600" dirty="0">
                <a:solidFill>
                  <a:srgbClr val="FFFF00"/>
                </a:solidFill>
                <a:latin typeface="Constantia"/>
                <a:sym typeface="Mathematica1" pitchFamily="2" charset="2"/>
              </a:rPr>
              <a:t> </a:t>
            </a:r>
            <a:r>
              <a:rPr lang="en-US" sz="1600" baseline="-25000" dirty="0">
                <a:solidFill>
                  <a:prstClr val="white"/>
                </a:solidFill>
                <a:latin typeface="Constantia"/>
                <a:sym typeface="Mathematica1" pitchFamily="2" charset="2"/>
              </a:rPr>
              <a:t>   </a:t>
            </a:r>
            <a:endParaRPr lang="en-US" sz="1600" dirty="0">
              <a:solidFill>
                <a:prstClr val="white"/>
              </a:solidFill>
              <a:latin typeface="Constantia"/>
              <a:sym typeface="Mathematica1" pitchFamily="2" charset="2"/>
            </a:endParaRPr>
          </a:p>
        </p:txBody>
      </p:sp>
      <p:sp>
        <p:nvSpPr>
          <p:cNvPr id="1096713" name="Text Box 9"/>
          <p:cNvSpPr txBox="1">
            <a:spLocks noChangeArrowheads="1"/>
          </p:cNvSpPr>
          <p:nvPr/>
        </p:nvSpPr>
        <p:spPr bwMode="auto">
          <a:xfrm>
            <a:off x="500063" y="4857750"/>
            <a:ext cx="3316287" cy="760413"/>
          </a:xfrm>
          <a:prstGeom prst="rect">
            <a:avLst/>
          </a:prstGeom>
          <a:noFill/>
          <a:ln w="9525">
            <a:noFill/>
            <a:miter lim="800000"/>
            <a:headEnd/>
            <a:tailEnd/>
          </a:ln>
          <a:effectLst/>
        </p:spPr>
        <p:txBody>
          <a:bodyPr>
            <a:spAutoFit/>
          </a:bodyPr>
          <a:lstStyle/>
          <a:p>
            <a:pPr>
              <a:lnSpc>
                <a:spcPct val="70000"/>
              </a:lnSpc>
              <a:spcBef>
                <a:spcPct val="50000"/>
              </a:spcBef>
              <a:defRPr/>
            </a:pPr>
            <a:r>
              <a:rPr lang="en-US" sz="1400" b="1" dirty="0">
                <a:solidFill>
                  <a:srgbClr val="000066"/>
                </a:solidFill>
                <a:effectLst>
                  <a:outerShdw blurRad="38100" dist="38100" dir="2700000" algn="tl">
                    <a:srgbClr val="000000"/>
                  </a:outerShdw>
                </a:effectLst>
                <a:latin typeface="Constantia"/>
              </a:rPr>
              <a:t>fundamental physics:</a:t>
            </a:r>
            <a:endParaRPr lang="en-US" sz="1400" b="1" dirty="0">
              <a:solidFill>
                <a:srgbClr val="000066"/>
              </a:solidFill>
              <a:latin typeface="Constantia"/>
            </a:endParaRPr>
          </a:p>
          <a:p>
            <a:pPr>
              <a:lnSpc>
                <a:spcPct val="70000"/>
              </a:lnSpc>
              <a:spcBef>
                <a:spcPct val="50000"/>
              </a:spcBef>
              <a:buFontTx/>
              <a:buChar char="-"/>
              <a:defRPr/>
            </a:pPr>
            <a:r>
              <a:rPr lang="en-US" sz="1400" b="1" dirty="0">
                <a:solidFill>
                  <a:srgbClr val="000066"/>
                </a:solidFill>
                <a:latin typeface="Constantia"/>
              </a:rPr>
              <a:t> poorly known</a:t>
            </a:r>
          </a:p>
          <a:p>
            <a:pPr>
              <a:lnSpc>
                <a:spcPct val="70000"/>
              </a:lnSpc>
              <a:spcBef>
                <a:spcPct val="50000"/>
              </a:spcBef>
              <a:buFontTx/>
              <a:buChar char="-"/>
              <a:defRPr/>
            </a:pPr>
            <a:r>
              <a:rPr lang="en-US" sz="1400" b="1" dirty="0">
                <a:solidFill>
                  <a:srgbClr val="000066"/>
                </a:solidFill>
                <a:latin typeface="Constantia"/>
              </a:rPr>
              <a:t> speculative</a:t>
            </a:r>
            <a:r>
              <a:rPr lang="en-US" sz="1400" dirty="0">
                <a:solidFill>
                  <a:prstClr val="white"/>
                </a:solidFill>
                <a:latin typeface="Constantia"/>
              </a:rPr>
              <a:t> </a:t>
            </a:r>
          </a:p>
        </p:txBody>
      </p:sp>
      <p:sp>
        <p:nvSpPr>
          <p:cNvPr id="12" name="Rectangle 3"/>
          <p:cNvSpPr txBox="1">
            <a:spLocks noChangeArrowheads="1"/>
          </p:cNvSpPr>
          <p:nvPr/>
        </p:nvSpPr>
        <p:spPr>
          <a:xfrm>
            <a:off x="1643042" y="214290"/>
            <a:ext cx="9144000" cy="1143000"/>
          </a:xfrm>
          <a:prstGeom prst="rect">
            <a:avLst/>
          </a:prstGeom>
          <a:ln w="6350" cap="rnd">
            <a:noFill/>
          </a:ln>
        </p:spPr>
        <p:txBody>
          <a:bodyPr anchor="b">
            <a:normAutofit fontScale="82500" lnSpcReduction="20000"/>
          </a:bodyPr>
          <a:lstStyle/>
          <a:p>
            <a:pPr fontAlgn="auto">
              <a:spcAft>
                <a:spcPts val="0"/>
              </a:spcAft>
              <a:defRPr/>
            </a:pP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History of the Universe </a:t>
            </a:r>
            <a:b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b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    in Four Episodes: II</a:t>
            </a:r>
          </a:p>
        </p:txBody>
      </p:sp>
    </p:spTree>
    <p:extLst>
      <p:ext uri="{BB962C8B-B14F-4D97-AF65-F5344CB8AC3E}">
        <p14:creationId xmlns:p14="http://schemas.microsoft.com/office/powerpoint/2010/main" val="3060346881"/>
      </p:ext>
    </p:extLst>
  </p:cSld>
  <p:clrMapOvr>
    <a:masterClrMapping/>
  </p:clrMapOvr>
  <p:transition>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DownRibbonSharp"/>
          <p:cNvSpPr>
            <a:spLocks noEditPoints="1" noChangeArrowheads="1"/>
          </p:cNvSpPr>
          <p:nvPr/>
        </p:nvSpPr>
        <p:spPr bwMode="auto">
          <a:xfrm>
            <a:off x="179388" y="2060575"/>
            <a:ext cx="8785225" cy="4319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400 w 21600"/>
              <a:gd name="T13" fmla="*/ 2700 h 21600"/>
              <a:gd name="T14" fmla="*/ 162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8100" y="0"/>
                </a:lnTo>
                <a:lnTo>
                  <a:pt x="8100" y="2700"/>
                </a:lnTo>
                <a:lnTo>
                  <a:pt x="13500" y="2700"/>
                </a:lnTo>
                <a:lnTo>
                  <a:pt x="13500" y="0"/>
                </a:lnTo>
                <a:lnTo>
                  <a:pt x="21600" y="0"/>
                </a:lnTo>
                <a:lnTo>
                  <a:pt x="18900" y="9450"/>
                </a:lnTo>
                <a:lnTo>
                  <a:pt x="21600" y="18900"/>
                </a:lnTo>
                <a:lnTo>
                  <a:pt x="16200" y="18900"/>
                </a:lnTo>
                <a:lnTo>
                  <a:pt x="16200" y="21600"/>
                </a:lnTo>
                <a:lnTo>
                  <a:pt x="5400" y="21600"/>
                </a:lnTo>
                <a:lnTo>
                  <a:pt x="5400" y="18900"/>
                </a:lnTo>
                <a:lnTo>
                  <a:pt x="0" y="18900"/>
                </a:lnTo>
                <a:lnTo>
                  <a:pt x="2700" y="9450"/>
                </a:lnTo>
                <a:lnTo>
                  <a:pt x="0" y="0"/>
                </a:lnTo>
                <a:close/>
              </a:path>
              <a:path w="21600" h="21600" fill="none" extrusionOk="0">
                <a:moveTo>
                  <a:pt x="8100" y="2700"/>
                </a:moveTo>
                <a:lnTo>
                  <a:pt x="5400" y="2700"/>
                </a:lnTo>
                <a:lnTo>
                  <a:pt x="5400" y="18900"/>
                </a:lnTo>
              </a:path>
              <a:path w="21600" h="21600" fill="none" extrusionOk="0">
                <a:moveTo>
                  <a:pt x="5400" y="2700"/>
                </a:moveTo>
                <a:lnTo>
                  <a:pt x="8100" y="0"/>
                </a:lnTo>
              </a:path>
              <a:path w="21600" h="21600" fill="none" extrusionOk="0">
                <a:moveTo>
                  <a:pt x="13500" y="2700"/>
                </a:moveTo>
                <a:lnTo>
                  <a:pt x="16200" y="2700"/>
                </a:lnTo>
                <a:lnTo>
                  <a:pt x="16200" y="18900"/>
                </a:lnTo>
              </a:path>
              <a:path w="21600" h="21600" fill="none" extrusionOk="0">
                <a:moveTo>
                  <a:pt x="16200" y="2700"/>
                </a:moveTo>
                <a:lnTo>
                  <a:pt x="13500" y="0"/>
                </a:lnTo>
              </a:path>
            </a:pathLst>
          </a:custGeom>
          <a:solidFill>
            <a:srgbClr val="FF0000"/>
          </a:solidFill>
          <a:ln w="9525">
            <a:solidFill>
              <a:srgbClr val="000000"/>
            </a:solidFill>
            <a:miter lim="800000"/>
            <a:headEnd/>
            <a:tailEnd/>
          </a:ln>
          <a:effectLst>
            <a:outerShdw dist="107763" dir="2700000" algn="ctr" rotWithShape="0">
              <a:srgbClr val="808080"/>
            </a:outerShdw>
          </a:effectLst>
        </p:spPr>
        <p:txBody>
          <a:bodyPr/>
          <a:lstStyle/>
          <a:p>
            <a:endParaRPr lang="en-GB" smtClean="0">
              <a:solidFill>
                <a:prstClr val="white"/>
              </a:solidFill>
            </a:endParaRPr>
          </a:p>
        </p:txBody>
      </p:sp>
      <p:sp>
        <p:nvSpPr>
          <p:cNvPr id="180227" name="Text Box 5"/>
          <p:cNvSpPr txBox="1">
            <a:spLocks noChangeArrowheads="1"/>
          </p:cNvSpPr>
          <p:nvPr/>
        </p:nvSpPr>
        <p:spPr bwMode="auto">
          <a:xfrm>
            <a:off x="971550" y="2276475"/>
            <a:ext cx="13668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7200" b="1" smtClean="0">
                <a:solidFill>
                  <a:srgbClr val="FFFF00"/>
                </a:solidFill>
                <a:latin typeface="Curlz MT" pitchFamily="82" charset="0"/>
              </a:rPr>
              <a:t>(III)</a:t>
            </a:r>
          </a:p>
        </p:txBody>
      </p:sp>
      <p:sp>
        <p:nvSpPr>
          <p:cNvPr id="1097734" name="Text Box 6"/>
          <p:cNvSpPr txBox="1">
            <a:spLocks noChangeArrowheads="1"/>
          </p:cNvSpPr>
          <p:nvPr/>
        </p:nvSpPr>
        <p:spPr bwMode="auto">
          <a:xfrm>
            <a:off x="2843213" y="3068638"/>
            <a:ext cx="3600450" cy="579437"/>
          </a:xfrm>
          <a:prstGeom prst="rect">
            <a:avLst/>
          </a:prstGeom>
          <a:noFill/>
          <a:ln w="9525">
            <a:noFill/>
            <a:miter lim="800000"/>
            <a:headEnd/>
            <a:tailEnd/>
          </a:ln>
          <a:effectLst/>
        </p:spPr>
        <p:txBody>
          <a:bodyPr>
            <a:spAutoFit/>
          </a:bodyPr>
          <a:lstStyle/>
          <a:p>
            <a:pPr algn="ctr">
              <a:spcBef>
                <a:spcPct val="50000"/>
              </a:spcBef>
              <a:defRPr/>
            </a:pPr>
            <a:r>
              <a:rPr lang="en-US" sz="3200" b="1">
                <a:solidFill>
                  <a:srgbClr val="FFFF00"/>
                </a:solidFill>
                <a:effectLst>
                  <a:outerShdw blurRad="38100" dist="38100" dir="2700000" algn="tl">
                    <a:srgbClr val="000000"/>
                  </a:outerShdw>
                </a:effectLst>
                <a:latin typeface="Perpetua" pitchFamily="18" charset="0"/>
              </a:rPr>
              <a:t>10</a:t>
            </a:r>
            <a:r>
              <a:rPr lang="en-US" sz="3200" b="1" baseline="30000">
                <a:solidFill>
                  <a:srgbClr val="FFFF00"/>
                </a:solidFill>
                <a:effectLst>
                  <a:outerShdw blurRad="38100" dist="38100" dir="2700000" algn="tl">
                    <a:srgbClr val="000000"/>
                  </a:outerShdw>
                </a:effectLst>
                <a:latin typeface="Perpetua" pitchFamily="18" charset="0"/>
              </a:rPr>
              <a:t>-3 </a:t>
            </a:r>
            <a:r>
              <a:rPr lang="en-US" sz="3200" b="1">
                <a:solidFill>
                  <a:srgbClr val="FFFF00"/>
                </a:solidFill>
                <a:effectLst>
                  <a:outerShdw blurRad="38100" dist="38100" dir="2700000" algn="tl">
                    <a:srgbClr val="000000"/>
                  </a:outerShdw>
                </a:effectLst>
                <a:latin typeface="Perpetua" pitchFamily="18" charset="0"/>
              </a:rPr>
              <a:t>&lt;  t &lt; 10</a:t>
            </a:r>
            <a:r>
              <a:rPr lang="en-US" sz="3200" b="1" baseline="30000">
                <a:solidFill>
                  <a:srgbClr val="FFFF00"/>
                </a:solidFill>
                <a:effectLst>
                  <a:outerShdw blurRad="38100" dist="38100" dir="2700000" algn="tl">
                    <a:srgbClr val="000000"/>
                  </a:outerShdw>
                </a:effectLst>
                <a:latin typeface="Perpetua" pitchFamily="18" charset="0"/>
              </a:rPr>
              <a:t>13</a:t>
            </a:r>
            <a:r>
              <a:rPr lang="en-US" sz="3200" b="1">
                <a:solidFill>
                  <a:srgbClr val="FFFF00"/>
                </a:solidFill>
                <a:effectLst>
                  <a:outerShdw blurRad="38100" dist="38100" dir="2700000" algn="tl">
                    <a:srgbClr val="000000"/>
                  </a:outerShdw>
                </a:effectLst>
                <a:latin typeface="Perpetua" pitchFamily="18" charset="0"/>
              </a:rPr>
              <a:t> sec</a:t>
            </a:r>
          </a:p>
        </p:txBody>
      </p:sp>
      <p:sp>
        <p:nvSpPr>
          <p:cNvPr id="1097735" name="Text Box 7"/>
          <p:cNvSpPr txBox="1">
            <a:spLocks noChangeArrowheads="1"/>
          </p:cNvSpPr>
          <p:nvPr/>
        </p:nvSpPr>
        <p:spPr bwMode="auto">
          <a:xfrm>
            <a:off x="2627313" y="4005263"/>
            <a:ext cx="3960812" cy="2289175"/>
          </a:xfrm>
          <a:prstGeom prst="rect">
            <a:avLst/>
          </a:prstGeom>
          <a:noFill/>
          <a:ln w="9525">
            <a:noFill/>
            <a:miter lim="800000"/>
            <a:headEnd/>
            <a:tailEnd/>
          </a:ln>
          <a:effectLst/>
        </p:spPr>
        <p:txBody>
          <a:bodyPr>
            <a:spAutoFit/>
          </a:bodyPr>
          <a:lstStyle/>
          <a:p>
            <a:pPr algn="ctr">
              <a:spcBef>
                <a:spcPct val="50000"/>
              </a:spcBef>
              <a:defRPr/>
            </a:pPr>
            <a:r>
              <a:rPr lang="en-US" sz="3600" b="1" dirty="0">
                <a:solidFill>
                  <a:srgbClr val="FFFF00"/>
                </a:solidFill>
                <a:effectLst>
                  <a:outerShdw blurRad="38100" dist="38100" dir="2700000" algn="tl">
                    <a:srgbClr val="000000"/>
                  </a:outerShdw>
                </a:effectLst>
                <a:latin typeface="Constantia"/>
              </a:rPr>
              <a:t>Standard </a:t>
            </a:r>
          </a:p>
          <a:p>
            <a:pPr algn="ctr">
              <a:spcBef>
                <a:spcPct val="50000"/>
              </a:spcBef>
              <a:defRPr/>
            </a:pPr>
            <a:r>
              <a:rPr lang="en-US" sz="3600" b="1" dirty="0">
                <a:solidFill>
                  <a:srgbClr val="FFFF00"/>
                </a:solidFill>
                <a:effectLst>
                  <a:outerShdw blurRad="38100" dist="38100" dir="2700000" algn="tl">
                    <a:srgbClr val="000000"/>
                  </a:outerShdw>
                </a:effectLst>
                <a:latin typeface="Constantia"/>
              </a:rPr>
              <a:t>Hot Big Bang </a:t>
            </a:r>
          </a:p>
          <a:p>
            <a:pPr algn="ctr">
              <a:spcBef>
                <a:spcPct val="50000"/>
              </a:spcBef>
              <a:defRPr/>
            </a:pPr>
            <a:r>
              <a:rPr lang="en-US" sz="3600" b="1" dirty="0">
                <a:solidFill>
                  <a:srgbClr val="FFFF00"/>
                </a:solidFill>
                <a:effectLst>
                  <a:outerShdw blurRad="38100" dist="38100" dir="2700000" algn="tl">
                    <a:srgbClr val="000000"/>
                  </a:outerShdw>
                </a:effectLst>
                <a:latin typeface="Constantia"/>
              </a:rPr>
              <a:t>Fireball</a:t>
            </a:r>
          </a:p>
        </p:txBody>
      </p:sp>
      <p:sp>
        <p:nvSpPr>
          <p:cNvPr id="180230" name="Text Box 8"/>
          <p:cNvSpPr txBox="1">
            <a:spLocks noChangeArrowheads="1"/>
          </p:cNvSpPr>
          <p:nvPr/>
        </p:nvSpPr>
        <p:spPr bwMode="auto">
          <a:xfrm>
            <a:off x="6786563" y="2857500"/>
            <a:ext cx="2089150" cy="35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lnSpc>
                <a:spcPct val="75000"/>
              </a:lnSpc>
              <a:spcBef>
                <a:spcPct val="50000"/>
              </a:spcBef>
              <a:buClr>
                <a:srgbClr val="FFFF99"/>
              </a:buClr>
              <a:buSzTx/>
              <a:buFontTx/>
              <a:buChar char="•"/>
            </a:pPr>
            <a:r>
              <a:rPr lang="en-US" altLang="en-US" sz="2400" smtClean="0">
                <a:solidFill>
                  <a:srgbClr val="FFFF00"/>
                </a:solidFill>
                <a:latin typeface="Arial" charset="0"/>
                <a:sym typeface="Mathematica1" pitchFamily="2" charset="2"/>
              </a:rPr>
              <a:t> </a:t>
            </a:r>
            <a:r>
              <a:rPr lang="en-US" altLang="en-US" sz="1600" smtClean="0">
                <a:solidFill>
                  <a:srgbClr val="FFFF99"/>
                </a:solidFill>
                <a:latin typeface="Arial" charset="0"/>
                <a:sym typeface="Mathematica1" pitchFamily="2" charset="2"/>
              </a:rPr>
              <a:t>primordial </a:t>
            </a:r>
          </a:p>
          <a:p>
            <a:pPr eaLnBrk="1" hangingPunct="1">
              <a:lnSpc>
                <a:spcPct val="75000"/>
              </a:lnSpc>
              <a:spcBef>
                <a:spcPct val="50000"/>
              </a:spcBef>
              <a:buClr>
                <a:srgbClr val="FFFF99"/>
              </a:buClr>
              <a:buSzTx/>
              <a:buFontTx/>
              <a:buNone/>
            </a:pPr>
            <a:r>
              <a:rPr lang="en-US" altLang="en-US" sz="1600" smtClean="0">
                <a:solidFill>
                  <a:srgbClr val="FFFF99"/>
                </a:solidFill>
                <a:latin typeface="Arial" charset="0"/>
                <a:sym typeface="Mathematica1" pitchFamily="2" charset="2"/>
              </a:rPr>
              <a:t>   nucleo-</a:t>
            </a:r>
          </a:p>
          <a:p>
            <a:pPr eaLnBrk="1" hangingPunct="1">
              <a:lnSpc>
                <a:spcPct val="75000"/>
              </a:lnSpc>
              <a:spcBef>
                <a:spcPct val="50000"/>
              </a:spcBef>
              <a:buClr>
                <a:srgbClr val="FFFF99"/>
              </a:buClr>
              <a:buSzTx/>
              <a:buFontTx/>
              <a:buNone/>
            </a:pPr>
            <a:r>
              <a:rPr lang="en-US" altLang="en-US" sz="1600" smtClean="0">
                <a:solidFill>
                  <a:srgbClr val="FFFF99"/>
                </a:solidFill>
                <a:latin typeface="Arial" charset="0"/>
                <a:sym typeface="Mathematica1" pitchFamily="2" charset="2"/>
              </a:rPr>
              <a:t>   synthesis</a:t>
            </a:r>
          </a:p>
          <a:p>
            <a:pPr eaLnBrk="1" hangingPunct="1">
              <a:lnSpc>
                <a:spcPct val="75000"/>
              </a:lnSpc>
              <a:spcBef>
                <a:spcPct val="50000"/>
              </a:spcBef>
              <a:buClr>
                <a:srgbClr val="FFFF99"/>
              </a:buClr>
              <a:buSzTx/>
              <a:buFontTx/>
              <a:buNone/>
            </a:pPr>
            <a:endParaRPr lang="en-US" altLang="en-US" sz="1600" smtClean="0">
              <a:solidFill>
                <a:srgbClr val="FFFF99"/>
              </a:solidFill>
              <a:latin typeface="Arial" charset="0"/>
              <a:sym typeface="Mathematica1" pitchFamily="2" charset="2"/>
            </a:endParaRPr>
          </a:p>
          <a:p>
            <a:pPr eaLnBrk="1" hangingPunct="1">
              <a:lnSpc>
                <a:spcPct val="75000"/>
              </a:lnSpc>
              <a:spcBef>
                <a:spcPct val="50000"/>
              </a:spcBef>
              <a:buClr>
                <a:srgbClr val="FFFF99"/>
              </a:buClr>
              <a:buSzTx/>
              <a:buFontTx/>
              <a:buChar char="•"/>
            </a:pPr>
            <a:r>
              <a:rPr lang="en-US" altLang="en-US" sz="1600" smtClean="0">
                <a:solidFill>
                  <a:srgbClr val="FFFF99"/>
                </a:solidFill>
                <a:latin typeface="Arial" charset="0"/>
                <a:sym typeface="Mathematica1" pitchFamily="2" charset="2"/>
              </a:rPr>
              <a:t>  blackbody </a:t>
            </a:r>
          </a:p>
          <a:p>
            <a:pPr eaLnBrk="1" hangingPunct="1">
              <a:lnSpc>
                <a:spcPct val="75000"/>
              </a:lnSpc>
              <a:spcBef>
                <a:spcPct val="50000"/>
              </a:spcBef>
              <a:buClr>
                <a:srgbClr val="FFFF99"/>
              </a:buClr>
              <a:buSzTx/>
              <a:buFontTx/>
              <a:buNone/>
            </a:pPr>
            <a:r>
              <a:rPr lang="en-US" altLang="en-US" sz="1600" smtClean="0">
                <a:solidFill>
                  <a:srgbClr val="FFFF99"/>
                </a:solidFill>
                <a:latin typeface="Arial" charset="0"/>
                <a:sym typeface="Mathematica1" pitchFamily="2" charset="2"/>
              </a:rPr>
              <a:t>   radiation: </a:t>
            </a:r>
          </a:p>
          <a:p>
            <a:pPr eaLnBrk="1" hangingPunct="1">
              <a:lnSpc>
                <a:spcPct val="75000"/>
              </a:lnSpc>
              <a:spcBef>
                <a:spcPct val="50000"/>
              </a:spcBef>
              <a:buClr>
                <a:srgbClr val="FFFF99"/>
              </a:buClr>
              <a:buSzTx/>
              <a:buFontTx/>
              <a:buNone/>
            </a:pPr>
            <a:r>
              <a:rPr lang="en-US" altLang="en-US" sz="1600" smtClean="0">
                <a:solidFill>
                  <a:srgbClr val="FFFF99"/>
                </a:solidFill>
                <a:latin typeface="Arial" charset="0"/>
                <a:sym typeface="Mathematica1" pitchFamily="2" charset="2"/>
              </a:rPr>
              <a:t>   CMB</a:t>
            </a:r>
          </a:p>
          <a:p>
            <a:pPr eaLnBrk="1" hangingPunct="1">
              <a:lnSpc>
                <a:spcPct val="75000"/>
              </a:lnSpc>
              <a:spcBef>
                <a:spcPct val="50000"/>
              </a:spcBef>
              <a:buClr>
                <a:srgbClr val="FFFF99"/>
              </a:buClr>
              <a:buSzTx/>
              <a:buFontTx/>
              <a:buNone/>
            </a:pPr>
            <a:endParaRPr lang="en-US" altLang="en-US" sz="2400" smtClean="0">
              <a:solidFill>
                <a:srgbClr val="FFFF00"/>
              </a:solidFill>
              <a:latin typeface="Arial" charset="0"/>
              <a:sym typeface="Mathematica1" pitchFamily="2" charset="2"/>
            </a:endParaRPr>
          </a:p>
          <a:p>
            <a:pPr eaLnBrk="1" hangingPunct="1">
              <a:lnSpc>
                <a:spcPct val="75000"/>
              </a:lnSpc>
              <a:spcBef>
                <a:spcPct val="50000"/>
              </a:spcBef>
              <a:buClr>
                <a:srgbClr val="FFFF99"/>
              </a:buClr>
              <a:buSzTx/>
              <a:buFontTx/>
              <a:buNone/>
            </a:pPr>
            <a:r>
              <a:rPr lang="en-US" altLang="en-US" sz="2400" smtClean="0">
                <a:solidFill>
                  <a:srgbClr val="FFFF00"/>
                </a:solidFill>
                <a:latin typeface="Arial" charset="0"/>
                <a:sym typeface="Mathematica1" pitchFamily="2" charset="2"/>
              </a:rPr>
              <a:t> </a:t>
            </a:r>
          </a:p>
          <a:p>
            <a:pPr eaLnBrk="1" hangingPunct="1">
              <a:spcBef>
                <a:spcPct val="50000"/>
              </a:spcBef>
              <a:buClrTx/>
              <a:buSzTx/>
              <a:buFontTx/>
              <a:buNone/>
            </a:pPr>
            <a:r>
              <a:rPr lang="en-US" altLang="en-US" sz="1800" smtClean="0">
                <a:solidFill>
                  <a:srgbClr val="FFFF00"/>
                </a:solidFill>
                <a:latin typeface="Arial" charset="0"/>
                <a:sym typeface="Mathematica1" pitchFamily="2" charset="2"/>
              </a:rPr>
              <a:t> </a:t>
            </a:r>
            <a:r>
              <a:rPr lang="en-US" altLang="en-US" sz="1800" baseline="-25000" smtClean="0">
                <a:solidFill>
                  <a:prstClr val="white"/>
                </a:solidFill>
                <a:latin typeface="Arial" charset="0"/>
                <a:sym typeface="Mathematica1" pitchFamily="2" charset="2"/>
              </a:rPr>
              <a:t>   </a:t>
            </a:r>
            <a:endParaRPr lang="en-US" altLang="en-US" sz="1800" smtClean="0">
              <a:solidFill>
                <a:prstClr val="white"/>
              </a:solidFill>
              <a:latin typeface="Arial" charset="0"/>
              <a:sym typeface="Mathematica1" pitchFamily="2" charset="2"/>
            </a:endParaRPr>
          </a:p>
        </p:txBody>
      </p:sp>
      <p:sp>
        <p:nvSpPr>
          <p:cNvPr id="1097737" name="Text Box 9"/>
          <p:cNvSpPr txBox="1">
            <a:spLocks noChangeArrowheads="1"/>
          </p:cNvSpPr>
          <p:nvPr/>
        </p:nvSpPr>
        <p:spPr bwMode="auto">
          <a:xfrm>
            <a:off x="785813" y="4857750"/>
            <a:ext cx="1728787" cy="1292225"/>
          </a:xfrm>
          <a:prstGeom prst="rect">
            <a:avLst/>
          </a:prstGeom>
          <a:noFill/>
          <a:ln w="9525">
            <a:noFill/>
            <a:miter lim="800000"/>
            <a:headEnd/>
            <a:tailEnd/>
          </a:ln>
          <a:effectLst/>
        </p:spPr>
        <p:txBody>
          <a:bodyPr>
            <a:spAutoFit/>
          </a:bodyPr>
          <a:lstStyle/>
          <a:p>
            <a:pPr>
              <a:spcBef>
                <a:spcPct val="50000"/>
              </a:spcBef>
              <a:defRPr/>
            </a:pPr>
            <a:r>
              <a:rPr lang="en-US" sz="1400" b="1" u="sng" dirty="0">
                <a:solidFill>
                  <a:srgbClr val="000066"/>
                </a:solidFill>
                <a:effectLst>
                  <a:outerShdw blurRad="38100" dist="38100" dir="2700000" algn="tl">
                    <a:srgbClr val="000000"/>
                  </a:outerShdw>
                </a:effectLst>
                <a:latin typeface="Constantia"/>
              </a:rPr>
              <a:t>fundamental microphysics</a:t>
            </a:r>
            <a:r>
              <a:rPr lang="en-US" sz="1400" b="1" dirty="0">
                <a:solidFill>
                  <a:srgbClr val="000066"/>
                </a:solidFill>
                <a:latin typeface="Constantia"/>
              </a:rPr>
              <a:t>:</a:t>
            </a:r>
          </a:p>
          <a:p>
            <a:pPr>
              <a:spcBef>
                <a:spcPct val="50000"/>
              </a:spcBef>
              <a:defRPr/>
            </a:pPr>
            <a:r>
              <a:rPr lang="en-US" sz="1400" b="1" dirty="0">
                <a:solidFill>
                  <a:srgbClr val="000066"/>
                </a:solidFill>
                <a:latin typeface="Constantia"/>
              </a:rPr>
              <a:t>known very well</a:t>
            </a:r>
          </a:p>
          <a:p>
            <a:pPr>
              <a:spcBef>
                <a:spcPct val="50000"/>
              </a:spcBef>
              <a:defRPr/>
            </a:pPr>
            <a:r>
              <a:rPr lang="en-US" dirty="0">
                <a:solidFill>
                  <a:prstClr val="white"/>
                </a:solidFill>
              </a:rPr>
              <a:t>  </a:t>
            </a:r>
          </a:p>
        </p:txBody>
      </p:sp>
      <p:sp>
        <p:nvSpPr>
          <p:cNvPr id="12" name="Rectangle 3"/>
          <p:cNvSpPr txBox="1">
            <a:spLocks noChangeArrowheads="1"/>
          </p:cNvSpPr>
          <p:nvPr/>
        </p:nvSpPr>
        <p:spPr>
          <a:xfrm>
            <a:off x="1714480" y="214290"/>
            <a:ext cx="9144000" cy="1143000"/>
          </a:xfrm>
          <a:prstGeom prst="rect">
            <a:avLst/>
          </a:prstGeom>
          <a:ln w="6350" cap="rnd">
            <a:noFill/>
          </a:ln>
        </p:spPr>
        <p:txBody>
          <a:bodyPr anchor="b">
            <a:normAutofit fontScale="82500" lnSpcReduction="20000"/>
          </a:bodyPr>
          <a:lstStyle/>
          <a:p>
            <a:pPr fontAlgn="auto">
              <a:spcAft>
                <a:spcPts val="0"/>
              </a:spcAft>
              <a:defRPr/>
            </a:pP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History of the Universe </a:t>
            </a:r>
            <a:b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b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    in Four Episodes: III</a:t>
            </a:r>
          </a:p>
        </p:txBody>
      </p:sp>
    </p:spTree>
    <p:extLst>
      <p:ext uri="{BB962C8B-B14F-4D97-AF65-F5344CB8AC3E}">
        <p14:creationId xmlns:p14="http://schemas.microsoft.com/office/powerpoint/2010/main" val="4212158291"/>
      </p:ext>
    </p:extLst>
  </p:cSld>
  <p:clrMapOvr>
    <a:masterClrMapping/>
  </p:clrMapOvr>
  <p:transition>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5" name="Rectangle 3"/>
          <p:cNvSpPr>
            <a:spLocks noGrp="1" noChangeArrowheads="1"/>
          </p:cNvSpPr>
          <p:nvPr>
            <p:ph type="title"/>
          </p:nvPr>
        </p:nvSpPr>
        <p:spPr>
          <a:xfrm>
            <a:off x="1428728" y="214290"/>
            <a:ext cx="9144000" cy="1143000"/>
          </a:xfrm>
        </p:spPr>
        <p:txBody>
          <a:bodyPr>
            <a:normAutofit fontScale="90000"/>
          </a:bodyPr>
          <a:lstStyle/>
          <a:p>
            <a:pPr eaLnBrk="1" fontAlgn="auto" hangingPunct="1">
              <a:spcAft>
                <a:spcPts val="0"/>
              </a:spcAft>
              <a:defRPr/>
            </a:pPr>
            <a:r>
              <a:rPr sz="4800" b="1" smtClean="0">
                <a:solidFill>
                  <a:schemeClr val="tx1"/>
                </a:solidFill>
                <a:ea typeface="Batang" pitchFamily="18" charset="-127"/>
              </a:rPr>
              <a:t>History of the Universe </a:t>
            </a:r>
            <a:br>
              <a:rPr sz="4800" b="1" smtClean="0">
                <a:solidFill>
                  <a:schemeClr val="tx1"/>
                </a:solidFill>
                <a:ea typeface="Batang" pitchFamily="18" charset="-127"/>
              </a:rPr>
            </a:br>
            <a:r>
              <a:rPr sz="4800" b="1" smtClean="0">
                <a:solidFill>
                  <a:schemeClr val="tx1"/>
                </a:solidFill>
                <a:ea typeface="Batang" pitchFamily="18" charset="-127"/>
              </a:rPr>
              <a:t>    in Four Episodes: IV</a:t>
            </a:r>
          </a:p>
        </p:txBody>
      </p:sp>
      <p:sp>
        <p:nvSpPr>
          <p:cNvPr id="181251" name="DownRibbonSharp"/>
          <p:cNvSpPr>
            <a:spLocks noEditPoints="1" noChangeArrowheads="1"/>
          </p:cNvSpPr>
          <p:nvPr/>
        </p:nvSpPr>
        <p:spPr bwMode="auto">
          <a:xfrm>
            <a:off x="179388" y="2060575"/>
            <a:ext cx="8785225" cy="4319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400 w 21600"/>
              <a:gd name="T13" fmla="*/ 2700 h 21600"/>
              <a:gd name="T14" fmla="*/ 162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8100" y="0"/>
                </a:lnTo>
                <a:lnTo>
                  <a:pt x="8100" y="2700"/>
                </a:lnTo>
                <a:lnTo>
                  <a:pt x="13500" y="2700"/>
                </a:lnTo>
                <a:lnTo>
                  <a:pt x="13500" y="0"/>
                </a:lnTo>
                <a:lnTo>
                  <a:pt x="21600" y="0"/>
                </a:lnTo>
                <a:lnTo>
                  <a:pt x="18900" y="9450"/>
                </a:lnTo>
                <a:lnTo>
                  <a:pt x="21600" y="18900"/>
                </a:lnTo>
                <a:lnTo>
                  <a:pt x="16200" y="18900"/>
                </a:lnTo>
                <a:lnTo>
                  <a:pt x="16200" y="21600"/>
                </a:lnTo>
                <a:lnTo>
                  <a:pt x="5400" y="21600"/>
                </a:lnTo>
                <a:lnTo>
                  <a:pt x="5400" y="18900"/>
                </a:lnTo>
                <a:lnTo>
                  <a:pt x="0" y="18900"/>
                </a:lnTo>
                <a:lnTo>
                  <a:pt x="2700" y="9450"/>
                </a:lnTo>
                <a:lnTo>
                  <a:pt x="0" y="0"/>
                </a:lnTo>
                <a:close/>
              </a:path>
              <a:path w="21600" h="21600" fill="none" extrusionOk="0">
                <a:moveTo>
                  <a:pt x="8100" y="2700"/>
                </a:moveTo>
                <a:lnTo>
                  <a:pt x="5400" y="2700"/>
                </a:lnTo>
                <a:lnTo>
                  <a:pt x="5400" y="18900"/>
                </a:lnTo>
              </a:path>
              <a:path w="21600" h="21600" fill="none" extrusionOk="0">
                <a:moveTo>
                  <a:pt x="5400" y="2700"/>
                </a:moveTo>
                <a:lnTo>
                  <a:pt x="8100" y="0"/>
                </a:lnTo>
              </a:path>
              <a:path w="21600" h="21600" fill="none" extrusionOk="0">
                <a:moveTo>
                  <a:pt x="13500" y="2700"/>
                </a:moveTo>
                <a:lnTo>
                  <a:pt x="16200" y="2700"/>
                </a:lnTo>
                <a:lnTo>
                  <a:pt x="16200" y="18900"/>
                </a:lnTo>
              </a:path>
              <a:path w="21600" h="21600" fill="none" extrusionOk="0">
                <a:moveTo>
                  <a:pt x="16200" y="2700"/>
                </a:moveTo>
                <a:lnTo>
                  <a:pt x="13500" y="0"/>
                </a:lnTo>
              </a:path>
            </a:pathLst>
          </a:custGeom>
          <a:solidFill>
            <a:srgbClr val="FF0000"/>
          </a:solidFill>
          <a:ln w="9525">
            <a:solidFill>
              <a:srgbClr val="000000"/>
            </a:solidFill>
            <a:miter lim="800000"/>
            <a:headEnd/>
            <a:tailEnd/>
          </a:ln>
          <a:effectLst>
            <a:outerShdw dist="107763" dir="2700000" algn="ctr" rotWithShape="0">
              <a:srgbClr val="808080"/>
            </a:outerShdw>
          </a:effectLst>
        </p:spPr>
        <p:txBody>
          <a:bodyPr/>
          <a:lstStyle/>
          <a:p>
            <a:endParaRPr lang="en-GB" smtClean="0">
              <a:solidFill>
                <a:prstClr val="white"/>
              </a:solidFill>
            </a:endParaRPr>
          </a:p>
        </p:txBody>
      </p:sp>
      <p:sp>
        <p:nvSpPr>
          <p:cNvPr id="181252" name="Text Box 5"/>
          <p:cNvSpPr txBox="1">
            <a:spLocks noChangeArrowheads="1"/>
          </p:cNvSpPr>
          <p:nvPr/>
        </p:nvSpPr>
        <p:spPr bwMode="auto">
          <a:xfrm>
            <a:off x="971550" y="2276475"/>
            <a:ext cx="13668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7200" b="1" smtClean="0">
                <a:solidFill>
                  <a:srgbClr val="FFFF00"/>
                </a:solidFill>
                <a:latin typeface="Curlz MT" pitchFamily="82" charset="0"/>
              </a:rPr>
              <a:t>(IV)</a:t>
            </a:r>
          </a:p>
        </p:txBody>
      </p:sp>
      <p:sp>
        <p:nvSpPr>
          <p:cNvPr id="1098758" name="Text Box 6"/>
          <p:cNvSpPr txBox="1">
            <a:spLocks noChangeArrowheads="1"/>
          </p:cNvSpPr>
          <p:nvPr/>
        </p:nvSpPr>
        <p:spPr bwMode="auto">
          <a:xfrm>
            <a:off x="2843213" y="2924175"/>
            <a:ext cx="3600450" cy="579438"/>
          </a:xfrm>
          <a:prstGeom prst="rect">
            <a:avLst/>
          </a:prstGeom>
          <a:noFill/>
          <a:ln w="9525">
            <a:noFill/>
            <a:miter lim="800000"/>
            <a:headEnd/>
            <a:tailEnd/>
          </a:ln>
          <a:effectLst/>
        </p:spPr>
        <p:txBody>
          <a:bodyPr>
            <a:spAutoFit/>
          </a:bodyPr>
          <a:lstStyle/>
          <a:p>
            <a:pPr algn="ctr">
              <a:spcBef>
                <a:spcPct val="50000"/>
              </a:spcBef>
              <a:defRPr/>
            </a:pPr>
            <a:r>
              <a:rPr lang="en-US" sz="3200" b="1">
                <a:solidFill>
                  <a:srgbClr val="FFFF00"/>
                </a:solidFill>
                <a:effectLst>
                  <a:outerShdw blurRad="38100" dist="38100" dir="2700000" algn="tl">
                    <a:srgbClr val="000000"/>
                  </a:outerShdw>
                </a:effectLst>
                <a:latin typeface="Perpetua" pitchFamily="18" charset="0"/>
              </a:rPr>
              <a:t>t &gt; 10</a:t>
            </a:r>
            <a:r>
              <a:rPr lang="en-US" sz="3200" b="1" baseline="30000">
                <a:solidFill>
                  <a:srgbClr val="FFFF00"/>
                </a:solidFill>
                <a:effectLst>
                  <a:outerShdw blurRad="38100" dist="38100" dir="2700000" algn="tl">
                    <a:srgbClr val="000000"/>
                  </a:outerShdw>
                </a:effectLst>
                <a:latin typeface="Perpetua" pitchFamily="18" charset="0"/>
              </a:rPr>
              <a:t>13</a:t>
            </a:r>
            <a:r>
              <a:rPr lang="en-US" sz="3200" b="1">
                <a:solidFill>
                  <a:srgbClr val="FFFF00"/>
                </a:solidFill>
                <a:effectLst>
                  <a:outerShdw blurRad="38100" dist="38100" dir="2700000" algn="tl">
                    <a:srgbClr val="000000"/>
                  </a:outerShdw>
                </a:effectLst>
                <a:latin typeface="Perpetua" pitchFamily="18" charset="0"/>
              </a:rPr>
              <a:t> sec</a:t>
            </a:r>
          </a:p>
        </p:txBody>
      </p:sp>
      <p:sp>
        <p:nvSpPr>
          <p:cNvPr id="1098759" name="Text Box 7"/>
          <p:cNvSpPr txBox="1">
            <a:spLocks noChangeArrowheads="1"/>
          </p:cNvSpPr>
          <p:nvPr/>
        </p:nvSpPr>
        <p:spPr bwMode="auto">
          <a:xfrm>
            <a:off x="2700338" y="4005263"/>
            <a:ext cx="3960812" cy="2289175"/>
          </a:xfrm>
          <a:prstGeom prst="rect">
            <a:avLst/>
          </a:prstGeom>
          <a:noFill/>
          <a:ln w="9525">
            <a:noFill/>
            <a:miter lim="800000"/>
            <a:headEnd/>
            <a:tailEnd/>
          </a:ln>
          <a:effectLst/>
        </p:spPr>
        <p:txBody>
          <a:bodyPr>
            <a:spAutoFit/>
          </a:bodyPr>
          <a:lstStyle/>
          <a:p>
            <a:pPr algn="ctr">
              <a:spcBef>
                <a:spcPct val="50000"/>
              </a:spcBef>
              <a:defRPr/>
            </a:pPr>
            <a:r>
              <a:rPr lang="en-US" sz="3600" b="1" dirty="0">
                <a:solidFill>
                  <a:srgbClr val="FFFF00"/>
                </a:solidFill>
                <a:effectLst>
                  <a:outerShdw blurRad="38100" dist="38100" dir="2700000" algn="tl">
                    <a:srgbClr val="000000"/>
                  </a:outerShdw>
                </a:effectLst>
                <a:latin typeface="Constantia"/>
              </a:rPr>
              <a:t>Post </a:t>
            </a:r>
          </a:p>
          <a:p>
            <a:pPr algn="ctr">
              <a:spcBef>
                <a:spcPct val="50000"/>
              </a:spcBef>
              <a:defRPr/>
            </a:pPr>
            <a:r>
              <a:rPr lang="en-US" sz="3600" b="1" dirty="0">
                <a:solidFill>
                  <a:srgbClr val="FFFF00"/>
                </a:solidFill>
                <a:effectLst>
                  <a:outerShdw blurRad="38100" dist="38100" dir="2700000" algn="tl">
                    <a:srgbClr val="000000"/>
                  </a:outerShdw>
                </a:effectLst>
                <a:latin typeface="Constantia"/>
              </a:rPr>
              <a:t>(Re)Combination</a:t>
            </a:r>
          </a:p>
          <a:p>
            <a:pPr algn="ctr">
              <a:spcBef>
                <a:spcPct val="50000"/>
              </a:spcBef>
              <a:defRPr/>
            </a:pPr>
            <a:r>
              <a:rPr lang="en-US" sz="3600" b="1" dirty="0">
                <a:solidFill>
                  <a:srgbClr val="FFFF00"/>
                </a:solidFill>
                <a:effectLst>
                  <a:outerShdw blurRad="38100" dist="38100" dir="2700000" algn="tl">
                    <a:srgbClr val="000000"/>
                  </a:outerShdw>
                </a:effectLst>
                <a:latin typeface="Constantia"/>
              </a:rPr>
              <a:t>universe</a:t>
            </a:r>
          </a:p>
        </p:txBody>
      </p:sp>
      <p:sp>
        <p:nvSpPr>
          <p:cNvPr id="157703" name="Text Box 8"/>
          <p:cNvSpPr txBox="1">
            <a:spLocks noChangeArrowheads="1"/>
          </p:cNvSpPr>
          <p:nvPr/>
        </p:nvSpPr>
        <p:spPr bwMode="auto">
          <a:xfrm>
            <a:off x="6786563" y="2928938"/>
            <a:ext cx="2089150" cy="3554412"/>
          </a:xfrm>
          <a:prstGeom prst="rect">
            <a:avLst/>
          </a:prstGeom>
          <a:noFill/>
          <a:ln w="9525">
            <a:noFill/>
            <a:miter lim="800000"/>
            <a:headEnd/>
            <a:tailEnd/>
          </a:ln>
        </p:spPr>
        <p:txBody>
          <a:bodyPr>
            <a:spAutoFit/>
          </a:bodyPr>
          <a:lstStyle/>
          <a:p>
            <a:pPr>
              <a:lnSpc>
                <a:spcPct val="75000"/>
              </a:lnSpc>
              <a:spcBef>
                <a:spcPct val="50000"/>
              </a:spcBef>
              <a:buClr>
                <a:srgbClr val="FFFF99"/>
              </a:buClr>
              <a:buFontTx/>
              <a:buChar char="•"/>
              <a:defRPr/>
            </a:pPr>
            <a:r>
              <a:rPr lang="en-US" sz="2400" dirty="0">
                <a:solidFill>
                  <a:srgbClr val="FFFF00"/>
                </a:solidFill>
                <a:sym typeface="Mathematica1" pitchFamily="2" charset="2"/>
              </a:rPr>
              <a:t> </a:t>
            </a:r>
            <a:r>
              <a:rPr lang="en-US" sz="1600" dirty="0">
                <a:solidFill>
                  <a:srgbClr val="FFFF99"/>
                </a:solidFill>
                <a:latin typeface="Constantia"/>
                <a:sym typeface="Mathematica1" pitchFamily="2" charset="2"/>
              </a:rPr>
              <a:t>structure </a:t>
            </a:r>
          </a:p>
          <a:p>
            <a:pPr>
              <a:lnSpc>
                <a:spcPct val="75000"/>
              </a:lnSpc>
              <a:spcBef>
                <a:spcPct val="50000"/>
              </a:spcBef>
              <a:buClr>
                <a:srgbClr val="FFFF99"/>
              </a:buClr>
              <a:defRPr/>
            </a:pPr>
            <a:r>
              <a:rPr lang="en-US" sz="1600" dirty="0">
                <a:solidFill>
                  <a:srgbClr val="FFFF99"/>
                </a:solidFill>
                <a:latin typeface="Constantia"/>
                <a:sym typeface="Mathematica1" pitchFamily="2" charset="2"/>
              </a:rPr>
              <a:t>   formation:</a:t>
            </a:r>
          </a:p>
          <a:p>
            <a:pPr>
              <a:lnSpc>
                <a:spcPct val="75000"/>
              </a:lnSpc>
              <a:spcBef>
                <a:spcPct val="50000"/>
              </a:spcBef>
              <a:buClr>
                <a:srgbClr val="FFFF99"/>
              </a:buClr>
              <a:defRPr/>
            </a:pPr>
            <a:endParaRPr lang="en-US" sz="1600" dirty="0">
              <a:solidFill>
                <a:srgbClr val="FFFF99"/>
              </a:solidFill>
              <a:latin typeface="Constantia"/>
              <a:sym typeface="Mathematica1" pitchFamily="2" charset="2"/>
            </a:endParaRPr>
          </a:p>
          <a:p>
            <a:pPr>
              <a:lnSpc>
                <a:spcPct val="75000"/>
              </a:lnSpc>
              <a:spcBef>
                <a:spcPct val="50000"/>
              </a:spcBef>
              <a:buClr>
                <a:srgbClr val="FFFF99"/>
              </a:buClr>
              <a:defRPr/>
            </a:pPr>
            <a:r>
              <a:rPr lang="en-US" sz="1600" dirty="0">
                <a:solidFill>
                  <a:srgbClr val="FFFF99"/>
                </a:solidFill>
                <a:latin typeface="Constantia"/>
                <a:sym typeface="Mathematica1" pitchFamily="2" charset="2"/>
              </a:rPr>
              <a:t>   stars,</a:t>
            </a:r>
          </a:p>
          <a:p>
            <a:pPr>
              <a:lnSpc>
                <a:spcPct val="75000"/>
              </a:lnSpc>
              <a:spcBef>
                <a:spcPct val="50000"/>
              </a:spcBef>
              <a:buClr>
                <a:srgbClr val="FFFF99"/>
              </a:buClr>
              <a:defRPr/>
            </a:pPr>
            <a:r>
              <a:rPr lang="en-US" sz="1600" dirty="0">
                <a:solidFill>
                  <a:srgbClr val="FFFF99"/>
                </a:solidFill>
                <a:latin typeface="Constantia"/>
                <a:sym typeface="Mathematica1" pitchFamily="2" charset="2"/>
              </a:rPr>
              <a:t>   galaxies</a:t>
            </a:r>
          </a:p>
          <a:p>
            <a:pPr>
              <a:lnSpc>
                <a:spcPct val="75000"/>
              </a:lnSpc>
              <a:spcBef>
                <a:spcPct val="50000"/>
              </a:spcBef>
              <a:buClr>
                <a:srgbClr val="FFFF99"/>
              </a:buClr>
              <a:defRPr/>
            </a:pPr>
            <a:r>
              <a:rPr lang="en-US" sz="1600" dirty="0">
                <a:solidFill>
                  <a:srgbClr val="FFFF99"/>
                </a:solidFill>
                <a:latin typeface="Constantia"/>
                <a:sym typeface="Mathematica1" pitchFamily="2" charset="2"/>
              </a:rPr>
              <a:t>   clusters </a:t>
            </a:r>
          </a:p>
          <a:p>
            <a:pPr>
              <a:lnSpc>
                <a:spcPct val="75000"/>
              </a:lnSpc>
              <a:spcBef>
                <a:spcPct val="50000"/>
              </a:spcBef>
              <a:buClr>
                <a:srgbClr val="FFFF99"/>
              </a:buClr>
              <a:defRPr/>
            </a:pPr>
            <a:r>
              <a:rPr lang="en-US" sz="1600" dirty="0">
                <a:solidFill>
                  <a:srgbClr val="FFFF99"/>
                </a:solidFill>
                <a:latin typeface="Constantia"/>
                <a:sym typeface="Mathematica1" pitchFamily="2" charset="2"/>
              </a:rPr>
              <a:t>   … </a:t>
            </a:r>
          </a:p>
          <a:p>
            <a:pPr>
              <a:lnSpc>
                <a:spcPct val="75000"/>
              </a:lnSpc>
              <a:spcBef>
                <a:spcPct val="50000"/>
              </a:spcBef>
              <a:buClr>
                <a:srgbClr val="FFFF99"/>
              </a:buClr>
              <a:defRPr/>
            </a:pPr>
            <a:endParaRPr lang="en-US" sz="2400" dirty="0">
              <a:solidFill>
                <a:srgbClr val="FFFF00"/>
              </a:solidFill>
              <a:sym typeface="Mathematica1" pitchFamily="2" charset="2"/>
            </a:endParaRPr>
          </a:p>
          <a:p>
            <a:pPr>
              <a:lnSpc>
                <a:spcPct val="75000"/>
              </a:lnSpc>
              <a:spcBef>
                <a:spcPct val="50000"/>
              </a:spcBef>
              <a:buClr>
                <a:srgbClr val="FFFF99"/>
              </a:buClr>
              <a:defRPr/>
            </a:pPr>
            <a:r>
              <a:rPr lang="en-US" sz="2400" dirty="0">
                <a:solidFill>
                  <a:srgbClr val="FFFF00"/>
                </a:solidFill>
                <a:sym typeface="Mathematica1" pitchFamily="2" charset="2"/>
              </a:rPr>
              <a:t> </a:t>
            </a:r>
          </a:p>
          <a:p>
            <a:pPr>
              <a:spcBef>
                <a:spcPct val="50000"/>
              </a:spcBef>
              <a:defRPr/>
            </a:pPr>
            <a:r>
              <a:rPr lang="en-US" dirty="0">
                <a:solidFill>
                  <a:srgbClr val="FFFF00"/>
                </a:solidFill>
                <a:sym typeface="Mathematica1" pitchFamily="2" charset="2"/>
              </a:rPr>
              <a:t> </a:t>
            </a:r>
            <a:r>
              <a:rPr lang="en-US" baseline="-25000" dirty="0">
                <a:solidFill>
                  <a:prstClr val="white"/>
                </a:solidFill>
                <a:sym typeface="Mathematica1" pitchFamily="2" charset="2"/>
              </a:rPr>
              <a:t>   </a:t>
            </a:r>
            <a:endParaRPr lang="en-US" dirty="0">
              <a:solidFill>
                <a:prstClr val="white"/>
              </a:solidFill>
              <a:sym typeface="Mathematica1" pitchFamily="2" charset="2"/>
            </a:endParaRPr>
          </a:p>
        </p:txBody>
      </p:sp>
      <p:sp>
        <p:nvSpPr>
          <p:cNvPr id="1098761" name="Text Box 9"/>
          <p:cNvSpPr txBox="1">
            <a:spLocks noChangeArrowheads="1"/>
          </p:cNvSpPr>
          <p:nvPr/>
        </p:nvSpPr>
        <p:spPr bwMode="auto">
          <a:xfrm>
            <a:off x="571500" y="5000625"/>
            <a:ext cx="3030538" cy="1246188"/>
          </a:xfrm>
          <a:prstGeom prst="rect">
            <a:avLst/>
          </a:prstGeom>
          <a:noFill/>
          <a:ln w="9525">
            <a:noFill/>
            <a:miter lim="800000"/>
            <a:headEnd/>
            <a:tailEnd/>
          </a:ln>
          <a:effectLst/>
        </p:spPr>
        <p:txBody>
          <a:bodyPr>
            <a:spAutoFit/>
          </a:bodyPr>
          <a:lstStyle/>
          <a:p>
            <a:pPr>
              <a:spcBef>
                <a:spcPct val="50000"/>
              </a:spcBef>
              <a:defRPr/>
            </a:pPr>
            <a:r>
              <a:rPr lang="en-US" sz="1200" b="1" u="sng" dirty="0">
                <a:solidFill>
                  <a:srgbClr val="000066"/>
                </a:solidFill>
                <a:effectLst>
                  <a:outerShdw blurRad="38100" dist="38100" dir="2700000" algn="tl">
                    <a:srgbClr val="000000"/>
                  </a:outerShdw>
                </a:effectLst>
                <a:latin typeface="Constantia"/>
              </a:rPr>
              <a:t>complex macrophysics</a:t>
            </a:r>
            <a:r>
              <a:rPr lang="en-US" sz="1200" b="1" dirty="0">
                <a:solidFill>
                  <a:srgbClr val="000066"/>
                </a:solidFill>
                <a:latin typeface="Constantia"/>
              </a:rPr>
              <a:t>:</a:t>
            </a:r>
          </a:p>
          <a:p>
            <a:pPr>
              <a:spcBef>
                <a:spcPct val="50000"/>
              </a:spcBef>
              <a:buFontTx/>
              <a:buChar char="-"/>
              <a:defRPr/>
            </a:pPr>
            <a:r>
              <a:rPr lang="en-US" sz="1200" b="1" dirty="0">
                <a:solidFill>
                  <a:srgbClr val="000066"/>
                </a:solidFill>
                <a:latin typeface="Constantia"/>
              </a:rPr>
              <a:t>Fundamentals  known </a:t>
            </a:r>
          </a:p>
          <a:p>
            <a:pPr>
              <a:spcBef>
                <a:spcPct val="50000"/>
              </a:spcBef>
              <a:buFontTx/>
              <a:buChar char="-"/>
              <a:defRPr/>
            </a:pPr>
            <a:r>
              <a:rPr lang="en-US" sz="1200" b="1" dirty="0">
                <a:solidFill>
                  <a:srgbClr val="000066"/>
                </a:solidFill>
                <a:latin typeface="Constantia"/>
              </a:rPr>
              <a:t> complex interplay</a:t>
            </a:r>
          </a:p>
          <a:p>
            <a:pPr>
              <a:spcBef>
                <a:spcPct val="50000"/>
              </a:spcBef>
              <a:buFontTx/>
              <a:buChar char="-"/>
              <a:defRPr/>
            </a:pPr>
            <a:endParaRPr lang="en-US" dirty="0">
              <a:solidFill>
                <a:prstClr val="white"/>
              </a:solidFill>
            </a:endParaRPr>
          </a:p>
        </p:txBody>
      </p:sp>
    </p:spTree>
    <p:extLst>
      <p:ext uri="{BB962C8B-B14F-4D97-AF65-F5344CB8AC3E}">
        <p14:creationId xmlns:p14="http://schemas.microsoft.com/office/powerpoint/2010/main" val="1096037070"/>
      </p:ext>
    </p:extLst>
  </p:cSld>
  <p:clrMapOvr>
    <a:masterClrMapping/>
  </p:clrMapOvr>
  <p:transition>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908721"/>
            <a:ext cx="8785225" cy="475230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
        <p:nvSpPr>
          <p:cNvPr id="6"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smtClean="0">
                <a:solidFill>
                  <a:prstClr val="white"/>
                </a:solidFill>
                <a:effectLst>
                  <a:outerShdw blurRad="38100" dist="38100" dir="2700000" algn="tl">
                    <a:srgbClr val="000000"/>
                  </a:outerShdw>
                </a:effectLst>
                <a:latin typeface="Constantia"/>
              </a:rPr>
              <a:t>Cosmic Curvature</a:t>
            </a:r>
            <a:endParaRPr lang="en-US" sz="6000" b="1" dirty="0">
              <a:solidFill>
                <a:prstClr val="white"/>
              </a:solidFill>
              <a:effectLst>
                <a:outerShdw blurRad="38100" dist="38100" dir="2700000" algn="tl">
                  <a:srgbClr val="000000"/>
                </a:outerShdw>
              </a:effectLst>
              <a:latin typeface="Constantia"/>
            </a:endParaRP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775489837"/>
      </p:ext>
    </p:extLst>
  </p:cSld>
  <p:clrMapOvr>
    <a:masterClrMapping/>
  </p:clrMapOvr>
  <p:transition>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solidFill>
                  <a:schemeClr val="bg1"/>
                </a:solidFill>
              </a:rPr>
              <a:t>Cosmic Microwave Background</a:t>
            </a:r>
            <a:endParaRPr lang="en-US" dirty="0">
              <a:solidFill>
                <a:schemeClr val="bg1"/>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964" y="1412776"/>
            <a:ext cx="7283095"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5"/>
          <p:cNvSpPr txBox="1">
            <a:spLocks noChangeArrowheads="1"/>
          </p:cNvSpPr>
          <p:nvPr/>
        </p:nvSpPr>
        <p:spPr bwMode="auto">
          <a:xfrm>
            <a:off x="179388" y="5475288"/>
            <a:ext cx="8785225" cy="1249362"/>
          </a:xfrm>
          <a:prstGeom prst="rect">
            <a:avLst/>
          </a:prstGeom>
          <a:noFill/>
          <a:ln w="9525">
            <a:noFill/>
            <a:miter lim="800000"/>
            <a:headEnd/>
            <a:tailEnd/>
          </a:ln>
          <a:effectLst/>
        </p:spPr>
        <p:txBody>
          <a:bodyPr>
            <a:spAutoFit/>
          </a:bodyPr>
          <a:lstStyle/>
          <a:p>
            <a:pPr>
              <a:lnSpc>
                <a:spcPct val="80000"/>
              </a:lnSpc>
              <a:spcBef>
                <a:spcPct val="50000"/>
              </a:spcBef>
              <a:defRPr/>
            </a:pPr>
            <a:r>
              <a:rPr lang="en-US" sz="1600" b="1" dirty="0">
                <a:solidFill>
                  <a:srgbClr val="FFFFE9"/>
                </a:solidFill>
                <a:effectLst>
                  <a:outerShdw blurRad="38100" dist="38100" dir="2700000" algn="tl">
                    <a:srgbClr val="FFFFFF"/>
                  </a:outerShdw>
                </a:effectLst>
                <a:latin typeface="Arial"/>
              </a:rPr>
              <a:t>Map of the Universe at Recombination Epoch  </a:t>
            </a:r>
            <a:r>
              <a:rPr lang="en-US" sz="1600" b="1" dirty="0" smtClean="0">
                <a:solidFill>
                  <a:srgbClr val="FFFFE9"/>
                </a:solidFill>
                <a:effectLst>
                  <a:outerShdw blurRad="38100" dist="38100" dir="2700000" algn="tl">
                    <a:srgbClr val="FFFFFF"/>
                  </a:outerShdw>
                </a:effectLst>
                <a:latin typeface="Arial"/>
              </a:rPr>
              <a:t>(Planck, 2013):</a:t>
            </a:r>
            <a:endParaRPr lang="en-US" sz="1600" b="1" dirty="0">
              <a:solidFill>
                <a:srgbClr val="FFFFE9"/>
              </a:solidFill>
              <a:effectLst>
                <a:outerShdw blurRad="38100" dist="38100" dir="2700000" algn="tl">
                  <a:srgbClr val="FFFFFF"/>
                </a:outerShdw>
              </a:effectLst>
              <a:latin typeface="Arial"/>
            </a:endParaRPr>
          </a:p>
          <a:p>
            <a:pPr>
              <a:lnSpc>
                <a:spcPct val="80000"/>
              </a:lnSpc>
              <a:spcBef>
                <a:spcPct val="50000"/>
              </a:spcBef>
              <a:defRPr/>
            </a:pPr>
            <a:r>
              <a:rPr lang="en-US" sz="1600" b="1" dirty="0">
                <a:solidFill>
                  <a:srgbClr val="FFFFE9"/>
                </a:solidFill>
                <a:effectLst>
                  <a:outerShdw blurRad="38100" dist="38100" dir="2700000" algn="tl">
                    <a:srgbClr val="FFFFFF"/>
                  </a:outerShdw>
                </a:effectLst>
                <a:latin typeface="Arial"/>
              </a:rPr>
              <a:t>         </a:t>
            </a:r>
            <a:r>
              <a:rPr lang="en-US" sz="1600" b="1" dirty="0">
                <a:solidFill>
                  <a:srgbClr val="FFFFE9"/>
                </a:solidFill>
                <a:effectLst>
                  <a:outerShdw blurRad="38100" dist="38100" dir="2700000" algn="tl">
                    <a:srgbClr val="FFFFFF"/>
                  </a:outerShdw>
                </a:effectLst>
                <a:latin typeface="Arial"/>
                <a:sym typeface="Mathematica1" pitchFamily="2" charset="2"/>
              </a:rPr>
              <a:t> </a:t>
            </a:r>
            <a:r>
              <a:rPr lang="en-US" sz="1600" b="1" dirty="0">
                <a:solidFill>
                  <a:srgbClr val="FFFFE9"/>
                </a:solidFill>
                <a:effectLst>
                  <a:outerShdw blurRad="38100" dist="38100" dir="2700000" algn="tl">
                    <a:srgbClr val="FFFFFF"/>
                  </a:outerShdw>
                </a:effectLst>
                <a:latin typeface="Arial"/>
              </a:rPr>
              <a:t>379,000 years after Big Bang</a:t>
            </a:r>
          </a:p>
          <a:p>
            <a:pPr>
              <a:lnSpc>
                <a:spcPct val="80000"/>
              </a:lnSpc>
              <a:spcBef>
                <a:spcPct val="50000"/>
              </a:spcBef>
              <a:defRPr/>
            </a:pPr>
            <a:r>
              <a:rPr lang="en-US" sz="1600" b="1" dirty="0">
                <a:solidFill>
                  <a:srgbClr val="FFFFE9"/>
                </a:solidFill>
                <a:effectLst>
                  <a:outerShdw blurRad="38100" dist="38100" dir="2700000" algn="tl">
                    <a:srgbClr val="FFFFFF"/>
                  </a:outerShdw>
                </a:effectLst>
                <a:latin typeface="Arial"/>
              </a:rPr>
              <a:t>         </a:t>
            </a:r>
            <a:r>
              <a:rPr lang="en-US" sz="1600" b="1" dirty="0">
                <a:solidFill>
                  <a:srgbClr val="FFFFE9"/>
                </a:solidFill>
                <a:effectLst>
                  <a:outerShdw blurRad="38100" dist="38100" dir="2700000" algn="tl">
                    <a:srgbClr val="FFFFFF"/>
                  </a:outerShdw>
                </a:effectLst>
                <a:latin typeface="Arial"/>
                <a:sym typeface="Mathematica1" pitchFamily="2" charset="2"/>
              </a:rPr>
              <a:t> </a:t>
            </a:r>
            <a:r>
              <a:rPr lang="en-US" sz="1600" b="1" dirty="0" err="1">
                <a:solidFill>
                  <a:srgbClr val="FFFFE9"/>
                </a:solidFill>
                <a:effectLst>
                  <a:outerShdw blurRad="38100" dist="38100" dir="2700000" algn="tl">
                    <a:srgbClr val="FFFFFF"/>
                  </a:outerShdw>
                </a:effectLst>
                <a:latin typeface="Arial"/>
              </a:rPr>
              <a:t>Subhorizon</a:t>
            </a:r>
            <a:r>
              <a:rPr lang="en-US" sz="1600" b="1" dirty="0">
                <a:solidFill>
                  <a:srgbClr val="FFFFE9"/>
                </a:solidFill>
                <a:effectLst>
                  <a:outerShdw blurRad="38100" dist="38100" dir="2700000" algn="tl">
                    <a:srgbClr val="FFFFFF"/>
                  </a:outerShdw>
                </a:effectLst>
                <a:latin typeface="Arial"/>
              </a:rPr>
              <a:t> perturbations:    primordial sound waves </a:t>
            </a:r>
          </a:p>
          <a:p>
            <a:pPr>
              <a:lnSpc>
                <a:spcPct val="80000"/>
              </a:lnSpc>
              <a:spcBef>
                <a:spcPct val="50000"/>
              </a:spcBef>
              <a:defRPr/>
            </a:pPr>
            <a:r>
              <a:rPr lang="en-US" sz="1600" b="1" dirty="0">
                <a:solidFill>
                  <a:srgbClr val="FFFFE9"/>
                </a:solidFill>
                <a:effectLst>
                  <a:outerShdw blurRad="38100" dist="38100" dir="2700000" algn="tl">
                    <a:srgbClr val="FFFFFF"/>
                  </a:outerShdw>
                </a:effectLst>
                <a:latin typeface="Arial"/>
              </a:rPr>
              <a:t>          </a:t>
            </a:r>
            <a:r>
              <a:rPr lang="en-US" sz="1600" b="1" dirty="0">
                <a:solidFill>
                  <a:srgbClr val="FFFFE9"/>
                </a:solidFill>
                <a:effectLst>
                  <a:outerShdw blurRad="38100" dist="38100" dir="2700000" algn="tl">
                    <a:srgbClr val="FFFFFF"/>
                  </a:outerShdw>
                </a:effectLst>
                <a:latin typeface="Arial"/>
                <a:sym typeface="Mathematica1" pitchFamily="2" charset="2"/>
              </a:rPr>
              <a:t> </a:t>
            </a:r>
            <a:r>
              <a:rPr lang="en-US" sz="1600" b="1" dirty="0">
                <a:solidFill>
                  <a:srgbClr val="FFFFE9"/>
                </a:solidFill>
                <a:effectLst>
                  <a:outerShdw blurRad="38100" dist="38100" dir="2700000" algn="tl">
                    <a:srgbClr val="FFFFFF"/>
                  </a:outerShdw>
                </a:effectLst>
                <a:latin typeface="Arial"/>
              </a:rPr>
              <a:t>∆T/T   &lt;  10-5</a:t>
            </a:r>
          </a:p>
        </p:txBody>
      </p:sp>
      <p:sp>
        <p:nvSpPr>
          <p:cNvPr id="5" name="Rectangle 2"/>
          <p:cNvSpPr>
            <a:spLocks noChangeArrowheads="1"/>
          </p:cNvSpPr>
          <p:nvPr/>
        </p:nvSpPr>
        <p:spPr bwMode="auto">
          <a:xfrm>
            <a:off x="179388" y="5445125"/>
            <a:ext cx="8785225" cy="1296988"/>
          </a:xfrm>
          <a:prstGeom prst="rect">
            <a:avLst/>
          </a:prstGeom>
          <a:noFill/>
          <a:ln w="38100">
            <a:solidFill>
              <a:schemeClr val="bg1"/>
            </a:solidFill>
            <a:miter lim="800000"/>
            <a:headEnd/>
            <a:tailEnd/>
          </a:ln>
        </p:spPr>
        <p:txBody>
          <a:bodyPr wrap="none" anchor="ctr"/>
          <a:lstStyle/>
          <a:p>
            <a:pPr>
              <a:defRPr/>
            </a:pPr>
            <a:endParaRPr lang="en-US">
              <a:solidFill>
                <a:srgbClr val="000000"/>
              </a:solidFill>
            </a:endParaRPr>
          </a:p>
        </p:txBody>
      </p:sp>
    </p:spTree>
    <p:extLst>
      <p:ext uri="{BB962C8B-B14F-4D97-AF65-F5344CB8AC3E}">
        <p14:creationId xmlns:p14="http://schemas.microsoft.com/office/powerpoint/2010/main" val="34424456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1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algn="ctr">
              <a:defRPr/>
            </a:pPr>
            <a:r>
              <a:rPr lang="en-US" sz="3000" b="1" dirty="0">
                <a:solidFill>
                  <a:prstClr val="white"/>
                </a:solidFill>
                <a:effectLst>
                  <a:outerShdw blurRad="38100" dist="38100" dir="2700000" algn="tl">
                    <a:srgbClr val="000000"/>
                  </a:outerShdw>
                </a:effectLst>
                <a:latin typeface="Constantia" panose="02030602050306030303" pitchFamily="18" charset="0"/>
              </a:rPr>
              <a:t>w</a:t>
            </a:r>
            <a:r>
              <a:rPr lang="en-US" sz="3000" b="1" dirty="0" smtClean="0">
                <a:solidFill>
                  <a:prstClr val="white"/>
                </a:solidFill>
                <a:effectLst>
                  <a:outerShdw blurRad="38100" dist="38100" dir="2700000" algn="tl">
                    <a:srgbClr val="000000"/>
                  </a:outerShdw>
                </a:effectLst>
                <a:latin typeface="Constantia" panose="02030602050306030303" pitchFamily="18" charset="0"/>
              </a:rPr>
              <a:t>hat the Universe exists of:</a:t>
            </a:r>
          </a:p>
          <a:p>
            <a:pPr algn="ctr">
              <a:defRPr/>
            </a:pPr>
            <a:endParaRPr lang="en-US" sz="5000" b="1" dirty="0">
              <a:solidFill>
                <a:prstClr val="white"/>
              </a:solidFill>
              <a:effectLst>
                <a:outerShdw blurRad="38100" dist="38100" dir="2700000" algn="tl">
                  <a:srgbClr val="000000"/>
                </a:outerShdw>
              </a:effectLst>
              <a:latin typeface="Constantia" panose="02030602050306030303" pitchFamily="18" charset="0"/>
            </a:endParaRPr>
          </a:p>
          <a:p>
            <a:pPr algn="ctr">
              <a:defRPr/>
            </a:pPr>
            <a:endParaRPr lang="en-US" sz="5000" b="1" dirty="0" smtClean="0">
              <a:solidFill>
                <a:prstClr val="white"/>
              </a:solidFill>
              <a:effectLst>
                <a:outerShdw blurRad="38100" dist="38100" dir="2700000" algn="tl">
                  <a:srgbClr val="000000"/>
                </a:outerShdw>
              </a:effectLst>
              <a:latin typeface="Constantia" panose="02030602050306030303" pitchFamily="18" charset="0"/>
            </a:endParaRPr>
          </a:p>
          <a:p>
            <a:pPr algn="ctr">
              <a:defRPr/>
            </a:pPr>
            <a:r>
              <a:rPr lang="en-US" sz="5000" b="1" dirty="0" smtClean="0">
                <a:solidFill>
                  <a:prstClr val="white"/>
                </a:solidFill>
                <a:effectLst>
                  <a:outerShdw blurRad="38100" dist="38100" dir="2700000" algn="tl">
                    <a:srgbClr val="000000"/>
                  </a:outerShdw>
                </a:effectLst>
                <a:latin typeface="Constantia" panose="02030602050306030303" pitchFamily="18" charset="0"/>
              </a:rPr>
              <a:t>Cosmic Constituents</a:t>
            </a:r>
          </a:p>
        </p:txBody>
      </p:sp>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908721"/>
            <a:ext cx="8785225" cy="475230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417857137"/>
      </p:ext>
    </p:extLst>
  </p:cSld>
  <p:clrMapOvr>
    <a:masterClrMapping/>
  </p:clrMapOvr>
  <p:transition>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61" name="Text Box 5"/>
          <p:cNvSpPr txBox="1">
            <a:spLocks noChangeArrowheads="1"/>
          </p:cNvSpPr>
          <p:nvPr/>
        </p:nvSpPr>
        <p:spPr bwMode="auto">
          <a:xfrm>
            <a:off x="107950" y="1503363"/>
            <a:ext cx="4859338" cy="2628900"/>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dirty="0">
                <a:solidFill>
                  <a:srgbClr val="000000"/>
                </a:solidFill>
                <a:latin typeface="Tahoma" pitchFamily="34" charset="0"/>
              </a:rPr>
              <a:t> </a:t>
            </a:r>
            <a:endParaRPr lang="en-US" sz="1400" b="1" dirty="0">
              <a:solidFill>
                <a:srgbClr val="000000"/>
              </a:solidFill>
              <a:latin typeface="Arial"/>
            </a:endParaRPr>
          </a:p>
          <a:p>
            <a:pPr eaLnBrk="0" hangingPunct="0">
              <a:lnSpc>
                <a:spcPct val="60000"/>
              </a:lnSpc>
              <a:spcBef>
                <a:spcPct val="50000"/>
              </a:spcBef>
              <a:defRPr/>
            </a:pPr>
            <a:r>
              <a:rPr lang="en-US" sz="1400" b="1" dirty="0">
                <a:solidFill>
                  <a:srgbClr val="000000"/>
                </a:solidFill>
                <a:latin typeface="Arial"/>
              </a:rPr>
              <a:t> Measuring the Geometry of the Universe:</a:t>
            </a:r>
          </a:p>
          <a:p>
            <a:pPr eaLnBrk="0" hangingPunct="0">
              <a:lnSpc>
                <a:spcPct val="60000"/>
              </a:lnSpc>
              <a:spcBef>
                <a:spcPct val="50000"/>
              </a:spcBef>
              <a:defRPr/>
            </a:pPr>
            <a:endParaRPr lang="en-US" sz="1400" b="1" dirty="0">
              <a:solidFill>
                <a:srgbClr val="000000">
                  <a:lumMod val="95000"/>
                </a:srgbClr>
              </a:solidFill>
              <a:latin typeface="Arial"/>
            </a:endParaRPr>
          </a:p>
          <a:p>
            <a:pPr eaLnBrk="0" hangingPunct="0">
              <a:lnSpc>
                <a:spcPct val="60000"/>
              </a:lnSpc>
              <a:spcBef>
                <a:spcPct val="50000"/>
              </a:spcBef>
              <a:defRPr/>
            </a:pPr>
            <a:r>
              <a:rPr lang="en-US" sz="1400" b="1" dirty="0">
                <a:solidFill>
                  <a:srgbClr val="000000">
                    <a:lumMod val="95000"/>
                  </a:srgbClr>
                </a:solidFill>
                <a:latin typeface="Arial"/>
              </a:rPr>
              <a:t> </a:t>
            </a:r>
            <a:r>
              <a:rPr lang="en-US" sz="1400" b="1" dirty="0">
                <a:solidFill>
                  <a:srgbClr val="000000">
                    <a:lumMod val="95000"/>
                  </a:srgbClr>
                </a:solidFill>
                <a:latin typeface="Arial"/>
                <a:sym typeface="Mathematica1"/>
              </a:rPr>
              <a:t>   </a:t>
            </a:r>
            <a:r>
              <a:rPr lang="en-US" sz="1400" b="1" dirty="0">
                <a:solidFill>
                  <a:srgbClr val="000000">
                    <a:lumMod val="95000"/>
                  </a:srgbClr>
                </a:solidFill>
                <a:latin typeface="Arial"/>
              </a:rPr>
              <a:t>Object with known physical size, </a:t>
            </a:r>
          </a:p>
          <a:p>
            <a:pPr eaLnBrk="0" hangingPunct="0">
              <a:lnSpc>
                <a:spcPct val="60000"/>
              </a:lnSpc>
              <a:spcBef>
                <a:spcPct val="50000"/>
              </a:spcBef>
              <a:defRPr/>
            </a:pPr>
            <a:r>
              <a:rPr lang="en-US" sz="1400" b="1" dirty="0">
                <a:solidFill>
                  <a:srgbClr val="000000">
                    <a:lumMod val="95000"/>
                  </a:srgbClr>
                </a:solidFill>
                <a:latin typeface="Arial"/>
              </a:rPr>
              <a:t>      at large cosmological distance</a:t>
            </a:r>
          </a:p>
          <a:p>
            <a:pPr eaLnBrk="0" hangingPunct="0">
              <a:lnSpc>
                <a:spcPct val="60000"/>
              </a:lnSpc>
              <a:spcBef>
                <a:spcPct val="50000"/>
              </a:spcBef>
              <a:defRPr/>
            </a:pPr>
            <a:r>
              <a:rPr lang="en-US" sz="1400" b="1" dirty="0">
                <a:solidFill>
                  <a:srgbClr val="000000">
                    <a:lumMod val="95000"/>
                  </a:srgbClr>
                </a:solidFill>
                <a:latin typeface="Arial"/>
              </a:rPr>
              <a:t>	</a:t>
            </a:r>
          </a:p>
          <a:p>
            <a:pPr eaLnBrk="0" hangingPunct="0">
              <a:lnSpc>
                <a:spcPct val="60000"/>
              </a:lnSpc>
              <a:spcBef>
                <a:spcPct val="50000"/>
              </a:spcBef>
              <a:defRPr/>
            </a:pPr>
            <a:r>
              <a:rPr lang="en-US" sz="1400" b="1" dirty="0">
                <a:solidFill>
                  <a:srgbClr val="000000">
                    <a:lumMod val="95000"/>
                  </a:srgbClr>
                </a:solidFill>
                <a:latin typeface="Arial"/>
                <a:sym typeface="Batang" pitchFamily="18" charset="-127"/>
              </a:rPr>
              <a:t>●    </a:t>
            </a:r>
            <a:r>
              <a:rPr lang="en-US" sz="1400" b="1" dirty="0">
                <a:solidFill>
                  <a:srgbClr val="000000">
                    <a:lumMod val="95000"/>
                  </a:srgbClr>
                </a:solidFill>
                <a:latin typeface="Arial"/>
              </a:rPr>
              <a:t>Measure angular extent on sky</a:t>
            </a:r>
          </a:p>
          <a:p>
            <a:pPr eaLnBrk="0" hangingPunct="0">
              <a:lnSpc>
                <a:spcPct val="60000"/>
              </a:lnSpc>
              <a:spcBef>
                <a:spcPct val="50000"/>
              </a:spcBef>
              <a:defRPr/>
            </a:pPr>
            <a:endParaRPr lang="en-US" sz="1400" b="1" dirty="0">
              <a:solidFill>
                <a:srgbClr val="000000">
                  <a:lumMod val="95000"/>
                </a:srgbClr>
              </a:solidFill>
              <a:latin typeface="Arial"/>
            </a:endParaRPr>
          </a:p>
          <a:p>
            <a:pPr eaLnBrk="0" hangingPunct="0">
              <a:lnSpc>
                <a:spcPct val="60000"/>
              </a:lnSpc>
              <a:spcBef>
                <a:spcPct val="50000"/>
              </a:spcBef>
              <a:defRPr/>
            </a:pPr>
            <a:r>
              <a:rPr lang="en-US" sz="1400" b="1" dirty="0">
                <a:solidFill>
                  <a:srgbClr val="000000">
                    <a:lumMod val="95000"/>
                  </a:srgbClr>
                </a:solidFill>
                <a:latin typeface="Arial"/>
              </a:rPr>
              <a:t>●    </a:t>
            </a:r>
            <a:r>
              <a:rPr lang="en-US" sz="1400" b="1" dirty="0">
                <a:solidFill>
                  <a:srgbClr val="000000">
                    <a:lumMod val="95000"/>
                  </a:srgbClr>
                </a:solidFill>
                <a:latin typeface="Arial"/>
                <a:sym typeface="Batang" pitchFamily="18" charset="-127"/>
              </a:rPr>
              <a:t>Comparison yields light path,</a:t>
            </a:r>
          </a:p>
          <a:p>
            <a:pPr eaLnBrk="0" hangingPunct="0">
              <a:lnSpc>
                <a:spcPct val="60000"/>
              </a:lnSpc>
              <a:spcBef>
                <a:spcPct val="50000"/>
              </a:spcBef>
              <a:defRPr/>
            </a:pPr>
            <a:r>
              <a:rPr lang="en-US" sz="1400" b="1" dirty="0">
                <a:solidFill>
                  <a:srgbClr val="000000">
                    <a:lumMod val="95000"/>
                  </a:srgbClr>
                </a:solidFill>
                <a:latin typeface="Arial"/>
                <a:sym typeface="Batang" pitchFamily="18" charset="-127"/>
              </a:rPr>
              <a:t>       and from this the curvature of space   </a:t>
            </a:r>
          </a:p>
          <a:p>
            <a:pPr eaLnBrk="0" hangingPunct="0">
              <a:lnSpc>
                <a:spcPct val="60000"/>
              </a:lnSpc>
              <a:spcBef>
                <a:spcPct val="50000"/>
              </a:spcBef>
              <a:defRPr/>
            </a:pPr>
            <a:endParaRPr lang="en-US" sz="1400" i="1" dirty="0">
              <a:solidFill>
                <a:srgbClr val="FFFF00"/>
              </a:solidFill>
              <a:latin typeface="Tahoma" pitchFamily="34" charset="0"/>
            </a:endParaRPr>
          </a:p>
        </p:txBody>
      </p:sp>
      <p:sp>
        <p:nvSpPr>
          <p:cNvPr id="1297414" name="Rectangle 6"/>
          <p:cNvSpPr>
            <a:spLocks noGrp="1" noChangeArrowheads="1"/>
          </p:cNvSpPr>
          <p:nvPr>
            <p:ph type="title" idx="4294967295"/>
          </p:nvPr>
        </p:nvSpPr>
        <p:spPr>
          <a:xfrm>
            <a:off x="215900" y="-242888"/>
            <a:ext cx="8928100" cy="1371601"/>
          </a:xfrm>
        </p:spPr>
        <p:txBody>
          <a:bodyPr/>
          <a:lstStyle/>
          <a:p>
            <a:pPr eaLnBrk="1" fontAlgn="auto" hangingPunct="1">
              <a:spcAft>
                <a:spcPts val="0"/>
              </a:spcAft>
              <a:defRPr/>
            </a:pPr>
            <a:r>
              <a:rPr sz="6000" b="1" dirty="0" smtClean="0">
                <a:solidFill>
                  <a:schemeClr val="tx1"/>
                </a:solidFill>
                <a:effectLst>
                  <a:outerShdw blurRad="38100" dist="38100" dir="2700000" algn="tl">
                    <a:srgbClr val="FFFFFF"/>
                  </a:outerShdw>
                </a:effectLst>
              </a:rPr>
              <a:t>Measuring  Curvature</a:t>
            </a:r>
          </a:p>
        </p:txBody>
      </p:sp>
      <p:sp>
        <p:nvSpPr>
          <p:cNvPr id="90116" name="Text Box 9"/>
          <p:cNvSpPr txBox="1">
            <a:spLocks noChangeArrowheads="1"/>
          </p:cNvSpPr>
          <p:nvPr/>
        </p:nvSpPr>
        <p:spPr bwMode="auto">
          <a:xfrm>
            <a:off x="8144669" y="4929187"/>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800" dirty="0">
                <a:solidFill>
                  <a:srgbClr val="000000"/>
                </a:solidFill>
                <a:latin typeface="Tahoma" pitchFamily="34" charset="0"/>
              </a:rPr>
              <a:t>W. Hu</a:t>
            </a:r>
          </a:p>
        </p:txBody>
      </p:sp>
      <p:sp>
        <p:nvSpPr>
          <p:cNvPr id="90117" name="Rectangle 10"/>
          <p:cNvSpPr>
            <a:spLocks noChangeArrowheads="1"/>
          </p:cNvSpPr>
          <p:nvPr/>
        </p:nvSpPr>
        <p:spPr bwMode="auto">
          <a:xfrm>
            <a:off x="107950" y="1412875"/>
            <a:ext cx="3821113" cy="5016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53608" name="Rectangle 12"/>
          <p:cNvSpPr>
            <a:spLocks noChangeArrowheads="1"/>
          </p:cNvSpPr>
          <p:nvPr/>
        </p:nvSpPr>
        <p:spPr bwMode="auto">
          <a:xfrm>
            <a:off x="4071938" y="1412875"/>
            <a:ext cx="4964112" cy="5016500"/>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pic>
        <p:nvPicPr>
          <p:cNvPr id="90119" name="Picture 10" descr="dac.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39469" y="2439988"/>
            <a:ext cx="3829050"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57188" y="5357813"/>
            <a:ext cx="3214687" cy="477837"/>
          </a:xfrm>
          <a:prstGeom prst="rect">
            <a:avLst/>
          </a:prstGeom>
          <a:noFill/>
        </p:spPr>
        <p:txBody>
          <a:bodyPr>
            <a:spAutoFit/>
          </a:bodyPr>
          <a:lstStyle/>
          <a:p>
            <a:pPr>
              <a:defRPr/>
            </a:pPr>
            <a:r>
              <a:rPr lang="en-US" sz="2500" b="1" dirty="0">
                <a:solidFill>
                  <a:srgbClr val="000000"/>
                </a:solidFill>
                <a:latin typeface="Arial"/>
              </a:rPr>
              <a:t>Geometry  of   Space</a:t>
            </a:r>
          </a:p>
        </p:txBody>
      </p:sp>
      <p:sp>
        <p:nvSpPr>
          <p:cNvPr id="15" name="Down Arrow 14"/>
          <p:cNvSpPr/>
          <p:nvPr/>
        </p:nvSpPr>
        <p:spPr>
          <a:xfrm>
            <a:off x="1643063" y="4214813"/>
            <a:ext cx="642937" cy="928687"/>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310099938"/>
      </p:ext>
    </p:extLst>
  </p:cSld>
  <p:clrMapOvr>
    <a:masterClrMapping/>
  </p:clrMapOvr>
  <p:transition>
    <p:zo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61" name="Text Box 5"/>
          <p:cNvSpPr txBox="1">
            <a:spLocks noChangeArrowheads="1"/>
          </p:cNvSpPr>
          <p:nvPr/>
        </p:nvSpPr>
        <p:spPr bwMode="auto">
          <a:xfrm>
            <a:off x="107950" y="1503363"/>
            <a:ext cx="4859338" cy="2390775"/>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dirty="0">
                <a:solidFill>
                  <a:srgbClr val="000000"/>
                </a:solidFill>
                <a:latin typeface="Tahoma" pitchFamily="34" charset="0"/>
              </a:rPr>
              <a:t> </a:t>
            </a:r>
            <a:endParaRPr lang="en-US" sz="1400" b="1" dirty="0">
              <a:solidFill>
                <a:srgbClr val="000000"/>
              </a:solidFill>
              <a:latin typeface="Arial"/>
            </a:endParaRPr>
          </a:p>
          <a:p>
            <a:pPr eaLnBrk="0" hangingPunct="0">
              <a:lnSpc>
                <a:spcPct val="60000"/>
              </a:lnSpc>
              <a:spcBef>
                <a:spcPct val="50000"/>
              </a:spcBef>
              <a:defRPr/>
            </a:pPr>
            <a:endParaRPr lang="en-US" sz="1400" b="1" dirty="0">
              <a:solidFill>
                <a:srgbClr val="000000">
                  <a:lumMod val="95000"/>
                </a:srgbClr>
              </a:solidFill>
              <a:latin typeface="Arial"/>
            </a:endParaRPr>
          </a:p>
          <a:p>
            <a:pPr eaLnBrk="0" hangingPunct="0">
              <a:lnSpc>
                <a:spcPct val="60000"/>
              </a:lnSpc>
              <a:spcBef>
                <a:spcPct val="50000"/>
              </a:spcBef>
              <a:defRPr/>
            </a:pPr>
            <a:r>
              <a:rPr lang="en-US" sz="1400" b="1" dirty="0">
                <a:solidFill>
                  <a:srgbClr val="000000">
                    <a:lumMod val="95000"/>
                  </a:srgbClr>
                </a:solidFill>
                <a:latin typeface="Arial"/>
              </a:rPr>
              <a:t> </a:t>
            </a:r>
            <a:r>
              <a:rPr lang="en-US" sz="1400" b="1" dirty="0">
                <a:solidFill>
                  <a:srgbClr val="000000">
                    <a:lumMod val="95000"/>
                  </a:srgbClr>
                </a:solidFill>
                <a:latin typeface="Arial"/>
                <a:sym typeface="Mathematica1"/>
              </a:rPr>
              <a:t>   </a:t>
            </a:r>
            <a:r>
              <a:rPr lang="en-US" sz="1400" b="1" dirty="0">
                <a:solidFill>
                  <a:srgbClr val="000000">
                    <a:lumMod val="95000"/>
                  </a:srgbClr>
                </a:solidFill>
                <a:latin typeface="Arial"/>
              </a:rPr>
              <a:t>Object with known physical size, </a:t>
            </a:r>
          </a:p>
          <a:p>
            <a:pPr eaLnBrk="0" hangingPunct="0">
              <a:lnSpc>
                <a:spcPct val="60000"/>
              </a:lnSpc>
              <a:spcBef>
                <a:spcPct val="50000"/>
              </a:spcBef>
              <a:defRPr/>
            </a:pPr>
            <a:r>
              <a:rPr lang="en-US" sz="1400" b="1" dirty="0">
                <a:solidFill>
                  <a:srgbClr val="000000">
                    <a:lumMod val="95000"/>
                  </a:srgbClr>
                </a:solidFill>
                <a:latin typeface="Arial"/>
              </a:rPr>
              <a:t>      at large cosmological distance:</a:t>
            </a:r>
          </a:p>
          <a:p>
            <a:pPr eaLnBrk="0" hangingPunct="0">
              <a:lnSpc>
                <a:spcPct val="60000"/>
              </a:lnSpc>
              <a:spcBef>
                <a:spcPct val="50000"/>
              </a:spcBef>
              <a:defRPr/>
            </a:pPr>
            <a:endParaRPr lang="en-US" sz="1400" b="1" dirty="0">
              <a:solidFill>
                <a:srgbClr val="000000">
                  <a:lumMod val="95000"/>
                </a:srgbClr>
              </a:solidFill>
              <a:latin typeface="Arial"/>
            </a:endParaRPr>
          </a:p>
          <a:p>
            <a:pPr eaLnBrk="0" hangingPunct="0">
              <a:lnSpc>
                <a:spcPct val="60000"/>
              </a:lnSpc>
              <a:spcBef>
                <a:spcPct val="50000"/>
              </a:spcBef>
              <a:defRPr/>
            </a:pPr>
            <a:r>
              <a:rPr lang="en-US" sz="1400" b="1" dirty="0">
                <a:solidFill>
                  <a:srgbClr val="000000">
                    <a:lumMod val="95000"/>
                  </a:srgbClr>
                </a:solidFill>
                <a:latin typeface="Arial"/>
              </a:rPr>
              <a:t>  </a:t>
            </a:r>
            <a:r>
              <a:rPr lang="en-US" sz="1400" b="1" dirty="0">
                <a:solidFill>
                  <a:srgbClr val="000000">
                    <a:lumMod val="95000"/>
                  </a:srgbClr>
                </a:solidFill>
                <a:latin typeface="Arial"/>
                <a:sym typeface="Mathematica1"/>
              </a:rPr>
              <a:t>   Sound Waves in the Early Universe !!!!</a:t>
            </a:r>
          </a:p>
          <a:p>
            <a:pPr eaLnBrk="0" hangingPunct="0">
              <a:lnSpc>
                <a:spcPct val="60000"/>
              </a:lnSpc>
              <a:spcBef>
                <a:spcPct val="50000"/>
              </a:spcBef>
              <a:defRPr/>
            </a:pPr>
            <a:endParaRPr lang="en-US" sz="1400" b="1" dirty="0">
              <a:solidFill>
                <a:srgbClr val="000000">
                  <a:lumMod val="95000"/>
                </a:srgbClr>
              </a:solidFill>
              <a:latin typeface="Arial"/>
              <a:sym typeface="Mathematica1"/>
            </a:endParaRPr>
          </a:p>
          <a:p>
            <a:pPr eaLnBrk="0" hangingPunct="0">
              <a:lnSpc>
                <a:spcPct val="60000"/>
              </a:lnSpc>
              <a:spcBef>
                <a:spcPct val="50000"/>
              </a:spcBef>
              <a:defRPr/>
            </a:pPr>
            <a:r>
              <a:rPr lang="en-US" sz="1400" b="1" dirty="0">
                <a:solidFill>
                  <a:srgbClr val="000000">
                    <a:lumMod val="95000"/>
                  </a:srgbClr>
                </a:solidFill>
                <a:latin typeface="Arial"/>
                <a:sym typeface="Mathematica1"/>
              </a:rPr>
              <a:t>  </a:t>
            </a:r>
            <a:endParaRPr lang="en-US" sz="1400" b="1" dirty="0">
              <a:solidFill>
                <a:srgbClr val="000000">
                  <a:lumMod val="95000"/>
                </a:srgbClr>
              </a:solidFill>
              <a:latin typeface="Arial"/>
            </a:endParaRPr>
          </a:p>
          <a:p>
            <a:pPr eaLnBrk="0" hangingPunct="0">
              <a:lnSpc>
                <a:spcPct val="60000"/>
              </a:lnSpc>
              <a:spcBef>
                <a:spcPct val="50000"/>
              </a:spcBef>
              <a:defRPr/>
            </a:pPr>
            <a:r>
              <a:rPr lang="en-US" sz="1400" b="1" dirty="0">
                <a:solidFill>
                  <a:srgbClr val="000000">
                    <a:lumMod val="95000"/>
                  </a:srgbClr>
                </a:solidFill>
                <a:latin typeface="Arial"/>
              </a:rPr>
              <a:t>	</a:t>
            </a:r>
          </a:p>
          <a:p>
            <a:pPr eaLnBrk="0" hangingPunct="0">
              <a:lnSpc>
                <a:spcPct val="60000"/>
              </a:lnSpc>
              <a:spcBef>
                <a:spcPct val="50000"/>
              </a:spcBef>
              <a:defRPr/>
            </a:pPr>
            <a:endParaRPr lang="en-US" sz="1400" i="1" dirty="0">
              <a:solidFill>
                <a:srgbClr val="FFFF00"/>
              </a:solidFill>
              <a:latin typeface="Tahoma" pitchFamily="34" charset="0"/>
            </a:endParaRPr>
          </a:p>
        </p:txBody>
      </p:sp>
      <p:sp>
        <p:nvSpPr>
          <p:cNvPr id="1297414" name="Rectangle 6"/>
          <p:cNvSpPr>
            <a:spLocks noGrp="1" noChangeArrowheads="1"/>
          </p:cNvSpPr>
          <p:nvPr>
            <p:ph type="title" idx="4294967295"/>
          </p:nvPr>
        </p:nvSpPr>
        <p:spPr>
          <a:xfrm>
            <a:off x="215900" y="-242888"/>
            <a:ext cx="8928100" cy="1371601"/>
          </a:xfrm>
        </p:spPr>
        <p:txBody>
          <a:bodyPr/>
          <a:lstStyle/>
          <a:p>
            <a:pPr eaLnBrk="1" fontAlgn="auto" hangingPunct="1">
              <a:spcAft>
                <a:spcPts val="0"/>
              </a:spcAft>
              <a:defRPr/>
            </a:pPr>
            <a:r>
              <a:rPr sz="6000" b="1" dirty="0" smtClean="0">
                <a:solidFill>
                  <a:schemeClr val="tx1"/>
                </a:solidFill>
                <a:effectLst>
                  <a:outerShdw blurRad="38100" dist="38100" dir="2700000" algn="tl">
                    <a:srgbClr val="FFFFFF"/>
                  </a:outerShdw>
                </a:effectLst>
              </a:rPr>
              <a:t>Measuring  Curvature</a:t>
            </a:r>
          </a:p>
        </p:txBody>
      </p:sp>
      <p:sp>
        <p:nvSpPr>
          <p:cNvPr id="91140" name="Text Box 9"/>
          <p:cNvSpPr txBox="1">
            <a:spLocks noChangeArrowheads="1"/>
          </p:cNvSpPr>
          <p:nvPr/>
        </p:nvSpPr>
        <p:spPr bwMode="auto">
          <a:xfrm>
            <a:off x="8172400" y="5143500"/>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800" dirty="0">
                <a:solidFill>
                  <a:srgbClr val="000000"/>
                </a:solidFill>
                <a:latin typeface="Tahoma" pitchFamily="34" charset="0"/>
              </a:rPr>
              <a:t>W. Hu</a:t>
            </a:r>
          </a:p>
        </p:txBody>
      </p:sp>
      <p:sp>
        <p:nvSpPr>
          <p:cNvPr id="91141" name="Rectangle 10"/>
          <p:cNvSpPr>
            <a:spLocks noChangeArrowheads="1"/>
          </p:cNvSpPr>
          <p:nvPr/>
        </p:nvSpPr>
        <p:spPr bwMode="auto">
          <a:xfrm>
            <a:off x="107950" y="1412875"/>
            <a:ext cx="3821113" cy="5016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53608" name="Rectangle 12"/>
          <p:cNvSpPr>
            <a:spLocks noChangeArrowheads="1"/>
          </p:cNvSpPr>
          <p:nvPr/>
        </p:nvSpPr>
        <p:spPr bwMode="auto">
          <a:xfrm>
            <a:off x="4071938" y="1412875"/>
            <a:ext cx="4964112" cy="5016500"/>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pic>
        <p:nvPicPr>
          <p:cNvPr id="91143" name="Picture 10" descr="dac.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2144" y="2569369"/>
            <a:ext cx="3829050"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own Arrow 15"/>
          <p:cNvSpPr/>
          <p:nvPr/>
        </p:nvSpPr>
        <p:spPr>
          <a:xfrm>
            <a:off x="1643063" y="4214813"/>
            <a:ext cx="642937" cy="928687"/>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8" name="TextBox 17"/>
          <p:cNvSpPr txBox="1"/>
          <p:nvPr/>
        </p:nvSpPr>
        <p:spPr>
          <a:xfrm>
            <a:off x="357188" y="5357813"/>
            <a:ext cx="3643312" cy="708025"/>
          </a:xfrm>
          <a:prstGeom prst="rect">
            <a:avLst/>
          </a:prstGeom>
          <a:noFill/>
        </p:spPr>
        <p:txBody>
          <a:bodyPr>
            <a:spAutoFit/>
          </a:bodyPr>
          <a:lstStyle/>
          <a:p>
            <a:pPr>
              <a:defRPr/>
            </a:pPr>
            <a:r>
              <a:rPr lang="en-US" sz="2000" b="1" dirty="0">
                <a:solidFill>
                  <a:srgbClr val="000000"/>
                </a:solidFill>
                <a:latin typeface="Arial"/>
              </a:rPr>
              <a:t>Temperature Fluctuations</a:t>
            </a:r>
          </a:p>
          <a:p>
            <a:pPr>
              <a:defRPr/>
            </a:pPr>
            <a:r>
              <a:rPr lang="en-US" sz="2000" b="1" dirty="0">
                <a:solidFill>
                  <a:srgbClr val="000000"/>
                </a:solidFill>
                <a:latin typeface="Arial"/>
              </a:rPr>
              <a:t>                    CMB</a:t>
            </a:r>
          </a:p>
        </p:txBody>
      </p:sp>
    </p:spTree>
    <p:extLst>
      <p:ext uri="{BB962C8B-B14F-4D97-AF65-F5344CB8AC3E}">
        <p14:creationId xmlns:p14="http://schemas.microsoft.com/office/powerpoint/2010/main" val="3656673099"/>
      </p:ext>
    </p:extLst>
  </p:cSld>
  <p:clrMapOvr>
    <a:masterClrMapping/>
  </p:clrMapOvr>
  <p:transition>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err="1" smtClean="0"/>
              <a:t>Fluctuations-Origin</a:t>
            </a:r>
            <a:r>
              <a:rPr lang="nl-NL" dirty="0" smtClean="0"/>
              <a:t> </a:t>
            </a:r>
            <a:endParaRPr lang="nl-NL" dirty="0"/>
          </a:p>
        </p:txBody>
      </p:sp>
      <p:pic>
        <p:nvPicPr>
          <p:cNvPr id="14338" name="Picture 2" descr="http://background.uchicago.edu/~whu/SciAm/secondpea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30494"/>
            <a:ext cx="8251458" cy="5221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2158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62" name="Picture 13" descr="soundwa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4292600"/>
            <a:ext cx="4716462"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4" descr="fieldsur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1700213"/>
            <a:ext cx="4751387"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1" name="Text Box 5"/>
          <p:cNvSpPr txBox="1">
            <a:spLocks noChangeArrowheads="1"/>
          </p:cNvSpPr>
          <p:nvPr/>
        </p:nvSpPr>
        <p:spPr bwMode="auto">
          <a:xfrm>
            <a:off x="107950" y="1503363"/>
            <a:ext cx="4859338" cy="4999037"/>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dirty="0">
                <a:solidFill>
                  <a:srgbClr val="000000"/>
                </a:solidFill>
                <a:latin typeface="Tahoma" pitchFamily="34" charset="0"/>
              </a:rPr>
              <a:t> </a:t>
            </a:r>
            <a:r>
              <a:rPr lang="en-US" sz="1600" dirty="0">
                <a:solidFill>
                  <a:srgbClr val="000000"/>
                </a:solidFill>
                <a:latin typeface="Tahoma" pitchFamily="34" charset="0"/>
              </a:rPr>
              <a:t>●</a:t>
            </a:r>
            <a:r>
              <a:rPr lang="en-US" sz="1600" dirty="0">
                <a:solidFill>
                  <a:srgbClr val="FFFF00"/>
                </a:solidFill>
                <a:latin typeface="Tahoma" pitchFamily="34" charset="0"/>
              </a:rPr>
              <a:t> </a:t>
            </a:r>
            <a:r>
              <a:rPr lang="en-US" sz="1400" b="1" dirty="0">
                <a:solidFill>
                  <a:srgbClr val="000000"/>
                </a:solidFill>
                <a:latin typeface="Arial"/>
              </a:rPr>
              <a:t>small ripples in </a:t>
            </a:r>
          </a:p>
          <a:p>
            <a:pPr eaLnBrk="0" hangingPunct="0">
              <a:lnSpc>
                <a:spcPct val="60000"/>
              </a:lnSpc>
              <a:spcBef>
                <a:spcPct val="50000"/>
              </a:spcBef>
              <a:defRPr/>
            </a:pPr>
            <a:r>
              <a:rPr lang="en-US" sz="1400" b="1" dirty="0">
                <a:solidFill>
                  <a:srgbClr val="000000"/>
                </a:solidFill>
                <a:latin typeface="Arial"/>
              </a:rPr>
              <a:t>      primordial matter &amp; photon   distribution </a:t>
            </a:r>
          </a:p>
          <a:p>
            <a:pPr eaLnBrk="0" hangingPunct="0">
              <a:lnSpc>
                <a:spcPct val="60000"/>
              </a:lnSpc>
              <a:spcBef>
                <a:spcPct val="50000"/>
              </a:spcBef>
              <a:defRPr/>
            </a:pPr>
            <a:r>
              <a:rPr lang="en-US" sz="1400" b="1" dirty="0">
                <a:solidFill>
                  <a:srgbClr val="000000"/>
                </a:solidFill>
                <a:latin typeface="Arial"/>
              </a:rPr>
              <a:t> ●  gravity:   </a:t>
            </a:r>
          </a:p>
          <a:p>
            <a:pPr eaLnBrk="0" hangingPunct="0">
              <a:lnSpc>
                <a:spcPct val="60000"/>
              </a:lnSpc>
              <a:spcBef>
                <a:spcPct val="50000"/>
              </a:spcBef>
              <a:defRPr/>
            </a:pPr>
            <a:r>
              <a:rPr lang="en-US" sz="1400" b="1" dirty="0">
                <a:solidFill>
                  <a:srgbClr val="000000"/>
                </a:solidFill>
                <a:latin typeface="Arial"/>
              </a:rPr>
              <a:t>      - compression primordial photon gas  </a:t>
            </a:r>
          </a:p>
          <a:p>
            <a:pPr eaLnBrk="0" hangingPunct="0">
              <a:lnSpc>
                <a:spcPct val="60000"/>
              </a:lnSpc>
              <a:spcBef>
                <a:spcPct val="50000"/>
              </a:spcBef>
              <a:defRPr/>
            </a:pPr>
            <a:r>
              <a:rPr lang="en-US" sz="1400" b="1" dirty="0">
                <a:solidFill>
                  <a:srgbClr val="000000"/>
                </a:solidFill>
                <a:latin typeface="Arial"/>
              </a:rPr>
              <a:t>      - photon pressure resists</a:t>
            </a:r>
          </a:p>
          <a:p>
            <a:pPr eaLnBrk="0" hangingPunct="0">
              <a:lnSpc>
                <a:spcPct val="60000"/>
              </a:lnSpc>
              <a:spcBef>
                <a:spcPct val="50000"/>
              </a:spcBef>
              <a:defRPr/>
            </a:pPr>
            <a:endParaRPr lang="en-US" sz="1400" b="1" dirty="0">
              <a:solidFill>
                <a:srgbClr val="000000"/>
              </a:solidFill>
              <a:latin typeface="Arial"/>
            </a:endParaRPr>
          </a:p>
          <a:p>
            <a:pPr eaLnBrk="0" hangingPunct="0">
              <a:lnSpc>
                <a:spcPct val="60000"/>
              </a:lnSpc>
              <a:spcBef>
                <a:spcPct val="50000"/>
              </a:spcBef>
              <a:defRPr/>
            </a:pPr>
            <a:r>
              <a:rPr lang="en-US" sz="1400" b="1" dirty="0">
                <a:solidFill>
                  <a:srgbClr val="000000"/>
                </a:solidFill>
                <a:latin typeface="Arial"/>
              </a:rPr>
              <a:t> ● compressions and rarefactions </a:t>
            </a:r>
          </a:p>
          <a:p>
            <a:pPr eaLnBrk="0" hangingPunct="0">
              <a:lnSpc>
                <a:spcPct val="60000"/>
              </a:lnSpc>
              <a:spcBef>
                <a:spcPct val="50000"/>
              </a:spcBef>
              <a:defRPr/>
            </a:pPr>
            <a:r>
              <a:rPr lang="en-US" sz="1400" b="1" dirty="0">
                <a:solidFill>
                  <a:srgbClr val="000000"/>
                </a:solidFill>
                <a:latin typeface="Arial"/>
              </a:rPr>
              <a:t>     in photon gas:   sound waves </a:t>
            </a:r>
          </a:p>
          <a:p>
            <a:pPr eaLnBrk="0" hangingPunct="0">
              <a:lnSpc>
                <a:spcPct val="60000"/>
              </a:lnSpc>
              <a:spcBef>
                <a:spcPct val="50000"/>
              </a:spcBef>
              <a:defRPr/>
            </a:pPr>
            <a:endParaRPr lang="en-US" sz="1400" b="1" dirty="0">
              <a:solidFill>
                <a:srgbClr val="000000"/>
              </a:solidFill>
              <a:latin typeface="Arial"/>
            </a:endParaRPr>
          </a:p>
          <a:p>
            <a:pPr eaLnBrk="0" hangingPunct="0">
              <a:lnSpc>
                <a:spcPct val="60000"/>
              </a:lnSpc>
              <a:spcBef>
                <a:spcPct val="50000"/>
              </a:spcBef>
              <a:defRPr/>
            </a:pPr>
            <a:r>
              <a:rPr lang="en-US" sz="1400" b="1" dirty="0">
                <a:solidFill>
                  <a:srgbClr val="000000"/>
                </a:solidFill>
                <a:latin typeface="Arial"/>
              </a:rPr>
              <a:t> ● sound waves not heard, but seen:</a:t>
            </a:r>
          </a:p>
          <a:p>
            <a:pPr eaLnBrk="0" hangingPunct="0">
              <a:lnSpc>
                <a:spcPct val="60000"/>
              </a:lnSpc>
              <a:spcBef>
                <a:spcPct val="50000"/>
              </a:spcBef>
              <a:defRPr/>
            </a:pPr>
            <a:r>
              <a:rPr lang="en-US" sz="1400" b="1" dirty="0">
                <a:solidFill>
                  <a:srgbClr val="000000"/>
                </a:solidFill>
                <a:latin typeface="Arial"/>
              </a:rPr>
              <a:t>    - compressions:    (photon) T  higher</a:t>
            </a:r>
          </a:p>
          <a:p>
            <a:pPr eaLnBrk="0" hangingPunct="0">
              <a:lnSpc>
                <a:spcPct val="60000"/>
              </a:lnSpc>
              <a:spcBef>
                <a:spcPct val="50000"/>
              </a:spcBef>
              <a:defRPr/>
            </a:pPr>
            <a:r>
              <a:rPr lang="en-US" sz="1400" b="1" dirty="0">
                <a:solidFill>
                  <a:srgbClr val="000000"/>
                </a:solidFill>
                <a:latin typeface="Arial"/>
              </a:rPr>
              <a:t>    - rarefactions:                              lower</a:t>
            </a:r>
          </a:p>
          <a:p>
            <a:pPr eaLnBrk="0" hangingPunct="0">
              <a:lnSpc>
                <a:spcPct val="60000"/>
              </a:lnSpc>
              <a:spcBef>
                <a:spcPct val="50000"/>
              </a:spcBef>
              <a:defRPr/>
            </a:pPr>
            <a:endParaRPr lang="en-US" sz="1400" b="1" dirty="0">
              <a:solidFill>
                <a:srgbClr val="000000"/>
              </a:solidFill>
              <a:latin typeface="Arial"/>
            </a:endParaRPr>
          </a:p>
          <a:p>
            <a:pPr eaLnBrk="0" hangingPunct="0">
              <a:lnSpc>
                <a:spcPct val="60000"/>
              </a:lnSpc>
              <a:spcBef>
                <a:spcPct val="50000"/>
              </a:spcBef>
              <a:defRPr/>
            </a:pPr>
            <a:r>
              <a:rPr lang="en-US" sz="1400" b="1" dirty="0">
                <a:solidFill>
                  <a:srgbClr val="000000"/>
                </a:solidFill>
                <a:latin typeface="Arial"/>
              </a:rPr>
              <a:t> ● fundamental mode sound spectrum</a:t>
            </a:r>
          </a:p>
          <a:p>
            <a:pPr eaLnBrk="0" hangingPunct="0">
              <a:lnSpc>
                <a:spcPct val="60000"/>
              </a:lnSpc>
              <a:spcBef>
                <a:spcPct val="50000"/>
              </a:spcBef>
              <a:defRPr/>
            </a:pPr>
            <a:r>
              <a:rPr lang="en-US" sz="1400" b="1" dirty="0">
                <a:solidFill>
                  <a:srgbClr val="000000"/>
                </a:solidFill>
                <a:latin typeface="Arial"/>
              </a:rPr>
              <a:t>    - size of “instrument”:         </a:t>
            </a:r>
          </a:p>
          <a:p>
            <a:pPr eaLnBrk="0" hangingPunct="0">
              <a:lnSpc>
                <a:spcPct val="60000"/>
              </a:lnSpc>
              <a:spcBef>
                <a:spcPct val="50000"/>
              </a:spcBef>
              <a:defRPr/>
            </a:pPr>
            <a:r>
              <a:rPr lang="en-US" sz="1400" b="1" dirty="0">
                <a:solidFill>
                  <a:srgbClr val="000000"/>
                </a:solidFill>
                <a:latin typeface="Arial"/>
              </a:rPr>
              <a:t>    - (sound) horizon size last scattering</a:t>
            </a:r>
          </a:p>
          <a:p>
            <a:pPr eaLnBrk="0" hangingPunct="0">
              <a:lnSpc>
                <a:spcPct val="60000"/>
              </a:lnSpc>
              <a:spcBef>
                <a:spcPct val="50000"/>
              </a:spcBef>
              <a:defRPr/>
            </a:pPr>
            <a:endParaRPr lang="en-US" sz="1400" b="1" dirty="0">
              <a:solidFill>
                <a:srgbClr val="000000"/>
              </a:solidFill>
              <a:latin typeface="Arial"/>
            </a:endParaRPr>
          </a:p>
          <a:p>
            <a:pPr eaLnBrk="0" hangingPunct="0">
              <a:lnSpc>
                <a:spcPct val="60000"/>
              </a:lnSpc>
              <a:spcBef>
                <a:spcPct val="50000"/>
              </a:spcBef>
              <a:defRPr/>
            </a:pPr>
            <a:r>
              <a:rPr lang="en-US" sz="1400" b="1" dirty="0">
                <a:solidFill>
                  <a:srgbClr val="000000"/>
                </a:solidFill>
                <a:latin typeface="Arial"/>
              </a:rPr>
              <a:t> ● Observed, angular size:            </a:t>
            </a:r>
            <a:r>
              <a:rPr lang="el-GR" sz="1400" b="1" dirty="0">
                <a:solidFill>
                  <a:srgbClr val="000000"/>
                </a:solidFill>
                <a:latin typeface="Arial"/>
              </a:rPr>
              <a:t>θ</a:t>
            </a:r>
            <a:r>
              <a:rPr lang="en-US" sz="1400" b="1" dirty="0">
                <a:solidFill>
                  <a:srgbClr val="000000"/>
                </a:solidFill>
                <a:latin typeface="Arial"/>
              </a:rPr>
              <a:t>~1º</a:t>
            </a:r>
          </a:p>
          <a:p>
            <a:pPr eaLnBrk="0" hangingPunct="0">
              <a:lnSpc>
                <a:spcPct val="60000"/>
              </a:lnSpc>
              <a:spcBef>
                <a:spcPct val="50000"/>
              </a:spcBef>
              <a:defRPr/>
            </a:pPr>
            <a:r>
              <a:rPr lang="en-US" sz="1400" b="1" dirty="0">
                <a:solidFill>
                  <a:srgbClr val="000000"/>
                </a:solidFill>
                <a:latin typeface="Arial"/>
              </a:rPr>
              <a:t>     - exact scale maximum compression, the</a:t>
            </a:r>
          </a:p>
          <a:p>
            <a:pPr eaLnBrk="0" hangingPunct="0">
              <a:lnSpc>
                <a:spcPct val="60000"/>
              </a:lnSpc>
              <a:spcBef>
                <a:spcPct val="50000"/>
              </a:spcBef>
              <a:defRPr/>
            </a:pPr>
            <a:r>
              <a:rPr lang="en-US" sz="1400" b="1" dirty="0">
                <a:solidFill>
                  <a:srgbClr val="000000"/>
                </a:solidFill>
                <a:latin typeface="Arial"/>
              </a:rPr>
              <a:t>       “cosmic fundamental mode of music”</a:t>
            </a:r>
          </a:p>
          <a:p>
            <a:pPr eaLnBrk="0" hangingPunct="0">
              <a:lnSpc>
                <a:spcPct val="60000"/>
              </a:lnSpc>
              <a:spcBef>
                <a:spcPct val="50000"/>
              </a:spcBef>
              <a:defRPr/>
            </a:pPr>
            <a:r>
              <a:rPr lang="en-US" sz="1400" dirty="0">
                <a:solidFill>
                  <a:srgbClr val="FFFF00"/>
                </a:solidFill>
                <a:latin typeface="Tahoma" pitchFamily="34" charset="0"/>
              </a:rPr>
              <a:t>     </a:t>
            </a:r>
            <a:endParaRPr lang="en-US" sz="1400" i="1" dirty="0">
              <a:solidFill>
                <a:srgbClr val="FFFF00"/>
              </a:solidFill>
              <a:latin typeface="Tahoma" pitchFamily="34" charset="0"/>
            </a:endParaRPr>
          </a:p>
        </p:txBody>
      </p:sp>
      <p:sp>
        <p:nvSpPr>
          <p:cNvPr id="1297414" name="Rectangle 6"/>
          <p:cNvSpPr>
            <a:spLocks noGrp="1" noChangeArrowheads="1"/>
          </p:cNvSpPr>
          <p:nvPr>
            <p:ph type="title" idx="4294967295"/>
          </p:nvPr>
        </p:nvSpPr>
        <p:spPr>
          <a:xfrm>
            <a:off x="215900" y="-242888"/>
            <a:ext cx="8928100" cy="1371601"/>
          </a:xfrm>
        </p:spPr>
        <p:txBody>
          <a:bodyPr/>
          <a:lstStyle/>
          <a:p>
            <a:pPr eaLnBrk="1" fontAlgn="auto" hangingPunct="1">
              <a:spcAft>
                <a:spcPts val="0"/>
              </a:spcAft>
              <a:defRPr/>
            </a:pPr>
            <a:r>
              <a:rPr sz="6000" b="1" dirty="0" smtClean="0">
                <a:solidFill>
                  <a:schemeClr val="tx1"/>
                </a:solidFill>
                <a:effectLst>
                  <a:outerShdw blurRad="38100" dist="38100" dir="2700000" algn="tl">
                    <a:srgbClr val="FFFFFF"/>
                  </a:outerShdw>
                </a:effectLst>
              </a:rPr>
              <a:t>Music of the Spheres</a:t>
            </a:r>
          </a:p>
        </p:txBody>
      </p:sp>
      <p:sp>
        <p:nvSpPr>
          <p:cNvPr id="92166" name="Text Box 9"/>
          <p:cNvSpPr txBox="1">
            <a:spLocks noChangeArrowheads="1"/>
          </p:cNvSpPr>
          <p:nvPr/>
        </p:nvSpPr>
        <p:spPr bwMode="auto">
          <a:xfrm>
            <a:off x="395288" y="6092825"/>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800">
                <a:solidFill>
                  <a:srgbClr val="000000"/>
                </a:solidFill>
                <a:latin typeface="Tahoma" pitchFamily="34" charset="0"/>
              </a:rPr>
              <a:t>W. Hu</a:t>
            </a:r>
          </a:p>
        </p:txBody>
      </p:sp>
      <p:sp>
        <p:nvSpPr>
          <p:cNvPr id="92167" name="Rectangle 10"/>
          <p:cNvSpPr>
            <a:spLocks noChangeArrowheads="1"/>
          </p:cNvSpPr>
          <p:nvPr/>
        </p:nvSpPr>
        <p:spPr bwMode="auto">
          <a:xfrm>
            <a:off x="107950" y="1412875"/>
            <a:ext cx="4103688" cy="50403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92168" name="Rectangle 12"/>
          <p:cNvSpPr>
            <a:spLocks noChangeArrowheads="1"/>
          </p:cNvSpPr>
          <p:nvPr/>
        </p:nvSpPr>
        <p:spPr bwMode="auto">
          <a:xfrm>
            <a:off x="4284663" y="1412875"/>
            <a:ext cx="4751387" cy="50403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92169" name="AutoShape 14"/>
          <p:cNvSpPr>
            <a:spLocks noChangeArrowheads="1"/>
          </p:cNvSpPr>
          <p:nvPr/>
        </p:nvSpPr>
        <p:spPr bwMode="auto">
          <a:xfrm>
            <a:off x="6300788" y="3357563"/>
            <a:ext cx="647700" cy="1008062"/>
          </a:xfrm>
          <a:prstGeom prst="downArrow">
            <a:avLst>
              <a:gd name="adj1" fmla="val 50000"/>
              <a:gd name="adj2" fmla="val 38909"/>
            </a:avLst>
          </a:prstGeom>
          <a:solidFill>
            <a:srgbClr val="FF0000"/>
          </a:solidFill>
          <a:ln w="38100">
            <a:solidFill>
              <a:srgbClr val="FFFF00"/>
            </a:solidFill>
            <a:miter lim="800000"/>
            <a:headEnd/>
            <a:tailEnd/>
          </a:ln>
        </p:spPr>
        <p:txBody>
          <a:bodyPr vert="eaVert" wrap="none" anchor="ctr"/>
          <a:lstStyle/>
          <a:p>
            <a:endParaRPr lang="en-US">
              <a:solidFill>
                <a:srgbClr val="000000"/>
              </a:solidFill>
            </a:endParaRPr>
          </a:p>
        </p:txBody>
      </p:sp>
    </p:spTree>
    <p:extLst>
      <p:ext uri="{BB962C8B-B14F-4D97-AF65-F5344CB8AC3E}">
        <p14:creationId xmlns:p14="http://schemas.microsoft.com/office/powerpoint/2010/main" val="2597071033"/>
      </p:ext>
    </p:extLst>
  </p:cSld>
  <p:clrMapOvr>
    <a:masterClrMapping/>
  </p:clrMapOvr>
  <p:transition>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05" name="Text Box 5"/>
          <p:cNvSpPr txBox="1">
            <a:spLocks noChangeArrowheads="1"/>
          </p:cNvSpPr>
          <p:nvPr/>
        </p:nvSpPr>
        <p:spPr bwMode="auto">
          <a:xfrm>
            <a:off x="372035" y="5681312"/>
            <a:ext cx="8785225" cy="781752"/>
          </a:xfrm>
          <a:prstGeom prst="rect">
            <a:avLst/>
          </a:prstGeom>
          <a:noFill/>
          <a:ln w="9525">
            <a:noFill/>
            <a:miter lim="800000"/>
            <a:headEnd/>
            <a:tailEnd/>
          </a:ln>
          <a:effectLst/>
        </p:spPr>
        <p:txBody>
          <a:bodyPr>
            <a:spAutoFit/>
          </a:bodyPr>
          <a:lstStyle/>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COBE measured fluctuations:                              &gt; 7</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Size Horizon at Recombination spans angle   ~ 1</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r>
              <a:rPr lang="en-US" sz="1600" b="1" dirty="0" smtClean="0">
                <a:solidFill>
                  <a:prstClr val="white"/>
                </a:solidFill>
                <a:effectLst>
                  <a:outerShdw blurRad="38100" dist="38100" dir="2700000" algn="tl">
                    <a:srgbClr val="FFFFFF"/>
                  </a:outerShdw>
                </a:effectLst>
                <a:latin typeface="Constantia"/>
              </a:rPr>
              <a:t> </a:t>
            </a:r>
            <a:endParaRPr lang="en-US" sz="1600" b="1" dirty="0">
              <a:solidFill>
                <a:prstClr val="white"/>
              </a:solidFill>
              <a:effectLst>
                <a:outerShdw blurRad="38100" dist="38100" dir="2700000" algn="tl">
                  <a:srgbClr val="FFFFFF"/>
                </a:outerShdw>
              </a:effectLst>
              <a:latin typeface="Constantia"/>
            </a:endParaRPr>
          </a:p>
        </p:txBody>
      </p:sp>
      <p:pic>
        <p:nvPicPr>
          <p:cNvPr id="148483" name="Picture 3" descr="co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836613"/>
            <a:ext cx="8856662" cy="4567237"/>
          </a:xfrm>
          <a:noFill/>
        </p:spPr>
      </p:pic>
      <p:sp>
        <p:nvSpPr>
          <p:cNvPr id="972802" name="Rectangle 2"/>
          <p:cNvSpPr>
            <a:spLocks noGrp="1" noChangeArrowheads="1"/>
          </p:cNvSpPr>
          <p:nvPr>
            <p:ph type="title"/>
          </p:nvPr>
        </p:nvSpPr>
        <p:spPr>
          <a:xfrm>
            <a:off x="214282" y="0"/>
            <a:ext cx="9359900" cy="908050"/>
          </a:xfrm>
        </p:spPr>
        <p:txBody>
          <a:bodyPr/>
          <a:lstStyle/>
          <a:p>
            <a:pPr eaLnBrk="1" fontAlgn="auto" hangingPunct="1">
              <a:spcAft>
                <a:spcPts val="0"/>
              </a:spcAft>
              <a:defRPr/>
            </a:pPr>
            <a:r>
              <a:rPr sz="4800" b="1" smtClean="0">
                <a:solidFill>
                  <a:schemeClr val="tx1"/>
                </a:solidFill>
                <a:effectLst>
                  <a:outerShdw blurRad="38100" dist="38100" dir="2700000" algn="tl">
                    <a:srgbClr val="FFFFFF"/>
                  </a:outerShdw>
                </a:effectLst>
              </a:rPr>
              <a:t>Cosmic Microwave Background</a:t>
            </a:r>
          </a:p>
        </p:txBody>
      </p:sp>
      <p:sp>
        <p:nvSpPr>
          <p:cNvPr id="148485" name="Rectangle 4"/>
          <p:cNvSpPr>
            <a:spLocks noChangeArrowheads="1"/>
          </p:cNvSpPr>
          <p:nvPr/>
        </p:nvSpPr>
        <p:spPr bwMode="auto">
          <a:xfrm>
            <a:off x="179388" y="5357813"/>
            <a:ext cx="8785225" cy="1428750"/>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48486" name="Oval 6"/>
          <p:cNvSpPr>
            <a:spLocks noChangeArrowheads="1"/>
          </p:cNvSpPr>
          <p:nvPr/>
        </p:nvSpPr>
        <p:spPr bwMode="auto">
          <a:xfrm>
            <a:off x="2195513" y="3068638"/>
            <a:ext cx="144462" cy="1444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48487" name="AutoShape 7"/>
          <p:cNvSpPr>
            <a:spLocks noChangeArrowheads="1"/>
          </p:cNvSpPr>
          <p:nvPr/>
        </p:nvSpPr>
        <p:spPr bwMode="auto">
          <a:xfrm rot="-1317264">
            <a:off x="2411413" y="2781300"/>
            <a:ext cx="1150937" cy="71438"/>
          </a:xfrm>
          <a:prstGeom prst="leftArrow">
            <a:avLst>
              <a:gd name="adj1" fmla="val 50000"/>
              <a:gd name="adj2" fmla="val 402775"/>
            </a:avLst>
          </a:prstGeom>
          <a:solidFill>
            <a:srgbClr val="FF0000"/>
          </a:solidFill>
          <a:ln w="9525">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48488" name="Text Box 8"/>
          <p:cNvSpPr txBox="1">
            <a:spLocks noChangeArrowheads="1"/>
          </p:cNvSpPr>
          <p:nvPr/>
        </p:nvSpPr>
        <p:spPr bwMode="auto">
          <a:xfrm>
            <a:off x="3635375" y="2349500"/>
            <a:ext cx="3095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1800" smtClean="0">
                <a:solidFill>
                  <a:srgbClr val="CC0000"/>
                </a:solidFill>
                <a:latin typeface="Arial" charset="0"/>
              </a:rPr>
              <a:t>Size Horizon Recombination</a:t>
            </a:r>
          </a:p>
        </p:txBody>
      </p:sp>
    </p:spTree>
    <p:extLst>
      <p:ext uri="{BB962C8B-B14F-4D97-AF65-F5344CB8AC3E}">
        <p14:creationId xmlns:p14="http://schemas.microsoft.com/office/powerpoint/2010/main" val="3235341743"/>
      </p:ext>
    </p:extLst>
  </p:cSld>
  <p:clrMapOvr>
    <a:masterClrMapping/>
  </p:clrMapOvr>
  <p:transition>
    <p:zo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5000" b="1" dirty="0" smtClean="0"/>
              <a:t>Flat </a:t>
            </a:r>
            <a:r>
              <a:rPr lang="nl-NL" sz="5000" b="1" dirty="0" err="1" smtClean="0"/>
              <a:t>universe</a:t>
            </a:r>
            <a:r>
              <a:rPr lang="nl-NL" sz="5000" b="1" dirty="0" smtClean="0"/>
              <a:t> </a:t>
            </a:r>
            <a:r>
              <a:rPr lang="nl-NL" sz="5000" b="1" dirty="0" err="1" smtClean="0"/>
              <a:t>from</a:t>
            </a:r>
            <a:r>
              <a:rPr lang="nl-NL" sz="5000" b="1" dirty="0" smtClean="0"/>
              <a:t> CMB</a:t>
            </a:r>
            <a:endParaRPr lang="en-US" sz="5000" b="1" dirty="0"/>
          </a:p>
        </p:txBody>
      </p:sp>
      <p:sp>
        <p:nvSpPr>
          <p:cNvPr id="3" name="Text Placeholder 2"/>
          <p:cNvSpPr>
            <a:spLocks noGrp="1"/>
          </p:cNvSpPr>
          <p:nvPr>
            <p:ph type="body" idx="1"/>
          </p:nvPr>
        </p:nvSpPr>
        <p:spPr/>
        <p:txBody>
          <a:bodyPr/>
          <a:lstStyle/>
          <a:p>
            <a:r>
              <a:rPr lang="nl-NL" b="1" dirty="0" smtClean="0">
                <a:latin typeface="Constantia" panose="02030602050306030303" pitchFamily="18" charset="0"/>
              </a:rPr>
              <a:t>First peak:  flat </a:t>
            </a:r>
            <a:r>
              <a:rPr lang="nl-NL" b="1" dirty="0" err="1" smtClean="0">
                <a:latin typeface="Constantia" panose="02030602050306030303" pitchFamily="18" charset="0"/>
              </a:rPr>
              <a:t>universe</a:t>
            </a:r>
            <a:endParaRPr lang="en-US" b="1" dirty="0">
              <a:latin typeface="Constantia" panose="02030602050306030303" pitchFamily="18" charset="0"/>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132856"/>
            <a:ext cx="4991469" cy="3861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11560" y="5993904"/>
            <a:ext cx="1800200" cy="738664"/>
          </a:xfrm>
          <a:prstGeom prst="rect">
            <a:avLst/>
          </a:prstGeom>
          <a:noFill/>
        </p:spPr>
        <p:txBody>
          <a:bodyPr wrap="square" rtlCol="0">
            <a:spAutoFit/>
          </a:bodyPr>
          <a:lstStyle/>
          <a:p>
            <a:pPr fontAlgn="auto">
              <a:spcBef>
                <a:spcPts val="0"/>
              </a:spcBef>
              <a:spcAft>
                <a:spcPts val="0"/>
              </a:spcAft>
            </a:pPr>
            <a:r>
              <a:rPr lang="nl-NL" sz="1400" dirty="0" smtClean="0">
                <a:solidFill>
                  <a:prstClr val="black"/>
                </a:solidFill>
                <a:latin typeface="Constantia" panose="02030602050306030303" pitchFamily="18" charset="0"/>
              </a:rPr>
              <a:t>Closed: </a:t>
            </a:r>
          </a:p>
          <a:p>
            <a:pPr fontAlgn="auto">
              <a:spcBef>
                <a:spcPts val="0"/>
              </a:spcBef>
              <a:spcAft>
                <a:spcPts val="0"/>
              </a:spcAft>
            </a:pPr>
            <a:r>
              <a:rPr lang="nl-NL" sz="1400" dirty="0" smtClean="0">
                <a:solidFill>
                  <a:prstClr val="black"/>
                </a:solidFill>
                <a:latin typeface="Constantia" panose="02030602050306030303" pitchFamily="18" charset="0"/>
              </a:rPr>
              <a:t>hot spots </a:t>
            </a:r>
          </a:p>
          <a:p>
            <a:pPr fontAlgn="auto">
              <a:spcBef>
                <a:spcPts val="0"/>
              </a:spcBef>
              <a:spcAft>
                <a:spcPts val="0"/>
              </a:spcAft>
            </a:pPr>
            <a:r>
              <a:rPr lang="nl-NL" sz="1400" dirty="0" smtClean="0">
                <a:solidFill>
                  <a:prstClr val="black"/>
                </a:solidFill>
                <a:latin typeface="Constantia" panose="02030602050306030303" pitchFamily="18" charset="0"/>
              </a:rPr>
              <a:t>appear larger</a:t>
            </a:r>
            <a:endParaRPr lang="en-US" sz="1400" dirty="0">
              <a:solidFill>
                <a:prstClr val="black"/>
              </a:solidFill>
              <a:latin typeface="Constantia" panose="02030602050306030303" pitchFamily="18" charset="0"/>
            </a:endParaRPr>
          </a:p>
        </p:txBody>
      </p:sp>
      <p:sp>
        <p:nvSpPr>
          <p:cNvPr id="5" name="TextBox 4"/>
          <p:cNvSpPr txBox="1"/>
          <p:nvPr/>
        </p:nvSpPr>
        <p:spPr>
          <a:xfrm>
            <a:off x="2411760" y="5993904"/>
            <a:ext cx="1368152" cy="738664"/>
          </a:xfrm>
          <a:prstGeom prst="rect">
            <a:avLst/>
          </a:prstGeom>
          <a:noFill/>
        </p:spPr>
        <p:txBody>
          <a:bodyPr wrap="square" rtlCol="0">
            <a:spAutoFit/>
          </a:bodyPr>
          <a:lstStyle/>
          <a:p>
            <a:pPr fontAlgn="auto">
              <a:spcBef>
                <a:spcPts val="0"/>
              </a:spcBef>
              <a:spcAft>
                <a:spcPts val="0"/>
              </a:spcAft>
            </a:pPr>
            <a:r>
              <a:rPr lang="nl-NL" sz="1400" dirty="0" smtClean="0">
                <a:solidFill>
                  <a:prstClr val="black"/>
                </a:solidFill>
                <a:latin typeface="Constantia" panose="02030602050306030303" pitchFamily="18" charset="0"/>
              </a:rPr>
              <a:t>Flat: </a:t>
            </a:r>
          </a:p>
          <a:p>
            <a:pPr fontAlgn="auto">
              <a:spcBef>
                <a:spcPts val="0"/>
              </a:spcBef>
              <a:spcAft>
                <a:spcPts val="0"/>
              </a:spcAft>
            </a:pPr>
            <a:r>
              <a:rPr lang="nl-NL" sz="1400" dirty="0" smtClean="0">
                <a:solidFill>
                  <a:prstClr val="black"/>
                </a:solidFill>
                <a:latin typeface="Constantia" panose="02030602050306030303" pitchFamily="18" charset="0"/>
              </a:rPr>
              <a:t>appear as big as they are </a:t>
            </a:r>
            <a:endParaRPr lang="en-US" sz="1400" dirty="0">
              <a:solidFill>
                <a:prstClr val="black"/>
              </a:solidFill>
              <a:latin typeface="Constantia" panose="02030602050306030303" pitchFamily="18" charset="0"/>
            </a:endParaRPr>
          </a:p>
        </p:txBody>
      </p:sp>
      <p:sp>
        <p:nvSpPr>
          <p:cNvPr id="6" name="TextBox 5"/>
          <p:cNvSpPr txBox="1"/>
          <p:nvPr/>
        </p:nvSpPr>
        <p:spPr>
          <a:xfrm>
            <a:off x="4139952" y="5993904"/>
            <a:ext cx="1463077" cy="738664"/>
          </a:xfrm>
          <a:prstGeom prst="rect">
            <a:avLst/>
          </a:prstGeom>
          <a:noFill/>
        </p:spPr>
        <p:txBody>
          <a:bodyPr wrap="square" rtlCol="0">
            <a:spAutoFit/>
          </a:bodyPr>
          <a:lstStyle/>
          <a:p>
            <a:pPr fontAlgn="auto">
              <a:spcBef>
                <a:spcPts val="0"/>
              </a:spcBef>
              <a:spcAft>
                <a:spcPts val="0"/>
              </a:spcAft>
            </a:pPr>
            <a:r>
              <a:rPr lang="nl-NL" sz="1400" dirty="0" smtClean="0">
                <a:solidFill>
                  <a:prstClr val="black"/>
                </a:solidFill>
                <a:latin typeface="Constantia" panose="02030602050306030303" pitchFamily="18" charset="0"/>
              </a:rPr>
              <a:t>Open: </a:t>
            </a:r>
          </a:p>
          <a:p>
            <a:pPr fontAlgn="auto">
              <a:spcBef>
                <a:spcPts val="0"/>
              </a:spcBef>
              <a:spcAft>
                <a:spcPts val="0"/>
              </a:spcAft>
            </a:pPr>
            <a:r>
              <a:rPr lang="nl-NL" sz="1400" dirty="0" smtClean="0">
                <a:solidFill>
                  <a:prstClr val="black"/>
                </a:solidFill>
                <a:latin typeface="Constantia" panose="02030602050306030303" pitchFamily="18" charset="0"/>
              </a:rPr>
              <a:t>spots appear smaller</a:t>
            </a:r>
            <a:endParaRPr lang="en-US" sz="1400" dirty="0">
              <a:solidFill>
                <a:prstClr val="black"/>
              </a:solidFill>
              <a:latin typeface="Constantia" panose="02030602050306030303" pitchFamily="18" charset="0"/>
            </a:endParaRPr>
          </a:p>
        </p:txBody>
      </p:sp>
      <p:sp>
        <p:nvSpPr>
          <p:cNvPr id="7" name="TextBox 6"/>
          <p:cNvSpPr txBox="1"/>
          <p:nvPr/>
        </p:nvSpPr>
        <p:spPr>
          <a:xfrm>
            <a:off x="5797091" y="2254992"/>
            <a:ext cx="2952328" cy="1815882"/>
          </a:xfrm>
          <a:prstGeom prst="rect">
            <a:avLst/>
          </a:prstGeom>
          <a:noFill/>
        </p:spPr>
        <p:txBody>
          <a:bodyPr wrap="square" rtlCol="0">
            <a:spAutoFit/>
          </a:bodyPr>
          <a:lstStyle/>
          <a:p>
            <a:pPr fontAlgn="auto">
              <a:spcBef>
                <a:spcPts val="0"/>
              </a:spcBef>
              <a:spcAft>
                <a:spcPts val="0"/>
              </a:spcAft>
            </a:pPr>
            <a:r>
              <a:rPr lang="nl-NL" sz="1400" dirty="0" smtClean="0">
                <a:solidFill>
                  <a:prstClr val="black"/>
                </a:solidFill>
                <a:latin typeface="Constantia" panose="02030602050306030303" pitchFamily="18" charset="0"/>
              </a:rPr>
              <a:t>We know the redshift and the time it took for the light to reach us: </a:t>
            </a:r>
          </a:p>
          <a:p>
            <a:pPr fontAlgn="auto">
              <a:spcBef>
                <a:spcPts val="0"/>
              </a:spcBef>
              <a:spcAft>
                <a:spcPts val="0"/>
              </a:spcAft>
            </a:pPr>
            <a:endParaRPr lang="nl-NL" sz="1400" dirty="0">
              <a:solidFill>
                <a:prstClr val="black"/>
              </a:solidFill>
              <a:latin typeface="Constantia" panose="02030602050306030303" pitchFamily="18" charset="0"/>
            </a:endParaRPr>
          </a:p>
          <a:p>
            <a:pPr fontAlgn="auto">
              <a:spcBef>
                <a:spcPts val="0"/>
              </a:spcBef>
              <a:spcAft>
                <a:spcPts val="0"/>
              </a:spcAft>
            </a:pPr>
            <a:r>
              <a:rPr lang="nl-NL" sz="1400" dirty="0" smtClean="0">
                <a:solidFill>
                  <a:prstClr val="black"/>
                </a:solidFill>
                <a:latin typeface="Constantia" panose="02030602050306030303" pitchFamily="18" charset="0"/>
              </a:rPr>
              <a:t>from this we know the    </a:t>
            </a:r>
          </a:p>
          <a:p>
            <a:pPr fontAlgn="auto">
              <a:spcBef>
                <a:spcPts val="0"/>
              </a:spcBef>
              <a:spcAft>
                <a:spcPts val="0"/>
              </a:spcAft>
            </a:pPr>
            <a:r>
              <a:rPr lang="nl-NL" sz="1400" dirty="0" smtClean="0">
                <a:solidFill>
                  <a:prstClr val="black"/>
                </a:solidFill>
                <a:latin typeface="Constantia" panose="02030602050306030303" pitchFamily="18" charset="0"/>
              </a:rPr>
              <a:t> - length of the legs of the   </a:t>
            </a:r>
          </a:p>
          <a:p>
            <a:pPr fontAlgn="auto">
              <a:spcBef>
                <a:spcPts val="0"/>
              </a:spcBef>
              <a:spcAft>
                <a:spcPts val="0"/>
              </a:spcAft>
            </a:pPr>
            <a:r>
              <a:rPr lang="nl-NL" sz="1400" dirty="0">
                <a:solidFill>
                  <a:prstClr val="black"/>
                </a:solidFill>
                <a:latin typeface="Constantia" panose="02030602050306030303" pitchFamily="18" charset="0"/>
              </a:rPr>
              <a:t> </a:t>
            </a:r>
            <a:r>
              <a:rPr lang="nl-NL" sz="1400" dirty="0" smtClean="0">
                <a:solidFill>
                  <a:prstClr val="black"/>
                </a:solidFill>
                <a:latin typeface="Constantia" panose="02030602050306030303" pitchFamily="18" charset="0"/>
              </a:rPr>
              <a:t>   triangle </a:t>
            </a:r>
          </a:p>
          <a:p>
            <a:pPr fontAlgn="auto">
              <a:spcBef>
                <a:spcPts val="0"/>
              </a:spcBef>
              <a:spcAft>
                <a:spcPts val="0"/>
              </a:spcAft>
            </a:pPr>
            <a:r>
              <a:rPr lang="nl-NL" sz="1400" dirty="0" smtClean="0">
                <a:solidFill>
                  <a:prstClr val="black"/>
                </a:solidFill>
                <a:latin typeface="Constantia" panose="02030602050306030303" pitchFamily="18" charset="0"/>
              </a:rPr>
              <a:t>-   the angle at which we are </a:t>
            </a:r>
          </a:p>
          <a:p>
            <a:pPr fontAlgn="auto">
              <a:spcBef>
                <a:spcPts val="0"/>
              </a:spcBef>
              <a:spcAft>
                <a:spcPts val="0"/>
              </a:spcAft>
            </a:pPr>
            <a:r>
              <a:rPr lang="nl-NL" sz="1400" dirty="0">
                <a:solidFill>
                  <a:prstClr val="black"/>
                </a:solidFill>
                <a:latin typeface="Constantia" panose="02030602050306030303" pitchFamily="18" charset="0"/>
              </a:rPr>
              <a:t> </a:t>
            </a:r>
            <a:r>
              <a:rPr lang="nl-NL" sz="1400" dirty="0" smtClean="0">
                <a:solidFill>
                  <a:prstClr val="black"/>
                </a:solidFill>
                <a:latin typeface="Constantia" panose="02030602050306030303" pitchFamily="18" charset="0"/>
              </a:rPr>
              <a:t>   measuring the sound horizon.</a:t>
            </a:r>
            <a:endParaRPr lang="en-US" sz="1400" dirty="0">
              <a:solidFill>
                <a:prstClr val="black"/>
              </a:solidFill>
              <a:latin typeface="Constantia" panose="02030602050306030303"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955" y="5431929"/>
            <a:ext cx="215265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5955" y="4509120"/>
            <a:ext cx="125730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797091" y="2132856"/>
            <a:ext cx="2952328" cy="38610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18563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51974" name="Text Box 6"/>
          <p:cNvSpPr txBox="1">
            <a:spLocks noChangeArrowheads="1"/>
          </p:cNvSpPr>
          <p:nvPr/>
        </p:nvSpPr>
        <p:spPr bwMode="auto">
          <a:xfrm>
            <a:off x="179388" y="3716338"/>
            <a:ext cx="2663825" cy="473075"/>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sz="1400" b="1" dirty="0">
                <a:solidFill>
                  <a:srgbClr val="FFFF00"/>
                </a:solidFill>
                <a:latin typeface="Arial"/>
              </a:rPr>
              <a:t>The WMAP CMB temperature</a:t>
            </a:r>
          </a:p>
          <a:p>
            <a:pPr eaLnBrk="0" hangingPunct="0">
              <a:lnSpc>
                <a:spcPct val="60000"/>
              </a:lnSpc>
              <a:spcBef>
                <a:spcPct val="50000"/>
              </a:spcBef>
              <a:defRPr/>
            </a:pPr>
            <a:r>
              <a:rPr lang="en-US" sz="1400" b="1" dirty="0">
                <a:solidFill>
                  <a:srgbClr val="FFFF00"/>
                </a:solidFill>
                <a:latin typeface="Arial"/>
              </a:rPr>
              <a:t>                          power spectrum</a:t>
            </a:r>
          </a:p>
        </p:txBody>
      </p:sp>
      <p:pic>
        <p:nvPicPr>
          <p:cNvPr id="94211" name="Picture 9" descr="070960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9713"/>
            <a:ext cx="9144000"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532757"/>
      </p:ext>
    </p:extLst>
  </p:cSld>
  <p:clrMapOvr>
    <a:masterClrMapping/>
  </p:clrMapOvr>
  <p:transition>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04802" name="Text Box 2"/>
          <p:cNvSpPr txBox="1">
            <a:spLocks noChangeArrowheads="1"/>
          </p:cNvSpPr>
          <p:nvPr/>
        </p:nvSpPr>
        <p:spPr bwMode="auto">
          <a:xfrm>
            <a:off x="179388" y="6096000"/>
            <a:ext cx="9821862" cy="762000"/>
          </a:xfrm>
          <a:prstGeom prst="rect">
            <a:avLst/>
          </a:prstGeom>
          <a:noFill/>
          <a:ln w="9525" algn="ctr">
            <a:noFill/>
            <a:miter lim="800000"/>
            <a:headEnd/>
            <a:tailEnd/>
          </a:ln>
        </p:spPr>
        <p:txBody>
          <a:bodyPr>
            <a:spAutoFit/>
          </a:bodyPr>
          <a:lstStyle/>
          <a:p>
            <a:pPr eaLnBrk="0" hangingPunct="0">
              <a:lnSpc>
                <a:spcPct val="70000"/>
              </a:lnSpc>
              <a:spcBef>
                <a:spcPct val="50000"/>
              </a:spcBef>
              <a:defRPr/>
            </a:pPr>
            <a:r>
              <a:rPr lang="en-US" sz="2400" dirty="0">
                <a:solidFill>
                  <a:srgbClr val="FFFF00"/>
                </a:solidFill>
                <a:latin typeface="Tahoma" pitchFamily="34" charset="0"/>
              </a:rPr>
              <a:t> </a:t>
            </a:r>
            <a:r>
              <a:rPr lang="en-US" sz="2200" b="1" dirty="0">
                <a:solidFill>
                  <a:srgbClr val="FFFFF7"/>
                </a:solidFill>
                <a:latin typeface="Arial"/>
              </a:rPr>
              <a:t>The Cosmic Microwave Background Temperature Anisotropies:</a:t>
            </a:r>
          </a:p>
          <a:p>
            <a:pPr eaLnBrk="0" hangingPunct="0">
              <a:lnSpc>
                <a:spcPct val="70000"/>
              </a:lnSpc>
              <a:spcBef>
                <a:spcPct val="50000"/>
              </a:spcBef>
              <a:defRPr/>
            </a:pPr>
            <a:r>
              <a:rPr lang="en-US" sz="2200" b="1" dirty="0">
                <a:solidFill>
                  <a:srgbClr val="FFFFF7"/>
                </a:solidFill>
                <a:latin typeface="Arial"/>
              </a:rPr>
              <a:t>                              Universe is almost perfectly </a:t>
            </a:r>
            <a:r>
              <a:rPr lang="en-US" sz="2200" b="1" dirty="0" smtClean="0">
                <a:solidFill>
                  <a:srgbClr val="FFFFF7"/>
                </a:solidFill>
                <a:latin typeface="Arial"/>
              </a:rPr>
              <a:t>FLAT !!!!</a:t>
            </a:r>
            <a:endParaRPr lang="en-US" sz="2200" b="1" dirty="0">
              <a:solidFill>
                <a:srgbClr val="FFFFF7"/>
              </a:solidFill>
              <a:latin typeface="Arial"/>
            </a:endParaRPr>
          </a:p>
        </p:txBody>
      </p:sp>
      <p:pic>
        <p:nvPicPr>
          <p:cNvPr id="93187" name="Picture 3" descr="skyglo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75"/>
            <a:ext cx="58928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1973" name="Text Box 5"/>
          <p:cNvSpPr txBox="1">
            <a:spLocks noChangeArrowheads="1"/>
          </p:cNvSpPr>
          <p:nvPr/>
        </p:nvSpPr>
        <p:spPr bwMode="auto">
          <a:xfrm>
            <a:off x="4000500" y="1214438"/>
            <a:ext cx="5256213" cy="579437"/>
          </a:xfrm>
          <a:prstGeom prst="rect">
            <a:avLst/>
          </a:prstGeom>
          <a:noFill/>
          <a:ln w="9525" algn="ctr">
            <a:noFill/>
            <a:miter lim="800000"/>
            <a:headEnd/>
            <a:tailEnd/>
          </a:ln>
        </p:spPr>
        <p:txBody>
          <a:bodyPr>
            <a:spAutoFit/>
          </a:bodyPr>
          <a:lstStyle/>
          <a:p>
            <a:pPr eaLnBrk="0" hangingPunct="0">
              <a:spcBef>
                <a:spcPct val="50000"/>
              </a:spcBef>
              <a:defRPr/>
            </a:pPr>
            <a:r>
              <a:rPr lang="en-US" sz="3200" b="1" dirty="0">
                <a:solidFill>
                  <a:srgbClr val="FFFFF7"/>
                </a:solidFill>
                <a:latin typeface="Arial"/>
              </a:rPr>
              <a:t>The Cosmic Tonal Ladder</a:t>
            </a:r>
          </a:p>
        </p:txBody>
      </p:sp>
      <p:sp>
        <p:nvSpPr>
          <p:cNvPr id="851974" name="Text Box 6"/>
          <p:cNvSpPr txBox="1">
            <a:spLocks noChangeArrowheads="1"/>
          </p:cNvSpPr>
          <p:nvPr/>
        </p:nvSpPr>
        <p:spPr bwMode="auto">
          <a:xfrm>
            <a:off x="179388" y="3716338"/>
            <a:ext cx="2663825" cy="458787"/>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sz="1400" b="1" dirty="0">
                <a:solidFill>
                  <a:srgbClr val="FFFF00"/>
                </a:solidFill>
                <a:latin typeface="Arial"/>
              </a:rPr>
              <a:t>The WMAP CMB temperature</a:t>
            </a:r>
          </a:p>
          <a:p>
            <a:pPr eaLnBrk="0" hangingPunct="0">
              <a:lnSpc>
                <a:spcPct val="60000"/>
              </a:lnSpc>
              <a:spcBef>
                <a:spcPct val="50000"/>
              </a:spcBef>
              <a:defRPr/>
            </a:pPr>
            <a:r>
              <a:rPr lang="en-US" sz="1400" b="1" dirty="0">
                <a:solidFill>
                  <a:srgbClr val="FFFF00"/>
                </a:solidFill>
                <a:latin typeface="Arial"/>
              </a:rPr>
              <a:t>                     power  spectrum</a:t>
            </a:r>
          </a:p>
        </p:txBody>
      </p:sp>
      <p:pic>
        <p:nvPicPr>
          <p:cNvPr id="93190" name="Picture 7" descr="w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1916113"/>
            <a:ext cx="6181725"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3" name="Rectangle 8"/>
          <p:cNvSpPr>
            <a:spLocks noChangeArrowheads="1"/>
          </p:cNvSpPr>
          <p:nvPr/>
        </p:nvSpPr>
        <p:spPr bwMode="auto">
          <a:xfrm>
            <a:off x="2771775" y="1916113"/>
            <a:ext cx="6192838" cy="403383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204808" name="Text Box 9"/>
          <p:cNvSpPr txBox="1">
            <a:spLocks noChangeArrowheads="1"/>
          </p:cNvSpPr>
          <p:nvPr/>
        </p:nvSpPr>
        <p:spPr bwMode="auto">
          <a:xfrm>
            <a:off x="6551613" y="4005263"/>
            <a:ext cx="2592387" cy="336550"/>
          </a:xfrm>
          <a:prstGeom prst="rect">
            <a:avLst/>
          </a:prstGeom>
          <a:noFill/>
          <a:ln w="9525">
            <a:noFill/>
            <a:miter lim="800000"/>
            <a:headEnd/>
            <a:tailEnd/>
          </a:ln>
        </p:spPr>
        <p:txBody>
          <a:bodyPr>
            <a:spAutoFit/>
          </a:bodyPr>
          <a:lstStyle/>
          <a:p>
            <a:pPr>
              <a:spcBef>
                <a:spcPct val="50000"/>
              </a:spcBef>
              <a:defRPr/>
            </a:pPr>
            <a:r>
              <a:rPr lang="en-US" sz="1600" b="1" dirty="0">
                <a:solidFill>
                  <a:srgbClr val="FF0000"/>
                </a:solidFill>
                <a:latin typeface="Arial"/>
              </a:rPr>
              <a:t>Cosmic sound horizon</a:t>
            </a:r>
          </a:p>
        </p:txBody>
      </p:sp>
      <p:sp>
        <p:nvSpPr>
          <p:cNvPr id="93193" name="AutoShape 10"/>
          <p:cNvSpPr>
            <a:spLocks noChangeArrowheads="1"/>
          </p:cNvSpPr>
          <p:nvPr/>
        </p:nvSpPr>
        <p:spPr bwMode="auto">
          <a:xfrm rot="-5400000">
            <a:off x="5939631" y="3645695"/>
            <a:ext cx="1152525" cy="144462"/>
          </a:xfrm>
          <a:prstGeom prst="rightArrow">
            <a:avLst>
              <a:gd name="adj1" fmla="val 50000"/>
              <a:gd name="adj2" fmla="val 199451"/>
            </a:avLst>
          </a:prstGeom>
          <a:solidFill>
            <a:srgbClr val="993300"/>
          </a:solidFill>
          <a:ln w="9525">
            <a:solidFill>
              <a:srgbClr val="993300"/>
            </a:solidFill>
            <a:miter lim="800000"/>
            <a:headEnd/>
            <a:tailEnd/>
          </a:ln>
        </p:spPr>
        <p:txBody>
          <a:bodyPr wrap="none" anchor="ctr"/>
          <a:lstStyle/>
          <a:p>
            <a:endParaRPr lang="en-US">
              <a:solidFill>
                <a:srgbClr val="000000"/>
              </a:solidFill>
            </a:endParaRPr>
          </a:p>
        </p:txBody>
      </p:sp>
      <p:sp>
        <p:nvSpPr>
          <p:cNvPr id="10" name="Rectangle 9"/>
          <p:cNvSpPr/>
          <p:nvPr/>
        </p:nvSpPr>
        <p:spPr>
          <a:xfrm>
            <a:off x="2771775" y="1916113"/>
            <a:ext cx="6192838" cy="4033837"/>
          </a:xfrm>
          <a:prstGeom prst="rect">
            <a:avLst/>
          </a:prstGeom>
          <a:no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975533971"/>
      </p:ext>
    </p:extLst>
  </p:cSld>
  <p:clrMapOvr>
    <a:masterClrMapping/>
  </p:clrMapOvr>
  <p:transition>
    <p:zo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CMB - Fluctuations</a:t>
            </a:r>
            <a:endParaRPr lang="nl-NL" dirty="0"/>
          </a:p>
        </p:txBody>
      </p:sp>
      <p:pic>
        <p:nvPicPr>
          <p:cNvPr id="13314" name="Picture 2" descr="http://scienceblogs.com/startswithabang/files/2013/03/Power_Spectrum_Bl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0305" y="1196752"/>
            <a:ext cx="7056784" cy="5560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1546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908721"/>
            <a:ext cx="8785225" cy="475230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
        <p:nvSpPr>
          <p:cNvPr id="6" name="Text Box 3"/>
          <p:cNvSpPr txBox="1">
            <a:spLocks noChangeArrowheads="1"/>
          </p:cNvSpPr>
          <p:nvPr/>
        </p:nvSpPr>
        <p:spPr bwMode="auto">
          <a:xfrm>
            <a:off x="-214313" y="2000250"/>
            <a:ext cx="9720263" cy="4293483"/>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smtClean="0">
                <a:solidFill>
                  <a:prstClr val="white"/>
                </a:solidFill>
                <a:effectLst>
                  <a:outerShdw blurRad="38100" dist="38100" dir="2700000" algn="tl">
                    <a:srgbClr val="000000"/>
                  </a:outerShdw>
                </a:effectLst>
                <a:latin typeface="Constantia"/>
              </a:rPr>
              <a:t>Standard Big Bang:</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Constantia"/>
            </a:endParaRPr>
          </a:p>
          <a:p>
            <a:pPr algn="ctr">
              <a:lnSpc>
                <a:spcPct val="50000"/>
              </a:lnSpc>
              <a:spcBef>
                <a:spcPct val="50000"/>
              </a:spcBef>
              <a:defRPr/>
            </a:pPr>
            <a:r>
              <a:rPr lang="en-US" sz="5000" b="1" dirty="0">
                <a:solidFill>
                  <a:prstClr val="white"/>
                </a:solidFill>
                <a:effectLst>
                  <a:outerShdw blurRad="38100" dist="38100" dir="2700000" algn="tl">
                    <a:srgbClr val="000000"/>
                  </a:outerShdw>
                </a:effectLst>
                <a:latin typeface="Constantia"/>
              </a:rPr>
              <a:t>w</a:t>
            </a:r>
            <a:r>
              <a:rPr lang="en-US" sz="5000" b="1" dirty="0" smtClean="0">
                <a:solidFill>
                  <a:prstClr val="white"/>
                </a:solidFill>
                <a:effectLst>
                  <a:outerShdw blurRad="38100" dist="38100" dir="2700000" algn="tl">
                    <a:srgbClr val="000000"/>
                  </a:outerShdw>
                </a:effectLst>
                <a:latin typeface="Constantia"/>
              </a:rPr>
              <a:t>hat it cannot explain …</a:t>
            </a:r>
            <a:endParaRPr lang="en-US" sz="5000" b="1" dirty="0">
              <a:solidFill>
                <a:prstClr val="white"/>
              </a:solidFill>
              <a:effectLst>
                <a:outerShdw blurRad="38100" dist="38100" dir="2700000" algn="tl">
                  <a:srgbClr val="000000"/>
                </a:outerShdw>
              </a:effectLst>
              <a:latin typeface="Constantia"/>
            </a:endParaRP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873432262"/>
      </p:ext>
    </p:extLst>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81" name="Rectangle 5"/>
          <p:cNvSpPr>
            <a:spLocks noGrp="1" noChangeArrowheads="1"/>
          </p:cNvSpPr>
          <p:nvPr>
            <p:ph type="title" idx="4294967295"/>
          </p:nvPr>
        </p:nvSpPr>
        <p:spPr>
          <a:xfrm>
            <a:off x="-756592" y="-459432"/>
            <a:ext cx="10117138" cy="1371600"/>
          </a:xfrm>
        </p:spPr>
        <p:txBody>
          <a:bodyPr>
            <a:normAutofit/>
          </a:bodyPr>
          <a:lstStyle/>
          <a:p>
            <a:pPr eaLnBrk="1" fontAlgn="auto" hangingPunct="1">
              <a:spcAft>
                <a:spcPts val="0"/>
              </a:spcAft>
              <a:defRPr/>
            </a:pPr>
            <a:r>
              <a:rPr sz="3600" b="1" dirty="0" smtClean="0">
                <a:solidFill>
                  <a:schemeClr val="tx1"/>
                </a:solidFill>
              </a:rPr>
              <a:t>               </a:t>
            </a:r>
            <a:r>
              <a:rPr sz="4600" b="1" dirty="0" smtClean="0">
                <a:solidFill>
                  <a:schemeClr val="tx1"/>
                </a:solidFill>
              </a:rPr>
              <a:t>  </a:t>
            </a:r>
            <a:r>
              <a:rPr sz="5600" b="1" dirty="0" smtClean="0">
                <a:solidFill>
                  <a:schemeClr val="bg1">
                    <a:lumMod val="85000"/>
                    <a:lumOff val="15000"/>
                  </a:schemeClr>
                </a:solidFill>
              </a:rPr>
              <a:t>Cosmic  Components</a:t>
            </a:r>
          </a:p>
        </p:txBody>
      </p:sp>
      <p:sp>
        <p:nvSpPr>
          <p:cNvPr id="6" name="TextBox 5"/>
          <p:cNvSpPr txBox="1"/>
          <p:nvPr/>
        </p:nvSpPr>
        <p:spPr>
          <a:xfrm>
            <a:off x="428625" y="1214438"/>
            <a:ext cx="8429625" cy="2124075"/>
          </a:xfrm>
          <a:prstGeom prst="rect">
            <a:avLst/>
          </a:prstGeom>
          <a:noFill/>
        </p:spPr>
        <p:txBody>
          <a:bodyPr>
            <a:spAutoFit/>
          </a:bodyPr>
          <a:lstStyle/>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r>
              <a:rPr lang="en-US" sz="2200" b="1" dirty="0">
                <a:solidFill>
                  <a:prstClr val="white"/>
                </a:solidFill>
                <a:latin typeface="Constantia"/>
                <a:sym typeface="Mathematica1"/>
              </a:rPr>
              <a:t>     </a:t>
            </a: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p:txBody>
      </p:sp>
      <p:pic>
        <p:nvPicPr>
          <p:cNvPr id="58372" name="Picture 17" descr="Cosmological_composi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2938" y="1143000"/>
            <a:ext cx="7500937"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4711939"/>
      </p:ext>
    </p:extLst>
  </p:cSld>
  <p:clrMapOvr>
    <a:masterClrMapping/>
  </p:clrMapOvr>
  <p:transition>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3"/>
          <p:cNvSpPr>
            <a:spLocks noChangeArrowheads="1"/>
          </p:cNvSpPr>
          <p:nvPr/>
        </p:nvSpPr>
        <p:spPr bwMode="auto">
          <a:xfrm>
            <a:off x="642938" y="571500"/>
            <a:ext cx="7929562" cy="5857875"/>
          </a:xfrm>
          <a:prstGeom prst="rect">
            <a:avLst/>
          </a:prstGeom>
          <a:solidFill>
            <a:srgbClr val="C0C0C0">
              <a:alpha val="49019"/>
            </a:srgb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007620" name="Rectangle 4"/>
          <p:cNvSpPr>
            <a:spLocks noGrp="1" noChangeArrowheads="1"/>
          </p:cNvSpPr>
          <p:nvPr>
            <p:ph type="body" sz="half" idx="1"/>
          </p:nvPr>
        </p:nvSpPr>
        <p:spPr>
          <a:xfrm>
            <a:off x="1000125" y="1000125"/>
            <a:ext cx="7127875" cy="5113338"/>
          </a:xfrm>
        </p:spPr>
        <p:txBody>
          <a:bodyPr>
            <a:normAutofit fontScale="92500" lnSpcReduction="10000"/>
          </a:bodyPr>
          <a:lstStyle/>
          <a:p>
            <a:pPr marL="274320" indent="-274320" eaLnBrk="1" fontAlgn="auto" hangingPunct="1">
              <a:lnSpc>
                <a:spcPct val="90000"/>
              </a:lnSpc>
              <a:spcAft>
                <a:spcPts val="0"/>
              </a:spcAft>
              <a:buClr>
                <a:srgbClr val="000099"/>
              </a:buClr>
              <a:buFont typeface="Wingdings 2"/>
              <a:buChar char=""/>
              <a:defRPr/>
            </a:pPr>
            <a:r>
              <a:rPr lang="en-US" sz="600" dirty="0" smtClean="0"/>
              <a:t>                 </a:t>
            </a:r>
          </a:p>
          <a:p>
            <a:pPr marL="274320" indent="-274320" eaLnBrk="1" fontAlgn="auto" hangingPunct="1">
              <a:lnSpc>
                <a:spcPct val="90000"/>
              </a:lnSpc>
              <a:spcAft>
                <a:spcPts val="0"/>
              </a:spcAft>
              <a:buClr>
                <a:schemeClr val="bg1">
                  <a:lumMod val="85000"/>
                  <a:lumOff val="15000"/>
                </a:schemeClr>
              </a:buClr>
              <a:buFont typeface="Wingdings 2"/>
              <a:buChar char=""/>
              <a:defRPr/>
            </a:pPr>
            <a:r>
              <a:rPr lang="en-US" sz="2000" b="1" dirty="0" smtClean="0">
                <a:solidFill>
                  <a:srgbClr val="000099"/>
                </a:solidFill>
                <a:latin typeface="Papyrus" pitchFamily="66" charset="0"/>
              </a:rPr>
              <a:t>        </a:t>
            </a:r>
            <a:r>
              <a:rPr lang="en-US" sz="3000" b="1" dirty="0" smtClean="0">
                <a:solidFill>
                  <a:schemeClr val="bg1">
                    <a:lumMod val="85000"/>
                    <a:lumOff val="15000"/>
                  </a:schemeClr>
                </a:solidFill>
                <a:effectLst>
                  <a:outerShdw blurRad="38100" dist="38100" dir="2700000" algn="tl">
                    <a:srgbClr val="000000"/>
                  </a:outerShdw>
                </a:effectLst>
              </a:rPr>
              <a:t>Flatness Problem </a:t>
            </a:r>
          </a:p>
          <a:p>
            <a:pPr marL="274320" indent="-274320" eaLnBrk="1" fontAlgn="auto" hangingPunct="1">
              <a:lnSpc>
                <a:spcPct val="90000"/>
              </a:lnSpc>
              <a:spcAft>
                <a:spcPts val="0"/>
              </a:spcAft>
              <a:buClr>
                <a:srgbClr val="000099"/>
              </a:buClr>
              <a:buFontTx/>
              <a:buNone/>
              <a:defRPr/>
            </a:pPr>
            <a:r>
              <a:rPr lang="en-US" sz="2000" b="1" dirty="0" smtClean="0">
                <a:effectLst>
                  <a:outerShdw blurRad="38100" dist="38100" dir="2700000" algn="tl">
                    <a:srgbClr val="000000"/>
                  </a:outerShdw>
                </a:effectLst>
              </a:rPr>
              <a:t>              the Universe is remarkably flat, and was even (much) </a:t>
            </a:r>
          </a:p>
          <a:p>
            <a:pPr marL="274320" indent="-274320" eaLnBrk="1" fontAlgn="auto" hangingPunct="1">
              <a:lnSpc>
                <a:spcPct val="90000"/>
              </a:lnSpc>
              <a:spcAft>
                <a:spcPts val="0"/>
              </a:spcAft>
              <a:buClr>
                <a:srgbClr val="000099"/>
              </a:buClr>
              <a:buFontTx/>
              <a:buNone/>
              <a:defRPr/>
            </a:pPr>
            <a:r>
              <a:rPr lang="en-US" sz="2000" b="1" dirty="0" smtClean="0">
                <a:effectLst>
                  <a:outerShdw blurRad="38100" dist="38100" dir="2700000" algn="tl">
                    <a:srgbClr val="000000"/>
                  </a:outerShdw>
                </a:effectLst>
              </a:rPr>
              <a:t>              flatter </a:t>
            </a:r>
            <a:r>
              <a:rPr lang="en-US" sz="2000" b="1" dirty="0" smtClean="0">
                <a:effectLst>
                  <a:outerShdw blurRad="38100" dist="38100" dir="2700000" algn="tl">
                    <a:srgbClr val="000000"/>
                  </a:outerShdw>
                </a:effectLst>
                <a:sym typeface="Wingdings" pitchFamily="2" charset="2"/>
              </a:rPr>
              <a:t>in the past</a:t>
            </a:r>
          </a:p>
          <a:p>
            <a:pPr marL="274320" indent="-274320" eaLnBrk="1" fontAlgn="auto" hangingPunct="1">
              <a:lnSpc>
                <a:spcPct val="90000"/>
              </a:lnSpc>
              <a:spcAft>
                <a:spcPts val="0"/>
              </a:spcAft>
              <a:buClr>
                <a:srgbClr val="000099"/>
              </a:buClr>
              <a:buFont typeface="Wingdings 2"/>
              <a:buChar char=""/>
              <a:defRPr/>
            </a:pPr>
            <a:endParaRPr lang="en-US" sz="2000" b="1" dirty="0" smtClean="0">
              <a:effectLst>
                <a:outerShdw blurRad="38100" dist="38100" dir="2700000" algn="tl">
                  <a:srgbClr val="000000"/>
                </a:outerShdw>
              </a:effectLst>
              <a:sym typeface="Wingdings" pitchFamily="2" charset="2"/>
            </a:endParaRPr>
          </a:p>
          <a:p>
            <a:pPr marL="274320" indent="-274320" eaLnBrk="1" fontAlgn="auto" hangingPunct="1">
              <a:lnSpc>
                <a:spcPct val="90000"/>
              </a:lnSpc>
              <a:spcAft>
                <a:spcPts val="0"/>
              </a:spcAft>
              <a:buClr>
                <a:schemeClr val="bg1">
                  <a:lumMod val="85000"/>
                  <a:lumOff val="15000"/>
                </a:schemeClr>
              </a:buClr>
              <a:buFont typeface="Wingdings 2"/>
              <a:buChar char=""/>
              <a:defRPr/>
            </a:pPr>
            <a:r>
              <a:rPr lang="en-US" sz="2000" b="1" dirty="0" smtClean="0">
                <a:effectLst>
                  <a:outerShdw blurRad="38100" dist="38100" dir="2700000" algn="tl">
                    <a:srgbClr val="000000"/>
                  </a:outerShdw>
                </a:effectLst>
                <a:sym typeface="Wingdings" pitchFamily="2" charset="2"/>
              </a:rPr>
              <a:t>         </a:t>
            </a:r>
            <a:r>
              <a:rPr lang="en-US" sz="3000" b="1" dirty="0" smtClean="0">
                <a:solidFill>
                  <a:schemeClr val="bg1">
                    <a:lumMod val="85000"/>
                    <a:lumOff val="15000"/>
                  </a:schemeClr>
                </a:solidFill>
                <a:effectLst>
                  <a:outerShdw blurRad="38100" dist="38100" dir="2700000" algn="tl">
                    <a:srgbClr val="000000"/>
                  </a:outerShdw>
                </a:effectLst>
                <a:sym typeface="Wingdings" pitchFamily="2" charset="2"/>
              </a:rPr>
              <a:t>Horizon Problem</a:t>
            </a:r>
          </a:p>
          <a:p>
            <a:pPr marL="274320" indent="-274320" eaLnBrk="1" fontAlgn="auto" hangingPunct="1">
              <a:lnSpc>
                <a:spcPct val="90000"/>
              </a:lnSpc>
              <a:spcAft>
                <a:spcPts val="0"/>
              </a:spcAft>
              <a:buClr>
                <a:srgbClr val="000099"/>
              </a:buClr>
              <a:buFontTx/>
              <a:buNone/>
              <a:defRPr/>
            </a:pPr>
            <a:r>
              <a:rPr lang="en-US" sz="2000" b="1" dirty="0" smtClean="0">
                <a:effectLst>
                  <a:outerShdw blurRad="38100" dist="38100" dir="2700000" algn="tl">
                    <a:srgbClr val="000000"/>
                  </a:outerShdw>
                </a:effectLst>
                <a:sym typeface="Wingdings" pitchFamily="2" charset="2"/>
              </a:rPr>
              <a:t>               the Universe is nearly perfectly isotropic and </a:t>
            </a:r>
          </a:p>
          <a:p>
            <a:pPr marL="274320" indent="-274320" eaLnBrk="1" fontAlgn="auto" hangingPunct="1">
              <a:lnSpc>
                <a:spcPct val="90000"/>
              </a:lnSpc>
              <a:spcAft>
                <a:spcPts val="0"/>
              </a:spcAft>
              <a:buClr>
                <a:srgbClr val="000099"/>
              </a:buClr>
              <a:buFontTx/>
              <a:buNone/>
              <a:defRPr/>
            </a:pPr>
            <a:r>
              <a:rPr lang="en-US" sz="2000" b="1" dirty="0" smtClean="0">
                <a:effectLst>
                  <a:outerShdw blurRad="38100" dist="38100" dir="2700000" algn="tl">
                    <a:srgbClr val="000000"/>
                  </a:outerShdw>
                </a:effectLst>
                <a:sym typeface="Wingdings" pitchFamily="2" charset="2"/>
              </a:rPr>
              <a:t>               homogeneous,   much more so in the past</a:t>
            </a:r>
          </a:p>
          <a:p>
            <a:pPr marL="274320" indent="-274320" eaLnBrk="1" fontAlgn="auto" hangingPunct="1">
              <a:lnSpc>
                <a:spcPct val="90000"/>
              </a:lnSpc>
              <a:spcAft>
                <a:spcPts val="0"/>
              </a:spcAft>
              <a:buClr>
                <a:srgbClr val="000099"/>
              </a:buClr>
              <a:buFont typeface="Wingdings 2"/>
              <a:buChar char=""/>
              <a:defRPr/>
            </a:pPr>
            <a:endParaRPr lang="en-US" sz="2000" b="1" dirty="0" smtClean="0">
              <a:effectLst>
                <a:outerShdw blurRad="38100" dist="38100" dir="2700000" algn="tl">
                  <a:srgbClr val="000000"/>
                </a:outerShdw>
              </a:effectLst>
              <a:sym typeface="Wingdings" pitchFamily="2" charset="2"/>
            </a:endParaRPr>
          </a:p>
          <a:p>
            <a:pPr marL="274320" indent="-274320" eaLnBrk="1" fontAlgn="auto" hangingPunct="1">
              <a:lnSpc>
                <a:spcPct val="90000"/>
              </a:lnSpc>
              <a:spcAft>
                <a:spcPts val="0"/>
              </a:spcAft>
              <a:buClr>
                <a:schemeClr val="bg1">
                  <a:lumMod val="85000"/>
                  <a:lumOff val="15000"/>
                </a:schemeClr>
              </a:buClr>
              <a:buFont typeface="Wingdings 2"/>
              <a:buChar char=""/>
              <a:defRPr/>
            </a:pPr>
            <a:r>
              <a:rPr lang="en-US" sz="2000" b="1" dirty="0" smtClean="0">
                <a:effectLst>
                  <a:outerShdw blurRad="38100" dist="38100" dir="2700000" algn="tl">
                    <a:srgbClr val="000000"/>
                  </a:outerShdw>
                </a:effectLst>
                <a:sym typeface="Wingdings" pitchFamily="2" charset="2"/>
              </a:rPr>
              <a:t>         </a:t>
            </a:r>
            <a:r>
              <a:rPr lang="en-US" sz="3000" b="1" dirty="0" smtClean="0">
                <a:solidFill>
                  <a:schemeClr val="bg1">
                    <a:lumMod val="85000"/>
                    <a:lumOff val="15000"/>
                  </a:schemeClr>
                </a:solidFill>
                <a:effectLst>
                  <a:outerShdw blurRad="38100" dist="38100" dir="2700000" algn="tl">
                    <a:srgbClr val="000000"/>
                  </a:outerShdw>
                </a:effectLst>
                <a:sym typeface="Wingdings" pitchFamily="2" charset="2"/>
              </a:rPr>
              <a:t>Monopole Problem:</a:t>
            </a:r>
          </a:p>
          <a:p>
            <a:pPr marL="274320" indent="-274320" eaLnBrk="1" fontAlgn="auto" hangingPunct="1">
              <a:lnSpc>
                <a:spcPct val="90000"/>
              </a:lnSpc>
              <a:spcAft>
                <a:spcPts val="0"/>
              </a:spcAft>
              <a:buClr>
                <a:srgbClr val="000099"/>
              </a:buClr>
              <a:buFontTx/>
              <a:buNone/>
              <a:defRPr/>
            </a:pPr>
            <a:r>
              <a:rPr lang="en-US" sz="2000" b="1" dirty="0" smtClean="0">
                <a:effectLst>
                  <a:outerShdw blurRad="38100" dist="38100" dir="2700000" algn="tl">
                    <a:srgbClr val="000000"/>
                  </a:outerShdw>
                </a:effectLst>
                <a:sym typeface="Wingdings" pitchFamily="2" charset="2"/>
              </a:rPr>
              <a:t>               There are hardly any magnetic monopoles in </a:t>
            </a:r>
          </a:p>
          <a:p>
            <a:pPr marL="274320" indent="-274320" eaLnBrk="1" fontAlgn="auto" hangingPunct="1">
              <a:lnSpc>
                <a:spcPct val="90000"/>
              </a:lnSpc>
              <a:spcAft>
                <a:spcPts val="0"/>
              </a:spcAft>
              <a:buClr>
                <a:srgbClr val="000099"/>
              </a:buClr>
              <a:buFontTx/>
              <a:buNone/>
              <a:defRPr/>
            </a:pPr>
            <a:r>
              <a:rPr lang="en-US" sz="2000" b="1" dirty="0" smtClean="0">
                <a:effectLst>
                  <a:outerShdw blurRad="38100" dist="38100" dir="2700000" algn="tl">
                    <a:srgbClr val="000000"/>
                  </a:outerShdw>
                </a:effectLst>
                <a:sym typeface="Wingdings" pitchFamily="2" charset="2"/>
              </a:rPr>
              <a:t>                our Universe</a:t>
            </a:r>
          </a:p>
          <a:p>
            <a:pPr marL="274320" indent="-274320" eaLnBrk="1" fontAlgn="auto" hangingPunct="1">
              <a:lnSpc>
                <a:spcPct val="90000"/>
              </a:lnSpc>
              <a:spcAft>
                <a:spcPts val="0"/>
              </a:spcAft>
              <a:buClr>
                <a:srgbClr val="000099"/>
              </a:buClr>
              <a:buFontTx/>
              <a:buNone/>
              <a:defRPr/>
            </a:pPr>
            <a:r>
              <a:rPr lang="en-US" sz="2000" b="1" dirty="0" smtClean="0">
                <a:effectLst>
                  <a:outerShdw blurRad="38100" dist="38100" dir="2700000" algn="tl">
                    <a:srgbClr val="000000"/>
                  </a:outerShdw>
                </a:effectLst>
                <a:sym typeface="Wingdings" pitchFamily="2" charset="2"/>
              </a:rPr>
              <a:t>                   </a:t>
            </a:r>
          </a:p>
          <a:p>
            <a:pPr marL="274320" indent="-274320" eaLnBrk="1" fontAlgn="auto" hangingPunct="1">
              <a:lnSpc>
                <a:spcPct val="90000"/>
              </a:lnSpc>
              <a:spcAft>
                <a:spcPts val="0"/>
              </a:spcAft>
              <a:buClr>
                <a:schemeClr val="bg1">
                  <a:lumMod val="85000"/>
                  <a:lumOff val="15000"/>
                </a:schemeClr>
              </a:buClr>
              <a:buFont typeface="Wingdings 2"/>
              <a:buChar char=""/>
              <a:defRPr/>
            </a:pPr>
            <a:r>
              <a:rPr lang="en-US" sz="2000" b="1" dirty="0" smtClean="0">
                <a:effectLst>
                  <a:outerShdw blurRad="38100" dist="38100" dir="2700000" algn="tl">
                    <a:srgbClr val="000000"/>
                  </a:outerShdw>
                </a:effectLst>
                <a:sym typeface="Wingdings" pitchFamily="2" charset="2"/>
              </a:rPr>
              <a:t>         </a:t>
            </a:r>
            <a:r>
              <a:rPr lang="en-US" sz="3000" b="1" dirty="0" smtClean="0">
                <a:solidFill>
                  <a:schemeClr val="bg1">
                    <a:lumMod val="85000"/>
                    <a:lumOff val="15000"/>
                  </a:schemeClr>
                </a:solidFill>
                <a:effectLst>
                  <a:outerShdw blurRad="38100" dist="38100" dir="2700000" algn="tl">
                    <a:srgbClr val="000000"/>
                  </a:outerShdw>
                </a:effectLst>
                <a:sym typeface="Wingdings" pitchFamily="2" charset="2"/>
              </a:rPr>
              <a:t>Fluctuations, seeds of structure</a:t>
            </a:r>
          </a:p>
          <a:p>
            <a:pPr marL="274320" indent="-274320" eaLnBrk="1" fontAlgn="auto" hangingPunct="1">
              <a:lnSpc>
                <a:spcPct val="90000"/>
              </a:lnSpc>
              <a:spcAft>
                <a:spcPts val="0"/>
              </a:spcAft>
              <a:buClr>
                <a:srgbClr val="000099"/>
              </a:buClr>
              <a:buFontTx/>
              <a:buNone/>
              <a:defRPr/>
            </a:pPr>
            <a:r>
              <a:rPr lang="en-US" sz="2000" b="1" dirty="0" smtClean="0">
                <a:effectLst>
                  <a:outerShdw blurRad="38100" dist="38100" dir="2700000" algn="tl">
                    <a:srgbClr val="000000"/>
                  </a:outerShdw>
                </a:effectLst>
              </a:rPr>
              <a:t>                Structure in the Universe: origin </a:t>
            </a:r>
          </a:p>
        </p:txBody>
      </p:sp>
    </p:spTree>
    <p:extLst>
      <p:ext uri="{BB962C8B-B14F-4D97-AF65-F5344CB8AC3E}">
        <p14:creationId xmlns:p14="http://schemas.microsoft.com/office/powerpoint/2010/main" val="68518848"/>
      </p:ext>
    </p:extLst>
  </p:cSld>
  <p:clrMapOvr>
    <a:masterClrMapping/>
  </p:clrMapOvr>
  <p:transition>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Flatness Problem</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2680292999"/>
      </p:ext>
    </p:extLst>
  </p:cSld>
  <p:clrMapOvr>
    <a:masterClrMapping/>
  </p:clrMapOvr>
  <p:transition>
    <p:zo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Flatness Problem</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
        <p:nvSpPr>
          <p:cNvPr id="3" name="TextBox 2"/>
          <p:cNvSpPr txBox="1"/>
          <p:nvPr/>
        </p:nvSpPr>
        <p:spPr>
          <a:xfrm>
            <a:off x="285750" y="1714500"/>
            <a:ext cx="8286750" cy="4246563"/>
          </a:xfrm>
          <a:prstGeom prst="rect">
            <a:avLst/>
          </a:prstGeom>
          <a:noFill/>
        </p:spPr>
        <p:txBody>
          <a:bodyPr>
            <a:spAutoFit/>
          </a:bodyPr>
          <a:lstStyle/>
          <a:p>
            <a:pPr>
              <a:defRPr/>
            </a:pPr>
            <a:r>
              <a:rPr lang="en-US" dirty="0">
                <a:solidFill>
                  <a:prstClr val="white"/>
                </a:solidFill>
                <a:latin typeface="Constantia"/>
              </a:rPr>
              <a:t>FRW  Dynamical  Evolution:</a:t>
            </a:r>
          </a:p>
          <a:p>
            <a:pPr>
              <a:defRPr/>
            </a:pPr>
            <a:endParaRPr lang="en-US" dirty="0">
              <a:solidFill>
                <a:prstClr val="white"/>
              </a:solidFill>
              <a:latin typeface="Constantia"/>
            </a:endParaRPr>
          </a:p>
          <a:p>
            <a:pPr>
              <a:defRPr/>
            </a:pPr>
            <a:r>
              <a:rPr lang="en-US" dirty="0">
                <a:solidFill>
                  <a:prstClr val="white"/>
                </a:solidFill>
                <a:latin typeface="Constantia"/>
              </a:rPr>
              <a:t>Going back in time, we find that the Universe was much flatter than it is at the </a:t>
            </a:r>
          </a:p>
          <a:p>
            <a:pPr>
              <a:defRPr/>
            </a:pPr>
            <a:r>
              <a:rPr lang="en-US" dirty="0">
                <a:solidFill>
                  <a:prstClr val="white"/>
                </a:solidFill>
                <a:latin typeface="Constantia"/>
              </a:rPr>
              <a:t>present. </a:t>
            </a:r>
          </a:p>
          <a:p>
            <a:pPr>
              <a:defRPr/>
            </a:pPr>
            <a:endParaRPr lang="en-US" dirty="0">
              <a:solidFill>
                <a:prstClr val="white"/>
              </a:solidFill>
              <a:latin typeface="Constantia"/>
            </a:endParaRPr>
          </a:p>
          <a:p>
            <a:pPr>
              <a:defRPr/>
            </a:pPr>
            <a:r>
              <a:rPr lang="en-US" dirty="0">
                <a:solidFill>
                  <a:prstClr val="white"/>
                </a:solidFill>
                <a:latin typeface="Constantia"/>
              </a:rPr>
              <a:t>Reversely, that means that any small deviation from flatness in the early Universe would have been strongly amplified nowadays …  </a:t>
            </a:r>
          </a:p>
          <a:p>
            <a:pPr>
              <a:defRPr/>
            </a:pPr>
            <a:endParaRPr lang="en-US" dirty="0">
              <a:solidFill>
                <a:prstClr val="white"/>
              </a:solidFill>
              <a:latin typeface="Constantia"/>
            </a:endParaRPr>
          </a:p>
          <a:p>
            <a:pPr>
              <a:defRPr/>
            </a:pPr>
            <a:r>
              <a:rPr lang="en-US" dirty="0">
                <a:solidFill>
                  <a:prstClr val="white"/>
                </a:solidFill>
                <a:latin typeface="Constantia"/>
              </a:rPr>
              <a:t>We would therefore expect to live in a Universe that would either be almost </a:t>
            </a:r>
          </a:p>
          <a:p>
            <a:pPr>
              <a:defRPr/>
            </a:pPr>
            <a:r>
              <a:rPr lang="en-US" dirty="0">
                <a:solidFill>
                  <a:prstClr val="white"/>
                </a:solidFill>
                <a:latin typeface="Constantia"/>
                <a:sym typeface="Mathematica1"/>
              </a:rPr>
              <a:t>=0  or   ;</a:t>
            </a:r>
          </a:p>
          <a:p>
            <a:pPr>
              <a:defRPr/>
            </a:pPr>
            <a:endParaRPr lang="en-US" dirty="0">
              <a:solidFill>
                <a:prstClr val="white"/>
              </a:solidFill>
              <a:latin typeface="Constantia"/>
              <a:sym typeface="Mathematica1"/>
            </a:endParaRPr>
          </a:p>
          <a:p>
            <a:pPr>
              <a:defRPr/>
            </a:pPr>
            <a:r>
              <a:rPr lang="en-US" dirty="0">
                <a:solidFill>
                  <a:prstClr val="white"/>
                </a:solidFill>
                <a:latin typeface="Constantia"/>
                <a:sym typeface="Mathematica1"/>
              </a:rPr>
              <a:t>Yet, we find ourselves to live in a Universe that is almost perfectly flat … </a:t>
            </a:r>
            <a:r>
              <a:rPr lang="en-US" baseline="-25000" dirty="0">
                <a:solidFill>
                  <a:prstClr val="white"/>
                </a:solidFill>
                <a:latin typeface="Constantia"/>
                <a:sym typeface="Mathematica1"/>
              </a:rPr>
              <a:t>tot</a:t>
            </a:r>
            <a:r>
              <a:rPr lang="en-US" dirty="0">
                <a:solidFill>
                  <a:prstClr val="white"/>
                </a:solidFill>
                <a:latin typeface="Constantia"/>
                <a:sym typeface="Mathematica1"/>
              </a:rPr>
              <a:t>1</a:t>
            </a:r>
          </a:p>
          <a:p>
            <a:pPr>
              <a:defRPr/>
            </a:pPr>
            <a:endParaRPr lang="en-US" dirty="0">
              <a:solidFill>
                <a:prstClr val="white"/>
              </a:solidFill>
              <a:latin typeface="Constantia"/>
              <a:sym typeface="Mathematica1"/>
            </a:endParaRPr>
          </a:p>
          <a:p>
            <a:pPr>
              <a:defRPr/>
            </a:pPr>
            <a:endParaRPr lang="en-US" dirty="0">
              <a:solidFill>
                <a:prstClr val="white"/>
              </a:solidFill>
              <a:latin typeface="Constantia"/>
              <a:sym typeface="Mathematica1"/>
            </a:endParaRPr>
          </a:p>
          <a:p>
            <a:pPr>
              <a:defRPr/>
            </a:pPr>
            <a:r>
              <a:rPr lang="en-US" dirty="0">
                <a:solidFill>
                  <a:prstClr val="white"/>
                </a:solidFill>
                <a:latin typeface="Constantia"/>
                <a:sym typeface="Mathematica1"/>
              </a:rPr>
              <a:t>                                                         How can this be ? </a:t>
            </a:r>
            <a:endParaRPr lang="en-US" dirty="0">
              <a:solidFill>
                <a:prstClr val="white"/>
              </a:solidFill>
              <a:latin typeface="Constantia"/>
            </a:endParaRPr>
          </a:p>
        </p:txBody>
      </p:sp>
      <p:sp>
        <p:nvSpPr>
          <p:cNvPr id="4" name="Rectangle 3"/>
          <p:cNvSpPr/>
          <p:nvPr/>
        </p:nvSpPr>
        <p:spPr>
          <a:xfrm>
            <a:off x="214313" y="1500188"/>
            <a:ext cx="8715375" cy="48577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19662354"/>
      </p:ext>
    </p:extLst>
  </p:cSld>
  <p:clrMapOvr>
    <a:masterClrMapping/>
  </p:clrMapOvr>
  <p:transition>
    <p:zo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4146" name="Picture 4" descr="fr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66838"/>
            <a:ext cx="6516688" cy="549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949" name="Rectangle 5"/>
          <p:cNvSpPr>
            <a:spLocks noChangeArrowheads="1"/>
          </p:cNvSpPr>
          <p:nvPr/>
        </p:nvSpPr>
        <p:spPr bwMode="auto">
          <a:xfrm>
            <a:off x="107950" y="0"/>
            <a:ext cx="8928100" cy="1371600"/>
          </a:xfrm>
          <a:prstGeom prst="rect">
            <a:avLst/>
          </a:prstGeom>
          <a:noFill/>
          <a:ln w="9525">
            <a:noFill/>
            <a:miter lim="800000"/>
            <a:headEnd/>
            <a:tailEnd/>
          </a:ln>
          <a:effectLst/>
        </p:spPr>
        <p:txBody>
          <a:bodyPr anchor="ctr"/>
          <a:lstStyle/>
          <a:p>
            <a:pPr algn="ctr">
              <a:defRPr/>
            </a:pPr>
            <a:r>
              <a:rPr lang="en-US" sz="5400" b="1" dirty="0">
                <a:solidFill>
                  <a:prstClr val="black">
                    <a:lumMod val="85000"/>
                    <a:lumOff val="15000"/>
                  </a:prstClr>
                </a:solidFill>
                <a:effectLst>
                  <a:outerShdw blurRad="38100" dist="38100" dir="2700000" algn="tl">
                    <a:srgbClr val="C0C0C0"/>
                  </a:outerShdw>
                </a:effectLst>
                <a:latin typeface="Constantia"/>
              </a:rPr>
              <a:t>Flatness Evolution</a:t>
            </a:r>
          </a:p>
        </p:txBody>
      </p:sp>
      <p:graphicFrame>
        <p:nvGraphicFramePr>
          <p:cNvPr id="134148" name="Object 3"/>
          <p:cNvGraphicFramePr>
            <a:graphicFrameLocks noChangeAspect="1"/>
          </p:cNvGraphicFramePr>
          <p:nvPr/>
        </p:nvGraphicFramePr>
        <p:xfrm>
          <a:off x="6286500" y="1643063"/>
          <a:ext cx="2714625" cy="896937"/>
        </p:xfrm>
        <a:graphic>
          <a:graphicData uri="http://schemas.openxmlformats.org/presentationml/2006/ole">
            <mc:AlternateContent xmlns:mc="http://schemas.openxmlformats.org/markup-compatibility/2006">
              <mc:Choice xmlns:v="urn:schemas-microsoft-com:vml" Requires="v">
                <p:oleObj spid="_x0000_s122930" name="Equation" r:id="rId4" imgW="1459866" imgH="482391" progId="Equation.DSMT4">
                  <p:embed/>
                </p:oleObj>
              </mc:Choice>
              <mc:Fallback>
                <p:oleObj name="Equation" r:id="rId4" imgW="1459866" imgH="482391"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1643063"/>
                        <a:ext cx="2714625" cy="896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4149" name="Object 6"/>
          <p:cNvGraphicFramePr>
            <a:graphicFrameLocks noChangeAspect="1"/>
          </p:cNvGraphicFramePr>
          <p:nvPr/>
        </p:nvGraphicFramePr>
        <p:xfrm>
          <a:off x="6500813" y="3357563"/>
          <a:ext cx="2006600" cy="469900"/>
        </p:xfrm>
        <a:graphic>
          <a:graphicData uri="http://schemas.openxmlformats.org/presentationml/2006/ole">
            <mc:AlternateContent xmlns:mc="http://schemas.openxmlformats.org/markup-compatibility/2006">
              <mc:Choice xmlns:v="urn:schemas-microsoft-com:vml" Requires="v">
                <p:oleObj spid="_x0000_s122931" name="Equation" r:id="rId6" imgW="1079032" imgH="253890" progId="Equation.DSMT4">
                  <p:embed/>
                </p:oleObj>
              </mc:Choice>
              <mc:Fallback>
                <p:oleObj name="Equation" r:id="rId6" imgW="1079032" imgH="25389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0813" y="3357563"/>
                        <a:ext cx="20066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4150" name="Object 7"/>
          <p:cNvGraphicFramePr>
            <a:graphicFrameLocks noChangeAspect="1"/>
          </p:cNvGraphicFramePr>
          <p:nvPr/>
        </p:nvGraphicFramePr>
        <p:xfrm>
          <a:off x="6572250" y="4500563"/>
          <a:ext cx="2171700" cy="469900"/>
        </p:xfrm>
        <a:graphic>
          <a:graphicData uri="http://schemas.openxmlformats.org/presentationml/2006/ole">
            <mc:AlternateContent xmlns:mc="http://schemas.openxmlformats.org/markup-compatibility/2006">
              <mc:Choice xmlns:v="urn:schemas-microsoft-com:vml" Requires="v">
                <p:oleObj spid="_x0000_s122932" name="Equation" r:id="rId8" imgW="1167893" imgH="253890" progId="Equation.DSMT4">
                  <p:embed/>
                </p:oleObj>
              </mc:Choice>
              <mc:Fallback>
                <p:oleObj name="Equation" r:id="rId8" imgW="1167893" imgH="25389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72250" y="4500563"/>
                        <a:ext cx="21717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TextBox 7"/>
          <p:cNvSpPr txBox="1"/>
          <p:nvPr/>
        </p:nvSpPr>
        <p:spPr>
          <a:xfrm>
            <a:off x="6357938" y="3071813"/>
            <a:ext cx="3071812" cy="307975"/>
          </a:xfrm>
          <a:prstGeom prst="rect">
            <a:avLst/>
          </a:prstGeom>
          <a:noFill/>
        </p:spPr>
        <p:txBody>
          <a:bodyPr>
            <a:spAutoFit/>
          </a:bodyPr>
          <a:lstStyle/>
          <a:p>
            <a:pPr>
              <a:defRPr/>
            </a:pPr>
            <a:r>
              <a:rPr lang="en-US" sz="1400" dirty="0">
                <a:solidFill>
                  <a:prstClr val="black">
                    <a:lumMod val="85000"/>
                    <a:lumOff val="15000"/>
                  </a:prstClr>
                </a:solidFill>
                <a:latin typeface="Constantia"/>
                <a:sym typeface="Mathematica1"/>
              </a:rPr>
              <a:t>  </a:t>
            </a:r>
            <a:r>
              <a:rPr lang="en-US" sz="1400" dirty="0">
                <a:solidFill>
                  <a:prstClr val="black">
                    <a:lumMod val="85000"/>
                    <a:lumOff val="15000"/>
                  </a:prstClr>
                </a:solidFill>
                <a:latin typeface="Constantia"/>
              </a:rPr>
              <a:t>At  radiation-matter  equiv. </a:t>
            </a:r>
          </a:p>
        </p:txBody>
      </p:sp>
      <p:sp>
        <p:nvSpPr>
          <p:cNvPr id="9" name="TextBox 8"/>
          <p:cNvSpPr txBox="1"/>
          <p:nvPr/>
        </p:nvSpPr>
        <p:spPr>
          <a:xfrm>
            <a:off x="6357938" y="4000500"/>
            <a:ext cx="2786062" cy="523875"/>
          </a:xfrm>
          <a:prstGeom prst="rect">
            <a:avLst/>
          </a:prstGeom>
          <a:noFill/>
        </p:spPr>
        <p:txBody>
          <a:bodyPr>
            <a:spAutoFit/>
          </a:bodyPr>
          <a:lstStyle/>
          <a:p>
            <a:pPr>
              <a:defRPr/>
            </a:pPr>
            <a:r>
              <a:rPr lang="en-US" sz="1400" dirty="0">
                <a:solidFill>
                  <a:prstClr val="black">
                    <a:lumMod val="85000"/>
                    <a:lumOff val="15000"/>
                  </a:prstClr>
                </a:solidFill>
                <a:latin typeface="Constantia"/>
                <a:sym typeface="Mathematica1"/>
              </a:rPr>
              <a:t>  </a:t>
            </a:r>
            <a:r>
              <a:rPr lang="en-US" sz="1400" dirty="0">
                <a:solidFill>
                  <a:prstClr val="black">
                    <a:lumMod val="85000"/>
                    <a:lumOff val="15000"/>
                  </a:prstClr>
                </a:solidFill>
                <a:latin typeface="Constantia"/>
              </a:rPr>
              <a:t>Big Bang </a:t>
            </a:r>
            <a:r>
              <a:rPr lang="en-US" sz="1400" dirty="0" err="1">
                <a:solidFill>
                  <a:prstClr val="black">
                    <a:lumMod val="85000"/>
                    <a:lumOff val="15000"/>
                  </a:prstClr>
                </a:solidFill>
                <a:latin typeface="Constantia"/>
              </a:rPr>
              <a:t>nucleosynthesis</a:t>
            </a:r>
            <a:endParaRPr lang="en-US" sz="1400" dirty="0">
              <a:solidFill>
                <a:prstClr val="black">
                  <a:lumMod val="85000"/>
                  <a:lumOff val="15000"/>
                </a:prstClr>
              </a:solidFill>
              <a:latin typeface="Constantia"/>
            </a:endParaRPr>
          </a:p>
          <a:p>
            <a:pPr>
              <a:defRPr/>
            </a:pPr>
            <a:r>
              <a:rPr lang="en-US" sz="1400" dirty="0">
                <a:solidFill>
                  <a:prstClr val="black">
                    <a:lumMod val="85000"/>
                    <a:lumOff val="15000"/>
                  </a:prstClr>
                </a:solidFill>
                <a:latin typeface="Constantia"/>
              </a:rPr>
              <a:t>    a</a:t>
            </a:r>
            <a:r>
              <a:rPr lang="en-US" sz="1400" baseline="-25000" dirty="0">
                <a:solidFill>
                  <a:prstClr val="black">
                    <a:lumMod val="85000"/>
                    <a:lumOff val="15000"/>
                  </a:prstClr>
                </a:solidFill>
                <a:latin typeface="Constantia"/>
              </a:rPr>
              <a:t>nuc</a:t>
            </a:r>
            <a:r>
              <a:rPr lang="en-US" sz="1400" dirty="0">
                <a:solidFill>
                  <a:prstClr val="black">
                    <a:lumMod val="85000"/>
                    <a:lumOff val="15000"/>
                  </a:prstClr>
                </a:solidFill>
                <a:latin typeface="Constantia"/>
                <a:sym typeface="Mathematica1"/>
              </a:rPr>
              <a:t>3.610</a:t>
            </a:r>
            <a:r>
              <a:rPr lang="en-US" sz="1400" baseline="30000" dirty="0">
                <a:solidFill>
                  <a:prstClr val="black">
                    <a:lumMod val="85000"/>
                    <a:lumOff val="15000"/>
                  </a:prstClr>
                </a:solidFill>
                <a:latin typeface="Constantia"/>
                <a:sym typeface="Mathematica1"/>
              </a:rPr>
              <a:t>-8</a:t>
            </a:r>
            <a:r>
              <a:rPr lang="en-US" sz="1400" dirty="0">
                <a:solidFill>
                  <a:prstClr val="black">
                    <a:lumMod val="85000"/>
                    <a:lumOff val="15000"/>
                  </a:prstClr>
                </a:solidFill>
                <a:latin typeface="Constantia"/>
              </a:rPr>
              <a:t> </a:t>
            </a:r>
          </a:p>
        </p:txBody>
      </p:sp>
      <p:graphicFrame>
        <p:nvGraphicFramePr>
          <p:cNvPr id="134153" name="Object 8"/>
          <p:cNvGraphicFramePr>
            <a:graphicFrameLocks noChangeAspect="1"/>
          </p:cNvGraphicFramePr>
          <p:nvPr/>
        </p:nvGraphicFramePr>
        <p:xfrm>
          <a:off x="6572250" y="5500688"/>
          <a:ext cx="1960563" cy="469900"/>
        </p:xfrm>
        <a:graphic>
          <a:graphicData uri="http://schemas.openxmlformats.org/presentationml/2006/ole">
            <mc:AlternateContent xmlns:mc="http://schemas.openxmlformats.org/markup-compatibility/2006">
              <mc:Choice xmlns:v="urn:schemas-microsoft-com:vml" Requires="v">
                <p:oleObj spid="_x0000_s122933" name="Equation" r:id="rId10" imgW="1054100" imgH="254000" progId="Equation.DSMT4">
                  <p:embed/>
                </p:oleObj>
              </mc:Choice>
              <mc:Fallback>
                <p:oleObj name="Equation" r:id="rId10" imgW="1054100" imgH="2540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72250" y="5500688"/>
                        <a:ext cx="1960563"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TextBox 10"/>
          <p:cNvSpPr txBox="1"/>
          <p:nvPr/>
        </p:nvSpPr>
        <p:spPr>
          <a:xfrm>
            <a:off x="6357938" y="5214938"/>
            <a:ext cx="2786062" cy="307975"/>
          </a:xfrm>
          <a:prstGeom prst="rect">
            <a:avLst/>
          </a:prstGeom>
          <a:noFill/>
        </p:spPr>
        <p:txBody>
          <a:bodyPr>
            <a:spAutoFit/>
          </a:bodyPr>
          <a:lstStyle/>
          <a:p>
            <a:pPr>
              <a:defRPr/>
            </a:pPr>
            <a:r>
              <a:rPr lang="en-US" sz="1400" dirty="0">
                <a:solidFill>
                  <a:prstClr val="black">
                    <a:lumMod val="85000"/>
                    <a:lumOff val="15000"/>
                  </a:prstClr>
                </a:solidFill>
                <a:latin typeface="Constantia"/>
                <a:sym typeface="Mathematica1"/>
              </a:rPr>
              <a:t>  </a:t>
            </a:r>
            <a:r>
              <a:rPr lang="en-US" sz="1400" dirty="0">
                <a:solidFill>
                  <a:prstClr val="black">
                    <a:lumMod val="85000"/>
                    <a:lumOff val="15000"/>
                  </a:prstClr>
                </a:solidFill>
                <a:latin typeface="Constantia"/>
              </a:rPr>
              <a:t>Planck time </a:t>
            </a:r>
          </a:p>
        </p:txBody>
      </p:sp>
      <p:sp>
        <p:nvSpPr>
          <p:cNvPr id="12" name="Rectangle 11"/>
          <p:cNvSpPr/>
          <p:nvPr/>
        </p:nvSpPr>
        <p:spPr>
          <a:xfrm>
            <a:off x="6357938" y="3000375"/>
            <a:ext cx="2714625" cy="30003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593285419"/>
      </p:ext>
    </p:extLst>
  </p:cSld>
  <p:clrMapOvr>
    <a:masterClrMapping/>
  </p:clrMapOvr>
  <p:transition>
    <p:zo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0290" name="AutoShape 8"/>
          <p:cNvSpPr>
            <a:spLocks noChangeArrowheads="1"/>
          </p:cNvSpPr>
          <p:nvPr/>
        </p:nvSpPr>
        <p:spPr bwMode="auto">
          <a:xfrm>
            <a:off x="107950" y="5805488"/>
            <a:ext cx="8928100" cy="936625"/>
          </a:xfrm>
          <a:prstGeom prst="roundRect">
            <a:avLst>
              <a:gd name="adj" fmla="val 16667"/>
            </a:avLst>
          </a:prstGeom>
          <a:solidFill>
            <a:schemeClr val="accent1">
              <a:alpha val="50195"/>
            </a:schemeClr>
          </a:solidFill>
          <a:ln w="38100">
            <a:solidFill>
              <a:srgbClr val="663300"/>
            </a:solidFill>
            <a:round/>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40291" name="AutoShape 2"/>
          <p:cNvSpPr>
            <a:spLocks noChangeArrowheads="1"/>
          </p:cNvSpPr>
          <p:nvPr/>
        </p:nvSpPr>
        <p:spPr bwMode="auto">
          <a:xfrm>
            <a:off x="107950" y="188913"/>
            <a:ext cx="8893175" cy="1511300"/>
          </a:xfrm>
          <a:prstGeom prst="roundRect">
            <a:avLst>
              <a:gd name="adj" fmla="val 16667"/>
            </a:avLst>
          </a:prstGeom>
          <a:solidFill>
            <a:schemeClr val="accent1">
              <a:alpha val="50195"/>
            </a:schemeClr>
          </a:solidFill>
          <a:ln w="38100">
            <a:solidFill>
              <a:srgbClr val="663300"/>
            </a:solidFill>
            <a:round/>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25956" name="Rectangle 3"/>
          <p:cNvSpPr>
            <a:spLocks noGrp="1" noChangeArrowheads="1"/>
          </p:cNvSpPr>
          <p:nvPr>
            <p:ph type="title" idx="4294967295"/>
          </p:nvPr>
        </p:nvSpPr>
        <p:spPr>
          <a:xfrm>
            <a:off x="500034" y="285728"/>
            <a:ext cx="10117138" cy="1371600"/>
          </a:xfrm>
        </p:spPr>
        <p:txBody>
          <a:bodyPr/>
          <a:lstStyle/>
          <a:p>
            <a:pPr eaLnBrk="1" fontAlgn="auto" hangingPunct="1">
              <a:spcAft>
                <a:spcPts val="0"/>
              </a:spcAft>
              <a:defRPr/>
            </a:pPr>
            <a:r>
              <a:rPr sz="3500" b="1" smtClean="0">
                <a:solidFill>
                  <a:srgbClr val="663300"/>
                </a:solidFill>
                <a:latin typeface="+mn-lt"/>
              </a:rPr>
              <a:t>Angular  CMB  temperature fluctuations </a:t>
            </a:r>
            <a:br>
              <a:rPr sz="3500" b="1" smtClean="0">
                <a:solidFill>
                  <a:srgbClr val="663300"/>
                </a:solidFill>
                <a:latin typeface="+mn-lt"/>
              </a:rPr>
            </a:br>
            <a:r>
              <a:rPr sz="3500" b="1" smtClean="0">
                <a:solidFill>
                  <a:srgbClr val="663300"/>
                </a:solidFill>
                <a:latin typeface="+mn-lt"/>
              </a:rPr>
              <a:t>                          </a:t>
            </a:r>
          </a:p>
        </p:txBody>
      </p:sp>
      <p:pic>
        <p:nvPicPr>
          <p:cNvPr id="140293" name="Picture 4" descr="geome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916113"/>
            <a:ext cx="8713788"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4" name="Rectangle 5"/>
          <p:cNvSpPr>
            <a:spLocks noChangeArrowheads="1"/>
          </p:cNvSpPr>
          <p:nvPr/>
        </p:nvSpPr>
        <p:spPr bwMode="auto">
          <a:xfrm>
            <a:off x="250825" y="1916113"/>
            <a:ext cx="8713788" cy="3744912"/>
          </a:xfrm>
          <a:prstGeom prst="rect">
            <a:avLst/>
          </a:prstGeom>
          <a:noFill/>
          <a:ln w="3810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87399" name="Rectangle 6"/>
          <p:cNvSpPr>
            <a:spLocks noChangeArrowheads="1"/>
          </p:cNvSpPr>
          <p:nvPr/>
        </p:nvSpPr>
        <p:spPr bwMode="auto">
          <a:xfrm>
            <a:off x="-541338" y="5589588"/>
            <a:ext cx="10117138" cy="1371600"/>
          </a:xfrm>
          <a:prstGeom prst="rect">
            <a:avLst/>
          </a:prstGeom>
          <a:noFill/>
          <a:ln w="9525">
            <a:noFill/>
            <a:miter lim="800000"/>
            <a:headEnd/>
            <a:tailEnd/>
          </a:ln>
        </p:spPr>
        <p:txBody>
          <a:bodyPr anchor="ctr"/>
          <a:lstStyle/>
          <a:p>
            <a:pPr>
              <a:defRPr/>
            </a:pPr>
            <a:r>
              <a:rPr lang="en-US" sz="4000" b="1" dirty="0">
                <a:solidFill>
                  <a:srgbClr val="663300"/>
                </a:solidFill>
                <a:latin typeface="Papyrus" pitchFamily="66" charset="0"/>
              </a:rPr>
              <a:t>       </a:t>
            </a:r>
            <a:r>
              <a:rPr lang="en-US" sz="4000" b="1" dirty="0">
                <a:solidFill>
                  <a:srgbClr val="663300"/>
                </a:solidFill>
                <a:latin typeface="Constantia"/>
              </a:rPr>
              <a:t>CMB: Universe almost perfectly Flat  !</a:t>
            </a:r>
          </a:p>
        </p:txBody>
      </p:sp>
    </p:spTree>
    <p:extLst>
      <p:ext uri="{BB962C8B-B14F-4D97-AF65-F5344CB8AC3E}">
        <p14:creationId xmlns:p14="http://schemas.microsoft.com/office/powerpoint/2010/main" val="1577443773"/>
      </p:ext>
    </p:extLst>
  </p:cSld>
  <p:clrMapOvr>
    <a:masterClrMapping/>
  </p:clrMapOvr>
  <p:transition>
    <p:zo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02" name="Text Box 2"/>
          <p:cNvSpPr txBox="1">
            <a:spLocks noChangeArrowheads="1"/>
          </p:cNvSpPr>
          <p:nvPr/>
        </p:nvSpPr>
        <p:spPr bwMode="auto">
          <a:xfrm>
            <a:off x="0" y="6064250"/>
            <a:ext cx="9821863" cy="793750"/>
          </a:xfrm>
          <a:prstGeom prst="rect">
            <a:avLst/>
          </a:prstGeom>
          <a:noFill/>
          <a:ln w="9525" algn="ctr">
            <a:noFill/>
            <a:miter lim="800000"/>
            <a:headEnd/>
            <a:tailEnd/>
          </a:ln>
        </p:spPr>
        <p:txBody>
          <a:bodyPr>
            <a:spAutoFit/>
          </a:bodyPr>
          <a:lstStyle/>
          <a:p>
            <a:pPr eaLnBrk="0" hangingPunct="0">
              <a:lnSpc>
                <a:spcPct val="70000"/>
              </a:lnSpc>
              <a:spcBef>
                <a:spcPct val="50000"/>
              </a:spcBef>
              <a:defRPr/>
            </a:pPr>
            <a:r>
              <a:rPr lang="en-US" sz="2400" dirty="0">
                <a:solidFill>
                  <a:srgbClr val="FFFF00"/>
                </a:solidFill>
                <a:latin typeface="Tahoma" pitchFamily="34" charset="0"/>
              </a:rPr>
              <a:t> </a:t>
            </a:r>
            <a:r>
              <a:rPr lang="en-US" sz="2400" b="1" dirty="0">
                <a:solidFill>
                  <a:prstClr val="white"/>
                </a:solidFill>
                <a:latin typeface="Constantia"/>
              </a:rPr>
              <a:t>The Cosmic Microwave Background Temperature Anisotropies:</a:t>
            </a:r>
          </a:p>
          <a:p>
            <a:pPr eaLnBrk="0" hangingPunct="0">
              <a:lnSpc>
                <a:spcPct val="70000"/>
              </a:lnSpc>
              <a:spcBef>
                <a:spcPct val="50000"/>
              </a:spcBef>
              <a:defRPr/>
            </a:pPr>
            <a:r>
              <a:rPr lang="en-US" sz="2400" b="1" dirty="0">
                <a:solidFill>
                  <a:prstClr val="white"/>
                </a:solidFill>
                <a:latin typeface="Constantia"/>
              </a:rPr>
              <a:t>                                  Universe is almost perfectly flat</a:t>
            </a:r>
          </a:p>
        </p:txBody>
      </p:sp>
      <p:pic>
        <p:nvPicPr>
          <p:cNvPr id="138243" name="Picture 3" descr="skyglo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75"/>
            <a:ext cx="58928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1973" name="Text Box 5"/>
          <p:cNvSpPr txBox="1">
            <a:spLocks noChangeArrowheads="1"/>
          </p:cNvSpPr>
          <p:nvPr/>
        </p:nvSpPr>
        <p:spPr bwMode="auto">
          <a:xfrm>
            <a:off x="4000500" y="1214438"/>
            <a:ext cx="5256213" cy="579437"/>
          </a:xfrm>
          <a:prstGeom prst="rect">
            <a:avLst/>
          </a:prstGeom>
          <a:noFill/>
          <a:ln w="9525" algn="ctr">
            <a:noFill/>
            <a:miter lim="800000"/>
            <a:headEnd/>
            <a:tailEnd/>
          </a:ln>
        </p:spPr>
        <p:txBody>
          <a:bodyPr>
            <a:spAutoFit/>
          </a:bodyPr>
          <a:lstStyle/>
          <a:p>
            <a:pPr eaLnBrk="0" hangingPunct="0">
              <a:spcBef>
                <a:spcPct val="50000"/>
              </a:spcBef>
              <a:defRPr/>
            </a:pPr>
            <a:r>
              <a:rPr lang="en-US" sz="3200" b="1" dirty="0">
                <a:solidFill>
                  <a:prstClr val="white"/>
                </a:solidFill>
                <a:latin typeface="Constantia"/>
              </a:rPr>
              <a:t>The Cosmic Tonal Ladder</a:t>
            </a:r>
          </a:p>
        </p:txBody>
      </p:sp>
      <p:sp>
        <p:nvSpPr>
          <p:cNvPr id="851974" name="Text Box 6"/>
          <p:cNvSpPr txBox="1">
            <a:spLocks noChangeArrowheads="1"/>
          </p:cNvSpPr>
          <p:nvPr/>
        </p:nvSpPr>
        <p:spPr bwMode="auto">
          <a:xfrm>
            <a:off x="179388" y="3716338"/>
            <a:ext cx="2663825" cy="473075"/>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sz="1400" b="1" dirty="0">
                <a:solidFill>
                  <a:srgbClr val="FFFF00"/>
                </a:solidFill>
                <a:latin typeface="Constantia"/>
              </a:rPr>
              <a:t>The WMAP CMB temperature</a:t>
            </a:r>
          </a:p>
          <a:p>
            <a:pPr eaLnBrk="0" hangingPunct="0">
              <a:lnSpc>
                <a:spcPct val="60000"/>
              </a:lnSpc>
              <a:spcBef>
                <a:spcPct val="50000"/>
              </a:spcBef>
              <a:defRPr/>
            </a:pPr>
            <a:r>
              <a:rPr lang="en-US" sz="1400" b="1" dirty="0">
                <a:solidFill>
                  <a:srgbClr val="FFFF00"/>
                </a:solidFill>
                <a:latin typeface="Constantia"/>
              </a:rPr>
              <a:t>                          power spectrum</a:t>
            </a:r>
          </a:p>
        </p:txBody>
      </p:sp>
      <p:pic>
        <p:nvPicPr>
          <p:cNvPr id="138246" name="Picture 7" descr="w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1916113"/>
            <a:ext cx="6181725"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3" name="Rectangle 8"/>
          <p:cNvSpPr>
            <a:spLocks noChangeArrowheads="1"/>
          </p:cNvSpPr>
          <p:nvPr/>
        </p:nvSpPr>
        <p:spPr bwMode="auto">
          <a:xfrm>
            <a:off x="2771775" y="1916113"/>
            <a:ext cx="6192838" cy="403383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204808" name="Text Box 9"/>
          <p:cNvSpPr txBox="1">
            <a:spLocks noChangeArrowheads="1"/>
          </p:cNvSpPr>
          <p:nvPr/>
        </p:nvSpPr>
        <p:spPr bwMode="auto">
          <a:xfrm>
            <a:off x="6551613" y="4005263"/>
            <a:ext cx="2592387" cy="336550"/>
          </a:xfrm>
          <a:prstGeom prst="rect">
            <a:avLst/>
          </a:prstGeom>
          <a:noFill/>
          <a:ln w="9525">
            <a:noFill/>
            <a:miter lim="800000"/>
            <a:headEnd/>
            <a:tailEnd/>
          </a:ln>
        </p:spPr>
        <p:txBody>
          <a:bodyPr>
            <a:spAutoFit/>
          </a:bodyPr>
          <a:lstStyle/>
          <a:p>
            <a:pPr>
              <a:spcBef>
                <a:spcPct val="50000"/>
              </a:spcBef>
              <a:defRPr/>
            </a:pPr>
            <a:r>
              <a:rPr lang="en-US" sz="1600" b="1" dirty="0">
                <a:solidFill>
                  <a:srgbClr val="FF0000"/>
                </a:solidFill>
                <a:latin typeface="Constantia"/>
              </a:rPr>
              <a:t>Cosmic sound horizon</a:t>
            </a:r>
          </a:p>
        </p:txBody>
      </p:sp>
      <p:sp>
        <p:nvSpPr>
          <p:cNvPr id="138249" name="AutoShape 10"/>
          <p:cNvSpPr>
            <a:spLocks noChangeArrowheads="1"/>
          </p:cNvSpPr>
          <p:nvPr/>
        </p:nvSpPr>
        <p:spPr bwMode="auto">
          <a:xfrm rot="-5400000">
            <a:off x="5939631" y="3645695"/>
            <a:ext cx="1152525" cy="144462"/>
          </a:xfrm>
          <a:prstGeom prst="rightArrow">
            <a:avLst>
              <a:gd name="adj1" fmla="val 50000"/>
              <a:gd name="adj2" fmla="val 199451"/>
            </a:avLst>
          </a:prstGeom>
          <a:solidFill>
            <a:srgbClr val="993300"/>
          </a:solidFill>
          <a:ln w="9525">
            <a:solidFill>
              <a:srgbClr val="993300"/>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Tree>
    <p:extLst>
      <p:ext uri="{BB962C8B-B14F-4D97-AF65-F5344CB8AC3E}">
        <p14:creationId xmlns:p14="http://schemas.microsoft.com/office/powerpoint/2010/main" val="3058481178"/>
      </p:ext>
    </p:extLst>
  </p:cSld>
  <p:clrMapOvr>
    <a:masterClrMapping/>
  </p:clrMapOvr>
  <p:transition>
    <p:zo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Horizon  Problem</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206082118"/>
      </p:ext>
    </p:extLst>
  </p:cSld>
  <p:clrMapOvr>
    <a:masterClrMapping/>
  </p:clrMapOvr>
  <p:transition>
    <p:zo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28625" y="5715000"/>
            <a:ext cx="8286750"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562226"/>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Horizons</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sp>
        <p:nvSpPr>
          <p:cNvPr id="3" name="TextBox 2"/>
          <p:cNvSpPr txBox="1"/>
          <p:nvPr/>
        </p:nvSpPr>
        <p:spPr>
          <a:xfrm>
            <a:off x="428625" y="1285875"/>
            <a:ext cx="8286750" cy="6724650"/>
          </a:xfrm>
          <a:prstGeom prst="rect">
            <a:avLst/>
          </a:prstGeom>
          <a:noFill/>
        </p:spPr>
        <p:txBody>
          <a:bodyPr>
            <a:spAutoFit/>
          </a:bodyPr>
          <a:lstStyle/>
          <a:p>
            <a:pPr>
              <a:defRPr/>
            </a:pPr>
            <a:r>
              <a:rPr lang="en-US" dirty="0">
                <a:solidFill>
                  <a:prstClr val="white"/>
                </a:solidFill>
                <a:latin typeface="Constantia"/>
              </a:rPr>
              <a:t>Fundamental Concept for our understanding of the physics of the Universe:</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Physical processes are limited to the region of space with which we are </a:t>
            </a:r>
          </a:p>
          <a:p>
            <a:pPr>
              <a:defRPr/>
            </a:pPr>
            <a:r>
              <a:rPr lang="en-US" dirty="0">
                <a:solidFill>
                  <a:prstClr val="white"/>
                </a:solidFill>
                <a:latin typeface="Constantia"/>
              </a:rPr>
              <a:t>   or have ever been in physical contact.</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What is the region of space with which we are in contact ?</a:t>
            </a:r>
          </a:p>
          <a:p>
            <a:pPr>
              <a:defRPr/>
            </a:pPr>
            <a:r>
              <a:rPr lang="en-US" dirty="0">
                <a:solidFill>
                  <a:prstClr val="white"/>
                </a:solidFill>
                <a:latin typeface="Constantia"/>
              </a:rPr>
              <a:t>   Region with whom we have been able to exchange photons </a:t>
            </a:r>
          </a:p>
          <a:p>
            <a:pPr>
              <a:defRPr/>
            </a:pPr>
            <a:r>
              <a:rPr lang="en-US" dirty="0">
                <a:solidFill>
                  <a:prstClr val="white"/>
                </a:solidFill>
                <a:latin typeface="Constantia"/>
              </a:rPr>
              <a:t>                                                  (photons:    fastest moving particles)</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From which distance have we received light.</a:t>
            </a:r>
          </a:p>
          <a:p>
            <a:pPr>
              <a:buFont typeface="Mathematica1" pitchFamily="2" charset="2"/>
              <a:buChar cha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Complication:  - light is moving in an expanding and curved space</a:t>
            </a:r>
          </a:p>
          <a:p>
            <a:pPr>
              <a:defRPr/>
            </a:pPr>
            <a:r>
              <a:rPr lang="en-US" dirty="0">
                <a:solidFill>
                  <a:prstClr val="white"/>
                </a:solidFill>
                <a:latin typeface="Constantia"/>
              </a:rPr>
              <a:t>                             - fighting its way against an expanding background</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sym typeface="Mathematica1"/>
              </a:rPr>
              <a:t> This is called the </a:t>
            </a:r>
          </a:p>
          <a:p>
            <a:pPr>
              <a:defRPr/>
            </a:pPr>
            <a:endParaRPr lang="en-US" dirty="0">
              <a:solidFill>
                <a:prstClr val="white"/>
              </a:solidFill>
              <a:latin typeface="Constantia"/>
              <a:sym typeface="Mathematica1"/>
            </a:endParaRPr>
          </a:p>
          <a:p>
            <a:pPr>
              <a:defRPr/>
            </a:pPr>
            <a:endParaRPr lang="en-US" dirty="0">
              <a:solidFill>
                <a:prstClr val="white"/>
              </a:solidFill>
              <a:latin typeface="Constantia"/>
              <a:sym typeface="Mathematica1"/>
            </a:endParaRPr>
          </a:p>
          <a:p>
            <a:pPr>
              <a:defRPr/>
            </a:pPr>
            <a:r>
              <a:rPr lang="en-US" sz="2500" b="1" dirty="0">
                <a:solidFill>
                  <a:prstClr val="white"/>
                </a:solidFill>
                <a:latin typeface="Constantia"/>
                <a:sym typeface="Mathematica1"/>
              </a:rPr>
              <a:t>                     </a:t>
            </a:r>
            <a:r>
              <a:rPr lang="en-US" sz="3500" b="1" dirty="0">
                <a:solidFill>
                  <a:prstClr val="black">
                    <a:lumMod val="85000"/>
                    <a:lumOff val="15000"/>
                  </a:prstClr>
                </a:solidFill>
                <a:latin typeface="Constantia"/>
                <a:sym typeface="Mathematica1"/>
              </a:rPr>
              <a:t>Horizon of the Universe</a:t>
            </a:r>
            <a:endParaRPr lang="en-US" sz="3500" b="1" dirty="0">
              <a:solidFill>
                <a:prstClr val="black">
                  <a:lumMod val="85000"/>
                  <a:lumOff val="15000"/>
                </a:prstClr>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black">
                  <a:lumMod val="85000"/>
                  <a:lumOff val="15000"/>
                </a:prstClr>
              </a:solidFill>
              <a:latin typeface="Constantia"/>
            </a:endParaRPr>
          </a:p>
          <a:p>
            <a:pPr>
              <a:defRPr/>
            </a:pPr>
            <a:r>
              <a:rPr lang="en-US" dirty="0">
                <a:solidFill>
                  <a:prstClr val="white"/>
                </a:solidFill>
                <a:latin typeface="Constantia"/>
              </a:rPr>
              <a:t>:</a:t>
            </a:r>
          </a:p>
          <a:p>
            <a:pPr>
              <a:defRPr/>
            </a:pPr>
            <a:endParaRPr lang="en-US" dirty="0">
              <a:solidFill>
                <a:prstClr val="white"/>
              </a:solidFill>
              <a:latin typeface="Constantia"/>
            </a:endParaRPr>
          </a:p>
        </p:txBody>
      </p:sp>
      <p:sp>
        <p:nvSpPr>
          <p:cNvPr id="6" name="Rectangle 5"/>
          <p:cNvSpPr/>
          <p:nvPr/>
        </p:nvSpPr>
        <p:spPr>
          <a:xfrm>
            <a:off x="428625" y="1214438"/>
            <a:ext cx="8286750" cy="4357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4177815900"/>
      </p:ext>
    </p:extLst>
  </p:cSld>
  <p:clrMapOvr>
    <a:masterClrMapping/>
  </p:clrMapOvr>
  <p:transition>
    <p:zo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428625" y="5715000"/>
            <a:ext cx="8286750"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black">
                    <a:lumMod val="85000"/>
                    <a:lumOff val="15000"/>
                  </a:prstClr>
                </a:solidFill>
                <a:effectLst>
                  <a:outerShdw blurRad="38100" dist="38100" dir="2700000" algn="tl">
                    <a:srgbClr val="000000"/>
                  </a:outerShdw>
                </a:effectLst>
                <a:latin typeface="Constantia"/>
              </a:rPr>
              <a:t>Cosmic  Horizons</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pic>
        <p:nvPicPr>
          <p:cNvPr id="143364" name="Picture 7" descr="horizon_pro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231900"/>
            <a:ext cx="88773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14375" y="5857875"/>
            <a:ext cx="8072438" cy="769938"/>
          </a:xfrm>
          <a:prstGeom prst="rect">
            <a:avLst/>
          </a:prstGeom>
          <a:noFill/>
        </p:spPr>
        <p:txBody>
          <a:bodyPr>
            <a:spAutoFit/>
          </a:bodyPr>
          <a:lstStyle/>
          <a:p>
            <a:pPr>
              <a:defRPr/>
            </a:pPr>
            <a:r>
              <a:rPr lang="en-US" sz="2200" b="1" dirty="0">
                <a:solidFill>
                  <a:prstClr val="black">
                    <a:lumMod val="85000"/>
                    <a:lumOff val="15000"/>
                  </a:prstClr>
                </a:solidFill>
                <a:latin typeface="Constantia"/>
              </a:rPr>
              <a:t>Horizon of the Universe:</a:t>
            </a:r>
          </a:p>
          <a:p>
            <a:pPr>
              <a:defRPr/>
            </a:pPr>
            <a:r>
              <a:rPr lang="en-US" sz="2200" b="1" dirty="0">
                <a:solidFill>
                  <a:prstClr val="black">
                    <a:lumMod val="85000"/>
                    <a:lumOff val="15000"/>
                  </a:prstClr>
                </a:solidFill>
                <a:latin typeface="Constantia"/>
              </a:rPr>
              <a:t>distance that light travelled since the Big Bang</a:t>
            </a:r>
          </a:p>
        </p:txBody>
      </p:sp>
    </p:spTree>
    <p:extLst>
      <p:ext uri="{BB962C8B-B14F-4D97-AF65-F5344CB8AC3E}">
        <p14:creationId xmlns:p14="http://schemas.microsoft.com/office/powerpoint/2010/main" val="2588192577"/>
      </p:ext>
    </p:extLst>
  </p:cSld>
  <p:clrMapOvr>
    <a:masterClrMapping/>
  </p:clrMapOvr>
  <p:transition>
    <p:zo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571500" y="5715000"/>
            <a:ext cx="7929563"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Horizons</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sp>
        <p:nvSpPr>
          <p:cNvPr id="9" name="TextBox 8"/>
          <p:cNvSpPr txBox="1"/>
          <p:nvPr/>
        </p:nvSpPr>
        <p:spPr>
          <a:xfrm>
            <a:off x="714375" y="5857875"/>
            <a:ext cx="8072438" cy="769938"/>
          </a:xfrm>
          <a:prstGeom prst="rect">
            <a:avLst/>
          </a:prstGeom>
          <a:noFill/>
        </p:spPr>
        <p:txBody>
          <a:bodyPr>
            <a:spAutoFit/>
          </a:bodyPr>
          <a:lstStyle/>
          <a:p>
            <a:pPr>
              <a:defRPr/>
            </a:pPr>
            <a:r>
              <a:rPr lang="en-US" sz="2200" b="1" dirty="0">
                <a:solidFill>
                  <a:prstClr val="black">
                    <a:lumMod val="85000"/>
                    <a:lumOff val="15000"/>
                  </a:prstClr>
                </a:solidFill>
                <a:latin typeface="Constantia"/>
              </a:rPr>
              <a:t>Horizon of the Universe:</a:t>
            </a:r>
          </a:p>
          <a:p>
            <a:pPr>
              <a:defRPr/>
            </a:pPr>
            <a:r>
              <a:rPr lang="en-US" sz="2200" b="1" dirty="0">
                <a:solidFill>
                  <a:prstClr val="black">
                    <a:lumMod val="85000"/>
                    <a:lumOff val="15000"/>
                  </a:prstClr>
                </a:solidFill>
                <a:latin typeface="Constantia"/>
              </a:rPr>
              <a:t>distance that light travelled since the Big Bang</a:t>
            </a:r>
          </a:p>
        </p:txBody>
      </p:sp>
      <p:sp>
        <p:nvSpPr>
          <p:cNvPr id="13" name="Rectangle 12"/>
          <p:cNvSpPr/>
          <p:nvPr/>
        </p:nvSpPr>
        <p:spPr>
          <a:xfrm>
            <a:off x="2609468" y="2420888"/>
            <a:ext cx="4248472" cy="1928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TextBox 14"/>
          <p:cNvSpPr txBox="1"/>
          <p:nvPr/>
        </p:nvSpPr>
        <p:spPr>
          <a:xfrm>
            <a:off x="3203848" y="3861048"/>
            <a:ext cx="3286125" cy="307975"/>
          </a:xfrm>
          <a:prstGeom prst="rect">
            <a:avLst/>
          </a:prstGeom>
          <a:noFill/>
        </p:spPr>
        <p:txBody>
          <a:bodyPr>
            <a:spAutoFit/>
          </a:bodyPr>
          <a:lstStyle/>
          <a:p>
            <a:pPr>
              <a:defRPr/>
            </a:pPr>
            <a:r>
              <a:rPr lang="en-US" sz="1400" dirty="0">
                <a:solidFill>
                  <a:prstClr val="white"/>
                </a:solidFill>
                <a:latin typeface="Constantia"/>
              </a:rPr>
              <a:t>Horizon distance in physical space</a:t>
            </a:r>
          </a:p>
        </p:txBody>
      </p:sp>
      <p:graphicFrame>
        <p:nvGraphicFramePr>
          <p:cNvPr id="146441" name="Object 3"/>
          <p:cNvGraphicFramePr>
            <a:graphicFrameLocks noChangeAspect="1"/>
          </p:cNvGraphicFramePr>
          <p:nvPr>
            <p:extLst>
              <p:ext uri="{D42A27DB-BD31-4B8C-83A1-F6EECF244321}">
                <p14:modId xmlns:p14="http://schemas.microsoft.com/office/powerpoint/2010/main" val="3790200271"/>
              </p:ext>
            </p:extLst>
          </p:nvPr>
        </p:nvGraphicFramePr>
        <p:xfrm>
          <a:off x="3662362" y="3063825"/>
          <a:ext cx="1824038" cy="642938"/>
        </p:xfrm>
        <a:graphic>
          <a:graphicData uri="http://schemas.openxmlformats.org/presentationml/2006/ole">
            <mc:AlternateContent xmlns:mc="http://schemas.openxmlformats.org/markup-compatibility/2006">
              <mc:Choice xmlns:v="urn:schemas-microsoft-com:vml" Requires="v">
                <p:oleObj spid="_x0000_s128023" name="Equation" r:id="rId3" imgW="647700" imgH="228600" progId="Equation.DSMT4">
                  <p:embed/>
                </p:oleObj>
              </mc:Choice>
              <mc:Fallback>
                <p:oleObj name="Equation" r:id="rId3" imgW="64770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2362" y="3063825"/>
                        <a:ext cx="1824038"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TextBox 18"/>
          <p:cNvSpPr txBox="1"/>
          <p:nvPr/>
        </p:nvSpPr>
        <p:spPr>
          <a:xfrm>
            <a:off x="3107531" y="2564904"/>
            <a:ext cx="3286125" cy="307975"/>
          </a:xfrm>
          <a:prstGeom prst="rect">
            <a:avLst/>
          </a:prstGeom>
          <a:noFill/>
        </p:spPr>
        <p:txBody>
          <a:bodyPr>
            <a:spAutoFit/>
          </a:bodyPr>
          <a:lstStyle/>
          <a:p>
            <a:pPr>
              <a:defRPr/>
            </a:pPr>
            <a:r>
              <a:rPr lang="en-US" sz="1400" dirty="0">
                <a:solidFill>
                  <a:prstClr val="white"/>
                </a:solidFill>
                <a:latin typeface="Constantia"/>
              </a:rPr>
              <a:t>In an Einstein-de Sitter Universe </a:t>
            </a:r>
          </a:p>
        </p:txBody>
      </p:sp>
    </p:spTree>
    <p:extLst>
      <p:ext uri="{BB962C8B-B14F-4D97-AF65-F5344CB8AC3E}">
        <p14:creationId xmlns:p14="http://schemas.microsoft.com/office/powerpoint/2010/main" val="3902560394"/>
      </p:ext>
    </p:extLst>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7" name="Rectangle 3"/>
          <p:cNvSpPr>
            <a:spLocks noChangeArrowheads="1"/>
          </p:cNvSpPr>
          <p:nvPr/>
        </p:nvSpPr>
        <p:spPr bwMode="auto">
          <a:xfrm>
            <a:off x="-500063" y="-142875"/>
            <a:ext cx="10404476" cy="1371600"/>
          </a:xfrm>
          <a:prstGeom prst="rect">
            <a:avLst/>
          </a:prstGeom>
          <a:noFill/>
          <a:ln w="9525">
            <a:noFill/>
            <a:miter lim="800000"/>
            <a:headEnd/>
            <a:tailEnd/>
          </a:ln>
        </p:spPr>
        <p:txBody>
          <a:bodyPr anchor="ctr"/>
          <a:lstStyle/>
          <a:p>
            <a:pPr algn="ctr">
              <a:defRPr/>
            </a:pPr>
            <a:r>
              <a:rPr lang="en-US" sz="4200" b="1" dirty="0" smtClean="0">
                <a:solidFill>
                  <a:prstClr val="white"/>
                </a:solidFill>
                <a:latin typeface="Constantia"/>
              </a:rPr>
              <a:t>Cosmic Energy </a:t>
            </a:r>
            <a:r>
              <a:rPr lang="en-US" sz="4200" b="1" dirty="0" err="1" smtClean="0">
                <a:solidFill>
                  <a:prstClr val="white"/>
                </a:solidFill>
                <a:latin typeface="Constantia"/>
              </a:rPr>
              <a:t>Inventarisation</a:t>
            </a:r>
            <a:endParaRPr lang="en-US" sz="4200" b="1" dirty="0">
              <a:solidFill>
                <a:prstClr val="white"/>
              </a:solidFill>
              <a:latin typeface="Constantia"/>
            </a:endParaRPr>
          </a:p>
        </p:txBody>
      </p:sp>
      <p:pic>
        <p:nvPicPr>
          <p:cNvPr id="60419" name="Picture 4" descr="baryonbudget"/>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85775" y="1071563"/>
            <a:ext cx="8229600" cy="5348287"/>
          </a:xfrm>
          <a:noFill/>
        </p:spPr>
      </p:pic>
      <p:sp>
        <p:nvSpPr>
          <p:cNvPr id="93189" name="Text Box 5"/>
          <p:cNvSpPr txBox="1">
            <a:spLocks noChangeArrowheads="1"/>
          </p:cNvSpPr>
          <p:nvPr/>
        </p:nvSpPr>
        <p:spPr bwMode="auto">
          <a:xfrm>
            <a:off x="5795963" y="6491288"/>
            <a:ext cx="4032250" cy="366712"/>
          </a:xfrm>
          <a:prstGeom prst="rect">
            <a:avLst/>
          </a:prstGeom>
          <a:noFill/>
          <a:ln w="9525">
            <a:noFill/>
            <a:miter lim="800000"/>
            <a:headEnd/>
            <a:tailEnd/>
          </a:ln>
        </p:spPr>
        <p:txBody>
          <a:bodyPr>
            <a:spAutoFit/>
          </a:bodyPr>
          <a:lstStyle/>
          <a:p>
            <a:pPr>
              <a:spcBef>
                <a:spcPct val="50000"/>
              </a:spcBef>
              <a:defRPr/>
            </a:pPr>
            <a:r>
              <a:rPr lang="en-US" b="1" dirty="0">
                <a:solidFill>
                  <a:prstClr val="white"/>
                </a:solidFill>
                <a:latin typeface="Constantia"/>
              </a:rPr>
              <a:t>Fukugita &amp; Peebles 2004</a:t>
            </a:r>
          </a:p>
        </p:txBody>
      </p:sp>
      <p:sp>
        <p:nvSpPr>
          <p:cNvPr id="60421" name="Rectangle 6"/>
          <p:cNvSpPr>
            <a:spLocks noChangeArrowheads="1"/>
          </p:cNvSpPr>
          <p:nvPr/>
        </p:nvSpPr>
        <p:spPr bwMode="auto">
          <a:xfrm>
            <a:off x="500063" y="1071563"/>
            <a:ext cx="8215312" cy="5357812"/>
          </a:xfrm>
          <a:prstGeom prst="rect">
            <a:avLst/>
          </a:prstGeom>
          <a:noFill/>
          <a:ln w="38100">
            <a:solidFill>
              <a:srgbClr val="0000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2" name="Rectangle 1"/>
          <p:cNvSpPr/>
          <p:nvPr/>
        </p:nvSpPr>
        <p:spPr>
          <a:xfrm>
            <a:off x="755576" y="3573016"/>
            <a:ext cx="7776864" cy="432048"/>
          </a:xfrm>
          <a:prstGeom prst="rect">
            <a:avLst/>
          </a:prstGeom>
          <a:solidFill>
            <a:schemeClr val="tx2">
              <a:alpha val="51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Up Arrow 3"/>
          <p:cNvSpPr/>
          <p:nvPr/>
        </p:nvSpPr>
        <p:spPr>
          <a:xfrm>
            <a:off x="7632154" y="4149080"/>
            <a:ext cx="359867" cy="576064"/>
          </a:xfrm>
          <a:prstGeom prst="upArrow">
            <a:avLst/>
          </a:prstGeom>
          <a:solidFill>
            <a:schemeClr val="tx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TextBox 4"/>
          <p:cNvSpPr txBox="1"/>
          <p:nvPr/>
        </p:nvSpPr>
        <p:spPr>
          <a:xfrm>
            <a:off x="7231149" y="4869160"/>
            <a:ext cx="1521743" cy="646331"/>
          </a:xfrm>
          <a:prstGeom prst="rect">
            <a:avLst/>
          </a:prstGeom>
          <a:noFill/>
        </p:spPr>
        <p:txBody>
          <a:bodyPr wrap="square" rtlCol="0">
            <a:spAutoFit/>
          </a:bodyPr>
          <a:lstStyle/>
          <a:p>
            <a:r>
              <a:rPr lang="nl-NL" sz="1200" b="1" dirty="0">
                <a:solidFill>
                  <a:prstClr val="black">
                    <a:lumMod val="75000"/>
                    <a:lumOff val="25000"/>
                  </a:prstClr>
                </a:solidFill>
              </a:rPr>
              <a:t>s</a:t>
            </a:r>
            <a:r>
              <a:rPr lang="nl-NL" sz="1200" b="1" dirty="0" smtClean="0">
                <a:solidFill>
                  <a:prstClr val="black">
                    <a:lumMod val="75000"/>
                    <a:lumOff val="25000"/>
                  </a:prstClr>
                </a:solidFill>
              </a:rPr>
              <a:t>terren slechts ~0.1% energie</a:t>
            </a:r>
          </a:p>
          <a:p>
            <a:r>
              <a:rPr lang="nl-NL" sz="1200" b="1" dirty="0" smtClean="0">
                <a:solidFill>
                  <a:prstClr val="black">
                    <a:lumMod val="75000"/>
                    <a:lumOff val="25000"/>
                  </a:prstClr>
                </a:solidFill>
              </a:rPr>
              <a:t>Heelal</a:t>
            </a:r>
            <a:endParaRPr lang="en-GB" sz="1200" b="1" dirty="0">
              <a:solidFill>
                <a:prstClr val="black">
                  <a:lumMod val="75000"/>
                  <a:lumOff val="25000"/>
                </a:prstClr>
              </a:solidFill>
            </a:endParaRPr>
          </a:p>
        </p:txBody>
      </p:sp>
      <p:sp>
        <p:nvSpPr>
          <p:cNvPr id="6" name="Rectangle 5"/>
          <p:cNvSpPr/>
          <p:nvPr/>
        </p:nvSpPr>
        <p:spPr>
          <a:xfrm>
            <a:off x="7231149" y="4869160"/>
            <a:ext cx="1301291" cy="646331"/>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421230761"/>
      </p:ext>
    </p:extLst>
  </p:cSld>
  <p:clrMapOvr>
    <a:masterClrMapping/>
  </p:clrMapOvr>
  <p:transition>
    <p:zo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571500" y="5715000"/>
            <a:ext cx="7929563"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Horizons</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sp>
        <p:nvSpPr>
          <p:cNvPr id="9" name="TextBox 8"/>
          <p:cNvSpPr txBox="1"/>
          <p:nvPr/>
        </p:nvSpPr>
        <p:spPr>
          <a:xfrm>
            <a:off x="714375" y="5857875"/>
            <a:ext cx="8072438" cy="769938"/>
          </a:xfrm>
          <a:prstGeom prst="rect">
            <a:avLst/>
          </a:prstGeom>
          <a:noFill/>
        </p:spPr>
        <p:txBody>
          <a:bodyPr>
            <a:spAutoFit/>
          </a:bodyPr>
          <a:lstStyle/>
          <a:p>
            <a:pPr>
              <a:defRPr/>
            </a:pPr>
            <a:r>
              <a:rPr lang="en-US" sz="2200" b="1" dirty="0">
                <a:solidFill>
                  <a:prstClr val="black">
                    <a:lumMod val="85000"/>
                    <a:lumOff val="15000"/>
                  </a:prstClr>
                </a:solidFill>
                <a:latin typeface="Constantia"/>
              </a:rPr>
              <a:t>Horizon of the Universe:</a:t>
            </a:r>
          </a:p>
          <a:p>
            <a:pPr>
              <a:defRPr/>
            </a:pPr>
            <a:r>
              <a:rPr lang="en-US" sz="2200" b="1" dirty="0">
                <a:solidFill>
                  <a:prstClr val="black">
                    <a:lumMod val="85000"/>
                    <a:lumOff val="15000"/>
                  </a:prstClr>
                </a:solidFill>
                <a:latin typeface="Constantia"/>
              </a:rPr>
              <a:t>distance that light travelled since the Big Bang</a:t>
            </a:r>
          </a:p>
        </p:txBody>
      </p:sp>
      <p:sp>
        <p:nvSpPr>
          <p:cNvPr id="12" name="Right Arrow 11"/>
          <p:cNvSpPr/>
          <p:nvPr/>
        </p:nvSpPr>
        <p:spPr>
          <a:xfrm rot="5400000">
            <a:off x="2763701" y="2847339"/>
            <a:ext cx="500063" cy="484188"/>
          </a:xfrm>
          <a:prstGeom prst="rightArrow">
            <a:avLst/>
          </a:prstGeom>
          <a:solidFill>
            <a:schemeClr val="tx1"/>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571501" y="1214438"/>
            <a:ext cx="5368652" cy="1500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TextBox 16"/>
          <p:cNvSpPr txBox="1"/>
          <p:nvPr/>
        </p:nvSpPr>
        <p:spPr>
          <a:xfrm>
            <a:off x="714375" y="1428750"/>
            <a:ext cx="7602041" cy="954107"/>
          </a:xfrm>
          <a:prstGeom prst="rect">
            <a:avLst/>
          </a:prstGeom>
          <a:noFill/>
        </p:spPr>
        <p:txBody>
          <a:bodyPr wrap="square">
            <a:spAutoFit/>
          </a:bodyPr>
          <a:lstStyle/>
          <a:p>
            <a:pPr>
              <a:defRPr/>
            </a:pPr>
            <a:r>
              <a:rPr lang="en-US" sz="1400" dirty="0">
                <a:solidFill>
                  <a:prstClr val="white"/>
                </a:solidFill>
                <a:latin typeface="Constantia"/>
              </a:rPr>
              <a:t>The horizon distance at </a:t>
            </a:r>
            <a:r>
              <a:rPr lang="en-US" sz="1400" dirty="0" smtClean="0">
                <a:solidFill>
                  <a:prstClr val="white"/>
                </a:solidFill>
                <a:latin typeface="Constantia"/>
              </a:rPr>
              <a:t>recombination/decoupling      </a:t>
            </a:r>
          </a:p>
          <a:p>
            <a:pPr>
              <a:defRPr/>
            </a:pPr>
            <a:r>
              <a:rPr lang="en-US" sz="1400" dirty="0" smtClean="0">
                <a:solidFill>
                  <a:prstClr val="white"/>
                </a:solidFill>
                <a:latin typeface="Constantia"/>
              </a:rPr>
              <a:t>(</a:t>
            </a:r>
            <a:r>
              <a:rPr lang="en-US" sz="1400" dirty="0" err="1" smtClean="0">
                <a:solidFill>
                  <a:prstClr val="white"/>
                </a:solidFill>
                <a:latin typeface="Constantia"/>
              </a:rPr>
              <a:t>ie</a:t>
            </a:r>
            <a:r>
              <a:rPr lang="en-US" sz="1400" dirty="0" smtClean="0">
                <a:solidFill>
                  <a:prstClr val="white"/>
                </a:solidFill>
                <a:latin typeface="Constantia"/>
              </a:rPr>
              <a:t>. time at which Cosmic Microwave Background is coming from)</a:t>
            </a:r>
            <a:endParaRPr lang="en-US" sz="1400" dirty="0">
              <a:solidFill>
                <a:prstClr val="white"/>
              </a:solidFill>
              <a:latin typeface="Constantia"/>
            </a:endParaRPr>
          </a:p>
          <a:p>
            <a:pPr>
              <a:defRPr/>
            </a:pPr>
            <a:endParaRPr lang="en-US" sz="1400" dirty="0">
              <a:solidFill>
                <a:prstClr val="white"/>
              </a:solidFill>
              <a:latin typeface="Constantia"/>
            </a:endParaRPr>
          </a:p>
          <a:p>
            <a:pPr>
              <a:defRPr/>
            </a:pPr>
            <a:r>
              <a:rPr lang="en-US" sz="1400" dirty="0" smtClean="0">
                <a:solidFill>
                  <a:prstClr val="white"/>
                </a:solidFill>
                <a:latin typeface="Constantia"/>
              </a:rPr>
              <a:t>                               angular </a:t>
            </a:r>
            <a:r>
              <a:rPr lang="en-US" sz="1400" dirty="0">
                <a:solidFill>
                  <a:prstClr val="white"/>
                </a:solidFill>
                <a:latin typeface="Constantia"/>
              </a:rPr>
              <a:t>size on the sky:  </a:t>
            </a:r>
          </a:p>
        </p:txBody>
      </p:sp>
      <p:graphicFrame>
        <p:nvGraphicFramePr>
          <p:cNvPr id="147465" name="Object 5"/>
          <p:cNvGraphicFramePr>
            <a:graphicFrameLocks noChangeAspect="1"/>
          </p:cNvGraphicFramePr>
          <p:nvPr/>
        </p:nvGraphicFramePr>
        <p:xfrm>
          <a:off x="857250" y="3571875"/>
          <a:ext cx="1181100" cy="1893888"/>
        </p:xfrm>
        <a:graphic>
          <a:graphicData uri="http://schemas.openxmlformats.org/presentationml/2006/ole">
            <mc:AlternateContent xmlns:mc="http://schemas.openxmlformats.org/markup-compatibility/2006">
              <mc:Choice xmlns:v="urn:schemas-microsoft-com:vml" Requires="v">
                <p:oleObj spid="_x0000_s129052" name="Equation" r:id="rId3" imgW="418918" imgH="672808" progId="Equation.DSMT4">
                  <p:embed/>
                </p:oleObj>
              </mc:Choice>
              <mc:Fallback>
                <p:oleObj name="Equation" r:id="rId3" imgW="418918" imgH="672808"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0" y="3571875"/>
                        <a:ext cx="1181100" cy="189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 name="Rectangle 19"/>
          <p:cNvSpPr/>
          <p:nvPr/>
        </p:nvSpPr>
        <p:spPr>
          <a:xfrm>
            <a:off x="571500" y="3429000"/>
            <a:ext cx="7929563" cy="21431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TextBox 20"/>
          <p:cNvSpPr txBox="1"/>
          <p:nvPr/>
        </p:nvSpPr>
        <p:spPr>
          <a:xfrm>
            <a:off x="2428875" y="3643313"/>
            <a:ext cx="3286125" cy="1816100"/>
          </a:xfrm>
          <a:prstGeom prst="rect">
            <a:avLst/>
          </a:prstGeom>
          <a:noFill/>
        </p:spPr>
        <p:txBody>
          <a:bodyPr>
            <a:spAutoFit/>
          </a:bodyPr>
          <a:lstStyle/>
          <a:p>
            <a:pPr>
              <a:defRPr/>
            </a:pPr>
            <a:r>
              <a:rPr lang="en-US" sz="1400" dirty="0">
                <a:solidFill>
                  <a:prstClr val="white"/>
                </a:solidFill>
                <a:latin typeface="Constantia"/>
              </a:rPr>
              <a:t>Large angular scales:</a:t>
            </a:r>
          </a:p>
          <a:p>
            <a:pPr>
              <a:defRPr/>
            </a:pPr>
            <a:r>
              <a:rPr lang="en-US" sz="1400" dirty="0">
                <a:solidFill>
                  <a:prstClr val="white"/>
                </a:solidFill>
                <a:latin typeface="Constantia"/>
              </a:rPr>
              <a:t>NOT  in physical contact</a:t>
            </a:r>
          </a:p>
          <a:p>
            <a:pPr>
              <a:defRPr/>
            </a:pPr>
            <a:endParaRPr lang="en-US" sz="1400" dirty="0">
              <a:solidFill>
                <a:prstClr val="white"/>
              </a:solidFill>
              <a:latin typeface="Constantia"/>
            </a:endParaRPr>
          </a:p>
          <a:p>
            <a:pPr>
              <a:defRPr/>
            </a:pPr>
            <a:endParaRPr lang="en-US" sz="1400" dirty="0">
              <a:solidFill>
                <a:prstClr val="white"/>
              </a:solidFill>
              <a:latin typeface="Constantia"/>
            </a:endParaRPr>
          </a:p>
          <a:p>
            <a:pPr>
              <a:defRPr/>
            </a:pPr>
            <a:endParaRPr lang="en-US" sz="1400" dirty="0">
              <a:solidFill>
                <a:prstClr val="white"/>
              </a:solidFill>
              <a:latin typeface="Constantia"/>
            </a:endParaRPr>
          </a:p>
          <a:p>
            <a:pPr>
              <a:defRPr/>
            </a:pPr>
            <a:endParaRPr lang="en-US" sz="1400" dirty="0">
              <a:solidFill>
                <a:prstClr val="white"/>
              </a:solidFill>
              <a:latin typeface="Constantia"/>
            </a:endParaRPr>
          </a:p>
          <a:p>
            <a:pPr>
              <a:defRPr/>
            </a:pPr>
            <a:r>
              <a:rPr lang="en-US" sz="1400" dirty="0">
                <a:solidFill>
                  <a:prstClr val="white"/>
                </a:solidFill>
                <a:latin typeface="Constantia"/>
              </a:rPr>
              <a:t>Small angular scales:</a:t>
            </a:r>
          </a:p>
          <a:p>
            <a:pPr>
              <a:defRPr/>
            </a:pPr>
            <a:r>
              <a:rPr lang="en-US" sz="1400" dirty="0">
                <a:solidFill>
                  <a:prstClr val="white"/>
                </a:solidFill>
                <a:latin typeface="Constantia"/>
              </a:rPr>
              <a:t>In physical (thus, also thermal) contact  </a:t>
            </a:r>
          </a:p>
        </p:txBody>
      </p:sp>
      <p:graphicFrame>
        <p:nvGraphicFramePr>
          <p:cNvPr id="2" name="Object 1"/>
          <p:cNvGraphicFramePr>
            <a:graphicFrameLocks noChangeAspect="1"/>
          </p:cNvGraphicFramePr>
          <p:nvPr>
            <p:extLst>
              <p:ext uri="{D42A27DB-BD31-4B8C-83A1-F6EECF244321}">
                <p14:modId xmlns:p14="http://schemas.microsoft.com/office/powerpoint/2010/main" val="3960866214"/>
              </p:ext>
            </p:extLst>
          </p:nvPr>
        </p:nvGraphicFramePr>
        <p:xfrm>
          <a:off x="6228184" y="1584334"/>
          <a:ext cx="1824037" cy="642938"/>
        </p:xfrm>
        <a:graphic>
          <a:graphicData uri="http://schemas.openxmlformats.org/presentationml/2006/ole">
            <mc:AlternateContent xmlns:mc="http://schemas.openxmlformats.org/markup-compatibility/2006">
              <mc:Choice xmlns:v="urn:schemas-microsoft-com:vml" Requires="v">
                <p:oleObj spid="_x0000_s129053" name="Equation" r:id="rId5" imgW="647700" imgH="228600" progId="Equation.DSMT4">
                  <p:embed/>
                </p:oleObj>
              </mc:Choice>
              <mc:Fallback>
                <p:oleObj name="Equation" r:id="rId5" imgW="647700" imgH="2286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184" y="1584334"/>
                        <a:ext cx="1824037"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Rectangle 12"/>
          <p:cNvSpPr/>
          <p:nvPr/>
        </p:nvSpPr>
        <p:spPr>
          <a:xfrm>
            <a:off x="6084168" y="1214438"/>
            <a:ext cx="2424256" cy="1500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206384151"/>
      </p:ext>
    </p:extLst>
  </p:cSld>
  <p:clrMapOvr>
    <a:masterClrMapping/>
  </p:clrMapOvr>
  <p:transition>
    <p:zo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05" name="Text Box 5"/>
          <p:cNvSpPr txBox="1">
            <a:spLocks noChangeArrowheads="1"/>
          </p:cNvSpPr>
          <p:nvPr/>
        </p:nvSpPr>
        <p:spPr bwMode="auto">
          <a:xfrm>
            <a:off x="214313" y="5400675"/>
            <a:ext cx="8785225" cy="1052513"/>
          </a:xfrm>
          <a:prstGeom prst="rect">
            <a:avLst/>
          </a:prstGeom>
          <a:noFill/>
          <a:ln w="9525">
            <a:noFill/>
            <a:miter lim="800000"/>
            <a:headEnd/>
            <a:tailEnd/>
          </a:ln>
          <a:effectLst/>
        </p:spPr>
        <p:txBody>
          <a:bodyPr>
            <a:spAutoFit/>
          </a:bodyPr>
          <a:lstStyle/>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COBE measured fluctuations:                              &gt; 7</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Size Horizon at Recombination spans angle   ~ 1</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endParaRPr lang="en-US" sz="1600" b="1" dirty="0">
              <a:solidFill>
                <a:prstClr val="white"/>
              </a:solidFill>
              <a:effectLst>
                <a:outerShdw blurRad="38100" dist="38100" dir="2700000" algn="tl">
                  <a:srgbClr val="FFFFFF"/>
                </a:outerShdw>
              </a:effectLst>
              <a:latin typeface="Constantia"/>
            </a:endParaRP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How can it be that regions totally out of thermal contact have the same temperature ?  </a:t>
            </a:r>
          </a:p>
        </p:txBody>
      </p:sp>
      <p:pic>
        <p:nvPicPr>
          <p:cNvPr id="148483" name="Picture 3" descr="co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836613"/>
            <a:ext cx="8856662" cy="4567237"/>
          </a:xfrm>
          <a:noFill/>
        </p:spPr>
      </p:pic>
      <p:sp>
        <p:nvSpPr>
          <p:cNvPr id="972802" name="Rectangle 2"/>
          <p:cNvSpPr>
            <a:spLocks noGrp="1" noChangeArrowheads="1"/>
          </p:cNvSpPr>
          <p:nvPr>
            <p:ph type="title"/>
          </p:nvPr>
        </p:nvSpPr>
        <p:spPr>
          <a:xfrm>
            <a:off x="214282" y="0"/>
            <a:ext cx="9359900" cy="908050"/>
          </a:xfrm>
        </p:spPr>
        <p:txBody>
          <a:bodyPr/>
          <a:lstStyle/>
          <a:p>
            <a:pPr eaLnBrk="1" fontAlgn="auto" hangingPunct="1">
              <a:spcAft>
                <a:spcPts val="0"/>
              </a:spcAft>
              <a:defRPr/>
            </a:pPr>
            <a:r>
              <a:rPr sz="4800" b="1" smtClean="0">
                <a:solidFill>
                  <a:schemeClr val="tx1"/>
                </a:solidFill>
                <a:effectLst>
                  <a:outerShdw blurRad="38100" dist="38100" dir="2700000" algn="tl">
                    <a:srgbClr val="FFFFFF"/>
                  </a:outerShdw>
                </a:effectLst>
              </a:rPr>
              <a:t>Cosmic Microwave Background</a:t>
            </a:r>
          </a:p>
        </p:txBody>
      </p:sp>
      <p:sp>
        <p:nvSpPr>
          <p:cNvPr id="148485" name="Rectangle 4"/>
          <p:cNvSpPr>
            <a:spLocks noChangeArrowheads="1"/>
          </p:cNvSpPr>
          <p:nvPr/>
        </p:nvSpPr>
        <p:spPr bwMode="auto">
          <a:xfrm>
            <a:off x="179388" y="5357813"/>
            <a:ext cx="8785225" cy="1428750"/>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48486" name="Oval 6"/>
          <p:cNvSpPr>
            <a:spLocks noChangeArrowheads="1"/>
          </p:cNvSpPr>
          <p:nvPr/>
        </p:nvSpPr>
        <p:spPr bwMode="auto">
          <a:xfrm>
            <a:off x="2195513" y="3068638"/>
            <a:ext cx="144462" cy="1444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48487" name="AutoShape 7"/>
          <p:cNvSpPr>
            <a:spLocks noChangeArrowheads="1"/>
          </p:cNvSpPr>
          <p:nvPr/>
        </p:nvSpPr>
        <p:spPr bwMode="auto">
          <a:xfrm rot="-1317264">
            <a:off x="2411413" y="2781300"/>
            <a:ext cx="1150937" cy="71438"/>
          </a:xfrm>
          <a:prstGeom prst="leftArrow">
            <a:avLst>
              <a:gd name="adj1" fmla="val 50000"/>
              <a:gd name="adj2" fmla="val 402775"/>
            </a:avLst>
          </a:prstGeom>
          <a:solidFill>
            <a:srgbClr val="FF0000"/>
          </a:solidFill>
          <a:ln w="9525">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48488" name="Text Box 8"/>
          <p:cNvSpPr txBox="1">
            <a:spLocks noChangeArrowheads="1"/>
          </p:cNvSpPr>
          <p:nvPr/>
        </p:nvSpPr>
        <p:spPr bwMode="auto">
          <a:xfrm>
            <a:off x="3635375" y="2349500"/>
            <a:ext cx="3095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1800" smtClean="0">
                <a:solidFill>
                  <a:srgbClr val="CC0000"/>
                </a:solidFill>
                <a:latin typeface="Arial" charset="0"/>
              </a:rPr>
              <a:t>Size Horizon Recombination</a:t>
            </a:r>
          </a:p>
        </p:txBody>
      </p:sp>
    </p:spTree>
    <p:extLst>
      <p:ext uri="{BB962C8B-B14F-4D97-AF65-F5344CB8AC3E}">
        <p14:creationId xmlns:p14="http://schemas.microsoft.com/office/powerpoint/2010/main" val="760869633"/>
      </p:ext>
    </p:extLst>
  </p:cSld>
  <p:clrMapOvr>
    <a:masterClrMapping/>
  </p:clrMapOvr>
  <p:transition>
    <p:zo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05" name="Text Box 5"/>
          <p:cNvSpPr txBox="1">
            <a:spLocks noChangeArrowheads="1"/>
          </p:cNvSpPr>
          <p:nvPr/>
        </p:nvSpPr>
        <p:spPr bwMode="auto">
          <a:xfrm>
            <a:off x="214313" y="5400675"/>
            <a:ext cx="8785225" cy="1052513"/>
          </a:xfrm>
          <a:prstGeom prst="rect">
            <a:avLst/>
          </a:prstGeom>
          <a:noFill/>
          <a:ln w="9525">
            <a:noFill/>
            <a:miter lim="800000"/>
            <a:headEnd/>
            <a:tailEnd/>
          </a:ln>
          <a:effectLst/>
        </p:spPr>
        <p:txBody>
          <a:bodyPr>
            <a:spAutoFit/>
          </a:bodyPr>
          <a:lstStyle/>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COBE measured fluctuations:                              &gt; 7</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Size Horizon at Recombination spans angle   ~ 1</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endParaRPr lang="en-US" sz="1600" b="1" dirty="0">
              <a:solidFill>
                <a:prstClr val="white"/>
              </a:solidFill>
              <a:effectLst>
                <a:outerShdw blurRad="38100" dist="38100" dir="2700000" algn="tl">
                  <a:srgbClr val="FFFFFF"/>
                </a:outerShdw>
              </a:effectLst>
              <a:latin typeface="Constantia"/>
            </a:endParaRP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COBE proved that </a:t>
            </a:r>
            <a:r>
              <a:rPr lang="en-US" sz="1600" b="1" dirty="0" err="1">
                <a:solidFill>
                  <a:prstClr val="white"/>
                </a:solidFill>
                <a:effectLst>
                  <a:outerShdw blurRad="38100" dist="38100" dir="2700000" algn="tl">
                    <a:srgbClr val="FFFFFF"/>
                  </a:outerShdw>
                </a:effectLst>
                <a:latin typeface="Constantia"/>
              </a:rPr>
              <a:t>superhorizon</a:t>
            </a:r>
            <a:r>
              <a:rPr lang="en-US" sz="1600" b="1" dirty="0">
                <a:solidFill>
                  <a:prstClr val="white"/>
                </a:solidFill>
                <a:effectLst>
                  <a:outerShdw blurRad="38100" dist="38100" dir="2700000" algn="tl">
                    <a:srgbClr val="FFFFFF"/>
                  </a:outerShdw>
                </a:effectLst>
                <a:latin typeface="Constantia"/>
              </a:rPr>
              <a:t> fluctuations do exist:                prediction Inflation !!!!! </a:t>
            </a:r>
          </a:p>
        </p:txBody>
      </p:sp>
      <p:pic>
        <p:nvPicPr>
          <p:cNvPr id="149507" name="Picture 3" descr="co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836613"/>
            <a:ext cx="8856662" cy="4567237"/>
          </a:xfrm>
          <a:noFill/>
        </p:spPr>
      </p:pic>
      <p:sp>
        <p:nvSpPr>
          <p:cNvPr id="972802" name="Rectangle 2"/>
          <p:cNvSpPr>
            <a:spLocks noGrp="1" noChangeArrowheads="1"/>
          </p:cNvSpPr>
          <p:nvPr>
            <p:ph type="title"/>
          </p:nvPr>
        </p:nvSpPr>
        <p:spPr>
          <a:xfrm>
            <a:off x="214282" y="0"/>
            <a:ext cx="9359900" cy="908050"/>
          </a:xfrm>
        </p:spPr>
        <p:txBody>
          <a:bodyPr/>
          <a:lstStyle/>
          <a:p>
            <a:pPr eaLnBrk="1" fontAlgn="auto" hangingPunct="1">
              <a:spcAft>
                <a:spcPts val="0"/>
              </a:spcAft>
              <a:defRPr/>
            </a:pPr>
            <a:r>
              <a:rPr sz="4800" b="1" smtClean="0">
                <a:solidFill>
                  <a:schemeClr val="tx1"/>
                </a:solidFill>
                <a:effectLst>
                  <a:outerShdw blurRad="38100" dist="38100" dir="2700000" algn="tl">
                    <a:srgbClr val="FFFFFF"/>
                  </a:outerShdw>
                </a:effectLst>
              </a:rPr>
              <a:t>Cosmic Microwave Background</a:t>
            </a:r>
          </a:p>
        </p:txBody>
      </p:sp>
      <p:sp>
        <p:nvSpPr>
          <p:cNvPr id="149509" name="Rectangle 4"/>
          <p:cNvSpPr>
            <a:spLocks noChangeArrowheads="1"/>
          </p:cNvSpPr>
          <p:nvPr/>
        </p:nvSpPr>
        <p:spPr bwMode="auto">
          <a:xfrm>
            <a:off x="179388" y="5357813"/>
            <a:ext cx="8785225" cy="1428750"/>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49510" name="Oval 6"/>
          <p:cNvSpPr>
            <a:spLocks noChangeArrowheads="1"/>
          </p:cNvSpPr>
          <p:nvPr/>
        </p:nvSpPr>
        <p:spPr bwMode="auto">
          <a:xfrm>
            <a:off x="2195513" y="3068638"/>
            <a:ext cx="144462" cy="1444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49511" name="AutoShape 7"/>
          <p:cNvSpPr>
            <a:spLocks noChangeArrowheads="1"/>
          </p:cNvSpPr>
          <p:nvPr/>
        </p:nvSpPr>
        <p:spPr bwMode="auto">
          <a:xfrm rot="-1317264">
            <a:off x="2411413" y="2781300"/>
            <a:ext cx="1150937" cy="71438"/>
          </a:xfrm>
          <a:prstGeom prst="leftArrow">
            <a:avLst>
              <a:gd name="adj1" fmla="val 50000"/>
              <a:gd name="adj2" fmla="val 402775"/>
            </a:avLst>
          </a:prstGeom>
          <a:solidFill>
            <a:srgbClr val="FF0000"/>
          </a:solidFill>
          <a:ln w="9525">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49512" name="Text Box 8"/>
          <p:cNvSpPr txBox="1">
            <a:spLocks noChangeArrowheads="1"/>
          </p:cNvSpPr>
          <p:nvPr/>
        </p:nvSpPr>
        <p:spPr bwMode="auto">
          <a:xfrm>
            <a:off x="3635375" y="2349500"/>
            <a:ext cx="3095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1800" smtClean="0">
                <a:solidFill>
                  <a:srgbClr val="CC0000"/>
                </a:solidFill>
                <a:latin typeface="Arial" charset="0"/>
              </a:rPr>
              <a:t>Size Horizon Recombination</a:t>
            </a:r>
          </a:p>
        </p:txBody>
      </p:sp>
    </p:spTree>
    <p:extLst>
      <p:ext uri="{BB962C8B-B14F-4D97-AF65-F5344CB8AC3E}">
        <p14:creationId xmlns:p14="http://schemas.microsoft.com/office/powerpoint/2010/main" val="2603805376"/>
      </p:ext>
    </p:extLst>
  </p:cSld>
  <p:clrMapOvr>
    <a:masterClrMapping/>
  </p:clrMapOvr>
  <p:transition>
    <p:zo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Structure  Problem</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447977098"/>
      </p:ext>
    </p:extLst>
  </p:cSld>
  <p:clrMapOvr>
    <a:masterClrMapping/>
  </p:clrMapOvr>
  <p:transition>
    <p:zo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505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20638"/>
            <a:ext cx="10040938" cy="6978651"/>
          </a:xfrm>
        </p:spPr>
      </p:pic>
      <p:sp>
        <p:nvSpPr>
          <p:cNvPr id="6" name="Rectangle 6"/>
          <p:cNvSpPr>
            <a:spLocks noGrp="1" noChangeArrowheads="1"/>
          </p:cNvSpPr>
          <p:nvPr>
            <p:ph type="title"/>
          </p:nvPr>
        </p:nvSpPr>
        <p:spPr>
          <a:xfrm>
            <a:off x="755650" y="2636838"/>
            <a:ext cx="8229600" cy="1143000"/>
          </a:xfrm>
          <a:ln>
            <a:miter lim="800000"/>
            <a:headEnd/>
            <a:tailEnd/>
          </a:ln>
        </p:spPr>
        <p:txBody>
          <a:bodyPr/>
          <a:lstStyle/>
          <a:p>
            <a:pPr>
              <a:defRPr/>
            </a:pPr>
            <a:r>
              <a:rPr lang="en-US" sz="6000" b="1" dirty="0" smtClean="0">
                <a:solidFill>
                  <a:schemeClr val="tx1"/>
                </a:solidFill>
                <a:effectLst>
                  <a:outerShdw blurRad="38100" dist="38100" dir="2700000" algn="tl">
                    <a:srgbClr val="000000"/>
                  </a:outerShdw>
                </a:effectLst>
                <a:latin typeface="Papyrus" pitchFamily="66" charset="0"/>
              </a:rPr>
              <a:t>Primordial Noise:</a:t>
            </a:r>
            <a:br>
              <a:rPr lang="en-US" sz="6000" b="1" dirty="0" smtClean="0">
                <a:solidFill>
                  <a:schemeClr val="tx1"/>
                </a:solidFill>
                <a:effectLst>
                  <a:outerShdw blurRad="38100" dist="38100" dir="2700000" algn="tl">
                    <a:srgbClr val="000000"/>
                  </a:outerShdw>
                </a:effectLst>
                <a:latin typeface="Papyrus" pitchFamily="66" charset="0"/>
              </a:rPr>
            </a:br>
            <a:r>
              <a:rPr lang="en-US" sz="6000" b="1" dirty="0">
                <a:solidFill>
                  <a:schemeClr val="tx1"/>
                </a:solidFill>
                <a:effectLst>
                  <a:outerShdw blurRad="38100" dist="38100" dir="2700000" algn="tl">
                    <a:srgbClr val="000000"/>
                  </a:outerShdw>
                </a:effectLst>
                <a:latin typeface="Papyrus" pitchFamily="66" charset="0"/>
              </a:rPr>
              <a:t/>
            </a:r>
            <a:br>
              <a:rPr lang="en-US" sz="6000" b="1" dirty="0">
                <a:solidFill>
                  <a:schemeClr val="tx1"/>
                </a:solidFill>
                <a:effectLst>
                  <a:outerShdw blurRad="38100" dist="38100" dir="2700000" algn="tl">
                    <a:srgbClr val="000000"/>
                  </a:outerShdw>
                </a:effectLst>
                <a:latin typeface="Papyrus" pitchFamily="66" charset="0"/>
              </a:rPr>
            </a:br>
            <a:r>
              <a:rPr lang="en-US" sz="6000" b="1" dirty="0" smtClean="0">
                <a:solidFill>
                  <a:schemeClr val="tx1"/>
                </a:solidFill>
                <a:effectLst>
                  <a:outerShdw blurRad="38100" dist="38100" dir="2700000" algn="tl">
                    <a:srgbClr val="000000"/>
                  </a:outerShdw>
                </a:effectLst>
                <a:latin typeface="Papyrus" pitchFamily="66" charset="0"/>
              </a:rPr>
              <a:t>Seeds of </a:t>
            </a:r>
            <a:br>
              <a:rPr lang="en-US" sz="6000" b="1" dirty="0" smtClean="0">
                <a:solidFill>
                  <a:schemeClr val="tx1"/>
                </a:solidFill>
                <a:effectLst>
                  <a:outerShdw blurRad="38100" dist="38100" dir="2700000" algn="tl">
                    <a:srgbClr val="000000"/>
                  </a:outerShdw>
                </a:effectLst>
                <a:latin typeface="Papyrus" pitchFamily="66" charset="0"/>
              </a:rPr>
            </a:br>
            <a:r>
              <a:rPr lang="en-US" sz="6000" b="1" dirty="0" smtClean="0">
                <a:solidFill>
                  <a:schemeClr val="tx1"/>
                </a:solidFill>
                <a:effectLst>
                  <a:outerShdw blurRad="38100" dist="38100" dir="2700000" algn="tl">
                    <a:srgbClr val="000000"/>
                  </a:outerShdw>
                </a:effectLst>
                <a:latin typeface="Papyrus" pitchFamily="66" charset="0"/>
              </a:rPr>
              <a:t>Cosmic Structure</a:t>
            </a:r>
            <a:endParaRPr lang="en-US" sz="6000" b="1" dirty="0">
              <a:solidFill>
                <a:schemeClr val="tx1"/>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2797509804"/>
      </p:ext>
    </p:extLst>
  </p:cSld>
  <p:clrMapOvr>
    <a:masterClrMapping/>
  </p:clrMapOvr>
  <p:transition>
    <p:zo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Picture 11" descr="0307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0038"/>
            <a:ext cx="9144000" cy="914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AutoShape 4"/>
          <p:cNvSpPr>
            <a:spLocks noChangeArrowheads="1"/>
          </p:cNvSpPr>
          <p:nvPr/>
        </p:nvSpPr>
        <p:spPr bwMode="auto">
          <a:xfrm>
            <a:off x="899592" y="3140969"/>
            <a:ext cx="3672408" cy="2916324"/>
          </a:xfrm>
          <a:prstGeom prst="roundRect">
            <a:avLst>
              <a:gd name="adj" fmla="val 16667"/>
            </a:avLst>
          </a:prstGeom>
          <a:solidFill>
            <a:schemeClr val="accent5"/>
          </a:solidFill>
          <a:ln w="38100">
            <a:solidFill>
              <a:srgbClr val="000080"/>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srgbClr val="000000"/>
              </a:solidFill>
            </a:endParaRPr>
          </a:p>
        </p:txBody>
      </p:sp>
      <p:graphicFrame>
        <p:nvGraphicFramePr>
          <p:cNvPr id="2050" name="Object 9"/>
          <p:cNvGraphicFramePr>
            <a:graphicFrameLocks noChangeAspect="1"/>
          </p:cNvGraphicFramePr>
          <p:nvPr>
            <p:extLst>
              <p:ext uri="{D42A27DB-BD31-4B8C-83A1-F6EECF244321}">
                <p14:modId xmlns:p14="http://schemas.microsoft.com/office/powerpoint/2010/main" val="3422075686"/>
              </p:ext>
            </p:extLst>
          </p:nvPr>
        </p:nvGraphicFramePr>
        <p:xfrm>
          <a:off x="1827510" y="4796022"/>
          <a:ext cx="1816100" cy="1082675"/>
        </p:xfrm>
        <a:graphic>
          <a:graphicData uri="http://schemas.openxmlformats.org/presentationml/2006/ole">
            <mc:AlternateContent xmlns:mc="http://schemas.openxmlformats.org/markup-compatibility/2006">
              <mc:Choice xmlns:v="urn:schemas-microsoft-com:vml" Requires="v">
                <p:oleObj spid="_x0000_s133146" name="Equation" r:id="rId4" imgW="660240" imgH="393480" progId="Equation.DSMT4">
                  <p:embed/>
                </p:oleObj>
              </mc:Choice>
              <mc:Fallback>
                <p:oleObj name="Equation" r:id="rId4" imgW="660240" imgH="3934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7510" y="4796022"/>
                        <a:ext cx="1816100"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054" name="Picture 12" descr="globe_west_20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387424"/>
            <a:ext cx="5266563" cy="5266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860032" y="5013176"/>
            <a:ext cx="4032448" cy="2088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560979708"/>
              </p:ext>
            </p:extLst>
          </p:nvPr>
        </p:nvGraphicFramePr>
        <p:xfrm>
          <a:off x="5741111" y="5130875"/>
          <a:ext cx="2270289" cy="1702717"/>
        </p:xfrm>
        <a:graphic>
          <a:graphicData uri="http://schemas.openxmlformats.org/presentationml/2006/ole">
            <mc:AlternateContent xmlns:mc="http://schemas.openxmlformats.org/markup-compatibility/2006">
              <mc:Choice xmlns:v="urn:schemas-microsoft-com:vml" Requires="v">
                <p:oleObj spid="_x0000_s133147" name="Equation" r:id="rId7" imgW="1371600" imgH="1028520" progId="Equation.DSMT4">
                  <p:embed/>
                </p:oleObj>
              </mc:Choice>
              <mc:Fallback>
                <p:oleObj name="Equation" r:id="rId7" imgW="1371600" imgH="1028520" progId="Equation.DSMT4">
                  <p:embed/>
                  <p:pic>
                    <p:nvPicPr>
                      <p:cNvPr id="0" name=""/>
                      <p:cNvPicPr>
                        <a:picLocks noChangeAspect="1" noChangeArrowheads="1"/>
                      </p:cNvPicPr>
                      <p:nvPr/>
                    </p:nvPicPr>
                    <p:blipFill>
                      <a:blip r:embed="rId8"/>
                      <a:srcRect/>
                      <a:stretch>
                        <a:fillRect/>
                      </a:stretch>
                    </p:blipFill>
                    <p:spPr bwMode="auto">
                      <a:xfrm>
                        <a:off x="5741111" y="5130875"/>
                        <a:ext cx="2270289" cy="1702717"/>
                      </a:xfrm>
                      <a:prstGeom prst="rect">
                        <a:avLst/>
                      </a:prstGeom>
                      <a:noFill/>
                      <a:ln>
                        <a:noFill/>
                      </a:ln>
                      <a:effectLst/>
                    </p:spPr>
                  </p:pic>
                </p:oleObj>
              </mc:Fallback>
            </mc:AlternateContent>
          </a:graphicData>
        </a:graphic>
      </p:graphicFrame>
      <p:sp>
        <p:nvSpPr>
          <p:cNvPr id="8" name="TextBox 7"/>
          <p:cNvSpPr txBox="1"/>
          <p:nvPr/>
        </p:nvSpPr>
        <p:spPr>
          <a:xfrm>
            <a:off x="1043608" y="188640"/>
            <a:ext cx="7056784" cy="3785652"/>
          </a:xfrm>
          <a:prstGeom prst="rect">
            <a:avLst/>
          </a:prstGeom>
          <a:noFill/>
        </p:spPr>
        <p:txBody>
          <a:bodyPr wrap="square" rtlCol="0">
            <a:spAutoFit/>
          </a:bodyPr>
          <a:lstStyle/>
          <a:p>
            <a:r>
              <a:rPr lang="nl-NL" sz="3500" b="1" dirty="0" smtClean="0">
                <a:solidFill>
                  <a:srgbClr val="FFFFFA"/>
                </a:solidFill>
                <a:latin typeface="Constantia" panose="02030602050306030303" pitchFamily="18" charset="0"/>
              </a:rPr>
              <a:t>     Universe at </a:t>
            </a:r>
          </a:p>
          <a:p>
            <a:r>
              <a:rPr lang="nl-NL" sz="3500" b="1" dirty="0" smtClean="0">
                <a:solidFill>
                  <a:srgbClr val="FFFFFA"/>
                </a:solidFill>
                <a:latin typeface="Constantia" panose="02030602050306030303" pitchFamily="18" charset="0"/>
              </a:rPr>
              <a:t>    379000 years:     </a:t>
            </a:r>
          </a:p>
          <a:p>
            <a:r>
              <a:rPr lang="nl-NL" sz="3500" b="1" dirty="0" smtClean="0">
                <a:solidFill>
                  <a:srgbClr val="FFFFFA"/>
                </a:solidFill>
                <a:latin typeface="Constantia" panose="02030602050306030303" pitchFamily="18" charset="0"/>
              </a:rPr>
              <a:t>       </a:t>
            </a:r>
          </a:p>
          <a:p>
            <a:endParaRPr lang="nl-NL" sz="3500" b="1" dirty="0" smtClean="0">
              <a:solidFill>
                <a:srgbClr val="FFFFFA"/>
              </a:solidFill>
              <a:latin typeface="Constantia" panose="02030602050306030303" pitchFamily="18" charset="0"/>
            </a:endParaRPr>
          </a:p>
          <a:p>
            <a:endParaRPr lang="nl-NL" sz="3500" b="1" dirty="0">
              <a:solidFill>
                <a:srgbClr val="FFFFFA"/>
              </a:solidFill>
              <a:latin typeface="Constantia" panose="02030602050306030303" pitchFamily="18" charset="0"/>
            </a:endParaRPr>
          </a:p>
          <a:p>
            <a:endParaRPr lang="nl-NL" sz="3500" b="1" dirty="0" smtClean="0">
              <a:solidFill>
                <a:srgbClr val="FFFFFA"/>
              </a:solidFill>
              <a:latin typeface="Constantia" panose="02030602050306030303" pitchFamily="18" charset="0"/>
            </a:endParaRPr>
          </a:p>
          <a:p>
            <a:r>
              <a:rPr lang="nl-NL" sz="3000" b="1" dirty="0" smtClean="0">
                <a:solidFill>
                  <a:srgbClr val="0070C0"/>
                </a:solidFill>
                <a:latin typeface="Constantia" panose="02030602050306030303" pitchFamily="18" charset="0"/>
              </a:rPr>
              <a:t>almost featureless</a:t>
            </a:r>
            <a:endParaRPr lang="en-GB" sz="3000" b="1" dirty="0">
              <a:solidFill>
                <a:srgbClr val="0070C0"/>
              </a:solidFill>
              <a:latin typeface="Constantia" panose="02030602050306030303" pitchFamily="18" charset="0"/>
            </a:endParaRPr>
          </a:p>
        </p:txBody>
      </p:sp>
    </p:spTree>
    <p:extLst>
      <p:ext uri="{BB962C8B-B14F-4D97-AF65-F5344CB8AC3E}">
        <p14:creationId xmlns:p14="http://schemas.microsoft.com/office/powerpoint/2010/main" val="91891907"/>
      </p:ext>
    </p:extLst>
  </p:cSld>
  <p:clrMapOvr>
    <a:masterClrMapping/>
  </p:clrMapOvr>
  <p:transition>
    <p:zo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endParaRPr lang="en-US" altLang="en-US" smtClean="0"/>
          </a:p>
        </p:txBody>
      </p:sp>
      <p:pic>
        <p:nvPicPr>
          <p:cNvPr id="200707" name="Content Placeholder 4" descr="skyglobe.wmap.1.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071938" y="-1285875"/>
            <a:ext cx="11744326" cy="11745913"/>
          </a:xfrm>
        </p:spPr>
      </p:pic>
      <p:sp>
        <p:nvSpPr>
          <p:cNvPr id="11" name="Rectangle 10"/>
          <p:cNvSpPr/>
          <p:nvPr/>
        </p:nvSpPr>
        <p:spPr>
          <a:xfrm>
            <a:off x="4211638" y="428625"/>
            <a:ext cx="4789487" cy="362108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0709" name="Line 8"/>
          <p:cNvSpPr>
            <a:spLocks noChangeShapeType="1"/>
          </p:cNvSpPr>
          <p:nvPr/>
        </p:nvSpPr>
        <p:spPr bwMode="auto">
          <a:xfrm flipV="1">
            <a:off x="2643188" y="428625"/>
            <a:ext cx="1568450" cy="4572000"/>
          </a:xfrm>
          <a:prstGeom prst="line">
            <a:avLst/>
          </a:prstGeom>
          <a:noFill/>
          <a:ln w="38100">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200710" name="Line 8"/>
          <p:cNvSpPr>
            <a:spLocks noChangeShapeType="1"/>
          </p:cNvSpPr>
          <p:nvPr/>
        </p:nvSpPr>
        <p:spPr bwMode="auto">
          <a:xfrm flipV="1">
            <a:off x="2928938" y="4049713"/>
            <a:ext cx="1266825" cy="1522412"/>
          </a:xfrm>
          <a:prstGeom prst="line">
            <a:avLst/>
          </a:prstGeom>
          <a:noFill/>
          <a:ln w="38100">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200711" name="Line 8"/>
          <p:cNvSpPr>
            <a:spLocks noChangeShapeType="1"/>
          </p:cNvSpPr>
          <p:nvPr/>
        </p:nvSpPr>
        <p:spPr bwMode="auto">
          <a:xfrm flipV="1">
            <a:off x="3429000" y="4049713"/>
            <a:ext cx="5572125" cy="1379537"/>
          </a:xfrm>
          <a:prstGeom prst="line">
            <a:avLst/>
          </a:prstGeom>
          <a:noFill/>
          <a:ln w="38100">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200712" name="TextBox 14"/>
          <p:cNvSpPr txBox="1">
            <a:spLocks noChangeArrowheads="1"/>
          </p:cNvSpPr>
          <p:nvPr/>
        </p:nvSpPr>
        <p:spPr bwMode="auto">
          <a:xfrm>
            <a:off x="4786313" y="5143500"/>
            <a:ext cx="63579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solidFill>
                  <a:srgbClr val="FFFFFF"/>
                </a:solidFill>
              </a:rPr>
              <a:t>The Universe should be </a:t>
            </a:r>
          </a:p>
          <a:p>
            <a:pPr eaLnBrk="1" hangingPunct="1">
              <a:spcBef>
                <a:spcPct val="0"/>
              </a:spcBef>
              <a:buFontTx/>
              <a:buNone/>
            </a:pPr>
            <a:r>
              <a:rPr lang="en-US" altLang="en-US" sz="1600" b="1">
                <a:solidFill>
                  <a:srgbClr val="FFFFFF"/>
                </a:solidFill>
              </a:rPr>
              <a:t>       Uniform:  homogeneous &amp; isotropic</a:t>
            </a:r>
          </a:p>
          <a:p>
            <a:pPr eaLnBrk="1" hangingPunct="1">
              <a:spcBef>
                <a:spcPct val="0"/>
              </a:spcBef>
              <a:buFontTx/>
              <a:buNone/>
            </a:pPr>
            <a:endParaRPr lang="en-US" altLang="en-US" sz="1600" b="1">
              <a:solidFill>
                <a:srgbClr val="FFFFFF"/>
              </a:solidFill>
            </a:endParaRPr>
          </a:p>
          <a:p>
            <a:pPr eaLnBrk="1" hangingPunct="1">
              <a:spcBef>
                <a:spcPct val="0"/>
              </a:spcBef>
              <a:buFontTx/>
              <a:buNone/>
            </a:pPr>
            <a:r>
              <a:rPr lang="en-US" altLang="en-US" sz="1600" b="1">
                <a:solidFill>
                  <a:srgbClr val="FFFFFF"/>
                </a:solidFill>
              </a:rPr>
              <a:t>Migration Streams of </a:t>
            </a:r>
          </a:p>
          <a:p>
            <a:pPr eaLnBrk="1" hangingPunct="1">
              <a:spcBef>
                <a:spcPct val="0"/>
              </a:spcBef>
              <a:buFontTx/>
              <a:buNone/>
            </a:pPr>
            <a:r>
              <a:rPr lang="en-US" altLang="en-US" sz="1600" b="1">
                <a:solidFill>
                  <a:srgbClr val="FFFFFF"/>
                </a:solidFill>
              </a:rPr>
              <a:t>matter induced by gravity</a:t>
            </a:r>
          </a:p>
          <a:p>
            <a:pPr eaLnBrk="1" hangingPunct="1">
              <a:spcBef>
                <a:spcPct val="0"/>
              </a:spcBef>
              <a:buFontTx/>
              <a:buNone/>
            </a:pPr>
            <a:r>
              <a:rPr lang="en-US" altLang="en-US" sz="1600" b="1">
                <a:solidFill>
                  <a:srgbClr val="FFFFFF"/>
                </a:solidFill>
              </a:rPr>
              <a:t>resulting from small perturbations</a:t>
            </a:r>
          </a:p>
        </p:txBody>
      </p:sp>
      <p:cxnSp>
        <p:nvCxnSpPr>
          <p:cNvPr id="17" name="Straight Connector 16"/>
          <p:cNvCxnSpPr>
            <a:stCxn id="200709" idx="0"/>
            <a:endCxn id="200710" idx="0"/>
          </p:cNvCxnSpPr>
          <p:nvPr/>
        </p:nvCxnSpPr>
        <p:spPr>
          <a:xfrm>
            <a:off x="2643188" y="5000625"/>
            <a:ext cx="285750" cy="5715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928938" y="5429250"/>
            <a:ext cx="500062" cy="14287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643188" y="4857750"/>
            <a:ext cx="500062" cy="14287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200711" idx="0"/>
          </p:cNvCxnSpPr>
          <p:nvPr/>
        </p:nvCxnSpPr>
        <p:spPr>
          <a:xfrm>
            <a:off x="3143250" y="4857750"/>
            <a:ext cx="285750" cy="5715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pic>
        <p:nvPicPr>
          <p:cNvPr id="2007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9100" y="428625"/>
            <a:ext cx="4789488" cy="3592513"/>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sp>
        <p:nvSpPr>
          <p:cNvPr id="30" name="Rectangle 29"/>
          <p:cNvSpPr/>
          <p:nvPr/>
        </p:nvSpPr>
        <p:spPr>
          <a:xfrm>
            <a:off x="4786313" y="5143500"/>
            <a:ext cx="4214812" cy="15716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671372880"/>
      </p:ext>
    </p:extLst>
  </p:cSld>
  <p:clrMapOvr>
    <a:masterClrMapping/>
  </p:clrMapOvr>
  <p:transition spd="slow">
    <p:zo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lcdm_color2_highres_divx.mpeg">
            <a:hlinkClick r:id="" action="ppaction://media"/>
          </p:cNvPr>
          <p:cNvPicPr>
            <a:picLocks noGrp="1" noChangeAspect="1"/>
          </p:cNvPicPr>
          <p:nvPr>
            <p:ph sz="quarter" idx="3"/>
            <a:videoFile r:link="rId3"/>
            <p:extLst>
              <p:ext uri="{DAA4B4D4-6D71-4841-9C94-3DE7FCFB9230}">
                <p14:media xmlns:p14="http://schemas.microsoft.com/office/powerpoint/2010/main" r:embed="rId2"/>
              </p:ext>
            </p:extLst>
          </p:nvPr>
        </p:nvPicPr>
        <p:blipFill>
          <a:blip r:embed="rId6"/>
          <a:stretch>
            <a:fillRect/>
          </a:stretch>
        </p:blipFill>
        <p:spPr>
          <a:xfrm>
            <a:off x="1979613" y="1428750"/>
            <a:ext cx="6840537" cy="5131335"/>
          </a:xfrm>
        </p:spPr>
      </p:pic>
      <p:sp>
        <p:nvSpPr>
          <p:cNvPr id="202755" name="Rectangle 2"/>
          <p:cNvSpPr>
            <a:spLocks noChangeArrowheads="1"/>
          </p:cNvSpPr>
          <p:nvPr/>
        </p:nvSpPr>
        <p:spPr bwMode="auto">
          <a:xfrm>
            <a:off x="142875" y="4581525"/>
            <a:ext cx="1714500" cy="863600"/>
          </a:xfrm>
          <a:prstGeom prst="rect">
            <a:avLst/>
          </a:prstGeom>
          <a:solidFill>
            <a:srgbClr val="808080"/>
          </a:solidFill>
          <a:ln w="38100">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srgbClr val="FFFFFF"/>
              </a:solidFill>
              <a:latin typeface="Arial" charset="0"/>
            </a:endParaRPr>
          </a:p>
        </p:txBody>
      </p:sp>
      <p:graphicFrame>
        <p:nvGraphicFramePr>
          <p:cNvPr id="202756" name="Object 3"/>
          <p:cNvGraphicFramePr>
            <a:graphicFrameLocks noGrp="1" noChangeAspect="1"/>
          </p:cNvGraphicFramePr>
          <p:nvPr>
            <p:ph sz="half" idx="1"/>
          </p:nvPr>
        </p:nvGraphicFramePr>
        <p:xfrm>
          <a:off x="2419350" y="3754438"/>
          <a:ext cx="114300" cy="215900"/>
        </p:xfrm>
        <a:graphic>
          <a:graphicData uri="http://schemas.openxmlformats.org/presentationml/2006/ole">
            <mc:AlternateContent xmlns:mc="http://schemas.openxmlformats.org/markup-compatibility/2006">
              <mc:Choice xmlns:v="urn:schemas-microsoft-com:vml" Requires="v">
                <p:oleObj spid="_x0000_s144389" name="Equation" r:id="rId7" imgW="114151" imgH="215619" progId="Equation.3">
                  <p:embed/>
                </p:oleObj>
              </mc:Choice>
              <mc:Fallback>
                <p:oleObj name="Equation" r:id="rId7" imgW="114151" imgH="215619" progId="Equation.3">
                  <p:embed/>
                  <p:pic>
                    <p:nvPicPr>
                      <p:cNvPr id="0" name=""/>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9350" y="3754438"/>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989188" name="formation_filament_kravtsov_rotate.mpa">
            <a:hlinkClick r:id="" action="ppaction://media"/>
          </p:cNvPr>
          <p:cNvPicPr>
            <a:picLocks noGrp="1" noRot="1" noChangeAspect="1" noChangeArrowheads="1"/>
          </p:cNvPicPr>
          <p:nvPr>
            <p:ph sz="quarter" idx="2"/>
            <a:videoFile r:link="rId4"/>
          </p:nvPr>
        </p:nvPicPr>
        <p:blipFill>
          <a:blip r:embed="rId9">
            <a:extLst>
              <a:ext uri="{28A0092B-C50C-407E-A947-70E740481C1C}">
                <a14:useLocalDpi xmlns:a14="http://schemas.microsoft.com/office/drawing/2010/main" val="0"/>
              </a:ext>
            </a:extLst>
          </a:blip>
          <a:srcRect/>
          <a:stretch>
            <a:fillRect/>
          </a:stretch>
        </p:blipFill>
        <p:spPr>
          <a:xfrm>
            <a:off x="6667500" y="2692400"/>
            <a:ext cx="0" cy="0"/>
          </a:xfrm>
        </p:spPr>
      </p:pic>
      <p:sp>
        <p:nvSpPr>
          <p:cNvPr id="5130" name="Rectangle 9"/>
          <p:cNvSpPr>
            <a:spLocks noChangeArrowheads="1"/>
          </p:cNvSpPr>
          <p:nvPr/>
        </p:nvSpPr>
        <p:spPr bwMode="auto">
          <a:xfrm>
            <a:off x="1979613" y="1412875"/>
            <a:ext cx="6840537" cy="5111750"/>
          </a:xfrm>
          <a:prstGeom prst="rect">
            <a:avLst/>
          </a:prstGeom>
          <a:noFill/>
          <a:ln w="38100">
            <a:solidFill>
              <a:schemeClr val="tx2">
                <a:lumMod val="75000"/>
              </a:schemeClr>
            </a:solidFill>
            <a:miter lim="800000"/>
            <a:headEnd/>
            <a:tailEnd/>
          </a:ln>
        </p:spPr>
        <p:txBody>
          <a:bodyPr wrap="none" anchor="ctr"/>
          <a:lstStyle/>
          <a:p>
            <a:pPr>
              <a:defRPr/>
            </a:pPr>
            <a:endParaRPr lang="en-US">
              <a:solidFill>
                <a:prstClr val="white"/>
              </a:solidFill>
            </a:endParaRPr>
          </a:p>
        </p:txBody>
      </p:sp>
      <p:sp>
        <p:nvSpPr>
          <p:cNvPr id="202759" name="Text Box 6"/>
          <p:cNvSpPr txBox="1">
            <a:spLocks noChangeArrowheads="1"/>
          </p:cNvSpPr>
          <p:nvPr/>
        </p:nvSpPr>
        <p:spPr bwMode="auto">
          <a:xfrm>
            <a:off x="-500063" y="214313"/>
            <a:ext cx="9505951"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71475" indent="-371475"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lnSpc>
                <a:spcPct val="85000"/>
              </a:lnSpc>
              <a:spcBef>
                <a:spcPct val="50000"/>
              </a:spcBef>
              <a:buClrTx/>
              <a:buSzTx/>
              <a:buFontTx/>
              <a:buNone/>
            </a:pPr>
            <a:r>
              <a:rPr lang="en-US" altLang="en-US" sz="4800" b="1">
                <a:solidFill>
                  <a:srgbClr val="000099"/>
                </a:solidFill>
                <a:latin typeface="Papyrus" pitchFamily="66" charset="0"/>
              </a:rPr>
              <a:t>       </a:t>
            </a:r>
            <a:r>
              <a:rPr lang="en-US" altLang="en-US" sz="4800" b="1">
                <a:solidFill>
                  <a:srgbClr val="FFFFFF"/>
                </a:solidFill>
              </a:rPr>
              <a:t>Cosmic Structure Formation</a:t>
            </a:r>
            <a:endParaRPr lang="en-US" altLang="en-US" sz="1800" b="1">
              <a:solidFill>
                <a:srgbClr val="FFFFFF"/>
              </a:solidFill>
            </a:endParaRPr>
          </a:p>
        </p:txBody>
      </p:sp>
      <p:sp>
        <p:nvSpPr>
          <p:cNvPr id="202760" name="Text Box 7"/>
          <p:cNvSpPr txBox="1">
            <a:spLocks noChangeArrowheads="1"/>
          </p:cNvSpPr>
          <p:nvPr/>
        </p:nvSpPr>
        <p:spPr bwMode="auto">
          <a:xfrm>
            <a:off x="-214313" y="1428750"/>
            <a:ext cx="3038476" cy="395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71475" indent="-371475"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
                <a:srgbClr val="000099"/>
              </a:buClr>
              <a:buSzTx/>
              <a:buFontTx/>
              <a:buNone/>
            </a:pPr>
            <a:r>
              <a:rPr lang="en-US" altLang="en-US" sz="1800" b="1">
                <a:solidFill>
                  <a:srgbClr val="000099"/>
                </a:solidFill>
                <a:latin typeface="Papyrus" pitchFamily="66" charset="0"/>
              </a:rPr>
              <a:t> </a:t>
            </a:r>
          </a:p>
          <a:p>
            <a:pPr eaLnBrk="1" hangingPunct="1">
              <a:lnSpc>
                <a:spcPct val="80000"/>
              </a:lnSpc>
              <a:spcBef>
                <a:spcPct val="50000"/>
              </a:spcBef>
              <a:buClr>
                <a:srgbClr val="FFFF66"/>
              </a:buClr>
              <a:buSzTx/>
              <a:buFontTx/>
              <a:buNone/>
            </a:pPr>
            <a:r>
              <a:rPr lang="en-US" altLang="en-US" sz="1800" b="1">
                <a:solidFill>
                  <a:srgbClr val="FFFF66"/>
                </a:solidFill>
                <a:latin typeface="Garamond" pitchFamily="18" charset="0"/>
              </a:rPr>
              <a:t>  </a:t>
            </a:r>
            <a:r>
              <a:rPr lang="en-US" altLang="en-US" sz="1800" b="1">
                <a:solidFill>
                  <a:srgbClr val="000099"/>
                </a:solidFill>
                <a:latin typeface="Garamond" pitchFamily="18" charset="0"/>
              </a:rPr>
              <a:t>    </a:t>
            </a:r>
            <a:r>
              <a:rPr lang="en-US" altLang="en-US" sz="1600" b="1">
                <a:solidFill>
                  <a:srgbClr val="FFFF66"/>
                </a:solidFill>
              </a:rPr>
              <a:t>Formation </a:t>
            </a:r>
          </a:p>
          <a:p>
            <a:pPr eaLnBrk="1" hangingPunct="1">
              <a:lnSpc>
                <a:spcPct val="80000"/>
              </a:lnSpc>
              <a:spcBef>
                <a:spcPct val="50000"/>
              </a:spcBef>
              <a:buClr>
                <a:srgbClr val="FFFF66"/>
              </a:buClr>
              <a:buSzTx/>
              <a:buFontTx/>
              <a:buNone/>
            </a:pPr>
            <a:r>
              <a:rPr lang="en-US" altLang="en-US" sz="1600" b="1">
                <a:solidFill>
                  <a:srgbClr val="FFFF66"/>
                </a:solidFill>
              </a:rPr>
              <a:t>       Cosmic Web:</a:t>
            </a:r>
          </a:p>
          <a:p>
            <a:pPr eaLnBrk="1" hangingPunct="1">
              <a:lnSpc>
                <a:spcPct val="80000"/>
              </a:lnSpc>
              <a:spcBef>
                <a:spcPct val="50000"/>
              </a:spcBef>
              <a:buClr>
                <a:srgbClr val="FFFF66"/>
              </a:buClr>
              <a:buSzTx/>
              <a:buFontTx/>
              <a:buNone/>
            </a:pPr>
            <a:endParaRPr lang="en-US" altLang="en-US" sz="1600" b="1">
              <a:solidFill>
                <a:srgbClr val="FFFF66"/>
              </a:solidFill>
            </a:endParaRPr>
          </a:p>
          <a:p>
            <a:pPr eaLnBrk="1" hangingPunct="1">
              <a:lnSpc>
                <a:spcPct val="80000"/>
              </a:lnSpc>
              <a:spcBef>
                <a:spcPct val="50000"/>
              </a:spcBef>
              <a:buClr>
                <a:srgbClr val="FFFF66"/>
              </a:buClr>
              <a:buSzTx/>
              <a:buFontTx/>
              <a:buNone/>
            </a:pPr>
            <a:r>
              <a:rPr lang="en-US" altLang="en-US" sz="1600" b="1">
                <a:solidFill>
                  <a:srgbClr val="FFFF66"/>
                </a:solidFill>
              </a:rPr>
              <a:t>        simulation </a:t>
            </a:r>
          </a:p>
          <a:p>
            <a:pPr eaLnBrk="1" hangingPunct="1">
              <a:lnSpc>
                <a:spcPct val="80000"/>
              </a:lnSpc>
              <a:spcBef>
                <a:spcPct val="50000"/>
              </a:spcBef>
              <a:buClr>
                <a:srgbClr val="FFFF66"/>
              </a:buClr>
              <a:buSzTx/>
              <a:buFontTx/>
              <a:buNone/>
            </a:pPr>
            <a:r>
              <a:rPr lang="en-US" altLang="en-US" sz="1600" b="1">
                <a:solidFill>
                  <a:srgbClr val="FFFF66"/>
                </a:solidFill>
              </a:rPr>
              <a:t>        sequence</a:t>
            </a:r>
          </a:p>
          <a:p>
            <a:pPr eaLnBrk="1" hangingPunct="1">
              <a:lnSpc>
                <a:spcPct val="80000"/>
              </a:lnSpc>
              <a:spcBef>
                <a:spcPct val="50000"/>
              </a:spcBef>
              <a:buClr>
                <a:srgbClr val="FFFF66"/>
              </a:buClr>
              <a:buSzTx/>
              <a:buFontTx/>
              <a:buNone/>
            </a:pPr>
            <a:endParaRPr lang="en-US" altLang="en-US" sz="1600" b="1">
              <a:solidFill>
                <a:srgbClr val="FFFF66"/>
              </a:solidFill>
            </a:endParaRPr>
          </a:p>
          <a:p>
            <a:pPr eaLnBrk="1" hangingPunct="1">
              <a:lnSpc>
                <a:spcPct val="80000"/>
              </a:lnSpc>
              <a:spcBef>
                <a:spcPct val="50000"/>
              </a:spcBef>
              <a:buClr>
                <a:srgbClr val="FFFF66"/>
              </a:buClr>
              <a:buSzTx/>
              <a:buFontTx/>
              <a:buNone/>
            </a:pPr>
            <a:r>
              <a:rPr lang="en-US" altLang="en-US" sz="1600" b="1">
                <a:solidFill>
                  <a:srgbClr val="FFFF66"/>
                </a:solidFill>
              </a:rPr>
              <a:t>        (cold) </a:t>
            </a:r>
          </a:p>
          <a:p>
            <a:pPr eaLnBrk="1" hangingPunct="1">
              <a:lnSpc>
                <a:spcPct val="80000"/>
              </a:lnSpc>
              <a:spcBef>
                <a:spcPct val="50000"/>
              </a:spcBef>
              <a:buClr>
                <a:srgbClr val="FFFF66"/>
              </a:buClr>
              <a:buSzTx/>
              <a:buFontTx/>
              <a:buNone/>
            </a:pPr>
            <a:r>
              <a:rPr lang="en-US" altLang="en-US" sz="1600" b="1">
                <a:solidFill>
                  <a:srgbClr val="FFFF66"/>
                </a:solidFill>
              </a:rPr>
              <a:t>        dark matter</a:t>
            </a:r>
          </a:p>
          <a:p>
            <a:pPr eaLnBrk="1" hangingPunct="1">
              <a:spcBef>
                <a:spcPct val="50000"/>
              </a:spcBef>
              <a:buClr>
                <a:srgbClr val="000099"/>
              </a:buClr>
              <a:buSzTx/>
              <a:buFontTx/>
              <a:buNone/>
            </a:pPr>
            <a:endParaRPr lang="en-US" altLang="en-US" sz="1600" b="1">
              <a:solidFill>
                <a:srgbClr val="FFFF66"/>
              </a:solidFill>
            </a:endParaRPr>
          </a:p>
          <a:p>
            <a:pPr eaLnBrk="1" hangingPunct="1">
              <a:lnSpc>
                <a:spcPct val="75000"/>
              </a:lnSpc>
              <a:spcBef>
                <a:spcPct val="50000"/>
              </a:spcBef>
              <a:buClr>
                <a:srgbClr val="000099"/>
              </a:buClr>
              <a:buSzTx/>
              <a:buFontTx/>
              <a:buNone/>
            </a:pPr>
            <a:r>
              <a:rPr lang="en-US" altLang="en-US" sz="1600" b="1">
                <a:solidFill>
                  <a:srgbClr val="000099"/>
                </a:solidFill>
              </a:rPr>
              <a:t>       </a:t>
            </a:r>
            <a:r>
              <a:rPr lang="en-US" altLang="en-US" sz="1200" b="1">
                <a:solidFill>
                  <a:srgbClr val="333333"/>
                </a:solidFill>
              </a:rPr>
              <a:t>(courtesy:</a:t>
            </a:r>
          </a:p>
          <a:p>
            <a:pPr eaLnBrk="1" hangingPunct="1">
              <a:lnSpc>
                <a:spcPct val="75000"/>
              </a:lnSpc>
              <a:spcBef>
                <a:spcPct val="50000"/>
              </a:spcBef>
              <a:buClr>
                <a:srgbClr val="000099"/>
              </a:buClr>
              <a:buSzTx/>
              <a:buFontTx/>
              <a:buNone/>
            </a:pPr>
            <a:r>
              <a:rPr lang="en-US" altLang="en-US" sz="1200" b="1">
                <a:solidFill>
                  <a:srgbClr val="333333"/>
                </a:solidFill>
              </a:rPr>
              <a:t>           Virgo/V. Springel).</a:t>
            </a:r>
            <a:r>
              <a:rPr lang="en-US" altLang="en-US" sz="1200" b="1">
                <a:solidFill>
                  <a:srgbClr val="000099"/>
                </a:solidFill>
              </a:rPr>
              <a:t> </a:t>
            </a:r>
            <a:endParaRPr lang="en-US" altLang="en-US" sz="1200" b="1">
              <a:solidFill>
                <a:srgbClr val="CC0000"/>
              </a:solidFill>
            </a:endParaRPr>
          </a:p>
        </p:txBody>
      </p:sp>
      <p:sp>
        <p:nvSpPr>
          <p:cNvPr id="11" name="Rectangle 10"/>
          <p:cNvSpPr/>
          <p:nvPr/>
        </p:nvSpPr>
        <p:spPr>
          <a:xfrm>
            <a:off x="142875" y="1428750"/>
            <a:ext cx="1714500" cy="3071813"/>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109934611"/>
      </p:ext>
    </p:extLst>
  </p:cSld>
  <p:clrMapOvr>
    <a:masterClrMapping/>
  </p:clrMapOvr>
  <p:transition spd="slow">
    <p:zoom/>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989188"/>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3"/>
                                        </p:tgtEl>
                                      </p:cBhvr>
                                    </p:cmd>
                                  </p:childTnLst>
                                </p:cTn>
                              </p:par>
                            </p:childTnLst>
                          </p:cTn>
                        </p:par>
                      </p:childTnLst>
                    </p:cTn>
                  </p:par>
                </p:childTnLst>
              </p:cTn>
              <p:nextCondLst>
                <p:cond evt="onClick" delay="0">
                  <p:tgtEl>
                    <p:spTgt spid="3"/>
                  </p:tgtEl>
                </p:cond>
              </p:nextCondLst>
            </p:seq>
            <p:video>
              <p:cMediaNode vol="80000">
                <p:cTn id="8" fill="hold" display="0">
                  <p:stCondLst>
                    <p:cond delay="indefinite"/>
                  </p:stCondLst>
                </p:cTn>
                <p:tgtEl>
                  <p:spTgt spid="3"/>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69377" cy="6871259"/>
          </a:xfrm>
        </p:spPr>
      </p:pic>
      <p:sp>
        <p:nvSpPr>
          <p:cNvPr id="2" name="TextBox 1"/>
          <p:cNvSpPr txBox="1"/>
          <p:nvPr/>
        </p:nvSpPr>
        <p:spPr>
          <a:xfrm>
            <a:off x="179512" y="260648"/>
            <a:ext cx="2232248" cy="553998"/>
          </a:xfrm>
          <a:prstGeom prst="rect">
            <a:avLst/>
          </a:prstGeom>
          <a:noFill/>
        </p:spPr>
        <p:txBody>
          <a:bodyPr wrap="square" rtlCol="0">
            <a:spAutoFit/>
          </a:bodyPr>
          <a:lstStyle/>
          <a:p>
            <a:r>
              <a:rPr lang="nl-NL" sz="1500" b="1" dirty="0" smtClean="0">
                <a:solidFill>
                  <a:prstClr val="white"/>
                </a:solidFill>
                <a:cs typeface="Arial" charset="0"/>
              </a:rPr>
              <a:t>Millennium </a:t>
            </a:r>
          </a:p>
          <a:p>
            <a:r>
              <a:rPr lang="nl-NL" sz="1500" b="1" dirty="0" smtClean="0">
                <a:solidFill>
                  <a:prstClr val="white"/>
                </a:solidFill>
                <a:cs typeface="Arial" charset="0"/>
              </a:rPr>
              <a:t>Nbody simulation</a:t>
            </a:r>
            <a:endParaRPr lang="en-GB" sz="1500" b="1" dirty="0">
              <a:solidFill>
                <a:prstClr val="white"/>
              </a:solidFill>
              <a:cs typeface="Arial" charset="0"/>
            </a:endParaRPr>
          </a:p>
        </p:txBody>
      </p:sp>
      <p:sp>
        <p:nvSpPr>
          <p:cNvPr id="5" name="TextBox 4"/>
          <p:cNvSpPr txBox="1"/>
          <p:nvPr/>
        </p:nvSpPr>
        <p:spPr>
          <a:xfrm>
            <a:off x="7596336" y="6394855"/>
            <a:ext cx="2232248" cy="323165"/>
          </a:xfrm>
          <a:prstGeom prst="rect">
            <a:avLst/>
          </a:prstGeom>
          <a:noFill/>
        </p:spPr>
        <p:txBody>
          <a:bodyPr wrap="square" rtlCol="0">
            <a:spAutoFit/>
          </a:bodyPr>
          <a:lstStyle/>
          <a:p>
            <a:r>
              <a:rPr lang="nl-NL" sz="1500" b="1" dirty="0" smtClean="0">
                <a:solidFill>
                  <a:prstClr val="white"/>
                </a:solidFill>
                <a:cs typeface="Arial" charset="0"/>
              </a:rPr>
              <a:t>Springel 2005</a:t>
            </a:r>
          </a:p>
        </p:txBody>
      </p:sp>
      <p:sp>
        <p:nvSpPr>
          <p:cNvPr id="6" name="Right Arrow 5"/>
          <p:cNvSpPr/>
          <p:nvPr/>
        </p:nvSpPr>
        <p:spPr>
          <a:xfrm>
            <a:off x="2411760" y="1916832"/>
            <a:ext cx="2016224" cy="10801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ight Arrow 6"/>
          <p:cNvSpPr/>
          <p:nvPr/>
        </p:nvSpPr>
        <p:spPr>
          <a:xfrm rot="5400000">
            <a:off x="1414345" y="2902290"/>
            <a:ext cx="2016224" cy="10801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995936" y="1639832"/>
            <a:ext cx="2232248" cy="276999"/>
          </a:xfrm>
          <a:prstGeom prst="rect">
            <a:avLst/>
          </a:prstGeom>
          <a:noFill/>
        </p:spPr>
        <p:txBody>
          <a:bodyPr wrap="square" rtlCol="0">
            <a:spAutoFit/>
          </a:bodyPr>
          <a:lstStyle/>
          <a:p>
            <a:r>
              <a:rPr lang="nl-NL" sz="1200" b="1" dirty="0" smtClean="0">
                <a:solidFill>
                  <a:prstClr val="white"/>
                </a:solidFill>
                <a:cs typeface="Arial" charset="0"/>
              </a:rPr>
              <a:t>time</a:t>
            </a:r>
          </a:p>
        </p:txBody>
      </p:sp>
      <p:sp>
        <p:nvSpPr>
          <p:cNvPr id="9" name="TextBox 8"/>
          <p:cNvSpPr txBox="1"/>
          <p:nvPr/>
        </p:nvSpPr>
        <p:spPr>
          <a:xfrm rot="16200000">
            <a:off x="1135484" y="2725355"/>
            <a:ext cx="2232248" cy="276999"/>
          </a:xfrm>
          <a:prstGeom prst="rect">
            <a:avLst/>
          </a:prstGeom>
          <a:noFill/>
        </p:spPr>
        <p:txBody>
          <a:bodyPr wrap="square" rtlCol="0">
            <a:spAutoFit/>
          </a:bodyPr>
          <a:lstStyle/>
          <a:p>
            <a:r>
              <a:rPr lang="nl-NL" sz="1200" b="1" dirty="0" smtClean="0">
                <a:solidFill>
                  <a:prstClr val="white"/>
                </a:solidFill>
                <a:cs typeface="Arial" charset="0"/>
              </a:rPr>
              <a:t>resolution</a:t>
            </a:r>
          </a:p>
        </p:txBody>
      </p:sp>
    </p:spTree>
    <p:extLst>
      <p:ext uri="{BB962C8B-B14F-4D97-AF65-F5344CB8AC3E}">
        <p14:creationId xmlns:p14="http://schemas.microsoft.com/office/powerpoint/2010/main" val="2790331149"/>
      </p:ext>
    </p:extLst>
  </p:cSld>
  <p:clrMapOvr>
    <a:masterClrMapping/>
  </p:clrMapOvr>
  <p:transition>
    <p:zo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8520" y="-1899592"/>
            <a:ext cx="9981728" cy="9981728"/>
          </a:xfrm>
        </p:spPr>
      </p:pic>
      <p:sp>
        <p:nvSpPr>
          <p:cNvPr id="4" name="Content Placeholder 3"/>
          <p:cNvSpPr>
            <a:spLocks noGrp="1"/>
          </p:cNvSpPr>
          <p:nvPr>
            <p:ph sz="quarter" idx="2"/>
          </p:nvPr>
        </p:nvSpPr>
        <p:spPr/>
        <p:txBody>
          <a:bodyPr/>
          <a:lstStyle/>
          <a:p>
            <a:endParaRPr lang="en-GB"/>
          </a:p>
        </p:txBody>
      </p:sp>
      <p:sp>
        <p:nvSpPr>
          <p:cNvPr id="5" name="Content Placeholder 4"/>
          <p:cNvSpPr>
            <a:spLocks noGrp="1"/>
          </p:cNvSpPr>
          <p:nvPr>
            <p:ph sz="quarter" idx="3"/>
          </p:nvPr>
        </p:nvSpPr>
        <p:spPr/>
        <p:txBody>
          <a:bodyPr/>
          <a:lstStyle/>
          <a:p>
            <a:endParaRPr lang="en-GB"/>
          </a:p>
        </p:txBody>
      </p:sp>
      <p:sp>
        <p:nvSpPr>
          <p:cNvPr id="7" name="TextBox 6"/>
          <p:cNvSpPr txBox="1"/>
          <p:nvPr/>
        </p:nvSpPr>
        <p:spPr>
          <a:xfrm>
            <a:off x="1187624" y="548680"/>
            <a:ext cx="8208912" cy="5632311"/>
          </a:xfrm>
          <a:prstGeom prst="rect">
            <a:avLst/>
          </a:prstGeom>
          <a:noFill/>
        </p:spPr>
        <p:txBody>
          <a:bodyPr wrap="square" rtlCol="0">
            <a:spAutoFit/>
          </a:bodyPr>
          <a:lstStyle/>
          <a:p>
            <a:r>
              <a:rPr lang="nl-NL" sz="4000" b="1" dirty="0" smtClean="0">
                <a:solidFill>
                  <a:srgbClr val="FFFFFF"/>
                </a:solidFill>
                <a:latin typeface="Arial"/>
              </a:rPr>
              <a:t>        Illustris Simulation:</a:t>
            </a:r>
          </a:p>
          <a:p>
            <a:endParaRPr lang="nl-NL" sz="4000" b="1" dirty="0">
              <a:solidFill>
                <a:srgbClr val="FFFFFF"/>
              </a:solidFill>
              <a:latin typeface="Arial"/>
            </a:endParaRPr>
          </a:p>
          <a:p>
            <a:endParaRPr lang="nl-NL" sz="4000" b="1" dirty="0" smtClean="0">
              <a:solidFill>
                <a:srgbClr val="FFFFFF"/>
              </a:solidFill>
              <a:latin typeface="Arial"/>
            </a:endParaRPr>
          </a:p>
          <a:p>
            <a:endParaRPr lang="nl-NL" sz="4000" b="1" dirty="0">
              <a:solidFill>
                <a:srgbClr val="FFFFFF"/>
              </a:solidFill>
              <a:latin typeface="Arial"/>
            </a:endParaRPr>
          </a:p>
          <a:p>
            <a:endParaRPr lang="nl-NL" sz="4000" b="1" dirty="0" smtClean="0">
              <a:solidFill>
                <a:srgbClr val="FFFFFF"/>
              </a:solidFill>
              <a:latin typeface="Arial"/>
            </a:endParaRPr>
          </a:p>
          <a:p>
            <a:endParaRPr lang="nl-NL" sz="4000" b="1" dirty="0">
              <a:solidFill>
                <a:srgbClr val="FFFFFF"/>
              </a:solidFill>
              <a:latin typeface="Arial"/>
            </a:endParaRPr>
          </a:p>
          <a:p>
            <a:endParaRPr lang="nl-NL" sz="4000" b="1" dirty="0" smtClean="0">
              <a:solidFill>
                <a:srgbClr val="FFFFFF"/>
              </a:solidFill>
              <a:latin typeface="Arial"/>
            </a:endParaRPr>
          </a:p>
          <a:p>
            <a:r>
              <a:rPr lang="nl-NL" sz="4000" b="1" dirty="0" smtClean="0">
                <a:solidFill>
                  <a:srgbClr val="FFFFFF"/>
                </a:solidFill>
                <a:latin typeface="Arial"/>
              </a:rPr>
              <a:t>               Cosmic Web     </a:t>
            </a:r>
          </a:p>
          <a:p>
            <a:r>
              <a:rPr lang="nl-NL" sz="4000" b="1" dirty="0" smtClean="0">
                <a:solidFill>
                  <a:srgbClr val="FFFFFF"/>
                </a:solidFill>
                <a:latin typeface="Arial"/>
              </a:rPr>
              <a:t>Dark Matter  -  Gas -  Galaxies                                          </a:t>
            </a:r>
            <a:endParaRPr lang="en-GB" sz="4000" b="1" dirty="0">
              <a:solidFill>
                <a:srgbClr val="FFFFFF"/>
              </a:solidFill>
              <a:latin typeface="Arial"/>
            </a:endParaRPr>
          </a:p>
        </p:txBody>
      </p:sp>
    </p:spTree>
    <p:extLst>
      <p:ext uri="{BB962C8B-B14F-4D97-AF65-F5344CB8AC3E}">
        <p14:creationId xmlns:p14="http://schemas.microsoft.com/office/powerpoint/2010/main" val="2680355132"/>
      </p:ext>
    </p:extLst>
  </p:cSld>
  <p:clrMapOvr>
    <a:masterClrMapping/>
  </p:clrMapOvr>
  <p:transition spd="slow">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7874" y="-20768"/>
            <a:ext cx="9577064" cy="1143000"/>
          </a:xfrm>
        </p:spPr>
        <p:txBody>
          <a:bodyPr>
            <a:normAutofit/>
          </a:bodyPr>
          <a:lstStyle/>
          <a:p>
            <a:pPr>
              <a:defRPr/>
            </a:pPr>
            <a:r>
              <a:rPr lang="nl-NL" dirty="0" smtClean="0"/>
              <a:t>           </a:t>
            </a:r>
            <a:r>
              <a:rPr lang="nl-NL" sz="6000" b="1" dirty="0" smtClean="0">
                <a:solidFill>
                  <a:schemeClr val="bg1"/>
                </a:solidFill>
              </a:rPr>
              <a:t>Cosmic  Constitution </a:t>
            </a:r>
            <a:endParaRPr lang="en-GB" sz="6000" b="1" dirty="0">
              <a:solidFill>
                <a:schemeClr val="bg1"/>
              </a:solidFill>
            </a:endParaRPr>
          </a:p>
        </p:txBody>
      </p:sp>
      <p:pic>
        <p:nvPicPr>
          <p:cNvPr id="48132" name="Content Placeholder 5"/>
          <p:cNvPicPr>
            <a:picLocks noGrp="1" noChangeAspect="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306388" y="2717800"/>
            <a:ext cx="5219700" cy="2205038"/>
          </a:xfrm>
        </p:spPr>
      </p:pic>
      <p:pic>
        <p:nvPicPr>
          <p:cNvPr id="48133" name="Content Placeholder 5"/>
          <p:cNvPicPr>
            <a:picLocks noGrp="1" noChangeAspect="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795963" y="1341438"/>
            <a:ext cx="3219450" cy="5086350"/>
          </a:xfrm>
        </p:spPr>
      </p:pic>
      <p:sp>
        <p:nvSpPr>
          <p:cNvPr id="8" name="Rectangle 7"/>
          <p:cNvSpPr/>
          <p:nvPr/>
        </p:nvSpPr>
        <p:spPr>
          <a:xfrm>
            <a:off x="5795963" y="1196752"/>
            <a:ext cx="3240087" cy="55453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1" name="Rectangle 10"/>
          <p:cNvSpPr/>
          <p:nvPr/>
        </p:nvSpPr>
        <p:spPr>
          <a:xfrm>
            <a:off x="179388" y="2487613"/>
            <a:ext cx="5472112" cy="26638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3" name="TextBox 2"/>
          <p:cNvSpPr txBox="1"/>
          <p:nvPr/>
        </p:nvSpPr>
        <p:spPr>
          <a:xfrm>
            <a:off x="2339752" y="6342003"/>
            <a:ext cx="3959820" cy="400110"/>
          </a:xfrm>
          <a:prstGeom prst="rect">
            <a:avLst/>
          </a:prstGeom>
          <a:noFill/>
        </p:spPr>
        <p:txBody>
          <a:bodyPr wrap="square" rtlCol="0">
            <a:spAutoFit/>
          </a:bodyPr>
          <a:lstStyle/>
          <a:p>
            <a:r>
              <a:rPr lang="nl-NL" sz="2000" b="1" dirty="0" smtClean="0">
                <a:solidFill>
                  <a:prstClr val="black"/>
                </a:solidFill>
                <a:latin typeface="Constantia"/>
              </a:rPr>
              <a:t>Changes in Time:</a:t>
            </a:r>
            <a:endParaRPr lang="en-GB" sz="2000" b="1" dirty="0">
              <a:solidFill>
                <a:prstClr val="black"/>
              </a:solidFill>
              <a:latin typeface="Constantia"/>
            </a:endParaRPr>
          </a:p>
        </p:txBody>
      </p:sp>
      <p:sp>
        <p:nvSpPr>
          <p:cNvPr id="9" name="TextBox 8"/>
          <p:cNvSpPr txBox="1"/>
          <p:nvPr/>
        </p:nvSpPr>
        <p:spPr>
          <a:xfrm>
            <a:off x="195777" y="5229200"/>
            <a:ext cx="3959820" cy="400110"/>
          </a:xfrm>
          <a:prstGeom prst="rect">
            <a:avLst/>
          </a:prstGeom>
          <a:noFill/>
        </p:spPr>
        <p:txBody>
          <a:bodyPr wrap="square" rtlCol="0">
            <a:spAutoFit/>
          </a:bodyPr>
          <a:lstStyle/>
          <a:p>
            <a:r>
              <a:rPr lang="nl-NL" sz="2000" b="1" dirty="0" smtClean="0">
                <a:solidFill>
                  <a:prstClr val="black"/>
                </a:solidFill>
                <a:latin typeface="Constantia"/>
              </a:rPr>
              <a:t>Cosmic Pie Diagram</a:t>
            </a:r>
            <a:endParaRPr lang="en-GB" sz="2000" b="1" dirty="0">
              <a:solidFill>
                <a:prstClr val="black"/>
              </a:solidFill>
              <a:latin typeface="Constantia"/>
            </a:endParaRPr>
          </a:p>
        </p:txBody>
      </p:sp>
    </p:spTree>
    <p:extLst>
      <p:ext uri="{BB962C8B-B14F-4D97-AF65-F5344CB8AC3E}">
        <p14:creationId xmlns:p14="http://schemas.microsoft.com/office/powerpoint/2010/main" val="440789403"/>
      </p:ext>
    </p:extLst>
  </p:cSld>
  <p:clrMapOvr>
    <a:masterClrMapping/>
  </p:clrMapOvr>
  <p:transition>
    <p:zoom/>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406144" y="-821968"/>
            <a:ext cx="6244526" cy="8841806"/>
          </a:xfrm>
          <a:prstGeom prst="rect">
            <a:avLst/>
          </a:prstGeom>
        </p:spPr>
      </p:pic>
      <p:sp>
        <p:nvSpPr>
          <p:cNvPr id="56323" name="Rectangle 3"/>
          <p:cNvSpPr>
            <a:spLocks noChangeArrowheads="1"/>
          </p:cNvSpPr>
          <p:nvPr/>
        </p:nvSpPr>
        <p:spPr bwMode="auto">
          <a:xfrm>
            <a:off x="0" y="0"/>
            <a:ext cx="9144000" cy="1125538"/>
          </a:xfrm>
          <a:prstGeom prst="rect">
            <a:avLst/>
          </a:prstGeom>
          <a:solidFill>
            <a:srgbClr val="FFFF99"/>
          </a:solidFill>
          <a:ln w="38100">
            <a:solidFill>
              <a:srgbClr val="000080"/>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960516" name="Rectangle 4"/>
          <p:cNvSpPr>
            <a:spLocks noGrp="1" noChangeArrowheads="1"/>
          </p:cNvSpPr>
          <p:nvPr>
            <p:ph type="title"/>
          </p:nvPr>
        </p:nvSpPr>
        <p:spPr>
          <a:xfrm>
            <a:off x="-107950" y="0"/>
            <a:ext cx="9359900" cy="1143000"/>
          </a:xfrm>
        </p:spPr>
        <p:txBody>
          <a:bodyPr/>
          <a:lstStyle/>
          <a:p>
            <a:pPr eaLnBrk="1" hangingPunct="1">
              <a:defRPr/>
            </a:pPr>
            <a:r>
              <a:rPr lang="en-US" sz="4800" b="1" dirty="0" smtClean="0">
                <a:solidFill>
                  <a:srgbClr val="000099"/>
                </a:solidFill>
                <a:effectLst>
                  <a:outerShdw blurRad="38100" dist="38100" dir="2700000" algn="tl">
                    <a:srgbClr val="000000"/>
                  </a:outerShdw>
                </a:effectLst>
              </a:rPr>
              <a:t>Formation Cosmic Structures </a:t>
            </a:r>
          </a:p>
        </p:txBody>
      </p:sp>
    </p:spTree>
    <p:extLst>
      <p:ext uri="{BB962C8B-B14F-4D97-AF65-F5344CB8AC3E}">
        <p14:creationId xmlns:p14="http://schemas.microsoft.com/office/powerpoint/2010/main" val="2266506102"/>
      </p:ext>
    </p:extLst>
  </p:cSld>
  <p:clrMapOvr>
    <a:masterClrMapping/>
  </p:clrMapOvr>
  <p:transition>
    <p:zo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44" y="1556792"/>
            <a:ext cx="9144000" cy="5143500"/>
          </a:xfrm>
          <a:prstGeom prst="rect">
            <a:avLst/>
          </a:prstGeom>
        </p:spPr>
      </p:pic>
      <p:sp>
        <p:nvSpPr>
          <p:cNvPr id="3" name="TextBox 2"/>
          <p:cNvSpPr txBox="1"/>
          <p:nvPr/>
        </p:nvSpPr>
        <p:spPr>
          <a:xfrm>
            <a:off x="1027964" y="260648"/>
            <a:ext cx="7056784" cy="1169551"/>
          </a:xfrm>
          <a:prstGeom prst="rect">
            <a:avLst/>
          </a:prstGeom>
          <a:noFill/>
        </p:spPr>
        <p:txBody>
          <a:bodyPr wrap="square" rtlCol="0">
            <a:spAutoFit/>
          </a:bodyPr>
          <a:lstStyle/>
          <a:p>
            <a:r>
              <a:rPr lang="nl-NL" sz="3500" b="1" dirty="0" smtClean="0">
                <a:solidFill>
                  <a:srgbClr val="FFFFFA"/>
                </a:solidFill>
                <a:latin typeface="Constantia" panose="02030602050306030303" pitchFamily="18" charset="0"/>
              </a:rPr>
              <a:t>            Universe at 13.8 Gyrs:     </a:t>
            </a:r>
          </a:p>
          <a:p>
            <a:r>
              <a:rPr lang="nl-NL" sz="3500" b="1" dirty="0" smtClean="0">
                <a:solidFill>
                  <a:srgbClr val="FFFFFA"/>
                </a:solidFill>
                <a:latin typeface="Constantia" panose="02030602050306030303" pitchFamily="18" charset="0"/>
              </a:rPr>
              <a:t>       rich  &amp;  complex </a:t>
            </a:r>
            <a:r>
              <a:rPr lang="nl-NL" sz="3500" b="1" dirty="0">
                <a:solidFill>
                  <a:srgbClr val="FFFFFA"/>
                </a:solidFill>
                <a:latin typeface="Constantia" panose="02030602050306030303" pitchFamily="18" charset="0"/>
              </a:rPr>
              <a:t>s</a:t>
            </a:r>
            <a:r>
              <a:rPr lang="nl-NL" sz="3500" b="1" dirty="0" smtClean="0">
                <a:solidFill>
                  <a:srgbClr val="FFFFFA"/>
                </a:solidFill>
                <a:latin typeface="Constantia" panose="02030602050306030303" pitchFamily="18" charset="0"/>
              </a:rPr>
              <a:t>tructure</a:t>
            </a:r>
            <a:endParaRPr lang="en-GB" sz="3500" b="1" dirty="0">
              <a:solidFill>
                <a:srgbClr val="FFFFFA"/>
              </a:solidFill>
              <a:latin typeface="Constantia" panose="02030602050306030303" pitchFamily="18" charset="0"/>
            </a:endParaRPr>
          </a:p>
        </p:txBody>
      </p:sp>
    </p:spTree>
    <p:extLst>
      <p:ext uri="{BB962C8B-B14F-4D97-AF65-F5344CB8AC3E}">
        <p14:creationId xmlns:p14="http://schemas.microsoft.com/office/powerpoint/2010/main" val="1753712405"/>
      </p:ext>
    </p:extLst>
  </p:cSld>
  <p:clrMapOvr>
    <a:masterClrMapping/>
  </p:clrMapOvr>
  <p:transition>
    <p:zo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3" name="Rectangle 2"/>
          <p:cNvSpPr>
            <a:spLocks noChangeArrowheads="1"/>
          </p:cNvSpPr>
          <p:nvPr/>
        </p:nvSpPr>
        <p:spPr bwMode="auto">
          <a:xfrm>
            <a:off x="0" y="0"/>
            <a:ext cx="9144000" cy="1125538"/>
          </a:xfrm>
          <a:prstGeom prst="rect">
            <a:avLst/>
          </a:prstGeom>
          <a:solidFill>
            <a:schemeClr val="bg1">
              <a:lumMod val="50000"/>
              <a:lumOff val="50000"/>
            </a:schemeClr>
          </a:solidFill>
          <a:ln w="9525">
            <a:noFill/>
            <a:miter lim="800000"/>
            <a:headEnd/>
            <a:tailEnd/>
          </a:ln>
        </p:spPr>
        <p:txBody>
          <a:bodyPr wrap="none" anchor="ctr"/>
          <a:lstStyle/>
          <a:p>
            <a:pPr>
              <a:defRPr/>
            </a:pPr>
            <a:endParaRPr lang="en-US">
              <a:solidFill>
                <a:prstClr val="white"/>
              </a:solidFill>
              <a:cs typeface="Arial" charset="0"/>
            </a:endParaRPr>
          </a:p>
        </p:txBody>
      </p:sp>
      <p:sp>
        <p:nvSpPr>
          <p:cNvPr id="1380355" name="Rectangle 3"/>
          <p:cNvSpPr>
            <a:spLocks noGrp="1" noChangeArrowheads="1"/>
          </p:cNvSpPr>
          <p:nvPr>
            <p:ph type="title" idx="4294967295"/>
          </p:nvPr>
        </p:nvSpPr>
        <p:spPr>
          <a:xfrm>
            <a:off x="-1785982" y="-357214"/>
            <a:ext cx="10404476" cy="1371601"/>
          </a:xfrm>
        </p:spPr>
        <p:txBody>
          <a:bodyPr>
            <a:normAutofit/>
          </a:bodyPr>
          <a:lstStyle/>
          <a:p>
            <a:pPr eaLnBrk="1" hangingPunct="1">
              <a:defRPr/>
            </a:pPr>
            <a:r>
              <a:rPr sz="5500" b="1" dirty="0" smtClean="0">
                <a:solidFill>
                  <a:schemeClr val="bg1">
                    <a:lumMod val="85000"/>
                    <a:lumOff val="15000"/>
                  </a:schemeClr>
                </a:solidFill>
                <a:effectLst>
                  <a:outerShdw blurRad="38100" dist="38100" dir="2700000" algn="tl">
                    <a:srgbClr val="000000"/>
                  </a:outerShdw>
                </a:effectLst>
              </a:rPr>
              <a:t>                     SDSS Galaxy Survey</a:t>
            </a:r>
            <a:endParaRPr sz="5500" b="1" dirty="0">
              <a:solidFill>
                <a:schemeClr val="bg1">
                  <a:lumMod val="85000"/>
                  <a:lumOff val="15000"/>
                </a:schemeClr>
              </a:solidFill>
              <a:effectLst>
                <a:outerShdw blurRad="38100" dist="38100" dir="2700000" algn="tl">
                  <a:srgbClr val="000000"/>
                </a:outerShdw>
              </a:effectLst>
            </a:endParaRPr>
          </a:p>
        </p:txBody>
      </p:sp>
      <p:sp>
        <p:nvSpPr>
          <p:cNvPr id="6151" name="Text Box 4"/>
          <p:cNvSpPr txBox="1">
            <a:spLocks noChangeArrowheads="1"/>
          </p:cNvSpPr>
          <p:nvPr/>
        </p:nvSpPr>
        <p:spPr bwMode="auto">
          <a:xfrm>
            <a:off x="0" y="1484313"/>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smtClean="0">
                <a:solidFill>
                  <a:srgbClr val="000099"/>
                </a:solidFill>
                <a:latin typeface="Mathematica1" pitchFamily="2" charset="2"/>
                <a:cs typeface="Arial" charset="0"/>
              </a:rPr>
              <a:t>                                                                </a:t>
            </a:r>
            <a:endParaRPr lang="el-GR" b="1" smtClean="0">
              <a:solidFill>
                <a:srgbClr val="000099"/>
              </a:solidFill>
              <a:latin typeface="Mathematica1" pitchFamily="2" charset="2"/>
              <a:cs typeface="Arial" charset="0"/>
            </a:endParaRPr>
          </a:p>
        </p:txBody>
      </p:sp>
      <p:graphicFrame>
        <p:nvGraphicFramePr>
          <p:cNvPr id="6146" name="Object 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5416"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2" name="Rectangle 6"/>
          <p:cNvSpPr>
            <a:spLocks noChangeArrowheads="1"/>
          </p:cNvSpPr>
          <p:nvPr/>
        </p:nvSpPr>
        <p:spPr bwMode="auto">
          <a:xfrm>
            <a:off x="1979613" y="2781300"/>
            <a:ext cx="49688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3" name="Rectangle 7"/>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4" name="Rectangle 8"/>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5" name="Rectangle 9"/>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6" name="Rectangle 10"/>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7" name="Rectangle 11"/>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graphicFrame>
        <p:nvGraphicFramePr>
          <p:cNvPr id="6147"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5417"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8" name="Rectangle 13"/>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9" name="Rectangle 14"/>
          <p:cNvSpPr>
            <a:spLocks noChangeArrowheads="1"/>
          </p:cNvSpPr>
          <p:nvPr/>
        </p:nvSpPr>
        <p:spPr bwMode="auto">
          <a:xfrm>
            <a:off x="1835150" y="2924175"/>
            <a:ext cx="5329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0" name="Rectangle 15"/>
          <p:cNvSpPr>
            <a:spLocks noChangeArrowheads="1"/>
          </p:cNvSpPr>
          <p:nvPr/>
        </p:nvSpPr>
        <p:spPr bwMode="auto">
          <a:xfrm>
            <a:off x="1908175" y="2924175"/>
            <a:ext cx="5184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1" name="AutoShape 16"/>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2" name="Text Box 17"/>
          <p:cNvSpPr txBox="1">
            <a:spLocks noChangeArrowheads="1"/>
          </p:cNvSpPr>
          <p:nvPr/>
        </p:nvSpPr>
        <p:spPr bwMode="auto">
          <a:xfrm>
            <a:off x="0" y="37163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mtClean="0">
              <a:solidFill>
                <a:prstClr val="white"/>
              </a:solidFill>
              <a:cs typeface="Arial" charset="0"/>
            </a:endParaRPr>
          </a:p>
        </p:txBody>
      </p:sp>
      <p:pic>
        <p:nvPicPr>
          <p:cNvPr id="6163" name="Picture 18" descr="millennium.sdss.survey.full.dtf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481436"/>
            <a:ext cx="9144000"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43608" y="5950124"/>
            <a:ext cx="7848872" cy="646331"/>
          </a:xfrm>
          <a:prstGeom prst="rect">
            <a:avLst/>
          </a:prstGeom>
          <a:noFill/>
        </p:spPr>
        <p:txBody>
          <a:bodyPr wrap="square" rtlCol="0">
            <a:spAutoFit/>
          </a:bodyPr>
          <a:lstStyle/>
          <a:p>
            <a:r>
              <a:rPr lang="nl-NL" sz="1200" b="1" dirty="0">
                <a:solidFill>
                  <a:prstClr val="black"/>
                </a:solidFill>
                <a:cs typeface="Arial" charset="0"/>
              </a:rPr>
              <a:t>w</a:t>
            </a:r>
            <a:r>
              <a:rPr lang="nl-NL" sz="1200" b="1" dirty="0" smtClean="0">
                <a:solidFill>
                  <a:prstClr val="black"/>
                </a:solidFill>
                <a:cs typeface="Arial" charset="0"/>
              </a:rPr>
              <a:t>ith the advent of large galaxy redshift surveys </a:t>
            </a:r>
          </a:p>
          <a:p>
            <a:r>
              <a:rPr lang="nl-NL" sz="1200" b="1" dirty="0" smtClean="0">
                <a:solidFill>
                  <a:prstClr val="black"/>
                </a:solidFill>
                <a:cs typeface="Arial" charset="0"/>
              </a:rPr>
              <a:t>– LCRS, 2dFGRS, SDSS, 2MRS –</a:t>
            </a:r>
          </a:p>
          <a:p>
            <a:r>
              <a:rPr lang="nl-NL" sz="1200" b="1" dirty="0" smtClean="0">
                <a:solidFill>
                  <a:prstClr val="black"/>
                </a:solidFill>
                <a:cs typeface="Arial" charset="0"/>
              </a:rPr>
              <a:t> voids have been recognized as one of the quintessential components of the Cosmic Web</a:t>
            </a:r>
            <a:endParaRPr lang="en-GB" sz="1200" b="1" dirty="0">
              <a:solidFill>
                <a:prstClr val="black"/>
              </a:solidFill>
              <a:cs typeface="Arial" charset="0"/>
            </a:endParaRPr>
          </a:p>
        </p:txBody>
      </p:sp>
      <p:sp>
        <p:nvSpPr>
          <p:cNvPr id="3" name="TextBox 2"/>
          <p:cNvSpPr txBox="1"/>
          <p:nvPr/>
        </p:nvSpPr>
        <p:spPr>
          <a:xfrm>
            <a:off x="6156176" y="4606732"/>
            <a:ext cx="2843808" cy="461665"/>
          </a:xfrm>
          <a:prstGeom prst="rect">
            <a:avLst/>
          </a:prstGeom>
          <a:noFill/>
        </p:spPr>
        <p:txBody>
          <a:bodyPr wrap="square" rtlCol="0">
            <a:spAutoFit/>
          </a:bodyPr>
          <a:lstStyle/>
          <a:p>
            <a:r>
              <a:rPr lang="nl-NL" sz="1200" b="1" dirty="0">
                <a:solidFill>
                  <a:prstClr val="black">
                    <a:lumMod val="65000"/>
                    <a:lumOff val="35000"/>
                  </a:prstClr>
                </a:solidFill>
                <a:cs typeface="Arial" charset="0"/>
              </a:rPr>
              <a:t>m</a:t>
            </a:r>
            <a:r>
              <a:rPr lang="nl-NL" sz="1200" b="1" dirty="0" smtClean="0">
                <a:solidFill>
                  <a:prstClr val="black">
                    <a:lumMod val="65000"/>
                    <a:lumOff val="35000"/>
                  </a:prstClr>
                </a:solidFill>
                <a:cs typeface="Arial" charset="0"/>
              </a:rPr>
              <a:t>ap SDSS, clearly visible underdensities (Platen et al. 2010)</a:t>
            </a:r>
            <a:endParaRPr lang="en-GB" sz="1200" b="1" dirty="0">
              <a:solidFill>
                <a:prstClr val="black">
                  <a:lumMod val="65000"/>
                  <a:lumOff val="35000"/>
                </a:prstClr>
              </a:solidFill>
              <a:cs typeface="Arial" charset="0"/>
            </a:endParaRPr>
          </a:p>
        </p:txBody>
      </p:sp>
      <p:sp>
        <p:nvSpPr>
          <p:cNvPr id="4" name="Rectangle 3"/>
          <p:cNvSpPr/>
          <p:nvPr/>
        </p:nvSpPr>
        <p:spPr>
          <a:xfrm>
            <a:off x="179512" y="5877222"/>
            <a:ext cx="8820472" cy="79213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13" y="1289338"/>
            <a:ext cx="8997436" cy="4559554"/>
          </a:xfrm>
          <a:prstGeom prst="rect">
            <a:avLst/>
          </a:prstGeom>
        </p:spPr>
      </p:pic>
      <p:sp>
        <p:nvSpPr>
          <p:cNvPr id="23" name="TextBox 22"/>
          <p:cNvSpPr txBox="1"/>
          <p:nvPr/>
        </p:nvSpPr>
        <p:spPr>
          <a:xfrm>
            <a:off x="6056098" y="5214292"/>
            <a:ext cx="2843808" cy="461665"/>
          </a:xfrm>
          <a:prstGeom prst="rect">
            <a:avLst/>
          </a:prstGeom>
          <a:noFill/>
        </p:spPr>
        <p:txBody>
          <a:bodyPr wrap="square" rtlCol="0">
            <a:spAutoFit/>
          </a:bodyPr>
          <a:lstStyle/>
          <a:p>
            <a:r>
              <a:rPr lang="nl-NL" sz="1200" b="1" dirty="0">
                <a:solidFill>
                  <a:prstClr val="white"/>
                </a:solidFill>
                <a:cs typeface="Arial" charset="0"/>
              </a:rPr>
              <a:t>m</a:t>
            </a:r>
            <a:r>
              <a:rPr lang="nl-NL" sz="1200" b="1" dirty="0" smtClean="0">
                <a:solidFill>
                  <a:prstClr val="white"/>
                </a:solidFill>
                <a:cs typeface="Arial" charset="0"/>
              </a:rPr>
              <a:t>ap SDSS, clearly visible underdensities (Platen et al. 2010)</a:t>
            </a:r>
            <a:endParaRPr lang="en-GB" sz="1200" b="1" dirty="0">
              <a:solidFill>
                <a:prstClr val="white"/>
              </a:solidFill>
              <a:cs typeface="Arial" charset="0"/>
            </a:endParaRPr>
          </a:p>
        </p:txBody>
      </p:sp>
    </p:spTree>
    <p:extLst>
      <p:ext uri="{BB962C8B-B14F-4D97-AF65-F5344CB8AC3E}">
        <p14:creationId xmlns:p14="http://schemas.microsoft.com/office/powerpoint/2010/main" val="2065019170"/>
      </p:ext>
    </p:extLst>
  </p:cSld>
  <p:clrMapOvr>
    <a:masterClrMapping/>
  </p:clrMapOvr>
  <p:transition>
    <p:zo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3" name="Rectangle 2"/>
          <p:cNvSpPr>
            <a:spLocks noChangeArrowheads="1"/>
          </p:cNvSpPr>
          <p:nvPr/>
        </p:nvSpPr>
        <p:spPr bwMode="auto">
          <a:xfrm>
            <a:off x="0" y="0"/>
            <a:ext cx="9144000" cy="1125538"/>
          </a:xfrm>
          <a:prstGeom prst="rect">
            <a:avLst/>
          </a:prstGeom>
          <a:solidFill>
            <a:schemeClr val="bg1">
              <a:lumMod val="50000"/>
              <a:lumOff val="50000"/>
            </a:schemeClr>
          </a:solidFill>
          <a:ln w="9525">
            <a:noFill/>
            <a:miter lim="800000"/>
            <a:headEnd/>
            <a:tailEnd/>
          </a:ln>
        </p:spPr>
        <p:txBody>
          <a:bodyPr wrap="none" anchor="ctr"/>
          <a:lstStyle/>
          <a:p>
            <a:pPr>
              <a:defRPr/>
            </a:pPr>
            <a:endParaRPr lang="en-US">
              <a:solidFill>
                <a:prstClr val="white"/>
              </a:solidFill>
              <a:cs typeface="Arial" charset="0"/>
            </a:endParaRPr>
          </a:p>
        </p:txBody>
      </p:sp>
      <p:sp>
        <p:nvSpPr>
          <p:cNvPr id="6151" name="Text Box 4"/>
          <p:cNvSpPr txBox="1">
            <a:spLocks noChangeArrowheads="1"/>
          </p:cNvSpPr>
          <p:nvPr/>
        </p:nvSpPr>
        <p:spPr bwMode="auto">
          <a:xfrm>
            <a:off x="0" y="1484313"/>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smtClean="0">
                <a:solidFill>
                  <a:srgbClr val="000099"/>
                </a:solidFill>
                <a:latin typeface="Mathematica1" pitchFamily="2" charset="2"/>
                <a:cs typeface="Arial" charset="0"/>
              </a:rPr>
              <a:t>                                                                </a:t>
            </a:r>
            <a:endParaRPr lang="el-GR" b="1" smtClean="0">
              <a:solidFill>
                <a:srgbClr val="000099"/>
              </a:solidFill>
              <a:latin typeface="Mathematica1" pitchFamily="2" charset="2"/>
              <a:cs typeface="Arial" charset="0"/>
            </a:endParaRPr>
          </a:p>
        </p:txBody>
      </p:sp>
      <p:graphicFrame>
        <p:nvGraphicFramePr>
          <p:cNvPr id="6146" name="Object 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6440"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2" name="Rectangle 6"/>
          <p:cNvSpPr>
            <a:spLocks noChangeArrowheads="1"/>
          </p:cNvSpPr>
          <p:nvPr/>
        </p:nvSpPr>
        <p:spPr bwMode="auto">
          <a:xfrm>
            <a:off x="1979613" y="2781300"/>
            <a:ext cx="49688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3" name="Rectangle 7"/>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4" name="Rectangle 8"/>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5" name="Rectangle 9"/>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6" name="Rectangle 10"/>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7" name="Rectangle 11"/>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graphicFrame>
        <p:nvGraphicFramePr>
          <p:cNvPr id="6147"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6441"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8" name="Rectangle 13"/>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9" name="Rectangle 14"/>
          <p:cNvSpPr>
            <a:spLocks noChangeArrowheads="1"/>
          </p:cNvSpPr>
          <p:nvPr/>
        </p:nvSpPr>
        <p:spPr bwMode="auto">
          <a:xfrm>
            <a:off x="1835150" y="2924175"/>
            <a:ext cx="5329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0" name="Rectangle 15"/>
          <p:cNvSpPr>
            <a:spLocks noChangeArrowheads="1"/>
          </p:cNvSpPr>
          <p:nvPr/>
        </p:nvSpPr>
        <p:spPr bwMode="auto">
          <a:xfrm>
            <a:off x="1908175" y="2924175"/>
            <a:ext cx="5184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1" name="AutoShape 16"/>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2" name="Text Box 17"/>
          <p:cNvSpPr txBox="1">
            <a:spLocks noChangeArrowheads="1"/>
          </p:cNvSpPr>
          <p:nvPr/>
        </p:nvSpPr>
        <p:spPr bwMode="auto">
          <a:xfrm>
            <a:off x="0" y="37163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mtClean="0">
              <a:solidFill>
                <a:prstClr val="white"/>
              </a:solidFill>
              <a:cs typeface="Arial"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643" y="1667669"/>
            <a:ext cx="8858711" cy="4680520"/>
          </a:xfrm>
          <a:prstGeom prst="rect">
            <a:avLst/>
          </a:prstGeom>
        </p:spPr>
      </p:pic>
      <p:sp>
        <p:nvSpPr>
          <p:cNvPr id="3" name="TextBox 2"/>
          <p:cNvSpPr txBox="1"/>
          <p:nvPr/>
        </p:nvSpPr>
        <p:spPr>
          <a:xfrm>
            <a:off x="7164388" y="6453336"/>
            <a:ext cx="1836966" cy="276999"/>
          </a:xfrm>
          <a:prstGeom prst="rect">
            <a:avLst/>
          </a:prstGeom>
          <a:noFill/>
        </p:spPr>
        <p:txBody>
          <a:bodyPr wrap="square" rtlCol="0">
            <a:spAutoFit/>
          </a:bodyPr>
          <a:lstStyle/>
          <a:p>
            <a:r>
              <a:rPr lang="nl-NL" sz="1200" dirty="0" smtClean="0">
                <a:solidFill>
                  <a:prstClr val="black">
                    <a:lumMod val="85000"/>
                    <a:lumOff val="15000"/>
                  </a:prstClr>
                </a:solidFill>
                <a:latin typeface="Constantia"/>
                <a:cs typeface="Arial" charset="0"/>
              </a:rPr>
              <a:t>Courtesy: Johan Hidding</a:t>
            </a:r>
            <a:endParaRPr lang="en-GB" sz="1200" dirty="0">
              <a:solidFill>
                <a:prstClr val="black">
                  <a:lumMod val="85000"/>
                  <a:lumOff val="15000"/>
                </a:prstClr>
              </a:solidFill>
              <a:latin typeface="Constantia"/>
              <a:cs typeface="Arial" charset="0"/>
            </a:endParaRPr>
          </a:p>
        </p:txBody>
      </p:sp>
      <p:sp>
        <p:nvSpPr>
          <p:cNvPr id="21" name="TextBox 20"/>
          <p:cNvSpPr txBox="1"/>
          <p:nvPr/>
        </p:nvSpPr>
        <p:spPr>
          <a:xfrm>
            <a:off x="7316788" y="1604747"/>
            <a:ext cx="1836966" cy="276999"/>
          </a:xfrm>
          <a:prstGeom prst="rect">
            <a:avLst/>
          </a:prstGeom>
          <a:noFill/>
        </p:spPr>
        <p:txBody>
          <a:bodyPr wrap="square" rtlCol="0">
            <a:spAutoFit/>
          </a:bodyPr>
          <a:lstStyle/>
          <a:p>
            <a:r>
              <a:rPr lang="nl-NL" sz="1200" dirty="0">
                <a:solidFill>
                  <a:prstClr val="black">
                    <a:lumMod val="85000"/>
                    <a:lumOff val="15000"/>
                  </a:prstClr>
                </a:solidFill>
                <a:latin typeface="Constantia"/>
                <a:cs typeface="Arial" charset="0"/>
              </a:rPr>
              <a:t>c</a:t>
            </a:r>
            <a:r>
              <a:rPr lang="nl-NL" sz="1200" dirty="0" smtClean="0">
                <a:solidFill>
                  <a:prstClr val="black">
                    <a:lumMod val="85000"/>
                    <a:lumOff val="15000"/>
                  </a:prstClr>
                </a:solidFill>
                <a:latin typeface="Constantia"/>
                <a:cs typeface="Arial" charset="0"/>
              </a:rPr>
              <a:t>z=5,000-6,000 km/s</a:t>
            </a:r>
            <a:endParaRPr lang="en-GB" sz="1200" dirty="0">
              <a:solidFill>
                <a:prstClr val="black">
                  <a:lumMod val="85000"/>
                  <a:lumOff val="15000"/>
                </a:prstClr>
              </a:solidFill>
              <a:latin typeface="Constantia"/>
              <a:cs typeface="Arial" charset="0"/>
            </a:endParaRPr>
          </a:p>
        </p:txBody>
      </p:sp>
      <p:sp>
        <p:nvSpPr>
          <p:cNvPr id="22" name="Rectangle 3"/>
          <p:cNvSpPr txBox="1">
            <a:spLocks noChangeArrowheads="1"/>
          </p:cNvSpPr>
          <p:nvPr/>
        </p:nvSpPr>
        <p:spPr>
          <a:xfrm>
            <a:off x="-2268760" y="-387424"/>
            <a:ext cx="11082382" cy="1371601"/>
          </a:xfrm>
          <a:prstGeom prst="rect">
            <a:avLst/>
          </a:prstGeom>
          <a:ln w="6350" cap="rnd">
            <a:noFill/>
          </a:ln>
        </p:spPr>
        <p:txBody>
          <a:bodyPr vert="horz" anchor="b" anchorCtr="0">
            <a:normAutofit fontScale="97500"/>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eaLnBrk="1" hangingPunct="1">
              <a:defRPr/>
            </a:pPr>
            <a:r>
              <a:rPr lang="en-GB" sz="5500" b="1" smtClean="0">
                <a:ln w="3200">
                  <a:solidFill>
                    <a:srgbClr val="444D26">
                      <a:shade val="75000"/>
                      <a:alpha val="25000"/>
                    </a:srgbClr>
                  </a:solidFill>
                  <a:prstDash val="solid"/>
                  <a:round/>
                </a:ln>
                <a:solidFill>
                  <a:prstClr val="black">
                    <a:lumMod val="85000"/>
                    <a:lumOff val="15000"/>
                  </a:prstClr>
                </a:solidFill>
                <a:effectLst>
                  <a:outerShdw blurRad="38100" dist="38100" dir="2700000" algn="tl">
                    <a:srgbClr val="000000"/>
                  </a:outerShdw>
                </a:effectLst>
              </a:rPr>
              <a:t>                   local Cosmic Web:  2MRS</a:t>
            </a:r>
            <a:endParaRPr lang="en-GB" sz="5500" b="1">
              <a:ln w="3200">
                <a:solidFill>
                  <a:srgbClr val="444D26">
                    <a:shade val="75000"/>
                    <a:alpha val="25000"/>
                  </a:srgbClr>
                </a:solidFill>
                <a:prstDash val="solid"/>
                <a:round/>
              </a:ln>
              <a:solidFill>
                <a:prstClr val="black">
                  <a:lumMod val="85000"/>
                  <a:lumOff val="15000"/>
                </a:prstClr>
              </a:solidFill>
              <a:effectLst>
                <a:outerShdw blurRad="38100" dist="38100" dir="2700000" algn="tl">
                  <a:srgbClr val="000000"/>
                </a:outerShdw>
              </a:effectLst>
            </a:endParaRPr>
          </a:p>
        </p:txBody>
      </p:sp>
    </p:spTree>
    <p:extLst>
      <p:ext uri="{BB962C8B-B14F-4D97-AF65-F5344CB8AC3E}">
        <p14:creationId xmlns:p14="http://schemas.microsoft.com/office/powerpoint/2010/main" val="10266693"/>
      </p:ext>
    </p:extLst>
  </p:cSld>
  <p:clrMapOvr>
    <a:masterClrMapping/>
  </p:clrMapOvr>
  <p:transition>
    <p:zo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4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7" y="1906469"/>
            <a:ext cx="8924925"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tangle 2"/>
          <p:cNvSpPr>
            <a:spLocks noChangeArrowheads="1"/>
          </p:cNvSpPr>
          <p:nvPr/>
        </p:nvSpPr>
        <p:spPr bwMode="auto">
          <a:xfrm>
            <a:off x="0" y="0"/>
            <a:ext cx="9144000" cy="1125538"/>
          </a:xfrm>
          <a:prstGeom prst="rect">
            <a:avLst/>
          </a:prstGeom>
          <a:solidFill>
            <a:schemeClr val="bg1">
              <a:lumMod val="50000"/>
              <a:lumOff val="50000"/>
            </a:schemeClr>
          </a:solidFill>
          <a:ln w="9525">
            <a:noFill/>
            <a:miter lim="800000"/>
            <a:headEnd/>
            <a:tailEnd/>
          </a:ln>
        </p:spPr>
        <p:txBody>
          <a:bodyPr wrap="none" anchor="ctr"/>
          <a:lstStyle/>
          <a:p>
            <a:pPr>
              <a:defRPr/>
            </a:pPr>
            <a:endParaRPr lang="en-US">
              <a:solidFill>
                <a:prstClr val="white"/>
              </a:solidFill>
              <a:cs typeface="Arial" charset="0"/>
            </a:endParaRPr>
          </a:p>
        </p:txBody>
      </p:sp>
      <p:sp>
        <p:nvSpPr>
          <p:cNvPr id="1380355" name="Rectangle 3"/>
          <p:cNvSpPr>
            <a:spLocks noGrp="1" noChangeArrowheads="1"/>
          </p:cNvSpPr>
          <p:nvPr>
            <p:ph type="title" idx="4294967295"/>
          </p:nvPr>
        </p:nvSpPr>
        <p:spPr>
          <a:xfrm>
            <a:off x="-2268760" y="-387424"/>
            <a:ext cx="11082382" cy="1371601"/>
          </a:xfrm>
        </p:spPr>
        <p:txBody>
          <a:bodyPr>
            <a:normAutofit fontScale="90000"/>
          </a:bodyPr>
          <a:lstStyle/>
          <a:p>
            <a:pPr eaLnBrk="1" hangingPunct="1">
              <a:defRPr/>
            </a:pPr>
            <a:r>
              <a:rPr sz="5500" b="1" dirty="0" smtClean="0">
                <a:solidFill>
                  <a:schemeClr val="bg1">
                    <a:lumMod val="85000"/>
                    <a:lumOff val="15000"/>
                  </a:schemeClr>
                </a:solidFill>
                <a:effectLst>
                  <a:outerShdw blurRad="38100" dist="38100" dir="2700000" algn="tl">
                    <a:srgbClr val="000000"/>
                  </a:outerShdw>
                </a:effectLst>
              </a:rPr>
              <a:t>                     local Cosmic Web:  2MRS</a:t>
            </a:r>
            <a:endParaRPr sz="5500" b="1" dirty="0">
              <a:solidFill>
                <a:schemeClr val="bg1">
                  <a:lumMod val="85000"/>
                  <a:lumOff val="15000"/>
                </a:schemeClr>
              </a:solidFill>
              <a:effectLst>
                <a:outerShdw blurRad="38100" dist="38100" dir="2700000" algn="tl">
                  <a:srgbClr val="000000"/>
                </a:outerShdw>
              </a:effectLst>
            </a:endParaRPr>
          </a:p>
        </p:txBody>
      </p:sp>
      <p:sp>
        <p:nvSpPr>
          <p:cNvPr id="6151" name="Text Box 4"/>
          <p:cNvSpPr txBox="1">
            <a:spLocks noChangeArrowheads="1"/>
          </p:cNvSpPr>
          <p:nvPr/>
        </p:nvSpPr>
        <p:spPr bwMode="auto">
          <a:xfrm>
            <a:off x="0" y="1484313"/>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smtClean="0">
                <a:solidFill>
                  <a:srgbClr val="000099"/>
                </a:solidFill>
                <a:latin typeface="Mathematica1" pitchFamily="2" charset="2"/>
                <a:cs typeface="Arial" charset="0"/>
              </a:rPr>
              <a:t>                                                                </a:t>
            </a:r>
            <a:endParaRPr lang="el-GR" b="1" smtClean="0">
              <a:solidFill>
                <a:srgbClr val="000099"/>
              </a:solidFill>
              <a:latin typeface="Mathematica1" pitchFamily="2" charset="2"/>
              <a:cs typeface="Arial" charset="0"/>
            </a:endParaRPr>
          </a:p>
        </p:txBody>
      </p:sp>
      <p:graphicFrame>
        <p:nvGraphicFramePr>
          <p:cNvPr id="6146" name="Object 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7464"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2" name="Rectangle 6"/>
          <p:cNvSpPr>
            <a:spLocks noChangeArrowheads="1"/>
          </p:cNvSpPr>
          <p:nvPr/>
        </p:nvSpPr>
        <p:spPr bwMode="auto">
          <a:xfrm>
            <a:off x="1979613" y="2781300"/>
            <a:ext cx="49688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3" name="Rectangle 7"/>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4" name="Rectangle 8"/>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5" name="Rectangle 9"/>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6" name="Rectangle 10"/>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7" name="Rectangle 11"/>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graphicFrame>
        <p:nvGraphicFramePr>
          <p:cNvPr id="6147"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7465"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8" name="Rectangle 13"/>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9" name="Rectangle 14"/>
          <p:cNvSpPr>
            <a:spLocks noChangeArrowheads="1"/>
          </p:cNvSpPr>
          <p:nvPr/>
        </p:nvSpPr>
        <p:spPr bwMode="auto">
          <a:xfrm>
            <a:off x="1835150" y="2924175"/>
            <a:ext cx="5329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0" name="Rectangle 15"/>
          <p:cNvSpPr>
            <a:spLocks noChangeArrowheads="1"/>
          </p:cNvSpPr>
          <p:nvPr/>
        </p:nvSpPr>
        <p:spPr bwMode="auto">
          <a:xfrm>
            <a:off x="1908175" y="2924175"/>
            <a:ext cx="5184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1" name="AutoShape 16"/>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2" name="Text Box 17"/>
          <p:cNvSpPr txBox="1">
            <a:spLocks noChangeArrowheads="1"/>
          </p:cNvSpPr>
          <p:nvPr/>
        </p:nvSpPr>
        <p:spPr bwMode="auto">
          <a:xfrm>
            <a:off x="0" y="37163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mtClean="0">
              <a:solidFill>
                <a:prstClr val="white"/>
              </a:solidFill>
              <a:cs typeface="Arial" charset="0"/>
            </a:endParaRPr>
          </a:p>
        </p:txBody>
      </p:sp>
      <p:sp>
        <p:nvSpPr>
          <p:cNvPr id="3" name="TextBox 2"/>
          <p:cNvSpPr txBox="1"/>
          <p:nvPr/>
        </p:nvSpPr>
        <p:spPr>
          <a:xfrm>
            <a:off x="6948488" y="6453336"/>
            <a:ext cx="2052866" cy="276999"/>
          </a:xfrm>
          <a:prstGeom prst="rect">
            <a:avLst/>
          </a:prstGeom>
          <a:noFill/>
        </p:spPr>
        <p:txBody>
          <a:bodyPr wrap="square" rtlCol="0">
            <a:spAutoFit/>
          </a:bodyPr>
          <a:lstStyle/>
          <a:p>
            <a:r>
              <a:rPr lang="nl-NL" sz="1200" dirty="0">
                <a:solidFill>
                  <a:prstClr val="black">
                    <a:lumMod val="85000"/>
                    <a:lumOff val="15000"/>
                  </a:prstClr>
                </a:solidFill>
                <a:latin typeface="Constantia"/>
                <a:cs typeface="Arial" charset="0"/>
              </a:rPr>
              <a:t>Courtesy: </a:t>
            </a:r>
            <a:r>
              <a:rPr lang="nl-NL" sz="1200" dirty="0" smtClean="0">
                <a:solidFill>
                  <a:prstClr val="black">
                    <a:lumMod val="85000"/>
                    <a:lumOff val="15000"/>
                  </a:prstClr>
                </a:solidFill>
                <a:latin typeface="Constantia"/>
                <a:cs typeface="Arial" charset="0"/>
              </a:rPr>
              <a:t>Francisco Kitaura</a:t>
            </a:r>
            <a:endParaRPr lang="en-GB" sz="1200" dirty="0">
              <a:solidFill>
                <a:prstClr val="black">
                  <a:lumMod val="85000"/>
                  <a:lumOff val="15000"/>
                </a:prstClr>
              </a:solidFill>
              <a:latin typeface="Constantia"/>
              <a:cs typeface="Arial" charset="0"/>
            </a:endParaRPr>
          </a:p>
        </p:txBody>
      </p:sp>
      <p:sp>
        <p:nvSpPr>
          <p:cNvPr id="21" name="TextBox 20"/>
          <p:cNvSpPr txBox="1"/>
          <p:nvPr/>
        </p:nvSpPr>
        <p:spPr>
          <a:xfrm>
            <a:off x="6788955" y="1391528"/>
            <a:ext cx="2151756" cy="1015663"/>
          </a:xfrm>
          <a:prstGeom prst="rect">
            <a:avLst/>
          </a:prstGeom>
          <a:noFill/>
        </p:spPr>
        <p:txBody>
          <a:bodyPr wrap="square" rtlCol="0">
            <a:spAutoFit/>
          </a:bodyPr>
          <a:lstStyle/>
          <a:p>
            <a:r>
              <a:rPr lang="nl-NL" sz="1200" dirty="0">
                <a:solidFill>
                  <a:prstClr val="black">
                    <a:lumMod val="85000"/>
                    <a:lumOff val="15000"/>
                  </a:prstClr>
                </a:solidFill>
                <a:latin typeface="Constantia"/>
                <a:cs typeface="Arial" charset="0"/>
              </a:rPr>
              <a:t>m</a:t>
            </a:r>
            <a:r>
              <a:rPr lang="nl-NL" sz="1200" dirty="0" smtClean="0">
                <a:solidFill>
                  <a:prstClr val="black">
                    <a:lumMod val="85000"/>
                    <a:lumOff val="15000"/>
                  </a:prstClr>
                </a:solidFill>
                <a:latin typeface="Constantia"/>
                <a:cs typeface="Arial" charset="0"/>
              </a:rPr>
              <a:t>ost detailed reconstruction of the </a:t>
            </a:r>
          </a:p>
          <a:p>
            <a:endParaRPr lang="nl-NL" sz="1200" dirty="0">
              <a:solidFill>
                <a:prstClr val="black">
                  <a:lumMod val="85000"/>
                  <a:lumOff val="15000"/>
                </a:prstClr>
              </a:solidFill>
              <a:latin typeface="Constantia"/>
              <a:cs typeface="Arial" charset="0"/>
            </a:endParaRPr>
          </a:p>
          <a:p>
            <a:r>
              <a:rPr lang="nl-NL" sz="1200" dirty="0" smtClean="0">
                <a:solidFill>
                  <a:prstClr val="black">
                    <a:lumMod val="85000"/>
                    <a:lumOff val="15000"/>
                  </a:prstClr>
                </a:solidFill>
                <a:latin typeface="Constantia"/>
                <a:cs typeface="Arial" charset="0"/>
              </a:rPr>
              <a:t>local dark matter</a:t>
            </a:r>
          </a:p>
          <a:p>
            <a:r>
              <a:rPr lang="nl-NL" sz="1200" dirty="0" smtClean="0">
                <a:solidFill>
                  <a:prstClr val="black">
                    <a:lumMod val="85000"/>
                    <a:lumOff val="15000"/>
                  </a:prstClr>
                </a:solidFill>
                <a:latin typeface="Constantia"/>
                <a:cs typeface="Arial" charset="0"/>
              </a:rPr>
              <a:t>Cosmic Web</a:t>
            </a:r>
            <a:endParaRPr lang="en-GB" sz="1200" dirty="0">
              <a:solidFill>
                <a:prstClr val="black">
                  <a:lumMod val="85000"/>
                  <a:lumOff val="15000"/>
                </a:prstClr>
              </a:solidFill>
              <a:latin typeface="Constantia"/>
              <a:cs typeface="Arial" charset="0"/>
            </a:endParaRPr>
          </a:p>
        </p:txBody>
      </p:sp>
      <p:sp>
        <p:nvSpPr>
          <p:cNvPr id="22" name="Text Box 17"/>
          <p:cNvSpPr txBox="1">
            <a:spLocks noChangeArrowheads="1"/>
          </p:cNvSpPr>
          <p:nvPr/>
        </p:nvSpPr>
        <p:spPr bwMode="auto">
          <a:xfrm>
            <a:off x="152400" y="38687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mtClean="0">
              <a:solidFill>
                <a:prstClr val="white"/>
              </a:solidFill>
              <a:cs typeface="Arial" charset="0"/>
            </a:endParaRPr>
          </a:p>
        </p:txBody>
      </p:sp>
    </p:spTree>
    <p:extLst>
      <p:ext uri="{BB962C8B-B14F-4D97-AF65-F5344CB8AC3E}">
        <p14:creationId xmlns:p14="http://schemas.microsoft.com/office/powerpoint/2010/main" val="2689462235"/>
      </p:ext>
    </p:extLst>
  </p:cSld>
  <p:clrMapOvr>
    <a:masterClrMapping/>
  </p:clrMapOvr>
  <p:transition>
    <p:zo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8720" y="-1251520"/>
            <a:ext cx="12685917" cy="9514438"/>
          </a:xfrm>
          <a:prstGeom prst="rect">
            <a:avLst/>
          </a:prstGeom>
        </p:spPr>
      </p:pic>
      <p:sp>
        <p:nvSpPr>
          <p:cNvPr id="7" name="TextBox 6"/>
          <p:cNvSpPr txBox="1"/>
          <p:nvPr/>
        </p:nvSpPr>
        <p:spPr>
          <a:xfrm>
            <a:off x="6300192" y="5085184"/>
            <a:ext cx="3096344" cy="1384995"/>
          </a:xfrm>
          <a:prstGeom prst="rect">
            <a:avLst/>
          </a:prstGeom>
          <a:noFill/>
        </p:spPr>
        <p:txBody>
          <a:bodyPr wrap="square" rtlCol="0">
            <a:spAutoFit/>
          </a:bodyPr>
          <a:lstStyle/>
          <a:p>
            <a:r>
              <a:rPr lang="nl-NL" sz="1400" b="1" dirty="0" smtClean="0">
                <a:solidFill>
                  <a:srgbClr val="000000"/>
                </a:solidFill>
              </a:rPr>
              <a:t>Nexus+ tracing of filaments:</a:t>
            </a:r>
          </a:p>
          <a:p>
            <a:endParaRPr lang="nl-NL" sz="1400" b="1" dirty="0">
              <a:solidFill>
                <a:srgbClr val="000000"/>
              </a:solidFill>
            </a:endParaRPr>
          </a:p>
          <a:p>
            <a:r>
              <a:rPr lang="nl-NL" sz="1400" b="1" dirty="0">
                <a:solidFill>
                  <a:srgbClr val="000000"/>
                </a:solidFill>
              </a:rPr>
              <a:t>i</a:t>
            </a:r>
            <a:r>
              <a:rPr lang="nl-NL" sz="1400" b="1" dirty="0" smtClean="0">
                <a:solidFill>
                  <a:srgbClr val="000000"/>
                </a:solidFill>
              </a:rPr>
              <a:t>nherent multiscale </a:t>
            </a:r>
          </a:p>
          <a:p>
            <a:r>
              <a:rPr lang="nl-NL" sz="1400" b="1" dirty="0">
                <a:solidFill>
                  <a:srgbClr val="000000"/>
                </a:solidFill>
              </a:rPr>
              <a:t>c</a:t>
            </a:r>
            <a:r>
              <a:rPr lang="nl-NL" sz="1400" b="1" dirty="0" smtClean="0">
                <a:solidFill>
                  <a:srgbClr val="000000"/>
                </a:solidFill>
              </a:rPr>
              <a:t>haracter of filamentary web</a:t>
            </a:r>
          </a:p>
          <a:p>
            <a:endParaRPr lang="nl-NL" sz="1400" b="1" dirty="0">
              <a:solidFill>
                <a:srgbClr val="000000"/>
              </a:solidFill>
            </a:endParaRPr>
          </a:p>
          <a:p>
            <a:r>
              <a:rPr lang="nl-NL" sz="1400" b="1" dirty="0" smtClean="0">
                <a:solidFill>
                  <a:srgbClr val="000000"/>
                </a:solidFill>
              </a:rPr>
              <a:t>Hidding, Cautun, vdW   2015   </a:t>
            </a:r>
            <a:endParaRPr lang="en-GB" sz="1400" b="1" dirty="0">
              <a:solidFill>
                <a:srgbClr val="000000"/>
              </a:solidFill>
            </a:endParaRPr>
          </a:p>
        </p:txBody>
      </p:sp>
      <p:sp>
        <p:nvSpPr>
          <p:cNvPr id="8" name="Rectangle 7"/>
          <p:cNvSpPr/>
          <p:nvPr/>
        </p:nvSpPr>
        <p:spPr>
          <a:xfrm>
            <a:off x="6300192" y="5085184"/>
            <a:ext cx="2736304" cy="138499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3234939620"/>
      </p:ext>
    </p:extLst>
  </p:cSld>
  <p:clrMapOvr>
    <a:masterClrMapping/>
  </p:clrMapOvr>
  <p:transition spd="slow">
    <p:zo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Horizon  </a:t>
            </a:r>
            <a:r>
              <a:rPr lang="en-US" sz="6000" b="1" dirty="0" smtClean="0">
                <a:solidFill>
                  <a:prstClr val="white"/>
                </a:solidFill>
                <a:effectLst>
                  <a:outerShdw blurRad="38100" dist="38100" dir="2700000" algn="tl">
                    <a:srgbClr val="000000"/>
                  </a:outerShdw>
                </a:effectLst>
                <a:latin typeface="Constantia"/>
              </a:rPr>
              <a:t>Problem</a:t>
            </a:r>
            <a:endParaRPr lang="en-US" sz="6000" b="1" dirty="0">
              <a:solidFill>
                <a:prstClr val="white"/>
              </a:solidFill>
              <a:effectLst>
                <a:outerShdw blurRad="38100" dist="38100" dir="2700000" algn="tl">
                  <a:srgbClr val="000000"/>
                </a:outerShdw>
              </a:effectLst>
              <a:latin typeface="Constantia"/>
            </a:endParaRP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703162613"/>
      </p:ext>
    </p:extLst>
  </p:cSld>
  <p:clrMapOvr>
    <a:masterClrMapping/>
  </p:clrMapOvr>
  <p:transition>
    <p:zoom/>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28625" y="5715000"/>
            <a:ext cx="8286750"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562226"/>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Horizons</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sp>
        <p:nvSpPr>
          <p:cNvPr id="3" name="TextBox 2"/>
          <p:cNvSpPr txBox="1"/>
          <p:nvPr/>
        </p:nvSpPr>
        <p:spPr>
          <a:xfrm>
            <a:off x="428625" y="1285875"/>
            <a:ext cx="8286750" cy="6724650"/>
          </a:xfrm>
          <a:prstGeom prst="rect">
            <a:avLst/>
          </a:prstGeom>
          <a:noFill/>
        </p:spPr>
        <p:txBody>
          <a:bodyPr>
            <a:spAutoFit/>
          </a:bodyPr>
          <a:lstStyle/>
          <a:p>
            <a:pPr>
              <a:defRPr/>
            </a:pPr>
            <a:r>
              <a:rPr lang="en-US" dirty="0">
                <a:solidFill>
                  <a:prstClr val="white"/>
                </a:solidFill>
                <a:latin typeface="Constantia"/>
              </a:rPr>
              <a:t>Fundamental Concept for our understanding of the physics of the Universe:</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Physical processes are limited to the region of space with which we are </a:t>
            </a:r>
          </a:p>
          <a:p>
            <a:pPr>
              <a:defRPr/>
            </a:pPr>
            <a:r>
              <a:rPr lang="en-US" dirty="0">
                <a:solidFill>
                  <a:prstClr val="white"/>
                </a:solidFill>
                <a:latin typeface="Constantia"/>
              </a:rPr>
              <a:t>   or have ever been in physical contact.</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What is the region of space with which we are in contact ?</a:t>
            </a:r>
          </a:p>
          <a:p>
            <a:pPr>
              <a:defRPr/>
            </a:pPr>
            <a:r>
              <a:rPr lang="en-US" dirty="0">
                <a:solidFill>
                  <a:prstClr val="white"/>
                </a:solidFill>
                <a:latin typeface="Constantia"/>
              </a:rPr>
              <a:t>   Region with whom we have been able to exchange photons </a:t>
            </a:r>
          </a:p>
          <a:p>
            <a:pPr>
              <a:defRPr/>
            </a:pPr>
            <a:r>
              <a:rPr lang="en-US" dirty="0">
                <a:solidFill>
                  <a:prstClr val="white"/>
                </a:solidFill>
                <a:latin typeface="Constantia"/>
              </a:rPr>
              <a:t>                                                  (photons:    fastest moving particles)</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From which distance have we received light.</a:t>
            </a:r>
          </a:p>
          <a:p>
            <a:pPr>
              <a:buFont typeface="Mathematica1" pitchFamily="2" charset="2"/>
              <a:buChar cha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Complication:  - light is moving in an expanding and curved space</a:t>
            </a:r>
          </a:p>
          <a:p>
            <a:pPr>
              <a:defRPr/>
            </a:pPr>
            <a:r>
              <a:rPr lang="en-US" dirty="0">
                <a:solidFill>
                  <a:prstClr val="white"/>
                </a:solidFill>
                <a:latin typeface="Constantia"/>
              </a:rPr>
              <a:t>                             - fighting its way against an expanding background</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sym typeface="Mathematica1"/>
              </a:rPr>
              <a:t> This is called the </a:t>
            </a:r>
          </a:p>
          <a:p>
            <a:pPr>
              <a:defRPr/>
            </a:pPr>
            <a:endParaRPr lang="en-US" dirty="0">
              <a:solidFill>
                <a:prstClr val="white"/>
              </a:solidFill>
              <a:latin typeface="Constantia"/>
              <a:sym typeface="Mathematica1"/>
            </a:endParaRPr>
          </a:p>
          <a:p>
            <a:pPr>
              <a:defRPr/>
            </a:pPr>
            <a:endParaRPr lang="en-US" dirty="0">
              <a:solidFill>
                <a:prstClr val="white"/>
              </a:solidFill>
              <a:latin typeface="Constantia"/>
              <a:sym typeface="Mathematica1"/>
            </a:endParaRPr>
          </a:p>
          <a:p>
            <a:pPr>
              <a:defRPr/>
            </a:pPr>
            <a:r>
              <a:rPr lang="en-US" sz="2500" b="1" dirty="0">
                <a:solidFill>
                  <a:prstClr val="white"/>
                </a:solidFill>
                <a:latin typeface="Constantia"/>
                <a:sym typeface="Mathematica1"/>
              </a:rPr>
              <a:t>                     </a:t>
            </a:r>
            <a:r>
              <a:rPr lang="en-US" sz="3500" b="1" dirty="0">
                <a:solidFill>
                  <a:prstClr val="black">
                    <a:lumMod val="85000"/>
                    <a:lumOff val="15000"/>
                  </a:prstClr>
                </a:solidFill>
                <a:latin typeface="Constantia"/>
                <a:sym typeface="Mathematica1"/>
              </a:rPr>
              <a:t>Horizon of the Universe</a:t>
            </a:r>
            <a:endParaRPr lang="en-US" sz="3500" b="1" dirty="0">
              <a:solidFill>
                <a:prstClr val="black">
                  <a:lumMod val="85000"/>
                  <a:lumOff val="15000"/>
                </a:prstClr>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black">
                  <a:lumMod val="85000"/>
                  <a:lumOff val="15000"/>
                </a:prstClr>
              </a:solidFill>
              <a:latin typeface="Constantia"/>
            </a:endParaRPr>
          </a:p>
          <a:p>
            <a:pPr>
              <a:defRPr/>
            </a:pPr>
            <a:r>
              <a:rPr lang="en-US" dirty="0">
                <a:solidFill>
                  <a:prstClr val="white"/>
                </a:solidFill>
                <a:latin typeface="Constantia"/>
              </a:rPr>
              <a:t>:</a:t>
            </a:r>
          </a:p>
          <a:p>
            <a:pPr>
              <a:defRPr/>
            </a:pPr>
            <a:endParaRPr lang="en-US" dirty="0">
              <a:solidFill>
                <a:prstClr val="white"/>
              </a:solidFill>
              <a:latin typeface="Constantia"/>
            </a:endParaRPr>
          </a:p>
        </p:txBody>
      </p:sp>
      <p:sp>
        <p:nvSpPr>
          <p:cNvPr id="6" name="Rectangle 5"/>
          <p:cNvSpPr/>
          <p:nvPr/>
        </p:nvSpPr>
        <p:spPr>
          <a:xfrm>
            <a:off x="428625" y="1214438"/>
            <a:ext cx="8286750" cy="4357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772920199"/>
      </p:ext>
    </p:extLst>
  </p:cSld>
  <p:clrMapOvr>
    <a:masterClrMapping/>
  </p:clrMapOvr>
  <p:transition>
    <p:zo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428625" y="5715000"/>
            <a:ext cx="8286750"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smtClean="0">
                <a:solidFill>
                  <a:prstClr val="black">
                    <a:lumMod val="85000"/>
                    <a:lumOff val="15000"/>
                  </a:prstClr>
                </a:solidFill>
                <a:effectLst>
                  <a:outerShdw blurRad="38100" dist="38100" dir="2700000" algn="tl">
                    <a:srgbClr val="000000"/>
                  </a:outerShdw>
                </a:effectLst>
                <a:latin typeface="Constantia"/>
              </a:rPr>
              <a:t>Cosmic  Horizon</a:t>
            </a:r>
            <a:endParaRPr lang="en-US" sz="6000" b="1" dirty="0">
              <a:solidFill>
                <a:prstClr val="black">
                  <a:lumMod val="85000"/>
                  <a:lumOff val="15000"/>
                </a:prstClr>
              </a:solidFill>
              <a:effectLst>
                <a:outerShdw blurRad="38100" dist="38100" dir="2700000" algn="tl">
                  <a:srgbClr val="000000"/>
                </a:outerShdw>
              </a:effectLst>
              <a:latin typeface="Constantia"/>
            </a:endParaRP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pic>
        <p:nvPicPr>
          <p:cNvPr id="77828" name="Picture 7" descr="horizon_pro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231900"/>
            <a:ext cx="88773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14375" y="5857875"/>
            <a:ext cx="8072438" cy="769441"/>
          </a:xfrm>
          <a:prstGeom prst="rect">
            <a:avLst/>
          </a:prstGeom>
          <a:noFill/>
        </p:spPr>
        <p:txBody>
          <a:bodyPr>
            <a:spAutoFit/>
          </a:bodyPr>
          <a:lstStyle/>
          <a:p>
            <a:pPr>
              <a:defRPr/>
            </a:pPr>
            <a:r>
              <a:rPr lang="en-US" sz="2200" b="1" dirty="0" smtClean="0">
                <a:solidFill>
                  <a:prstClr val="black">
                    <a:lumMod val="85000"/>
                    <a:lumOff val="15000"/>
                  </a:prstClr>
                </a:solidFill>
                <a:latin typeface="Constantia"/>
              </a:rPr>
              <a:t>(Particle) Horizon of the Universe:</a:t>
            </a:r>
          </a:p>
          <a:p>
            <a:pPr>
              <a:defRPr/>
            </a:pPr>
            <a:r>
              <a:rPr lang="en-US" sz="2200" b="1" dirty="0">
                <a:solidFill>
                  <a:prstClr val="black">
                    <a:lumMod val="85000"/>
                    <a:lumOff val="15000"/>
                  </a:prstClr>
                </a:solidFill>
                <a:latin typeface="Constantia"/>
              </a:rPr>
              <a:t>d</a:t>
            </a:r>
            <a:r>
              <a:rPr lang="en-US" sz="2200" b="1" dirty="0" smtClean="0">
                <a:solidFill>
                  <a:prstClr val="black">
                    <a:lumMod val="85000"/>
                    <a:lumOff val="15000"/>
                  </a:prstClr>
                </a:solidFill>
                <a:latin typeface="Constantia"/>
              </a:rPr>
              <a:t>istance that light travelled since Big Bang</a:t>
            </a:r>
          </a:p>
        </p:txBody>
      </p:sp>
    </p:spTree>
    <p:extLst>
      <p:ext uri="{BB962C8B-B14F-4D97-AF65-F5344CB8AC3E}">
        <p14:creationId xmlns:p14="http://schemas.microsoft.com/office/powerpoint/2010/main" val="725872775"/>
      </p:ext>
    </p:extLst>
  </p:cSld>
  <p:clrMapOvr>
    <a:masterClrMapping/>
  </p:clrMapOvr>
  <p:transition>
    <p:zo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05" name="Text Box 5"/>
          <p:cNvSpPr txBox="1">
            <a:spLocks noChangeArrowheads="1"/>
          </p:cNvSpPr>
          <p:nvPr/>
        </p:nvSpPr>
        <p:spPr bwMode="auto">
          <a:xfrm>
            <a:off x="214313" y="5400675"/>
            <a:ext cx="8785225" cy="1323439"/>
          </a:xfrm>
          <a:prstGeom prst="rect">
            <a:avLst/>
          </a:prstGeom>
          <a:noFill/>
          <a:ln w="9525">
            <a:noFill/>
            <a:miter lim="800000"/>
            <a:headEnd/>
            <a:tailEnd/>
          </a:ln>
          <a:effectLst/>
        </p:spPr>
        <p:txBody>
          <a:bodyPr>
            <a:spAutoFit/>
          </a:bodyPr>
          <a:lstStyle/>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COBE </a:t>
            </a:r>
            <a:r>
              <a:rPr lang="en-US" sz="1600" b="1" dirty="0" err="1" smtClean="0">
                <a:solidFill>
                  <a:prstClr val="white"/>
                </a:solidFill>
                <a:effectLst>
                  <a:outerShdw blurRad="38100" dist="38100" dir="2700000" algn="tl">
                    <a:srgbClr val="FFFFFF"/>
                  </a:outerShdw>
                </a:effectLst>
                <a:latin typeface="Constantia"/>
              </a:rPr>
              <a:t>metingen</a:t>
            </a:r>
            <a:r>
              <a:rPr lang="en-US" sz="1600" b="1" dirty="0" smtClean="0">
                <a:solidFill>
                  <a:prstClr val="white"/>
                </a:solidFill>
                <a:effectLst>
                  <a:outerShdw blurRad="38100" dist="38100" dir="2700000" algn="tl">
                    <a:srgbClr val="FFFFFF"/>
                  </a:outerShdw>
                </a:effectLst>
                <a:latin typeface="Constantia"/>
              </a:rPr>
              <a:t> CMB </a:t>
            </a:r>
            <a:r>
              <a:rPr lang="en-US" sz="1600" b="1" dirty="0" err="1" smtClean="0">
                <a:solidFill>
                  <a:prstClr val="white"/>
                </a:solidFill>
                <a:effectLst>
                  <a:outerShdw blurRad="38100" dist="38100" dir="2700000" algn="tl">
                    <a:srgbClr val="FFFFFF"/>
                  </a:outerShdw>
                </a:effectLst>
                <a:latin typeface="Constantia"/>
              </a:rPr>
              <a:t>temperatuur</a:t>
            </a:r>
            <a:r>
              <a:rPr lang="en-US" sz="1600" b="1" dirty="0">
                <a:solidFill>
                  <a:prstClr val="white"/>
                </a:solidFill>
                <a:effectLst>
                  <a:outerShdw blurRad="38100" dist="38100" dir="2700000" algn="tl">
                    <a:srgbClr val="FFFFFF"/>
                  </a:outerShdw>
                </a:effectLst>
                <a:latin typeface="Constantia"/>
              </a:rPr>
              <a:t> </a:t>
            </a:r>
            <a:r>
              <a:rPr lang="en-US" sz="1600" b="1" dirty="0" err="1" smtClean="0">
                <a:solidFill>
                  <a:prstClr val="white"/>
                </a:solidFill>
                <a:effectLst>
                  <a:outerShdw blurRad="38100" dist="38100" dir="2700000" algn="tl">
                    <a:srgbClr val="FFFFFF"/>
                  </a:outerShdw>
                </a:effectLst>
                <a:latin typeface="Constantia"/>
              </a:rPr>
              <a:t>fluctuaties</a:t>
            </a:r>
            <a:r>
              <a:rPr lang="en-US" sz="1600" b="1" dirty="0" smtClean="0">
                <a:solidFill>
                  <a:prstClr val="white"/>
                </a:solidFill>
                <a:effectLst>
                  <a:outerShdw blurRad="38100" dist="38100" dir="2700000" algn="tl">
                    <a:srgbClr val="FFFFFF"/>
                  </a:outerShdw>
                </a:effectLst>
                <a:latin typeface="Constantia"/>
              </a:rPr>
              <a:t>:                              </a:t>
            </a:r>
            <a:r>
              <a:rPr lang="en-US" sz="1600" b="1" dirty="0">
                <a:solidFill>
                  <a:prstClr val="white"/>
                </a:solidFill>
                <a:effectLst>
                  <a:outerShdw blurRad="38100" dist="38100" dir="2700000" algn="tl">
                    <a:srgbClr val="FFFFFF"/>
                  </a:outerShdw>
                </a:effectLst>
                <a:latin typeface="Constantia"/>
              </a:rPr>
              <a:t>&gt; 7</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r>
              <a:rPr lang="en-US" sz="1600" b="1" dirty="0" err="1" smtClean="0">
                <a:solidFill>
                  <a:prstClr val="white"/>
                </a:solidFill>
                <a:effectLst>
                  <a:outerShdw blurRad="38100" dist="38100" dir="2700000" algn="tl">
                    <a:srgbClr val="FFFFFF"/>
                  </a:outerShdw>
                </a:effectLst>
                <a:latin typeface="Constantia"/>
              </a:rPr>
              <a:t>Schaal</a:t>
            </a:r>
            <a:r>
              <a:rPr lang="en-US" sz="1600" b="1" dirty="0" smtClean="0">
                <a:solidFill>
                  <a:prstClr val="white"/>
                </a:solidFill>
                <a:effectLst>
                  <a:outerShdw blurRad="38100" dist="38100" dir="2700000" algn="tl">
                    <a:srgbClr val="FFFFFF"/>
                  </a:outerShdw>
                </a:effectLst>
                <a:latin typeface="Constantia"/>
              </a:rPr>
              <a:t> Horizon </a:t>
            </a:r>
            <a:r>
              <a:rPr lang="en-US" sz="1600" b="1" dirty="0" err="1" smtClean="0">
                <a:solidFill>
                  <a:prstClr val="white"/>
                </a:solidFill>
                <a:effectLst>
                  <a:outerShdw blurRad="38100" dist="38100" dir="2700000" algn="tl">
                    <a:srgbClr val="FFFFFF"/>
                  </a:outerShdw>
                </a:effectLst>
                <a:latin typeface="Constantia"/>
              </a:rPr>
              <a:t>Zichtbare</a:t>
            </a:r>
            <a:r>
              <a:rPr lang="en-US" sz="1600" b="1" dirty="0" smtClean="0">
                <a:solidFill>
                  <a:prstClr val="white"/>
                </a:solidFill>
                <a:effectLst>
                  <a:outerShdw blurRad="38100" dist="38100" dir="2700000" algn="tl">
                    <a:srgbClr val="FFFFFF"/>
                  </a:outerShdw>
                </a:effectLst>
                <a:latin typeface="Constantia"/>
              </a:rPr>
              <a:t> </a:t>
            </a:r>
            <a:r>
              <a:rPr lang="en-US" sz="1600" b="1" dirty="0" err="1" smtClean="0">
                <a:solidFill>
                  <a:prstClr val="white"/>
                </a:solidFill>
                <a:effectLst>
                  <a:outerShdw blurRad="38100" dist="38100" dir="2700000" algn="tl">
                    <a:srgbClr val="FFFFFF"/>
                  </a:outerShdw>
                </a:effectLst>
                <a:latin typeface="Constantia"/>
              </a:rPr>
              <a:t>Heelal</a:t>
            </a:r>
            <a:r>
              <a:rPr lang="en-US" sz="1600" b="1" dirty="0" smtClean="0">
                <a:solidFill>
                  <a:prstClr val="white"/>
                </a:solidFill>
                <a:effectLst>
                  <a:outerShdw blurRad="38100" dist="38100" dir="2700000" algn="tl">
                    <a:srgbClr val="FFFFFF"/>
                  </a:outerShdw>
                </a:effectLst>
                <a:latin typeface="Constantia"/>
              </a:rPr>
              <a:t> 379000 </a:t>
            </a:r>
            <a:r>
              <a:rPr lang="en-US" sz="1600" b="1" dirty="0" err="1" smtClean="0">
                <a:solidFill>
                  <a:prstClr val="white"/>
                </a:solidFill>
                <a:effectLst>
                  <a:outerShdw blurRad="38100" dist="38100" dir="2700000" algn="tl">
                    <a:srgbClr val="FFFFFF"/>
                  </a:outerShdw>
                </a:effectLst>
                <a:latin typeface="Constantia"/>
              </a:rPr>
              <a:t>jr.</a:t>
            </a:r>
            <a:r>
              <a:rPr lang="en-US" sz="1600" b="1" dirty="0" smtClean="0">
                <a:solidFill>
                  <a:prstClr val="white"/>
                </a:solidFill>
                <a:effectLst>
                  <a:outerShdw blurRad="38100" dist="38100" dir="2700000" algn="tl">
                    <a:srgbClr val="FFFFFF"/>
                  </a:outerShdw>
                </a:effectLst>
                <a:latin typeface="Constantia"/>
              </a:rPr>
              <a:t> </a:t>
            </a:r>
            <a:r>
              <a:rPr lang="en-US" sz="1600" b="1" dirty="0" err="1" smtClean="0">
                <a:solidFill>
                  <a:prstClr val="white"/>
                </a:solidFill>
                <a:effectLst>
                  <a:outerShdw blurRad="38100" dist="38100" dir="2700000" algn="tl">
                    <a:srgbClr val="FFFFFF"/>
                  </a:outerShdw>
                </a:effectLst>
                <a:latin typeface="Constantia"/>
              </a:rPr>
              <a:t>na</a:t>
            </a:r>
            <a:r>
              <a:rPr lang="en-US" sz="1600" b="1" dirty="0" smtClean="0">
                <a:solidFill>
                  <a:prstClr val="white"/>
                </a:solidFill>
                <a:effectLst>
                  <a:outerShdw blurRad="38100" dist="38100" dir="2700000" algn="tl">
                    <a:srgbClr val="FFFFFF"/>
                  </a:outerShdw>
                </a:effectLst>
                <a:latin typeface="Constantia"/>
              </a:rPr>
              <a:t> Big Bang:             </a:t>
            </a:r>
            <a:r>
              <a:rPr lang="en-US" sz="1600" b="1" dirty="0">
                <a:solidFill>
                  <a:prstClr val="white"/>
                </a:solidFill>
                <a:effectLst>
                  <a:outerShdw blurRad="38100" dist="38100" dir="2700000" algn="tl">
                    <a:srgbClr val="FFFFFF"/>
                  </a:outerShdw>
                </a:effectLst>
                <a:latin typeface="Constantia"/>
              </a:rPr>
              <a:t>~ 1</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endParaRPr lang="en-US" sz="1600" b="1" dirty="0">
              <a:solidFill>
                <a:prstClr val="white"/>
              </a:solidFill>
              <a:effectLst>
                <a:outerShdw blurRad="38100" dist="38100" dir="2700000" algn="tl">
                  <a:srgbClr val="FFFFFF"/>
                </a:outerShdw>
              </a:effectLst>
              <a:latin typeface="Constantia"/>
            </a:endParaRPr>
          </a:p>
          <a:p>
            <a:pPr>
              <a:lnSpc>
                <a:spcPct val="60000"/>
              </a:lnSpc>
              <a:spcBef>
                <a:spcPct val="50000"/>
              </a:spcBef>
              <a:defRPr/>
            </a:pPr>
            <a:r>
              <a:rPr lang="en-US" sz="1600" b="1" dirty="0" err="1" smtClean="0">
                <a:solidFill>
                  <a:prstClr val="white"/>
                </a:solidFill>
                <a:effectLst>
                  <a:outerShdw blurRad="38100" dist="38100" dir="2700000" algn="tl">
                    <a:srgbClr val="FFFFFF"/>
                  </a:outerShdw>
                </a:effectLst>
                <a:latin typeface="Constantia"/>
              </a:rPr>
              <a:t>Temperatuur</a:t>
            </a:r>
            <a:r>
              <a:rPr lang="en-US" sz="1600" b="1" dirty="0" smtClean="0">
                <a:solidFill>
                  <a:prstClr val="white"/>
                </a:solidFill>
                <a:effectLst>
                  <a:outerShdw blurRad="38100" dist="38100" dir="2700000" algn="tl">
                    <a:srgbClr val="FFFFFF"/>
                  </a:outerShdw>
                </a:effectLst>
                <a:latin typeface="Constantia"/>
              </a:rPr>
              <a:t>  </a:t>
            </a:r>
            <a:r>
              <a:rPr lang="en-US" sz="1600" b="1" dirty="0" err="1" smtClean="0">
                <a:solidFill>
                  <a:prstClr val="white"/>
                </a:solidFill>
                <a:effectLst>
                  <a:outerShdw blurRad="38100" dist="38100" dir="2700000" algn="tl">
                    <a:srgbClr val="FFFFFF"/>
                  </a:outerShdw>
                </a:effectLst>
                <a:latin typeface="Constantia"/>
              </a:rPr>
              <a:t>hetzelfde</a:t>
            </a:r>
            <a:r>
              <a:rPr lang="en-US" sz="1600" b="1" dirty="0" smtClean="0">
                <a:solidFill>
                  <a:prstClr val="white"/>
                </a:solidFill>
                <a:effectLst>
                  <a:outerShdw blurRad="38100" dist="38100" dir="2700000" algn="tl">
                    <a:srgbClr val="FFFFFF"/>
                  </a:outerShdw>
                </a:effectLst>
                <a:latin typeface="Constantia"/>
              </a:rPr>
              <a:t>  over </a:t>
            </a:r>
            <a:r>
              <a:rPr lang="en-US" sz="1600" b="1" dirty="0" err="1" smtClean="0">
                <a:solidFill>
                  <a:prstClr val="white"/>
                </a:solidFill>
                <a:effectLst>
                  <a:outerShdw blurRad="38100" dist="38100" dir="2700000" algn="tl">
                    <a:srgbClr val="FFFFFF"/>
                  </a:outerShdw>
                </a:effectLst>
                <a:latin typeface="Constantia"/>
              </a:rPr>
              <a:t>gehele</a:t>
            </a:r>
            <a:r>
              <a:rPr lang="en-US" sz="1600" b="1" dirty="0" smtClean="0">
                <a:solidFill>
                  <a:prstClr val="white"/>
                </a:solidFill>
                <a:effectLst>
                  <a:outerShdw blurRad="38100" dist="38100" dir="2700000" algn="tl">
                    <a:srgbClr val="FFFFFF"/>
                  </a:outerShdw>
                </a:effectLst>
                <a:latin typeface="Constantia"/>
              </a:rPr>
              <a:t> </a:t>
            </a:r>
            <a:r>
              <a:rPr lang="en-US" sz="1600" b="1" dirty="0" err="1" smtClean="0">
                <a:solidFill>
                  <a:prstClr val="white"/>
                </a:solidFill>
                <a:effectLst>
                  <a:outerShdw blurRad="38100" dist="38100" dir="2700000" algn="tl">
                    <a:srgbClr val="FFFFFF"/>
                  </a:outerShdw>
                </a:effectLst>
                <a:latin typeface="Constantia"/>
              </a:rPr>
              <a:t>hemel</a:t>
            </a:r>
            <a:r>
              <a:rPr lang="en-US" sz="1600" b="1" dirty="0" smtClean="0">
                <a:solidFill>
                  <a:prstClr val="white"/>
                </a:solidFill>
                <a:effectLst>
                  <a:outerShdw blurRad="38100" dist="38100" dir="2700000" algn="tl">
                    <a:srgbClr val="FFFFFF"/>
                  </a:outerShdw>
                </a:effectLst>
                <a:latin typeface="Constantia"/>
              </a:rPr>
              <a:t>, </a:t>
            </a:r>
          </a:p>
          <a:p>
            <a:pPr>
              <a:lnSpc>
                <a:spcPct val="60000"/>
              </a:lnSpc>
              <a:spcBef>
                <a:spcPct val="50000"/>
              </a:spcBef>
              <a:defRPr/>
            </a:pPr>
            <a:r>
              <a:rPr lang="en-US" sz="1600" b="1" dirty="0" smtClean="0">
                <a:solidFill>
                  <a:prstClr val="white"/>
                </a:solidFill>
                <a:effectLst>
                  <a:outerShdw blurRad="38100" dist="38100" dir="2700000" algn="tl">
                    <a:srgbClr val="FFFFFF"/>
                  </a:outerShdw>
                </a:effectLst>
                <a:latin typeface="Constantia"/>
              </a:rPr>
              <a:t>maar hoe </a:t>
            </a:r>
            <a:r>
              <a:rPr lang="en-US" sz="1600" b="1" dirty="0" err="1" smtClean="0">
                <a:solidFill>
                  <a:prstClr val="white"/>
                </a:solidFill>
                <a:effectLst>
                  <a:outerShdw blurRad="38100" dist="38100" dir="2700000" algn="tl">
                    <a:srgbClr val="FFFFFF"/>
                  </a:outerShdw>
                </a:effectLst>
                <a:latin typeface="Constantia"/>
              </a:rPr>
              <a:t>kan</a:t>
            </a:r>
            <a:r>
              <a:rPr lang="en-US" sz="1600" b="1" dirty="0" smtClean="0">
                <a:solidFill>
                  <a:prstClr val="white"/>
                </a:solidFill>
                <a:effectLst>
                  <a:outerShdw blurRad="38100" dist="38100" dir="2700000" algn="tl">
                    <a:srgbClr val="FFFFFF"/>
                  </a:outerShdw>
                </a:effectLst>
                <a:latin typeface="Constantia"/>
              </a:rPr>
              <a:t> </a:t>
            </a:r>
            <a:r>
              <a:rPr lang="en-US" sz="1600" b="1" dirty="0" err="1" smtClean="0">
                <a:solidFill>
                  <a:prstClr val="white"/>
                </a:solidFill>
                <a:effectLst>
                  <a:outerShdw blurRad="38100" dist="38100" dir="2700000" algn="tl">
                    <a:srgbClr val="FFFFFF"/>
                  </a:outerShdw>
                </a:effectLst>
                <a:latin typeface="Constantia"/>
              </a:rPr>
              <a:t>dat</a:t>
            </a:r>
            <a:r>
              <a:rPr lang="en-US" sz="1600" b="1" dirty="0" smtClean="0">
                <a:solidFill>
                  <a:prstClr val="white"/>
                </a:solidFill>
                <a:effectLst>
                  <a:outerShdw blurRad="38100" dist="38100" dir="2700000" algn="tl">
                    <a:srgbClr val="FFFFFF"/>
                  </a:outerShdw>
                </a:effectLst>
                <a:latin typeface="Constantia"/>
              </a:rPr>
              <a:t> </a:t>
            </a:r>
            <a:r>
              <a:rPr lang="en-US" sz="1600" b="1" dirty="0" err="1" smtClean="0">
                <a:solidFill>
                  <a:prstClr val="white"/>
                </a:solidFill>
                <a:effectLst>
                  <a:outerShdw blurRad="38100" dist="38100" dir="2700000" algn="tl">
                    <a:srgbClr val="FFFFFF"/>
                  </a:outerShdw>
                </a:effectLst>
                <a:latin typeface="Constantia"/>
              </a:rPr>
              <a:t>zonder</a:t>
            </a:r>
            <a:r>
              <a:rPr lang="en-US" sz="1600" b="1" dirty="0" smtClean="0">
                <a:solidFill>
                  <a:prstClr val="white"/>
                </a:solidFill>
                <a:effectLst>
                  <a:outerShdw blurRad="38100" dist="38100" dir="2700000" algn="tl">
                    <a:srgbClr val="FFFFFF"/>
                  </a:outerShdw>
                </a:effectLst>
                <a:latin typeface="Constantia"/>
              </a:rPr>
              <a:t>  </a:t>
            </a:r>
            <a:r>
              <a:rPr lang="en-US" sz="1600" b="1" dirty="0" err="1" smtClean="0">
                <a:solidFill>
                  <a:prstClr val="white"/>
                </a:solidFill>
                <a:effectLst>
                  <a:outerShdw blurRad="38100" dist="38100" dir="2700000" algn="tl">
                    <a:srgbClr val="FFFFFF"/>
                  </a:outerShdw>
                </a:effectLst>
                <a:latin typeface="Constantia"/>
              </a:rPr>
              <a:t>ooit</a:t>
            </a:r>
            <a:r>
              <a:rPr lang="en-US" sz="1600" b="1" dirty="0" smtClean="0">
                <a:solidFill>
                  <a:prstClr val="white"/>
                </a:solidFill>
                <a:effectLst>
                  <a:outerShdw blurRad="38100" dist="38100" dir="2700000" algn="tl">
                    <a:srgbClr val="FFFFFF"/>
                  </a:outerShdw>
                </a:effectLst>
                <a:latin typeface="Constantia"/>
              </a:rPr>
              <a:t> in </a:t>
            </a:r>
            <a:r>
              <a:rPr lang="en-US" sz="1600" b="1" dirty="0" err="1" smtClean="0">
                <a:solidFill>
                  <a:prstClr val="white"/>
                </a:solidFill>
                <a:effectLst>
                  <a:outerShdw blurRad="38100" dist="38100" dir="2700000" algn="tl">
                    <a:srgbClr val="FFFFFF"/>
                  </a:outerShdw>
                </a:effectLst>
                <a:latin typeface="Constantia"/>
              </a:rPr>
              <a:t>thermisch</a:t>
            </a:r>
            <a:r>
              <a:rPr lang="en-US" sz="1600" b="1" dirty="0" smtClean="0">
                <a:solidFill>
                  <a:prstClr val="white"/>
                </a:solidFill>
                <a:effectLst>
                  <a:outerShdw blurRad="38100" dist="38100" dir="2700000" algn="tl">
                    <a:srgbClr val="FFFFFF"/>
                  </a:outerShdw>
                </a:effectLst>
                <a:latin typeface="Constantia"/>
              </a:rPr>
              <a:t> contact </a:t>
            </a:r>
            <a:r>
              <a:rPr lang="en-US" sz="1600" b="1" dirty="0" err="1" smtClean="0">
                <a:solidFill>
                  <a:prstClr val="white"/>
                </a:solidFill>
                <a:effectLst>
                  <a:outerShdw blurRad="38100" dist="38100" dir="2700000" algn="tl">
                    <a:srgbClr val="FFFFFF"/>
                  </a:outerShdw>
                </a:effectLst>
                <a:latin typeface="Constantia"/>
              </a:rPr>
              <a:t>te</a:t>
            </a:r>
            <a:r>
              <a:rPr lang="en-US" sz="1600" b="1" dirty="0" smtClean="0">
                <a:solidFill>
                  <a:prstClr val="white"/>
                </a:solidFill>
                <a:effectLst>
                  <a:outerShdw blurRad="38100" dist="38100" dir="2700000" algn="tl">
                    <a:srgbClr val="FFFFFF"/>
                  </a:outerShdw>
                </a:effectLst>
                <a:latin typeface="Constantia"/>
              </a:rPr>
              <a:t> </a:t>
            </a:r>
            <a:r>
              <a:rPr lang="en-US" sz="1600" b="1" dirty="0" err="1" smtClean="0">
                <a:solidFill>
                  <a:prstClr val="white"/>
                </a:solidFill>
                <a:effectLst>
                  <a:outerShdw blurRad="38100" dist="38100" dir="2700000" algn="tl">
                    <a:srgbClr val="FFFFFF"/>
                  </a:outerShdw>
                </a:effectLst>
                <a:latin typeface="Constantia"/>
              </a:rPr>
              <a:t>zijn</a:t>
            </a:r>
            <a:r>
              <a:rPr lang="en-US" sz="1600" b="1" dirty="0" smtClean="0">
                <a:solidFill>
                  <a:prstClr val="white"/>
                </a:solidFill>
                <a:effectLst>
                  <a:outerShdw blurRad="38100" dist="38100" dir="2700000" algn="tl">
                    <a:srgbClr val="FFFFFF"/>
                  </a:outerShdw>
                </a:effectLst>
                <a:latin typeface="Constantia"/>
              </a:rPr>
              <a:t> </a:t>
            </a:r>
            <a:r>
              <a:rPr lang="en-US" sz="1600" b="1" dirty="0" err="1" smtClean="0">
                <a:solidFill>
                  <a:prstClr val="white"/>
                </a:solidFill>
                <a:effectLst>
                  <a:outerShdw blurRad="38100" dist="38100" dir="2700000" algn="tl">
                    <a:srgbClr val="FFFFFF"/>
                  </a:outerShdw>
                </a:effectLst>
                <a:latin typeface="Constantia"/>
              </a:rPr>
              <a:t>geweest</a:t>
            </a:r>
            <a:r>
              <a:rPr lang="en-US" sz="1600" b="1" dirty="0" smtClean="0">
                <a:solidFill>
                  <a:prstClr val="white"/>
                </a:solidFill>
                <a:effectLst>
                  <a:outerShdw blurRad="38100" dist="38100" dir="2700000" algn="tl">
                    <a:srgbClr val="FFFFFF"/>
                  </a:outerShdw>
                </a:effectLst>
                <a:latin typeface="Constantia"/>
              </a:rPr>
              <a:t>?  </a:t>
            </a:r>
            <a:endParaRPr lang="en-US" sz="1600" b="1" dirty="0">
              <a:solidFill>
                <a:prstClr val="white"/>
              </a:solidFill>
              <a:effectLst>
                <a:outerShdw blurRad="38100" dist="38100" dir="2700000" algn="tl">
                  <a:srgbClr val="FFFFFF"/>
                </a:outerShdw>
              </a:effectLst>
              <a:latin typeface="Constantia"/>
            </a:endParaRPr>
          </a:p>
        </p:txBody>
      </p:sp>
      <p:pic>
        <p:nvPicPr>
          <p:cNvPr id="162819" name="Picture 3" descr="co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836613"/>
            <a:ext cx="8856662" cy="4567237"/>
          </a:xfrm>
          <a:noFill/>
        </p:spPr>
      </p:pic>
      <p:sp>
        <p:nvSpPr>
          <p:cNvPr id="972802" name="Rectangle 2"/>
          <p:cNvSpPr>
            <a:spLocks noGrp="1" noChangeArrowheads="1"/>
          </p:cNvSpPr>
          <p:nvPr>
            <p:ph type="title"/>
          </p:nvPr>
        </p:nvSpPr>
        <p:spPr>
          <a:xfrm>
            <a:off x="-684584" y="-171400"/>
            <a:ext cx="9359900" cy="908050"/>
          </a:xfrm>
        </p:spPr>
        <p:txBody>
          <a:bodyPr>
            <a:normAutofit fontScale="90000"/>
          </a:bodyPr>
          <a:lstStyle/>
          <a:p>
            <a:pPr eaLnBrk="1" fontAlgn="auto" hangingPunct="1">
              <a:spcAft>
                <a:spcPts val="0"/>
              </a:spcAft>
              <a:defRPr/>
            </a:pPr>
            <a:r>
              <a:rPr sz="4800" b="1" dirty="0">
                <a:solidFill>
                  <a:schemeClr val="tx1"/>
                </a:solidFill>
                <a:effectLst>
                  <a:outerShdw blurRad="38100" dist="38100" dir="2700000" algn="tl">
                    <a:srgbClr val="FFFFFF"/>
                  </a:outerShdw>
                </a:effectLst>
              </a:rPr>
              <a:t> </a:t>
            </a:r>
            <a:r>
              <a:rPr sz="4800" b="1" dirty="0" smtClean="0">
                <a:solidFill>
                  <a:schemeClr val="tx1"/>
                </a:solidFill>
                <a:effectLst>
                  <a:outerShdw blurRad="38100" dist="38100" dir="2700000" algn="tl">
                    <a:srgbClr val="FFFFFF"/>
                  </a:outerShdw>
                </a:effectLst>
              </a:rPr>
              <a:t>              </a:t>
            </a:r>
            <a:r>
              <a:rPr sz="4000" b="1" dirty="0" err="1" smtClean="0">
                <a:solidFill>
                  <a:schemeClr val="tx1"/>
                </a:solidFill>
                <a:effectLst>
                  <a:outerShdw blurRad="38100" dist="38100" dir="2700000" algn="tl">
                    <a:srgbClr val="FFFFFF"/>
                  </a:outerShdw>
                </a:effectLst>
              </a:rPr>
              <a:t>Probleem</a:t>
            </a:r>
            <a:r>
              <a:rPr sz="4000" b="1" dirty="0" smtClean="0">
                <a:solidFill>
                  <a:schemeClr val="tx1"/>
                </a:solidFill>
                <a:effectLst>
                  <a:outerShdw blurRad="38100" dist="38100" dir="2700000" algn="tl">
                    <a:srgbClr val="FFFFFF"/>
                  </a:outerShdw>
                </a:effectLst>
              </a:rPr>
              <a:t> van Kosmische Horizon</a:t>
            </a:r>
          </a:p>
        </p:txBody>
      </p:sp>
      <p:sp>
        <p:nvSpPr>
          <p:cNvPr id="162821" name="Rectangle 4"/>
          <p:cNvSpPr>
            <a:spLocks noChangeArrowheads="1"/>
          </p:cNvSpPr>
          <p:nvPr/>
        </p:nvSpPr>
        <p:spPr bwMode="auto">
          <a:xfrm>
            <a:off x="179388" y="5357813"/>
            <a:ext cx="8785225" cy="1428750"/>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162822" name="Oval 6"/>
          <p:cNvSpPr>
            <a:spLocks noChangeArrowheads="1"/>
          </p:cNvSpPr>
          <p:nvPr/>
        </p:nvSpPr>
        <p:spPr bwMode="auto">
          <a:xfrm>
            <a:off x="2195513" y="3068638"/>
            <a:ext cx="144462" cy="1444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162823" name="AutoShape 7"/>
          <p:cNvSpPr>
            <a:spLocks noChangeArrowheads="1"/>
          </p:cNvSpPr>
          <p:nvPr/>
        </p:nvSpPr>
        <p:spPr bwMode="auto">
          <a:xfrm rot="-1317264">
            <a:off x="2411413" y="2781300"/>
            <a:ext cx="1150937" cy="71438"/>
          </a:xfrm>
          <a:prstGeom prst="leftArrow">
            <a:avLst>
              <a:gd name="adj1" fmla="val 50000"/>
              <a:gd name="adj2" fmla="val 402775"/>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162824" name="Text Box 8"/>
          <p:cNvSpPr txBox="1">
            <a:spLocks noChangeArrowheads="1"/>
          </p:cNvSpPr>
          <p:nvPr/>
        </p:nvSpPr>
        <p:spPr bwMode="auto">
          <a:xfrm>
            <a:off x="3635375" y="2349500"/>
            <a:ext cx="3095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rgbClr val="CC0000"/>
                </a:solidFill>
              </a:rPr>
              <a:t>Size Horizon Recombination</a:t>
            </a:r>
          </a:p>
        </p:txBody>
      </p:sp>
    </p:spTree>
    <p:extLst>
      <p:ext uri="{BB962C8B-B14F-4D97-AF65-F5344CB8AC3E}">
        <p14:creationId xmlns:p14="http://schemas.microsoft.com/office/powerpoint/2010/main" val="3337601571"/>
      </p:ext>
    </p:extLst>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6" name="Rectangle 5"/>
          <p:cNvSpPr/>
          <p:nvPr/>
        </p:nvSpPr>
        <p:spPr>
          <a:xfrm>
            <a:off x="142875" y="2786063"/>
            <a:ext cx="642938" cy="10001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pic>
        <p:nvPicPr>
          <p:cNvPr id="104451" name="Content Placeholder 3" descr="frw.aexp.rho.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4313" y="0"/>
            <a:ext cx="8734425" cy="6858000"/>
          </a:xfrm>
        </p:spPr>
      </p:pic>
      <p:sp>
        <p:nvSpPr>
          <p:cNvPr id="3" name="TextBox 2"/>
          <p:cNvSpPr txBox="1"/>
          <p:nvPr/>
        </p:nvSpPr>
        <p:spPr>
          <a:xfrm>
            <a:off x="5572125" y="2786063"/>
            <a:ext cx="2000250" cy="307975"/>
          </a:xfrm>
          <a:prstGeom prst="rect">
            <a:avLst/>
          </a:prstGeom>
          <a:noFill/>
        </p:spPr>
        <p:txBody>
          <a:bodyPr>
            <a:spAutoFit/>
          </a:bodyPr>
          <a:lstStyle/>
          <a:p>
            <a:pPr>
              <a:defRPr/>
            </a:pPr>
            <a:r>
              <a:rPr lang="en-US" sz="1400" b="1" dirty="0">
                <a:solidFill>
                  <a:srgbClr val="FF0000"/>
                </a:solidFill>
                <a:latin typeface="Arial"/>
              </a:rPr>
              <a:t>matter</a:t>
            </a:r>
          </a:p>
        </p:txBody>
      </p:sp>
      <p:sp>
        <p:nvSpPr>
          <p:cNvPr id="4" name="TextBox 3"/>
          <p:cNvSpPr txBox="1"/>
          <p:nvPr/>
        </p:nvSpPr>
        <p:spPr>
          <a:xfrm>
            <a:off x="4643438" y="3500438"/>
            <a:ext cx="2000250" cy="307975"/>
          </a:xfrm>
          <a:prstGeom prst="rect">
            <a:avLst/>
          </a:prstGeom>
          <a:noFill/>
        </p:spPr>
        <p:txBody>
          <a:bodyPr>
            <a:spAutoFit/>
          </a:bodyPr>
          <a:lstStyle/>
          <a:p>
            <a:pPr>
              <a:defRPr/>
            </a:pPr>
            <a:r>
              <a:rPr lang="en-US" sz="1400" b="1" dirty="0">
                <a:solidFill>
                  <a:srgbClr val="0070C0"/>
                </a:solidFill>
                <a:latin typeface="Arial"/>
              </a:rPr>
              <a:t>radiation</a:t>
            </a:r>
          </a:p>
        </p:txBody>
      </p:sp>
      <p:sp>
        <p:nvSpPr>
          <p:cNvPr id="5" name="TextBox 4"/>
          <p:cNvSpPr txBox="1"/>
          <p:nvPr/>
        </p:nvSpPr>
        <p:spPr>
          <a:xfrm>
            <a:off x="1714500" y="4572000"/>
            <a:ext cx="2000250" cy="307975"/>
          </a:xfrm>
          <a:prstGeom prst="rect">
            <a:avLst/>
          </a:prstGeom>
          <a:noFill/>
        </p:spPr>
        <p:txBody>
          <a:bodyPr>
            <a:spAutoFit/>
          </a:bodyPr>
          <a:lstStyle/>
          <a:p>
            <a:pPr>
              <a:defRPr/>
            </a:pPr>
            <a:r>
              <a:rPr lang="en-US" sz="1400" b="1" dirty="0">
                <a:solidFill>
                  <a:srgbClr val="000099"/>
                </a:solidFill>
                <a:latin typeface="Arial"/>
              </a:rPr>
              <a:t>dark energy</a:t>
            </a:r>
          </a:p>
        </p:txBody>
      </p:sp>
      <p:graphicFrame>
        <p:nvGraphicFramePr>
          <p:cNvPr id="104455" name="Object 5"/>
          <p:cNvGraphicFramePr>
            <a:graphicFrameLocks noChangeAspect="1"/>
          </p:cNvGraphicFramePr>
          <p:nvPr/>
        </p:nvGraphicFramePr>
        <p:xfrm>
          <a:off x="142875" y="928688"/>
          <a:ext cx="642938" cy="749300"/>
        </p:xfrm>
        <a:graphic>
          <a:graphicData uri="http://schemas.openxmlformats.org/presentationml/2006/ole">
            <mc:AlternateContent xmlns:mc="http://schemas.openxmlformats.org/markup-compatibility/2006">
              <mc:Choice xmlns:v="urn:schemas-microsoft-com:vml" Requires="v">
                <p:oleObj spid="_x0000_s110620" name="Equation" r:id="rId4" imgW="380835" imgH="444307" progId="Equation.DSMT4">
                  <p:embed/>
                </p:oleObj>
              </mc:Choice>
              <mc:Fallback>
                <p:oleObj name="Equation" r:id="rId4" imgW="380835" imgH="444307"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928688"/>
                        <a:ext cx="642938" cy="74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Box 8"/>
          <p:cNvSpPr txBox="1"/>
          <p:nvPr/>
        </p:nvSpPr>
        <p:spPr>
          <a:xfrm>
            <a:off x="2286000" y="3000375"/>
            <a:ext cx="2071688" cy="584200"/>
          </a:xfrm>
          <a:prstGeom prst="rect">
            <a:avLst/>
          </a:prstGeom>
          <a:noFill/>
        </p:spPr>
        <p:txBody>
          <a:bodyPr>
            <a:spAutoFit/>
          </a:bodyPr>
          <a:lstStyle/>
          <a:p>
            <a:pPr>
              <a:defRPr/>
            </a:pPr>
            <a:r>
              <a:rPr lang="en-US" sz="1600" b="1" dirty="0">
                <a:solidFill>
                  <a:srgbClr val="FF0000"/>
                </a:solidFill>
                <a:latin typeface="Arial"/>
              </a:rPr>
              <a:t>Radiation-Matter transition</a:t>
            </a:r>
          </a:p>
        </p:txBody>
      </p:sp>
      <p:cxnSp>
        <p:nvCxnSpPr>
          <p:cNvPr id="11" name="Straight Arrow Connector 10"/>
          <p:cNvCxnSpPr/>
          <p:nvPr/>
        </p:nvCxnSpPr>
        <p:spPr>
          <a:xfrm rot="5400000">
            <a:off x="2358216" y="2142322"/>
            <a:ext cx="1285884" cy="1588"/>
          </a:xfrm>
          <a:prstGeom prst="straightConnector1">
            <a:avLst/>
          </a:prstGeom>
          <a:ln w="50800" cmpd="dbl">
            <a:solidFill>
              <a:srgbClr val="C00000"/>
            </a:solidFill>
            <a:tailEnd type="arrow"/>
          </a:ln>
          <a:scene3d>
            <a:camera prst="orthographicFront">
              <a:rot lat="0" lon="0" rev="107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1893869" y="4678371"/>
            <a:ext cx="2214578" cy="1588"/>
          </a:xfrm>
          <a:prstGeom prst="straightConnector1">
            <a:avLst/>
          </a:prstGeom>
          <a:ln w="50800" cmpd="dbl">
            <a:solidFill>
              <a:srgbClr val="C00000"/>
            </a:solidFill>
            <a:tailEnd type="arrow"/>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286000" y="3000375"/>
            <a:ext cx="2071688" cy="5715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5" name="TextBox 14"/>
          <p:cNvSpPr txBox="1"/>
          <p:nvPr/>
        </p:nvSpPr>
        <p:spPr>
          <a:xfrm>
            <a:off x="6357938" y="2143125"/>
            <a:ext cx="2357437" cy="584200"/>
          </a:xfrm>
          <a:prstGeom prst="rect">
            <a:avLst/>
          </a:prstGeom>
          <a:noFill/>
        </p:spPr>
        <p:txBody>
          <a:bodyPr>
            <a:spAutoFit/>
          </a:bodyPr>
          <a:lstStyle/>
          <a:p>
            <a:pPr>
              <a:defRPr/>
            </a:pPr>
            <a:r>
              <a:rPr lang="en-US" sz="1600" b="1" dirty="0">
                <a:solidFill>
                  <a:srgbClr val="FF0000"/>
                </a:solidFill>
                <a:latin typeface="Arial"/>
              </a:rPr>
              <a:t>Matter-Dark Energy</a:t>
            </a:r>
          </a:p>
          <a:p>
            <a:pPr>
              <a:defRPr/>
            </a:pPr>
            <a:r>
              <a:rPr lang="en-US" sz="1600" b="1" dirty="0">
                <a:solidFill>
                  <a:srgbClr val="FF0000"/>
                </a:solidFill>
                <a:latin typeface="Arial"/>
              </a:rPr>
              <a:t>Transition</a:t>
            </a:r>
          </a:p>
        </p:txBody>
      </p:sp>
      <p:sp>
        <p:nvSpPr>
          <p:cNvPr id="17" name="Rectangle 16"/>
          <p:cNvSpPr/>
          <p:nvPr/>
        </p:nvSpPr>
        <p:spPr>
          <a:xfrm>
            <a:off x="6286500" y="2143125"/>
            <a:ext cx="2143125" cy="5715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cxnSp>
        <p:nvCxnSpPr>
          <p:cNvPr id="19" name="Straight Arrow Connector 18"/>
          <p:cNvCxnSpPr/>
          <p:nvPr/>
        </p:nvCxnSpPr>
        <p:spPr>
          <a:xfrm rot="5400000">
            <a:off x="7287438" y="3571082"/>
            <a:ext cx="1714512" cy="1588"/>
          </a:xfrm>
          <a:prstGeom prst="straightConnector1">
            <a:avLst/>
          </a:prstGeom>
          <a:ln w="50800" cmpd="dbl">
            <a:solidFill>
              <a:srgbClr val="C00000"/>
            </a:solidFill>
            <a:tailEnd type="arrow"/>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804639"/>
      </p:ext>
    </p:extLst>
  </p:cSld>
  <p:clrMapOvr>
    <a:masterClrMapping/>
  </p:clrMapOvr>
  <p:transition>
    <p:zoom/>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smtClean="0">
                <a:solidFill>
                  <a:prstClr val="white"/>
                </a:solidFill>
                <a:effectLst>
                  <a:outerShdw blurRad="38100" dist="38100" dir="2700000" algn="tl">
                    <a:srgbClr val="000000"/>
                  </a:outerShdw>
                </a:effectLst>
                <a:latin typeface="Constantia"/>
              </a:rPr>
              <a:t>INFLATION</a:t>
            </a:r>
            <a:endParaRPr lang="en-US" sz="6000" b="1" dirty="0">
              <a:solidFill>
                <a:prstClr val="white"/>
              </a:solidFill>
              <a:effectLst>
                <a:outerShdw blurRad="38100" dist="38100" dir="2700000" algn="tl">
                  <a:srgbClr val="000000"/>
                </a:outerShdw>
              </a:effectLst>
              <a:latin typeface="Constantia"/>
            </a:endParaRP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2020662308"/>
      </p:ext>
    </p:extLst>
  </p:cSld>
  <p:clrMapOvr>
    <a:masterClrMapping/>
  </p:clrMapOvr>
  <p:transition>
    <p:zoom/>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324528" cy="6877535"/>
          </a:xfrm>
          <a:prstGeom prst="rect">
            <a:avLst/>
          </a:prstGeom>
        </p:spPr>
      </p:pic>
      <p:sp>
        <p:nvSpPr>
          <p:cNvPr id="6" name="Rectangle 6"/>
          <p:cNvSpPr>
            <a:spLocks noGrp="1" noChangeArrowheads="1"/>
          </p:cNvSpPr>
          <p:nvPr>
            <p:ph type="title"/>
          </p:nvPr>
        </p:nvSpPr>
        <p:spPr>
          <a:xfrm>
            <a:off x="683568" y="3789040"/>
            <a:ext cx="8229600" cy="1143000"/>
          </a:xfrm>
          <a:ln>
            <a:miter lim="800000"/>
            <a:headEnd/>
            <a:tailEnd/>
          </a:ln>
        </p:spPr>
        <p:txBody>
          <a:bodyPr/>
          <a:lstStyle/>
          <a:p>
            <a:pPr>
              <a:defRPr/>
            </a:pPr>
            <a:r>
              <a:rPr lang="en-US" sz="6000" b="1" dirty="0" smtClean="0">
                <a:solidFill>
                  <a:schemeClr val="accent5"/>
                </a:solidFill>
                <a:effectLst>
                  <a:outerShdw blurRad="38100" dist="38100" dir="2700000" algn="tl">
                    <a:srgbClr val="000000"/>
                  </a:outerShdw>
                </a:effectLst>
                <a:latin typeface="Papyrus" pitchFamily="66" charset="0"/>
              </a:rPr>
              <a:t>10</a:t>
            </a:r>
            <a:r>
              <a:rPr lang="en-US" sz="6000" b="1" baseline="30000" dirty="0" smtClean="0">
                <a:solidFill>
                  <a:schemeClr val="accent5"/>
                </a:solidFill>
                <a:effectLst>
                  <a:outerShdw blurRad="38100" dist="38100" dir="2700000" algn="tl">
                    <a:srgbClr val="000000"/>
                  </a:outerShdw>
                </a:effectLst>
                <a:latin typeface="Papyrus" pitchFamily="66" charset="0"/>
              </a:rPr>
              <a:t>-36</a:t>
            </a:r>
            <a:r>
              <a:rPr lang="en-US" sz="6000" b="1" dirty="0" smtClean="0">
                <a:solidFill>
                  <a:schemeClr val="accent5"/>
                </a:solidFill>
                <a:effectLst>
                  <a:outerShdw blurRad="38100" dist="38100" dir="2700000" algn="tl">
                    <a:srgbClr val="000000"/>
                  </a:outerShdw>
                </a:effectLst>
                <a:latin typeface="Papyrus" pitchFamily="66" charset="0"/>
              </a:rPr>
              <a:t> sec </a:t>
            </a:r>
            <a:r>
              <a:rPr lang="en-US" sz="6000" b="1" dirty="0">
                <a:solidFill>
                  <a:schemeClr val="accent5"/>
                </a:solidFill>
                <a:effectLst>
                  <a:outerShdw blurRad="38100" dist="38100" dir="2700000" algn="tl">
                    <a:srgbClr val="000000"/>
                  </a:outerShdw>
                </a:effectLst>
                <a:latin typeface="Papyrus" pitchFamily="66" charset="0"/>
              </a:rPr>
              <a:t/>
            </a:r>
            <a:br>
              <a:rPr lang="en-US" sz="6000" b="1" dirty="0">
                <a:solidFill>
                  <a:schemeClr val="accent5"/>
                </a:solidFill>
                <a:effectLst>
                  <a:outerShdw blurRad="38100" dist="38100" dir="2700000" algn="tl">
                    <a:srgbClr val="000000"/>
                  </a:outerShdw>
                </a:effectLst>
                <a:latin typeface="Papyrus" pitchFamily="66" charset="0"/>
              </a:rPr>
            </a:br>
            <a:r>
              <a:rPr lang="en-US" sz="6000" b="1" dirty="0" smtClean="0">
                <a:solidFill>
                  <a:schemeClr val="accent5"/>
                </a:solidFill>
                <a:effectLst>
                  <a:outerShdw blurRad="38100" dist="38100" dir="2700000" algn="tl">
                    <a:srgbClr val="000000"/>
                  </a:outerShdw>
                </a:effectLst>
                <a:latin typeface="Papyrus" pitchFamily="66" charset="0"/>
              </a:rPr>
              <a:t>after  </a:t>
            </a:r>
            <a:r>
              <a:rPr lang="en-US" sz="6000" b="1" dirty="0">
                <a:solidFill>
                  <a:schemeClr val="accent5"/>
                </a:solidFill>
                <a:effectLst>
                  <a:outerShdw blurRad="38100" dist="38100" dir="2700000" algn="tl">
                    <a:srgbClr val="000000"/>
                  </a:outerShdw>
                </a:effectLst>
                <a:latin typeface="Papyrus" pitchFamily="66" charset="0"/>
              </a:rPr>
              <a:t>Big  </a:t>
            </a:r>
            <a:r>
              <a:rPr lang="en-US" sz="6000" b="1" dirty="0" smtClean="0">
                <a:solidFill>
                  <a:schemeClr val="accent5"/>
                </a:solidFill>
                <a:effectLst>
                  <a:outerShdw blurRad="38100" dist="38100" dir="2700000" algn="tl">
                    <a:srgbClr val="000000"/>
                  </a:outerShdw>
                </a:effectLst>
                <a:latin typeface="Papyrus" pitchFamily="66" charset="0"/>
              </a:rPr>
              <a:t>Bang:</a:t>
            </a:r>
            <a:br>
              <a:rPr lang="en-US" sz="6000" b="1" dirty="0" smtClean="0">
                <a:solidFill>
                  <a:schemeClr val="accent5"/>
                </a:solidFill>
                <a:effectLst>
                  <a:outerShdw blurRad="38100" dist="38100" dir="2700000" algn="tl">
                    <a:srgbClr val="000000"/>
                  </a:outerShdw>
                </a:effectLst>
                <a:latin typeface="Papyrus" pitchFamily="66" charset="0"/>
              </a:rPr>
            </a:br>
            <a:r>
              <a:rPr lang="en-US" sz="6000" b="1" dirty="0">
                <a:solidFill>
                  <a:schemeClr val="accent5"/>
                </a:solidFill>
                <a:effectLst>
                  <a:outerShdw blurRad="38100" dist="38100" dir="2700000" algn="tl">
                    <a:srgbClr val="000000"/>
                  </a:outerShdw>
                </a:effectLst>
                <a:latin typeface="Papyrus" pitchFamily="66" charset="0"/>
              </a:rPr>
              <a:t/>
            </a:r>
            <a:br>
              <a:rPr lang="en-US" sz="6000" b="1" dirty="0">
                <a:solidFill>
                  <a:schemeClr val="accent5"/>
                </a:solidFill>
                <a:effectLst>
                  <a:outerShdw blurRad="38100" dist="38100" dir="2700000" algn="tl">
                    <a:srgbClr val="000000"/>
                  </a:outerShdw>
                </a:effectLst>
                <a:latin typeface="Papyrus" pitchFamily="66" charset="0"/>
              </a:rPr>
            </a:br>
            <a:r>
              <a:rPr lang="en-US" sz="6000" b="1" dirty="0">
                <a:solidFill>
                  <a:schemeClr val="accent5"/>
                </a:solidFill>
                <a:effectLst>
                  <a:outerShdw blurRad="38100" dist="38100" dir="2700000" algn="tl">
                    <a:srgbClr val="000000"/>
                  </a:outerShdw>
                </a:effectLst>
                <a:latin typeface="Papyrus" pitchFamily="66" charset="0"/>
              </a:rPr>
              <a:t/>
            </a:r>
            <a:br>
              <a:rPr lang="en-US" sz="6000" b="1" dirty="0">
                <a:solidFill>
                  <a:schemeClr val="accent5"/>
                </a:solidFill>
                <a:effectLst>
                  <a:outerShdw blurRad="38100" dist="38100" dir="2700000" algn="tl">
                    <a:srgbClr val="000000"/>
                  </a:outerShdw>
                </a:effectLst>
                <a:latin typeface="Papyrus" pitchFamily="66" charset="0"/>
              </a:rPr>
            </a:br>
            <a:r>
              <a:rPr lang="en-US" sz="6000" b="1" dirty="0" smtClean="0">
                <a:solidFill>
                  <a:schemeClr val="accent5"/>
                </a:solidFill>
                <a:effectLst>
                  <a:outerShdw blurRad="38100" dist="38100" dir="2700000" algn="tl">
                    <a:srgbClr val="000000"/>
                  </a:outerShdw>
                </a:effectLst>
                <a:latin typeface="Papyrus" pitchFamily="66" charset="0"/>
              </a:rPr>
              <a:t>Inflation of the Universe </a:t>
            </a:r>
            <a:endParaRPr lang="en-US" sz="6000" b="1" dirty="0">
              <a:solidFill>
                <a:schemeClr val="accent5"/>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991058795"/>
      </p:ext>
    </p:extLst>
  </p:cSld>
  <p:clrMapOvr>
    <a:masterClrMapping/>
  </p:clrMapOvr>
  <p:transition>
    <p:zoom/>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520" y="-122277"/>
            <a:ext cx="9982439" cy="7007540"/>
          </a:xfrm>
        </p:spPr>
      </p:pic>
    </p:spTree>
    <p:extLst>
      <p:ext uri="{BB962C8B-B14F-4D97-AF65-F5344CB8AC3E}">
        <p14:creationId xmlns:p14="http://schemas.microsoft.com/office/powerpoint/2010/main" val="2268656032"/>
      </p:ext>
    </p:extLst>
  </p:cSld>
  <p:clrMapOvr>
    <a:masterClrMapping/>
  </p:clrMapOvr>
  <p:transition>
    <p:zoom/>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634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970" y="1340768"/>
            <a:ext cx="9001125"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9972" name="Rectangle 4"/>
          <p:cNvSpPr>
            <a:spLocks noGrp="1" noChangeArrowheads="1"/>
          </p:cNvSpPr>
          <p:nvPr>
            <p:ph type="title"/>
          </p:nvPr>
        </p:nvSpPr>
        <p:spPr>
          <a:xfrm>
            <a:off x="0" y="0"/>
            <a:ext cx="9359900" cy="908050"/>
          </a:xfrm>
        </p:spPr>
        <p:txBody>
          <a:bodyPr/>
          <a:lstStyle/>
          <a:p>
            <a:pPr eaLnBrk="1" hangingPunct="1">
              <a:defRPr/>
            </a:pPr>
            <a:r>
              <a:rPr lang="en-US" sz="4200" b="1" dirty="0" smtClean="0">
                <a:solidFill>
                  <a:schemeClr val="tx1"/>
                </a:solidFill>
                <a:effectLst>
                  <a:outerShdw blurRad="38100" dist="38100" dir="2700000" algn="tl">
                    <a:srgbClr val="FFFFFF"/>
                  </a:outerShdw>
                </a:effectLst>
              </a:rPr>
              <a:t>Kosmische </a:t>
            </a:r>
            <a:r>
              <a:rPr lang="en-US" sz="4200" b="1" dirty="0" err="1" smtClean="0">
                <a:solidFill>
                  <a:schemeClr val="tx1"/>
                </a:solidFill>
                <a:effectLst>
                  <a:outerShdw blurRad="38100" dist="38100" dir="2700000" algn="tl">
                    <a:srgbClr val="FFFFFF"/>
                  </a:outerShdw>
                </a:effectLst>
              </a:rPr>
              <a:t>Inflatie</a:t>
            </a:r>
            <a:endParaRPr lang="en-US" sz="4200" b="1" dirty="0" smtClean="0">
              <a:solidFill>
                <a:schemeClr val="tx1"/>
              </a:solidFill>
              <a:effectLst>
                <a:outerShdw blurRad="38100" dist="38100" dir="2700000" algn="tl">
                  <a:srgbClr val="FFFFFF"/>
                </a:outerShdw>
              </a:effectLst>
            </a:endParaRPr>
          </a:p>
        </p:txBody>
      </p:sp>
      <p:sp>
        <p:nvSpPr>
          <p:cNvPr id="2" name="TextBox 1"/>
          <p:cNvSpPr txBox="1"/>
          <p:nvPr/>
        </p:nvSpPr>
        <p:spPr>
          <a:xfrm>
            <a:off x="179512" y="3527589"/>
            <a:ext cx="4112900" cy="3570208"/>
          </a:xfrm>
          <a:prstGeom prst="rect">
            <a:avLst/>
          </a:prstGeom>
          <a:noFill/>
        </p:spPr>
        <p:txBody>
          <a:bodyPr wrap="square" rtlCol="0">
            <a:spAutoFit/>
          </a:bodyPr>
          <a:lstStyle/>
          <a:p>
            <a:r>
              <a:rPr lang="nl-NL" sz="1400" b="1" dirty="0" smtClean="0">
                <a:solidFill>
                  <a:srgbClr val="000000"/>
                </a:solidFill>
              </a:rPr>
              <a:t>~ 10</a:t>
            </a:r>
            <a:r>
              <a:rPr lang="nl-NL" sz="1400" b="1" baseline="30000" dirty="0" smtClean="0">
                <a:solidFill>
                  <a:srgbClr val="000000"/>
                </a:solidFill>
              </a:rPr>
              <a:t>-36</a:t>
            </a:r>
            <a:r>
              <a:rPr lang="nl-NL" sz="1400" b="1" dirty="0" smtClean="0">
                <a:solidFill>
                  <a:srgbClr val="000000"/>
                </a:solidFill>
              </a:rPr>
              <a:t> sec. na Big Bang:</a:t>
            </a:r>
          </a:p>
          <a:p>
            <a:endParaRPr lang="nl-NL" sz="1400" b="1" dirty="0">
              <a:solidFill>
                <a:srgbClr val="000000"/>
              </a:solidFill>
            </a:endParaRPr>
          </a:p>
          <a:p>
            <a:endParaRPr lang="nl-NL" sz="1400" b="1" dirty="0" smtClean="0">
              <a:solidFill>
                <a:srgbClr val="000000"/>
              </a:solidFill>
            </a:endParaRPr>
          </a:p>
          <a:p>
            <a:r>
              <a:rPr lang="nl-NL" sz="1400" b="1" dirty="0" smtClean="0">
                <a:solidFill>
                  <a:srgbClr val="000000"/>
                </a:solidFill>
              </a:rPr>
              <a:t>Heelal dijt exponentieel uit:</a:t>
            </a:r>
          </a:p>
          <a:p>
            <a:r>
              <a:rPr lang="nl-NL" sz="1400" b="1" dirty="0" smtClean="0">
                <a:solidFill>
                  <a:srgbClr val="000000"/>
                </a:solidFill>
              </a:rPr>
              <a:t>   factor 10</a:t>
            </a:r>
            <a:r>
              <a:rPr lang="nl-NL" sz="1400" b="1" baseline="30000" dirty="0" smtClean="0">
                <a:solidFill>
                  <a:srgbClr val="000000"/>
                </a:solidFill>
              </a:rPr>
              <a:t>60</a:t>
            </a:r>
            <a:r>
              <a:rPr lang="nl-NL" sz="1400" b="1" dirty="0" smtClean="0">
                <a:solidFill>
                  <a:srgbClr val="000000"/>
                </a:solidFill>
              </a:rPr>
              <a:t> in 10</a:t>
            </a:r>
            <a:r>
              <a:rPr lang="nl-NL" sz="1400" b="1" baseline="30000" dirty="0" smtClean="0">
                <a:solidFill>
                  <a:srgbClr val="000000"/>
                </a:solidFill>
              </a:rPr>
              <a:t>-34</a:t>
            </a:r>
            <a:r>
              <a:rPr lang="nl-NL" sz="1400" b="1" dirty="0" smtClean="0">
                <a:solidFill>
                  <a:srgbClr val="000000"/>
                </a:solidFill>
              </a:rPr>
              <a:t> sec</a:t>
            </a:r>
          </a:p>
          <a:p>
            <a:endParaRPr lang="nl-NL" sz="1400" b="1" dirty="0">
              <a:solidFill>
                <a:srgbClr val="000000"/>
              </a:solidFill>
            </a:endParaRPr>
          </a:p>
          <a:p>
            <a:endParaRPr lang="nl-NL" sz="1400" b="1" dirty="0" smtClean="0">
              <a:solidFill>
                <a:srgbClr val="000000"/>
              </a:solidFill>
            </a:endParaRPr>
          </a:p>
          <a:p>
            <a:r>
              <a:rPr lang="nl-NL" sz="1400" b="1" dirty="0" smtClean="0">
                <a:solidFill>
                  <a:srgbClr val="000000"/>
                </a:solidFill>
              </a:rPr>
              <a:t>Afmeting huidige </a:t>
            </a:r>
            <a:r>
              <a:rPr lang="nl-NL" sz="1400" b="1" dirty="0">
                <a:solidFill>
                  <a:srgbClr val="000000"/>
                </a:solidFill>
              </a:rPr>
              <a:t>z</a:t>
            </a:r>
            <a:r>
              <a:rPr lang="nl-NL" sz="1400" b="1" dirty="0" smtClean="0">
                <a:solidFill>
                  <a:srgbClr val="000000"/>
                </a:solidFill>
              </a:rPr>
              <a:t>ichtbare Heelal:</a:t>
            </a:r>
          </a:p>
          <a:p>
            <a:endParaRPr lang="nl-NL" sz="1400" b="1" dirty="0" smtClean="0">
              <a:solidFill>
                <a:srgbClr val="000000"/>
              </a:solidFill>
            </a:endParaRPr>
          </a:p>
          <a:p>
            <a:r>
              <a:rPr lang="nl-NL" sz="1400" b="1" dirty="0" smtClean="0">
                <a:solidFill>
                  <a:srgbClr val="000000"/>
                </a:solidFill>
              </a:rPr>
              <a:t>   begin inflatie:    10</a:t>
            </a:r>
            <a:r>
              <a:rPr lang="nl-NL" sz="1400" b="1" baseline="30000" dirty="0" smtClean="0">
                <a:solidFill>
                  <a:srgbClr val="000000"/>
                </a:solidFill>
              </a:rPr>
              <a:t>-15</a:t>
            </a:r>
            <a:r>
              <a:rPr lang="nl-NL" sz="1400" b="1" dirty="0" smtClean="0">
                <a:solidFill>
                  <a:srgbClr val="000000"/>
                </a:solidFill>
              </a:rPr>
              <a:t> afmeting atoom</a:t>
            </a:r>
            <a:endParaRPr lang="nl-NL" sz="1400" b="1" dirty="0">
              <a:solidFill>
                <a:srgbClr val="000000"/>
              </a:solidFill>
            </a:endParaRPr>
          </a:p>
          <a:p>
            <a:r>
              <a:rPr lang="nl-NL" sz="1400" b="1" dirty="0" smtClean="0">
                <a:solidFill>
                  <a:srgbClr val="000000"/>
                </a:solidFill>
              </a:rPr>
              <a:t>   eind inflatie:      diameter van stuiver</a:t>
            </a:r>
          </a:p>
          <a:p>
            <a:endParaRPr lang="nl-NL" dirty="0" smtClean="0">
              <a:solidFill>
                <a:srgbClr val="000000"/>
              </a:solidFill>
            </a:endParaRPr>
          </a:p>
          <a:p>
            <a:endParaRPr lang="nl-NL" dirty="0">
              <a:solidFill>
                <a:srgbClr val="000000"/>
              </a:solidFill>
            </a:endParaRPr>
          </a:p>
          <a:p>
            <a:endParaRPr lang="nl-NL" dirty="0" smtClean="0">
              <a:solidFill>
                <a:srgbClr val="000000"/>
              </a:solidFill>
            </a:endParaRPr>
          </a:p>
          <a:p>
            <a:endParaRPr lang="nl-NL" dirty="0" smtClean="0">
              <a:solidFill>
                <a:srgbClr val="000000"/>
              </a:solidFill>
            </a:endParaRPr>
          </a:p>
        </p:txBody>
      </p:sp>
      <p:sp>
        <p:nvSpPr>
          <p:cNvPr id="3" name="Rectangle 2"/>
          <p:cNvSpPr/>
          <p:nvPr/>
        </p:nvSpPr>
        <p:spPr>
          <a:xfrm>
            <a:off x="107504" y="3429000"/>
            <a:ext cx="3600400" cy="266429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8138" y="3782289"/>
            <a:ext cx="3635896" cy="2084580"/>
          </a:xfrm>
          <a:prstGeom prst="rect">
            <a:avLst/>
          </a:prstGeom>
        </p:spPr>
      </p:pic>
      <p:sp>
        <p:nvSpPr>
          <p:cNvPr id="8" name="Rectangle 7"/>
          <p:cNvSpPr/>
          <p:nvPr/>
        </p:nvSpPr>
        <p:spPr>
          <a:xfrm>
            <a:off x="5292079" y="3406081"/>
            <a:ext cx="3748015" cy="266429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1311963896"/>
      </p:ext>
    </p:extLst>
  </p:cSld>
  <p:clrMapOvr>
    <a:masterClrMapping/>
  </p:clrMapOvr>
  <p:transition>
    <p:zoom/>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1301841" y="-1486036"/>
            <a:ext cx="7631361" cy="10260633"/>
          </a:xfrm>
        </p:spPr>
      </p:pic>
      <p:sp>
        <p:nvSpPr>
          <p:cNvPr id="5" name="Rectangle 4"/>
          <p:cNvSpPr/>
          <p:nvPr/>
        </p:nvSpPr>
        <p:spPr>
          <a:xfrm>
            <a:off x="0" y="2636912"/>
            <a:ext cx="2051720" cy="50405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6" name="Rectangle 5"/>
          <p:cNvSpPr/>
          <p:nvPr/>
        </p:nvSpPr>
        <p:spPr>
          <a:xfrm>
            <a:off x="5508104" y="2784682"/>
            <a:ext cx="5472608" cy="50368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2834106532"/>
      </p:ext>
    </p:extLst>
  </p:cSld>
  <p:clrMapOvr>
    <a:masterClrMapping/>
  </p:clrMapOvr>
  <p:transition>
    <p:zo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nl-NL" b="1" dirty="0" smtClean="0">
                <a:solidFill>
                  <a:schemeClr val="accent5"/>
                </a:solidFill>
                <a:latin typeface="Constantia" panose="02030602050306030303" pitchFamily="18" charset="0"/>
              </a:rPr>
              <a:t>Propelling Inflation:  Inflaton</a:t>
            </a:r>
            <a:endParaRPr lang="en-GB" b="1" dirty="0">
              <a:solidFill>
                <a:schemeClr val="accent5"/>
              </a:solidFill>
              <a:latin typeface="Constantia" panose="02030602050306030303"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196752"/>
            <a:ext cx="8538075" cy="5328781"/>
          </a:xfrm>
        </p:spPr>
      </p:pic>
    </p:spTree>
    <p:extLst>
      <p:ext uri="{BB962C8B-B14F-4D97-AF65-F5344CB8AC3E}">
        <p14:creationId xmlns:p14="http://schemas.microsoft.com/office/powerpoint/2010/main" val="2492276430"/>
      </p:ext>
    </p:extLst>
  </p:cSld>
  <p:clrMapOvr>
    <a:masterClrMapping/>
  </p:clrMapOvr>
  <p:transition>
    <p:zo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9972" name="Rectangle 4"/>
          <p:cNvSpPr>
            <a:spLocks noGrp="1" noChangeArrowheads="1"/>
          </p:cNvSpPr>
          <p:nvPr>
            <p:ph type="title"/>
          </p:nvPr>
        </p:nvSpPr>
        <p:spPr>
          <a:xfrm>
            <a:off x="0" y="0"/>
            <a:ext cx="9359900" cy="908050"/>
          </a:xfrm>
        </p:spPr>
        <p:txBody>
          <a:bodyPr/>
          <a:lstStyle/>
          <a:p>
            <a:pPr eaLnBrk="1" hangingPunct="1">
              <a:defRPr/>
            </a:pPr>
            <a:r>
              <a:rPr lang="en-US" sz="4200" b="1" dirty="0" smtClean="0">
                <a:solidFill>
                  <a:srgbClr val="FFFF00"/>
                </a:solidFill>
                <a:effectLst>
                  <a:outerShdw blurRad="38100" dist="38100" dir="2700000" algn="tl">
                    <a:srgbClr val="FFFFFF"/>
                  </a:outerShdw>
                </a:effectLst>
              </a:rPr>
              <a:t>Inflatie &amp; Multiverse</a:t>
            </a:r>
          </a:p>
        </p:txBody>
      </p:sp>
      <p:pic>
        <p:nvPicPr>
          <p:cNvPr id="6656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908050"/>
            <a:ext cx="813435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39750" y="908050"/>
            <a:ext cx="8134350" cy="55467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D9"/>
              </a:solidFill>
            </a:endParaRPr>
          </a:p>
        </p:txBody>
      </p:sp>
    </p:spTree>
    <p:extLst>
      <p:ext uri="{BB962C8B-B14F-4D97-AF65-F5344CB8AC3E}">
        <p14:creationId xmlns:p14="http://schemas.microsoft.com/office/powerpoint/2010/main" val="880884143"/>
      </p:ext>
    </p:extLst>
  </p:cSld>
  <p:clrMapOvr>
    <a:masterClrMapping/>
  </p:clrMapOvr>
  <p:transition>
    <p:zo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908721"/>
            <a:ext cx="8785225" cy="475230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
        <p:nvSpPr>
          <p:cNvPr id="6"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smtClean="0">
                <a:solidFill>
                  <a:prstClr val="white"/>
                </a:solidFill>
                <a:effectLst>
                  <a:outerShdw blurRad="38100" dist="38100" dir="2700000" algn="tl">
                    <a:srgbClr val="000000"/>
                  </a:outerShdw>
                </a:effectLst>
                <a:latin typeface="Constantia"/>
              </a:rPr>
              <a:t>Cosmic Future</a:t>
            </a:r>
            <a:endParaRPr lang="en-US" sz="6000" b="1" dirty="0">
              <a:solidFill>
                <a:prstClr val="white"/>
              </a:solidFill>
              <a:effectLst>
                <a:outerShdw blurRad="38100" dist="38100" dir="2700000" algn="tl">
                  <a:srgbClr val="000000"/>
                </a:outerShdw>
              </a:effectLst>
              <a:latin typeface="Constantia"/>
            </a:endParaRP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2394910574"/>
      </p:ext>
    </p:extLst>
  </p:cSld>
  <p:clrMapOvr>
    <a:masterClrMapping/>
  </p:clrMapOvr>
  <p:transition>
    <p:zoom/>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endParaRPr lang="en-US" smtClean="0"/>
          </a:p>
        </p:txBody>
      </p:sp>
      <p:pic>
        <p:nvPicPr>
          <p:cNvPr id="132099" name="Content Placeholder 3" descr="fate.universe.sciam.2.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75" y="3429000"/>
            <a:ext cx="5222875" cy="3090863"/>
          </a:xfrm>
        </p:spPr>
      </p:pic>
      <p:pic>
        <p:nvPicPr>
          <p:cNvPr id="132100" name="Picture 4" descr="fate.universe.sciam.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8400" y="404813"/>
            <a:ext cx="5184775"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333375"/>
            <a:ext cx="4176713" cy="3322638"/>
          </a:xfrm>
          <a:prstGeom prst="rect">
            <a:avLst/>
          </a:prstGeom>
          <a:noFill/>
        </p:spPr>
        <p:txBody>
          <a:bodyPr>
            <a:spAutoFit/>
          </a:bodyPr>
          <a:lstStyle/>
          <a:p>
            <a:pPr>
              <a:defRPr/>
            </a:pPr>
            <a:r>
              <a:rPr lang="en-US" sz="4000" b="1" dirty="0">
                <a:solidFill>
                  <a:srgbClr val="FFFFE9"/>
                </a:solidFill>
                <a:latin typeface="Arial"/>
              </a:rPr>
              <a:t>Cosmic  Fate</a:t>
            </a:r>
          </a:p>
          <a:p>
            <a:pPr>
              <a:defRPr/>
            </a:pPr>
            <a:endParaRPr lang="en-US" sz="4000" b="1" dirty="0">
              <a:solidFill>
                <a:srgbClr val="FFFFE9"/>
              </a:solidFill>
              <a:latin typeface="Arial"/>
            </a:endParaRPr>
          </a:p>
          <a:p>
            <a:pPr>
              <a:defRPr/>
            </a:pPr>
            <a:endParaRPr lang="en-US" sz="4000" b="1" dirty="0">
              <a:solidFill>
                <a:srgbClr val="FFFFE9"/>
              </a:solidFill>
              <a:latin typeface="Arial"/>
            </a:endParaRPr>
          </a:p>
          <a:p>
            <a:pPr>
              <a:defRPr/>
            </a:pPr>
            <a:r>
              <a:rPr lang="en-US" sz="2500" b="1" dirty="0">
                <a:solidFill>
                  <a:srgbClr val="FFFFE9"/>
                </a:solidFill>
                <a:latin typeface="Arial"/>
              </a:rPr>
              <a:t>100 </a:t>
            </a:r>
            <a:r>
              <a:rPr lang="en-US" sz="2500" b="1" dirty="0" err="1">
                <a:solidFill>
                  <a:srgbClr val="FFFFE9"/>
                </a:solidFill>
                <a:latin typeface="Arial"/>
              </a:rPr>
              <a:t>Gigayears</a:t>
            </a:r>
            <a:r>
              <a:rPr lang="en-US" sz="2500" b="1" dirty="0">
                <a:solidFill>
                  <a:srgbClr val="FFFFE9"/>
                </a:solidFill>
                <a:latin typeface="Arial"/>
              </a:rPr>
              <a:t>:</a:t>
            </a:r>
          </a:p>
          <a:p>
            <a:pPr>
              <a:defRPr/>
            </a:pPr>
            <a:r>
              <a:rPr lang="en-US" sz="2500" b="1" dirty="0">
                <a:solidFill>
                  <a:srgbClr val="FFFFE9"/>
                </a:solidFill>
                <a:latin typeface="Arial"/>
              </a:rPr>
              <a:t>the end of Cosmology</a:t>
            </a:r>
          </a:p>
          <a:p>
            <a:pPr>
              <a:defRPr/>
            </a:pPr>
            <a:endParaRPr lang="en-US" sz="4000" b="1" dirty="0">
              <a:solidFill>
                <a:srgbClr val="FFFFE9"/>
              </a:solidFill>
              <a:latin typeface="Arial"/>
            </a:endParaRPr>
          </a:p>
        </p:txBody>
      </p:sp>
      <p:sp>
        <p:nvSpPr>
          <p:cNvPr id="7" name="Rectangle 6"/>
          <p:cNvSpPr/>
          <p:nvPr/>
        </p:nvSpPr>
        <p:spPr>
          <a:xfrm>
            <a:off x="3708400" y="333375"/>
            <a:ext cx="5111750" cy="619125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2780118696"/>
      </p:ext>
    </p:extLst>
  </p:cSld>
  <p:clrMapOvr>
    <a:masterClrMapping/>
  </p:clrMapOvr>
  <p:transition>
    <p:zoom/>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DBDBDB"/>
        </a:solidFill>
        <a:effectLst/>
      </p:bgPr>
    </p:bg>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endParaRPr lang="en-US" smtClean="0"/>
          </a:p>
        </p:txBody>
      </p:sp>
      <p:pic>
        <p:nvPicPr>
          <p:cNvPr id="131075" name="Content Placeholder 3" descr="horizon.shrinking.sciam.1.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11113"/>
            <a:ext cx="8604250" cy="6869113"/>
          </a:xfrm>
        </p:spPr>
      </p:pic>
    </p:spTree>
    <p:extLst>
      <p:ext uri="{BB962C8B-B14F-4D97-AF65-F5344CB8AC3E}">
        <p14:creationId xmlns:p14="http://schemas.microsoft.com/office/powerpoint/2010/main" val="362165939"/>
      </p:ext>
    </p:extLst>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002" name="Content Placeholder 3" descr="frw.aexp.omega.log.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4313" y="0"/>
            <a:ext cx="8778875" cy="6858000"/>
          </a:xfrm>
        </p:spPr>
      </p:pic>
      <p:sp>
        <p:nvSpPr>
          <p:cNvPr id="3" name="TextBox 2"/>
          <p:cNvSpPr txBox="1"/>
          <p:nvPr/>
        </p:nvSpPr>
        <p:spPr>
          <a:xfrm>
            <a:off x="6286500" y="5143500"/>
            <a:ext cx="2000250" cy="307975"/>
          </a:xfrm>
          <a:prstGeom prst="rect">
            <a:avLst/>
          </a:prstGeom>
          <a:noFill/>
        </p:spPr>
        <p:txBody>
          <a:bodyPr>
            <a:spAutoFit/>
          </a:bodyPr>
          <a:lstStyle/>
          <a:p>
            <a:pPr>
              <a:defRPr/>
            </a:pPr>
            <a:r>
              <a:rPr lang="en-US" sz="1400" b="1" dirty="0">
                <a:solidFill>
                  <a:srgbClr val="000099"/>
                </a:solidFill>
                <a:latin typeface="Constantia"/>
              </a:rPr>
              <a:t>dark energy</a:t>
            </a:r>
          </a:p>
        </p:txBody>
      </p:sp>
      <p:sp>
        <p:nvSpPr>
          <p:cNvPr id="4" name="TextBox 3"/>
          <p:cNvSpPr txBox="1"/>
          <p:nvPr/>
        </p:nvSpPr>
        <p:spPr>
          <a:xfrm>
            <a:off x="2071688" y="1643063"/>
            <a:ext cx="2000250" cy="307975"/>
          </a:xfrm>
          <a:prstGeom prst="rect">
            <a:avLst/>
          </a:prstGeom>
          <a:noFill/>
        </p:spPr>
        <p:txBody>
          <a:bodyPr>
            <a:spAutoFit/>
          </a:bodyPr>
          <a:lstStyle/>
          <a:p>
            <a:pPr>
              <a:defRPr/>
            </a:pPr>
            <a:r>
              <a:rPr lang="en-US" sz="1400" b="1" dirty="0">
                <a:solidFill>
                  <a:srgbClr val="FF0000"/>
                </a:solidFill>
                <a:latin typeface="Constantia"/>
              </a:rPr>
              <a:t>matter</a:t>
            </a:r>
          </a:p>
        </p:txBody>
      </p:sp>
      <p:sp>
        <p:nvSpPr>
          <p:cNvPr id="5" name="TextBox 4"/>
          <p:cNvSpPr txBox="1"/>
          <p:nvPr/>
        </p:nvSpPr>
        <p:spPr>
          <a:xfrm>
            <a:off x="4786313" y="2000250"/>
            <a:ext cx="2000250" cy="307975"/>
          </a:xfrm>
          <a:prstGeom prst="rect">
            <a:avLst/>
          </a:prstGeom>
          <a:noFill/>
        </p:spPr>
        <p:txBody>
          <a:bodyPr>
            <a:spAutoFit/>
          </a:bodyPr>
          <a:lstStyle/>
          <a:p>
            <a:pPr>
              <a:defRPr/>
            </a:pPr>
            <a:r>
              <a:rPr lang="en-US" sz="1400" b="1" dirty="0">
                <a:solidFill>
                  <a:srgbClr val="0070C0"/>
                </a:solidFill>
                <a:latin typeface="Constantia"/>
              </a:rPr>
              <a:t>radiation</a:t>
            </a:r>
          </a:p>
        </p:txBody>
      </p:sp>
      <p:sp>
        <p:nvSpPr>
          <p:cNvPr id="6" name="TextBox 5"/>
          <p:cNvSpPr txBox="1"/>
          <p:nvPr/>
        </p:nvSpPr>
        <p:spPr>
          <a:xfrm>
            <a:off x="2928938" y="3000375"/>
            <a:ext cx="2071687" cy="523875"/>
          </a:xfrm>
          <a:prstGeom prst="rect">
            <a:avLst/>
          </a:prstGeom>
          <a:noFill/>
        </p:spPr>
        <p:txBody>
          <a:bodyPr>
            <a:spAutoFit/>
          </a:bodyPr>
          <a:lstStyle/>
          <a:p>
            <a:pPr>
              <a:defRPr/>
            </a:pPr>
            <a:r>
              <a:rPr lang="en-US" sz="1400" b="1" dirty="0">
                <a:solidFill>
                  <a:prstClr val="black">
                    <a:lumMod val="85000"/>
                    <a:lumOff val="15000"/>
                  </a:prstClr>
                </a:solidFill>
                <a:latin typeface="Constantia"/>
              </a:rPr>
              <a:t>Radiation-Matter transition</a:t>
            </a:r>
          </a:p>
        </p:txBody>
      </p:sp>
      <p:sp>
        <p:nvSpPr>
          <p:cNvPr id="7" name="TextBox 6"/>
          <p:cNvSpPr txBox="1"/>
          <p:nvPr/>
        </p:nvSpPr>
        <p:spPr>
          <a:xfrm>
            <a:off x="7358063" y="2500313"/>
            <a:ext cx="2357437" cy="738187"/>
          </a:xfrm>
          <a:prstGeom prst="rect">
            <a:avLst/>
          </a:prstGeom>
          <a:noFill/>
        </p:spPr>
        <p:txBody>
          <a:bodyPr>
            <a:spAutoFit/>
          </a:bodyPr>
          <a:lstStyle/>
          <a:p>
            <a:pPr>
              <a:defRPr/>
            </a:pPr>
            <a:r>
              <a:rPr lang="en-US" sz="1400" b="1" dirty="0">
                <a:solidFill>
                  <a:prstClr val="black">
                    <a:lumMod val="85000"/>
                    <a:lumOff val="15000"/>
                  </a:prstClr>
                </a:solidFill>
                <a:latin typeface="Constantia"/>
              </a:rPr>
              <a:t>Matter-</a:t>
            </a:r>
          </a:p>
          <a:p>
            <a:pPr>
              <a:defRPr/>
            </a:pPr>
            <a:r>
              <a:rPr lang="en-US" sz="1400" b="1" dirty="0">
                <a:solidFill>
                  <a:prstClr val="black">
                    <a:lumMod val="85000"/>
                    <a:lumOff val="15000"/>
                  </a:prstClr>
                </a:solidFill>
                <a:latin typeface="Constantia"/>
              </a:rPr>
              <a:t>Dark Energy</a:t>
            </a:r>
          </a:p>
          <a:p>
            <a:pPr>
              <a:defRPr/>
            </a:pPr>
            <a:r>
              <a:rPr lang="en-US" sz="1400" b="1" dirty="0">
                <a:solidFill>
                  <a:prstClr val="black">
                    <a:lumMod val="85000"/>
                    <a:lumOff val="15000"/>
                  </a:prstClr>
                </a:solidFill>
                <a:latin typeface="Constantia"/>
              </a:rPr>
              <a:t>Transition</a:t>
            </a:r>
          </a:p>
        </p:txBody>
      </p:sp>
      <p:sp>
        <p:nvSpPr>
          <p:cNvPr id="8" name="Rectangle 7"/>
          <p:cNvSpPr/>
          <p:nvPr/>
        </p:nvSpPr>
        <p:spPr>
          <a:xfrm>
            <a:off x="2928938" y="3000375"/>
            <a:ext cx="1643062" cy="5000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9" name="Straight Arrow Connector 8"/>
          <p:cNvCxnSpPr/>
          <p:nvPr/>
        </p:nvCxnSpPr>
        <p:spPr>
          <a:xfrm rot="5400000">
            <a:off x="2428066" y="1643050"/>
            <a:ext cx="2286810" cy="794"/>
          </a:xfrm>
          <a:prstGeom prst="straightConnector1">
            <a:avLst/>
          </a:prstGeom>
          <a:ln w="50800" cmpd="dbl">
            <a:solidFill>
              <a:srgbClr val="C00000"/>
            </a:solidFill>
            <a:tailEnd type="arrow"/>
          </a:ln>
          <a:scene3d>
            <a:camera prst="orthographicFront">
              <a:rot lat="0" lon="0" rev="107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2428860" y="4643446"/>
            <a:ext cx="2286016" cy="1588"/>
          </a:xfrm>
          <a:prstGeom prst="straightConnector1">
            <a:avLst/>
          </a:prstGeom>
          <a:ln w="50800" cmpd="dbl">
            <a:solidFill>
              <a:srgbClr val="C00000"/>
            </a:solidFill>
            <a:tailEnd type="arrow"/>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358063" y="2500313"/>
            <a:ext cx="1214437" cy="78581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8" name="Straight Arrow Connector 17"/>
          <p:cNvCxnSpPr/>
          <p:nvPr/>
        </p:nvCxnSpPr>
        <p:spPr>
          <a:xfrm rot="5400000">
            <a:off x="7465239" y="1535893"/>
            <a:ext cx="1500198" cy="1588"/>
          </a:xfrm>
          <a:prstGeom prst="straightConnector1">
            <a:avLst/>
          </a:prstGeom>
          <a:ln w="50800" cmpd="dbl">
            <a:solidFill>
              <a:srgbClr val="C00000"/>
            </a:solidFill>
            <a:tailEnd type="arrow"/>
          </a:ln>
          <a:scene3d>
            <a:camera prst="orthographicFront">
              <a:rot lat="0" lon="0" rev="107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7787504" y="3713958"/>
            <a:ext cx="857256" cy="1588"/>
          </a:xfrm>
          <a:prstGeom prst="straightConnector1">
            <a:avLst/>
          </a:prstGeom>
          <a:ln w="50800" cmpd="dbl">
            <a:solidFill>
              <a:srgbClr val="C00000"/>
            </a:solidFill>
            <a:tailEnd type="arrow"/>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14313" y="2786063"/>
            <a:ext cx="714375" cy="7858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128015" name="Object 5"/>
          <p:cNvGraphicFramePr>
            <a:graphicFrameLocks noChangeAspect="1"/>
          </p:cNvGraphicFramePr>
          <p:nvPr/>
        </p:nvGraphicFramePr>
        <p:xfrm>
          <a:off x="214313" y="428625"/>
          <a:ext cx="727075" cy="428625"/>
        </p:xfrm>
        <a:graphic>
          <a:graphicData uri="http://schemas.openxmlformats.org/presentationml/2006/ole">
            <mc:AlternateContent xmlns:mc="http://schemas.openxmlformats.org/markup-compatibility/2006">
              <mc:Choice xmlns:v="urn:schemas-microsoft-com:vml" Requires="v">
                <p:oleObj spid="_x0000_s119861" name="Equation" r:id="rId4" imgW="406224" imgH="228501" progId="Equation.DSMT4">
                  <p:embed/>
                </p:oleObj>
              </mc:Choice>
              <mc:Fallback>
                <p:oleObj name="Equation" r:id="rId4" imgW="406224" imgH="228501"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428625"/>
                        <a:ext cx="727075"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8016" name="Object 3"/>
          <p:cNvGraphicFramePr>
            <a:graphicFrameLocks noChangeAspect="1"/>
          </p:cNvGraphicFramePr>
          <p:nvPr/>
        </p:nvGraphicFramePr>
        <p:xfrm>
          <a:off x="214313" y="1000125"/>
          <a:ext cx="838200" cy="428625"/>
        </p:xfrm>
        <a:graphic>
          <a:graphicData uri="http://schemas.openxmlformats.org/presentationml/2006/ole">
            <mc:AlternateContent xmlns:mc="http://schemas.openxmlformats.org/markup-compatibility/2006">
              <mc:Choice xmlns:v="urn:schemas-microsoft-com:vml" Requires="v">
                <p:oleObj spid="_x0000_s119862" name="Equation" r:id="rId6" imgW="469900" imgH="228600" progId="Equation.DSMT4">
                  <p:embed/>
                </p:oleObj>
              </mc:Choice>
              <mc:Fallback>
                <p:oleObj name="Equation" r:id="rId6" imgW="469900" imgH="2286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313" y="1000125"/>
                        <a:ext cx="838200"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8017" name="Object 4"/>
          <p:cNvGraphicFramePr>
            <a:graphicFrameLocks noChangeAspect="1"/>
          </p:cNvGraphicFramePr>
          <p:nvPr/>
        </p:nvGraphicFramePr>
        <p:xfrm>
          <a:off x="214313" y="1571625"/>
          <a:ext cx="725487" cy="428625"/>
        </p:xfrm>
        <a:graphic>
          <a:graphicData uri="http://schemas.openxmlformats.org/presentationml/2006/ole">
            <mc:AlternateContent xmlns:mc="http://schemas.openxmlformats.org/markup-compatibility/2006">
              <mc:Choice xmlns:v="urn:schemas-microsoft-com:vml" Requires="v">
                <p:oleObj spid="_x0000_s119863" name="Equation" r:id="rId8" imgW="406224" imgH="228501" progId="Equation.DSMT4">
                  <p:embed/>
                </p:oleObj>
              </mc:Choice>
              <mc:Fallback>
                <p:oleObj name="Equation" r:id="rId8" imgW="406224" imgH="228501"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313" y="1571625"/>
                        <a:ext cx="725487"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 name="Up Arrow 30"/>
          <p:cNvSpPr/>
          <p:nvPr/>
        </p:nvSpPr>
        <p:spPr>
          <a:xfrm>
            <a:off x="428625" y="2214563"/>
            <a:ext cx="142875" cy="28575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881639946"/>
      </p:ext>
    </p:extLst>
  </p:cSld>
  <p:clrMapOvr>
    <a:masterClrMapping/>
  </p:clrMapOvr>
  <p:transition>
    <p:zoom/>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0.xml><?xml version="1.0" encoding="utf-8"?>
<a:theme xmlns:a="http://schemas.openxmlformats.org/drawingml/2006/main" name="5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1.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2.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3.xml><?xml version="1.0" encoding="utf-8"?>
<a:theme xmlns:a="http://schemas.openxmlformats.org/drawingml/2006/main" name="10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5.xml><?xml version="1.0" encoding="utf-8"?>
<a:theme xmlns:a="http://schemas.openxmlformats.org/drawingml/2006/main" name="1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1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6.xml><?xml version="1.0" encoding="utf-8"?>
<a:theme xmlns:a="http://schemas.openxmlformats.org/drawingml/2006/main" name="10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7.xml><?xml version="1.0" encoding="utf-8"?>
<a:theme xmlns:a="http://schemas.openxmlformats.org/drawingml/2006/main" name="1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22044</TotalTime>
  <Words>2490</Words>
  <Application>Microsoft Office PowerPoint</Application>
  <PresentationFormat>On-screen Show (4:3)</PresentationFormat>
  <Paragraphs>656</Paragraphs>
  <Slides>89</Slides>
  <Notes>0</Notes>
  <HiddenSlides>0</HiddenSlides>
  <MMClips>3</MMClips>
  <ScaleCrop>false</ScaleCrop>
  <HeadingPairs>
    <vt:vector size="6" baseType="variant">
      <vt:variant>
        <vt:lpstr>Theme</vt:lpstr>
      </vt:variant>
      <vt:variant>
        <vt:i4>19</vt:i4>
      </vt:variant>
      <vt:variant>
        <vt:lpstr>Embedded OLE Servers</vt:lpstr>
      </vt:variant>
      <vt:variant>
        <vt:i4>1</vt:i4>
      </vt:variant>
      <vt:variant>
        <vt:lpstr>Slide Titles</vt:lpstr>
      </vt:variant>
      <vt:variant>
        <vt:i4>89</vt:i4>
      </vt:variant>
    </vt:vector>
  </HeadingPairs>
  <TitlesOfParts>
    <vt:vector size="109" baseType="lpstr">
      <vt:lpstr>Paper</vt:lpstr>
      <vt:lpstr>11_Paper</vt:lpstr>
      <vt:lpstr>23_Paper</vt:lpstr>
      <vt:lpstr>Default Design</vt:lpstr>
      <vt:lpstr>4_Paper</vt:lpstr>
      <vt:lpstr>10_Paper</vt:lpstr>
      <vt:lpstr>12_Paper</vt:lpstr>
      <vt:lpstr>Office Theme</vt:lpstr>
      <vt:lpstr>14_Paper</vt:lpstr>
      <vt:lpstr>5_Paper</vt:lpstr>
      <vt:lpstr>1_Paper</vt:lpstr>
      <vt:lpstr>2_Paper</vt:lpstr>
      <vt:lpstr>10_Default Design</vt:lpstr>
      <vt:lpstr>6_Paper</vt:lpstr>
      <vt:lpstr>1_Default Design</vt:lpstr>
      <vt:lpstr>3_Paper</vt:lpstr>
      <vt:lpstr>2_Default Design</vt:lpstr>
      <vt:lpstr>3_Default Design</vt:lpstr>
      <vt:lpstr>7_Paper</vt:lpstr>
      <vt:lpstr>Equation</vt:lpstr>
      <vt:lpstr>PowerPoint Presentation</vt:lpstr>
      <vt:lpstr>                 FRW    Dynamics</vt:lpstr>
      <vt:lpstr>                 FRW    Dynamics</vt:lpstr>
      <vt:lpstr>PowerPoint Presentation</vt:lpstr>
      <vt:lpstr>                 Cosmic  Components</vt:lpstr>
      <vt:lpstr>PowerPoint Presentation</vt:lpstr>
      <vt:lpstr>           Cosmic  Constitution </vt:lpstr>
      <vt:lpstr>PowerPoint Presentation</vt:lpstr>
      <vt:lpstr>PowerPoint Presentation</vt:lpstr>
      <vt:lpstr>PowerPoint Presentation</vt:lpstr>
      <vt:lpstr> Matter</vt:lpstr>
      <vt:lpstr>Baryonic Matter</vt:lpstr>
      <vt:lpstr>Baryonic  Matter:  primordial nucleosynthesis</vt:lpstr>
      <vt:lpstr>Baryonic  Matter: CMB</vt:lpstr>
      <vt:lpstr>PowerPoint Presentation</vt:lpstr>
      <vt:lpstr>PowerPoint Presentation</vt:lpstr>
      <vt:lpstr>Non-baryonic DM:  candidates</vt:lpstr>
      <vt:lpstr>PowerPoint Presentation</vt:lpstr>
      <vt:lpstr>PowerPoint Presentation</vt:lpstr>
      <vt:lpstr> Clusters of Galaxies: Gravitational  Lenses </vt:lpstr>
      <vt:lpstr>              Clusters: Gravitational  Lensing</vt:lpstr>
      <vt:lpstr> Clusters of Galaxies:           Dark Matter Map </vt:lpstr>
      <vt:lpstr>PowerPoint Presentation</vt:lpstr>
      <vt:lpstr>PowerPoint Presentation</vt:lpstr>
      <vt:lpstr>Galaxy Clustering</vt:lpstr>
      <vt:lpstr>Dark  Energy:  Identity &amp; Nature</vt:lpstr>
      <vt:lpstr>Phantom Energy: </vt:lpstr>
      <vt:lpstr>PowerPoint Presentation</vt:lpstr>
      <vt:lpstr>PowerPoint Presentation</vt:lpstr>
      <vt:lpstr>PowerPoint Presentation</vt:lpstr>
      <vt:lpstr>      Adiabatic Expansion</vt:lpstr>
      <vt:lpstr>PowerPoint Presentation</vt:lpstr>
      <vt:lpstr>            Cosmic Epochs</vt:lpstr>
      <vt:lpstr>PowerPoint Presentation</vt:lpstr>
      <vt:lpstr>PowerPoint Presentation</vt:lpstr>
      <vt:lpstr>PowerPoint Presentation</vt:lpstr>
      <vt:lpstr>History of the Universe      in Four Episodes: IV</vt:lpstr>
      <vt:lpstr>PowerPoint Presentation</vt:lpstr>
      <vt:lpstr>Cosmic Microwave Background</vt:lpstr>
      <vt:lpstr>Measuring  Curvature</vt:lpstr>
      <vt:lpstr>Measuring  Curvature</vt:lpstr>
      <vt:lpstr>Fluctuations-Origin </vt:lpstr>
      <vt:lpstr>Music of the Spheres</vt:lpstr>
      <vt:lpstr>Cosmic Microwave Background</vt:lpstr>
      <vt:lpstr>Flat universe from CMB</vt:lpstr>
      <vt:lpstr>PowerPoint Presentation</vt:lpstr>
      <vt:lpstr>PowerPoint Presentation</vt:lpstr>
      <vt:lpstr>CMB - Fluctuations</vt:lpstr>
      <vt:lpstr>PowerPoint Presentation</vt:lpstr>
      <vt:lpstr>PowerPoint Presentation</vt:lpstr>
      <vt:lpstr>PowerPoint Presentation</vt:lpstr>
      <vt:lpstr>PowerPoint Presentation</vt:lpstr>
      <vt:lpstr>PowerPoint Presentation</vt:lpstr>
      <vt:lpstr>Angular  CMB  temperature fluctuations                            </vt:lpstr>
      <vt:lpstr>PowerPoint Presentation</vt:lpstr>
      <vt:lpstr>PowerPoint Presentation</vt:lpstr>
      <vt:lpstr>PowerPoint Presentation</vt:lpstr>
      <vt:lpstr>PowerPoint Presentation</vt:lpstr>
      <vt:lpstr>PowerPoint Presentation</vt:lpstr>
      <vt:lpstr>PowerPoint Presentation</vt:lpstr>
      <vt:lpstr>Cosmic Microwave Background</vt:lpstr>
      <vt:lpstr>Cosmic Microwave Background</vt:lpstr>
      <vt:lpstr>PowerPoint Presentation</vt:lpstr>
      <vt:lpstr>Primordial Noise:  Seeds of  Cosmic Structure</vt:lpstr>
      <vt:lpstr>PowerPoint Presentation</vt:lpstr>
      <vt:lpstr>PowerPoint Presentation</vt:lpstr>
      <vt:lpstr>PowerPoint Presentation</vt:lpstr>
      <vt:lpstr>PowerPoint Presentation</vt:lpstr>
      <vt:lpstr>PowerPoint Presentation</vt:lpstr>
      <vt:lpstr>Formation Cosmic Structures </vt:lpstr>
      <vt:lpstr>PowerPoint Presentation</vt:lpstr>
      <vt:lpstr>                     SDSS Galaxy Survey</vt:lpstr>
      <vt:lpstr>PowerPoint Presentation</vt:lpstr>
      <vt:lpstr>                     local Cosmic Web:  2MRS</vt:lpstr>
      <vt:lpstr>PowerPoint Presentation</vt:lpstr>
      <vt:lpstr>PowerPoint Presentation</vt:lpstr>
      <vt:lpstr>PowerPoint Presentation</vt:lpstr>
      <vt:lpstr>PowerPoint Presentation</vt:lpstr>
      <vt:lpstr>               Probleem van Kosmische Horizon</vt:lpstr>
      <vt:lpstr>PowerPoint Presentation</vt:lpstr>
      <vt:lpstr>10-36 sec  after  Big  Bang:   Inflation of the Universe </vt:lpstr>
      <vt:lpstr>PowerPoint Presentation</vt:lpstr>
      <vt:lpstr>Kosmische Inflatie</vt:lpstr>
      <vt:lpstr>PowerPoint Presentation</vt:lpstr>
      <vt:lpstr>Propelling Inflation:  Inflaton</vt:lpstr>
      <vt:lpstr>Inflatie &amp; Multiverse</vt:lpstr>
      <vt:lpstr>PowerPoint Presentation</vt:lpstr>
      <vt:lpstr>PowerPoint Presentation</vt:lpstr>
      <vt:lpstr>PowerPoint Presentation</vt:lpstr>
    </vt:vector>
  </TitlesOfParts>
  <Company>Kapteyn Astronomical Institute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Cosmological Structure Formation</dc:title>
  <dc:creator>weygaert</dc:creator>
  <cp:lastModifiedBy>Rien</cp:lastModifiedBy>
  <cp:revision>673</cp:revision>
  <cp:lastPrinted>2016-01-17T15:29:03Z</cp:lastPrinted>
  <dcterms:created xsi:type="dcterms:W3CDTF">2003-04-08T08:38:37Z</dcterms:created>
  <dcterms:modified xsi:type="dcterms:W3CDTF">2017-01-18T17:19:32Z</dcterms:modified>
</cp:coreProperties>
</file>