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434" r:id="rId3"/>
    <p:sldId id="420" r:id="rId4"/>
    <p:sldId id="421" r:id="rId5"/>
    <p:sldId id="433" r:id="rId6"/>
    <p:sldId id="432" r:id="rId7"/>
    <p:sldId id="435" r:id="rId8"/>
    <p:sldId id="431" r:id="rId9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CC6600"/>
    <a:srgbClr val="CC0000"/>
    <a:srgbClr val="993300"/>
    <a:srgbClr val="FFFF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73" d="100"/>
          <a:sy n="73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375-7752-4E30-BED5-0AD280985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25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7BE2-6FEA-4C65-B5B8-ED9AA302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873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EC1-B21C-4EF8-BEA9-5DCC5D90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77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03D4-E686-4573-AA17-1C2F448B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005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6588-0D59-4F8E-9956-0303A823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86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01C3-B9D3-461F-B1E5-6F41FB81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C0CB-C1B4-474D-A70A-6692F734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E7E-6BA1-46FD-A4FC-4EF05BE7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58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085A-BA21-48DD-87F6-97F443CC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035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9B86-1099-4B60-A2CB-25118788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639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3D1B-03B4-4AAF-A87C-9172271C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543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7558-3D68-4A25-A09F-EE283E153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585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C267-652E-4805-958D-9647BC9D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506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980-416E-4634-A380-BCF84C91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03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6214-8771-4E91-B5C4-48BE410D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787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A575-1811-491E-A3B7-1783583E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00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3C70-B812-48B8-92D2-86970F42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283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89DD-B273-4357-A0F4-FA62DC4A4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36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B30E-4327-4968-80B2-1698EDA0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012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FE7E-5198-41E8-B53B-369CA178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978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7449-A9BE-4BE6-9090-6E551B4C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87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709-C17F-4EB3-B3F0-AD30A950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91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D25B20-AF0D-47B5-88B8-F363031C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B02E391-4E1E-4F99-A2B5-A352CE4F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3" descr="stonehenge.v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488" y="1412875"/>
            <a:ext cx="8712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Cosmic Origins</a:t>
            </a:r>
          </a:p>
          <a:p>
            <a:pPr algn="ctr" eaLnBrk="0" hangingPunct="0">
              <a:spcBef>
                <a:spcPts val="1500"/>
              </a:spcBef>
              <a:defRPr/>
            </a:pPr>
            <a:endParaRPr lang="en-US" sz="5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Lecture Course Minor Astronomy 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University of Groningen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November 2016-January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13" y="857250"/>
            <a:ext cx="8715375" cy="485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4048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r>
              <a:rPr lang="en-US" sz="6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993300"/>
                </a:solidFill>
              </a:rPr>
              <a:t/>
            </a:r>
            <a:br>
              <a:rPr lang="en-US" sz="5400" b="1" dirty="0" smtClean="0">
                <a:solidFill>
                  <a:srgbClr val="993300"/>
                </a:solidFill>
              </a:rPr>
            </a:br>
            <a:endParaRPr lang="en-US" b="1" dirty="0" smtClean="0">
              <a:solidFill>
                <a:srgbClr val="99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765175"/>
            <a:ext cx="907256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dirty="0" smtClean="0">
                <a:solidFill>
                  <a:srgbClr val="000099"/>
                </a:solidFill>
                <a:latin typeface="Papyrus" pitchFamily="66" charset="0"/>
              </a:rPr>
              <a:t>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Agenda:                Wednesday       19:00-21:00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Academiegebouw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, 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vd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Leeuwzaal</a:t>
            </a: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 Friday                  15:oo-17:00     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Nijenborgh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5118-156</a:t>
            </a: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Lectures:                -   12  lectures/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hoorcolleges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Wednesday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:  8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Friday:  4      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 -    4 tutorial/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werkcolleges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Friday:   4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</a:t>
            </a: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</a:t>
            </a:r>
          </a:p>
          <a:p>
            <a:pPr algn="l" eaLnBrk="1" hangingPunct="1"/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Lecturer:              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Rien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van de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Weygaert</a:t>
            </a: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Kapteyn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Astronomical Institute 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 smtClean="0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,  Zernike campus, rm. 186;     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tel. 050-3634086; </a:t>
            </a:r>
          </a:p>
          <a:p>
            <a:pPr algn="l" eaLnBrk="1" hangingPunct="1"/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 smtClean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dirty="0" smtClean="0">
                <a:solidFill>
                  <a:srgbClr val="CC0000"/>
                </a:solidFill>
                <a:latin typeface="Papyrus" pitchFamily="66" charset="0"/>
              </a:rPr>
              <a:t>www.astro.rug.nl/~weygaert/cosmic_origins2016.html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 smtClean="0">
              <a:latin typeface="Papyru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1052513"/>
            <a:ext cx="8856663" cy="56896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 smtClean="0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 smtClean="0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8064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Written exam    (Jan. 23, 2016)                          60%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Report on specific topic  (20-25 pages)             25%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in groups of 2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deadline report:  Mar. 1, 2016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3.   </a:t>
            </a:r>
            <a:r>
              <a:rPr lang="en-US" sz="2400" dirty="0" err="1">
                <a:solidFill>
                  <a:srgbClr val="000099"/>
                </a:solidFill>
              </a:rPr>
              <a:t>Werkcollege</a:t>
            </a:r>
            <a:r>
              <a:rPr lang="en-US" sz="2400" dirty="0">
                <a:solidFill>
                  <a:srgbClr val="000099"/>
                </a:solidFill>
              </a:rPr>
              <a:t>/Tutorial  assignments                    15%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3063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500" b="1" smtClean="0">
                <a:solidFill>
                  <a:srgbClr val="CC0000"/>
                </a:solidFill>
                <a:latin typeface="Batang" pitchFamily="18" charset="-127"/>
              </a:rPr>
              <a:t>Topics/Agenda I.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858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                                                 </a:t>
            </a:r>
            <a:endParaRPr lang="en-US" sz="2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GB" sz="1400" b="1" dirty="0" smtClean="0">
                <a:solidFill>
                  <a:srgbClr val="CC0000"/>
                </a:solidFill>
              </a:rPr>
              <a:t>Lecture </a:t>
            </a:r>
            <a:r>
              <a:rPr lang="en-GB" sz="1400" b="1" dirty="0">
                <a:solidFill>
                  <a:srgbClr val="CC0000"/>
                </a:solidFill>
              </a:rPr>
              <a:t>1,   November </a:t>
            </a:r>
            <a:r>
              <a:rPr lang="en-GB" sz="1400" b="1" dirty="0" smtClean="0">
                <a:solidFill>
                  <a:srgbClr val="CC0000"/>
                </a:solidFill>
              </a:rPr>
              <a:t>16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Introduction 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Cosmology, the Search for the Origin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Fundamental Questions of our Existence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2,   November </a:t>
            </a:r>
            <a:r>
              <a:rPr lang="en-GB" sz="1400" b="1" dirty="0" smtClean="0">
                <a:solidFill>
                  <a:srgbClr val="CC0000"/>
                </a:solidFill>
              </a:rPr>
              <a:t>18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 smtClean="0">
                <a:solidFill>
                  <a:srgbClr val="CC0000"/>
                </a:solidFill>
              </a:rPr>
              <a:t>              Heavenly </a:t>
            </a:r>
            <a:r>
              <a:rPr lang="en-GB" sz="1400" dirty="0">
                <a:solidFill>
                  <a:srgbClr val="CC0000"/>
                </a:solidFill>
              </a:rPr>
              <a:t>Rhythms:  from Awe to Calendar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3,   November </a:t>
            </a:r>
            <a:r>
              <a:rPr lang="en-GB" sz="1400" b="1" dirty="0" smtClean="0">
                <a:solidFill>
                  <a:srgbClr val="CC0000"/>
                </a:solidFill>
              </a:rPr>
              <a:t>23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GB" sz="1200" dirty="0"/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Gods and </a:t>
            </a:r>
            <a:r>
              <a:rPr lang="en-GB" sz="1400" dirty="0" smtClean="0">
                <a:solidFill>
                  <a:srgbClr val="CC0000"/>
                </a:solidFill>
              </a:rPr>
              <a:t>Myths:  Genesis </a:t>
            </a:r>
            <a:r>
              <a:rPr lang="en-GB" sz="1400" dirty="0">
                <a:solidFill>
                  <a:srgbClr val="CC0000"/>
                </a:solidFill>
              </a:rPr>
              <a:t>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4,   </a:t>
            </a:r>
            <a:r>
              <a:rPr lang="en-GB" sz="1400" b="1" dirty="0" smtClean="0">
                <a:solidFill>
                  <a:srgbClr val="CC0000"/>
                </a:solidFill>
              </a:rPr>
              <a:t>November 25,  tutorial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            the Fundamental Cosmological Questions:   society responds ...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smtClean="0">
                <a:solidFill>
                  <a:srgbClr val="CC0000"/>
                </a:solidFill>
              </a:rPr>
              <a:t>Lecture 5,  November 30,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  <a:endParaRPr lang="en-GB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             Cosmology:  the philosophy of our world 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smtClean="0">
                <a:solidFill>
                  <a:srgbClr val="CC0000"/>
                </a:solidFill>
              </a:rPr>
              <a:t>Lecture 6,  December  2</a:t>
            </a: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  <a:r>
              <a:rPr lang="en-GB" sz="1400" dirty="0" smtClean="0">
                <a:solidFill>
                  <a:srgbClr val="CC0000"/>
                </a:solidFill>
              </a:rPr>
              <a:t>Order in the Cosmos</a:t>
            </a:r>
            <a:r>
              <a:rPr lang="en-GB" sz="1400" dirty="0" smtClean="0">
                <a:solidFill>
                  <a:srgbClr val="CC0000"/>
                </a:solidFill>
              </a:rPr>
              <a:t>: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  <a:r>
              <a:rPr lang="en-GB" sz="1400" dirty="0" smtClean="0">
                <a:solidFill>
                  <a:srgbClr val="CC0000"/>
                </a:solidFill>
              </a:rPr>
              <a:t>how the Babylonians and Greeks rationalized the heavens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 </a:t>
            </a: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 smtClean="0">
                <a:solidFill>
                  <a:srgbClr val="CC0000"/>
                </a:solidFill>
                <a:latin typeface="Batang" pitchFamily="18" charset="-127"/>
              </a:rPr>
              <a:t>Topics/Agenda II.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                                                 </a:t>
            </a:r>
            <a:endParaRPr lang="en-US" sz="2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</a:t>
            </a:r>
            <a:r>
              <a:rPr lang="en-GB" sz="1400" b="1" dirty="0" smtClean="0">
                <a:solidFill>
                  <a:srgbClr val="CC0000"/>
                </a:solidFill>
              </a:rPr>
              <a:t>7,   </a:t>
            </a:r>
            <a:r>
              <a:rPr lang="en-GB" sz="1400" b="1" dirty="0">
                <a:solidFill>
                  <a:srgbClr val="CC0000"/>
                </a:solidFill>
              </a:rPr>
              <a:t>December 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 smtClean="0">
                <a:solidFill>
                  <a:srgbClr val="CC0000"/>
                </a:solidFill>
              </a:rPr>
              <a:t>            </a:t>
            </a:r>
            <a:r>
              <a:rPr lang="en-GB" sz="1400" dirty="0" smtClean="0">
                <a:solidFill>
                  <a:srgbClr val="CC0000"/>
                </a:solidFill>
              </a:rPr>
              <a:t>the  Cosmos Mechanized: 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</a:t>
            </a:r>
            <a:r>
              <a:rPr lang="en-GB" sz="1400" dirty="0" smtClean="0">
                <a:solidFill>
                  <a:srgbClr val="CC0000"/>
                </a:solidFill>
              </a:rPr>
              <a:t>a case study:    the </a:t>
            </a:r>
            <a:r>
              <a:rPr lang="en-GB" sz="1400" dirty="0" err="1" smtClean="0">
                <a:solidFill>
                  <a:srgbClr val="CC0000"/>
                </a:solidFill>
              </a:rPr>
              <a:t>Antikythera</a:t>
            </a:r>
            <a:r>
              <a:rPr lang="en-GB" sz="1400" dirty="0" smtClean="0">
                <a:solidFill>
                  <a:srgbClr val="CC0000"/>
                </a:solidFill>
              </a:rPr>
              <a:t> Mechanism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8,  December 9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</a:t>
            </a:r>
            <a:r>
              <a:rPr lang="nl-NL" sz="1400" dirty="0" smtClean="0">
                <a:solidFill>
                  <a:srgbClr val="CC0000"/>
                </a:solidFill>
              </a:rPr>
              <a:t>Tutorial:   Circles, Epicylces and Ellipses ...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</a:t>
            </a:r>
            <a:r>
              <a:rPr lang="nl-NL" sz="1400" b="1" dirty="0" smtClean="0">
                <a:solidFill>
                  <a:srgbClr val="CC0000"/>
                </a:solidFill>
              </a:rPr>
              <a:t>Lecture 9, December  14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smtClean="0">
                <a:solidFill>
                  <a:srgbClr val="CC0000"/>
                </a:solidFill>
              </a:rPr>
              <a:t>             the Scientific Revolution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smtClean="0">
                <a:solidFill>
                  <a:srgbClr val="CC0000"/>
                </a:solidFill>
              </a:rPr>
              <a:t>             the Cosmos Mechanized</a:t>
            </a: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 Lecture </a:t>
            </a:r>
            <a:r>
              <a:rPr lang="nl-NL" sz="1400" b="1" dirty="0" smtClean="0">
                <a:solidFill>
                  <a:srgbClr val="CC0000"/>
                </a:solidFill>
              </a:rPr>
              <a:t>10, </a:t>
            </a:r>
            <a:r>
              <a:rPr lang="nl-NL" sz="1400" b="1" dirty="0">
                <a:solidFill>
                  <a:srgbClr val="CC0000"/>
                </a:solidFill>
              </a:rPr>
              <a:t>December  </a:t>
            </a:r>
            <a:r>
              <a:rPr lang="nl-NL" sz="1400" b="1" dirty="0" smtClean="0">
                <a:solidFill>
                  <a:srgbClr val="CC0000"/>
                </a:solidFill>
              </a:rPr>
              <a:t>16</a:t>
            </a: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Kant to Hubble: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on Island Universes and the Size of our World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</a:t>
            </a:r>
            <a:r>
              <a:rPr lang="en-GB" sz="1400" b="1" dirty="0" smtClean="0">
                <a:solidFill>
                  <a:srgbClr val="CC0000"/>
                </a:solidFill>
              </a:rPr>
              <a:t>11,  </a:t>
            </a:r>
            <a:r>
              <a:rPr lang="en-GB" sz="1400" b="1" dirty="0">
                <a:solidFill>
                  <a:srgbClr val="CC0000"/>
                </a:solidFill>
              </a:rPr>
              <a:t>December </a:t>
            </a:r>
            <a:r>
              <a:rPr lang="en-GB" sz="1400" b="1" dirty="0" smtClean="0">
                <a:solidFill>
                  <a:srgbClr val="CC0000"/>
                </a:solidFill>
              </a:rPr>
              <a:t>21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</a:t>
            </a:r>
            <a:r>
              <a:rPr lang="nl-NL" sz="1400" dirty="0" smtClean="0">
                <a:solidFill>
                  <a:srgbClr val="CC0000"/>
                </a:solidFill>
              </a:rPr>
              <a:t>    the Universe Expands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b="1" dirty="0">
                <a:solidFill>
                  <a:srgbClr val="CC0000"/>
                </a:solidFill>
              </a:rPr>
              <a:t>Lecture </a:t>
            </a:r>
            <a:r>
              <a:rPr lang="nl-NL" sz="1400" b="1" dirty="0" smtClean="0">
                <a:solidFill>
                  <a:srgbClr val="CC0000"/>
                </a:solidFill>
              </a:rPr>
              <a:t>12, </a:t>
            </a:r>
            <a:r>
              <a:rPr lang="nl-NL" sz="1400" b="1" dirty="0">
                <a:solidFill>
                  <a:srgbClr val="CC0000"/>
                </a:solidFill>
              </a:rPr>
              <a:t>December  </a:t>
            </a:r>
            <a:r>
              <a:rPr lang="nl-NL" sz="1400" b="1" dirty="0" smtClean="0">
                <a:solidFill>
                  <a:srgbClr val="CC0000"/>
                </a:solidFill>
              </a:rPr>
              <a:t>23</a:t>
            </a: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  <a:r>
              <a:rPr lang="en-GB" sz="1400" dirty="0" smtClean="0">
                <a:solidFill>
                  <a:srgbClr val="CC0000"/>
                </a:solidFill>
              </a:rPr>
              <a:t>Tutorial:   a Cosmic Debate between Worldviews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 smtClean="0">
                <a:solidFill>
                  <a:srgbClr val="CC0000"/>
                </a:solidFill>
                <a:latin typeface="Batang" pitchFamily="18" charset="-127"/>
              </a:rPr>
              <a:t>Topics/Agenda III.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836613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                                                 </a:t>
            </a:r>
            <a:endParaRPr lang="en-US" sz="2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</a:t>
            </a:r>
            <a:r>
              <a:rPr lang="en-GB" sz="1400" b="1" dirty="0" smtClean="0">
                <a:solidFill>
                  <a:srgbClr val="CC0000"/>
                </a:solidFill>
              </a:rPr>
              <a:t>13,  January 11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             the Dynamical Universe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smtClean="0">
                <a:solidFill>
                  <a:srgbClr val="CC0000"/>
                </a:solidFill>
              </a:rPr>
              <a:t>             Einstein, Gravity and the Dynamics of our Universe</a:t>
            </a:r>
            <a:endParaRPr lang="en-GB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CC0000"/>
                </a:solidFill>
              </a:rPr>
              <a:t>Lecture 12,   January  13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  <a:r>
              <a:rPr lang="en-GB" sz="1400" dirty="0" smtClean="0">
                <a:solidFill>
                  <a:srgbClr val="CC0000"/>
                </a:solidFill>
              </a:rPr>
              <a:t>the Hot Big Bang: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smtClean="0">
                <a:solidFill>
                  <a:srgbClr val="CC0000"/>
                </a:solidFill>
              </a:rPr>
              <a:t>            journey to the very first moments of our Cosmos ...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smtClean="0">
                <a:solidFill>
                  <a:srgbClr val="CC0000"/>
                </a:solidFill>
              </a:rPr>
              <a:t>Lecture 14,  January  18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  <a:r>
              <a:rPr lang="en-GB" sz="1400" dirty="0" smtClean="0">
                <a:solidFill>
                  <a:srgbClr val="CC0000"/>
                </a:solidFill>
              </a:rPr>
              <a:t>            the Cosmic Web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emergence of </a:t>
            </a:r>
            <a:r>
              <a:rPr lang="en-GB" sz="1400" dirty="0" smtClean="0">
                <a:solidFill>
                  <a:srgbClr val="CC0000"/>
                </a:solidFill>
              </a:rPr>
              <a:t>complexity </a:t>
            </a:r>
            <a:r>
              <a:rPr lang="en-GB" sz="1400" dirty="0">
                <a:solidFill>
                  <a:srgbClr val="CC0000"/>
                </a:solidFill>
              </a:rPr>
              <a:t>in the 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</a:t>
            </a:r>
            <a:r>
              <a:rPr lang="en-GB" sz="1400" b="1" dirty="0" smtClean="0">
                <a:solidFill>
                  <a:srgbClr val="CC0000"/>
                </a:solidFill>
              </a:rPr>
              <a:t>16   </a:t>
            </a:r>
            <a:r>
              <a:rPr lang="en-GB" sz="1400" b="1" dirty="0">
                <a:solidFill>
                  <a:srgbClr val="CC0000"/>
                </a:solidFill>
              </a:rPr>
              <a:t>January  </a:t>
            </a:r>
            <a:r>
              <a:rPr lang="en-GB" sz="1400" b="1" dirty="0" smtClean="0">
                <a:solidFill>
                  <a:srgbClr val="CC0000"/>
                </a:solidFill>
              </a:rPr>
              <a:t>20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 smtClean="0">
                <a:solidFill>
                  <a:srgbClr val="CC0000"/>
                </a:solidFill>
              </a:rPr>
              <a:t>              </a:t>
            </a:r>
            <a:r>
              <a:rPr lang="en-GB" sz="1400" dirty="0" smtClean="0">
                <a:solidFill>
                  <a:srgbClr val="CC0000"/>
                </a:solidFill>
              </a:rPr>
              <a:t>Tutorial:   the self-conscious Universe 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 </a:t>
            </a: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366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                                                 </a:t>
            </a:r>
            <a:endParaRPr lang="en-US" sz="2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Lecture Notes  (</a:t>
            </a:r>
            <a:r>
              <a:rPr lang="en-US" sz="1800" dirty="0" err="1" smtClean="0">
                <a:solidFill>
                  <a:srgbClr val="CC0000"/>
                </a:solidFill>
              </a:rPr>
              <a:t>ppt</a:t>
            </a:r>
            <a:r>
              <a:rPr lang="en-US" sz="1800" dirty="0" smtClean="0">
                <a:solidFill>
                  <a:srgbClr val="CC0000"/>
                </a:solidFill>
              </a:rPr>
              <a:t> slides etc.)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Cosmos,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  <a:r>
              <a:rPr lang="en-US" sz="1800" dirty="0" smtClean="0">
                <a:solidFill>
                  <a:srgbClr val="CC0000"/>
                </a:solidFill>
              </a:rPr>
              <a:t>            an illustrated history of astronomy and cosmology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      </a:t>
            </a:r>
            <a:r>
              <a:rPr lang="en-US" sz="1800" dirty="0" smtClean="0">
                <a:solidFill>
                  <a:schemeClr val="bg2"/>
                </a:solidFill>
              </a:rPr>
              <a:t>       John North,  2</a:t>
            </a:r>
            <a:r>
              <a:rPr lang="en-US" sz="1800" baseline="30000" dirty="0" smtClean="0">
                <a:solidFill>
                  <a:schemeClr val="bg2"/>
                </a:solidFill>
              </a:rPr>
              <a:t>nd</a:t>
            </a:r>
            <a:r>
              <a:rPr lang="en-US" sz="1800" dirty="0" smtClean="0">
                <a:solidFill>
                  <a:schemeClr val="bg2"/>
                </a:solidFill>
              </a:rPr>
              <a:t> ed., 2008,  Univ. Chicago Press (paperback)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Cosmology, the Science of the Universe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bg2"/>
                </a:solidFill>
              </a:rPr>
              <a:t>             E. Harrison, 2</a:t>
            </a:r>
            <a:r>
              <a:rPr lang="en-US" sz="1800" baseline="30000" dirty="0" smtClean="0">
                <a:solidFill>
                  <a:schemeClr val="bg2"/>
                </a:solidFill>
              </a:rPr>
              <a:t>nd</a:t>
            </a:r>
            <a:r>
              <a:rPr lang="en-US" sz="1800" dirty="0" smtClean="0">
                <a:solidFill>
                  <a:schemeClr val="bg2"/>
                </a:solidFill>
              </a:rPr>
              <a:t> ed., 2000, Cambridge Univ. Press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Conceptions of Cosmos: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        From Myths to the Accelerating Universe: A History of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       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t</a:t>
            </a:r>
            <a:r>
              <a:rPr lang="en-US" sz="1800" dirty="0" smtClean="0">
                <a:solidFill>
                  <a:srgbClr val="CC0000"/>
                </a:solidFill>
              </a:rPr>
              <a:t>he History and Practice of Ancient Astronomy</a:t>
            </a: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</a:t>
            </a:r>
            <a:r>
              <a:rPr lang="en-US" sz="1800" dirty="0" smtClean="0">
                <a:solidFill>
                  <a:schemeClr val="bg2"/>
                </a:solidFill>
              </a:rPr>
              <a:t>J. Evans, 1998, Oxford Univ</a:t>
            </a:r>
            <a:r>
              <a:rPr lang="en-US" sz="1800" dirty="0">
                <a:solidFill>
                  <a:schemeClr val="bg2"/>
                </a:solidFill>
              </a:rPr>
              <a:t>. </a:t>
            </a:r>
            <a:r>
              <a:rPr lang="en-US" sz="1800" dirty="0" smtClean="0">
                <a:solidFill>
                  <a:schemeClr val="bg2"/>
                </a:solidFill>
              </a:rPr>
              <a:t>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Ancient Cosmologies</a:t>
            </a: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</a:t>
            </a:r>
            <a:r>
              <a:rPr lang="en-US" sz="1800" dirty="0" smtClean="0">
                <a:solidFill>
                  <a:schemeClr val="bg2"/>
                </a:solidFill>
              </a:rPr>
              <a:t>ed. C. Blacker, M. Loewe, 1975, George Allen &amp; Unwin Ltd.</a:t>
            </a: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536</Words>
  <Application>Microsoft Office PowerPoint</Application>
  <PresentationFormat>On-screen Show (4:3)</PresentationFormat>
  <Paragraphs>197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Apex</vt:lpstr>
      <vt:lpstr>v</vt:lpstr>
      <vt:lpstr>Practical Matters  </vt:lpstr>
      <vt:lpstr>             Exam</vt:lpstr>
      <vt:lpstr>Topics/Agenda I. </vt:lpstr>
      <vt:lpstr>Topics/Agenda II. </vt:lpstr>
      <vt:lpstr>Topics/Agenda III. </vt:lpstr>
      <vt:lpstr>Literature </vt:lpstr>
    </vt:vector>
  </TitlesOfParts>
  <Company>Kapteyn Astronomical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</cp:lastModifiedBy>
  <cp:revision>191</cp:revision>
  <dcterms:created xsi:type="dcterms:W3CDTF">2003-04-08T08:38:37Z</dcterms:created>
  <dcterms:modified xsi:type="dcterms:W3CDTF">2016-11-17T18:17:53Z</dcterms:modified>
</cp:coreProperties>
</file>