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4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5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7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8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9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0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1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2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3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24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25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26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4484" r:id="rId2"/>
    <p:sldMasterId id="2147484806" r:id="rId3"/>
    <p:sldMasterId id="2147484900" r:id="rId4"/>
    <p:sldMasterId id="2147484934" r:id="rId5"/>
    <p:sldMasterId id="2147484950" r:id="rId6"/>
    <p:sldMasterId id="2147484962" r:id="rId7"/>
    <p:sldMasterId id="2147484978" r:id="rId8"/>
    <p:sldMasterId id="2147484990" r:id="rId9"/>
    <p:sldMasterId id="2147485002" r:id="rId10"/>
    <p:sldMasterId id="2147485018" r:id="rId11"/>
    <p:sldMasterId id="2147485036" r:id="rId12"/>
    <p:sldMasterId id="2147485054" r:id="rId13"/>
    <p:sldMasterId id="2147485070" r:id="rId14"/>
    <p:sldMasterId id="2147485086" r:id="rId15"/>
    <p:sldMasterId id="2147485104" r:id="rId16"/>
    <p:sldMasterId id="2147485136" r:id="rId17"/>
    <p:sldMasterId id="2147485152" r:id="rId18"/>
    <p:sldMasterId id="2147485168" r:id="rId19"/>
    <p:sldMasterId id="2147485184" r:id="rId20"/>
    <p:sldMasterId id="2147485200" r:id="rId21"/>
    <p:sldMasterId id="2147485216" r:id="rId22"/>
    <p:sldMasterId id="2147485232" r:id="rId23"/>
    <p:sldMasterId id="2147485266" r:id="rId24"/>
    <p:sldMasterId id="2147485282" r:id="rId25"/>
    <p:sldMasterId id="2147485298" r:id="rId26"/>
    <p:sldMasterId id="2147485311" r:id="rId27"/>
  </p:sldMasterIdLst>
  <p:notesMasterIdLst>
    <p:notesMasterId r:id="rId125"/>
  </p:notesMasterIdLst>
  <p:sldIdLst>
    <p:sldId id="1023" r:id="rId28"/>
    <p:sldId id="1140" r:id="rId29"/>
    <p:sldId id="1141" r:id="rId30"/>
    <p:sldId id="1142" r:id="rId31"/>
    <p:sldId id="1146" r:id="rId32"/>
    <p:sldId id="1145" r:id="rId33"/>
    <p:sldId id="1143" r:id="rId34"/>
    <p:sldId id="1166" r:id="rId35"/>
    <p:sldId id="1167" r:id="rId36"/>
    <p:sldId id="1168" r:id="rId37"/>
    <p:sldId id="1169" r:id="rId38"/>
    <p:sldId id="1174" r:id="rId39"/>
    <p:sldId id="1173" r:id="rId40"/>
    <p:sldId id="1177" r:id="rId41"/>
    <p:sldId id="1178" r:id="rId42"/>
    <p:sldId id="1171" r:id="rId43"/>
    <p:sldId id="1172" r:id="rId44"/>
    <p:sldId id="1179" r:id="rId45"/>
    <p:sldId id="1195" r:id="rId46"/>
    <p:sldId id="1181" r:id="rId47"/>
    <p:sldId id="1182" r:id="rId48"/>
    <p:sldId id="1183" r:id="rId49"/>
    <p:sldId id="1184" r:id="rId50"/>
    <p:sldId id="1185" r:id="rId51"/>
    <p:sldId id="1186" r:id="rId52"/>
    <p:sldId id="1187" r:id="rId53"/>
    <p:sldId id="1188" r:id="rId54"/>
    <p:sldId id="1242" r:id="rId55"/>
    <p:sldId id="1196" r:id="rId56"/>
    <p:sldId id="1197" r:id="rId57"/>
    <p:sldId id="1198" r:id="rId58"/>
    <p:sldId id="1199" r:id="rId59"/>
    <p:sldId id="1200" r:id="rId60"/>
    <p:sldId id="1243" r:id="rId61"/>
    <p:sldId id="1236" r:id="rId62"/>
    <p:sldId id="1240" r:id="rId63"/>
    <p:sldId id="1203" r:id="rId64"/>
    <p:sldId id="1204" r:id="rId65"/>
    <p:sldId id="1239" r:id="rId66"/>
    <p:sldId id="1238" r:id="rId67"/>
    <p:sldId id="1252" r:id="rId68"/>
    <p:sldId id="1253" r:id="rId69"/>
    <p:sldId id="1245" r:id="rId70"/>
    <p:sldId id="1232" r:id="rId71"/>
    <p:sldId id="1233" r:id="rId72"/>
    <p:sldId id="1234" r:id="rId73"/>
    <p:sldId id="1235" r:id="rId74"/>
    <p:sldId id="1258" r:id="rId75"/>
    <p:sldId id="1244" r:id="rId76"/>
    <p:sldId id="1249" r:id="rId77"/>
    <p:sldId id="1250" r:id="rId78"/>
    <p:sldId id="1247" r:id="rId79"/>
    <p:sldId id="1246" r:id="rId80"/>
    <p:sldId id="1202" r:id="rId81"/>
    <p:sldId id="1201" r:id="rId82"/>
    <p:sldId id="1241" r:id="rId83"/>
    <p:sldId id="1254" r:id="rId84"/>
    <p:sldId id="1256" r:id="rId85"/>
    <p:sldId id="1273" r:id="rId86"/>
    <p:sldId id="1260" r:id="rId87"/>
    <p:sldId id="1261" r:id="rId88"/>
    <p:sldId id="1262" r:id="rId89"/>
    <p:sldId id="1257" r:id="rId90"/>
    <p:sldId id="1218" r:id="rId91"/>
    <p:sldId id="1219" r:id="rId92"/>
    <p:sldId id="1220" r:id="rId93"/>
    <p:sldId id="1223" r:id="rId94"/>
    <p:sldId id="1208" r:id="rId95"/>
    <p:sldId id="1209" r:id="rId96"/>
    <p:sldId id="1210" r:id="rId97"/>
    <p:sldId id="1211" r:id="rId98"/>
    <p:sldId id="1225" r:id="rId99"/>
    <p:sldId id="1212" r:id="rId100"/>
    <p:sldId id="1213" r:id="rId101"/>
    <p:sldId id="1214" r:id="rId102"/>
    <p:sldId id="1215" r:id="rId103"/>
    <p:sldId id="1228" r:id="rId104"/>
    <p:sldId id="1216" r:id="rId105"/>
    <p:sldId id="1226" r:id="rId106"/>
    <p:sldId id="1274" r:id="rId107"/>
    <p:sldId id="1263" r:id="rId108"/>
    <p:sldId id="1264" r:id="rId109"/>
    <p:sldId id="1265" r:id="rId110"/>
    <p:sldId id="1266" r:id="rId111"/>
    <p:sldId id="1267" r:id="rId112"/>
    <p:sldId id="1268" r:id="rId113"/>
    <p:sldId id="1275" r:id="rId114"/>
    <p:sldId id="1270" r:id="rId115"/>
    <p:sldId id="1271" r:id="rId116"/>
    <p:sldId id="1269" r:id="rId117"/>
    <p:sldId id="1272" r:id="rId118"/>
    <p:sldId id="1276" r:id="rId119"/>
    <p:sldId id="1229" r:id="rId120"/>
    <p:sldId id="1230" r:id="rId121"/>
    <p:sldId id="1277" r:id="rId122"/>
    <p:sldId id="1279" r:id="rId123"/>
    <p:sldId id="1281" r:id="rId124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  <a:srgbClr val="F8F8F8"/>
    <a:srgbClr val="0000FF"/>
    <a:srgbClr val="3333CC"/>
    <a:srgbClr val="3333FF"/>
    <a:srgbClr val="000099"/>
    <a:srgbClr val="000066"/>
    <a:srgbClr val="CC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123" Type="http://schemas.openxmlformats.org/officeDocument/2006/relationships/slide" Target="slides/slide96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13" Type="http://schemas.openxmlformats.org/officeDocument/2006/relationships/slide" Target="slides/slide86.xml"/><Relationship Id="rId118" Type="http://schemas.openxmlformats.org/officeDocument/2006/relationships/slide" Target="slides/slide91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121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116" Type="http://schemas.openxmlformats.org/officeDocument/2006/relationships/slide" Target="slides/slide89.xml"/><Relationship Id="rId124" Type="http://schemas.openxmlformats.org/officeDocument/2006/relationships/slide" Target="slides/slide97.xml"/><Relationship Id="rId129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11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14" Type="http://schemas.openxmlformats.org/officeDocument/2006/relationships/slide" Target="slides/slide87.xml"/><Relationship Id="rId119" Type="http://schemas.openxmlformats.org/officeDocument/2006/relationships/slide" Target="slides/slide92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122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120" Type="http://schemas.openxmlformats.org/officeDocument/2006/relationships/slide" Target="slides/slide93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15" Type="http://schemas.openxmlformats.org/officeDocument/2006/relationships/slide" Target="slides/slide88.xml"/><Relationship Id="rId61" Type="http://schemas.openxmlformats.org/officeDocument/2006/relationships/slide" Target="slides/slide34.xml"/><Relationship Id="rId82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CAE924-22A7-466D-9D9A-5C7FF6A4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ED2C9-08D1-4567-9456-8E4786C1C36D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931AE-CA6B-4FD7-9114-51BBC67B6EBE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9013" y="766763"/>
            <a:ext cx="5108575" cy="3832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881" y="4855409"/>
            <a:ext cx="5196840" cy="4599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4756F-F263-4310-8926-99C3AE53F49F}" type="slidenum">
              <a:rPr lang="en-US" altLang="en-US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9013" y="766763"/>
            <a:ext cx="5108575" cy="3832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881" y="4855409"/>
            <a:ext cx="5196840" cy="4599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D8F9-307F-413D-98C7-4786E1B52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369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23F9-B049-40C8-A677-2F5FF82C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3599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83335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4C491B-8EE5-45D3-8127-F6588F6F37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9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2D1DB2-84D7-4526-A527-52532D530C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136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460969-632A-44D5-852D-A8EAF96241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458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7E34C7-E2DB-4DA7-81E2-E5F58E77ED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149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5F01F5-99AA-45B5-AA9E-EAE534DDD7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014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10FD62-DF20-41AD-9A2D-C0026C2AD6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357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E1DB4C-1E27-4FB2-B705-755A3AD53E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33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D412EC-2F38-43E7-9D12-BC423F85FB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19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48C13D-3406-495B-9548-F7402BD7D6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6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D566-B2A2-4F9A-BC4B-E1131EE2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0977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0528F-C2A0-48E3-B787-37AE6C5D54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219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8900"/>
            <a:ext cx="1943100" cy="570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8900"/>
            <a:ext cx="5676900" cy="570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E89F91-77C4-4256-BD71-531D753E1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1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0FA32-047F-4489-8FD8-A034BA8797DA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647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9851C-C9ED-4820-AFFA-F89DE7470B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8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60329-5076-46BB-BF0D-26590A9326B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97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56D76-2D00-43B8-8734-1E1CC10775C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257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DD2E4-F775-40DC-9994-D3D370B3C0C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073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A9FDC-EB5A-4994-BF33-5CB0CDAB2A5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25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42D-2B41-40FD-B864-7D826876E89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1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31914-7597-445F-AF5F-DD07D50D06A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454A-415B-4465-813A-B977122DA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229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A0EDE-9E14-4AB4-A680-AEA5B3FA3F1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140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A7EF1-2264-4C57-8077-2D6621358B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737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D2297-E209-49E1-BA9F-B7B6F7D5E57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77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9747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7551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235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51496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51446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62877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8071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D7E6-7AEC-41FD-B507-987EC272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1927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3668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021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431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030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6027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162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02744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90537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62563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0421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492A-E3F8-4665-AE83-FC3A67E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546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4439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3258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9510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52968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026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99480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9720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878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0721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4949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7EEE-B9F5-401C-BBB9-2C7DA62B5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0058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90193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2604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2255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60779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089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4235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012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3847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56941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58899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506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23871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0659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9474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1651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1918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83800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6399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76502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0647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69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7022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7847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5753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871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3561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0311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14933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6250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0310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640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69936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169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6715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9562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6278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2333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2469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12400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9138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76863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5115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235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645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99352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372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6163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4640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59604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36817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9515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92145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7096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813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D19D-D469-48D1-9372-E9F75BD8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612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3875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25893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5009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2F37-D204-4D55-A204-7CBB55935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63541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E90B-A496-4188-ACD4-EBC4AFF34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0015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39AD-0701-48CC-BEBB-0C70EB4A1F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59377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FB65-DFEB-42D1-92BA-CAE740875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33610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C96D5-9C58-465F-8370-BC6CED518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2548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CDEB-A36C-482D-AF11-CDA4CAF845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9939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074D-3196-4F1F-A4EC-E976D42DD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8995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4086-D909-4683-8A4E-B695E84C6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16310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2521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CD63-831E-4F75-A0D8-015130705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0594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8CEE-E910-4E00-A401-404FB2C803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11748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BE69-9B69-4AB3-8830-5C95D455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21145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522FA-19AF-418D-A651-BA990424B9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3712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A7DC-7449-468C-91B6-AC7C58D8B7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2294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3C5D-444E-4F25-8FD0-787114DDC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83655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BDEEB-BC32-4293-BE0A-1E67E750A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8909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C7B2-766D-47EA-8D50-6EAC038EE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40344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804A-B81D-413B-B058-877C31856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0908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64820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95815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8410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44951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75447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75905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3284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88606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77696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3013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44370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02797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66439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0521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96352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2184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3279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24479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05449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0821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9825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7481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064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25351"/>
      </p:ext>
    </p:extLst>
  </p:cSld>
  <p:clrMapOvr>
    <a:masterClrMapping/>
  </p:clrMapOvr>
  <p:transition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86326"/>
      </p:ext>
    </p:extLst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98556"/>
      </p:ext>
    </p:extLst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5138"/>
      </p:ext>
    </p:extLst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8149"/>
      </p:ext>
    </p:extLst>
  </p:cSld>
  <p:clrMapOvr>
    <a:masterClrMapping/>
  </p:clrMapOvr>
  <p:transition>
    <p:zo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36711"/>
      </p:ext>
    </p:extLst>
  </p:cSld>
  <p:clrMapOvr>
    <a:masterClrMapping/>
  </p:clrMapOvr>
  <p:transition>
    <p:zo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74705"/>
      </p:ext>
    </p:extLst>
  </p:cSld>
  <p:clrMapOvr>
    <a:masterClrMapping/>
  </p:clrMapOvr>
  <p:transition>
    <p:zo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76961"/>
      </p:ext>
    </p:extLst>
  </p:cSld>
  <p:clrMapOvr>
    <a:masterClrMapping/>
  </p:clrMapOvr>
  <p:transition>
    <p:zo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2095"/>
      </p:ext>
    </p:extLst>
  </p:cSld>
  <p:clrMapOvr>
    <a:masterClrMapping/>
  </p:clrMapOvr>
  <p:transition>
    <p:zo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20178"/>
      </p:ext>
    </p:extLst>
  </p:cSld>
  <p:clrMapOvr>
    <a:masterClrMapping/>
  </p:clrMapOvr>
  <p:transition>
    <p:zo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718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2686"/>
      </p:ext>
    </p:extLst>
  </p:cSld>
  <p:clrMapOvr>
    <a:masterClrMapping/>
  </p:clrMapOvr>
  <p:transition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6952"/>
      </p:ext>
    </p:extLst>
  </p:cSld>
  <p:clrMapOvr>
    <a:masterClrMapping/>
  </p:clrMapOvr>
  <p:transition>
    <p:zo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11699"/>
      </p:ext>
    </p:extLst>
  </p:cSld>
  <p:clrMapOvr>
    <a:masterClrMapping/>
  </p:clrMapOvr>
  <p:transition>
    <p:zo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7476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35"/>
      </p:ext>
    </p:extLst>
  </p:cSld>
  <p:clrMapOvr>
    <a:masterClrMapping/>
  </p:clrMapOvr>
  <p:transition>
    <p:zo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4249"/>
      </p:ext>
    </p:extLst>
  </p:cSld>
  <p:clrMapOvr>
    <a:masterClrMapping/>
  </p:clrMapOvr>
  <p:transition>
    <p:zo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50169"/>
      </p:ext>
    </p:extLst>
  </p:cSld>
  <p:clrMapOvr>
    <a:masterClrMapping/>
  </p:clrMapOvr>
  <p:transition>
    <p:zo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8255"/>
      </p:ext>
    </p:extLst>
  </p:cSld>
  <p:clrMapOvr>
    <a:masterClrMapping/>
  </p:clrMapOvr>
  <p:transition>
    <p:zo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728"/>
      </p:ext>
    </p:extLst>
  </p:cSld>
  <p:clrMapOvr>
    <a:masterClrMapping/>
  </p:clrMapOvr>
  <p:transition>
    <p:zo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67473"/>
      </p:ext>
    </p:extLst>
  </p:cSld>
  <p:clrMapOvr>
    <a:masterClrMapping/>
  </p:clrMapOvr>
  <p:transition>
    <p:zo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22475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5499"/>
      </p:ext>
    </p:extLst>
  </p:cSld>
  <p:clrMapOvr>
    <a:masterClrMapping/>
  </p:clrMapOvr>
  <p:transition>
    <p:zo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8919"/>
      </p:ext>
    </p:extLst>
  </p:cSld>
  <p:clrMapOvr>
    <a:masterClrMapping/>
  </p:clrMapOvr>
  <p:transition>
    <p:zo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7766"/>
      </p:ext>
    </p:extLst>
  </p:cSld>
  <p:clrMapOvr>
    <a:masterClrMapping/>
  </p:clrMapOvr>
  <p:transition>
    <p:zoom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035"/>
      </p:ext>
    </p:extLst>
  </p:cSld>
  <p:clrMapOvr>
    <a:masterClrMapping/>
  </p:clrMapOvr>
  <p:transition>
    <p:zo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98790"/>
      </p:ext>
    </p:extLst>
  </p:cSld>
  <p:clrMapOvr>
    <a:masterClrMapping/>
  </p:clrMapOvr>
  <p:transition>
    <p:zo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62811"/>
      </p:ext>
    </p:extLst>
  </p:cSld>
  <p:clrMapOvr>
    <a:masterClrMapping/>
  </p:clrMapOvr>
  <p:transition>
    <p:zo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9155"/>
      </p:ext>
    </p:extLst>
  </p:cSld>
  <p:clrMapOvr>
    <a:masterClrMapping/>
  </p:clrMapOvr>
  <p:transition>
    <p:zo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15257"/>
      </p:ext>
    </p:extLst>
  </p:cSld>
  <p:clrMapOvr>
    <a:masterClrMapping/>
  </p:clrMapOvr>
  <p:transition>
    <p:zo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79622"/>
      </p:ext>
    </p:extLst>
  </p:cSld>
  <p:clrMapOvr>
    <a:masterClrMapping/>
  </p:clrMapOvr>
  <p:transition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0943"/>
      </p:ext>
    </p:extLst>
  </p:cSld>
  <p:clrMapOvr>
    <a:masterClrMapping/>
  </p:clrMapOvr>
  <p:transition>
    <p:zo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0650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285B-A5B5-43BB-9B54-A90448E06F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3789"/>
      </p:ext>
    </p:extLst>
  </p:cSld>
  <p:clrMapOvr>
    <a:masterClrMapping/>
  </p:clrMapOvr>
  <p:transition>
    <p:zo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76390"/>
      </p:ext>
    </p:extLst>
  </p:cSld>
  <p:clrMapOvr>
    <a:masterClrMapping/>
  </p:clrMapOvr>
  <p:transition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551"/>
      </p:ext>
    </p:extLst>
  </p:cSld>
  <p:clrMapOvr>
    <a:masterClrMapping/>
  </p:clrMapOvr>
  <p:transition>
    <p:zo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04338"/>
      </p:ext>
    </p:extLst>
  </p:cSld>
  <p:clrMapOvr>
    <a:masterClrMapping/>
  </p:clrMapOvr>
  <p:transition>
    <p:zo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45368"/>
      </p:ext>
    </p:extLst>
  </p:cSld>
  <p:clrMapOvr>
    <a:masterClrMapping/>
  </p:clrMapOvr>
  <p:transition>
    <p:zo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6638"/>
      </p:ext>
    </p:extLst>
  </p:cSld>
  <p:clrMapOvr>
    <a:masterClrMapping/>
  </p:clrMapOvr>
  <p:transition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4677"/>
      </p:ext>
    </p:extLst>
  </p:cSld>
  <p:clrMapOvr>
    <a:masterClrMapping/>
  </p:clrMapOvr>
  <p:transition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7908"/>
      </p:ext>
    </p:extLst>
  </p:cSld>
  <p:clrMapOvr>
    <a:masterClrMapping/>
  </p:clrMapOvr>
  <p:transition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75102"/>
      </p:ext>
    </p:extLst>
  </p:cSld>
  <p:clrMapOvr>
    <a:masterClrMapping/>
  </p:clrMapOvr>
  <p:transition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72318"/>
      </p:ext>
    </p:extLst>
  </p:cSld>
  <p:clrMapOvr>
    <a:masterClrMapping/>
  </p:clrMapOvr>
  <p:transition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573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2661"/>
      </p:ext>
    </p:extLst>
  </p:cSld>
  <p:clrMapOvr>
    <a:masterClrMapping/>
  </p:clrMapOvr>
  <p:transition>
    <p:zo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05310"/>
      </p:ext>
    </p:extLst>
  </p:cSld>
  <p:clrMapOvr>
    <a:masterClrMapping/>
  </p:clrMapOvr>
  <p:transition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2350"/>
      </p:ext>
    </p:extLst>
  </p:cSld>
  <p:clrMapOvr>
    <a:masterClrMapping/>
  </p:clrMapOvr>
  <p:transition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0238"/>
      </p:ext>
    </p:extLst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5870"/>
      </p:ext>
    </p:extLst>
  </p:cSld>
  <p:clrMapOvr>
    <a:masterClrMapping/>
  </p:clrMapOvr>
  <p:transition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0738"/>
      </p:ext>
    </p:extLst>
  </p:cSld>
  <p:clrMapOvr>
    <a:masterClrMapping/>
  </p:clrMapOvr>
  <p:transition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10882"/>
      </p:ext>
    </p:extLst>
  </p:cSld>
  <p:clrMapOvr>
    <a:masterClrMapping/>
  </p:clrMapOvr>
  <p:transition>
    <p:zo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88388"/>
      </p:ext>
    </p:extLst>
  </p:cSld>
  <p:clrMapOvr>
    <a:masterClrMapping/>
  </p:clrMapOvr>
  <p:transition>
    <p:zo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25883"/>
      </p:ext>
    </p:extLst>
  </p:cSld>
  <p:clrMapOvr>
    <a:masterClrMapping/>
  </p:clrMapOvr>
  <p:transition>
    <p:zo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521"/>
      </p:ext>
    </p:extLst>
  </p:cSld>
  <p:clrMapOvr>
    <a:masterClrMapping/>
  </p:clrMapOvr>
  <p:transition>
    <p:zo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6390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3135"/>
      </p:ext>
    </p:extLst>
  </p:cSld>
  <p:clrMapOvr>
    <a:masterClrMapping/>
  </p:clrMapOvr>
  <p:transition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1548"/>
      </p:ext>
    </p:extLst>
  </p:cSld>
  <p:clrMapOvr>
    <a:masterClrMapping/>
  </p:clrMapOvr>
  <p:transition>
    <p:zo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72176"/>
      </p:ext>
    </p:extLst>
  </p:cSld>
  <p:clrMapOvr>
    <a:masterClrMapping/>
  </p:clrMapOvr>
  <p:transition>
    <p:zo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01476"/>
      </p:ext>
    </p:extLst>
  </p:cSld>
  <p:clrMapOvr>
    <a:masterClrMapping/>
  </p:clrMapOvr>
  <p:transition>
    <p:zoom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55183"/>
      </p:ext>
    </p:extLst>
  </p:cSld>
  <p:clrMapOvr>
    <a:masterClrMapping/>
  </p:clrMapOvr>
  <p:transition>
    <p:zoom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56085"/>
      </p:ext>
    </p:extLst>
  </p:cSld>
  <p:clrMapOvr>
    <a:masterClrMapping/>
  </p:clrMapOvr>
  <p:transition>
    <p:zoom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0627"/>
      </p:ext>
    </p:extLst>
  </p:cSld>
  <p:clrMapOvr>
    <a:masterClrMapping/>
  </p:clrMapOvr>
  <p:transition>
    <p:zoom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3333"/>
      </p:ext>
    </p:extLst>
  </p:cSld>
  <p:clrMapOvr>
    <a:masterClrMapping/>
  </p:clrMapOvr>
  <p:transition>
    <p:zoom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694"/>
      </p:ext>
    </p:extLst>
  </p:cSld>
  <p:clrMapOvr>
    <a:masterClrMapping/>
  </p:clrMapOvr>
  <p:transition>
    <p:zoom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45861"/>
      </p:ext>
    </p:extLst>
  </p:cSld>
  <p:clrMapOvr>
    <a:masterClrMapping/>
  </p:clrMapOvr>
  <p:transition>
    <p:zoom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509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5668-2595-4B8B-B1E4-BC9ABB37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711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87945"/>
      </p:ext>
    </p:extLst>
  </p:cSld>
  <p:clrMapOvr>
    <a:masterClrMapping/>
  </p:clrMapOvr>
  <p:transition>
    <p:zo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3546"/>
      </p:ext>
    </p:extLst>
  </p:cSld>
  <p:clrMapOvr>
    <a:masterClrMapping/>
  </p:clrMapOvr>
  <p:transition>
    <p:zoom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4688"/>
      </p:ext>
    </p:extLst>
  </p:cSld>
  <p:clrMapOvr>
    <a:masterClrMapping/>
  </p:clrMapOvr>
  <p:transition>
    <p:zoom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3597"/>
      </p:ext>
    </p:extLst>
  </p:cSld>
  <p:clrMapOvr>
    <a:masterClrMapping/>
  </p:clrMapOvr>
  <p:transition>
    <p:zoom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45593"/>
      </p:ext>
    </p:extLst>
  </p:cSld>
  <p:clrMapOvr>
    <a:masterClrMapping/>
  </p:clrMapOvr>
  <p:transition>
    <p:zoom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05"/>
      </p:ext>
    </p:extLst>
  </p:cSld>
  <p:clrMapOvr>
    <a:masterClrMapping/>
  </p:clrMapOvr>
  <p:transition>
    <p:zo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2802"/>
      </p:ext>
    </p:extLst>
  </p:cSld>
  <p:clrMapOvr>
    <a:masterClrMapping/>
  </p:clrMapOvr>
  <p:transition>
    <p:zo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76958"/>
      </p:ext>
    </p:extLst>
  </p:cSld>
  <p:clrMapOvr>
    <a:masterClrMapping/>
  </p:clrMapOvr>
  <p:transition>
    <p:zo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2307"/>
      </p:ext>
    </p:extLst>
  </p:cSld>
  <p:clrMapOvr>
    <a:masterClrMapping/>
  </p:clrMapOvr>
  <p:transition>
    <p:zo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1617"/>
      </p:ext>
    </p:extLst>
  </p:cSld>
  <p:clrMapOvr>
    <a:masterClrMapping/>
  </p:clrMapOvr>
  <p:transition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9788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6096"/>
      </p:ext>
    </p:extLst>
  </p:cSld>
  <p:clrMapOvr>
    <a:masterClrMapping/>
  </p:clrMapOvr>
  <p:transition>
    <p:zo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9692"/>
      </p:ext>
    </p:extLst>
  </p:cSld>
  <p:clrMapOvr>
    <a:masterClrMapping/>
  </p:clrMapOvr>
  <p:transition>
    <p:zo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7172"/>
      </p:ext>
    </p:extLst>
  </p:cSld>
  <p:clrMapOvr>
    <a:masterClrMapping/>
  </p:clrMapOvr>
  <p:transition>
    <p:zoom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21911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9306"/>
      </p:ext>
    </p:extLst>
  </p:cSld>
  <p:clrMapOvr>
    <a:masterClrMapping/>
  </p:clrMapOvr>
  <p:transition>
    <p:zo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26911"/>
      </p:ext>
    </p:extLst>
  </p:cSld>
  <p:clrMapOvr>
    <a:masterClrMapping/>
  </p:clrMapOvr>
  <p:transition>
    <p:zo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70145"/>
      </p:ext>
    </p:extLst>
  </p:cSld>
  <p:clrMapOvr>
    <a:masterClrMapping/>
  </p:clrMapOvr>
  <p:transition>
    <p:zo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0475"/>
      </p:ext>
    </p:extLst>
  </p:cSld>
  <p:clrMapOvr>
    <a:masterClrMapping/>
  </p:clrMapOvr>
  <p:transition>
    <p:zo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6165"/>
      </p:ext>
    </p:extLst>
  </p:cSld>
  <p:clrMapOvr>
    <a:masterClrMapping/>
  </p:clrMapOvr>
  <p:transition>
    <p:zo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71768"/>
      </p:ext>
    </p:extLst>
  </p:cSld>
  <p:clrMapOvr>
    <a:masterClrMapping/>
  </p:clrMapOvr>
  <p:transition>
    <p:zoom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9431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93541"/>
      </p:ext>
    </p:extLst>
  </p:cSld>
  <p:clrMapOvr>
    <a:masterClrMapping/>
  </p:clrMapOvr>
  <p:transition>
    <p:zoom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35926"/>
      </p:ext>
    </p:extLst>
  </p:cSld>
  <p:clrMapOvr>
    <a:masterClrMapping/>
  </p:clrMapOvr>
  <p:transition>
    <p:zoom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7321"/>
      </p:ext>
    </p:extLst>
  </p:cSld>
  <p:clrMapOvr>
    <a:masterClrMapping/>
  </p:clrMapOvr>
  <p:transition>
    <p:zoom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918"/>
      </p:ext>
    </p:extLst>
  </p:cSld>
  <p:clrMapOvr>
    <a:masterClrMapping/>
  </p:clrMapOvr>
  <p:transition>
    <p:zoom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6349"/>
      </p:ext>
    </p:extLst>
  </p:cSld>
  <p:clrMapOvr>
    <a:masterClrMapping/>
  </p:clrMapOvr>
  <p:transition>
    <p:zoom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96809"/>
      </p:ext>
    </p:extLst>
  </p:cSld>
  <p:clrMapOvr>
    <a:masterClrMapping/>
  </p:clrMapOvr>
  <p:transition>
    <p:zoom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35858"/>
      </p:ext>
    </p:extLst>
  </p:cSld>
  <p:clrMapOvr>
    <a:masterClrMapping/>
  </p:clrMapOvr>
  <p:transition>
    <p:zoom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9226"/>
      </p:ext>
    </p:extLst>
  </p:cSld>
  <p:clrMapOvr>
    <a:masterClrMapping/>
  </p:clrMapOvr>
  <p:transition>
    <p:zoom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634"/>
      </p:ext>
    </p:extLst>
  </p:cSld>
  <p:clrMapOvr>
    <a:masterClrMapping/>
  </p:clrMapOvr>
  <p:transition>
    <p:zo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703"/>
      </p:ext>
    </p:extLst>
  </p:cSld>
  <p:clrMapOvr>
    <a:masterClrMapping/>
  </p:clrMapOvr>
  <p:transition>
    <p:zoom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530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8414"/>
      </p:ext>
    </p:extLst>
  </p:cSld>
  <p:clrMapOvr>
    <a:masterClrMapping/>
  </p:clrMapOvr>
  <p:transition>
    <p:zoom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0435"/>
      </p:ext>
    </p:extLst>
  </p:cSld>
  <p:clrMapOvr>
    <a:masterClrMapping/>
  </p:clrMapOvr>
  <p:transition>
    <p:zoom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144"/>
      </p:ext>
    </p:extLst>
  </p:cSld>
  <p:clrMapOvr>
    <a:masterClrMapping/>
  </p:clrMapOvr>
  <p:transition>
    <p:zoom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52756"/>
      </p:ext>
    </p:extLst>
  </p:cSld>
  <p:clrMapOvr>
    <a:masterClrMapping/>
  </p:clrMapOvr>
  <p:transition>
    <p:zoom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30759"/>
      </p:ext>
    </p:extLst>
  </p:cSld>
  <p:clrMapOvr>
    <a:masterClrMapping/>
  </p:clrMapOvr>
  <p:transition>
    <p:zoom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147"/>
      </p:ext>
    </p:extLst>
  </p:cSld>
  <p:clrMapOvr>
    <a:masterClrMapping/>
  </p:clrMapOvr>
  <p:transition>
    <p:zoom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63912"/>
      </p:ext>
    </p:extLst>
  </p:cSld>
  <p:clrMapOvr>
    <a:masterClrMapping/>
  </p:clrMapOvr>
  <p:transition>
    <p:zoom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9318"/>
      </p:ext>
    </p:extLst>
  </p:cSld>
  <p:clrMapOvr>
    <a:masterClrMapping/>
  </p:clrMapOvr>
  <p:transition>
    <p:zoom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1620"/>
      </p:ext>
    </p:extLst>
  </p:cSld>
  <p:clrMapOvr>
    <a:masterClrMapping/>
  </p:clrMapOvr>
  <p:transition>
    <p:zoom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03119"/>
      </p:ext>
    </p:extLst>
  </p:cSld>
  <p:clrMapOvr>
    <a:masterClrMapping/>
  </p:clrMapOvr>
  <p:transition>
    <p:zoom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12595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2027"/>
      </p:ext>
    </p:extLst>
  </p:cSld>
  <p:clrMapOvr>
    <a:masterClrMapping/>
  </p:clrMapOvr>
  <p:transition>
    <p:zoom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096"/>
      </p:ext>
    </p:extLst>
  </p:cSld>
  <p:clrMapOvr>
    <a:masterClrMapping/>
  </p:clrMapOvr>
  <p:transition>
    <p:zoom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0746"/>
      </p:ext>
    </p:extLst>
  </p:cSld>
  <p:clrMapOvr>
    <a:masterClrMapping/>
  </p:clrMapOvr>
  <p:transition>
    <p:zoom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8673"/>
      </p:ext>
    </p:extLst>
  </p:cSld>
  <p:clrMapOvr>
    <a:masterClrMapping/>
  </p:clrMapOvr>
  <p:transition>
    <p:zoom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065"/>
      </p:ext>
    </p:extLst>
  </p:cSld>
  <p:clrMapOvr>
    <a:masterClrMapping/>
  </p:clrMapOvr>
  <p:transition>
    <p:zoom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2766"/>
      </p:ext>
    </p:extLst>
  </p:cSld>
  <p:clrMapOvr>
    <a:masterClrMapping/>
  </p:clrMapOvr>
  <p:transition>
    <p:zo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87366"/>
      </p:ext>
    </p:extLst>
  </p:cSld>
  <p:clrMapOvr>
    <a:masterClrMapping/>
  </p:clrMapOvr>
  <p:transition>
    <p:zoom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5544"/>
      </p:ext>
    </p:extLst>
  </p:cSld>
  <p:clrMapOvr>
    <a:masterClrMapping/>
  </p:clrMapOvr>
  <p:transition>
    <p:zoom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9929"/>
      </p:ext>
    </p:extLst>
  </p:cSld>
  <p:clrMapOvr>
    <a:masterClrMapping/>
  </p:clrMapOvr>
  <p:transition>
    <p:zoom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6581"/>
      </p:ext>
    </p:extLst>
  </p:cSld>
  <p:clrMapOvr>
    <a:masterClrMapping/>
  </p:clrMapOvr>
  <p:transition>
    <p:zoom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15201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503"/>
      </p:ext>
    </p:extLst>
  </p:cSld>
  <p:clrMapOvr>
    <a:masterClrMapping/>
  </p:clrMapOvr>
  <p:transition>
    <p:zoom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06413"/>
      </p:ext>
    </p:extLst>
  </p:cSld>
  <p:clrMapOvr>
    <a:masterClrMapping/>
  </p:clrMapOvr>
  <p:transition>
    <p:zoom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6873"/>
      </p:ext>
    </p:extLst>
  </p:cSld>
  <p:clrMapOvr>
    <a:masterClrMapping/>
  </p:clrMapOvr>
  <p:transition>
    <p:zoom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1922"/>
      </p:ext>
    </p:extLst>
  </p:cSld>
  <p:clrMapOvr>
    <a:masterClrMapping/>
  </p:clrMapOvr>
  <p:transition>
    <p:zoom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15159"/>
      </p:ext>
    </p:extLst>
  </p:cSld>
  <p:clrMapOvr>
    <a:masterClrMapping/>
  </p:clrMapOvr>
  <p:transition>
    <p:zoom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3374"/>
      </p:ext>
    </p:extLst>
  </p:cSld>
  <p:clrMapOvr>
    <a:masterClrMapping/>
  </p:clrMapOvr>
  <p:transition>
    <p:zoom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3135"/>
      </p:ext>
    </p:extLst>
  </p:cSld>
  <p:clrMapOvr>
    <a:masterClrMapping/>
  </p:clrMapOvr>
  <p:transition>
    <p:zoom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255"/>
      </p:ext>
    </p:extLst>
  </p:cSld>
  <p:clrMapOvr>
    <a:masterClrMapping/>
  </p:clrMapOvr>
  <p:transition>
    <p:zoom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"/>
      </p:ext>
    </p:extLst>
  </p:cSld>
  <p:clrMapOvr>
    <a:masterClrMapping/>
  </p:clrMapOvr>
  <p:transition>
    <p:zoom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3422"/>
      </p:ext>
    </p:extLst>
  </p:cSld>
  <p:clrMapOvr>
    <a:masterClrMapping/>
  </p:clrMapOvr>
  <p:transition>
    <p:zoom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3221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1674"/>
      </p:ext>
    </p:extLst>
  </p:cSld>
  <p:clrMapOvr>
    <a:masterClrMapping/>
  </p:clrMapOvr>
  <p:transition>
    <p:zoom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0205"/>
      </p:ext>
    </p:extLst>
  </p:cSld>
  <p:clrMapOvr>
    <a:masterClrMapping/>
  </p:clrMapOvr>
  <p:transition>
    <p:zoom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1738"/>
      </p:ext>
    </p:extLst>
  </p:cSld>
  <p:clrMapOvr>
    <a:masterClrMapping/>
  </p:clrMapOvr>
  <p:transition>
    <p:zoom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5816"/>
      </p:ext>
    </p:extLst>
  </p:cSld>
  <p:clrMapOvr>
    <a:masterClrMapping/>
  </p:clrMapOvr>
  <p:transition>
    <p:zoom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5930"/>
      </p:ext>
    </p:extLst>
  </p:cSld>
  <p:clrMapOvr>
    <a:masterClrMapping/>
  </p:clrMapOvr>
  <p:transition>
    <p:zoom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36741"/>
      </p:ext>
    </p:extLst>
  </p:cSld>
  <p:clrMapOvr>
    <a:masterClrMapping/>
  </p:clrMapOvr>
  <p:transition>
    <p:zoom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75642"/>
      </p:ext>
    </p:extLst>
  </p:cSld>
  <p:clrMapOvr>
    <a:masterClrMapping/>
  </p:clrMapOvr>
  <p:transition>
    <p:zoom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57894"/>
      </p:ext>
    </p:extLst>
  </p:cSld>
  <p:clrMapOvr>
    <a:masterClrMapping/>
  </p:clrMapOvr>
  <p:transition>
    <p:zoom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11935"/>
      </p:ext>
    </p:extLst>
  </p:cSld>
  <p:clrMapOvr>
    <a:masterClrMapping/>
  </p:clrMapOvr>
  <p:transition>
    <p:zoom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7916"/>
      </p:ext>
    </p:extLst>
  </p:cSld>
  <p:clrMapOvr>
    <a:masterClrMapping/>
  </p:clrMapOvr>
  <p:transition>
    <p:zoom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3675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86568"/>
      </p:ext>
    </p:extLst>
  </p:cSld>
  <p:clrMapOvr>
    <a:masterClrMapping/>
  </p:clrMapOvr>
  <p:transition>
    <p:zoom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9843"/>
      </p:ext>
    </p:extLst>
  </p:cSld>
  <p:clrMapOvr>
    <a:masterClrMapping/>
  </p:clrMapOvr>
  <p:transition>
    <p:zoom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4323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8026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226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38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038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14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9525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916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29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12555"/>
      </p:ext>
    </p:extLst>
  </p:cSld>
  <p:clrMapOvr>
    <a:masterClrMapping/>
  </p:clrMapOvr>
  <p:transition>
    <p:zoom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702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295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9333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3097"/>
      </p:ext>
    </p:extLst>
  </p:cSld>
  <p:clrMapOvr>
    <a:masterClrMapping/>
  </p:clrMapOvr>
  <p:transition>
    <p:zo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49850"/>
      </p:ext>
    </p:extLst>
  </p:cSld>
  <p:clrMapOvr>
    <a:masterClrMapping/>
  </p:clrMapOvr>
  <p:transition>
    <p:zoom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29587"/>
      </p:ext>
    </p:extLst>
  </p:cSld>
  <p:clrMapOvr>
    <a:masterClrMapping/>
  </p:clrMapOvr>
  <p:transition>
    <p:zoom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68802"/>
      </p:ext>
    </p:extLst>
  </p:cSld>
  <p:clrMapOvr>
    <a:masterClrMapping/>
  </p:clrMapOvr>
  <p:transition>
    <p:zoom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73098"/>
      </p:ext>
    </p:extLst>
  </p:cSld>
  <p:clrMapOvr>
    <a:masterClrMapping/>
  </p:clrMapOvr>
  <p:transition>
    <p:zoom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9264"/>
      </p:ext>
    </p:extLst>
  </p:cSld>
  <p:clrMapOvr>
    <a:masterClrMapping/>
  </p:clrMapOvr>
  <p:transition>
    <p:zoom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63783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7207"/>
      </p:ext>
    </p:extLst>
  </p:cSld>
  <p:clrMapOvr>
    <a:masterClrMapping/>
  </p:clrMapOvr>
  <p:transition>
    <p:zoom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6118"/>
      </p:ext>
    </p:extLst>
  </p:cSld>
  <p:clrMapOvr>
    <a:masterClrMapping/>
  </p:clrMapOvr>
  <p:transition>
    <p:zoom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230"/>
      </p:ext>
    </p:extLst>
  </p:cSld>
  <p:clrMapOvr>
    <a:masterClrMapping/>
  </p:clrMapOvr>
  <p:transition>
    <p:zoom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75710"/>
      </p:ext>
    </p:extLst>
  </p:cSld>
  <p:clrMapOvr>
    <a:masterClrMapping/>
  </p:clrMapOvr>
  <p:transition>
    <p:zo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3866"/>
      </p:ext>
    </p:extLst>
  </p:cSld>
  <p:clrMapOvr>
    <a:masterClrMapping/>
  </p:clrMapOvr>
  <p:transition>
    <p:zoom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6882"/>
      </p:ext>
    </p:extLst>
  </p:cSld>
  <p:clrMapOvr>
    <a:masterClrMapping/>
  </p:clrMapOvr>
  <p:transition>
    <p:zoom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2265"/>
      </p:ext>
    </p:extLst>
  </p:cSld>
  <p:clrMapOvr>
    <a:masterClrMapping/>
  </p:clrMapOvr>
  <p:transition>
    <p:zoom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4170"/>
      </p:ext>
    </p:extLst>
  </p:cSld>
  <p:clrMapOvr>
    <a:masterClrMapping/>
  </p:clrMapOvr>
  <p:transition>
    <p:zoom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190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C56D-97CC-4F3D-B05B-715685B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698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8322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05769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86798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29927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80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82312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4653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93251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82217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0810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F556-29CF-4890-8328-EE3C314C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092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08507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93291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32091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37373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017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18882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2218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2219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57812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650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4AF3-0CFD-47BD-AA9B-1820D969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59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20535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67585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929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16657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51703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6242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79388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01126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39494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58466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275C-A14D-4935-952B-EF34775A9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2424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96735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27975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95852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44067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4630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79AB0E-A6E6-42CB-BAAC-04EF288782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436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579490-459E-46FA-A670-A631FE209D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58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19F2F4-98DE-4C03-BC8A-408DE1ED4B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06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19431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1300" y="1600200"/>
            <a:ext cx="19431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E7D09D-890D-43BE-A4D5-B5372103BC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220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6CF52F-7D5D-4CD6-AE6B-5C5858F9C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B6C4-DBD4-4B82-B635-AE6D745F3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3539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F5F78-5929-4607-8DC9-57F99A41E2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083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6EB858-B928-4AF9-9B01-577002EE65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2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7E4C7D-C773-4677-82E8-B493BC622B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69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E86C6E-39D9-4CFC-A148-48E8277F65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51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5AA43-2DBD-4BB4-86C1-D12A35B6D6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44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96838"/>
            <a:ext cx="1943100" cy="4094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0" y="96838"/>
            <a:ext cx="5676900" cy="4094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C51120-333D-4778-BE6B-B4FBDF92D8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34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8026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27812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41835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837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4DC7-D3E7-45E7-8010-75DD554E5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6512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67470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25139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1901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15032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1417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16760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16081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01725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84345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053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73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88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20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35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50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65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80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9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10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42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57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slideLayout" Target="../slideLayouts/slideLayout3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slideLayout" Target="../slideLayouts/slideLayout39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84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5" Type="http://schemas.openxmlformats.org/officeDocument/2006/relationships/slideLayout" Target="../slideLayouts/slideLayout39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Relationship Id="rId14" Type="http://schemas.openxmlformats.org/officeDocument/2006/relationships/slideLayout" Target="../slideLayouts/slideLayout3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DC04CD9F-4E24-4906-B791-49BF4C49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2" r:id="rId1"/>
    <p:sldLayoutId id="2147484158" r:id="rId2"/>
    <p:sldLayoutId id="2147484333" r:id="rId3"/>
    <p:sldLayoutId id="2147484159" r:id="rId4"/>
    <p:sldLayoutId id="2147484334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09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1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  <p:sldLayoutId id="2147485049" r:id="rId13"/>
    <p:sldLayoutId id="2147485050" r:id="rId14"/>
    <p:sldLayoutId id="2147485051" r:id="rId15"/>
    <p:sldLayoutId id="2147485052" r:id="rId16"/>
    <p:sldLayoutId id="2147485053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  <p:sldLayoutId id="2147485067" r:id="rId13"/>
    <p:sldLayoutId id="2147485068" r:id="rId14"/>
    <p:sldLayoutId id="21474850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78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  <p:sldLayoutId id="2147485083" r:id="rId13"/>
    <p:sldLayoutId id="2147485084" r:id="rId14"/>
    <p:sldLayoutId id="214748508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E512DF-93D7-426F-8835-D1975CD780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6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  <p:sldLayoutId id="2147485117" r:id="rId13"/>
    <p:sldLayoutId id="2147485118" r:id="rId14"/>
    <p:sldLayoutId id="214748511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7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  <p:sldLayoutId id="2147485148" r:id="rId12"/>
    <p:sldLayoutId id="2147485149" r:id="rId13"/>
    <p:sldLayoutId id="2147485150" r:id="rId14"/>
    <p:sldLayoutId id="214748515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60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  <p:sldLayoutId id="2147485165" r:id="rId13"/>
    <p:sldLayoutId id="2147485166" r:id="rId14"/>
    <p:sldLayoutId id="214748516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3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6" r:id="rId12"/>
    <p:sldLayoutId id="2147484498" r:id="rId13"/>
    <p:sldLayoutId id="2147484499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8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  <p:sldLayoutId id="2147485198" r:id="rId14"/>
    <p:sldLayoutId id="214748519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6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  <p:sldLayoutId id="2147485212" r:id="rId12"/>
    <p:sldLayoutId id="2147485213" r:id="rId13"/>
    <p:sldLayoutId id="2147485214" r:id="rId14"/>
    <p:sldLayoutId id="214748521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77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8" r:id="rId12"/>
    <p:sldLayoutId id="2147485229" r:id="rId13"/>
    <p:sldLayoutId id="2147485230" r:id="rId14"/>
    <p:sldLayoutId id="214748523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  <p:sldLayoutId id="2147485245" r:id="rId13"/>
    <p:sldLayoutId id="2147485246" r:id="rId14"/>
    <p:sldLayoutId id="2147485247" r:id="rId15"/>
    <p:sldLayoutId id="2147485248" r:id="rId16"/>
    <p:sldLayoutId id="2147485249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79" r:id="rId13"/>
    <p:sldLayoutId id="2147485280" r:id="rId14"/>
    <p:sldLayoutId id="214748528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4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  <p:sldLayoutId id="2147485294" r:id="rId12"/>
    <p:sldLayoutId id="2147485295" r:id="rId13"/>
    <p:sldLayoutId id="2147485296" r:id="rId14"/>
    <p:sldLayoutId id="214748529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  <p:sldLayoutId id="21474853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51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  <p:sldLayoutId id="2147485323" r:id="rId12"/>
    <p:sldLayoutId id="2147485324" r:id="rId13"/>
    <p:sldLayoutId id="2147485325" r:id="rId14"/>
    <p:sldLayoutId id="2147485326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16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  <p:sldLayoutId id="214748482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10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  <p:sldLayoutId id="2147484912" r:id="rId12"/>
    <p:sldLayoutId id="2147484913" r:id="rId13"/>
    <p:sldLayoutId id="2147484914" r:id="rId14"/>
    <p:sldLayoutId id="214748491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0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  <p:sldLayoutId id="2147484947" r:id="rId13"/>
    <p:sldLayoutId id="2147484948" r:id="rId14"/>
    <p:sldLayoutId id="214748494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6750" y="96838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 userDrawn="1"/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altLang="en-US" sz="1200" i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Phy107 Fall 2006</a:t>
            </a:r>
            <a:endParaRPr lang="en-US" altLang="en-US" sz="1400" smtClean="0">
              <a:solidFill>
                <a:srgbClr val="000000"/>
              </a:solidFill>
              <a:latin typeface="Times" pitchFamily="1" charset="0"/>
              <a:ea typeface="MS PGothic" pitchFamily="34" charset="-128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770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0" hangingPunct="0"/>
            <a:fld id="{437D5672-816C-4767-B954-B5C69A6B8F6F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en-US" sz="1400" smtClean="0">
              <a:solidFill>
                <a:srgbClr val="000000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2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  <p:sldLayoutId id="2147484975" r:id="rId13"/>
    <p:sldLayoutId id="2147484976" r:id="rId14"/>
    <p:sldLayoutId id="214748497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89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 eaLnBrk="0" hangingPunct="0"/>
            <a:r>
              <a:rPr lang="en-US" altLang="en-US" smtClean="0">
                <a:solidFill>
                  <a:srgbClr val="000000"/>
                </a:solidFill>
              </a:rPr>
              <a:t>Phy107 Fall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3400" y="6464300"/>
            <a:ext cx="1905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" charset="0"/>
              </a:defRPr>
            </a:lvl1pPr>
          </a:lstStyle>
          <a:p>
            <a:pPr eaLnBrk="0" hangingPunct="0"/>
            <a:fld id="{6BAABCE5-26EF-4579-A155-6262F7F9C65F}" type="slidenum">
              <a:rPr lang="en-US" alt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9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0A644B6-F281-4E15-873B-1065C9B6B0E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9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7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5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5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7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9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57.jpe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35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6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23.bin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300.xml"/><Relationship Id="rId16" Type="http://schemas.openxmlformats.org/officeDocument/2006/relationships/image" Target="../media/image64.wm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68.wmf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3.bin"/><Relationship Id="rId10" Type="http://schemas.openxmlformats.org/officeDocument/2006/relationships/image" Target="../media/image61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3.wmf"/><Relationship Id="rId22" Type="http://schemas.openxmlformats.org/officeDocument/2006/relationships/image" Target="../media/image6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300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4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7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4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9.wmf"/><Relationship Id="rId3" Type="http://schemas.openxmlformats.org/officeDocument/2006/relationships/image" Target="../media/image81.jpeg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28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4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8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8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3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93.jpe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95.jpg"/><Relationship Id="rId4" Type="http://schemas.openxmlformats.org/officeDocument/2006/relationships/image" Target="../media/image94.jpeg"/><Relationship Id="rId9" Type="http://schemas.openxmlformats.org/officeDocument/2006/relationships/image" Target="../media/image92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8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0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2.jpeg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49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50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6.gi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51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8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82.xml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8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286278"/>
            <a:ext cx="11041973" cy="8144278"/>
          </a:xfrm>
          <a:prstGeom prst="rect">
            <a:avLst/>
          </a:prstGeom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31788" y="570781"/>
            <a:ext cx="8526462" cy="55871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1628800"/>
            <a:ext cx="9540875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</a:t>
            </a:r>
          </a:p>
          <a:p>
            <a:pPr algn="ctr"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Big Bang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     Newton's  Universe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285875"/>
            <a:ext cx="9144000" cy="5084763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sym typeface="Mathematica1"/>
              </a:rPr>
              <a:t>   </a:t>
            </a:r>
            <a:r>
              <a:rPr lang="en-US" sz="2000" b="1" dirty="0" smtClean="0"/>
              <a:t>However, Newton ran into trouble when he tried to apply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/>
              <a:t>     his theory of gravity to the entire universe.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sym typeface="Mathematica1"/>
              </a:rPr>
              <a:t>  </a:t>
            </a:r>
            <a:r>
              <a:rPr lang="en-US" sz="2000" b="1" dirty="0" smtClean="0"/>
              <a:t>Since gravity is always attractive,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/>
              <a:t>    his law predicted that all the matter in the universe should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/>
              <a:t>    eventually clump into one big ball.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sym typeface="Mathematica1"/>
              </a:rPr>
              <a:t>  </a:t>
            </a:r>
            <a:r>
              <a:rPr lang="en-US" sz="2000" b="1" dirty="0" smtClean="0"/>
              <a:t>Newton knew this was not the case, and assumed that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/>
              <a:t>    the universe had to be static 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sym typeface="Mathematica1"/>
              </a:rPr>
              <a:t>  </a:t>
            </a:r>
            <a:r>
              <a:rPr lang="en-US" sz="2000" b="1" dirty="0" smtClean="0"/>
              <a:t>So he conjectured that: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/>
              <a:t>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000" b="1" dirty="0" smtClean="0"/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358188" cy="414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188" y="5572125"/>
            <a:ext cx="7000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the Creator placed the stars such that they were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``at immense distances from one another.’’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625" y="5429250"/>
            <a:ext cx="8358188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847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sz="7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Renaissance </a:t>
            </a:r>
            <a:br>
              <a:rPr sz="7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sz="7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 Western Science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5122863" cy="12319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smtClean="0">
                <a:solidFill>
                  <a:srgbClr val="FFFF00"/>
                </a:solidFill>
              </a:rPr>
              <a:t>In footsteps of Copernicus, Galilei &amp; Kepler,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i="1" smtClean="0">
                <a:solidFill>
                  <a:srgbClr val="FFFF00"/>
                </a:solidFill>
              </a:rPr>
              <a:t>Isaac Newton</a:t>
            </a:r>
            <a:r>
              <a:rPr lang="en-US" sz="1600" smtClean="0">
                <a:solidFill>
                  <a:srgbClr val="FFFF00"/>
                </a:solidFill>
              </a:rPr>
              <a:t>  (1687) in his </a:t>
            </a:r>
            <a:r>
              <a:rPr lang="en-US" sz="1600" i="1" smtClean="0">
                <a:solidFill>
                  <a:srgbClr val="FFFF00"/>
                </a:solidFill>
              </a:rPr>
              <a:t>Principia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smtClean="0">
                <a:solidFill>
                  <a:srgbClr val="FFFF00"/>
                </a:solidFill>
              </a:rPr>
              <a:t>formulated a comprehensive model of the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smtClean="0">
                <a:solidFill>
                  <a:srgbClr val="FFFF00"/>
                </a:solidFill>
              </a:rPr>
              <a:t>world. Cosmologically, it meant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FFFF00"/>
              </a:buClr>
              <a:buFont typeface="Wingdings 2"/>
              <a:buChar char=""/>
              <a:defRPr/>
            </a:pPr>
            <a:endParaRPr lang="en-US" sz="1600" smtClean="0">
              <a:solidFill>
                <a:srgbClr val="FFFF00"/>
              </a:solidFill>
            </a:endParaRPr>
          </a:p>
        </p:txBody>
      </p:sp>
      <p:pic>
        <p:nvPicPr>
          <p:cNvPr id="43012" name="Picture 6" descr="pn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138" y="1600200"/>
            <a:ext cx="1482725" cy="2185988"/>
          </a:xfrm>
          <a:noFill/>
        </p:spPr>
      </p:pic>
      <p:pic>
        <p:nvPicPr>
          <p:cNvPr id="43013" name="Picture 2" descr="fla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7350"/>
            <a:ext cx="9251950" cy="7673975"/>
          </a:xfrm>
          <a:noFill/>
        </p:spPr>
      </p:pic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395288" y="2997200"/>
            <a:ext cx="4608512" cy="3716338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83399" name="Text Box 7"/>
          <p:cNvSpPr txBox="1">
            <a:spLocks noChangeArrowheads="1"/>
          </p:cNvSpPr>
          <p:nvPr/>
        </p:nvSpPr>
        <p:spPr bwMode="auto">
          <a:xfrm>
            <a:off x="395288" y="2708275"/>
            <a:ext cx="47529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eaLnBrk="0" hangingPunct="0">
              <a:spcBef>
                <a:spcPct val="50000"/>
              </a:spcBef>
              <a:defRPr/>
            </a:pPr>
            <a:endParaRPr lang="en-US" dirty="0">
              <a:solidFill>
                <a:prstClr val="white"/>
              </a:solidFill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  <a:buClr>
                <a:prstClr val="white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absolute and uniform time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space &amp; time independent of matter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dynamics:    - action at distance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                     - instantaneous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Universe edgeless, </a:t>
            </a:r>
            <a:r>
              <a:rPr lang="en-US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centerless</a:t>
            </a: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&amp; infinite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Cosmological Principle: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 Universe looks the same at every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 place in space, every moment in time  </a:t>
            </a:r>
          </a:p>
          <a:p>
            <a:pPr eaLnBrk="0" hangingPunct="0">
              <a:lnSpc>
                <a:spcPct val="5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absolute, static &amp; infinite space</a:t>
            </a:r>
          </a:p>
        </p:txBody>
      </p:sp>
    </p:spTree>
    <p:extLst>
      <p:ext uri="{BB962C8B-B14F-4D97-AF65-F5344CB8AC3E}">
        <p14:creationId xmlns:p14="http://schemas.microsoft.com/office/powerpoint/2010/main" val="37003128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64" y="-621673"/>
            <a:ext cx="10081120" cy="12565396"/>
          </a:xfrm>
          <a:prstGeom prst="rect">
            <a:avLst/>
          </a:prstGeom>
        </p:spPr>
      </p:pic>
      <p:sp>
        <p:nvSpPr>
          <p:cNvPr id="1086467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Einstein’s </a:t>
            </a: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</a:br>
            <a:endParaRPr lang="en-US" sz="6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Dynamic &amp; Geometric</a:t>
            </a:r>
          </a:p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Universe</a:t>
            </a: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086468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79388" y="1196752"/>
            <a:ext cx="8785225" cy="410445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86470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161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      Albert Einstein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000125"/>
            <a:ext cx="9396413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altLang="en-US" sz="1900" b="1" smtClean="0"/>
              <a:t>Albert Einstein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(1879-1955;  Ulm-Princeton)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father  of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General  Relativity  (1915),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opening the way towards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Physical  Cosmology     </a:t>
            </a:r>
            <a:r>
              <a:rPr lang="en-US" altLang="en-US" b="1" smtClean="0">
                <a:latin typeface="Papyrus" pitchFamily="66" charset="0"/>
              </a:rPr>
              <a:t>          </a:t>
            </a:r>
            <a:r>
              <a:rPr lang="en-US" altLang="en-US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625" y="928688"/>
            <a:ext cx="3500438" cy="314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7109" name="Picture 8" descr="einstein.haleman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928688"/>
            <a:ext cx="49450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15375" y="785813"/>
            <a:ext cx="1000125" cy="614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3" y="4429125"/>
            <a:ext cx="3429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The supreme task of the physicist is to arrive at those universal elementary laws from which the cosmos can be built up by pure deduction.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(Albert Einstein, 1954)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625" y="4214813"/>
            <a:ext cx="3500438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796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000" b="1" dirty="0" smtClean="0">
                <a:solidFill>
                  <a:schemeClr val="accent5"/>
                </a:solidFill>
              </a:rPr>
              <a:t>Relativity:  Space &amp; Time</a:t>
            </a:r>
            <a:endParaRPr lang="en-GB" sz="5000" b="1" dirty="0">
              <a:solidFill>
                <a:schemeClr val="accent5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91680" y="1844824"/>
            <a:ext cx="914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2400" b="1" i="1" kern="0" dirty="0" smtClean="0">
                <a:solidFill>
                  <a:srgbClr val="FFFFFA"/>
                </a:solidFill>
              </a:rPr>
              <a:t>Special Relativity, </a:t>
            </a:r>
          </a:p>
          <a:p>
            <a:pPr marL="0" indent="0">
              <a:buFontTx/>
              <a:buNone/>
              <a:defRPr/>
            </a:pPr>
            <a:r>
              <a:rPr lang="en-US" altLang="en-US" sz="2400" kern="0" dirty="0">
                <a:solidFill>
                  <a:srgbClr val="FFFFFA"/>
                </a:solidFill>
              </a:rPr>
              <a:t>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  published by Einstein in 1905 </a:t>
            </a:r>
            <a:endParaRPr lang="en-US" altLang="en-US" sz="2400" kern="0" dirty="0">
              <a:solidFill>
                <a:srgbClr val="FFFFFA"/>
              </a:solidFill>
            </a:endParaRPr>
          </a:p>
          <a:p>
            <a:pPr>
              <a:defRPr/>
            </a:pPr>
            <a:endParaRPr lang="en-US" altLang="en-US" sz="2400" kern="0" dirty="0" smtClean="0">
              <a:solidFill>
                <a:srgbClr val="FFFFFA"/>
              </a:solidFill>
            </a:endParaRPr>
          </a:p>
          <a:p>
            <a:pPr>
              <a:defRPr/>
            </a:pPr>
            <a:r>
              <a:rPr lang="en-US" altLang="en-US" sz="2400" kern="0" dirty="0">
                <a:solidFill>
                  <a:srgbClr val="FFFFFA"/>
                </a:solidFill>
              </a:rPr>
              <a:t>s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tates that there is no such thing as </a:t>
            </a:r>
          </a:p>
          <a:p>
            <a:pPr marL="0" indent="0">
              <a:buFontTx/>
              <a:buNone/>
              <a:defRPr/>
            </a:pPr>
            <a:r>
              <a:rPr lang="en-US" altLang="en-US" sz="2400" kern="0" dirty="0">
                <a:solidFill>
                  <a:srgbClr val="FFFFFA"/>
                </a:solidFill>
              </a:rPr>
              <a:t>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  </a:t>
            </a:r>
            <a:r>
              <a:rPr lang="en-US" altLang="en-US" sz="2400" b="1" i="1" kern="0" dirty="0" smtClean="0">
                <a:solidFill>
                  <a:srgbClr val="FFFFFA"/>
                </a:solidFill>
              </a:rPr>
              <a:t>absolute Space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or </a:t>
            </a:r>
            <a:r>
              <a:rPr lang="en-US" altLang="en-US" sz="2400" b="1" i="1" kern="0" dirty="0">
                <a:solidFill>
                  <a:srgbClr val="FFFFFA"/>
                </a:solidFill>
              </a:rPr>
              <a:t>T</a:t>
            </a:r>
            <a:r>
              <a:rPr lang="en-US" altLang="en-US" sz="2400" b="1" i="1" kern="0" dirty="0" err="1" smtClean="0">
                <a:solidFill>
                  <a:srgbClr val="FFFFFA"/>
                </a:solidFill>
              </a:rPr>
              <a:t>ime</a:t>
            </a:r>
            <a:endParaRPr lang="en-US" altLang="en-US" sz="2400" b="1" i="1" kern="0" dirty="0" smtClean="0">
              <a:solidFill>
                <a:srgbClr val="FFFFFA"/>
              </a:solidFill>
            </a:endParaRPr>
          </a:p>
          <a:p>
            <a:pPr marL="0" indent="0">
              <a:buFontTx/>
              <a:buNone/>
              <a:defRPr/>
            </a:pPr>
            <a:endParaRPr lang="en-US" altLang="en-US" sz="2400" kern="0" dirty="0" smtClean="0">
              <a:solidFill>
                <a:srgbClr val="FFFFFA"/>
              </a:solidFill>
            </a:endParaRPr>
          </a:p>
          <a:p>
            <a:pPr>
              <a:defRPr/>
            </a:pPr>
            <a:r>
              <a:rPr lang="en-US" altLang="en-US" sz="2400" b="1" i="1" kern="0" dirty="0" smtClean="0">
                <a:solidFill>
                  <a:srgbClr val="FFFFFA"/>
                </a:solidFill>
              </a:rPr>
              <a:t>Space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and </a:t>
            </a:r>
            <a:r>
              <a:rPr lang="en-US" altLang="en-US" sz="2400" b="1" i="1" kern="0" dirty="0" smtClean="0">
                <a:solidFill>
                  <a:srgbClr val="FFFFFA"/>
                </a:solidFill>
              </a:rPr>
              <a:t>Time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are </a:t>
            </a:r>
          </a:p>
          <a:p>
            <a:pPr marL="0" indent="0">
              <a:buFontTx/>
              <a:buNone/>
              <a:defRPr/>
            </a:pPr>
            <a:r>
              <a:rPr lang="en-US" altLang="en-US" sz="2400" kern="0" dirty="0">
                <a:solidFill>
                  <a:srgbClr val="FFFFFA"/>
                </a:solidFill>
              </a:rPr>
              <a:t>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  not wholly independent, </a:t>
            </a:r>
          </a:p>
          <a:p>
            <a:pPr marL="0" indent="0">
              <a:buFontTx/>
              <a:buNone/>
              <a:defRPr/>
            </a:pPr>
            <a:r>
              <a:rPr lang="en-US" altLang="en-US" sz="2400" kern="0" dirty="0">
                <a:solidFill>
                  <a:srgbClr val="FFFFFA"/>
                </a:solidFill>
              </a:rPr>
              <a:t>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  but aspects of a single entity,</a:t>
            </a:r>
          </a:p>
          <a:p>
            <a:pPr marL="0" indent="0">
              <a:buFontTx/>
              <a:buNone/>
              <a:defRPr/>
            </a:pPr>
            <a:r>
              <a:rPr lang="en-US" altLang="en-US" sz="2400" kern="0" dirty="0" smtClean="0">
                <a:solidFill>
                  <a:srgbClr val="FFFFFA"/>
                </a:solidFill>
              </a:rPr>
              <a:t> </a:t>
            </a:r>
            <a:r>
              <a:rPr lang="en-US" altLang="en-US" sz="2400" kern="0" dirty="0">
                <a:solidFill>
                  <a:srgbClr val="FFFFFA"/>
                </a:solidFill>
              </a:rPr>
              <a:t> </a:t>
            </a:r>
            <a:r>
              <a:rPr lang="en-US" altLang="en-US" sz="2400" kern="0" dirty="0" smtClean="0">
                <a:solidFill>
                  <a:srgbClr val="FFFFFA"/>
                </a:solidFill>
              </a:rPr>
              <a:t>  </a:t>
            </a:r>
            <a:r>
              <a:rPr lang="en-US" altLang="en-US" sz="2400" b="1" i="1" kern="0" dirty="0">
                <a:solidFill>
                  <a:srgbClr val="FFFFFA"/>
                </a:solidFill>
              </a:rPr>
              <a:t>S</a:t>
            </a:r>
            <a:r>
              <a:rPr lang="en-US" altLang="en-US" sz="2400" b="1" i="1" kern="0" dirty="0" err="1" smtClean="0">
                <a:solidFill>
                  <a:srgbClr val="FFFFFA"/>
                </a:solidFill>
              </a:rPr>
              <a:t>pacetime</a:t>
            </a:r>
            <a:endParaRPr lang="en-US" altLang="en-US" sz="2400" b="1" i="1" kern="0" dirty="0">
              <a:solidFill>
                <a:srgbClr val="FFFFF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556792"/>
            <a:ext cx="8424936" cy="496855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447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CD391-1757-406C-AA34-2CBEF1A6D424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 sz="1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404664"/>
            <a:ext cx="7772400" cy="762000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3"/>
                </a:solidFill>
              </a:rPr>
              <a:t>Einstein’s </a:t>
            </a:r>
            <a:r>
              <a:rPr lang="en-US" altLang="en-US" sz="5000" dirty="0" smtClean="0">
                <a:solidFill>
                  <a:schemeClr val="accent3"/>
                </a:solidFill>
              </a:rPr>
              <a:t/>
            </a:r>
            <a:br>
              <a:rPr lang="en-US" altLang="en-US" sz="5000" dirty="0" smtClean="0">
                <a:solidFill>
                  <a:schemeClr val="accent3"/>
                </a:solidFill>
              </a:rPr>
            </a:br>
            <a:r>
              <a:rPr lang="en-US" altLang="en-US" sz="5000" dirty="0" smtClean="0">
                <a:solidFill>
                  <a:schemeClr val="accent3"/>
                </a:solidFill>
              </a:rPr>
              <a:t>principle </a:t>
            </a:r>
            <a:r>
              <a:rPr lang="en-US" altLang="en-US" sz="5000" dirty="0">
                <a:solidFill>
                  <a:schemeClr val="accent3"/>
                </a:solidFill>
              </a:rPr>
              <a:t>of relativity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912" y="2564904"/>
            <a:ext cx="7950200" cy="314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Principle of relativity</a:t>
            </a:r>
            <a:r>
              <a:rPr lang="en-US" altLang="en-US" dirty="0">
                <a:solidFill>
                  <a:schemeClr val="accent3"/>
                </a:solidFill>
              </a:rPr>
              <a:t>:</a:t>
            </a:r>
          </a:p>
          <a:p>
            <a:pPr lvl="1"/>
            <a:r>
              <a:rPr lang="en-US" altLang="en-US" dirty="0">
                <a:solidFill>
                  <a:schemeClr val="accent3"/>
                </a:solidFill>
              </a:rPr>
              <a:t>All the laws of physics are identical in all inertial reference frames</a:t>
            </a:r>
            <a:r>
              <a:rPr lang="en-US" altLang="en-US" dirty="0" smtClean="0">
                <a:solidFill>
                  <a:schemeClr val="accent3"/>
                </a:solidFill>
              </a:rPr>
              <a:t>.</a:t>
            </a:r>
          </a:p>
          <a:p>
            <a:pPr lvl="1"/>
            <a:endParaRPr lang="en-US" altLang="en-US" dirty="0">
              <a:solidFill>
                <a:schemeClr val="accent3"/>
              </a:solidFill>
            </a:endParaRPr>
          </a:p>
          <a:p>
            <a:r>
              <a:rPr lang="en-US" altLang="en-US" b="1" dirty="0">
                <a:solidFill>
                  <a:schemeClr val="accent3"/>
                </a:solidFill>
              </a:rPr>
              <a:t>Constancy of speed of light</a:t>
            </a:r>
            <a:r>
              <a:rPr lang="en-US" altLang="en-US" dirty="0">
                <a:solidFill>
                  <a:schemeClr val="accent3"/>
                </a:solidFill>
              </a:rPr>
              <a:t>:</a:t>
            </a:r>
          </a:p>
          <a:p>
            <a:pPr lvl="1"/>
            <a:r>
              <a:rPr lang="en-US" altLang="en-US" dirty="0">
                <a:solidFill>
                  <a:schemeClr val="accent3"/>
                </a:solidFill>
              </a:rPr>
              <a:t>Speed of light is same in all inertial frames</a:t>
            </a:r>
            <a:br>
              <a:rPr lang="en-US" altLang="en-US" dirty="0">
                <a:solidFill>
                  <a:schemeClr val="accent3"/>
                </a:solidFill>
              </a:rPr>
            </a:br>
            <a:r>
              <a:rPr lang="en-US" altLang="en-US" dirty="0">
                <a:solidFill>
                  <a:schemeClr val="accent3"/>
                </a:solidFill>
              </a:rPr>
              <a:t>(e.g. independent of velocity of observer, velocity of source emitting light)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95536" y="2204864"/>
            <a:ext cx="8568952" cy="4032448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Einstein’s  Universe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000125"/>
            <a:ext cx="9396412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altLang="en-US" sz="1900" b="1" smtClean="0"/>
              <a:t>In 1915,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Albert Einstein completed his General Theory of Relativity.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</a:t>
            </a:r>
            <a:r>
              <a:rPr lang="en-US" altLang="en-US" sz="1900" b="1" smtClean="0">
                <a:sym typeface="Mathematica1" pitchFamily="2" charset="2"/>
              </a:rPr>
              <a:t>  </a:t>
            </a:r>
            <a:r>
              <a:rPr lang="en-US" altLang="en-US" sz="1900" b="1" smtClean="0"/>
              <a:t>General Relativity is a “metric theory’’: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gravity is a manifestation of the geometry, curvature, of space-time.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</a:t>
            </a:r>
            <a:r>
              <a:rPr lang="en-US" altLang="en-US" sz="1900" b="1" smtClean="0">
                <a:sym typeface="Mathematica1" pitchFamily="2" charset="2"/>
              </a:rPr>
              <a:t>  R</a:t>
            </a:r>
            <a:r>
              <a:rPr lang="en-US" altLang="en-US" sz="1900" b="1" smtClean="0"/>
              <a:t>evolutionized our thinking about the nature of space &amp; time: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- no longer Newton’s static and rigid background,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- a dynamic  medium, intimately coupled to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  the universe’s content  of matter and energy.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>
                <a:sym typeface="Mathematica1" pitchFamily="2" charset="2"/>
              </a:rPr>
              <a:t>   A</a:t>
            </a:r>
            <a:r>
              <a:rPr lang="en-US" altLang="en-US" sz="1900" b="1" smtClean="0"/>
              <a:t>ll phrased into perhaps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the most beautiful and impressive scientific equation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  known to humankind, a triumph of  human genius,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latin typeface="Papyrus" pitchFamily="66" charset="0"/>
              </a:rPr>
              <a:t>          </a:t>
            </a:r>
            <a:r>
              <a:rPr lang="en-US" altLang="en-US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625" y="928688"/>
            <a:ext cx="8358188" cy="450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5500688"/>
            <a:ext cx="83581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472" y="5429264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Einstein  Field  Equations</a:t>
            </a:r>
          </a:p>
        </p:txBody>
      </p:sp>
    </p:spTree>
    <p:extLst>
      <p:ext uri="{BB962C8B-B14F-4D97-AF65-F5344CB8AC3E}">
        <p14:creationId xmlns:p14="http://schemas.microsoft.com/office/powerpoint/2010/main" val="17927675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einstei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5000"/>
                    </a14:imgEffect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4" y="-4167981"/>
            <a:ext cx="12076113" cy="136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4356100" y="5084763"/>
            <a:ext cx="478790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… its geometry rules the world,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the world rules its geometry…</a:t>
            </a:r>
          </a:p>
        </p:txBody>
      </p:sp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0" y="1052513"/>
            <a:ext cx="74183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… </a:t>
            </a:r>
            <a:r>
              <a:rPr lang="en-US" sz="24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Spacetime</a:t>
            </a: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becomes a dynamic continuum,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integral part of the structure of the cosmos …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curved </a:t>
            </a:r>
            <a:r>
              <a:rPr lang="en-US" sz="24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spacetime</a:t>
            </a: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becomes force of gravity</a:t>
            </a:r>
            <a:r>
              <a:rPr lang="en-US" sz="2400" i="1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80902" name="Rectangle 8"/>
          <p:cNvSpPr>
            <a:spLocks noChangeArrowheads="1"/>
          </p:cNvSpPr>
          <p:nvPr/>
        </p:nvSpPr>
        <p:spPr bwMode="auto">
          <a:xfrm>
            <a:off x="250825" y="2636838"/>
            <a:ext cx="8712200" cy="2232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660092"/>
              </p:ext>
            </p:extLst>
          </p:nvPr>
        </p:nvGraphicFramePr>
        <p:xfrm>
          <a:off x="776499" y="2852750"/>
          <a:ext cx="7660852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3" name="Equation" r:id="rId6" imgW="1676160" imgH="393480" progId="Equation.DSMT4">
                  <p:embed/>
                </p:oleObj>
              </mc:Choice>
              <mc:Fallback>
                <p:oleObj name="Equation" r:id="rId6" imgW="16761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499" y="2852750"/>
                        <a:ext cx="7660852" cy="18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4502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04" y="0"/>
            <a:ext cx="9617062" cy="7212798"/>
          </a:xfr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95288" y="4365104"/>
            <a:ext cx="5184824" cy="2413000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83399" name="Text Box 7"/>
          <p:cNvSpPr txBox="1">
            <a:spLocks noChangeArrowheads="1"/>
          </p:cNvSpPr>
          <p:nvPr/>
        </p:nvSpPr>
        <p:spPr bwMode="auto">
          <a:xfrm>
            <a:off x="539552" y="4031198"/>
            <a:ext cx="5040560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 eaLnBrk="0" hangingPunct="0">
              <a:spcBef>
                <a:spcPct val="50000"/>
              </a:spcBef>
              <a:defRPr/>
            </a:pPr>
            <a:endParaRPr lang="en-US" dirty="0">
              <a:solidFill>
                <a:prstClr val="white"/>
              </a:solidFill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  <a:buClr>
                <a:prstClr val="white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spacetime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is dynamic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local curvature &amp; time determined by mass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bodies follow shortest path through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curved </a:t>
            </a:r>
            <a:r>
              <a:rPr lang="en-US" sz="1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spacetime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(geodesics) 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dynamics:    </a:t>
            </a: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- 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action through curvature space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                      - </a:t>
            </a:r>
            <a:r>
              <a:rPr lang="en-US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travels with velocity of light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404664"/>
            <a:ext cx="7992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 smtClean="0">
                <a:solidFill>
                  <a:prstClr val="white"/>
                </a:solidFill>
                <a:latin typeface="Constantia"/>
              </a:rPr>
              <a:t>      Einstein’s Universe</a:t>
            </a:r>
            <a:endParaRPr lang="en-GB" sz="5000" b="1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970623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3"/>
            <a:ext cx="9468544" cy="71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93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Gravity:    </a:t>
            </a:r>
          </a:p>
          <a:p>
            <a:pPr algn="ctr"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     </a:t>
            </a:r>
          </a:p>
          <a:p>
            <a:pPr algn="ctr"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Ruler  of  the  Universe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1285875"/>
            <a:ext cx="8785225" cy="39290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183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Einstein’s 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Metric theory of Gravity: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ow Gravity = Curved </a:t>
            </a: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pace</a:t>
            </a: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</p:txBody>
      </p:sp>
      <p:sp>
        <p:nvSpPr>
          <p:cNvPr id="107930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179388" y="908050"/>
            <a:ext cx="8785225" cy="44656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7930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922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864" y="-243408"/>
            <a:ext cx="9443392" cy="1143000"/>
          </a:xfrm>
        </p:spPr>
        <p:txBody>
          <a:bodyPr/>
          <a:lstStyle/>
          <a:p>
            <a:r>
              <a:rPr lang="nl-NL" sz="4500" b="1" dirty="0" smtClean="0">
                <a:solidFill>
                  <a:schemeClr val="accent5"/>
                </a:solidFill>
              </a:rPr>
              <a:t>Inertial vs Gravitational Mass</a:t>
            </a:r>
            <a:endParaRPr lang="en-GB" sz="4500" b="1" dirty="0">
              <a:solidFill>
                <a:schemeClr val="accent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229600" cy="3310112"/>
          </a:xfrm>
        </p:spPr>
      </p:pic>
      <p:sp>
        <p:nvSpPr>
          <p:cNvPr id="5" name="TextBox 4"/>
          <p:cNvSpPr txBox="1"/>
          <p:nvPr/>
        </p:nvSpPr>
        <p:spPr>
          <a:xfrm>
            <a:off x="546493" y="436510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a larger mass experiences a stronger gravitational force                gravitational mass</a:t>
            </a:r>
          </a:p>
          <a:p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     than a light mass</a:t>
            </a:r>
          </a:p>
          <a:p>
            <a:endParaRPr lang="nl-NL" sz="1600" b="1" dirty="0" smtClean="0">
              <a:solidFill>
                <a:srgbClr val="FFFFFA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a larger mass is more difficult to get moving                                      inertial mass</a:t>
            </a:r>
          </a:p>
          <a:p>
            <a:r>
              <a:rPr lang="nl-NL" sz="1600" b="1" dirty="0">
                <a:solidFill>
                  <a:srgbClr val="FFFFFA"/>
                </a:solidFill>
                <a:latin typeface="Constantia" panose="02030602050306030303" pitchFamily="18" charset="0"/>
              </a:rPr>
              <a:t> </a:t>
            </a:r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    than a ligt mass</a:t>
            </a:r>
          </a:p>
          <a:p>
            <a:endParaRPr lang="nl-NL" sz="1600" b="1" dirty="0">
              <a:solidFill>
                <a:srgbClr val="FFFFFA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As a result, a heavy mass falls equally fast as the light mass</a:t>
            </a:r>
            <a:r>
              <a:rPr lang="nl-NL" sz="1600" dirty="0" smtClean="0">
                <a:solidFill>
                  <a:srgbClr val="FFFFFA"/>
                </a:solidFill>
              </a:rPr>
              <a:t>:</a:t>
            </a:r>
          </a:p>
          <a:p>
            <a:endParaRPr lang="nl-NL" sz="1600" dirty="0">
              <a:solidFill>
                <a:srgbClr val="FFFFFA"/>
              </a:solidFill>
            </a:endParaRPr>
          </a:p>
          <a:p>
            <a:r>
              <a:rPr lang="nl-NL" sz="1600" dirty="0" smtClean="0">
                <a:solidFill>
                  <a:srgbClr val="FFFFFA"/>
                </a:solidFill>
              </a:rPr>
              <a:t>                                            </a:t>
            </a:r>
            <a:r>
              <a:rPr lang="nl-NL" sz="1600" b="1" dirty="0" smtClean="0">
                <a:solidFill>
                  <a:srgbClr val="FFFFFA"/>
                </a:solidFill>
                <a:latin typeface="Constantia" panose="02030602050306030303" pitchFamily="18" charset="0"/>
              </a:rPr>
              <a:t>Gravitational Mass  =   Inertial Mass </a:t>
            </a:r>
            <a:endParaRPr lang="en-GB" sz="1600" b="1" dirty="0">
              <a:solidFill>
                <a:srgbClr val="FFFFFA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6493" y="6237312"/>
            <a:ext cx="8195030" cy="50405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4365104"/>
            <a:ext cx="1865267" cy="18002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6493" y="4365104"/>
            <a:ext cx="6257755" cy="18002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678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nl-NL" sz="5500" b="1" dirty="0" smtClean="0"/>
              <a:t>Equivalence Principle</a:t>
            </a:r>
            <a:endParaRPr lang="en-GB" sz="5500" b="1" dirty="0"/>
          </a:p>
        </p:txBody>
      </p:sp>
      <p:pic>
        <p:nvPicPr>
          <p:cNvPr id="4" name="Picture 3" descr="t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66" y="1664333"/>
            <a:ext cx="4763916" cy="273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65692" y="4917869"/>
            <a:ext cx="6264696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There is no experiment that can distinguish between </a:t>
            </a:r>
            <a:endParaRPr lang="en-US" altLang="en-US" sz="20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uniform </a:t>
            </a: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acceleration and </a:t>
            </a:r>
            <a:endParaRPr lang="en-US" altLang="en-US" sz="20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a </a:t>
            </a: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uniform gravitational field.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536" y="1556792"/>
            <a:ext cx="3672408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Einstein’s “happiest thought” came from the realization </a:t>
            </a: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of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the </a:t>
            </a: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equivalence principle </a:t>
            </a:r>
            <a:endParaRPr lang="en-US" altLang="en-US" sz="20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Einstein </a:t>
            </a: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reasoned </a:t>
            </a: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that:</a:t>
            </a: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4917869"/>
            <a:ext cx="8640960" cy="1631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484784"/>
            <a:ext cx="3672408" cy="32403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3666" y="1484784"/>
            <a:ext cx="4838814" cy="32403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32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nl-NL" sz="5500" b="1" dirty="0" smtClean="0"/>
              <a:t>Equivalence Principle</a:t>
            </a:r>
            <a:endParaRPr lang="en-GB" sz="55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7337" y="1803049"/>
            <a:ext cx="367240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b</a:t>
            </a: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eing in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an accelerating frame </a:t>
            </a: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indistinguishable</a:t>
            </a:r>
          </a:p>
          <a:p>
            <a:pPr>
              <a:spcBef>
                <a:spcPct val="50000"/>
              </a:spcBef>
            </a:pPr>
            <a:endParaRPr lang="en-US" altLang="en-US" sz="20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from being in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a gravitational field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098" y="1455651"/>
            <a:ext cx="4168886" cy="483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pic>
        <p:nvPicPr>
          <p:cNvPr id="9" name="Picture 4" descr="AAAKLA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42" y="1412777"/>
            <a:ext cx="4339838" cy="48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1366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5400"/>
            <a:ext cx="6896100" cy="10287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Light follows the same path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130300"/>
            <a:ext cx="2667000" cy="6731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1800" dirty="0">
                <a:latin typeface="Constantia" panose="02030602050306030303" pitchFamily="18" charset="0"/>
              </a:rPr>
              <a:t>p</a:t>
            </a:r>
            <a:r>
              <a:rPr lang="en-US" altLang="en-US" sz="1800" dirty="0" smtClean="0">
                <a:latin typeface="Constantia" panose="02030602050306030303" pitchFamily="18" charset="0"/>
              </a:rPr>
              <a:t>ath </a:t>
            </a:r>
            <a:r>
              <a:rPr lang="en-US" altLang="en-US" sz="1800" dirty="0">
                <a:latin typeface="Constantia" panose="02030602050306030303" pitchFamily="18" charset="0"/>
              </a:rPr>
              <a:t>of light beam in our frame</a:t>
            </a:r>
            <a:endParaRPr lang="en-US" altLang="en-US" sz="2000" dirty="0">
              <a:latin typeface="Constantia" panose="02030602050306030303" pitchFamily="18" charset="0"/>
            </a:endParaRPr>
          </a:p>
        </p:txBody>
      </p:sp>
      <p:grpSp>
        <p:nvGrpSpPr>
          <p:cNvPr id="169988" name="Group 4"/>
          <p:cNvGrpSpPr>
            <a:grpSpLocks/>
          </p:cNvGrpSpPr>
          <p:nvPr/>
        </p:nvGrpSpPr>
        <p:grpSpPr bwMode="auto">
          <a:xfrm>
            <a:off x="774700" y="1968500"/>
            <a:ext cx="2540000" cy="4392613"/>
            <a:chOff x="488" y="1240"/>
            <a:chExt cx="1600" cy="2767"/>
          </a:xfrm>
        </p:grpSpPr>
        <p:grpSp>
          <p:nvGrpSpPr>
            <p:cNvPr id="169989" name="Group 5"/>
            <p:cNvGrpSpPr>
              <a:grpSpLocks/>
            </p:cNvGrpSpPr>
            <p:nvPr/>
          </p:nvGrpSpPr>
          <p:grpSpPr bwMode="auto">
            <a:xfrm>
              <a:off x="488" y="1848"/>
              <a:ext cx="1600" cy="1768"/>
              <a:chOff x="648" y="1800"/>
              <a:chExt cx="1176" cy="1384"/>
            </a:xfrm>
          </p:grpSpPr>
          <p:pic>
            <p:nvPicPr>
              <p:cNvPr id="169990" name="Picture 6" descr="AAAKLAR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1" t="15068" r="3076" b="37534"/>
              <a:stretch>
                <a:fillRect/>
              </a:stretch>
            </p:blipFill>
            <p:spPr bwMode="auto">
              <a:xfrm>
                <a:off x="648" y="1800"/>
                <a:ext cx="1176" cy="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991" name="Rectangle 7"/>
              <p:cNvSpPr>
                <a:spLocks noChangeArrowheads="1"/>
              </p:cNvSpPr>
              <p:nvPr/>
            </p:nvSpPr>
            <p:spPr bwMode="auto">
              <a:xfrm>
                <a:off x="800" y="2080"/>
                <a:ext cx="760" cy="640"/>
              </a:xfrm>
              <a:prstGeom prst="rect">
                <a:avLst/>
              </a:prstGeom>
              <a:gradFill rotWithShape="0">
                <a:gsLst>
                  <a:gs pos="0">
                    <a:srgbClr val="F3CA60">
                      <a:gamma/>
                      <a:shade val="71373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  <p:sp>
            <p:nvSpPr>
              <p:cNvPr id="169992" name="Freeform 8"/>
              <p:cNvSpPr>
                <a:spLocks/>
              </p:cNvSpPr>
              <p:nvPr/>
            </p:nvSpPr>
            <p:spPr bwMode="auto">
              <a:xfrm>
                <a:off x="800" y="2720"/>
                <a:ext cx="932" cy="340"/>
              </a:xfrm>
              <a:custGeom>
                <a:avLst/>
                <a:gdLst>
                  <a:gd name="T0" fmla="*/ 0 w 932"/>
                  <a:gd name="T1" fmla="*/ 340 h 340"/>
                  <a:gd name="T2" fmla="*/ 0 w 932"/>
                  <a:gd name="T3" fmla="*/ 0 h 340"/>
                  <a:gd name="T4" fmla="*/ 760 w 932"/>
                  <a:gd name="T5" fmla="*/ 0 h 340"/>
                  <a:gd name="T6" fmla="*/ 932 w 932"/>
                  <a:gd name="T7" fmla="*/ 336 h 340"/>
                  <a:gd name="T8" fmla="*/ 0 w 932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2" h="340">
                    <a:moveTo>
                      <a:pt x="0" y="340"/>
                    </a:moveTo>
                    <a:lnTo>
                      <a:pt x="0" y="0"/>
                    </a:lnTo>
                    <a:lnTo>
                      <a:pt x="760" y="0"/>
                    </a:lnTo>
                    <a:lnTo>
                      <a:pt x="932" y="336"/>
                    </a:lnTo>
                    <a:lnTo>
                      <a:pt x="0" y="34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CA60">
                      <a:gamma/>
                      <a:shade val="75686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</p:grpSp>
        <p:sp>
          <p:nvSpPr>
            <p:cNvPr id="169993" name="Oval 9"/>
            <p:cNvSpPr>
              <a:spLocks noChangeArrowheads="1"/>
            </p:cNvSpPr>
            <p:nvPr/>
          </p:nvSpPr>
          <p:spPr bwMode="auto">
            <a:xfrm>
              <a:off x="872" y="257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69994" name="AutoShape 10"/>
            <p:cNvSpPr>
              <a:spLocks noChangeArrowheads="1"/>
            </p:cNvSpPr>
            <p:nvPr/>
          </p:nvSpPr>
          <p:spPr bwMode="auto">
            <a:xfrm>
              <a:off x="1144" y="1496"/>
              <a:ext cx="240" cy="496"/>
            </a:xfrm>
            <a:prstGeom prst="upArrow">
              <a:avLst>
                <a:gd name="adj1" fmla="val 50000"/>
                <a:gd name="adj2" fmla="val 5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69995" name="Text Box 11"/>
            <p:cNvSpPr txBox="1">
              <a:spLocks noChangeArrowheads="1"/>
            </p:cNvSpPr>
            <p:nvPr/>
          </p:nvSpPr>
          <p:spPr bwMode="auto">
            <a:xfrm>
              <a:off x="744" y="1240"/>
              <a:ext cx="11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smtClean="0">
                  <a:solidFill>
                    <a:srgbClr val="000000"/>
                  </a:solidFill>
                  <a:latin typeface="Trebuchet MS" pitchFamily="1" charset="0"/>
                </a:rPr>
                <a:t>Velocity = </a:t>
              </a:r>
              <a:r>
                <a:rPr lang="en-US" altLang="en-US" sz="2000" i="1" smtClean="0">
                  <a:solidFill>
                    <a:srgbClr val="000000"/>
                  </a:solidFill>
                  <a:latin typeface="Trebuchet MS" pitchFamily="1" charset="0"/>
                </a:rPr>
                <a:t>v</a:t>
              </a:r>
              <a:endParaRPr lang="en-US" altLang="en-US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69996" name="Text Box 12"/>
            <p:cNvSpPr txBox="1">
              <a:spLocks noChangeArrowheads="1"/>
            </p:cNvSpPr>
            <p:nvPr/>
          </p:nvSpPr>
          <p:spPr bwMode="auto">
            <a:xfrm>
              <a:off x="896" y="3680"/>
              <a:ext cx="8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800" i="1" smtClean="0">
                  <a:solidFill>
                    <a:srgbClr val="000000"/>
                  </a:solidFill>
                  <a:latin typeface="Trebuchet MS" pitchFamily="1" charset="0"/>
                </a:rPr>
                <a:t>t</a:t>
              </a:r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=0</a:t>
              </a:r>
              <a:endParaRPr lang="en-US" altLang="en-US" sz="2800" i="1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</p:grpSp>
      <p:grpSp>
        <p:nvGrpSpPr>
          <p:cNvPr id="169997" name="Group 13"/>
          <p:cNvGrpSpPr>
            <a:grpSpLocks/>
          </p:cNvGrpSpPr>
          <p:nvPr/>
        </p:nvGrpSpPr>
        <p:grpSpPr bwMode="auto">
          <a:xfrm>
            <a:off x="3556000" y="1447800"/>
            <a:ext cx="2540000" cy="4913313"/>
            <a:chOff x="2240" y="912"/>
            <a:chExt cx="1600" cy="3095"/>
          </a:xfrm>
        </p:grpSpPr>
        <p:grpSp>
          <p:nvGrpSpPr>
            <p:cNvPr id="169998" name="Group 14"/>
            <p:cNvGrpSpPr>
              <a:grpSpLocks/>
            </p:cNvGrpSpPr>
            <p:nvPr/>
          </p:nvGrpSpPr>
          <p:grpSpPr bwMode="auto">
            <a:xfrm>
              <a:off x="2240" y="1648"/>
              <a:ext cx="1600" cy="1768"/>
              <a:chOff x="648" y="1800"/>
              <a:chExt cx="1176" cy="1384"/>
            </a:xfrm>
          </p:grpSpPr>
          <p:pic>
            <p:nvPicPr>
              <p:cNvPr id="169999" name="Picture 15" descr="AAAKLAR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1" t="15068" r="3076" b="37534"/>
              <a:stretch>
                <a:fillRect/>
              </a:stretch>
            </p:blipFill>
            <p:spPr bwMode="auto">
              <a:xfrm>
                <a:off x="648" y="1800"/>
                <a:ext cx="1176" cy="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0000" name="Rectangle 16"/>
              <p:cNvSpPr>
                <a:spLocks noChangeArrowheads="1"/>
              </p:cNvSpPr>
              <p:nvPr/>
            </p:nvSpPr>
            <p:spPr bwMode="auto">
              <a:xfrm>
                <a:off x="800" y="2080"/>
                <a:ext cx="760" cy="640"/>
              </a:xfrm>
              <a:prstGeom prst="rect">
                <a:avLst/>
              </a:prstGeom>
              <a:gradFill rotWithShape="0">
                <a:gsLst>
                  <a:gs pos="0">
                    <a:srgbClr val="F3CA60">
                      <a:gamma/>
                      <a:shade val="71373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  <p:sp>
            <p:nvSpPr>
              <p:cNvPr id="170001" name="Freeform 17"/>
              <p:cNvSpPr>
                <a:spLocks/>
              </p:cNvSpPr>
              <p:nvPr/>
            </p:nvSpPr>
            <p:spPr bwMode="auto">
              <a:xfrm>
                <a:off x="800" y="2720"/>
                <a:ext cx="932" cy="340"/>
              </a:xfrm>
              <a:custGeom>
                <a:avLst/>
                <a:gdLst>
                  <a:gd name="T0" fmla="*/ 0 w 932"/>
                  <a:gd name="T1" fmla="*/ 340 h 340"/>
                  <a:gd name="T2" fmla="*/ 0 w 932"/>
                  <a:gd name="T3" fmla="*/ 0 h 340"/>
                  <a:gd name="T4" fmla="*/ 760 w 932"/>
                  <a:gd name="T5" fmla="*/ 0 h 340"/>
                  <a:gd name="T6" fmla="*/ 932 w 932"/>
                  <a:gd name="T7" fmla="*/ 336 h 340"/>
                  <a:gd name="T8" fmla="*/ 0 w 932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2" h="340">
                    <a:moveTo>
                      <a:pt x="0" y="340"/>
                    </a:moveTo>
                    <a:lnTo>
                      <a:pt x="0" y="0"/>
                    </a:lnTo>
                    <a:lnTo>
                      <a:pt x="760" y="0"/>
                    </a:lnTo>
                    <a:lnTo>
                      <a:pt x="932" y="336"/>
                    </a:lnTo>
                    <a:lnTo>
                      <a:pt x="0" y="34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CA60">
                      <a:gamma/>
                      <a:shade val="75686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</p:grpSp>
        <p:sp>
          <p:nvSpPr>
            <p:cNvPr id="170002" name="Oval 18"/>
            <p:cNvSpPr>
              <a:spLocks noChangeArrowheads="1"/>
            </p:cNvSpPr>
            <p:nvPr/>
          </p:nvSpPr>
          <p:spPr bwMode="auto">
            <a:xfrm>
              <a:off x="2632" y="242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03" name="Oval 19"/>
            <p:cNvSpPr>
              <a:spLocks noChangeArrowheads="1"/>
            </p:cNvSpPr>
            <p:nvPr/>
          </p:nvSpPr>
          <p:spPr bwMode="auto">
            <a:xfrm>
              <a:off x="2848" y="256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04" name="AutoShape 20"/>
            <p:cNvSpPr>
              <a:spLocks noChangeArrowheads="1"/>
            </p:cNvSpPr>
            <p:nvPr/>
          </p:nvSpPr>
          <p:spPr bwMode="auto">
            <a:xfrm>
              <a:off x="2880" y="1136"/>
              <a:ext cx="240" cy="672"/>
            </a:xfrm>
            <a:prstGeom prst="upArrow">
              <a:avLst>
                <a:gd name="adj1" fmla="val 50000"/>
                <a:gd name="adj2" fmla="val 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05" name="Text Box 21"/>
            <p:cNvSpPr txBox="1">
              <a:spLocks noChangeArrowheads="1"/>
            </p:cNvSpPr>
            <p:nvPr/>
          </p:nvSpPr>
          <p:spPr bwMode="auto">
            <a:xfrm>
              <a:off x="2536" y="912"/>
              <a:ext cx="13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smtClean="0">
                  <a:solidFill>
                    <a:srgbClr val="000000"/>
                  </a:solidFill>
                  <a:latin typeface="Trebuchet MS" pitchFamily="1" charset="0"/>
                </a:rPr>
                <a:t>Velocity = </a:t>
              </a:r>
              <a:r>
                <a:rPr lang="en-US" altLang="en-US" sz="2000" i="1" smtClean="0">
                  <a:solidFill>
                    <a:srgbClr val="000000"/>
                  </a:solidFill>
                  <a:latin typeface="Trebuchet MS" pitchFamily="1" charset="0"/>
                </a:rPr>
                <a:t>v</a:t>
              </a:r>
              <a:r>
                <a:rPr lang="en-US" altLang="en-US" sz="2000" smtClean="0">
                  <a:solidFill>
                    <a:srgbClr val="000000"/>
                  </a:solidFill>
                  <a:latin typeface="Trebuchet MS" pitchFamily="1" charset="0"/>
                </a:rPr>
                <a:t>+</a:t>
              </a:r>
              <a:r>
                <a:rPr lang="en-US" altLang="en-US" sz="2000" i="1" smtClean="0">
                  <a:solidFill>
                    <a:srgbClr val="000000"/>
                  </a:solidFill>
                  <a:latin typeface="Trebuchet MS" pitchFamily="1" charset="0"/>
                </a:rPr>
                <a:t>at</a:t>
              </a:r>
              <a:r>
                <a:rPr lang="en-US" altLang="en-US" sz="2000" i="1" baseline="-25000" smtClean="0">
                  <a:solidFill>
                    <a:srgbClr val="000000"/>
                  </a:solidFill>
                  <a:latin typeface="Trebuchet MS" pitchFamily="1" charset="0"/>
                </a:rPr>
                <a:t>o</a:t>
              </a:r>
              <a:endParaRPr lang="en-US" altLang="en-US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06" name="Text Box 22"/>
            <p:cNvSpPr txBox="1">
              <a:spLocks noChangeArrowheads="1"/>
            </p:cNvSpPr>
            <p:nvPr/>
          </p:nvSpPr>
          <p:spPr bwMode="auto">
            <a:xfrm>
              <a:off x="2640" y="3680"/>
              <a:ext cx="8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800" i="1" smtClean="0">
                  <a:solidFill>
                    <a:srgbClr val="000000"/>
                  </a:solidFill>
                  <a:latin typeface="Trebuchet MS" pitchFamily="1" charset="0"/>
                </a:rPr>
                <a:t>t</a:t>
              </a:r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=</a:t>
              </a:r>
              <a:r>
                <a:rPr lang="en-US" altLang="en-US" sz="2800" i="1" smtClean="0">
                  <a:solidFill>
                    <a:srgbClr val="000000"/>
                  </a:solidFill>
                  <a:latin typeface="Trebuchet MS" pitchFamily="1" charset="0"/>
                </a:rPr>
                <a:t>t</a:t>
              </a:r>
              <a:r>
                <a:rPr lang="en-US" altLang="en-US" sz="2800" baseline="-25000" smtClean="0">
                  <a:solidFill>
                    <a:srgbClr val="000000"/>
                  </a:solidFill>
                  <a:latin typeface="Trebuchet MS" pitchFamily="1" charset="0"/>
                </a:rPr>
                <a:t>o</a:t>
              </a:r>
              <a:endParaRPr lang="en-US" altLang="en-US" sz="2800" i="1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</p:grpSp>
      <p:grpSp>
        <p:nvGrpSpPr>
          <p:cNvPr id="170007" name="Group 23"/>
          <p:cNvGrpSpPr>
            <a:grpSpLocks/>
          </p:cNvGrpSpPr>
          <p:nvPr/>
        </p:nvGrpSpPr>
        <p:grpSpPr bwMode="auto">
          <a:xfrm>
            <a:off x="6324600" y="25400"/>
            <a:ext cx="2819400" cy="6335713"/>
            <a:chOff x="3984" y="16"/>
            <a:chExt cx="1776" cy="3991"/>
          </a:xfrm>
        </p:grpSpPr>
        <p:grpSp>
          <p:nvGrpSpPr>
            <p:cNvPr id="170008" name="Group 24"/>
            <p:cNvGrpSpPr>
              <a:grpSpLocks/>
            </p:cNvGrpSpPr>
            <p:nvPr/>
          </p:nvGrpSpPr>
          <p:grpSpPr bwMode="auto">
            <a:xfrm>
              <a:off x="3984" y="1280"/>
              <a:ext cx="1600" cy="1768"/>
              <a:chOff x="648" y="1800"/>
              <a:chExt cx="1176" cy="1384"/>
            </a:xfrm>
          </p:grpSpPr>
          <p:pic>
            <p:nvPicPr>
              <p:cNvPr id="170009" name="Picture 25" descr="AAAKLAR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1" t="15068" r="3076" b="37534"/>
              <a:stretch>
                <a:fillRect/>
              </a:stretch>
            </p:blipFill>
            <p:spPr bwMode="auto">
              <a:xfrm>
                <a:off x="648" y="1800"/>
                <a:ext cx="1176" cy="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0010" name="Rectangle 26"/>
              <p:cNvSpPr>
                <a:spLocks noChangeArrowheads="1"/>
              </p:cNvSpPr>
              <p:nvPr/>
            </p:nvSpPr>
            <p:spPr bwMode="auto">
              <a:xfrm>
                <a:off x="800" y="2080"/>
                <a:ext cx="760" cy="640"/>
              </a:xfrm>
              <a:prstGeom prst="rect">
                <a:avLst/>
              </a:prstGeom>
              <a:gradFill rotWithShape="0">
                <a:gsLst>
                  <a:gs pos="0">
                    <a:srgbClr val="F3CA60">
                      <a:gamma/>
                      <a:shade val="71373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  <p:sp>
            <p:nvSpPr>
              <p:cNvPr id="170011" name="Freeform 27"/>
              <p:cNvSpPr>
                <a:spLocks/>
              </p:cNvSpPr>
              <p:nvPr/>
            </p:nvSpPr>
            <p:spPr bwMode="auto">
              <a:xfrm>
                <a:off x="800" y="2720"/>
                <a:ext cx="932" cy="340"/>
              </a:xfrm>
              <a:custGeom>
                <a:avLst/>
                <a:gdLst>
                  <a:gd name="T0" fmla="*/ 0 w 932"/>
                  <a:gd name="T1" fmla="*/ 340 h 340"/>
                  <a:gd name="T2" fmla="*/ 0 w 932"/>
                  <a:gd name="T3" fmla="*/ 0 h 340"/>
                  <a:gd name="T4" fmla="*/ 760 w 932"/>
                  <a:gd name="T5" fmla="*/ 0 h 340"/>
                  <a:gd name="T6" fmla="*/ 932 w 932"/>
                  <a:gd name="T7" fmla="*/ 336 h 340"/>
                  <a:gd name="T8" fmla="*/ 0 w 932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2" h="340">
                    <a:moveTo>
                      <a:pt x="0" y="340"/>
                    </a:moveTo>
                    <a:lnTo>
                      <a:pt x="0" y="0"/>
                    </a:lnTo>
                    <a:lnTo>
                      <a:pt x="760" y="0"/>
                    </a:lnTo>
                    <a:lnTo>
                      <a:pt x="932" y="336"/>
                    </a:lnTo>
                    <a:lnTo>
                      <a:pt x="0" y="34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3CA60">
                      <a:gamma/>
                      <a:shade val="75686"/>
                      <a:invGamma/>
                    </a:srgbClr>
                  </a:gs>
                  <a:gs pos="100000">
                    <a:srgbClr val="F3CA6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</p:grpSp>
        <p:sp>
          <p:nvSpPr>
            <p:cNvPr id="170012" name="Oval 28"/>
            <p:cNvSpPr>
              <a:spLocks noChangeArrowheads="1"/>
            </p:cNvSpPr>
            <p:nvPr/>
          </p:nvSpPr>
          <p:spPr bwMode="auto">
            <a:xfrm>
              <a:off x="4736" y="25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3" name="Oval 29"/>
            <p:cNvSpPr>
              <a:spLocks noChangeArrowheads="1"/>
            </p:cNvSpPr>
            <p:nvPr/>
          </p:nvSpPr>
          <p:spPr bwMode="auto">
            <a:xfrm>
              <a:off x="4336" y="214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4" name="Oval 30"/>
            <p:cNvSpPr>
              <a:spLocks noChangeArrowheads="1"/>
            </p:cNvSpPr>
            <p:nvPr/>
          </p:nvSpPr>
          <p:spPr bwMode="auto">
            <a:xfrm>
              <a:off x="4552" y="228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5" name="Freeform 31"/>
            <p:cNvSpPr>
              <a:spLocks/>
            </p:cNvSpPr>
            <p:nvPr/>
          </p:nvSpPr>
          <p:spPr bwMode="auto">
            <a:xfrm>
              <a:off x="4176" y="2136"/>
              <a:ext cx="656" cy="712"/>
            </a:xfrm>
            <a:custGeom>
              <a:avLst/>
              <a:gdLst>
                <a:gd name="T0" fmla="*/ 0 w 656"/>
                <a:gd name="T1" fmla="*/ 0 h 712"/>
                <a:gd name="T2" fmla="*/ 192 w 656"/>
                <a:gd name="T3" fmla="*/ 40 h 712"/>
                <a:gd name="T4" fmla="*/ 424 w 656"/>
                <a:gd name="T5" fmla="*/ 184 h 712"/>
                <a:gd name="T6" fmla="*/ 600 w 656"/>
                <a:gd name="T7" fmla="*/ 488 h 712"/>
                <a:gd name="T8" fmla="*/ 656 w 656"/>
                <a:gd name="T9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6" h="712">
                  <a:moveTo>
                    <a:pt x="0" y="0"/>
                  </a:moveTo>
                  <a:cubicBezTo>
                    <a:pt x="60" y="4"/>
                    <a:pt x="121" y="9"/>
                    <a:pt x="192" y="40"/>
                  </a:cubicBezTo>
                  <a:cubicBezTo>
                    <a:pt x="263" y="71"/>
                    <a:pt x="356" y="109"/>
                    <a:pt x="424" y="184"/>
                  </a:cubicBezTo>
                  <a:cubicBezTo>
                    <a:pt x="492" y="259"/>
                    <a:pt x="561" y="400"/>
                    <a:pt x="600" y="488"/>
                  </a:cubicBezTo>
                  <a:cubicBezTo>
                    <a:pt x="639" y="576"/>
                    <a:pt x="647" y="644"/>
                    <a:pt x="656" y="712"/>
                  </a:cubicBezTo>
                </a:path>
              </a:pathLst>
            </a:custGeom>
            <a:noFill/>
            <a:ln w="57150" cap="flat" cmpd="sng">
              <a:solidFill>
                <a:srgbClr val="FF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6" name="Freeform 32"/>
            <p:cNvSpPr>
              <a:spLocks/>
            </p:cNvSpPr>
            <p:nvPr/>
          </p:nvSpPr>
          <p:spPr bwMode="auto">
            <a:xfrm>
              <a:off x="4888" y="2752"/>
              <a:ext cx="380" cy="424"/>
            </a:xfrm>
            <a:custGeom>
              <a:avLst/>
              <a:gdLst>
                <a:gd name="T0" fmla="*/ 0 w 332"/>
                <a:gd name="T1" fmla="*/ 0 h 664"/>
                <a:gd name="T2" fmla="*/ 288 w 332"/>
                <a:gd name="T3" fmla="*/ 120 h 664"/>
                <a:gd name="T4" fmla="*/ 264 w 332"/>
                <a:gd name="T5" fmla="*/ 66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" h="664">
                  <a:moveTo>
                    <a:pt x="0" y="0"/>
                  </a:moveTo>
                  <a:cubicBezTo>
                    <a:pt x="122" y="4"/>
                    <a:pt x="244" y="9"/>
                    <a:pt x="288" y="120"/>
                  </a:cubicBezTo>
                  <a:cubicBezTo>
                    <a:pt x="332" y="231"/>
                    <a:pt x="298" y="447"/>
                    <a:pt x="264" y="6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7" name="Text Box 33"/>
            <p:cNvSpPr txBox="1">
              <a:spLocks noChangeArrowheads="1"/>
            </p:cNvSpPr>
            <p:nvPr/>
          </p:nvSpPr>
          <p:spPr bwMode="auto">
            <a:xfrm>
              <a:off x="4024" y="3128"/>
              <a:ext cx="156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p</a:t>
              </a:r>
              <a:r>
                <a:rPr lang="en-US" altLang="en-US" sz="2000" dirty="0" smtClean="0">
                  <a:solidFill>
                    <a:srgbClr val="000000"/>
                  </a:solidFill>
                  <a:latin typeface="Constantia" panose="02030602050306030303" pitchFamily="18" charset="0"/>
                </a:rPr>
                <a:t>ath of light beam in accelerating frame</a:t>
              </a:r>
              <a:endParaRPr lang="en-US" altLang="en-US" sz="2800" dirty="0" smtClean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70018" name="AutoShape 34"/>
            <p:cNvSpPr>
              <a:spLocks noChangeArrowheads="1"/>
            </p:cNvSpPr>
            <p:nvPr/>
          </p:nvSpPr>
          <p:spPr bwMode="auto">
            <a:xfrm>
              <a:off x="4640" y="280"/>
              <a:ext cx="240" cy="1168"/>
            </a:xfrm>
            <a:prstGeom prst="upArrow">
              <a:avLst>
                <a:gd name="adj1" fmla="val 50000"/>
                <a:gd name="adj2" fmla="val 12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19" name="Text Box 35"/>
            <p:cNvSpPr txBox="1">
              <a:spLocks noChangeArrowheads="1"/>
            </p:cNvSpPr>
            <p:nvPr/>
          </p:nvSpPr>
          <p:spPr bwMode="auto">
            <a:xfrm>
              <a:off x="4368" y="16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smtClean="0">
                  <a:solidFill>
                    <a:srgbClr val="000000"/>
                  </a:solidFill>
                  <a:latin typeface="Trebuchet MS" pitchFamily="1" charset="0"/>
                </a:rPr>
                <a:t>Velocity = </a:t>
              </a:r>
              <a:r>
                <a:rPr lang="en-US" altLang="en-US" sz="2000" i="1" smtClean="0">
                  <a:solidFill>
                    <a:srgbClr val="000000"/>
                  </a:solidFill>
                  <a:latin typeface="Trebuchet MS" pitchFamily="1" charset="0"/>
                </a:rPr>
                <a:t>v</a:t>
              </a:r>
              <a:r>
                <a:rPr lang="en-US" altLang="en-US" sz="2000" smtClean="0">
                  <a:solidFill>
                    <a:srgbClr val="000000"/>
                  </a:solidFill>
                  <a:latin typeface="Trebuchet MS" pitchFamily="1" charset="0"/>
                </a:rPr>
                <a:t>+2</a:t>
              </a:r>
              <a:r>
                <a:rPr lang="en-US" altLang="en-US" sz="2000" i="1" smtClean="0">
                  <a:solidFill>
                    <a:srgbClr val="000000"/>
                  </a:solidFill>
                  <a:latin typeface="Trebuchet MS" pitchFamily="1" charset="0"/>
                </a:rPr>
                <a:t>at</a:t>
              </a:r>
              <a:r>
                <a:rPr lang="en-US" altLang="en-US" sz="2000" baseline="-25000" smtClean="0">
                  <a:solidFill>
                    <a:srgbClr val="000000"/>
                  </a:solidFill>
                  <a:latin typeface="Trebuchet MS" pitchFamily="1" charset="0"/>
                </a:rPr>
                <a:t>o</a:t>
              </a:r>
              <a:endParaRPr lang="en-US" altLang="en-US" sz="2800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  <p:sp>
          <p:nvSpPr>
            <p:cNvPr id="170020" name="Text Box 36"/>
            <p:cNvSpPr txBox="1">
              <a:spLocks noChangeArrowheads="1"/>
            </p:cNvSpPr>
            <p:nvPr/>
          </p:nvSpPr>
          <p:spPr bwMode="auto">
            <a:xfrm>
              <a:off x="4336" y="3680"/>
              <a:ext cx="8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800" i="1" smtClean="0">
                  <a:solidFill>
                    <a:srgbClr val="000000"/>
                  </a:solidFill>
                  <a:latin typeface="Trebuchet MS" pitchFamily="1" charset="0"/>
                </a:rPr>
                <a:t>t</a:t>
              </a:r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=2</a:t>
              </a:r>
              <a:r>
                <a:rPr lang="en-US" altLang="en-US" sz="2800" i="1" smtClean="0">
                  <a:solidFill>
                    <a:srgbClr val="000000"/>
                  </a:solidFill>
                  <a:latin typeface="Trebuchet MS" pitchFamily="1" charset="0"/>
                </a:rPr>
                <a:t>t</a:t>
              </a:r>
              <a:r>
                <a:rPr lang="en-US" altLang="en-US" sz="2800" baseline="-25000" smtClean="0">
                  <a:solidFill>
                    <a:srgbClr val="000000"/>
                  </a:solidFill>
                  <a:latin typeface="Trebuchet MS" pitchFamily="1" charset="0"/>
                </a:rPr>
                <a:t>o</a:t>
              </a:r>
              <a:endParaRPr lang="en-US" altLang="en-US" sz="2800" i="1" smtClean="0">
                <a:solidFill>
                  <a:srgbClr val="000000"/>
                </a:solidFill>
                <a:latin typeface="Trebuchet MS" pitchFamily="1" charset="0"/>
              </a:endParaRPr>
            </a:p>
          </p:txBody>
        </p:sp>
      </p:grpSp>
      <p:sp>
        <p:nvSpPr>
          <p:cNvPr id="170021" name="Line 37"/>
          <p:cNvSpPr>
            <a:spLocks noChangeShapeType="1"/>
          </p:cNvSpPr>
          <p:nvPr/>
        </p:nvSpPr>
        <p:spPr bwMode="auto">
          <a:xfrm>
            <a:off x="368300" y="4165600"/>
            <a:ext cx="7188200" cy="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  <p:sp>
        <p:nvSpPr>
          <p:cNvPr id="170022" name="Text Box 38"/>
          <p:cNvSpPr txBox="1">
            <a:spLocks noChangeArrowheads="1"/>
          </p:cNvSpPr>
          <p:nvPr/>
        </p:nvSpPr>
        <p:spPr bwMode="auto">
          <a:xfrm>
            <a:off x="1939925" y="57689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  <p:sp>
        <p:nvSpPr>
          <p:cNvPr id="170023" name="Freeform 39"/>
          <p:cNvSpPr>
            <a:spLocks/>
          </p:cNvSpPr>
          <p:nvPr/>
        </p:nvSpPr>
        <p:spPr bwMode="auto">
          <a:xfrm>
            <a:off x="328613" y="1739900"/>
            <a:ext cx="293687" cy="2273300"/>
          </a:xfrm>
          <a:custGeom>
            <a:avLst/>
            <a:gdLst>
              <a:gd name="T0" fmla="*/ 129 w 185"/>
              <a:gd name="T1" fmla="*/ 1432 h 1432"/>
              <a:gd name="T2" fmla="*/ 9 w 185"/>
              <a:gd name="T3" fmla="*/ 752 h 1432"/>
              <a:gd name="T4" fmla="*/ 185 w 185"/>
              <a:gd name="T5" fmla="*/ 0 h 1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5" h="1432">
                <a:moveTo>
                  <a:pt x="129" y="1432"/>
                </a:moveTo>
                <a:cubicBezTo>
                  <a:pt x="64" y="1211"/>
                  <a:pt x="0" y="991"/>
                  <a:pt x="9" y="752"/>
                </a:cubicBezTo>
                <a:cubicBezTo>
                  <a:pt x="18" y="513"/>
                  <a:pt x="101" y="256"/>
                  <a:pt x="185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205669"/>
            <a:ext cx="9289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solidFill>
                  <a:srgbClr val="FFFFFF"/>
                </a:solidFill>
              </a:rPr>
              <a:t>Gravity  &amp;   Curved Spacetime</a:t>
            </a:r>
            <a:endParaRPr lang="en-GB" sz="45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804" y="1412776"/>
            <a:ext cx="80648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E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quivalence of acceleration of a frame </a:t>
            </a:r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&amp; </a:t>
            </a:r>
            <a:endParaRPr lang="nl-NL" dirty="0" smtClean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                            location in gravitational field</a:t>
            </a:r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                   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          in </a:t>
            </a:r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gravity field, light follows a curved path </a:t>
            </a: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            </a:t>
            </a: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Curved paths:</a:t>
            </a:r>
          </a:p>
          <a:p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    </a:t>
            </a:r>
          </a:p>
          <a:p>
            <a:r>
              <a:rPr lang="nl-NL" dirty="0">
                <a:solidFill>
                  <a:srgbClr val="FFFFFF"/>
                </a:solidFill>
                <a:latin typeface="Constantia" panose="02030602050306030303" pitchFamily="18" charset="0"/>
              </a:rPr>
              <a:t>     straight lines in curved 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spacetime:                           </a:t>
            </a:r>
            <a:r>
              <a:rPr lang="nl-NL" b="1" i="1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Geodesics</a:t>
            </a:r>
            <a:endParaRPr lang="nl-NL" b="1" i="1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r>
              <a:rPr lang="nl-NL" b="1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     (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cf. flightpaths airplanes over surface Earth)</a:t>
            </a:r>
          </a:p>
          <a:p>
            <a:endParaRPr lang="nl-NL" dirty="0">
              <a:solidFill>
                <a:srgbClr val="FFFFFF"/>
              </a:solidFill>
            </a:endParaRPr>
          </a:p>
          <a:p>
            <a:endParaRPr lang="nl-NL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Fundamental tenet  of  </a:t>
            </a:r>
            <a:r>
              <a:rPr lang="nl-NL" b="1" i="1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General Relativity</a:t>
            </a:r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:</a:t>
            </a:r>
          </a:p>
          <a:p>
            <a:endParaRPr lang="nl-NL" dirty="0">
              <a:solidFill>
                <a:srgbClr val="FFFFFF"/>
              </a:solidFill>
              <a:latin typeface="Constantia" panose="02030602050306030303" pitchFamily="18" charset="0"/>
            </a:endParaRPr>
          </a:p>
          <a:p>
            <a:r>
              <a:rPr lang="nl-NL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                   !!!!!!!!  </a:t>
            </a:r>
            <a:r>
              <a:rPr lang="nl-NL" b="1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Gravity is the effect of curved spacetime  !!!!!!!!</a:t>
            </a:r>
          </a:p>
          <a:p>
            <a:endParaRPr lang="nl-NL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: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962344" y="2564904"/>
            <a:ext cx="792088" cy="360040"/>
          </a:xfrm>
          <a:prstGeom prst="rightArrow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0804" y="1268760"/>
            <a:ext cx="8064896" cy="396044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0804" y="5373216"/>
            <a:ext cx="8064896" cy="1152128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4" name="Group 4"/>
          <p:cNvGrpSpPr>
            <a:grpSpLocks/>
          </p:cNvGrpSpPr>
          <p:nvPr/>
        </p:nvGrpSpPr>
        <p:grpSpPr bwMode="auto">
          <a:xfrm>
            <a:off x="2043683" y="2132856"/>
            <a:ext cx="6516688" cy="4073525"/>
            <a:chOff x="854" y="438"/>
            <a:chExt cx="4105" cy="2566"/>
          </a:xfrm>
        </p:grpSpPr>
        <p:grpSp>
          <p:nvGrpSpPr>
            <p:cNvPr id="174085" name="Group 5"/>
            <p:cNvGrpSpPr>
              <a:grpSpLocks/>
            </p:cNvGrpSpPr>
            <p:nvPr/>
          </p:nvGrpSpPr>
          <p:grpSpPr bwMode="auto">
            <a:xfrm>
              <a:off x="854" y="438"/>
              <a:ext cx="4105" cy="2566"/>
              <a:chOff x="838" y="798"/>
              <a:chExt cx="4105" cy="2566"/>
            </a:xfrm>
          </p:grpSpPr>
          <p:pic>
            <p:nvPicPr>
              <p:cNvPr id="17408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798"/>
                <a:ext cx="4105" cy="2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087" name="Line 7"/>
              <p:cNvSpPr>
                <a:spLocks noChangeShapeType="1"/>
              </p:cNvSpPr>
              <p:nvPr/>
            </p:nvSpPr>
            <p:spPr bwMode="auto">
              <a:xfrm>
                <a:off x="1736" y="1712"/>
                <a:ext cx="24" cy="1504"/>
              </a:xfrm>
              <a:prstGeom prst="line">
                <a:avLst/>
              </a:prstGeom>
              <a:noFill/>
              <a:ln w="38100">
                <a:solidFill>
                  <a:srgbClr val="66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  <p:sp>
            <p:nvSpPr>
              <p:cNvPr id="174088" name="Freeform 8"/>
              <p:cNvSpPr>
                <a:spLocks/>
              </p:cNvSpPr>
              <p:nvPr/>
            </p:nvSpPr>
            <p:spPr bwMode="auto">
              <a:xfrm>
                <a:off x="1728" y="1704"/>
                <a:ext cx="976" cy="416"/>
              </a:xfrm>
              <a:custGeom>
                <a:avLst/>
                <a:gdLst>
                  <a:gd name="T0" fmla="*/ 976 w 976"/>
                  <a:gd name="T1" fmla="*/ 416 h 416"/>
                  <a:gd name="T2" fmla="*/ 656 w 976"/>
                  <a:gd name="T3" fmla="*/ 208 h 416"/>
                  <a:gd name="T4" fmla="*/ 352 w 976"/>
                  <a:gd name="T5" fmla="*/ 80 h 416"/>
                  <a:gd name="T6" fmla="*/ 0 w 976"/>
                  <a:gd name="T7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6" h="416">
                    <a:moveTo>
                      <a:pt x="976" y="416"/>
                    </a:moveTo>
                    <a:cubicBezTo>
                      <a:pt x="868" y="340"/>
                      <a:pt x="760" y="264"/>
                      <a:pt x="656" y="208"/>
                    </a:cubicBezTo>
                    <a:cubicBezTo>
                      <a:pt x="552" y="152"/>
                      <a:pt x="461" y="115"/>
                      <a:pt x="352" y="80"/>
                    </a:cubicBezTo>
                    <a:cubicBezTo>
                      <a:pt x="243" y="45"/>
                      <a:pt x="121" y="22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66FF66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  <p:sp>
            <p:nvSpPr>
              <p:cNvPr id="174089" name="Freeform 9"/>
              <p:cNvSpPr>
                <a:spLocks/>
              </p:cNvSpPr>
              <p:nvPr/>
            </p:nvSpPr>
            <p:spPr bwMode="auto">
              <a:xfrm>
                <a:off x="1736" y="1527"/>
                <a:ext cx="1488" cy="553"/>
              </a:xfrm>
              <a:custGeom>
                <a:avLst/>
                <a:gdLst>
                  <a:gd name="T0" fmla="*/ 1392 w 1392"/>
                  <a:gd name="T1" fmla="*/ 577 h 577"/>
                  <a:gd name="T2" fmla="*/ 1200 w 1392"/>
                  <a:gd name="T3" fmla="*/ 305 h 577"/>
                  <a:gd name="T4" fmla="*/ 1016 w 1392"/>
                  <a:gd name="T5" fmla="*/ 145 h 577"/>
                  <a:gd name="T6" fmla="*/ 680 w 1392"/>
                  <a:gd name="T7" fmla="*/ 17 h 577"/>
                  <a:gd name="T8" fmla="*/ 312 w 1392"/>
                  <a:gd name="T9" fmla="*/ 41 h 577"/>
                  <a:gd name="T10" fmla="*/ 0 w 1392"/>
                  <a:gd name="T11" fmla="*/ 17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2" h="577">
                    <a:moveTo>
                      <a:pt x="1392" y="577"/>
                    </a:moveTo>
                    <a:cubicBezTo>
                      <a:pt x="1327" y="477"/>
                      <a:pt x="1263" y="377"/>
                      <a:pt x="1200" y="305"/>
                    </a:cubicBezTo>
                    <a:cubicBezTo>
                      <a:pt x="1137" y="233"/>
                      <a:pt x="1103" y="193"/>
                      <a:pt x="1016" y="145"/>
                    </a:cubicBezTo>
                    <a:cubicBezTo>
                      <a:pt x="929" y="97"/>
                      <a:pt x="797" y="34"/>
                      <a:pt x="680" y="17"/>
                    </a:cubicBezTo>
                    <a:cubicBezTo>
                      <a:pt x="563" y="0"/>
                      <a:pt x="425" y="14"/>
                      <a:pt x="312" y="41"/>
                    </a:cubicBezTo>
                    <a:cubicBezTo>
                      <a:pt x="199" y="68"/>
                      <a:pt x="99" y="122"/>
                      <a:pt x="0" y="177"/>
                    </a:cubicBezTo>
                  </a:path>
                </a:pathLst>
              </a:custGeom>
              <a:noFill/>
              <a:ln w="19050" cmpd="sng">
                <a:solidFill>
                  <a:srgbClr val="66FF66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800" smtClean="0">
                  <a:solidFill>
                    <a:srgbClr val="000000"/>
                  </a:solidFill>
                  <a:latin typeface="Trebuchet MS" pitchFamily="1" charset="0"/>
                </a:endParaRPr>
              </a:p>
            </p:txBody>
          </p:sp>
        </p:grpSp>
        <p:sp>
          <p:nvSpPr>
            <p:cNvPr id="174090" name="Text Box 10"/>
            <p:cNvSpPr txBox="1">
              <a:spLocks noChangeArrowheads="1"/>
            </p:cNvSpPr>
            <p:nvPr/>
          </p:nvSpPr>
          <p:spPr bwMode="auto">
            <a:xfrm>
              <a:off x="2358" y="866"/>
              <a:ext cx="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A</a:t>
              </a:r>
            </a:p>
          </p:txBody>
        </p:sp>
        <p:sp>
          <p:nvSpPr>
            <p:cNvPr id="174091" name="Text Box 11"/>
            <p:cNvSpPr txBox="1">
              <a:spLocks noChangeArrowheads="1"/>
            </p:cNvSpPr>
            <p:nvPr/>
          </p:nvSpPr>
          <p:spPr bwMode="auto">
            <a:xfrm>
              <a:off x="2118" y="1434"/>
              <a:ext cx="2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B</a:t>
              </a:r>
            </a:p>
          </p:txBody>
        </p:sp>
        <p:sp>
          <p:nvSpPr>
            <p:cNvPr id="174092" name="Text Box 12"/>
            <p:cNvSpPr txBox="1">
              <a:spLocks noChangeArrowheads="1"/>
            </p:cNvSpPr>
            <p:nvPr/>
          </p:nvSpPr>
          <p:spPr bwMode="auto">
            <a:xfrm>
              <a:off x="1462" y="2130"/>
              <a:ext cx="25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800" smtClean="0">
                  <a:solidFill>
                    <a:srgbClr val="000000"/>
                  </a:solidFill>
                  <a:latin typeface="Trebuchet MS" pitchFamily="1" charset="0"/>
                </a:rPr>
                <a:t>C</a:t>
              </a:r>
            </a:p>
          </p:txBody>
        </p:sp>
      </p:grp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312" y="548680"/>
            <a:ext cx="8128000" cy="7239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</a:t>
            </a:r>
            <a:r>
              <a:rPr lang="en-US" altLang="en-US" dirty="0" smtClean="0">
                <a:solidFill>
                  <a:schemeClr val="tx1"/>
                </a:solidFill>
              </a:rPr>
              <a:t>hich </a:t>
            </a:r>
            <a:r>
              <a:rPr lang="en-US" altLang="en-US" dirty="0">
                <a:solidFill>
                  <a:schemeClr val="tx1"/>
                </a:solidFill>
              </a:rPr>
              <a:t>of these is a straight line?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822700"/>
            <a:ext cx="4445000" cy="2451100"/>
          </a:xfrm>
        </p:spPr>
        <p:txBody>
          <a:bodyPr/>
          <a:lstStyle/>
          <a:p>
            <a:pPr marL="457200" indent="-457200">
              <a:buFont typeface="Arial" charset="0"/>
              <a:buAutoNum type="alphaUcPeriod"/>
            </a:pPr>
            <a:r>
              <a:rPr lang="en-US" altLang="en-US" dirty="0"/>
              <a:t>A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altLang="en-US" dirty="0"/>
              <a:t>B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altLang="en-US" dirty="0"/>
              <a:t>C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altLang="en-US" dirty="0"/>
              <a:t>All of them</a:t>
            </a:r>
          </a:p>
        </p:txBody>
      </p:sp>
      <p:sp>
        <p:nvSpPr>
          <p:cNvPr id="174093" name="AutoShape 13"/>
          <p:cNvSpPr>
            <a:spLocks noChangeArrowheads="1"/>
          </p:cNvSpPr>
          <p:nvPr/>
        </p:nvSpPr>
        <p:spPr bwMode="auto">
          <a:xfrm>
            <a:off x="393700" y="5422900"/>
            <a:ext cx="259080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1700808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800" smtClean="0">
              <a:solidFill>
                <a:srgbClr val="000000"/>
              </a:solidFill>
              <a:latin typeface="Trebuchet M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0098"/>
            <a:ext cx="6773408" cy="35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5656" y="119183"/>
            <a:ext cx="8640960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2400" dirty="0" smtClean="0">
                <a:solidFill>
                  <a:srgbClr val="000000"/>
                </a:solidFill>
              </a:rPr>
              <a:t>              </a:t>
            </a:r>
            <a:r>
              <a:rPr lang="nl-NL" altLang="en-US" sz="4500" b="1" dirty="0" smtClean="0">
                <a:solidFill>
                  <a:srgbClr val="000000"/>
                </a:solidFill>
                <a:latin typeface="Times New Roman"/>
              </a:rPr>
              <a:t>Curved Space:</a:t>
            </a:r>
          </a:p>
          <a:p>
            <a:pPr>
              <a:spcBef>
                <a:spcPct val="50000"/>
              </a:spcBef>
            </a:pPr>
            <a:r>
              <a:rPr lang="nl-NL" altLang="en-US" sz="4500" b="1" dirty="0" smtClean="0">
                <a:solidFill>
                  <a:srgbClr val="000000"/>
                </a:solidFill>
                <a:latin typeface="Times New Roman"/>
              </a:rPr>
              <a:t>Positive    vs.     Negative</a:t>
            </a:r>
            <a:endParaRPr lang="en-GB" altLang="en-US" sz="45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55576" y="5867864"/>
            <a:ext cx="3429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Constantia" panose="02030602050306030303" pitchFamily="18" charset="0"/>
              </a:rPr>
              <a:t>Triangle angles &gt;180 degrees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Constantia" panose="02030602050306030303" pitchFamily="18" charset="0"/>
              </a:rPr>
              <a:t>Circle circumference &lt; 2πr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860032" y="5834708"/>
            <a:ext cx="3429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Constantia" panose="02030602050306030303" pitchFamily="18" charset="0"/>
              </a:rPr>
              <a:t>Triangle angles &lt;180 degrees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Constantia" panose="02030602050306030303" pitchFamily="18" charset="0"/>
              </a:rPr>
              <a:t>Circle circumference &gt; 2πr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9427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the</a:t>
            </a:r>
          </a:p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 </a:t>
            </a:r>
          </a:p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Cosmological Principle</a:t>
            </a: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1285875"/>
            <a:ext cx="8785225" cy="39290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75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General  Relativity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428625"/>
            <a:ext cx="9396412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altLang="en-US" sz="1900" b="1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  </a:t>
            </a:r>
            <a:r>
              <a:rPr lang="en-US" altLang="en-US" sz="1800" b="1" smtClean="0"/>
              <a:t>A crucial aspect of any particular configuration is the geometry of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/>
              <a:t>   spacetime:  because Einstein’s General Relativity is a metric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/>
              <a:t>   theory, knowledge of the geometry is essential.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altLang="en-US" sz="1800" b="1" smtClean="0"/>
              <a:t>   Einstein Field Equations are notoriously complex,  essentially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altLang="en-US" sz="1800" b="1" smtClean="0"/>
              <a:t>   10 equations.  Solving them for general situations is almost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altLang="en-US" sz="1800" b="1" smtClean="0"/>
              <a:t>   impossible.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/>
              <a:t>   However, there are some special circumstances that do allow 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/>
              <a:t>   full solution. The simplest one is also the one that describes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/>
              <a:t>   our Universe.  It is encapsulated in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smtClean="0"/>
              <a:t> </a:t>
            </a:r>
            <a:endParaRPr lang="en-US" altLang="en-US" smtClean="0"/>
          </a:p>
        </p:txBody>
      </p:sp>
      <p:sp>
        <p:nvSpPr>
          <p:cNvPr id="6" name="Rectangle 5"/>
          <p:cNvSpPr/>
          <p:nvPr/>
        </p:nvSpPr>
        <p:spPr>
          <a:xfrm>
            <a:off x="428625" y="928688"/>
            <a:ext cx="8358188" cy="3714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4786313"/>
            <a:ext cx="8358188" cy="928687"/>
          </a:xfrm>
          <a:prstGeom prst="rect">
            <a:avLst/>
          </a:prstGeom>
          <a:solidFill>
            <a:srgbClr val="000099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5" y="4857750"/>
            <a:ext cx="79295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</a:t>
            </a:r>
            <a:r>
              <a:rPr lang="en-US" sz="4400" b="1" dirty="0">
                <a:solidFill>
                  <a:prstClr val="white"/>
                </a:solidFill>
                <a:latin typeface="Constantia"/>
              </a:rPr>
              <a:t>Cosmological  Principle 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57188" y="5786438"/>
            <a:ext cx="9396412" cy="85725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r>
              <a:rPr lang="en-US" sz="2600" b="1" dirty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sz="1900" b="1" dirty="0">
                <a:solidFill>
                  <a:prstClr val="white"/>
                </a:solidFill>
                <a:latin typeface="Constantia"/>
              </a:rPr>
              <a:t> </a:t>
            </a: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endParaRPr lang="en-US" sz="1900" b="1" dirty="0">
              <a:solidFill>
                <a:prstClr val="white"/>
              </a:solidFill>
              <a:latin typeface="Constantia"/>
            </a:endParaRP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r>
              <a:rPr lang="en-US" sz="1900" b="1" dirty="0">
                <a:solidFill>
                  <a:prstClr val="white"/>
                </a:solidFill>
                <a:latin typeface="Constantia"/>
              </a:rPr>
              <a:t>             </a:t>
            </a:r>
            <a:r>
              <a:rPr lang="en-US" sz="7200" b="1" dirty="0">
                <a:solidFill>
                  <a:prstClr val="white"/>
                </a:solidFill>
                <a:latin typeface="Constantia"/>
              </a:rPr>
              <a:t>On the basis of this principle,  we can constrain the geometry </a:t>
            </a: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r>
              <a:rPr lang="en-US" sz="7200" b="1" dirty="0">
                <a:solidFill>
                  <a:prstClr val="white"/>
                </a:solidFill>
                <a:latin typeface="Constantia"/>
              </a:rPr>
              <a:t>    of the Universe and hence find its dynamical evolution.</a:t>
            </a: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r>
              <a:rPr lang="en-US" sz="1900" b="1" dirty="0">
                <a:solidFill>
                  <a:prstClr val="white"/>
                </a:solidFill>
                <a:latin typeface="Constantia"/>
              </a:rPr>
              <a:t>   </a:t>
            </a: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defRPr/>
            </a:pPr>
            <a:r>
              <a:rPr lang="en-US" sz="1900" b="1" dirty="0">
                <a:solidFill>
                  <a:prstClr val="white"/>
                </a:solidFill>
                <a:latin typeface="Constantia"/>
              </a:rPr>
              <a:t> </a:t>
            </a:r>
            <a:endParaRPr lang="en-US" sz="2600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5" y="5857875"/>
            <a:ext cx="8358188" cy="857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4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357313"/>
            <a:ext cx="8229600" cy="5286375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Strong Nuclear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   </a:t>
            </a:r>
            <a:r>
              <a:rPr lang="en-US" sz="1600" dirty="0" smtClean="0"/>
              <a:t>      Responsible for holding particles together inside the nucleus.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 smtClean="0"/>
              <a:t>             The nuclear strong force carrier particle is called the gluon.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 smtClean="0"/>
              <a:t>             The nuclear strong interaction has a range of 10</a:t>
            </a:r>
            <a:r>
              <a:rPr lang="en-US" sz="1600" baseline="30000" dirty="0" smtClean="0"/>
              <a:t>-15</a:t>
            </a:r>
            <a:r>
              <a:rPr lang="en-US" sz="1600" dirty="0" smtClean="0"/>
              <a:t> m (diameter of a proton).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Electromagnetic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/>
              <a:t>     </a:t>
            </a:r>
            <a:r>
              <a:rPr lang="en-US" sz="1600" dirty="0" smtClean="0"/>
              <a:t>      Responsible for electric and magnetic interactions, and determines structure of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 smtClean="0"/>
              <a:t>            atoms and molecules.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 smtClean="0"/>
              <a:t>            The electromagnetic force carrier particle is the photon  (quantum of light)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 smtClean="0"/>
              <a:t>            The electromagnetic interaction range is infinite.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Weak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/>
              <a:t>           Responsible for (beta) radioactivity.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/>
              <a:t>           The weak force carrier particles are called weak gauge bosons (Z,W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,W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).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/>
              <a:t>           The nuclear weak interaction has a range of 10</a:t>
            </a:r>
            <a:r>
              <a:rPr lang="en-US" sz="1800" baseline="30000" dirty="0" smtClean="0"/>
              <a:t>-17</a:t>
            </a:r>
            <a:r>
              <a:rPr lang="en-US" sz="1800" dirty="0" smtClean="0"/>
              <a:t> m (1% of proton diameter).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Gravity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100" dirty="0" smtClean="0"/>
              <a:t>          </a:t>
            </a:r>
            <a:r>
              <a:rPr lang="en-US" sz="1900" dirty="0" smtClean="0"/>
              <a:t>Responsible for the attraction between masses. Although the gravitational force carrier     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 smtClean="0"/>
              <a:t>          The hypothetical (carrier) particle is the graviton.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 smtClean="0"/>
              <a:t>          The gravitational interaction range is infinite.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 smtClean="0"/>
              <a:t>          By far the weakest force  of  nature.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-357214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Four Fundamental Forces of Nature</a:t>
            </a: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500063" y="1143000"/>
            <a:ext cx="8286750" cy="542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5691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684213" y="2565400"/>
            <a:ext cx="7848600" cy="3527425"/>
          </a:xfrm>
          <a:prstGeom prst="rect">
            <a:avLst/>
          </a:prstGeom>
          <a:solidFill>
            <a:srgbClr val="00008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5651500" y="6237288"/>
            <a:ext cx="2879725" cy="503237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684213" y="1700213"/>
            <a:ext cx="3529012" cy="720725"/>
          </a:xfrm>
          <a:prstGeom prst="rect">
            <a:avLst/>
          </a:prstGeom>
          <a:solidFill>
            <a:srgbClr val="00008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</a:t>
            </a:r>
            <a: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Cosmological Principle:</a:t>
            </a:r>
            <a:b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the Universe Simple  &amp;  Smooth</a:t>
            </a:r>
            <a:r>
              <a:rPr sz="4400" b="1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684213" y="1773238"/>
            <a:ext cx="40338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FEFAC9"/>
                </a:solidFill>
                <a:latin typeface="Tahoma" pitchFamily="34" charset="0"/>
              </a:rPr>
              <a:t>“</a:t>
            </a: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God is an infinite sphere whose centre is 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 everywhere and its circumference nowhere”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FEFAC9"/>
                </a:solidFill>
                <a:latin typeface="Tahoma" pitchFamily="34" charset="0"/>
              </a:rPr>
              <a:t>                                    </a:t>
            </a:r>
            <a:r>
              <a:rPr lang="en-US" altLang="en-US" sz="1200" smtClean="0">
                <a:solidFill>
                  <a:srgbClr val="993300"/>
                </a:solidFill>
                <a:latin typeface="Tahoma" pitchFamily="34" charset="0"/>
              </a:rPr>
              <a:t>Empedocles, 5</a:t>
            </a:r>
            <a:r>
              <a:rPr lang="en-US" altLang="en-US" sz="1200" baseline="30000" smtClean="0">
                <a:solidFill>
                  <a:srgbClr val="993300"/>
                </a:solidFill>
                <a:latin typeface="Tahoma" pitchFamily="34" charset="0"/>
              </a:rPr>
              <a:t>th</a:t>
            </a:r>
            <a:r>
              <a:rPr lang="en-US" altLang="en-US" sz="1200" smtClean="0">
                <a:solidFill>
                  <a:srgbClr val="993300"/>
                </a:solidFill>
                <a:latin typeface="Tahoma" pitchFamily="34" charset="0"/>
              </a:rPr>
              <a:t> cent BC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5580063" y="6308725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”all places in the Universe are alike’’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prstClr val="white"/>
                </a:solidFill>
                <a:latin typeface="Tahoma" pitchFamily="34" charset="0"/>
              </a:rPr>
              <a:t>                                     </a:t>
            </a:r>
            <a:r>
              <a:rPr lang="en-US" altLang="en-US" sz="1200" smtClean="0">
                <a:solidFill>
                  <a:srgbClr val="993300"/>
                </a:solidFill>
                <a:latin typeface="Tahoma" pitchFamily="34" charset="0"/>
              </a:rPr>
              <a:t>Einstein, 1931</a:t>
            </a: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50825" y="3573463"/>
            <a:ext cx="46799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Tahoma" pitchFamily="34" charset="0"/>
              </a:rPr>
              <a:t>        ●   Homogeneous              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Tahoma" pitchFamily="34" charset="0"/>
              </a:rPr>
              <a:t>        ●   Isotropic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000" smtClean="0">
              <a:solidFill>
                <a:srgbClr val="FFFF00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Tahoma" pitchFamily="34" charset="0"/>
              </a:rPr>
              <a:t>        ●   Universality      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Tahoma" pitchFamily="34" charset="0"/>
              </a:rPr>
              <a:t>        ●   Uniformly Expanding </a:t>
            </a:r>
          </a:p>
        </p:txBody>
      </p:sp>
      <p:cxnSp>
        <p:nvCxnSpPr>
          <p:cNvPr id="49161" name="AutoShape 10"/>
          <p:cNvCxnSpPr>
            <a:cxnSpLocks noChangeShapeType="1"/>
            <a:stCxn id="49160" idx="1"/>
          </p:cNvCxnSpPr>
          <p:nvPr/>
        </p:nvCxnSpPr>
        <p:spPr bwMode="auto">
          <a:xfrm>
            <a:off x="250825" y="4686300"/>
            <a:ext cx="15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8043" name="Text Box 11"/>
          <p:cNvSpPr txBox="1">
            <a:spLocks noChangeArrowheads="1"/>
          </p:cNvSpPr>
          <p:nvPr/>
        </p:nvSpPr>
        <p:spPr bwMode="auto">
          <a:xfrm>
            <a:off x="323850" y="2565400"/>
            <a:ext cx="82089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                         </a:t>
            </a:r>
            <a:r>
              <a:rPr lang="en-US" sz="2400" dirty="0">
                <a:solidFill>
                  <a:srgbClr val="FEFAC9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Cosmological Principle: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EFAC9">
                    <a:lumMod val="75000"/>
                  </a:srgbClr>
                </a:solidFill>
                <a:latin typeface="Constantia"/>
              </a:rPr>
              <a:t>          Describes the symmetries in global appearance of the Universe:</a:t>
            </a:r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5003800" y="3500438"/>
            <a:ext cx="34575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The Universe</a:t>
            </a:r>
            <a:r>
              <a:rPr lang="en-US" altLang="en-US" sz="1800" smtClean="0">
                <a:solidFill>
                  <a:srgbClr val="A5B592"/>
                </a:solidFill>
                <a:latin typeface="Tahoma" pitchFamily="34" charset="0"/>
              </a:rPr>
              <a:t> </a:t>
            </a: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is the same everywhere: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        - physical quantities     (density, T,p,…)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The Universe looks the same in every direction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Physical Laws same everywhere 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smtClean="0">
              <a:solidFill>
                <a:srgbClr val="A5B592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The Universe “grows” with same rate in 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         - every direction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A5B592"/>
                </a:solidFill>
                <a:latin typeface="Tahoma" pitchFamily="34" charset="0"/>
              </a:rPr>
              <a:t>         - at every location</a:t>
            </a:r>
          </a:p>
        </p:txBody>
      </p:sp>
      <p:sp>
        <p:nvSpPr>
          <p:cNvPr id="49164" name="AutoShape 13"/>
          <p:cNvSpPr>
            <a:spLocks noChangeArrowheads="1"/>
          </p:cNvSpPr>
          <p:nvPr/>
        </p:nvSpPr>
        <p:spPr bwMode="auto">
          <a:xfrm>
            <a:off x="4140200" y="3644900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65" name="AutoShape 14"/>
          <p:cNvSpPr>
            <a:spLocks noChangeArrowheads="1"/>
          </p:cNvSpPr>
          <p:nvPr/>
        </p:nvSpPr>
        <p:spPr bwMode="auto">
          <a:xfrm>
            <a:off x="4140200" y="4076700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66" name="AutoShape 15"/>
          <p:cNvSpPr>
            <a:spLocks noChangeArrowheads="1"/>
          </p:cNvSpPr>
          <p:nvPr/>
        </p:nvSpPr>
        <p:spPr bwMode="auto">
          <a:xfrm>
            <a:off x="4140200" y="5013325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67" name="AutoShape 16"/>
          <p:cNvSpPr>
            <a:spLocks noChangeArrowheads="1"/>
          </p:cNvSpPr>
          <p:nvPr/>
        </p:nvSpPr>
        <p:spPr bwMode="auto">
          <a:xfrm>
            <a:off x="4140200" y="5516563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573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42875" y="2000250"/>
            <a:ext cx="8856663" cy="1143000"/>
          </a:xfrm>
          <a:prstGeom prst="rect">
            <a:avLst/>
          </a:prstGeom>
          <a:solidFill>
            <a:srgbClr val="000080"/>
          </a:solidFill>
          <a:ln w="381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07950" y="3929063"/>
            <a:ext cx="8856663" cy="2163762"/>
          </a:xfrm>
          <a:prstGeom prst="rect">
            <a:avLst/>
          </a:prstGeom>
          <a:solidFill>
            <a:srgbClr val="000080"/>
          </a:solidFill>
          <a:ln w="381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69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85720" y="-142900"/>
            <a:ext cx="9036050" cy="12684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Geometry of the Universe</a:t>
            </a:r>
          </a:p>
        </p:txBody>
      </p:sp>
      <p:sp>
        <p:nvSpPr>
          <p:cNvPr id="1069061" name="Text Box 5"/>
          <p:cNvSpPr txBox="1">
            <a:spLocks noChangeArrowheads="1"/>
          </p:cNvSpPr>
          <p:nvPr/>
        </p:nvSpPr>
        <p:spPr bwMode="auto">
          <a:xfrm>
            <a:off x="6516688" y="6021388"/>
            <a:ext cx="2447925" cy="755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dirty="0">
                <a:solidFill>
                  <a:srgbClr val="FEFAC9"/>
                </a:solidFill>
                <a:latin typeface="Tahoma" pitchFamily="34" charset="0"/>
              </a:rPr>
              <a:t>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Constantia"/>
              </a:rPr>
              <a:t> uniform=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Constantia"/>
              </a:rPr>
              <a:t> homogeneous &amp; isotropic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Constantia"/>
              </a:rPr>
              <a:t> (cosmological principle)</a:t>
            </a:r>
          </a:p>
        </p:txBody>
      </p:sp>
      <p:sp>
        <p:nvSpPr>
          <p:cNvPr id="1069062" name="Text Box 6"/>
          <p:cNvSpPr txBox="1">
            <a:spLocks noChangeArrowheads="1"/>
          </p:cNvSpPr>
          <p:nvPr/>
        </p:nvSpPr>
        <p:spPr bwMode="auto">
          <a:xfrm>
            <a:off x="214313" y="2000250"/>
            <a:ext cx="8604250" cy="3878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AC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Fundamental Tenet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AC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of (Non-Euclidian = Riemannian) Geometry</a:t>
            </a:r>
            <a:r>
              <a:rPr lang="en-US" sz="24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r>
              <a:rPr lang="en-US" sz="24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There exist no more than THREE uniform spaces: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Constantia"/>
              </a:rPr>
              <a:t>          1)       Euclidian (flat) Geometry                 </a:t>
            </a:r>
            <a:r>
              <a:rPr lang="en-US" sz="2000" dirty="0" err="1">
                <a:solidFill>
                  <a:prstClr val="white"/>
                </a:solidFill>
                <a:latin typeface="Constantia"/>
              </a:rPr>
              <a:t>Euclides</a:t>
            </a:r>
            <a:endParaRPr lang="en-US" sz="2000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Constantia"/>
              </a:rPr>
              <a:t>          2)       Hyperbolic Geometry                        </a:t>
            </a:r>
            <a:r>
              <a:rPr lang="en-US" sz="2000" dirty="0" err="1">
                <a:solidFill>
                  <a:prstClr val="white"/>
                </a:solidFill>
                <a:latin typeface="Constantia"/>
              </a:rPr>
              <a:t>Gauß</a:t>
            </a:r>
            <a:r>
              <a:rPr lang="en-US" sz="2000" dirty="0">
                <a:solidFill>
                  <a:prstClr val="white"/>
                </a:solidFill>
                <a:latin typeface="Constantia"/>
              </a:rPr>
              <a:t>, Lobachevski, </a:t>
            </a:r>
            <a:r>
              <a:rPr lang="en-US" sz="2000" dirty="0" err="1">
                <a:solidFill>
                  <a:prstClr val="white"/>
                </a:solidFill>
                <a:latin typeface="Constantia"/>
              </a:rPr>
              <a:t>Bolyai</a:t>
            </a:r>
            <a:endParaRPr lang="en-US" sz="2000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Constantia"/>
              </a:rPr>
              <a:t>          3)       Spherical Geometry                           Riemann</a:t>
            </a:r>
          </a:p>
        </p:txBody>
      </p:sp>
    </p:spTree>
    <p:extLst>
      <p:ext uri="{BB962C8B-B14F-4D97-AF65-F5344CB8AC3E}">
        <p14:creationId xmlns:p14="http://schemas.microsoft.com/office/powerpoint/2010/main" val="19659407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spaces_curv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214313"/>
            <a:ext cx="8605838" cy="77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55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500826" y="-1357346"/>
            <a:ext cx="3024187" cy="374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Geometry     </a:t>
            </a:r>
            <a:br>
              <a:rPr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of the   </a:t>
            </a:r>
            <a:br>
              <a:rPr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Universe</a:t>
            </a:r>
          </a:p>
        </p:txBody>
      </p:sp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1547813" y="119697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smtClean="0">
                <a:solidFill>
                  <a:prstClr val="white"/>
                </a:solidFill>
                <a:latin typeface="Papyrus" pitchFamily="66" charset="0"/>
              </a:rPr>
              <a:t>K=+1</a:t>
            </a:r>
          </a:p>
        </p:txBody>
      </p: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250825" y="328453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smtClean="0">
                <a:solidFill>
                  <a:prstClr val="white"/>
                </a:solidFill>
                <a:latin typeface="Papyrus" pitchFamily="66" charset="0"/>
              </a:rPr>
              <a:t>K= -1</a:t>
            </a: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79388" y="56610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smtClean="0">
                <a:solidFill>
                  <a:prstClr val="white"/>
                </a:solidFill>
                <a:latin typeface="Papyrus" pitchFamily="66" charset="0"/>
              </a:rPr>
              <a:t>K=0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0188" y="642938"/>
            <a:ext cx="1071562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875" y="2571750"/>
            <a:ext cx="1071563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00750"/>
            <a:ext cx="1071563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5" y="857250"/>
            <a:ext cx="27860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Positive </a:t>
            </a:r>
          </a:p>
          <a:p>
            <a:pPr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Curvature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5" y="2786063"/>
            <a:ext cx="2786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Negative </a:t>
            </a:r>
          </a:p>
          <a:p>
            <a:pPr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Curvature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313" y="5929313"/>
            <a:ext cx="27860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Flat</a:t>
            </a:r>
          </a:p>
        </p:txBody>
      </p:sp>
      <p:graphicFrame>
        <p:nvGraphicFramePr>
          <p:cNvPr id="51213" name="Object 7"/>
          <p:cNvGraphicFramePr>
            <a:graphicFrameLocks noChangeAspect="1"/>
          </p:cNvGraphicFramePr>
          <p:nvPr/>
        </p:nvGraphicFramePr>
        <p:xfrm>
          <a:off x="285750" y="1500188"/>
          <a:ext cx="8572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0" name="Equation" r:id="rId4" imgW="431425" imgH="177646" progId="Equation.DSMT4">
                  <p:embed/>
                </p:oleObj>
              </mc:Choice>
              <mc:Fallback>
                <p:oleObj name="Equation" r:id="rId4" imgW="431425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00188"/>
                        <a:ext cx="8572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4" name="Object 8"/>
          <p:cNvGraphicFramePr>
            <a:graphicFrameLocks noChangeAspect="1"/>
          </p:cNvGraphicFramePr>
          <p:nvPr/>
        </p:nvGraphicFramePr>
        <p:xfrm>
          <a:off x="214313" y="3571875"/>
          <a:ext cx="8572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1" name="Equation" r:id="rId6" imgW="431425" imgH="177646" progId="Equation.DSMT4">
                  <p:embed/>
                </p:oleObj>
              </mc:Choice>
              <mc:Fallback>
                <p:oleObj name="Equation" r:id="rId6" imgW="431425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3571875"/>
                        <a:ext cx="8572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5" name="Object 9"/>
          <p:cNvGraphicFramePr>
            <a:graphicFrameLocks noChangeAspect="1"/>
          </p:cNvGraphicFramePr>
          <p:nvPr/>
        </p:nvGraphicFramePr>
        <p:xfrm>
          <a:off x="285750" y="6286500"/>
          <a:ext cx="70643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2" name="Equation" r:id="rId8" imgW="355138" imgH="177569" progId="Equation.DSMT4">
                  <p:embed/>
                </p:oleObj>
              </mc:Choice>
              <mc:Fallback>
                <p:oleObj name="Equation" r:id="rId8" imgW="355138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286500"/>
                        <a:ext cx="70643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1909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2008_04_02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2875"/>
            <a:ext cx="32861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2714612" y="642918"/>
            <a:ext cx="7286644" cy="228601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</a:t>
            </a:r>
            <a:r>
              <a:rPr lang="en-US" sz="59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Uniform Spaces: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59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</a:t>
            </a:r>
            <a:r>
              <a:rPr lang="en-US" sz="3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Geometric  Characteristics</a:t>
            </a:r>
          </a:p>
        </p:txBody>
      </p:sp>
      <p:pic>
        <p:nvPicPr>
          <p:cNvPr id="52228" name="Picture 3" descr="curved_spaces.characteris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725"/>
            <a:ext cx="9144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8807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Friedmann, Lemaitre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&amp; 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Expansion History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57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ChangeArrowheads="1"/>
          </p:cNvSpPr>
          <p:nvPr/>
        </p:nvSpPr>
        <p:spPr bwMode="auto">
          <a:xfrm>
            <a:off x="5572125" y="5500688"/>
            <a:ext cx="3384550" cy="1071562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75" name="Picture 6" descr="Friedman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3257550" cy="3960813"/>
          </a:xfrm>
          <a:noFill/>
        </p:spPr>
      </p:pic>
      <p:sp>
        <p:nvSpPr>
          <p:cNvPr id="54276" name="Rectangle 13"/>
          <p:cNvSpPr>
            <a:spLocks noChangeArrowheads="1"/>
          </p:cNvSpPr>
          <p:nvPr/>
        </p:nvSpPr>
        <p:spPr bwMode="auto">
          <a:xfrm>
            <a:off x="179388" y="1412875"/>
            <a:ext cx="3240087" cy="39608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</a:rPr>
              <a:t>Friedmann &amp; Lemaitre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5148263" y="2198688"/>
            <a:ext cx="37798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Times New Roman" pitchFamily="18" charset="0"/>
              </a:rPr>
              <a:t>        </a:t>
            </a:r>
            <a:r>
              <a:rPr lang="en-US" sz="1500" dirty="0">
                <a:solidFill>
                  <a:prstClr val="white"/>
                </a:solidFill>
                <a:latin typeface="Constantia"/>
              </a:rPr>
              <a:t>They discovered (independently)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theoretically the expansion of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Universe as a solution to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Theory of General Relativity.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… and derived the equations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that describe the expansion and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evolution of the universe,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the foundation for all of modern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Cosmology: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sz="2400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492500" y="1412875"/>
            <a:ext cx="5472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Alexander Friedmann         (1888 -1925)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George Lemaitre                   (1894-1966)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5580063" y="2500313"/>
            <a:ext cx="3384550" cy="29289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82" name="Picture 12" descr="Lemai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00313"/>
            <a:ext cx="27860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2714625" y="2492375"/>
            <a:ext cx="2794000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2125" y="5643563"/>
            <a:ext cx="3286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Friedmann-Lemaitre</a:t>
            </a:r>
          </a:p>
          <a:p>
            <a:pPr>
              <a:defRPr/>
            </a:pP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                Equation </a:t>
            </a:r>
          </a:p>
        </p:txBody>
      </p:sp>
    </p:spTree>
    <p:extLst>
      <p:ext uri="{BB962C8B-B14F-4D97-AF65-F5344CB8AC3E}">
        <p14:creationId xmlns:p14="http://schemas.microsoft.com/office/powerpoint/2010/main" val="15680634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43563" y="2500313"/>
            <a:ext cx="3143250" cy="4143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7188" y="4572000"/>
            <a:ext cx="5214937" cy="928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57188" y="1357313"/>
            <a:ext cx="8429625" cy="1071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</a:t>
            </a:r>
            <a:r>
              <a:rPr sz="3600" b="1" dirty="0" smtClean="0">
                <a:solidFill>
                  <a:schemeClr val="tx1"/>
                </a:solidFill>
              </a:rPr>
              <a:t>  </a:t>
            </a:r>
            <a:r>
              <a:rPr sz="5000" b="1" dirty="0" smtClean="0">
                <a:solidFill>
                  <a:schemeClr val="tx1"/>
                </a:solidFill>
              </a:rPr>
              <a:t>Evolving  </a:t>
            </a:r>
            <a:r>
              <a:rPr sz="5000" b="1" dirty="0" smtClean="0">
                <a:solidFill>
                  <a:schemeClr val="tx1"/>
                </a:solidFill>
              </a:rPr>
              <a:t>Universe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" y="1500188"/>
            <a:ext cx="8572500" cy="4357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Einstein, de Sitter, Friedmann and Lemaitre all realized that in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General Relativity, there cannot be a stable and static Universe: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The Universe either expands, or it contracts … 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Expansion Universe encapsulated in a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GLOBAL expansion factor a(t)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All distances/dimensions of objects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uniformly increase by a(t):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at time t, the distance between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two objects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i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and j has increased to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graphicFrame>
        <p:nvGraphicFramePr>
          <p:cNvPr id="55303" name="Object 2"/>
          <p:cNvGraphicFramePr>
            <a:graphicFrameLocks noChangeAspect="1"/>
          </p:cNvGraphicFramePr>
          <p:nvPr/>
        </p:nvGraphicFramePr>
        <p:xfrm>
          <a:off x="1143000" y="4643438"/>
          <a:ext cx="36385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9" name="Equation" r:id="rId3" imgW="1371600" imgH="279400" progId="Equation.DSMT4">
                  <p:embed/>
                </p:oleObj>
              </mc:Choice>
              <mc:Fallback>
                <p:oleObj name="Equation" r:id="rId3" imgW="1371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643438"/>
                        <a:ext cx="36385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3"/>
          <p:cNvSpPr>
            <a:spLocks noChangeArrowheads="1"/>
          </p:cNvSpPr>
          <p:nvPr/>
        </p:nvSpPr>
        <p:spPr bwMode="auto">
          <a:xfrm>
            <a:off x="357188" y="5572125"/>
            <a:ext cx="5214937" cy="1071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5786438"/>
            <a:ext cx="8286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Note:   by definition we chose a(t</a:t>
            </a:r>
            <a:r>
              <a:rPr lang="en-US" sz="1600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)=1,  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i.e. the present-day expansion factor 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357188" y="2500313"/>
            <a:ext cx="5214937" cy="200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5307" name="Picture 12" descr="Universe_expan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928938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079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42938" y="1785938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                    Evolution   &amp;   Fate</a:t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</a:t>
            </a:r>
            <a:r>
              <a:rPr sz="3600" b="1" dirty="0" err="1" smtClean="0">
                <a:solidFill>
                  <a:schemeClr val="tx1"/>
                </a:solidFill>
              </a:rPr>
              <a:t>Friedmann</a:t>
            </a:r>
            <a:r>
              <a:rPr sz="3600" b="1" dirty="0" smtClean="0">
                <a:solidFill>
                  <a:schemeClr val="tx1"/>
                </a:solidFill>
              </a:rPr>
              <a:t>-Robertson-Walker-Lemaitre </a:t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2286000"/>
            <a:ext cx="757237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Completely determined by 3 factors: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</a:rPr>
              <a:t>          </a:t>
            </a:r>
            <a:r>
              <a:rPr lang="en-US" sz="2400" dirty="0">
                <a:solidFill>
                  <a:prstClr val="white"/>
                </a:solidFill>
                <a:sym typeface="Mathematica1"/>
              </a:rPr>
              <a:t>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energy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and matter content </a:t>
            </a: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(density and pressure)</a:t>
            </a: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                                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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geometry of the Universe</a:t>
            </a: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(curvature)                                                 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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 Cosmological  Constant</a:t>
            </a: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 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702922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2363" y="1484313"/>
            <a:ext cx="266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Our Universe ?</a:t>
            </a:r>
          </a:p>
        </p:txBody>
      </p:sp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6300788" y="2997200"/>
            <a:ext cx="26654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Einstein-de Sitter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Universe 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4500563" y="155733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6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Friedmann-Robertson-Walker-Lemaitre </a:t>
            </a:r>
            <a:br>
              <a:rPr sz="3600" b="1" smtClean="0">
                <a:solidFill>
                  <a:schemeClr val="tx1"/>
                </a:solidFill>
              </a:rPr>
            </a:br>
            <a:r>
              <a:rPr sz="3600" b="1" smtClean="0">
                <a:solidFill>
                  <a:schemeClr val="tx1"/>
                </a:solidFill>
              </a:rPr>
              <a:t>                                   Universe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4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5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3177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 descr="fund.particles_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214313"/>
            <a:ext cx="4500562" cy="1981200"/>
          </a:xfrm>
        </p:spPr>
      </p:pic>
      <p:pic>
        <p:nvPicPr>
          <p:cNvPr id="36867" name="Picture 5" descr="matter_and_force_particles_7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214563"/>
            <a:ext cx="69246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214942" y="142852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2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Four Fundamental </a:t>
            </a:r>
            <a:br>
              <a:rPr sz="32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sz="32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Forces of Nature</a:t>
            </a:r>
            <a:endParaRPr sz="32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588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642938" y="1357313"/>
            <a:ext cx="7775575" cy="3000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Friedmann-Robertson-Walker-Lemaitre </a:t>
            </a:r>
            <a:br>
              <a:rPr sz="3600" b="1" smtClean="0">
                <a:solidFill>
                  <a:schemeClr val="tx1"/>
                </a:solidFill>
              </a:rPr>
            </a:br>
            <a:r>
              <a:rPr sz="3600" b="1" smtClean="0">
                <a:solidFill>
                  <a:schemeClr val="tx1"/>
                </a:solidFill>
              </a:rPr>
              <a:t>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1428750"/>
            <a:ext cx="75723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Because of General Relativity,  the evolution of the Universe is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determined by four factors: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>
                <a:solidFill>
                  <a:prstClr val="white"/>
                </a:solidFill>
                <a:sym typeface="Mathematica1"/>
              </a:rPr>
              <a:t>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density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pressure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curvature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                                                :  </a:t>
            </a: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present curvature radius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cosmological constant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graphicFrame>
        <p:nvGraphicFramePr>
          <p:cNvPr id="56325" name="Object 3"/>
          <p:cNvGraphicFramePr>
            <a:graphicFrameLocks noChangeAspect="1"/>
          </p:cNvGraphicFramePr>
          <p:nvPr/>
        </p:nvGraphicFramePr>
        <p:xfrm>
          <a:off x="4214813" y="2286000"/>
          <a:ext cx="5270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2" name="Equation" r:id="rId3" imgW="304536" imgH="203024" progId="Equation.DSMT4">
                  <p:embed/>
                </p:oleObj>
              </mc:Choice>
              <mc:Fallback>
                <p:oleObj name="Equation" r:id="rId3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286000"/>
                        <a:ext cx="5270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4"/>
          <p:cNvGraphicFramePr>
            <a:graphicFrameLocks noChangeAspect="1"/>
          </p:cNvGraphicFramePr>
          <p:nvPr/>
        </p:nvGraphicFramePr>
        <p:xfrm>
          <a:off x="4214813" y="2786063"/>
          <a:ext cx="5270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3" name="Equation" r:id="rId5" imgW="304536" imgH="203024" progId="Equation.DSMT4">
                  <p:embed/>
                </p:oleObj>
              </mc:Choice>
              <mc:Fallback>
                <p:oleObj name="Equation" r:id="rId5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786063"/>
                        <a:ext cx="5270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5"/>
          <p:cNvGraphicFramePr>
            <a:graphicFrameLocks noChangeAspect="1"/>
          </p:cNvGraphicFramePr>
          <p:nvPr/>
        </p:nvGraphicFramePr>
        <p:xfrm>
          <a:off x="4214813" y="3286125"/>
          <a:ext cx="94456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4" name="Equation" r:id="rId7" imgW="545863" imgH="241195" progId="Equation.DSMT4">
                  <p:embed/>
                </p:oleObj>
              </mc:Choice>
              <mc:Fallback>
                <p:oleObj name="Equation" r:id="rId7" imgW="54586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286125"/>
                        <a:ext cx="944562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6"/>
          <p:cNvGraphicFramePr>
            <a:graphicFrameLocks noChangeAspect="1"/>
          </p:cNvGraphicFramePr>
          <p:nvPr/>
        </p:nvGraphicFramePr>
        <p:xfrm>
          <a:off x="5572125" y="3286125"/>
          <a:ext cx="1319213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5" name="Equation" r:id="rId9" imgW="761669" imgH="203112" progId="Equation.DSMT4">
                  <p:embed/>
                </p:oleObj>
              </mc:Choice>
              <mc:Fallback>
                <p:oleObj name="Equation" r:id="rId9" imgW="7616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286125"/>
                        <a:ext cx="1319213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7"/>
          <p:cNvGraphicFramePr>
            <a:graphicFrameLocks noChangeAspect="1"/>
          </p:cNvGraphicFramePr>
          <p:nvPr/>
        </p:nvGraphicFramePr>
        <p:xfrm>
          <a:off x="4214813" y="3929063"/>
          <a:ext cx="263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6" name="Equation" r:id="rId11" imgW="152268" imgH="164957" progId="Equation.DSMT4">
                  <p:embed/>
                </p:oleObj>
              </mc:Choice>
              <mc:Fallback>
                <p:oleObj name="Equation" r:id="rId11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929063"/>
                        <a:ext cx="2635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2938" y="4286250"/>
            <a:ext cx="7858125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sym typeface="Mathematica1"/>
              </a:rPr>
              <a:t>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Density &amp; Pressure:             - in relativity, energy &amp; momentum need to be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 seen as one physical quantity (four-vector)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pressure = momentum flux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Curvature:                             - gravity is a manifestation of geometry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spacetime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Cosmological Constant:      - free parameter in General Relativity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Einstein’s “biggest blunder”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mysteriously, since 1998 we know it dominates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the Universe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31" name="Rectangle 3"/>
          <p:cNvSpPr>
            <a:spLocks noChangeArrowheads="1"/>
          </p:cNvSpPr>
          <p:nvPr/>
        </p:nvSpPr>
        <p:spPr bwMode="auto">
          <a:xfrm>
            <a:off x="642938" y="4429125"/>
            <a:ext cx="7775575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56332" name="Object 8"/>
          <p:cNvGraphicFramePr>
            <a:graphicFrameLocks noChangeAspect="1"/>
          </p:cNvGraphicFramePr>
          <p:nvPr/>
        </p:nvGraphicFramePr>
        <p:xfrm>
          <a:off x="5572125" y="3643313"/>
          <a:ext cx="3286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7" name="Equation" r:id="rId13" imgW="190500" imgH="228600" progId="Equation.DSMT4">
                  <p:embed/>
                </p:oleObj>
              </mc:Choice>
              <mc:Fallback>
                <p:oleObj name="Equation" r:id="rId13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643313"/>
                        <a:ext cx="32861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1591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786063"/>
            <a:ext cx="7775575" cy="192881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  </a:t>
            </a:r>
            <a:r>
              <a:rPr sz="5600" b="1" smtClean="0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590" y="1400969"/>
            <a:ext cx="7786687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In  a   FRW  Universe, 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densities are in the order of the critical density, </a:t>
            </a:r>
            <a:endParaRPr lang="en-US" sz="2200" b="1" dirty="0" smtClean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2200" b="1" dirty="0" smtClean="0">
                <a:solidFill>
                  <a:prstClr val="white"/>
                </a:solidFill>
                <a:latin typeface="Constantia"/>
              </a:rPr>
              <a:t>he density at which the Universe has a flat curvature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</p:txBody>
      </p:sp>
      <p:graphicFrame>
        <p:nvGraphicFramePr>
          <p:cNvPr id="84997" name="Object 3"/>
          <p:cNvGraphicFramePr>
            <a:graphicFrameLocks noChangeAspect="1"/>
          </p:cNvGraphicFramePr>
          <p:nvPr/>
        </p:nvGraphicFramePr>
        <p:xfrm>
          <a:off x="1071563" y="3071813"/>
          <a:ext cx="7286625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6" name="Equation" r:id="rId3" imgW="2260600" imgH="419100" progId="Equation.DSMT4">
                  <p:embed/>
                </p:oleObj>
              </mc:Choice>
              <mc:Fallback>
                <p:oleObj name="Equation" r:id="rId3" imgW="2260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071813"/>
                        <a:ext cx="7286625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7"/>
          <p:cNvGraphicFramePr>
            <a:graphicFrameLocks noChangeAspect="1"/>
          </p:cNvGraphicFramePr>
          <p:nvPr/>
        </p:nvGraphicFramePr>
        <p:xfrm>
          <a:off x="4357688" y="50006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7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0006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6229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85813" y="3143250"/>
            <a:ext cx="7775575" cy="17145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  </a:t>
            </a:r>
            <a:r>
              <a:rPr sz="5600" b="1" smtClean="0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13" y="1928813"/>
            <a:ext cx="79295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In  a  matter-dominated Universe,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the evolution and fate of the Universe entirely determined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by the (energy) density in units of critical density:    </a:t>
            </a:r>
          </a:p>
        </p:txBody>
      </p:sp>
      <p:graphicFrame>
        <p:nvGraphicFramePr>
          <p:cNvPr id="860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945041"/>
              </p:ext>
            </p:extLst>
          </p:nvPr>
        </p:nvGraphicFramePr>
        <p:xfrm>
          <a:off x="3494088" y="3214688"/>
          <a:ext cx="212883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0" name="Equation" r:id="rId3" imgW="583920" imgH="431640" progId="Equation.DSMT4">
                  <p:embed/>
                </p:oleObj>
              </mc:Choice>
              <mc:Fallback>
                <p:oleObj name="Equation" r:id="rId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8" y="3214688"/>
                        <a:ext cx="212883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5072063"/>
            <a:ext cx="79295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Arguably,  </a:t>
            </a: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 is the most important parameter of cosmology !!!</a:t>
            </a:r>
          </a:p>
          <a:p>
            <a:pPr>
              <a:defRPr/>
            </a:pPr>
            <a:endParaRPr lang="en-US" sz="2000" b="1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Present-day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Cosmic Density:</a:t>
            </a:r>
          </a:p>
        </p:txBody>
      </p:sp>
      <p:graphicFrame>
        <p:nvGraphicFramePr>
          <p:cNvPr id="86023" name="Object 3"/>
          <p:cNvGraphicFramePr>
            <a:graphicFrameLocks noChangeAspect="1"/>
          </p:cNvGraphicFramePr>
          <p:nvPr/>
        </p:nvGraphicFramePr>
        <p:xfrm>
          <a:off x="4286250" y="55721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1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55721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43375" y="5572125"/>
            <a:ext cx="43576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456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w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hat the Universe exists of: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Constituents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571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756592" y="-459432"/>
            <a:ext cx="10117138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  </a:t>
            </a:r>
            <a:r>
              <a:rPr sz="4600" b="1" dirty="0" smtClean="0">
                <a:solidFill>
                  <a:schemeClr val="tx1"/>
                </a:solidFill>
              </a:rPr>
              <a:t>  </a:t>
            </a:r>
            <a:r>
              <a:rPr sz="5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Cosmic </a:t>
            </a:r>
            <a:r>
              <a:rPr sz="5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Components</a:t>
            </a:r>
            <a:endParaRPr sz="56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8372" name="Picture 17" descr="Cosmological_com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7500937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119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200" b="1" dirty="0" smtClean="0">
                <a:solidFill>
                  <a:prstClr val="white"/>
                </a:solidFill>
                <a:latin typeface="Constantia"/>
              </a:rPr>
              <a:t>Cosmic Energy </a:t>
            </a:r>
            <a:r>
              <a:rPr lang="en-US" sz="4200" b="1" dirty="0" err="1" smtClean="0">
                <a:solidFill>
                  <a:prstClr val="white"/>
                </a:solidFill>
                <a:latin typeface="Constantia"/>
              </a:rPr>
              <a:t>Inventarisation</a:t>
            </a:r>
            <a:endParaRPr lang="en-US" sz="4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60419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573016"/>
            <a:ext cx="7776864" cy="432048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7632154" y="4149080"/>
            <a:ext cx="359867" cy="576064"/>
          </a:xfrm>
          <a:prstGeom prst="upArrow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1149" y="4869160"/>
            <a:ext cx="152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</a:t>
            </a:r>
            <a:r>
              <a:rPr lang="nl-NL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terren slechts ~0.1% energie</a:t>
            </a:r>
          </a:p>
          <a:p>
            <a:r>
              <a:rPr lang="nl-NL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Heelal</a:t>
            </a:r>
            <a:endParaRPr lang="en-GB" sz="1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1149" y="4869160"/>
            <a:ext cx="1301291" cy="646331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307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7874" y="-20768"/>
            <a:ext cx="957706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/>
              <a:t>           </a:t>
            </a:r>
            <a:r>
              <a:rPr lang="nl-NL" sz="6000" b="1" dirty="0" smtClean="0">
                <a:solidFill>
                  <a:schemeClr val="bg1"/>
                </a:solidFill>
              </a:rPr>
              <a:t>C</a:t>
            </a:r>
            <a:r>
              <a:rPr lang="nl-NL" sz="6000" b="1" dirty="0" smtClean="0">
                <a:solidFill>
                  <a:schemeClr val="bg1"/>
                </a:solidFill>
              </a:rPr>
              <a:t>osmic  Constitution 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8132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2717800"/>
            <a:ext cx="5219700" cy="2205038"/>
          </a:xfrm>
        </p:spPr>
      </p:pic>
      <p:pic>
        <p:nvPicPr>
          <p:cNvPr id="48133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341438"/>
            <a:ext cx="3219450" cy="5086350"/>
          </a:xfrm>
        </p:spPr>
      </p:pic>
      <p:sp>
        <p:nvSpPr>
          <p:cNvPr id="8" name="Rectangle 7"/>
          <p:cNvSpPr/>
          <p:nvPr/>
        </p:nvSpPr>
        <p:spPr>
          <a:xfrm>
            <a:off x="5795963" y="1196752"/>
            <a:ext cx="3240087" cy="5545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88" y="2487613"/>
            <a:ext cx="5472112" cy="266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342003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prstClr val="black"/>
                </a:solidFill>
                <a:latin typeface="Constantia"/>
              </a:rPr>
              <a:t>Changes in Time: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77" y="5229200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prstClr val="black"/>
                </a:solidFill>
                <a:latin typeface="Constantia"/>
              </a:rPr>
              <a:t>Cosmic Pie Diagram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407894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2786063"/>
            <a:ext cx="642938" cy="1000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104451" name="Content Placeholder 3" descr="frw.aexp.r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34425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2125" y="2786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</a:rPr>
              <a:t>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3500438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/>
              </a:rPr>
              <a:t>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45720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</a:rPr>
              <a:t>dark energy</a:t>
            </a:r>
          </a:p>
        </p:txBody>
      </p:sp>
      <p:graphicFrame>
        <p:nvGraphicFramePr>
          <p:cNvPr id="104455" name="Object 5"/>
          <p:cNvGraphicFramePr>
            <a:graphicFrameLocks noChangeAspect="1"/>
          </p:cNvGraphicFramePr>
          <p:nvPr/>
        </p:nvGraphicFramePr>
        <p:xfrm>
          <a:off x="142875" y="928688"/>
          <a:ext cx="6429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7" name="Equation" r:id="rId4" imgW="380835" imgH="444307" progId="Equation.DSMT4">
                  <p:embed/>
                </p:oleObj>
              </mc:Choice>
              <mc:Fallback>
                <p:oleObj name="Equation" r:id="rId4" imgW="38083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8688"/>
                        <a:ext cx="6429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3000375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Radiation-Matter transition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358216" y="2142322"/>
            <a:ext cx="1285884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893869" y="4678371"/>
            <a:ext cx="221457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0" y="3000375"/>
            <a:ext cx="2071688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38" y="2143125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Matter-Dark Energy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Transition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6500" y="2143125"/>
            <a:ext cx="2143125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287438" y="3571082"/>
            <a:ext cx="1714512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046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Content Placeholder 3" descr="frw.aexp.omega.lo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78875" cy="6858000"/>
          </a:xfrm>
        </p:spPr>
      </p:pic>
      <p:sp>
        <p:nvSpPr>
          <p:cNvPr id="3" name="TextBox 2"/>
          <p:cNvSpPr txBox="1"/>
          <p:nvPr/>
        </p:nvSpPr>
        <p:spPr>
          <a:xfrm>
            <a:off x="6286500" y="51435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Constantia"/>
              </a:rPr>
              <a:t>dark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88" y="1643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nstantia"/>
              </a:rPr>
              <a:t>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3" y="200025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Constantia"/>
              </a:rPr>
              <a:t>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938" y="3000375"/>
            <a:ext cx="2071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Radiation-Matter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63" y="2500313"/>
            <a:ext cx="235743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Dark Energy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Transition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8938" y="3000375"/>
            <a:ext cx="1643062" cy="500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28066" y="1643050"/>
            <a:ext cx="2286810" cy="794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28860" y="4643446"/>
            <a:ext cx="228601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58063" y="2500313"/>
            <a:ext cx="1214437" cy="785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65239" y="1535893"/>
            <a:ext cx="150019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787504" y="3713958"/>
            <a:ext cx="85725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313" y="2786063"/>
            <a:ext cx="714375" cy="785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8015" name="Object 5"/>
          <p:cNvGraphicFramePr>
            <a:graphicFrameLocks noChangeAspect="1"/>
          </p:cNvGraphicFramePr>
          <p:nvPr/>
        </p:nvGraphicFramePr>
        <p:xfrm>
          <a:off x="214313" y="428625"/>
          <a:ext cx="72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2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8625"/>
                        <a:ext cx="72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6" name="Object 3"/>
          <p:cNvGraphicFramePr>
            <a:graphicFrameLocks noChangeAspect="1"/>
          </p:cNvGraphicFramePr>
          <p:nvPr/>
        </p:nvGraphicFramePr>
        <p:xfrm>
          <a:off x="214313" y="1000125"/>
          <a:ext cx="838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3" name="Equation" r:id="rId6" imgW="469900" imgH="228600" progId="Equation.DSMT4">
                  <p:embed/>
                </p:oleObj>
              </mc:Choice>
              <mc:Fallback>
                <p:oleObj name="Equation" r:id="rId6" imgW="469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000125"/>
                        <a:ext cx="838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7" name="Object 4"/>
          <p:cNvGraphicFramePr>
            <a:graphicFrameLocks noChangeAspect="1"/>
          </p:cNvGraphicFramePr>
          <p:nvPr/>
        </p:nvGraphicFramePr>
        <p:xfrm>
          <a:off x="214313" y="1571625"/>
          <a:ext cx="7254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Equation" r:id="rId8" imgW="406224" imgH="228501" progId="Equation.DSMT4">
                  <p:embed/>
                </p:oleObj>
              </mc:Choice>
              <mc:Fallback>
                <p:oleObj name="Equation" r:id="rId8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571625"/>
                        <a:ext cx="7254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Up Arrow 30"/>
          <p:cNvSpPr/>
          <p:nvPr/>
        </p:nvSpPr>
        <p:spPr>
          <a:xfrm>
            <a:off x="428625" y="2214563"/>
            <a:ext cx="142875" cy="28575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399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Our Universe: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he Concordance Cosmos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78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ntera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11188" y="5445125"/>
            <a:ext cx="7777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395288" y="4611231"/>
            <a:ext cx="8497887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The weakest 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force</a:t>
            </a: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is Gravity !</a:t>
            </a:r>
          </a:p>
          <a:p>
            <a:pPr>
              <a:spcBef>
                <a:spcPct val="50000"/>
              </a:spcBef>
              <a:defRPr/>
            </a:pPr>
            <a:endParaRPr lang="en-US" sz="1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endParaRPr lang="en-US" sz="1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However, note that 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endParaRPr lang="en-US" sz="1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323850" y="4365105"/>
            <a:ext cx="8424863" cy="2232248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829775"/>
              </p:ext>
            </p:extLst>
          </p:nvPr>
        </p:nvGraphicFramePr>
        <p:xfrm>
          <a:off x="4716016" y="4985543"/>
          <a:ext cx="1906588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83" name="Equation" r:id="rId4" imgW="583920" imgH="393480" progId="Equation.DSMT4">
                  <p:embed/>
                </p:oleObj>
              </mc:Choice>
              <mc:Fallback>
                <p:oleObj name="Equation" r:id="rId4" imgW="583920" imgH="393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4985543"/>
                        <a:ext cx="1906588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20911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063" y="285750"/>
          <a:ext cx="8358187" cy="6099174"/>
        </p:xfrm>
        <a:graphic>
          <a:graphicData uri="http://schemas.openxmlformats.org/drawingml/2006/table">
            <a:tbl>
              <a:tblPr/>
              <a:tblGrid>
                <a:gridCol w="1856553"/>
                <a:gridCol w="2450364"/>
                <a:gridCol w="2113354"/>
                <a:gridCol w="1937916"/>
              </a:tblGrid>
              <a:tr h="785859">
                <a:tc gridSpan="4">
                  <a:txBody>
                    <a:bodyPr/>
                    <a:lstStyle/>
                    <a:p>
                      <a:r>
                        <a:rPr lang="en-US" sz="30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   Concordance</a:t>
                      </a:r>
                      <a:r>
                        <a:rPr lang="en-US" sz="30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Universe Parameters</a:t>
                      </a:r>
                      <a:endParaRPr lang="en-US" sz="30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Hubble  Parameter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Ag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e of the Universe</a:t>
                      </a:r>
                      <a:endParaRPr lang="en-US" sz="18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Temperature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CMB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9017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Matter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Baryonic Matter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Matter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071628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Radiation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Photons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(CMB)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Neutrinos   (Cosmic)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57302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Energy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75089">
                <a:tc>
                  <a:txBody>
                    <a:bodyPr/>
                    <a:lstStyle/>
                    <a:p>
                      <a:endParaRPr lang="en-US" sz="1800" b="1" i="0" baseline="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Total 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09612" name="Object 2"/>
          <p:cNvGraphicFramePr>
            <a:graphicFrameLocks noChangeAspect="1"/>
          </p:cNvGraphicFramePr>
          <p:nvPr/>
        </p:nvGraphicFramePr>
        <p:xfrm>
          <a:off x="5000625" y="2714625"/>
          <a:ext cx="85725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2" name="Equation" r:id="rId3" imgW="672808" imgH="228501" progId="Equation.DSMT4">
                  <p:embed/>
                </p:oleObj>
              </mc:Choice>
              <mc:Fallback>
                <p:oleObj name="Equation" r:id="rId3" imgW="67280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714625"/>
                        <a:ext cx="85725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3" name="Object 3"/>
          <p:cNvGraphicFramePr>
            <a:graphicFrameLocks noChangeAspect="1"/>
          </p:cNvGraphicFramePr>
          <p:nvPr/>
        </p:nvGraphicFramePr>
        <p:xfrm>
          <a:off x="7000875" y="2857500"/>
          <a:ext cx="17938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3" name="Equation" r:id="rId5" imgW="1435100" imgH="228600" progId="Equation.DSMT4">
                  <p:embed/>
                </p:oleObj>
              </mc:Choice>
              <mc:Fallback>
                <p:oleObj name="Equation" r:id="rId5" imgW="1435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2857500"/>
                        <a:ext cx="17938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4" name="Object 4"/>
          <p:cNvGraphicFramePr>
            <a:graphicFrameLocks noChangeAspect="1"/>
          </p:cNvGraphicFramePr>
          <p:nvPr/>
        </p:nvGraphicFramePr>
        <p:xfrm>
          <a:off x="7000875" y="3143250"/>
          <a:ext cx="1587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4" name="Equation" r:id="rId7" imgW="1270000" imgH="228600" progId="Equation.DSMT4">
                  <p:embed/>
                </p:oleObj>
              </mc:Choice>
              <mc:Fallback>
                <p:oleObj name="Equation" r:id="rId7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3143250"/>
                        <a:ext cx="1587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5" name="Object 5"/>
          <p:cNvGraphicFramePr>
            <a:graphicFrameLocks noChangeAspect="1"/>
          </p:cNvGraphicFramePr>
          <p:nvPr/>
        </p:nvGraphicFramePr>
        <p:xfrm>
          <a:off x="5000625" y="3643313"/>
          <a:ext cx="1254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5" name="Equation" r:id="rId9" imgW="1002865" imgH="241195" progId="Equation.DSMT4">
                  <p:embed/>
                </p:oleObj>
              </mc:Choice>
              <mc:Fallback>
                <p:oleObj name="Equation" r:id="rId9" imgW="100286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3313"/>
                        <a:ext cx="12541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6" name="Object 6"/>
          <p:cNvGraphicFramePr>
            <a:graphicFrameLocks noChangeAspect="1"/>
          </p:cNvGraphicFramePr>
          <p:nvPr/>
        </p:nvGraphicFramePr>
        <p:xfrm>
          <a:off x="7072313" y="3857625"/>
          <a:ext cx="101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6" name="Equation" r:id="rId11" imgW="812447" imgH="253890" progId="Equation.DSMT4">
                  <p:embed/>
                </p:oleObj>
              </mc:Choice>
              <mc:Fallback>
                <p:oleObj name="Equation" r:id="rId11" imgW="81244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3857625"/>
                        <a:ext cx="1016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7" name="Object 7"/>
          <p:cNvGraphicFramePr>
            <a:graphicFrameLocks noChangeAspect="1"/>
          </p:cNvGraphicFramePr>
          <p:nvPr/>
        </p:nvGraphicFramePr>
        <p:xfrm>
          <a:off x="7072313" y="4143375"/>
          <a:ext cx="1158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7" name="Equation" r:id="rId13" imgW="927100" imgH="241300" progId="Equation.DSMT4">
                  <p:embed/>
                </p:oleObj>
              </mc:Choice>
              <mc:Fallback>
                <p:oleObj name="Equation" r:id="rId13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143375"/>
                        <a:ext cx="1158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8" name="Object 8"/>
          <p:cNvGraphicFramePr>
            <a:graphicFrameLocks noChangeAspect="1"/>
          </p:cNvGraphicFramePr>
          <p:nvPr/>
        </p:nvGraphicFramePr>
        <p:xfrm>
          <a:off x="5072063" y="4929188"/>
          <a:ext cx="15240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8" name="Equation" r:id="rId15" imgW="1219200" imgH="228600" progId="Equation.DSMT4">
                  <p:embed/>
                </p:oleObj>
              </mc:Choice>
              <mc:Fallback>
                <p:oleObj name="Equation" r:id="rId15" imgW="1219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4929188"/>
                        <a:ext cx="15240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9" name="Object 9"/>
          <p:cNvGraphicFramePr>
            <a:graphicFrameLocks noChangeAspect="1"/>
          </p:cNvGraphicFramePr>
          <p:nvPr/>
        </p:nvGraphicFramePr>
        <p:xfrm>
          <a:off x="5072063" y="5857875"/>
          <a:ext cx="1714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9" name="Equation" r:id="rId17" imgW="1371600" imgH="228600" progId="Equation.DSMT4">
                  <p:embed/>
                </p:oleObj>
              </mc:Choice>
              <mc:Fallback>
                <p:oleObj name="Equation" r:id="rId17" imgW="1371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857875"/>
                        <a:ext cx="1714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0" name="Object 10"/>
          <p:cNvGraphicFramePr>
            <a:graphicFrameLocks noChangeAspect="1"/>
          </p:cNvGraphicFramePr>
          <p:nvPr/>
        </p:nvGraphicFramePr>
        <p:xfrm>
          <a:off x="4929188" y="1214438"/>
          <a:ext cx="22669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0" name="Equation" r:id="rId19" imgW="1778000" imgH="241300" progId="Equation.DSMT4">
                  <p:embed/>
                </p:oleObj>
              </mc:Choice>
              <mc:Fallback>
                <p:oleObj name="Equation" r:id="rId19" imgW="177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214438"/>
                        <a:ext cx="2266950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63639"/>
              </p:ext>
            </p:extLst>
          </p:nvPr>
        </p:nvGraphicFramePr>
        <p:xfrm>
          <a:off x="5004048" y="1628800"/>
          <a:ext cx="144145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1" name="Equation" r:id="rId21" imgW="1130040" imgH="228600" progId="Equation.DSMT4">
                  <p:embed/>
                </p:oleObj>
              </mc:Choice>
              <mc:Fallback>
                <p:oleObj name="Equation" r:id="rId21" imgW="1130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628800"/>
                        <a:ext cx="144145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2" name="Object 12"/>
          <p:cNvGraphicFramePr>
            <a:graphicFrameLocks noChangeAspect="1"/>
          </p:cNvGraphicFramePr>
          <p:nvPr/>
        </p:nvGraphicFramePr>
        <p:xfrm>
          <a:off x="5000625" y="2214563"/>
          <a:ext cx="16367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2" name="Equation" r:id="rId23" imgW="1282700" imgH="228600" progId="Equation.DSMT4">
                  <p:embed/>
                </p:oleObj>
              </mc:Choice>
              <mc:Fallback>
                <p:oleObj name="Equation" r:id="rId23" imgW="1282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214563"/>
                        <a:ext cx="163671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3877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</a:t>
            </a:r>
            <a:r>
              <a:rPr sz="4600" b="1" smtClean="0">
                <a:solidFill>
                  <a:schemeClr val="tx1"/>
                </a:solidFill>
              </a:rPr>
              <a:t>  </a:t>
            </a:r>
            <a:r>
              <a:rPr sz="64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2644" name="Picture 4" descr="frw.thaexp.lamb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0275"/>
            <a:ext cx="69484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5" name="Object 2"/>
          <p:cNvGraphicFramePr>
            <a:graphicFrameLocks noChangeAspect="1"/>
          </p:cNvGraphicFramePr>
          <p:nvPr/>
        </p:nvGraphicFramePr>
        <p:xfrm>
          <a:off x="928688" y="2357438"/>
          <a:ext cx="500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6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357438"/>
                        <a:ext cx="5000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9207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Heden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 &amp; </a:t>
            </a: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Toekomst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: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E9"/>
                </a:solidFill>
                <a:latin typeface="Arial"/>
              </a:rPr>
              <a:t>VERSNELLING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Vroeger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: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E9"/>
                </a:solidFill>
                <a:latin typeface="Arial"/>
              </a:rPr>
              <a:t>VERTRAGING   </a:t>
            </a:r>
            <a:endParaRPr lang="el-GR" b="1" dirty="0">
              <a:solidFill>
                <a:srgbClr val="FFFFE9"/>
              </a:solidFill>
              <a:latin typeface="Arial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33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Age of the Universe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81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786313" y="3429000"/>
            <a:ext cx="4071937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285750" y="3429000"/>
            <a:ext cx="3600450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i="1" smtClean="0">
                <a:solidFill>
                  <a:srgbClr val="CC0000"/>
                </a:solidFill>
                <a:latin typeface="Batang" pitchFamily="18" charset="-127"/>
              </a:rPr>
              <a:t>        </a:t>
            </a:r>
            <a:r>
              <a:rPr sz="6600" b="1" smtClean="0">
                <a:solidFill>
                  <a:schemeClr val="tx1"/>
                </a:solidFill>
              </a:rPr>
              <a:t>Hubble Time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9097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repercussions of Hubble’s discovery are truly tremendous: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 the inescapable conclusion is that the universe has a finite age ! </a:t>
            </a:r>
          </a:p>
          <a:p>
            <a:pPr>
              <a:spcBef>
                <a:spcPct val="50000"/>
              </a:spcBef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Just by simple extrapolation back in time we find that at some instant the objects will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have touched upon each other, i.e. r(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1400" b="1" baseline="-25000" dirty="0" err="1">
                <a:solidFill>
                  <a:prstClr val="white"/>
                </a:solidFill>
                <a:latin typeface="Constantia"/>
              </a:rPr>
              <a:t>H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)=0.  If we assume for simplicity that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expansion  rate did remain constant (which it did not !), we find a direct measure for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the age of the universe,   the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8E58B6"/>
                </a:solidFill>
                <a:latin typeface="Papyrus" pitchFamily="66" charset="0"/>
              </a:rPr>
              <a:t>     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Time:</a:t>
            </a:r>
          </a:p>
        </p:txBody>
      </p:sp>
      <p:sp>
        <p:nvSpPr>
          <p:cNvPr id="89098" name="Text Box 9"/>
          <p:cNvSpPr txBox="1">
            <a:spLocks noChangeArrowheads="1"/>
          </p:cNvSpPr>
          <p:nvPr/>
        </p:nvSpPr>
        <p:spPr bwMode="auto">
          <a:xfrm>
            <a:off x="357188" y="5286375"/>
            <a:ext cx="932497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Hubble parameter is usually stated in units of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It’s customary to express it in units of 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,  expressing the real value in terms of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dimensionless value  h=H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/[100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]. 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best current estimate is 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=72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This sets t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~10 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Gyr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</a:t>
            </a:r>
          </a:p>
        </p:txBody>
      </p:sp>
      <p:sp>
        <p:nvSpPr>
          <p:cNvPr id="80904" name="AutoShape 11"/>
          <p:cNvSpPr>
            <a:spLocks noChangeArrowheads="1"/>
          </p:cNvSpPr>
          <p:nvPr/>
        </p:nvSpPr>
        <p:spPr bwMode="auto">
          <a:xfrm>
            <a:off x="3995738" y="3860800"/>
            <a:ext cx="64770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750" y="1143000"/>
            <a:ext cx="8572500" cy="2214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50" y="5072063"/>
            <a:ext cx="8572500" cy="1643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0907" name="Object 4"/>
          <p:cNvGraphicFramePr>
            <a:graphicFrameLocks noChangeAspect="1"/>
          </p:cNvGraphicFramePr>
          <p:nvPr/>
        </p:nvGraphicFramePr>
        <p:xfrm>
          <a:off x="1428750" y="4000500"/>
          <a:ext cx="11763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4" name="Equation" r:id="rId3" imgW="495085" imgH="393529" progId="Equation.DSMT4">
                  <p:embed/>
                </p:oleObj>
              </mc:Choice>
              <mc:Fallback>
                <p:oleObj name="Equation" r:id="rId3" imgW="49508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4000500"/>
                        <a:ext cx="1176338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8" name="Object 15"/>
          <p:cNvGraphicFramePr>
            <a:graphicFrameLocks noChangeAspect="1"/>
          </p:cNvGraphicFramePr>
          <p:nvPr/>
        </p:nvGraphicFramePr>
        <p:xfrm>
          <a:off x="5418138" y="3429000"/>
          <a:ext cx="280987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5" name="Equation" r:id="rId5" imgW="1473200" imgH="736600" progId="Equation.DSMT4">
                  <p:embed/>
                </p:oleObj>
              </mc:Choice>
              <mc:Fallback>
                <p:oleObj name="Equation" r:id="rId5" imgW="1473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3429000"/>
                        <a:ext cx="2809875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3307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   Hubble  Parameter 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9144000" cy="508476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For a long time, the correct value of the Hubble constant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was a major unsettled issue: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baseline="-25000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baseline="-25000" dirty="0" smtClean="0">
                <a:sym typeface="Mathematica1" pitchFamily="2" charset="2"/>
              </a:rPr>
              <a:t> </a:t>
            </a:r>
            <a:r>
              <a:rPr lang="en-US" sz="2000" b="1" dirty="0" smtClean="0">
                <a:sym typeface="Mathematica1" pitchFamily="2" charset="2"/>
              </a:rPr>
              <a:t>             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r>
              <a:rPr lang="en-US" sz="2000" b="1" dirty="0" smtClean="0">
                <a:sym typeface="Mathematica1" pitchFamily="2" charset="2"/>
              </a:rPr>
              <a:t> = 50  km s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Mpc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                    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r>
              <a:rPr lang="en-US" sz="2000" b="1" dirty="0" smtClean="0">
                <a:sym typeface="Mathematica1" pitchFamily="2" charset="2"/>
              </a:rPr>
              <a:t> = 100  km s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Mpc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This meant distances and timescales in the Universe had to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deal with uncertainties of a factor 2 !!!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Following major programs,  such as Hubble Key Project,  the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Supernova key projects  and  the WMAP  CMB  measurements,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   </a:t>
            </a:r>
            <a:endParaRPr lang="en-US" sz="2000" b="1" baseline="-25000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</a:t>
            </a: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428625" y="1357313"/>
            <a:ext cx="8358188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143375" y="2643188"/>
            <a:ext cx="714375" cy="7143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5286375"/>
            <a:ext cx="8358188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9879" name="Object 2"/>
          <p:cNvGraphicFramePr>
            <a:graphicFrameLocks noChangeAspect="1"/>
          </p:cNvGraphicFramePr>
          <p:nvPr/>
        </p:nvGraphicFramePr>
        <p:xfrm>
          <a:off x="1500188" y="5500688"/>
          <a:ext cx="5624512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9" name="Equation" r:id="rId3" imgW="1574800" imgH="241300" progId="Equation.DSMT4">
                  <p:embed/>
                </p:oleObj>
              </mc:Choice>
              <mc:Fallback>
                <p:oleObj name="Equation" r:id="rId3" imgW="1574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5500688"/>
                        <a:ext cx="5624512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17387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-357214"/>
            <a:ext cx="8902692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0035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0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1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2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3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4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5" name="Object 10"/>
          <p:cNvGraphicFramePr>
            <a:graphicFrameLocks noChangeAspect="1"/>
          </p:cNvGraphicFramePr>
          <p:nvPr/>
        </p:nvGraphicFramePr>
        <p:xfrm>
          <a:off x="5143500" y="2214563"/>
          <a:ext cx="379888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5" name="Equation" r:id="rId14" imgW="2387600" imgH="673100" progId="Equation.DSMT4">
                  <p:embed/>
                </p:oleObj>
              </mc:Choice>
              <mc:Fallback>
                <p:oleObj name="Equation" r:id="rId14" imgW="23876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214563"/>
                        <a:ext cx="3798888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0" y="1285875"/>
            <a:ext cx="3571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Age of a FRW universe at </a:t>
            </a: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Expansion factor a(t)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29188" y="2000250"/>
            <a:ext cx="4071937" cy="15716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71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Cosmic Age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E9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E9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E9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FFE9"/>
                </a:solidFill>
              </a:rPr>
              <a:t> </a:t>
            </a:r>
            <a:r>
              <a:rPr lang="en-US" sz="1000" dirty="0">
                <a:solidFill>
                  <a:srgbClr val="FFFFE9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Globulars</a:t>
            </a:r>
            <a:r>
              <a:rPr lang="en-US" sz="1000" dirty="0">
                <a:solidFill>
                  <a:srgbClr val="FFFFE9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Colour</a:t>
            </a:r>
            <a:r>
              <a:rPr lang="en-US" sz="1000" dirty="0">
                <a:solidFill>
                  <a:srgbClr val="FFFFE9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rgbClr val="FFFFE9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1980-1990s </a:t>
            </a:r>
            <a:r>
              <a:rPr lang="en-US" sz="1200" dirty="0" err="1">
                <a:solidFill>
                  <a:srgbClr val="FFFFE9"/>
                </a:solidFill>
              </a:rPr>
              <a:t>isochrone</a:t>
            </a:r>
            <a:r>
              <a:rPr lang="en-US" sz="1200" dirty="0">
                <a:solidFill>
                  <a:srgbClr val="FFFFE9"/>
                </a:solidFill>
              </a:rPr>
              <a:t> fit </a:t>
            </a:r>
          </a:p>
        </p:txBody>
      </p:sp>
    </p:spTree>
    <p:extLst>
      <p:ext uri="{BB962C8B-B14F-4D97-AF65-F5344CB8AC3E}">
        <p14:creationId xmlns:p14="http://schemas.microsoft.com/office/powerpoint/2010/main" val="20713607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</a:t>
            </a:r>
            <a:r>
              <a:rPr sz="4600" b="1" smtClean="0">
                <a:solidFill>
                  <a:schemeClr val="tx1"/>
                </a:solidFill>
              </a:rPr>
              <a:t>  </a:t>
            </a:r>
            <a:r>
              <a:rPr sz="64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4692" name="Picture 6" descr="expansion-hi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28688"/>
            <a:ext cx="76438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840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Adiabatic  Expansion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95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ntera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11188" y="5445125"/>
            <a:ext cx="7777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395288" y="4611231"/>
            <a:ext cx="8497887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The weakest 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force</a:t>
            </a: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is Gravity !</a:t>
            </a:r>
            <a:endParaRPr lang="en-US" sz="1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However: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its range is infinite,  not shielded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 is cumulative as all mass adds, </a:t>
            </a:r>
          </a:p>
          <a:p>
            <a:pPr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while </a:t>
            </a:r>
            <a:r>
              <a:rPr lang="en-US" sz="15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electromagetic</a:t>
            </a:r>
            <a:r>
              <a:rPr lang="en-US" sz="1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charges  can be +  or   - , cancelling  each others effect. </a:t>
            </a:r>
          </a:p>
          <a:p>
            <a:pPr>
              <a:spcBef>
                <a:spcPct val="50000"/>
              </a:spcBef>
              <a:defRPr/>
            </a:pPr>
            <a:endParaRPr lang="en-US" sz="1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323850" y="4365105"/>
            <a:ext cx="8424863" cy="2232248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487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72000"/>
          </a:xfrm>
        </p:spPr>
        <p:txBody>
          <a:bodyPr/>
          <a:lstStyle/>
          <a:p>
            <a:r>
              <a:rPr lang="nl-NL" dirty="0" smtClean="0"/>
              <a:t>The Universe of</a:t>
            </a:r>
            <a:r>
              <a:rPr lang="nl-NL" dirty="0" smtClean="0"/>
              <a:t> </a:t>
            </a:r>
            <a:r>
              <a:rPr lang="nl-NL" dirty="0" smtClean="0"/>
              <a:t>Einstein, Friedmann &amp; Lemaitre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</a:t>
            </a:r>
            <a:r>
              <a:rPr lang="nl-NL" dirty="0" smtClean="0"/>
              <a:t>expands    </a:t>
            </a:r>
            <a:r>
              <a:rPr lang="nl-NL" i="1" dirty="0" smtClean="0"/>
              <a:t>adiabacally</a:t>
            </a:r>
            <a:endParaRPr lang="nl-NL" i="1" dirty="0" smtClean="0"/>
          </a:p>
          <a:p>
            <a:pPr marL="0" indent="0">
              <a:buNone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Energy of the expansion of the Universe corresponds to the decrease</a:t>
            </a:r>
            <a:r>
              <a:rPr lang="nl-NL" dirty="0" smtClean="0"/>
              <a:t> in the energy of its constituents</a:t>
            </a: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i="1" dirty="0" smtClean="0"/>
              <a:t>The Universe COOLS as a result of its expansion</a:t>
            </a:r>
            <a:r>
              <a:rPr lang="nl-NL" i="1" dirty="0" smtClean="0"/>
              <a:t> </a:t>
            </a:r>
            <a:r>
              <a:rPr lang="nl-NL" i="1" dirty="0" smtClean="0"/>
              <a:t>!</a:t>
            </a:r>
            <a:endParaRPr lang="en-GB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</a:t>
            </a:r>
            <a:r>
              <a:rPr lang="nl-NL" sz="5000" b="1" dirty="0" smtClean="0"/>
              <a:t>Adiabatic Expansion</a:t>
            </a:r>
            <a:endParaRPr lang="en-GB" sz="5000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08912" cy="3456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87041"/>
              </p:ext>
            </p:extLst>
          </p:nvPr>
        </p:nvGraphicFramePr>
        <p:xfrm>
          <a:off x="2267744" y="5301208"/>
          <a:ext cx="4403411" cy="95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8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301208"/>
                        <a:ext cx="4403411" cy="95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46187" y="4733528"/>
            <a:ext cx="8208912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01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 smtClean="0"/>
          </a:p>
        </p:txBody>
      </p:sp>
      <p:pic>
        <p:nvPicPr>
          <p:cNvPr id="65539" name="Content Placeholder 6" descr="bb_history.gif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4537075" cy="6429375"/>
          </a:xfrm>
        </p:spPr>
      </p:pic>
      <p:pic>
        <p:nvPicPr>
          <p:cNvPr id="65540" name="Picture 9" descr="bigbang_er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93888"/>
            <a:ext cx="536416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000000"/>
                </a:solidFill>
              </a:rPr>
              <a:t>Adiabatic Expansion</a:t>
            </a:r>
            <a:endParaRPr lang="nl-NL" b="1" dirty="0" smtClean="0">
              <a:solidFill>
                <a:srgbClr val="000000"/>
              </a:solidFill>
            </a:endParaRPr>
          </a:p>
          <a:p>
            <a:endParaRPr lang="nl-NL" b="1" dirty="0" smtClean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reconstruction</a:t>
            </a:r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Thermal History</a:t>
            </a:r>
            <a:endParaRPr lang="nl-NL" b="1" dirty="0" smtClean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of the Universe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332656"/>
            <a:ext cx="4176464" cy="1561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231596" y="404664"/>
            <a:ext cx="360040" cy="1405320"/>
          </a:xfrm>
          <a:prstGeom prst="down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82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107950" y="981075"/>
            <a:ext cx="3024188" cy="56165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09" name="Rectangle 3"/>
          <p:cNvSpPr>
            <a:spLocks noChangeArrowheads="1"/>
          </p:cNvSpPr>
          <p:nvPr/>
        </p:nvSpPr>
        <p:spPr bwMode="auto">
          <a:xfrm>
            <a:off x="6372225" y="1052513"/>
            <a:ext cx="2663825" cy="5543550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0" y="1196975"/>
            <a:ext cx="9036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Planck Epoch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                                                                                                   t  &lt; 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</a:t>
            </a:r>
            <a:r>
              <a:rPr lang="en-US" sz="2000" b="1" dirty="0">
                <a:solidFill>
                  <a:srgbClr val="CC0099"/>
                </a:solidFill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Phase Transition Era</a:t>
            </a:r>
            <a:r>
              <a:rPr lang="en-US" sz="2000" b="1" dirty="0">
                <a:solidFill>
                  <a:srgbClr val="000066"/>
                </a:solidFill>
                <a:latin typeface="Papyrus" pitchFamily="66" charset="0"/>
              </a:rPr>
              <a:t>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 &lt; t &lt;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baseline="30000" dirty="0">
              <a:solidFill>
                <a:srgbClr val="000066"/>
              </a:solidFill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Hadron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~10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Lepton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 &lt; t &lt; 1 min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Radiation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 min &lt; t &lt;379,000 yrs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Post-Recombination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&gt; 379,000 yrs</a:t>
            </a:r>
          </a:p>
        </p:txBody>
      </p:sp>
      <p:sp>
        <p:nvSpPr>
          <p:cNvPr id="72711" name="Rectangle 5"/>
          <p:cNvSpPr>
            <a:spLocks noChangeArrowheads="1"/>
          </p:cNvSpPr>
          <p:nvPr/>
        </p:nvSpPr>
        <p:spPr bwMode="auto">
          <a:xfrm>
            <a:off x="3203575" y="5373688"/>
            <a:ext cx="3097213" cy="12239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2" name="Rectangle 6"/>
          <p:cNvSpPr>
            <a:spLocks noChangeArrowheads="1"/>
          </p:cNvSpPr>
          <p:nvPr/>
        </p:nvSpPr>
        <p:spPr bwMode="auto">
          <a:xfrm>
            <a:off x="3203575" y="4724400"/>
            <a:ext cx="3097213" cy="576263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3" name="Rectangle 7"/>
          <p:cNvSpPr>
            <a:spLocks noChangeArrowheads="1"/>
          </p:cNvSpPr>
          <p:nvPr/>
        </p:nvSpPr>
        <p:spPr bwMode="auto">
          <a:xfrm>
            <a:off x="3203575" y="3500438"/>
            <a:ext cx="3097213" cy="115252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4" name="Rectangle 8"/>
          <p:cNvSpPr>
            <a:spLocks noChangeArrowheads="1"/>
          </p:cNvSpPr>
          <p:nvPr/>
        </p:nvSpPr>
        <p:spPr bwMode="auto">
          <a:xfrm>
            <a:off x="3203575" y="1773238"/>
            <a:ext cx="3097213" cy="10080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21516" name="Rectangle 10"/>
          <p:cNvSpPr>
            <a:spLocks noGrp="1" noChangeArrowheads="1"/>
          </p:cNvSpPr>
          <p:nvPr>
            <p:ph type="title"/>
          </p:nvPr>
        </p:nvSpPr>
        <p:spPr>
          <a:xfrm>
            <a:off x="285720" y="-214338"/>
            <a:ext cx="8964613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dirty="0">
                <a:solidFill>
                  <a:schemeClr val="tx1"/>
                </a:solidFill>
                <a:ea typeface="Batang" pitchFamily="18" charset="-127"/>
              </a:rPr>
              <a:t> </a:t>
            </a:r>
            <a:r>
              <a:rPr sz="5400" b="1" dirty="0" smtClean="0">
                <a:solidFill>
                  <a:schemeClr val="tx1"/>
                </a:solidFill>
                <a:ea typeface="Batang" pitchFamily="18" charset="-127"/>
              </a:rPr>
              <a:t>      </a:t>
            </a:r>
            <a:r>
              <a:rPr sz="5400" b="1" dirty="0" smtClean="0">
                <a:solidFill>
                  <a:schemeClr val="tx1"/>
                </a:solidFill>
                <a:ea typeface="Batang" pitchFamily="18" charset="-127"/>
              </a:rPr>
              <a:t>     </a:t>
            </a:r>
            <a:r>
              <a:rPr sz="5400" b="1" dirty="0" smtClean="0">
                <a:solidFill>
                  <a:schemeClr val="tx1"/>
                </a:solidFill>
                <a:ea typeface="Batang" pitchFamily="18" charset="-127"/>
              </a:rPr>
              <a:t>Cosmic Epochs</a:t>
            </a:r>
            <a:endParaRPr sz="5400" b="1" dirty="0" smtClean="0">
              <a:solidFill>
                <a:schemeClr val="tx1"/>
              </a:solidFill>
              <a:ea typeface="Batang" pitchFamily="18" charset="-127"/>
            </a:endParaRPr>
          </a:p>
        </p:txBody>
      </p:sp>
      <p:graphicFrame>
        <p:nvGraphicFramePr>
          <p:cNvPr id="72706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468313" y="1484313"/>
            <a:ext cx="7596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3203575" y="1916113"/>
            <a:ext cx="4175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GUT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electroweak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quark-hadron transition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203575" y="3573463"/>
            <a:ext cx="41751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muon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neutrino decoupling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electron-positron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primordial nucleosynthesis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203575" y="4797425"/>
            <a:ext cx="42465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radiation-matter equivalence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recombination &amp; decoupling 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3203575" y="5445125"/>
            <a:ext cx="42465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Structure &amp; Galaxy formation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Dark Ages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Reionization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Matter-Dark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2986707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Big Bang: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he Evidence </a:t>
            </a: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12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57188" y="1214438"/>
            <a:ext cx="8501062" cy="5327650"/>
          </a:xfrm>
          <a:prstGeom prst="rect">
            <a:avLst/>
          </a:prstGeom>
          <a:solidFill>
            <a:srgbClr val="C0C0C0">
              <a:alpha val="4901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55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7313" y="1285875"/>
            <a:ext cx="7127875" cy="511333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r>
              <a:rPr lang="en-US" sz="600" dirty="0" smtClean="0"/>
              <a:t>         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solidFill>
                  <a:srgbClr val="000099"/>
                </a:solidFill>
                <a:latin typeface="Papyrus" pitchFamily="66" charset="0"/>
              </a:rPr>
              <a:t>  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Olber’s paradox: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the night sky is dark  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                    finite age Universe  (13.7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Gyr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Hubble Expansion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uniform expansion, with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expansion velocity ~ distance:     v = H r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Explanation Helium Abundance  24%: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light chemical elements formed   (H, He, Li, …)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after   ~3   minutes …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Cosmic Microwave Background Radiation: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the 2.725K radiation  blanket, remnant left over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hot ionized plasma                        neutral universe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(379,000 years after Big Bang)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Distant, deep Universe indeed looks different …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580" name="AutoShape 6"/>
          <p:cNvSpPr>
            <a:spLocks noChangeArrowheads="1"/>
          </p:cNvSpPr>
          <p:nvPr/>
        </p:nvSpPr>
        <p:spPr bwMode="auto">
          <a:xfrm>
            <a:off x="2357438" y="2000250"/>
            <a:ext cx="1008062" cy="1984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mtClean="0">
              <a:solidFill>
                <a:prstClr val="white"/>
              </a:solidFill>
            </a:endParaRPr>
          </a:p>
        </p:txBody>
      </p:sp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4929188" y="5214938"/>
            <a:ext cx="7921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mtClean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Big Bang Evidence</a:t>
            </a:r>
          </a:p>
        </p:txBody>
      </p:sp>
    </p:spTree>
    <p:extLst>
      <p:ext uri="{BB962C8B-B14F-4D97-AF65-F5344CB8AC3E}">
        <p14:creationId xmlns:p14="http://schemas.microsoft.com/office/powerpoint/2010/main" val="28772579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/>
              <a:t>    </a:t>
            </a: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endParaRPr lang="en-US" altLang="en-US" sz="2000" b="1" dirty="0" smtClean="0"/>
          </a:p>
        </p:txBody>
      </p:sp>
      <p:pic>
        <p:nvPicPr>
          <p:cNvPr id="25606" name="Picture 7" descr="AAAKLER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060575"/>
            <a:ext cx="4130675" cy="4319588"/>
          </a:xfrm>
          <a:noFill/>
        </p:spPr>
      </p:pic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56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/>
              <a:t>    </a:t>
            </a: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altLang="en-US" sz="2000" b="1" dirty="0" smtClean="0"/>
              <a:t>Night sky as bright 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                the night sky is dark  </a:t>
            </a:r>
            <a:r>
              <a:rPr lang="en-US" altLang="en-US" sz="2000" b="1" dirty="0" smtClean="0"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altLang="en-US" sz="2000" b="1" dirty="0" smtClean="0">
                <a:sym typeface="Wingdings" pitchFamily="2" charset="2"/>
              </a:rPr>
              <a:t>finite age of Universe  (</a:t>
            </a:r>
            <a:r>
              <a:rPr lang="en-US" altLang="en-US" sz="2000" b="1" dirty="0" smtClean="0">
                <a:sym typeface="Wingdings" pitchFamily="2" charset="2"/>
              </a:rPr>
              <a:t>13.8 </a:t>
            </a:r>
            <a:r>
              <a:rPr lang="en-US" altLang="en-US" sz="2000" b="1" dirty="0" err="1" smtClean="0">
                <a:sym typeface="Wingdings" pitchFamily="2" charset="2"/>
              </a:rPr>
              <a:t>Gyr</a:t>
            </a:r>
            <a:r>
              <a:rPr lang="en-US" altLang="en-US" sz="2000" b="1" dirty="0" smtClean="0">
                <a:sym typeface="Wingdings" pitchFamily="2" charset="2"/>
              </a:rPr>
              <a:t>)</a:t>
            </a:r>
            <a:endParaRPr lang="en-US" altLang="en-US" sz="2000" b="1" dirty="0" smtClean="0"/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011863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60575"/>
            <a:ext cx="3918074" cy="391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25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355683" y="115818"/>
            <a:ext cx="100811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 smtClean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2. </a:t>
            </a:r>
            <a:r>
              <a:rPr sz="4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Hubble Expansion</a:t>
            </a:r>
            <a:endParaRPr sz="4500" b="1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29" name="Picture 3" descr="hubbl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348510"/>
            <a:ext cx="5076825" cy="3135312"/>
          </a:xfrm>
          <a:noFill/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5106988" cy="315118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1412776"/>
            <a:ext cx="3432653" cy="309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9889"/>
            <a:ext cx="3384376" cy="2806033"/>
          </a:xfrm>
        </p:spPr>
      </p:pic>
      <p:sp>
        <p:nvSpPr>
          <p:cNvPr id="14" name="Rectangle 13"/>
          <p:cNvSpPr/>
          <p:nvPr/>
        </p:nvSpPr>
        <p:spPr>
          <a:xfrm>
            <a:off x="5432722" y="4572949"/>
            <a:ext cx="3432653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09531"/>
              </p:ext>
            </p:extLst>
          </p:nvPr>
        </p:nvGraphicFramePr>
        <p:xfrm>
          <a:off x="5592592" y="4653136"/>
          <a:ext cx="3119659" cy="75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2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92" y="4653136"/>
                        <a:ext cx="3119659" cy="758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28373"/>
              </p:ext>
            </p:extLst>
          </p:nvPr>
        </p:nvGraphicFramePr>
        <p:xfrm>
          <a:off x="5652120" y="5518543"/>
          <a:ext cx="700158" cy="5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3" name="Equation" r:id="rId8" imgW="291960" imgH="228600" progId="Equation.DSMT4">
                  <p:embed/>
                </p:oleObj>
              </mc:Choice>
              <mc:Fallback>
                <p:oleObj name="Equation" r:id="rId8" imgW="29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5518543"/>
                        <a:ext cx="700158" cy="5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6216" y="55892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Hubble constant</a:t>
            </a:r>
          </a:p>
          <a:p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specifies expanssion rate of the Universe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043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1"/>
          </p:nvPr>
        </p:nvSpPr>
        <p:spPr>
          <a:xfrm>
            <a:off x="922638" y="2420888"/>
            <a:ext cx="8229600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nl-NL" altLang="en-US" sz="5200" dirty="0" smtClean="0"/>
              <a:t>3.  </a:t>
            </a:r>
            <a:r>
              <a:rPr lang="nl-NL" altLang="en-US" sz="5200" dirty="0" smtClean="0"/>
              <a:t>And there was light</a:t>
            </a:r>
            <a:r>
              <a:rPr lang="nl-NL" altLang="en-US" sz="5200" dirty="0" smtClean="0"/>
              <a:t> </a:t>
            </a:r>
            <a:r>
              <a:rPr lang="nl-NL" altLang="en-US" sz="5200" dirty="0" smtClean="0"/>
              <a:t>...</a:t>
            </a:r>
            <a:endParaRPr lang="en-GB" altLang="en-US" sz="5200" dirty="0" smtClean="0"/>
          </a:p>
        </p:txBody>
      </p:sp>
    </p:spTree>
    <p:extLst>
      <p:ext uri="{BB962C8B-B14F-4D97-AF65-F5344CB8AC3E}">
        <p14:creationId xmlns:p14="http://schemas.microsoft.com/office/powerpoint/2010/main" val="7333032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10040938" cy="6978651"/>
          </a:xfr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… 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and there was light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…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379.000  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years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after the Big Bang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5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ntera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11188" y="5445125"/>
            <a:ext cx="7777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395288" y="5084763"/>
            <a:ext cx="84978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The weakest force, by far, rules the Universe …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Gravity has dominated its evolution, and determines its fate … </a:t>
            </a: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323850" y="4868863"/>
            <a:ext cx="8424863" cy="13684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219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Horn_Antenna-in_Holmdel,_New_Jers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-142875"/>
            <a:ext cx="937101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791" name="Text Box 7"/>
          <p:cNvSpPr txBox="1">
            <a:spLocks noChangeArrowheads="1"/>
          </p:cNvSpPr>
          <p:nvPr/>
        </p:nvSpPr>
        <p:spPr bwMode="auto">
          <a:xfrm>
            <a:off x="-324544" y="49948"/>
            <a:ext cx="11737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sz="4800" b="1" dirty="0" smtClean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3</a:t>
            </a: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. </a:t>
            </a: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Microwave Background Radiation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</p:txBody>
      </p:sp>
      <p:graphicFrame>
        <p:nvGraphicFramePr>
          <p:cNvPr id="22532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2430463" y="3702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702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1878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(CMB):</a:t>
            </a:r>
            <a:b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facts</a:t>
            </a:r>
            <a:endParaRPr lang="en-US" sz="4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95288" y="2286000"/>
            <a:ext cx="8351837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Discovered serendipitously in 1965                             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Penzias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&amp; Wilson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</a:t>
            </a:r>
            <a:r>
              <a:rPr lang="en-US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Nobelprize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1978   !!!!!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C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osmic </a:t>
            </a:r>
            <a:r>
              <a:rPr lang="en-US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Licht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that fills up the Universe uniformly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Temperature: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=2.725  K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(CMB) photons most abundant particle in the Universe:     </a:t>
            </a:r>
            <a:endParaRPr lang="en-US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            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~  415 cm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-3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atom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Universe: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x 10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9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Ultimate evidence of the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Big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Bang !!!!!!!!!!!!!!!!!!!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2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030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9144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971550" y="1196975"/>
            <a:ext cx="2663825" cy="14398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547813" y="1341438"/>
          <a:ext cx="18161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7" name="Equation" r:id="rId4" imgW="660240" imgH="393480" progId="Equation.DSMT4">
                  <p:embed/>
                </p:oleObj>
              </mc:Choice>
              <mc:Fallback>
                <p:oleObj name="Equation" r:id="rId4" imgW="660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341438"/>
                        <a:ext cx="18161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 descr="globe_west_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51100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9473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5"/>
                </a:solidFill>
                <a:latin typeface="+mj-lt"/>
              </a:rPr>
              <a:t>Extremely Smooth Radiation Field</a:t>
            </a:r>
            <a:endParaRPr lang="en-GB" sz="40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6655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3" name="Content Placeholder 4" descr="figure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59346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FFFA"/>
                </a:solidFill>
                <a:latin typeface="Arial"/>
              </a:rPr>
              <a:t>Recombination   </a:t>
            </a:r>
            <a:r>
              <a:rPr lang="nl-NL" sz="4000" b="1" dirty="0" smtClean="0">
                <a:solidFill>
                  <a:srgbClr val="FFFFFA"/>
                </a:solidFill>
                <a:latin typeface="Arial"/>
              </a:rPr>
              <a:t>&amp;   </a:t>
            </a:r>
            <a:r>
              <a:rPr lang="nl-NL" sz="4000" b="1" dirty="0" smtClean="0">
                <a:solidFill>
                  <a:srgbClr val="FFFFFA"/>
                </a:solidFill>
                <a:latin typeface="Arial"/>
              </a:rPr>
              <a:t>Decoupling</a:t>
            </a:r>
            <a:endParaRPr lang="en-GB" sz="4000" b="1" dirty="0">
              <a:solidFill>
                <a:srgbClr val="FFFFFA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125" y="237718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p</a:t>
            </a:r>
            <a:r>
              <a:rPr lang="nl-NL" sz="1200" b="1" dirty="0" smtClean="0">
                <a:solidFill>
                  <a:srgbClr val="FFFFFA"/>
                </a:solidFill>
              </a:rPr>
              <a:t>rotonen          &amp;       electronen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23728" y="2378571"/>
            <a:ext cx="86409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560" y="2702887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20272" y="511259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l</a:t>
            </a:r>
            <a:r>
              <a:rPr lang="nl-NL" sz="1200" b="1" dirty="0" smtClean="0">
                <a:solidFill>
                  <a:srgbClr val="FFFFFA"/>
                </a:solidFill>
              </a:rPr>
              <a:t>ichtdeeltjes/fotonen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4640" y="225258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w</a:t>
            </a:r>
            <a:r>
              <a:rPr lang="nl-NL" sz="1200" b="1" dirty="0" smtClean="0">
                <a:solidFill>
                  <a:srgbClr val="FFFFFA"/>
                </a:solidFill>
              </a:rPr>
              <a:t>aterstofatomen</a:t>
            </a:r>
            <a:endParaRPr lang="en-GB" sz="1200" b="1" dirty="0">
              <a:solidFill>
                <a:srgbClr val="FF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42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b="-258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1" name="Equation" r:id="rId4" imgW="114151" imgH="215619" progId="Equation.DSMT4">
                  <p:embed/>
                </p:oleObj>
              </mc:Choice>
              <mc:Fallback>
                <p:oleObj name="Equation" r:id="rId4" imgW="114151" imgH="21561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1992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smtClean="0">
                <a:solidFill>
                  <a:srgbClr val="CC0000"/>
                </a:solidFill>
                <a:latin typeface="Papyrus" pitchFamily="66" charset="0"/>
              </a:rPr>
              <a:t>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he Cosmic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7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464050" y="2583775"/>
            <a:ext cx="44640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far from being an exotic faraway phenomenon, realize that the CMB nowadays is counting for approximately 1% of the noise on your 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(camping) </a:t>
            </a:r>
            <a:r>
              <a:rPr lang="en-US" sz="1600" dirty="0" err="1" smtClean="0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set …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!!!! Live broadcast from the Big Bang  !!!!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Hu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31562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1357313"/>
            <a:ext cx="85677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07950" y="331788"/>
            <a:ext cx="8823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 smtClean="0">
                <a:solidFill>
                  <a:srgbClr val="FFFFFF"/>
                </a:solidFill>
              </a:rPr>
              <a:t>Energy Spectrum </a:t>
            </a:r>
            <a:endParaRPr lang="en-US" altLang="en-US" sz="4500" b="1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 smtClean="0">
                <a:solidFill>
                  <a:srgbClr val="FFFFFF"/>
                </a:solidFill>
              </a:rPr>
              <a:t>Cosmic Light</a:t>
            </a:r>
            <a:endParaRPr lang="en-US" altLang="en-US" sz="4500" b="1" dirty="0">
              <a:solidFill>
                <a:srgbClr val="FFFFFF"/>
              </a:solidFill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357938" y="1643063"/>
            <a:ext cx="33131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</a:t>
            </a:r>
            <a:r>
              <a:rPr lang="en-US" altLang="en-US" sz="1600" b="1" dirty="0">
                <a:solidFill>
                  <a:srgbClr val="FFFFFF"/>
                </a:solidFill>
              </a:rPr>
              <a:t> COBE-DIRBE: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temperatureT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</a:rPr>
              <a:t>= 2.725 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charset="0"/>
              <a:buChar char="•"/>
            </a:pPr>
            <a:r>
              <a:rPr lang="en-US" altLang="en-US" sz="1600" b="1" dirty="0">
                <a:solidFill>
                  <a:srgbClr val="FFFFFF"/>
                </a:solidFill>
              </a:rPr>
              <a:t>  John Mather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Nobelprize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physics </a:t>
            </a:r>
            <a:endParaRPr lang="en-US" altLang="en-US" sz="1600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 2006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Most perfect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Black Body</a:t>
            </a:r>
            <a:endParaRPr lang="en-US" altLang="en-US" sz="1600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Spectrum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ever seen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!!!!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7938" y="1785938"/>
            <a:ext cx="2714625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5302" name="Object 2"/>
          <p:cNvGraphicFramePr>
            <a:graphicFrameLocks noChangeAspect="1"/>
          </p:cNvGraphicFramePr>
          <p:nvPr/>
        </p:nvGraphicFramePr>
        <p:xfrm>
          <a:off x="3214688" y="2786063"/>
          <a:ext cx="2225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9" name="Equation" r:id="rId4" imgW="1422400" imgH="419100" progId="Equation.DSMT4">
                  <p:embed/>
                </p:oleObj>
              </mc:Choice>
              <mc:Fallback>
                <p:oleObj name="Equation" r:id="rId4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2786063"/>
                        <a:ext cx="22256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9388" y="163513"/>
            <a:ext cx="8893175" cy="147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2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286250" y="928688"/>
            <a:ext cx="4751388" cy="5786437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1507" name="Picture 11" descr="bigbang.nucleosynth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57438"/>
            <a:ext cx="357187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392613" y="5214938"/>
            <a:ext cx="4751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Between 1-200 seconds after Big Bang,</a:t>
            </a:r>
          </a:p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temperature dropped to 10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9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K: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Fusion protons  &amp;  neutrons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into light atomic nuclei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4462463" y="785813"/>
            <a:ext cx="4681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Mass  Fraction  Light  Elements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24%       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4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 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traces    D,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3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7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Li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75%         H     nuclei (protons)</a:t>
            </a:r>
          </a:p>
        </p:txBody>
      </p:sp>
      <p:sp>
        <p:nvSpPr>
          <p:cNvPr id="10506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428652"/>
            <a:ext cx="10117138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sz="5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Proton-Neutron &amp; Helium</a:t>
            </a:r>
          </a:p>
        </p:txBody>
      </p:sp>
      <p:pic>
        <p:nvPicPr>
          <p:cNvPr id="21511" name="Picture 7" descr="abundan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71625"/>
            <a:ext cx="4035425" cy="5075238"/>
          </a:xfrm>
          <a:noFill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40200" y="2205038"/>
            <a:ext cx="475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676" y="1022070"/>
            <a:ext cx="28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prstClr val="black"/>
                </a:solidFill>
              </a:rPr>
              <a:t>p/n ~1/7:   1 min na BB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625" y="928688"/>
            <a:ext cx="3330575" cy="556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947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Changing Universe</a:t>
            </a:r>
            <a:endParaRPr sz="6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long ago :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Depth= Time</a:t>
            </a: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" y="1572041"/>
            <a:ext cx="6301334" cy="5041067"/>
          </a:xfrm>
        </p:spPr>
      </p:pic>
    </p:spTree>
    <p:extLst>
      <p:ext uri="{BB962C8B-B14F-4D97-AF65-F5344CB8AC3E}">
        <p14:creationId xmlns:p14="http://schemas.microsoft.com/office/powerpoint/2010/main" val="27588144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Changing Universe</a:t>
            </a:r>
            <a:endParaRPr sz="6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long ago :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hubblerevealsgald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64801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171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94" y="-459432"/>
            <a:ext cx="9291811" cy="7805121"/>
          </a:xfrm>
          <a:prstGeom prst="rect">
            <a:avLst/>
          </a:prstGeom>
        </p:spPr>
      </p:pic>
      <p:sp>
        <p:nvSpPr>
          <p:cNvPr id="1086467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Newton’s </a:t>
            </a:r>
            <a:endParaRPr lang="en-US" sz="6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Static  Universe</a:t>
            </a:r>
          </a:p>
        </p:txBody>
      </p:sp>
      <p:sp>
        <p:nvSpPr>
          <p:cNvPr id="1086468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79388" y="1628800"/>
            <a:ext cx="8785225" cy="33123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86470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226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Curvature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898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How Much 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Curvature</a:t>
            </a:r>
          </a:p>
        </p:txBody>
      </p:sp>
    </p:spTree>
    <p:extLst>
      <p:ext uri="{BB962C8B-B14F-4D97-AF65-F5344CB8AC3E}">
        <p14:creationId xmlns:p14="http://schemas.microsoft.com/office/powerpoint/2010/main" val="33387442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Map of the Universe at Recombination Epoch  </a:t>
            </a:r>
            <a:r>
              <a:rPr lang="en-US" sz="1600" b="1" dirty="0" smtClean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(Planck, 2013):</a:t>
            </a:r>
            <a:endParaRPr lang="en-US" sz="1600" b="1" dirty="0">
              <a:solidFill>
                <a:srgbClr val="FFFFE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Subhorizon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144669" y="4929187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69" y="2439988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0000"/>
                </a:solidFill>
                <a:latin typeface="Arial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999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  </a:t>
            </a: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172400" y="51435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4" y="2569369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36566730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Fluctuations-Origin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Observed, angular size:            </a:t>
            </a:r>
            <a:r>
              <a:rPr lang="el-GR" sz="1400" b="1" dirty="0">
                <a:solidFill>
                  <a:srgbClr val="000000"/>
                </a:solidFill>
                <a:latin typeface="Arial"/>
              </a:rPr>
              <a:t>θ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372035" y="5681312"/>
            <a:ext cx="878522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COBE measured fluctuations:                              &gt; 7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Size Horizon at Recombination spans angle   ~ 1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 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/>
            </a:endParaRPr>
          </a:p>
        </p:txBody>
      </p:sp>
      <p:pic>
        <p:nvPicPr>
          <p:cNvPr id="14848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smtClean="0">
                <a:solidFill>
                  <a:srgbClr val="CC0000"/>
                </a:solidFill>
                <a:latin typeface="Arial" charset="0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2353417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 smtClean="0"/>
              <a:t>Flat </a:t>
            </a:r>
            <a:r>
              <a:rPr lang="nl-NL" sz="5000" b="1" dirty="0" err="1" smtClean="0"/>
              <a:t>universe</a:t>
            </a:r>
            <a:r>
              <a:rPr lang="nl-NL" sz="5000" b="1" dirty="0" smtClean="0"/>
              <a:t> </a:t>
            </a:r>
            <a:r>
              <a:rPr lang="nl-NL" sz="5000" b="1" dirty="0" err="1" smtClean="0"/>
              <a:t>from</a:t>
            </a:r>
            <a:r>
              <a:rPr lang="nl-NL" sz="5000" b="1" dirty="0" smtClean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latin typeface="Constantia" panose="02030602050306030303" pitchFamily="18" charset="0"/>
              </a:rPr>
              <a:t>First peak:  flat </a:t>
            </a:r>
            <a:r>
              <a:rPr lang="nl-NL" b="1" dirty="0" err="1" smtClean="0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Closed: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hot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spots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appear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larger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Flat: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appear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as big as they are 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Open: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spots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appear smaller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We know the redshift and the time it took for the light to reach us: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from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this we know the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- length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of the legs of the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triangle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-   the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angle at which we are </a:t>
            </a:r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measuring the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sound horizon.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The Unchanging Universe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643063"/>
            <a:ext cx="9144000" cy="50847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r>
              <a:rPr lang="en-US" altLang="en-US" sz="2000" b="1" smtClean="0">
                <a:sym typeface="Mathematica1" pitchFamily="2" charset="2"/>
              </a:rPr>
              <a:t>  I</a:t>
            </a:r>
            <a:r>
              <a:rPr lang="en-US" altLang="en-US" sz="2000" b="1" smtClean="0"/>
              <a:t>n two thousand years of astronomy,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no one ever guessed that the universe might be expanding.</a:t>
            </a:r>
          </a:p>
          <a:p>
            <a:pPr eaLnBrk="1" hangingPunct="1">
              <a:buFontTx/>
              <a:buNone/>
            </a:pPr>
            <a:endParaRPr lang="en-US" altLang="en-US" sz="2000" b="1" smtClean="0"/>
          </a:p>
          <a:p>
            <a:pPr eaLnBrk="1" hangingPunct="1">
              <a:buFontTx/>
              <a:buNone/>
            </a:pPr>
            <a:r>
              <a:rPr lang="en-US" altLang="en-US" sz="2000" b="1" smtClean="0"/>
              <a:t> </a:t>
            </a:r>
            <a:r>
              <a:rPr lang="en-US" altLang="en-US" sz="2000" b="1" smtClean="0">
                <a:sym typeface="Mathematica1" pitchFamily="2" charset="2"/>
              </a:rPr>
              <a:t> T</a:t>
            </a:r>
            <a:r>
              <a:rPr lang="en-US" altLang="en-US" sz="2000" b="1" smtClean="0"/>
              <a:t>o ancient Greek astronomers and philosophers,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the universe was seen as the embodiment of perfection,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the heavens were truly heavenly: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– unchanging, permanent, and geometrically perfect.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</a:t>
            </a:r>
            <a:r>
              <a:rPr lang="en-US" altLang="en-US" sz="2000" b="1" smtClean="0">
                <a:sym typeface="Mathematica1" pitchFamily="2" charset="2"/>
              </a:rPr>
              <a:t> I</a:t>
            </a:r>
            <a:r>
              <a:rPr lang="en-US" altLang="en-US" sz="2000" b="1" smtClean="0"/>
              <a:t>n the early 1600s, Isaac Newton developed his law of gravity,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 showing that motion in the heavens obeyed the same laws 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     as motion on Earth.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1428750"/>
            <a:ext cx="8358188" cy="5143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181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rgbClr val="FFFFF7"/>
                </a:solidFill>
                <a:latin typeface="Arial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FFF7"/>
                </a:solidFill>
                <a:latin typeface="Arial"/>
              </a:rPr>
              <a:t>                              Universe is almost perfectly </a:t>
            </a:r>
            <a:r>
              <a:rPr lang="en-US" sz="2200" b="1" dirty="0" smtClean="0">
                <a:solidFill>
                  <a:srgbClr val="FFFFF7"/>
                </a:solidFill>
                <a:latin typeface="Arial"/>
              </a:rPr>
              <a:t>FLAT !!!!</a:t>
            </a:r>
            <a:endParaRPr lang="en-US" sz="2200" b="1" dirty="0">
              <a:solidFill>
                <a:srgbClr val="FFFFF7"/>
              </a:solidFill>
              <a:latin typeface="Arial"/>
            </a:endParaRP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7"/>
                </a:solidFill>
                <a:latin typeface="Arial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CMB - Fluctuations</a:t>
            </a:r>
            <a:endParaRPr lang="nl-NL" dirty="0"/>
          </a:p>
        </p:txBody>
      </p:sp>
      <p:pic>
        <p:nvPicPr>
          <p:cNvPr id="13314" name="Picture 2" descr="http://scienceblogs.com/startswithabang/files/2013/03/Power_Spectrum_B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05" y="1196752"/>
            <a:ext cx="7056784" cy="55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Horizons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683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Fundamental Concept for our understanding of the physics of the Universe: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Physical processes are limited to the region of space with which we are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or have ever been in physical contact.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What is the region of space with which we are in contact ?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Region with whom we have been able to exchange photons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                     (photons:    fastest moving particles)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From which distance have we received light.</a:t>
            </a:r>
          </a:p>
          <a:p>
            <a:pPr>
              <a:buFont typeface="Mathematica1" pitchFamily="2" charset="2"/>
              <a:buChar char="·"/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Complication:  - light is moving in an expanding and curved space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- fighting its way against an expanding background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This is called the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Constantia"/>
                <a:sym typeface="Mathematica1"/>
              </a:rPr>
              <a:t>                     </a:t>
            </a:r>
            <a:r>
              <a:rPr lang="en-US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sym typeface="Mathematica1"/>
              </a:rPr>
              <a:t>Horizon of the Universe</a:t>
            </a:r>
            <a:endParaRPr lang="en-US" sz="35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01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14336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distance that light travelled since the Big Bang</a:t>
            </a:r>
          </a:p>
        </p:txBody>
      </p:sp>
    </p:spTree>
    <p:extLst>
      <p:ext uri="{BB962C8B-B14F-4D97-AF65-F5344CB8AC3E}">
        <p14:creationId xmlns:p14="http://schemas.microsoft.com/office/powerpoint/2010/main" val="17028633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  <p:extLst>
      <p:ext uri="{BB962C8B-B14F-4D97-AF65-F5344CB8AC3E}">
        <p14:creationId xmlns:p14="http://schemas.microsoft.com/office/powerpoint/2010/main" val="25726542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Future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44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766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y107Lect">
  <a:themeElements>
    <a:clrScheme name="Phy107Lec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y107Lec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1" charset="0"/>
          </a:defRPr>
        </a:defPPr>
      </a:lstStyle>
    </a:lnDef>
  </a:objectDefaults>
  <a:extraClrSchemeLst>
    <a:extraClrScheme>
      <a:clrScheme name="Phy107Lec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107Lec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107Lec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107Lec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107Lec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107Lec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107Lec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21786</TotalTime>
  <Words>3476</Words>
  <Application>Microsoft Office PowerPoint</Application>
  <PresentationFormat>On-screen Show (4:3)</PresentationFormat>
  <Paragraphs>846</Paragraphs>
  <Slides>97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27" baseType="lpstr">
      <vt:lpstr>Paper</vt:lpstr>
      <vt:lpstr>11_Paper</vt:lpstr>
      <vt:lpstr>23_Paper</vt:lpstr>
      <vt:lpstr>29_Paper</vt:lpstr>
      <vt:lpstr>16_Default Design</vt:lpstr>
      <vt:lpstr>Blank Presentation</vt:lpstr>
      <vt:lpstr>17_Default Design</vt:lpstr>
      <vt:lpstr>Phy107Lect</vt:lpstr>
      <vt:lpstr>18_Default Design</vt:lpstr>
      <vt:lpstr>1_Paper</vt:lpstr>
      <vt:lpstr>Default Design</vt:lpstr>
      <vt:lpstr>1_Default Design</vt:lpstr>
      <vt:lpstr>2_Paper</vt:lpstr>
      <vt:lpstr>3_Paper</vt:lpstr>
      <vt:lpstr>2_Default Design</vt:lpstr>
      <vt:lpstr>4_Paper</vt:lpstr>
      <vt:lpstr>6_Paper</vt:lpstr>
      <vt:lpstr>7_Paper</vt:lpstr>
      <vt:lpstr>8_Paper</vt:lpstr>
      <vt:lpstr>9_Paper</vt:lpstr>
      <vt:lpstr>5_Paper</vt:lpstr>
      <vt:lpstr>10_Paper</vt:lpstr>
      <vt:lpstr>3_Default Design</vt:lpstr>
      <vt:lpstr>13_Paper</vt:lpstr>
      <vt:lpstr>12_Paper</vt:lpstr>
      <vt:lpstr>Office Theme</vt:lpstr>
      <vt:lpstr>14_Paper</vt:lpstr>
      <vt:lpstr>Equation</vt:lpstr>
      <vt:lpstr>MathType 6.0 Equation</vt:lpstr>
      <vt:lpstr>MathType 5.0 Equation</vt:lpstr>
      <vt:lpstr>PowerPoint Presentation</vt:lpstr>
      <vt:lpstr>PowerPoint Presentation</vt:lpstr>
      <vt:lpstr>Four Fundamental Forces of Nature</vt:lpstr>
      <vt:lpstr>Four Fundamental  Forces of Nature</vt:lpstr>
      <vt:lpstr>PowerPoint Presentation</vt:lpstr>
      <vt:lpstr>PowerPoint Presentation</vt:lpstr>
      <vt:lpstr>PowerPoint Presentation</vt:lpstr>
      <vt:lpstr>PowerPoint Presentation</vt:lpstr>
      <vt:lpstr>The Unchanging Universe</vt:lpstr>
      <vt:lpstr>     Newton's  Universe</vt:lpstr>
      <vt:lpstr>Renaissance  of Western Science</vt:lpstr>
      <vt:lpstr>PowerPoint Presentation</vt:lpstr>
      <vt:lpstr>      Albert Einstein</vt:lpstr>
      <vt:lpstr>Relativity:  Space &amp; Time</vt:lpstr>
      <vt:lpstr>Einstein’s  principle of relativity</vt:lpstr>
      <vt:lpstr>Einstein’s  Universe</vt:lpstr>
      <vt:lpstr>PowerPoint Presentation</vt:lpstr>
      <vt:lpstr>PowerPoint Presentation</vt:lpstr>
      <vt:lpstr>PowerPoint Presentation</vt:lpstr>
      <vt:lpstr>PowerPoint Presentation</vt:lpstr>
      <vt:lpstr>Inertial vs Gravitational Mass</vt:lpstr>
      <vt:lpstr>Equivalence Principle</vt:lpstr>
      <vt:lpstr>Equivalence Principle</vt:lpstr>
      <vt:lpstr>Light follows the same path</vt:lpstr>
      <vt:lpstr>PowerPoint Presentation</vt:lpstr>
      <vt:lpstr>which of these is a straight line?</vt:lpstr>
      <vt:lpstr>PowerPoint Presentation</vt:lpstr>
      <vt:lpstr>PowerPoint Presentation</vt:lpstr>
      <vt:lpstr>General  Relativity</vt:lpstr>
      <vt:lpstr>                   Cosmological Principle:          the Universe Simple  &amp;  Smooth </vt:lpstr>
      <vt:lpstr> Geometry of the Universe</vt:lpstr>
      <vt:lpstr>Geometry           of the     Universe</vt:lpstr>
      <vt:lpstr>PowerPoint Presentation</vt:lpstr>
      <vt:lpstr>PowerPoint Presentation</vt:lpstr>
      <vt:lpstr>Friedmann &amp; Lemaitre</vt:lpstr>
      <vt:lpstr>               Evolving  Universe</vt:lpstr>
      <vt:lpstr>                                        Evolution   &amp;   Fate          Friedmann-Robertson-Walker-Lemaitre                                         Universe</vt:lpstr>
      <vt:lpstr>PowerPoint Presentation</vt:lpstr>
      <vt:lpstr>Friedmann-Robertson-Walker-Lemaitre                                     Universe</vt:lpstr>
      <vt:lpstr>Friedmann-Robertson-Walker-Lemaitre                                     Universe</vt:lpstr>
      <vt:lpstr>                 FRW    Dynamics</vt:lpstr>
      <vt:lpstr>                 FRW    Dynamics</vt:lpstr>
      <vt:lpstr>PowerPoint Presentation</vt:lpstr>
      <vt:lpstr>                 Cosmic  Components</vt:lpstr>
      <vt:lpstr>PowerPoint Presentation</vt:lpstr>
      <vt:lpstr>           Cosmic  Constitution </vt:lpstr>
      <vt:lpstr>PowerPoint Presentation</vt:lpstr>
      <vt:lpstr>PowerPoint Presentation</vt:lpstr>
      <vt:lpstr>PowerPoint Presentation</vt:lpstr>
      <vt:lpstr>PowerPoint Presentation</vt:lpstr>
      <vt:lpstr>                 Concordance Expansion</vt:lpstr>
      <vt:lpstr>PowerPoint Presentation</vt:lpstr>
      <vt:lpstr>PowerPoint Presentation</vt:lpstr>
      <vt:lpstr>        Hubble Time</vt:lpstr>
      <vt:lpstr>   Hubble  Parameter </vt:lpstr>
      <vt:lpstr>Age of the Universe</vt:lpstr>
      <vt:lpstr>Cosmic Age </vt:lpstr>
      <vt:lpstr>                 Concordance Expansion</vt:lpstr>
      <vt:lpstr>PowerPoint Presentation</vt:lpstr>
      <vt:lpstr>      Adiabatic Expansion</vt:lpstr>
      <vt:lpstr>PowerPoint Presentation</vt:lpstr>
      <vt:lpstr>            Cosmic Epochs</vt:lpstr>
      <vt:lpstr>PowerPoint Presentation</vt:lpstr>
      <vt:lpstr>     Big Bang Evidence</vt:lpstr>
      <vt:lpstr>1.  Olber’s Paradox</vt:lpstr>
      <vt:lpstr>1.  Olber’s Paradox</vt:lpstr>
      <vt:lpstr>          2. Hubble Expansion</vt:lpstr>
      <vt:lpstr>PowerPoint Presentation</vt:lpstr>
      <vt:lpstr> … and there was light …   379.000  years after the Big Bang </vt:lpstr>
      <vt:lpstr>PowerPoint Presentation</vt:lpstr>
      <vt:lpstr>Cosmic Light   (CMB): the facts</vt:lpstr>
      <vt:lpstr>PowerPoint Presentation</vt:lpstr>
      <vt:lpstr>PowerPoint Presentation</vt:lpstr>
      <vt:lpstr>PowerPoint Presentation</vt:lpstr>
      <vt:lpstr>     the Cosmic  TV Show</vt:lpstr>
      <vt:lpstr>PowerPoint Presentation</vt:lpstr>
      <vt:lpstr>4.  Proton-Neutron &amp; Helium</vt:lpstr>
      <vt:lpstr>5. the Changing Universe</vt:lpstr>
      <vt:lpstr>5. the Changing Universe</vt:lpstr>
      <vt:lpstr>PowerPoint Presentation</vt:lpstr>
      <vt:lpstr>PowerPoint Presentation</vt:lpstr>
      <vt:lpstr>Cosmic Microwave Background</vt:lpstr>
      <vt:lpstr>Measuring  Curvature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PowerPoint Presentation</vt:lpstr>
      <vt:lpstr>CMB -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660</cp:revision>
  <dcterms:created xsi:type="dcterms:W3CDTF">2003-04-08T08:38:37Z</dcterms:created>
  <dcterms:modified xsi:type="dcterms:W3CDTF">2016-01-15T10:59:05Z</dcterms:modified>
</cp:coreProperties>
</file>