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4" r:id="rId1"/>
    <p:sldMasterId id="2147484150" r:id="rId2"/>
    <p:sldMasterId id="2147484162" r:id="rId3"/>
    <p:sldMasterId id="2147484177" r:id="rId4"/>
    <p:sldMasterId id="2147484235" r:id="rId5"/>
    <p:sldMasterId id="2147484251" r:id="rId6"/>
  </p:sldMasterIdLst>
  <p:notesMasterIdLst>
    <p:notesMasterId r:id="rId45"/>
  </p:notesMasterIdLst>
  <p:sldIdLst>
    <p:sldId id="1311" r:id="rId7"/>
    <p:sldId id="1308" r:id="rId8"/>
    <p:sldId id="1307" r:id="rId9"/>
    <p:sldId id="1322" r:id="rId10"/>
    <p:sldId id="1323" r:id="rId11"/>
    <p:sldId id="1283" r:id="rId12"/>
    <p:sldId id="1287" r:id="rId13"/>
    <p:sldId id="1321" r:id="rId14"/>
    <p:sldId id="1312" r:id="rId15"/>
    <p:sldId id="1314" r:id="rId16"/>
    <p:sldId id="1316" r:id="rId17"/>
    <p:sldId id="1315" r:id="rId18"/>
    <p:sldId id="1313" r:id="rId19"/>
    <p:sldId id="1320" r:id="rId20"/>
    <p:sldId id="1288" r:id="rId21"/>
    <p:sldId id="1332" r:id="rId22"/>
    <p:sldId id="1326" r:id="rId23"/>
    <p:sldId id="1327" r:id="rId24"/>
    <p:sldId id="1328" r:id="rId25"/>
    <p:sldId id="1329" r:id="rId26"/>
    <p:sldId id="1330" r:id="rId27"/>
    <p:sldId id="1289" r:id="rId28"/>
    <p:sldId id="1331" r:id="rId29"/>
    <p:sldId id="1317" r:id="rId30"/>
    <p:sldId id="1319" r:id="rId31"/>
    <p:sldId id="1318" r:id="rId32"/>
    <p:sldId id="1290" r:id="rId33"/>
    <p:sldId id="1291" r:id="rId34"/>
    <p:sldId id="1292" r:id="rId35"/>
    <p:sldId id="1304" r:id="rId36"/>
    <p:sldId id="1293" r:id="rId37"/>
    <p:sldId id="1294" r:id="rId38"/>
    <p:sldId id="1305" r:id="rId39"/>
    <p:sldId id="1306" r:id="rId40"/>
    <p:sldId id="1284" r:id="rId41"/>
    <p:sldId id="1309" r:id="rId42"/>
    <p:sldId id="1295" r:id="rId43"/>
    <p:sldId id="1324" r:id="rId44"/>
  </p:sldIdLst>
  <p:sldSz cx="9144000" cy="6858000" type="screen4x3"/>
  <p:notesSz cx="7086600" cy="102219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AF116F"/>
    <a:srgbClr val="000066"/>
    <a:srgbClr val="CC6600"/>
    <a:srgbClr val="CC0000"/>
    <a:srgbClr val="00003E"/>
    <a:srgbClr val="00002E"/>
    <a:srgbClr val="000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34" autoAdjust="0"/>
    <p:restoredTop sz="94639" autoAdjust="0"/>
  </p:normalViewPr>
  <p:slideViewPr>
    <p:cSldViewPr>
      <p:cViewPr varScale="1">
        <p:scale>
          <a:sx n="71" d="100"/>
          <a:sy n="71" d="100"/>
        </p:scale>
        <p:origin x="-42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4788" y="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7425" y="766763"/>
            <a:ext cx="5111750" cy="3833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5" y="4856163"/>
            <a:ext cx="5670550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9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0915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4788" y="970915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6ACA93A-C0E0-4E67-9643-018F003EC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3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17D13B6-89C8-4DA5-B78F-59162E9AC150}" type="slidenum">
              <a:rPr lang="en-US" altLang="en-US" smtClean="0">
                <a:solidFill>
                  <a:prstClr val="black"/>
                </a:solidFill>
              </a:rPr>
              <a:pPr eaLnBrk="1" hangingPunct="1"/>
              <a:t>29</a:t>
            </a:fld>
            <a:endParaRPr lang="en-US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A0FEE-5CA8-4510-BEDA-3699D9FC817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822565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EED36-6F41-4347-AD1F-4548061810B8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106970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2A8C3-D229-492B-81CF-E24AF5CA9ADB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337443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EF71E-79AA-42A9-8D34-AF69B767C77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63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8F11A-20F1-416F-B482-AE3040C3F5C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192620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E3519-EC73-4FB8-B482-0C421A43B23A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26093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726F9-51E5-4774-841F-F76BFF863CFE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070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EBFB1-7835-45CE-84DE-DDC4B3649830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787030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9F834-1CC6-437E-9D07-BC077554A043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64550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DFD3D-15A5-4444-993B-C017639C859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380286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DE355-3F0E-45D3-BC82-E5690AC33DD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973190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D1076-CD94-484F-A627-708573C1CE75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44496"/>
      </p:ext>
    </p:extLst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350E6-5B9A-478E-89E7-DAFD07888EE0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424819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A534-CA4C-4B0F-A210-289D659B4EAA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75811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7540E-C203-48E6-9529-6D51809BF23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430153"/>
      </p:ext>
    </p:extLst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3F9F7-B8E5-46C9-9243-CF5D32783EA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266078"/>
      </p:ext>
    </p:extLst>
  </p:cSld>
  <p:clrMapOvr>
    <a:masterClrMapping/>
  </p:clrMapOvr>
  <p:transition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D636A-F7F9-49DC-8084-677C64CEE6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991357"/>
      </p:ext>
    </p:extLst>
  </p:cSld>
  <p:clrMapOvr>
    <a:masterClrMapping/>
  </p:clrMapOvr>
  <p:transition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33815-597B-4614-9A51-36762D9A3B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848256"/>
      </p:ext>
    </p:extLst>
  </p:cSld>
  <p:clrMapOvr>
    <a:masterClrMapping/>
  </p:clrMapOvr>
  <p:transition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30831-3E1B-46B1-8E82-A966F5293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333531"/>
      </p:ext>
    </p:extLst>
  </p:cSld>
  <p:clrMapOvr>
    <a:masterClrMapping/>
  </p:clrMapOvr>
  <p:transition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774710-B575-4902-9C74-C22E843E43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416934"/>
      </p:ext>
    </p:extLst>
  </p:cSld>
  <p:clrMapOvr>
    <a:masterClrMapping/>
  </p:clrMapOvr>
  <p:transition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A34AC-044E-4F9E-8412-CAA4C6F048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527548"/>
      </p:ext>
    </p:extLst>
  </p:cSld>
  <p:clrMapOvr>
    <a:masterClrMapping/>
  </p:clrMapOvr>
  <p:transition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EE988-B115-4265-9D93-2422CE7350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283680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B218C-745D-4602-A2CF-EFA7D7A5EFF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532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81B13-8A69-4CD6-83EC-AFDE2CF51A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687424"/>
      </p:ext>
    </p:extLst>
  </p:cSld>
  <p:clrMapOvr>
    <a:masterClrMapping/>
  </p:clrMapOvr>
  <p:transition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C3C9A-0529-4E77-971C-9E733CD5B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234367"/>
      </p:ext>
    </p:extLst>
  </p:cSld>
  <p:clrMapOvr>
    <a:masterClrMapping/>
  </p:clrMapOvr>
  <p:transition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29926-430E-486A-9324-0A94A6A03A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524868"/>
      </p:ext>
    </p:extLst>
  </p:cSld>
  <p:clrMapOvr>
    <a:masterClrMapping/>
  </p:clrMapOvr>
  <p:transition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E2D4E-0381-471C-B9A6-D7A8C5CD63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181356"/>
      </p:ext>
    </p:extLst>
  </p:cSld>
  <p:clrMapOvr>
    <a:masterClrMapping/>
  </p:clrMapOvr>
  <p:transition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E9F6C-B26F-457C-A57F-EE0AED4A68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218988"/>
      </p:ext>
    </p:extLst>
  </p:cSld>
  <p:clrMapOvr>
    <a:masterClrMapping/>
  </p:clrMapOvr>
  <p:transition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DA8A-8901-419F-9536-B8EAE2C3EC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754406"/>
      </p:ext>
    </p:extLst>
  </p:cSld>
  <p:clrMapOvr>
    <a:masterClrMapping/>
  </p:clrMapOvr>
  <p:transition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E156C-76B4-4A09-957C-A3B95E9F9C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104743"/>
      </p:ext>
    </p:extLst>
  </p:cSld>
  <p:clrMapOvr>
    <a:masterClrMapping/>
  </p:clrMapOvr>
  <p:transition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D64C8-28F7-4224-B528-49ED5DCF29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917635"/>
      </p:ext>
    </p:extLst>
  </p:cSld>
  <p:clrMapOvr>
    <a:masterClrMapping/>
  </p:clrMapOvr>
  <p:transition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D636A-F7F9-49DC-8084-677C64CEE6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213520"/>
      </p:ext>
    </p:extLst>
  </p:cSld>
  <p:clrMapOvr>
    <a:masterClrMapping/>
  </p:clrMapOvr>
  <p:transition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33815-597B-4614-9A51-36762D9A3B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050213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2203F-91F5-4C9E-AF6E-B8D410E6BE9C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298565"/>
      </p:ext>
    </p:extLst>
  </p:cSld>
  <p:clrMapOvr>
    <a:masterClrMapping/>
  </p:clrMapOvr>
  <p:transition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30831-3E1B-46B1-8E82-A966F5293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024281"/>
      </p:ext>
    </p:extLst>
  </p:cSld>
  <p:clrMapOvr>
    <a:masterClrMapping/>
  </p:clrMapOvr>
  <p:transition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774710-B575-4902-9C74-C22E843E43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82056"/>
      </p:ext>
    </p:extLst>
  </p:cSld>
  <p:clrMapOvr>
    <a:masterClrMapping/>
  </p:clrMapOvr>
  <p:transition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A34AC-044E-4F9E-8412-CAA4C6F048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35134"/>
      </p:ext>
    </p:extLst>
  </p:cSld>
  <p:clrMapOvr>
    <a:masterClrMapping/>
  </p:clrMapOvr>
  <p:transition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EE988-B115-4265-9D93-2422CE7350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86820"/>
      </p:ext>
    </p:extLst>
  </p:cSld>
  <p:clrMapOvr>
    <a:masterClrMapping/>
  </p:clrMapOvr>
  <p:transition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81B13-8A69-4CD6-83EC-AFDE2CF51A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642266"/>
      </p:ext>
    </p:extLst>
  </p:cSld>
  <p:clrMapOvr>
    <a:masterClrMapping/>
  </p:clrMapOvr>
  <p:transition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C3C9A-0529-4E77-971C-9E733CD5B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374378"/>
      </p:ext>
    </p:extLst>
  </p:cSld>
  <p:clrMapOvr>
    <a:masterClrMapping/>
  </p:clrMapOvr>
  <p:transition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29926-430E-486A-9324-0A94A6A03A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565630"/>
      </p:ext>
    </p:extLst>
  </p:cSld>
  <p:clrMapOvr>
    <a:masterClrMapping/>
  </p:clrMapOvr>
  <p:transition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E2D4E-0381-471C-B9A6-D7A8C5CD63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75503"/>
      </p:ext>
    </p:extLst>
  </p:cSld>
  <p:clrMapOvr>
    <a:masterClrMapping/>
  </p:clrMapOvr>
  <p:transition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E9F6C-B26F-457C-A57F-EE0AED4A68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022665"/>
      </p:ext>
    </p:extLst>
  </p:cSld>
  <p:clrMapOvr>
    <a:masterClrMapping/>
  </p:clrMapOvr>
  <p:transition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DA8A-8901-419F-9536-B8EAE2C3EC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447406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3B6B6-FAA4-4031-8F0D-11FB8D0ED000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154567"/>
      </p:ext>
    </p:extLst>
  </p:cSld>
  <p:clrMapOvr>
    <a:masterClrMapping/>
  </p:clrMapOvr>
  <p:transition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E156C-76B4-4A09-957C-A3B95E9F9C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145866"/>
      </p:ext>
    </p:extLst>
  </p:cSld>
  <p:clrMapOvr>
    <a:masterClrMapping/>
  </p:clrMapOvr>
  <p:transition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D64C8-28F7-4224-B528-49ED5DCF29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506010"/>
      </p:ext>
    </p:extLst>
  </p:cSld>
  <p:clrMapOvr>
    <a:masterClrMapping/>
  </p:clrMapOvr>
  <p:transition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D0335-C5F6-44C8-AAB3-EA6E5C4784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169945"/>
      </p:ext>
    </p:extLst>
  </p:cSld>
  <p:clrMapOvr>
    <a:masterClrMapping/>
  </p:clrMapOvr>
  <p:transition spd="slow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F52BC-C844-4A8C-98F7-C903327873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107676"/>
      </p:ext>
    </p:extLst>
  </p:cSld>
  <p:clrMapOvr>
    <a:masterClrMapping/>
  </p:clrMapOvr>
  <p:transition spd="slow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71A67-589A-4AE0-B5D8-65B66C1323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306490"/>
      </p:ext>
    </p:extLst>
  </p:cSld>
  <p:clrMapOvr>
    <a:masterClrMapping/>
  </p:clrMapOvr>
  <p:transition spd="slow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4C421-40FB-4C51-9E98-D829C13084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246686"/>
      </p:ext>
    </p:extLst>
  </p:cSld>
  <p:clrMapOvr>
    <a:masterClrMapping/>
  </p:clrMapOvr>
  <p:transition spd="slow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A16EB-96FB-4A05-BB1E-A6B2BF8D76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718793"/>
      </p:ext>
    </p:extLst>
  </p:cSld>
  <p:clrMapOvr>
    <a:masterClrMapping/>
  </p:clrMapOvr>
  <p:transition spd="slow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91649-37A8-4B67-A117-57DEBB7456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56994"/>
      </p:ext>
    </p:extLst>
  </p:cSld>
  <p:clrMapOvr>
    <a:masterClrMapping/>
  </p:clrMapOvr>
  <p:transition spd="slow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7469B-F3A0-475F-B47D-966AF5BDA5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421959"/>
      </p:ext>
    </p:extLst>
  </p:cSld>
  <p:clrMapOvr>
    <a:masterClrMapping/>
  </p:clrMapOvr>
  <p:transition spd="slow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C7DE4-005F-4E49-8CF8-41BEE3F82F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063348"/>
      </p:ext>
    </p:extLst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F10A5-406A-4922-8469-B2F60347B893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0161"/>
      </p:ext>
    </p:extLst>
  </p:cSld>
  <p:clrMapOvr>
    <a:masterClrMapping/>
  </p:clrMapOvr>
  <p:transition>
    <p:zo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CD778-4D82-4A08-BE99-3B4A45198B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310432"/>
      </p:ext>
    </p:extLst>
  </p:cSld>
  <p:clrMapOvr>
    <a:masterClrMapping/>
  </p:clrMapOvr>
  <p:transition spd="slow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5AA95-DEB3-445B-9DE2-6C0B825CD1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294365"/>
      </p:ext>
    </p:extLst>
  </p:cSld>
  <p:clrMapOvr>
    <a:masterClrMapping/>
  </p:clrMapOvr>
  <p:transition spd="slow">
    <p:zo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C273B-9D12-4354-8DA2-3CF47CC778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683269"/>
      </p:ext>
    </p:extLst>
  </p:cSld>
  <p:clrMapOvr>
    <a:masterClrMapping/>
  </p:clrMapOvr>
  <p:transition spd="slow"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60C1C-DDC6-48C5-8846-36FCA665F2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136679"/>
      </p:ext>
    </p:extLst>
  </p:cSld>
  <p:clrMapOvr>
    <a:masterClrMapping/>
  </p:clrMapOvr>
  <p:transition spd="slow"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F48AD-CC6F-4978-93FA-C6FC95646B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168459"/>
      </p:ext>
    </p:extLst>
  </p:cSld>
  <p:clrMapOvr>
    <a:masterClrMapping/>
  </p:clrMapOvr>
  <p:transition spd="slow"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DA7DC-0217-4710-B7D1-0B21515B16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05873"/>
      </p:ext>
    </p:extLst>
  </p:cSld>
  <p:clrMapOvr>
    <a:masterClrMapping/>
  </p:clrMapOvr>
  <p:transition spd="slow"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3C5C7-C3C7-4120-85BE-E90CFF31DC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36350"/>
      </p:ext>
    </p:extLst>
  </p:cSld>
  <p:clrMapOvr>
    <a:masterClrMapping/>
  </p:clrMapOvr>
  <p:transition spd="slow"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8B92-0EB1-41B7-80CB-BA42052C32D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603677"/>
      </p:ext>
    </p:extLst>
  </p:cSld>
  <p:clrMapOvr>
    <a:masterClrMapping/>
  </p:clrMapOvr>
  <p:transition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34377-2F24-48B6-9980-7F0010B833C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343437"/>
      </p:ext>
    </p:extLst>
  </p:cSld>
  <p:clrMapOvr>
    <a:masterClrMapping/>
  </p:clrMapOvr>
  <p:transition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7139A-DA49-4AD8-A005-48FE16E77A7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201719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E1408-7184-45B7-8924-2C9FE35CA7B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84173"/>
      </p:ext>
    </p:extLst>
  </p:cSld>
  <p:clrMapOvr>
    <a:masterClrMapping/>
  </p:clrMapOvr>
  <p:transition>
    <p:zo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7AE7-D940-4C13-B623-A47861CA2B2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405037"/>
      </p:ext>
    </p:extLst>
  </p:cSld>
  <p:clrMapOvr>
    <a:masterClrMapping/>
  </p:clrMapOvr>
  <p:transition>
    <p:zo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6A7B0-DC85-4F75-BCB5-6AF4B88E10F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583995"/>
      </p:ext>
    </p:extLst>
  </p:cSld>
  <p:clrMapOvr>
    <a:masterClrMapping/>
  </p:clrMapOvr>
  <p:transition>
    <p:zo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1094-86C4-41B7-B061-FB81710447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360572"/>
      </p:ext>
    </p:extLst>
  </p:cSld>
  <p:clrMapOvr>
    <a:masterClrMapping/>
  </p:clrMapOvr>
  <p:transition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50775-B233-4543-B7C2-81AD048C74F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666305"/>
      </p:ext>
    </p:extLst>
  </p:cSld>
  <p:clrMapOvr>
    <a:masterClrMapping/>
  </p:clrMapOvr>
  <p:transition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D23DD-1CF6-4F59-B051-2AA2E19EDF2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927355"/>
      </p:ext>
    </p:extLst>
  </p:cSld>
  <p:clrMapOvr>
    <a:masterClrMapping/>
  </p:clrMapOvr>
  <p:transition>
    <p:zo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FEC9B-2462-440B-9D8D-D5296BDEED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271690"/>
      </p:ext>
    </p:extLst>
  </p:cSld>
  <p:clrMapOvr>
    <a:masterClrMapping/>
  </p:clrMapOvr>
  <p:transition>
    <p:zo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D5AC-F637-437F-BB53-1F7E2DF4080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25056"/>
      </p:ext>
    </p:extLst>
  </p:cSld>
  <p:clrMapOvr>
    <a:masterClrMapping/>
  </p:clrMapOvr>
  <p:transition>
    <p:zo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BFDF4-AA66-47B7-91F6-AECF31CD502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95954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8F3FD-5C37-4887-B293-7044E4BEA44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59817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A80FB-907A-4675-B6E7-24C959200B7A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48419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013BE599-AB7C-420B-8A80-BE012F0BD90C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9972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  <p:sldLayoutId id="2147484086" r:id="rId12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38F5E7D-BE91-4406-92C1-D9F85FFE1643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4218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0" r:id="rId10"/>
    <p:sldLayoutId id="2147484161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8FE8904-6CCF-4AE1-8B83-D4FC6FFFE2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250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170" r:id="rId8"/>
    <p:sldLayoutId id="2147484171" r:id="rId9"/>
    <p:sldLayoutId id="2147484172" r:id="rId10"/>
    <p:sldLayoutId id="2147484173" r:id="rId11"/>
    <p:sldLayoutId id="2147484174" r:id="rId12"/>
    <p:sldLayoutId id="2147484175" r:id="rId13"/>
    <p:sldLayoutId id="2147484176" r:id="rId14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8FE8904-6CCF-4AE1-8B83-D4FC6FFFE2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229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8" r:id="rId1"/>
    <p:sldLayoutId id="2147484179" r:id="rId2"/>
    <p:sldLayoutId id="2147484180" r:id="rId3"/>
    <p:sldLayoutId id="2147484181" r:id="rId4"/>
    <p:sldLayoutId id="2147484182" r:id="rId5"/>
    <p:sldLayoutId id="2147484183" r:id="rId6"/>
    <p:sldLayoutId id="2147484184" r:id="rId7"/>
    <p:sldLayoutId id="2147484185" r:id="rId8"/>
    <p:sldLayoutId id="2147484186" r:id="rId9"/>
    <p:sldLayoutId id="2147484187" r:id="rId10"/>
    <p:sldLayoutId id="2147484188" r:id="rId11"/>
    <p:sldLayoutId id="2147484189" r:id="rId12"/>
    <p:sldLayoutId id="2147484190" r:id="rId13"/>
    <p:sldLayoutId id="2147484191" r:id="rId14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0066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C8B67BA-80A4-4192-8C98-CD9CDD3968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17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6" r:id="rId1"/>
    <p:sldLayoutId id="2147484237" r:id="rId2"/>
    <p:sldLayoutId id="2147484238" r:id="rId3"/>
    <p:sldLayoutId id="2147484239" r:id="rId4"/>
    <p:sldLayoutId id="2147484240" r:id="rId5"/>
    <p:sldLayoutId id="2147484241" r:id="rId6"/>
    <p:sldLayoutId id="2147484242" r:id="rId7"/>
    <p:sldLayoutId id="2147484243" r:id="rId8"/>
    <p:sldLayoutId id="2147484244" r:id="rId9"/>
    <p:sldLayoutId id="2147484245" r:id="rId10"/>
    <p:sldLayoutId id="2147484246" r:id="rId11"/>
    <p:sldLayoutId id="2147484247" r:id="rId12"/>
    <p:sldLayoutId id="2147484248" r:id="rId13"/>
    <p:sldLayoutId id="2147484249" r:id="rId14"/>
    <p:sldLayoutId id="2147484250" r:id="rId15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DDEB084-D163-4705-8A17-FA1A78940F9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269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52" r:id="rId1"/>
    <p:sldLayoutId id="2147484253" r:id="rId2"/>
    <p:sldLayoutId id="2147484254" r:id="rId3"/>
    <p:sldLayoutId id="2147484255" r:id="rId4"/>
    <p:sldLayoutId id="2147484256" r:id="rId5"/>
    <p:sldLayoutId id="2147484257" r:id="rId6"/>
    <p:sldLayoutId id="2147484258" r:id="rId7"/>
    <p:sldLayoutId id="2147484259" r:id="rId8"/>
    <p:sldLayoutId id="2147484260" r:id="rId9"/>
    <p:sldLayoutId id="2147484261" r:id="rId10"/>
    <p:sldLayoutId id="2147484262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ysterium_Cosmographicum#cite_note-3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an_Vermeer_-_The_Astronomer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3125"/>
            <a:ext cx="9286875" cy="1044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36724" y="1124744"/>
            <a:ext cx="8526462" cy="4464496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0243" y="1268760"/>
            <a:ext cx="9072563" cy="47859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/>
              </a:rPr>
              <a:t>t</a:t>
            </a:r>
            <a:r>
              <a:rPr lang="en-US" sz="4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/>
              </a:rPr>
              <a:t>he Scientific Revolution:</a:t>
            </a:r>
          </a:p>
          <a:p>
            <a:pPr algn="ctr">
              <a:defRPr/>
            </a:pPr>
            <a:endParaRPr lang="en-US" sz="55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"/>
            </a:endParaRPr>
          </a:p>
          <a:p>
            <a:pPr algn="ctr">
              <a:defRPr/>
            </a:pPr>
            <a:endParaRPr lang="en-US" sz="55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"/>
            </a:endParaRPr>
          </a:p>
          <a:p>
            <a:pPr algn="ctr">
              <a:defRPr/>
            </a:pPr>
            <a:endParaRPr lang="en-US" sz="55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"/>
            </a:endParaRPr>
          </a:p>
          <a:p>
            <a:pPr algn="ctr">
              <a:defRPr/>
            </a:pP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/>
              </a:rPr>
              <a:t>t</a:t>
            </a:r>
            <a:r>
              <a:rPr lang="en-US" sz="3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/>
              </a:rPr>
              <a:t>he Cosmos Mechanized</a:t>
            </a:r>
            <a:endParaRPr lang="en-U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"/>
            </a:endParaRPr>
          </a:p>
          <a:p>
            <a:pPr algn="ctr">
              <a:defRPr/>
            </a:pPr>
            <a:endParaRPr lang="en-US" sz="55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06793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8" y="0"/>
            <a:ext cx="457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664" y="980728"/>
            <a:ext cx="2141984" cy="3212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816" y="4340347"/>
            <a:ext cx="3456384" cy="23042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00215" y="980728"/>
            <a:ext cx="2141984" cy="32129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5485815" y="4355916"/>
            <a:ext cx="3456384" cy="22731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4889475" y="161215"/>
            <a:ext cx="4014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 smtClean="0">
                <a:latin typeface="+mj-lt"/>
              </a:rPr>
              <a:t>Tycho Brahe   (1546-1601)</a:t>
            </a:r>
            <a:endParaRPr lang="en-GB" sz="2200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87383" y="1063722"/>
            <a:ext cx="20882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nl-NL" sz="1000" b="1" dirty="0" smtClean="0">
                <a:latin typeface="Constantia" panose="02030602050306030303" pitchFamily="18" charset="0"/>
              </a:rPr>
              <a:t>Danish nobleman</a:t>
            </a:r>
          </a:p>
          <a:p>
            <a:pPr marL="171450" indent="-171450">
              <a:buFontTx/>
              <a:buChar char="-"/>
            </a:pPr>
            <a:r>
              <a:rPr lang="nl-NL" sz="1000" b="1" dirty="0" smtClean="0">
                <a:latin typeface="Constantia" panose="02030602050306030303" pitchFamily="18" charset="0"/>
              </a:rPr>
              <a:t>astronomer, astrologer, </a:t>
            </a:r>
          </a:p>
          <a:p>
            <a:r>
              <a:rPr lang="nl-NL" sz="1000" b="1" dirty="0" smtClean="0">
                <a:latin typeface="Constantia" panose="02030602050306030303" pitchFamily="18" charset="0"/>
              </a:rPr>
              <a:t>      alchemist </a:t>
            </a:r>
          </a:p>
          <a:p>
            <a:pPr marL="171450" indent="-171450">
              <a:buFontTx/>
              <a:buChar char="-"/>
            </a:pPr>
            <a:r>
              <a:rPr lang="nl-NL" sz="1000" b="1" dirty="0" smtClean="0">
                <a:latin typeface="Constantia" panose="02030602050306030303" pitchFamily="18" charset="0"/>
              </a:rPr>
              <a:t>Observatory Uraniborg</a:t>
            </a:r>
          </a:p>
          <a:p>
            <a:r>
              <a:rPr lang="nl-NL" sz="1000" b="1" dirty="0">
                <a:latin typeface="Constantia" panose="02030602050306030303" pitchFamily="18" charset="0"/>
              </a:rPr>
              <a:t> </a:t>
            </a:r>
            <a:r>
              <a:rPr lang="nl-NL" sz="1000" b="1" dirty="0" smtClean="0">
                <a:latin typeface="Constantia" panose="02030602050306030303" pitchFamily="18" charset="0"/>
              </a:rPr>
              <a:t>     on island Hven</a:t>
            </a:r>
          </a:p>
          <a:p>
            <a:r>
              <a:rPr lang="nl-NL" sz="1000" b="1" dirty="0" smtClean="0">
                <a:latin typeface="Constantia" panose="02030602050306030303" pitchFamily="18" charset="0"/>
              </a:rPr>
              <a:t>-     Hven was his fiefdom</a:t>
            </a:r>
          </a:p>
          <a:p>
            <a:pPr marL="171450" indent="-171450">
              <a:buFontTx/>
              <a:buChar char="-"/>
            </a:pPr>
            <a:r>
              <a:rPr lang="nl-NL" sz="1000" b="1" dirty="0" smtClean="0">
                <a:latin typeface="Constantia" panose="02030602050306030303" pitchFamily="18" charset="0"/>
              </a:rPr>
              <a:t>entire island Hven </a:t>
            </a:r>
          </a:p>
          <a:p>
            <a:r>
              <a:rPr lang="nl-NL" sz="1000" b="1" dirty="0">
                <a:latin typeface="Constantia" panose="02030602050306030303" pitchFamily="18" charset="0"/>
              </a:rPr>
              <a:t> </a:t>
            </a:r>
            <a:r>
              <a:rPr lang="nl-NL" sz="1000" b="1" dirty="0" smtClean="0">
                <a:latin typeface="Constantia" panose="02030602050306030303" pitchFamily="18" charset="0"/>
              </a:rPr>
              <a:t>     devoted to exploitation</a:t>
            </a:r>
          </a:p>
          <a:p>
            <a:r>
              <a:rPr lang="nl-NL" sz="1000" b="1" dirty="0">
                <a:latin typeface="Constantia" panose="02030602050306030303" pitchFamily="18" charset="0"/>
              </a:rPr>
              <a:t> </a:t>
            </a:r>
            <a:r>
              <a:rPr lang="nl-NL" sz="1000" b="1" dirty="0" smtClean="0">
                <a:latin typeface="Constantia" panose="02030602050306030303" pitchFamily="18" charset="0"/>
              </a:rPr>
              <a:t>     for observatory</a:t>
            </a:r>
          </a:p>
          <a:p>
            <a:endParaRPr lang="nl-NL" sz="1200" b="1" dirty="0">
              <a:latin typeface="Constantia" panose="02030602050306030303" pitchFamily="18" charset="0"/>
            </a:endParaRPr>
          </a:p>
          <a:p>
            <a:pPr marL="171450" indent="-171450">
              <a:buFontTx/>
              <a:buChar char="-"/>
            </a:pPr>
            <a:r>
              <a:rPr lang="nl-NL" sz="1000" b="1" dirty="0" smtClean="0">
                <a:latin typeface="Constantia" panose="02030602050306030303" pitchFamily="18" charset="0"/>
              </a:rPr>
              <a:t>Brahe famous for </a:t>
            </a:r>
          </a:p>
          <a:p>
            <a:r>
              <a:rPr lang="nl-NL" sz="1000" b="1" dirty="0">
                <a:latin typeface="Constantia" panose="02030602050306030303" pitchFamily="18" charset="0"/>
              </a:rPr>
              <a:t> </a:t>
            </a:r>
            <a:r>
              <a:rPr lang="nl-NL" sz="1000" b="1" dirty="0" smtClean="0">
                <a:latin typeface="Constantia" panose="02030602050306030303" pitchFamily="18" charset="0"/>
              </a:rPr>
              <a:t>     high </a:t>
            </a:r>
          </a:p>
          <a:p>
            <a:r>
              <a:rPr lang="nl-NL" sz="1000" b="1" dirty="0">
                <a:latin typeface="Constantia" panose="02030602050306030303" pitchFamily="18" charset="0"/>
              </a:rPr>
              <a:t> </a:t>
            </a:r>
            <a:r>
              <a:rPr lang="nl-NL" sz="1000" b="1" dirty="0" smtClean="0">
                <a:latin typeface="Constantia" panose="02030602050306030303" pitchFamily="18" charset="0"/>
              </a:rPr>
              <a:t>     + acccuracy </a:t>
            </a:r>
          </a:p>
          <a:p>
            <a:r>
              <a:rPr lang="nl-NL" sz="1000" b="1" dirty="0">
                <a:latin typeface="Constantia" panose="02030602050306030303" pitchFamily="18" charset="0"/>
              </a:rPr>
              <a:t> </a:t>
            </a:r>
            <a:r>
              <a:rPr lang="nl-NL" sz="1000" b="1" dirty="0" smtClean="0">
                <a:latin typeface="Constantia" panose="02030602050306030303" pitchFamily="18" charset="0"/>
              </a:rPr>
              <a:t>     + quantity</a:t>
            </a:r>
          </a:p>
          <a:p>
            <a:r>
              <a:rPr lang="nl-NL" sz="1000" b="1" dirty="0">
                <a:latin typeface="Constantia" panose="02030602050306030303" pitchFamily="18" charset="0"/>
              </a:rPr>
              <a:t> </a:t>
            </a:r>
            <a:r>
              <a:rPr lang="nl-NL" sz="1000" b="1" dirty="0" smtClean="0">
                <a:latin typeface="Constantia" panose="02030602050306030303" pitchFamily="18" charset="0"/>
              </a:rPr>
              <a:t>     astronomical and </a:t>
            </a:r>
          </a:p>
          <a:p>
            <a:r>
              <a:rPr lang="nl-NL" sz="1000" b="1" dirty="0">
                <a:latin typeface="Constantia" panose="02030602050306030303" pitchFamily="18" charset="0"/>
              </a:rPr>
              <a:t> </a:t>
            </a:r>
            <a:r>
              <a:rPr lang="nl-NL" sz="1000" b="1" dirty="0" smtClean="0">
                <a:latin typeface="Constantia" panose="02030602050306030303" pitchFamily="18" charset="0"/>
              </a:rPr>
              <a:t>     planetary observations</a:t>
            </a:r>
          </a:p>
          <a:p>
            <a:pPr marL="171450" indent="-171450">
              <a:buFontTx/>
              <a:buChar char="-"/>
            </a:pPr>
            <a:r>
              <a:rPr lang="nl-NL" sz="1000" b="1" dirty="0" smtClean="0">
                <a:latin typeface="Constantia" panose="02030602050306030303" pitchFamily="18" charset="0"/>
              </a:rPr>
              <a:t>before telescope</a:t>
            </a:r>
          </a:p>
          <a:p>
            <a:pPr marL="171450" indent="-171450">
              <a:buFontTx/>
              <a:buChar char="-"/>
            </a:pPr>
            <a:endParaRPr lang="nl-NL" sz="1000" b="1" dirty="0">
              <a:latin typeface="Constantia" panose="02030602050306030303" pitchFamily="18" charset="0"/>
            </a:endParaRPr>
          </a:p>
          <a:p>
            <a:pPr marL="171450" indent="-171450">
              <a:buFontTx/>
              <a:buChar char="-"/>
            </a:pPr>
            <a:r>
              <a:rPr lang="nl-NL" sz="1000" b="1" dirty="0" smtClean="0">
                <a:latin typeface="Constantia" panose="02030602050306030303" pitchFamily="18" charset="0"/>
              </a:rPr>
              <a:t>Key to Scientific Revolution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99507" y="980728"/>
            <a:ext cx="2032733" cy="32129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4699507" y="4509120"/>
            <a:ext cx="9526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dirty="0" smtClean="0">
                <a:latin typeface="Constantia" panose="02030602050306030303" pitchFamily="18" charset="0"/>
              </a:rPr>
              <a:t>Quadrant</a:t>
            </a:r>
          </a:p>
          <a:p>
            <a:endParaRPr lang="nl-NL" sz="1000" b="1" dirty="0">
              <a:latin typeface="Constantia" panose="02030602050306030303" pitchFamily="18" charset="0"/>
            </a:endParaRPr>
          </a:p>
          <a:p>
            <a:r>
              <a:rPr lang="nl-NL" sz="1000" b="1" dirty="0" smtClean="0">
                <a:latin typeface="Constantia" panose="02030602050306030303" pitchFamily="18" charset="0"/>
              </a:rPr>
              <a:t>Achieved</a:t>
            </a:r>
          </a:p>
          <a:p>
            <a:r>
              <a:rPr lang="nl-NL" sz="1000" b="1" dirty="0" smtClean="0">
                <a:latin typeface="Constantia" panose="02030602050306030303" pitchFamily="18" charset="0"/>
              </a:rPr>
              <a:t>Accuracy</a:t>
            </a:r>
          </a:p>
          <a:p>
            <a:r>
              <a:rPr lang="nl-NL" sz="1000" b="1" dirty="0" smtClean="0">
                <a:latin typeface="Constantia" panose="02030602050306030303" pitchFamily="18" charset="0"/>
              </a:rPr>
              <a:t>~1’-2’</a:t>
            </a:r>
            <a:endParaRPr lang="en-GB" sz="1000" b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23760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645" y="3356991"/>
            <a:ext cx="2261553" cy="33188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8" y="0"/>
            <a:ext cx="457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60231" y="980728"/>
            <a:ext cx="2281968" cy="22819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60231" y="3356992"/>
            <a:ext cx="2281967" cy="32720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9475" y="161215"/>
            <a:ext cx="4014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 smtClean="0">
                <a:solidFill>
                  <a:prstClr val="white"/>
                </a:solidFill>
                <a:latin typeface="Lucida Sans"/>
              </a:rPr>
              <a:t>           Uraniborg</a:t>
            </a:r>
            <a:endParaRPr lang="en-GB" sz="2200" b="1" dirty="0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94131" y="1523853"/>
            <a:ext cx="20882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Island Hven given to </a:t>
            </a:r>
          </a:p>
          <a:p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 Tycho by Danish king</a:t>
            </a:r>
          </a:p>
          <a:p>
            <a:r>
              <a:rPr lang="nl-NL" sz="1000" b="1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Frederik II</a:t>
            </a:r>
          </a:p>
          <a:p>
            <a:endParaRPr lang="nl-NL" sz="10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Tx/>
              <a:buChar char="-"/>
            </a:pPr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1576:</a:t>
            </a:r>
          </a:p>
          <a:p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building of Uraniborg</a:t>
            </a:r>
          </a:p>
          <a:p>
            <a:endParaRPr lang="nl-NL" sz="10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Tx/>
              <a:buChar char="-"/>
            </a:pPr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1581:</a:t>
            </a:r>
          </a:p>
          <a:p>
            <a:r>
              <a:rPr lang="nl-NL" sz="1000" b="1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building of annex, </a:t>
            </a:r>
          </a:p>
          <a:p>
            <a:r>
              <a:rPr lang="nl-NL" sz="1000" b="1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Stjerneborg</a:t>
            </a:r>
          </a:p>
          <a:p>
            <a:endParaRPr lang="nl-NL" sz="10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Tx/>
              <a:buChar char="-"/>
            </a:pPr>
            <a:r>
              <a:rPr lang="nl-NL" sz="1000" b="1" dirty="0">
                <a:solidFill>
                  <a:prstClr val="white"/>
                </a:solidFill>
                <a:latin typeface="Constantia" panose="02030602050306030303" pitchFamily="18" charset="0"/>
              </a:rPr>
              <a:t>c</a:t>
            </a:r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ellar Uraniborg:</a:t>
            </a:r>
          </a:p>
          <a:p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 alchemy experiments</a:t>
            </a:r>
          </a:p>
          <a:p>
            <a:endParaRPr lang="nl-NL" sz="10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000" b="1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Tx/>
              <a:buChar char="-"/>
            </a:pPr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1576-1597</a:t>
            </a:r>
          </a:p>
          <a:p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~ 100 students &amp; assistants</a:t>
            </a:r>
          </a:p>
          <a:p>
            <a:endParaRPr lang="nl-NL" sz="10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Tx/>
              <a:buChar char="-"/>
            </a:pPr>
            <a:r>
              <a:rPr lang="nl-NL" sz="1000" b="1" dirty="0">
                <a:solidFill>
                  <a:prstClr val="white"/>
                </a:solidFill>
                <a:latin typeface="Constantia" panose="02030602050306030303" pitchFamily="18" charset="0"/>
              </a:rPr>
              <a:t>r</a:t>
            </a:r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esearch community in</a:t>
            </a:r>
          </a:p>
          <a:p>
            <a:r>
              <a:rPr lang="nl-NL" sz="1000" b="1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Research Center &amp;</a:t>
            </a:r>
          </a:p>
          <a:p>
            <a:r>
              <a:rPr lang="nl-NL" sz="1000" b="1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Institution of Education</a:t>
            </a:r>
          </a:p>
          <a:p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94131" y="1372440"/>
            <a:ext cx="1894093" cy="37127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02001" y="980728"/>
            <a:ext cx="952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dirty="0">
                <a:solidFill>
                  <a:prstClr val="white"/>
                </a:solidFill>
                <a:latin typeface="Constantia" panose="02030602050306030303" pitchFamily="18" charset="0"/>
              </a:rPr>
              <a:t>U</a:t>
            </a:r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raniborg</a:t>
            </a:r>
          </a:p>
          <a:p>
            <a:endParaRPr lang="nl-NL" sz="1000" b="1" dirty="0">
              <a:solidFill>
                <a:prstClr val="white"/>
              </a:solidFill>
              <a:latin typeface="Constantia" panose="02030602050306030303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980728"/>
            <a:ext cx="2281967" cy="228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2297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3" y="1217610"/>
            <a:ext cx="2367015" cy="29646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22" y="4444007"/>
            <a:ext cx="2425983" cy="21615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8" y="0"/>
            <a:ext cx="457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88223" y="1217610"/>
            <a:ext cx="2353975" cy="29760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88224" y="4355916"/>
            <a:ext cx="2353975" cy="22731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9475" y="161215"/>
            <a:ext cx="4014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>
                <a:solidFill>
                  <a:prstClr val="white"/>
                </a:solidFill>
                <a:latin typeface="Lucida Sans"/>
              </a:rPr>
              <a:t> </a:t>
            </a:r>
            <a:r>
              <a:rPr lang="nl-NL" sz="2200" b="1" dirty="0" smtClean="0">
                <a:solidFill>
                  <a:prstClr val="white"/>
                </a:solidFill>
                <a:latin typeface="Lucida Sans"/>
              </a:rPr>
              <a:t>    De Nova Stella (1572)</a:t>
            </a:r>
            <a:endParaRPr lang="en-GB" sz="2200" b="1" dirty="0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97753" y="1340720"/>
            <a:ext cx="20882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-    11 Nov. 1572 </a:t>
            </a:r>
          </a:p>
          <a:p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Tycho observed</a:t>
            </a:r>
          </a:p>
          <a:p>
            <a:r>
              <a:rPr lang="nl-NL" sz="1000" b="1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a new star</a:t>
            </a:r>
          </a:p>
          <a:p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-   Constellation Cassiopeia</a:t>
            </a:r>
          </a:p>
          <a:p>
            <a:endParaRPr lang="nl-NL" sz="10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Tx/>
              <a:buChar char="-"/>
            </a:pPr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At hindisight it has </a:t>
            </a:r>
          </a:p>
          <a:p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been 1 of the 5 visible </a:t>
            </a:r>
          </a:p>
          <a:p>
            <a:r>
              <a:rPr lang="nl-NL" sz="1000" b="1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supernovae that have </a:t>
            </a:r>
          </a:p>
          <a:p>
            <a:r>
              <a:rPr lang="nl-NL" sz="1000" b="1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exploded in the Galaxy</a:t>
            </a:r>
          </a:p>
          <a:p>
            <a:r>
              <a:rPr lang="nl-NL" sz="1000" b="1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over the past 1000 years</a:t>
            </a:r>
          </a:p>
          <a:p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-   distance: 7500 lightyears</a:t>
            </a:r>
          </a:p>
          <a:p>
            <a:endParaRPr lang="nl-NL" sz="10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Tx/>
              <a:buChar char="-"/>
            </a:pPr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Tycho published this </a:t>
            </a:r>
          </a:p>
          <a:p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 in De Nova Stella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99507" y="1217610"/>
            <a:ext cx="1744701" cy="29760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99507" y="4509120"/>
            <a:ext cx="18167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Supernova remnant</a:t>
            </a:r>
          </a:p>
          <a:p>
            <a:endParaRPr lang="nl-NL" sz="1000" b="1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SN1572</a:t>
            </a:r>
            <a:endParaRPr lang="nl-NL" sz="10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Tycho’s SNR (1572)</a:t>
            </a:r>
          </a:p>
          <a:p>
            <a:endParaRPr lang="nl-NL" sz="10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Exploding star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33290" y="691768"/>
            <a:ext cx="4193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End of the Aristoteleian cosmological view that</a:t>
            </a:r>
          </a:p>
          <a:p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- the world beyond the Moon is  eternally unchanging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95793" y="586887"/>
            <a:ext cx="4259445" cy="537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67910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552" y="2276872"/>
            <a:ext cx="3731754" cy="37317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8" y="0"/>
            <a:ext cx="457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89475" y="161215"/>
            <a:ext cx="4014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>
                <a:solidFill>
                  <a:prstClr val="white"/>
                </a:solidFill>
                <a:latin typeface="Lucida Sans"/>
              </a:rPr>
              <a:t> </a:t>
            </a:r>
            <a:r>
              <a:rPr lang="nl-NL" sz="2200" b="1" dirty="0" smtClean="0">
                <a:solidFill>
                  <a:prstClr val="white"/>
                </a:solidFill>
                <a:latin typeface="Lucida Sans"/>
              </a:rPr>
              <a:t>    Geo-Heliocentric Model</a:t>
            </a:r>
            <a:endParaRPr lang="en-GB" sz="2200" b="1" dirty="0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3040" y="894802"/>
            <a:ext cx="450706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 smtClean="0"/>
              <a:t>Tycho did not accept the heliocentric view of Copernicus:</a:t>
            </a:r>
          </a:p>
          <a:p>
            <a:endParaRPr lang="nl-NL" sz="1200" b="1" dirty="0" smtClean="0"/>
          </a:p>
          <a:p>
            <a:pPr marL="171450" indent="-171450">
              <a:buFontTx/>
              <a:buChar char="-"/>
            </a:pPr>
            <a:r>
              <a:rPr lang="nl-NL" sz="1000" dirty="0" smtClean="0"/>
              <a:t>Observational data in 16th century were not </a:t>
            </a:r>
          </a:p>
          <a:p>
            <a:r>
              <a:rPr lang="nl-NL" sz="1000" dirty="0"/>
              <a:t> </a:t>
            </a:r>
            <a:r>
              <a:rPr lang="nl-NL" sz="1000" dirty="0" smtClean="0"/>
              <a:t>    good enough to prove it.</a:t>
            </a:r>
          </a:p>
          <a:p>
            <a:pPr marL="171450" indent="-171450">
              <a:buFontTx/>
              <a:buChar char="-"/>
            </a:pPr>
            <a:r>
              <a:rPr lang="nl-NL" sz="1000" dirty="0" smtClean="0"/>
              <a:t>Completely eliminited the ancient (Aristotelean) </a:t>
            </a:r>
          </a:p>
          <a:p>
            <a:r>
              <a:rPr lang="nl-NL" sz="1000" dirty="0"/>
              <a:t> </a:t>
            </a:r>
            <a:r>
              <a:rPr lang="nl-NL" sz="1000" dirty="0" smtClean="0"/>
              <a:t>    idea of heavely spheres </a:t>
            </a:r>
          </a:p>
          <a:p>
            <a:pPr marL="171450" indent="-171450">
              <a:buFontTx/>
              <a:buChar char="-"/>
            </a:pPr>
            <a:r>
              <a:rPr lang="nl-NL" sz="1000" dirty="0" smtClean="0"/>
              <a:t>“Earth is a lazy body”: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1899" y="5811560"/>
            <a:ext cx="450706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b="1" dirty="0" smtClean="0"/>
          </a:p>
          <a:p>
            <a:endParaRPr lang="nl-NL" sz="1000" dirty="0"/>
          </a:p>
          <a:p>
            <a:r>
              <a:rPr lang="en-GB" sz="1000" dirty="0" smtClean="0"/>
              <a:t>“such </a:t>
            </a:r>
            <a:r>
              <a:rPr lang="en-GB" sz="1000" dirty="0"/>
              <a:t>a fast motion could not belong to the earth, a body very heavy and dense and opaque, but rather belongs to the sky itself whose form and subtle and constant matter are better suited to a perpetual motion, however </a:t>
            </a:r>
            <a:r>
              <a:rPr lang="en-GB" sz="1000" dirty="0" smtClean="0"/>
              <a:t>fast”</a:t>
            </a:r>
            <a:endParaRPr lang="nl-NL" sz="1000" dirty="0" smtClean="0"/>
          </a:p>
          <a:p>
            <a:endParaRPr lang="nl-NL" sz="10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4643040" y="836712"/>
            <a:ext cx="4393456" cy="128919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4671899" y="6089822"/>
            <a:ext cx="4393456" cy="64459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27456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763" y="1893331"/>
            <a:ext cx="7020272" cy="42121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13001" y="-99392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>
                <a:solidFill>
                  <a:prstClr val="white"/>
                </a:solidFill>
                <a:latin typeface="Lucida Sans"/>
              </a:rPr>
              <a:t> </a:t>
            </a:r>
            <a:r>
              <a:rPr lang="nl-NL" sz="2200" b="1" dirty="0" smtClean="0">
                <a:solidFill>
                  <a:prstClr val="white"/>
                </a:solidFill>
                <a:latin typeface="Lucida Sans"/>
              </a:rPr>
              <a:t>   </a:t>
            </a:r>
            <a:r>
              <a:rPr lang="nl-NL" sz="4000" b="1" dirty="0" smtClean="0">
                <a:solidFill>
                  <a:prstClr val="white"/>
                </a:solidFill>
                <a:latin typeface="Lucida Sans"/>
              </a:rPr>
              <a:t>Brahe   &amp;   Kepler</a:t>
            </a:r>
            <a:endParaRPr lang="en-GB" sz="4000" b="1" dirty="0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609212"/>
            <a:ext cx="6922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 smtClean="0">
                <a:solidFill>
                  <a:prstClr val="white"/>
                </a:solidFill>
              </a:rPr>
              <a:t>Arguably, the most significant step in Tycho’s career:</a:t>
            </a:r>
          </a:p>
          <a:p>
            <a:endParaRPr lang="nl-NL" sz="1200" b="1" dirty="0">
              <a:solidFill>
                <a:prstClr val="white"/>
              </a:solidFill>
            </a:endParaRPr>
          </a:p>
          <a:p>
            <a:pPr marL="171450" indent="-171450">
              <a:buFontTx/>
              <a:buChar char="-"/>
            </a:pPr>
            <a:r>
              <a:rPr lang="nl-NL" sz="1200" dirty="0" smtClean="0">
                <a:solidFill>
                  <a:prstClr val="white"/>
                </a:solidFill>
              </a:rPr>
              <a:t>move to the German imperial court in Prague </a:t>
            </a:r>
          </a:p>
          <a:p>
            <a:r>
              <a:rPr lang="nl-NL" sz="1200" dirty="0">
                <a:solidFill>
                  <a:prstClr val="white"/>
                </a:solidFill>
              </a:rPr>
              <a:t> </a:t>
            </a:r>
            <a:r>
              <a:rPr lang="nl-NL" sz="1200" dirty="0" smtClean="0">
                <a:solidFill>
                  <a:prstClr val="white"/>
                </a:solidFill>
              </a:rPr>
              <a:t>   (following tensions with new Danish king Christian IV)</a:t>
            </a:r>
          </a:p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 smtClean="0">
                <a:solidFill>
                  <a:prstClr val="white"/>
                </a:solidFill>
              </a:rPr>
              <a:t>-   meeting up with (young) Johannes Kepler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89194" y="606843"/>
            <a:ext cx="6999910" cy="120269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89194" y="6172678"/>
            <a:ext cx="6999909" cy="56911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2125" y="1893025"/>
            <a:ext cx="6999910" cy="421246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39270" y="6318736"/>
            <a:ext cx="69224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42658" y="6197706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 smtClean="0"/>
              <a:t>The analytical genius of Kepler gained access to the state of the art accurate observations of </a:t>
            </a:r>
          </a:p>
          <a:p>
            <a:r>
              <a:rPr lang="nl-NL" sz="1200" b="1" dirty="0" smtClean="0"/>
              <a:t>Tycho Brahe, opening up the path towards unravelling the laws of motion in the solar system.  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373734647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Content Placeholder 3" descr="Johannes_Kepler_16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142875"/>
            <a:ext cx="4786313" cy="6572250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928938" y="6429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5000" b="1" kern="0" dirty="0">
                <a:solidFill>
                  <a:srgbClr val="000000"/>
                </a:solidFill>
                <a:latin typeface="+mj-lt"/>
              </a:rPr>
              <a:t>Johannes </a:t>
            </a:r>
            <a:br>
              <a:rPr lang="en-US" sz="5000" b="1" kern="0" dirty="0">
                <a:solidFill>
                  <a:srgbClr val="000000"/>
                </a:solidFill>
                <a:latin typeface="+mj-lt"/>
              </a:rPr>
            </a:br>
            <a:r>
              <a:rPr lang="en-US" sz="5000" b="1" kern="0" dirty="0" err="1">
                <a:solidFill>
                  <a:srgbClr val="000000"/>
                </a:solidFill>
                <a:latin typeface="+mj-lt"/>
              </a:rPr>
              <a:t>Kepler</a:t>
            </a:r>
            <a:r>
              <a:rPr lang="en-US" sz="5000" b="1" kern="0" dirty="0">
                <a:solidFill>
                  <a:srgbClr val="000000"/>
                </a:solidFill>
                <a:latin typeface="+mj-lt"/>
              </a:rPr>
              <a:t/>
            </a:r>
            <a:br>
              <a:rPr lang="en-US" sz="5000" b="1" kern="0" dirty="0">
                <a:solidFill>
                  <a:srgbClr val="000000"/>
                </a:solidFill>
                <a:latin typeface="+mj-lt"/>
              </a:rPr>
            </a:br>
            <a:r>
              <a:rPr lang="en-US" sz="3500" b="1" kern="0" dirty="0">
                <a:solidFill>
                  <a:srgbClr val="000000"/>
                </a:solidFill>
                <a:latin typeface="+mj-lt"/>
              </a:rPr>
              <a:t>(1571-1630</a:t>
            </a:r>
            <a:r>
              <a:rPr lang="en-US" sz="3500" kern="0" dirty="0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pic>
        <p:nvPicPr>
          <p:cNvPr id="17412" name="Picture 3" descr="kepler_sphere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2500313"/>
            <a:ext cx="3209925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429250" y="2500313"/>
            <a:ext cx="3214688" cy="39290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17414" name="TextBox 7"/>
          <p:cNvSpPr txBox="1">
            <a:spLocks noChangeArrowheads="1"/>
          </p:cNvSpPr>
          <p:nvPr/>
        </p:nvSpPr>
        <p:spPr bwMode="auto">
          <a:xfrm>
            <a:off x="5401557" y="6449453"/>
            <a:ext cx="3643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0000"/>
                </a:solidFill>
              </a:rPr>
              <a:t>Mysterium  </a:t>
            </a:r>
            <a:r>
              <a:rPr lang="en-US" altLang="en-US" b="1" dirty="0" err="1">
                <a:solidFill>
                  <a:srgbClr val="000000"/>
                </a:solidFill>
              </a:rPr>
              <a:t>Cosmographicum</a:t>
            </a:r>
            <a:endParaRPr lang="en-US" altLang="en-US" b="1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2875" y="142875"/>
            <a:ext cx="4786313" cy="6572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2875" y="142875"/>
            <a:ext cx="4786313" cy="6572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87196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Content Placeholder 3" descr="Johannes_Kepler_16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142875"/>
            <a:ext cx="4786313" cy="6572250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928938" y="6429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5000" b="1" kern="0" dirty="0">
                <a:solidFill>
                  <a:srgbClr val="000000"/>
                </a:solidFill>
                <a:latin typeface="Arial"/>
              </a:rPr>
              <a:t>Johannes </a:t>
            </a:r>
            <a:br>
              <a:rPr lang="en-US" sz="5000" b="1" kern="0" dirty="0">
                <a:solidFill>
                  <a:srgbClr val="000000"/>
                </a:solidFill>
                <a:latin typeface="Arial"/>
              </a:rPr>
            </a:br>
            <a:r>
              <a:rPr lang="en-US" sz="5000" b="1" kern="0" dirty="0" err="1">
                <a:solidFill>
                  <a:srgbClr val="000000"/>
                </a:solidFill>
                <a:latin typeface="Arial"/>
              </a:rPr>
              <a:t>Kepler</a:t>
            </a:r>
            <a:r>
              <a:rPr lang="en-US" sz="5000" b="1" kern="0" dirty="0">
                <a:solidFill>
                  <a:srgbClr val="000000"/>
                </a:solidFill>
                <a:latin typeface="Arial"/>
              </a:rPr>
              <a:t/>
            </a:r>
            <a:br>
              <a:rPr lang="en-US" sz="5000" b="1" kern="0" dirty="0">
                <a:solidFill>
                  <a:srgbClr val="000000"/>
                </a:solidFill>
                <a:latin typeface="Arial"/>
              </a:rPr>
            </a:br>
            <a:r>
              <a:rPr lang="en-US" sz="3500" b="1" kern="0" dirty="0">
                <a:solidFill>
                  <a:srgbClr val="000000"/>
                </a:solidFill>
                <a:latin typeface="Arial"/>
              </a:rPr>
              <a:t>(1571-1630</a:t>
            </a:r>
            <a:r>
              <a:rPr lang="en-US" sz="3500" kern="0" dirty="0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142875" y="142875"/>
            <a:ext cx="4786313" cy="6572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2875" y="142875"/>
            <a:ext cx="4786313" cy="6572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39544" y="2563162"/>
            <a:ext cx="41044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b="1" dirty="0" smtClean="0">
                <a:latin typeface="Constantia" panose="02030602050306030303" pitchFamily="18" charset="0"/>
              </a:rPr>
              <a:t>Fields: </a:t>
            </a:r>
          </a:p>
          <a:p>
            <a:r>
              <a:rPr lang="nl-NL" sz="1500" b="1" dirty="0">
                <a:latin typeface="Constantia" panose="02030602050306030303" pitchFamily="18" charset="0"/>
              </a:rPr>
              <a:t>a</a:t>
            </a:r>
            <a:r>
              <a:rPr lang="nl-NL" sz="1500" b="1" dirty="0" smtClean="0">
                <a:latin typeface="Constantia" panose="02030602050306030303" pitchFamily="18" charset="0"/>
              </a:rPr>
              <a:t>stronomy, astrology, mathematics, </a:t>
            </a:r>
          </a:p>
          <a:p>
            <a:r>
              <a:rPr lang="nl-NL" sz="1500" b="1" dirty="0" smtClean="0">
                <a:latin typeface="Constantia" panose="02030602050306030303" pitchFamily="18" charset="0"/>
              </a:rPr>
              <a:t>natural philosophy </a:t>
            </a:r>
          </a:p>
          <a:p>
            <a:endParaRPr lang="nl-NL" sz="1500" b="1" dirty="0">
              <a:latin typeface="Constantia" panose="02030602050306030303" pitchFamily="18" charset="0"/>
            </a:endParaRPr>
          </a:p>
          <a:p>
            <a:endParaRPr lang="nl-NL" sz="1500" b="1" dirty="0" smtClean="0"/>
          </a:p>
          <a:p>
            <a:r>
              <a:rPr lang="en-GB" sz="1500" b="1" dirty="0">
                <a:latin typeface="Constantia" panose="02030602050306030303" pitchFamily="18" charset="0"/>
              </a:rPr>
              <a:t>Kepler described his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r>
              <a:rPr lang="en-GB" sz="1500" b="1" dirty="0" smtClean="0">
                <a:latin typeface="Constantia" panose="02030602050306030303" pitchFamily="18" charset="0"/>
              </a:rPr>
              <a:t>new </a:t>
            </a:r>
            <a:r>
              <a:rPr lang="en-GB" sz="1500" b="1" dirty="0">
                <a:latin typeface="Constantia" panose="02030602050306030303" pitchFamily="18" charset="0"/>
              </a:rPr>
              <a:t>astronomy as "celestial physics</a:t>
            </a:r>
            <a:r>
              <a:rPr lang="en-GB" sz="1500" b="1" dirty="0" smtClean="0">
                <a:latin typeface="Constantia" panose="02030602050306030303" pitchFamily="18" charset="0"/>
              </a:rPr>
              <a:t>",</a:t>
            </a:r>
          </a:p>
          <a:p>
            <a:endParaRPr lang="en-GB" sz="1500" b="1" dirty="0">
              <a:latin typeface="Constantia" panose="02030602050306030303" pitchFamily="18" charset="0"/>
            </a:endParaRPr>
          </a:p>
          <a:p>
            <a:r>
              <a:rPr lang="en-GB" sz="1500" b="1" dirty="0" smtClean="0">
                <a:latin typeface="Constantia" panose="02030602050306030303" pitchFamily="18" charset="0"/>
              </a:rPr>
              <a:t>as </a:t>
            </a:r>
            <a:r>
              <a:rPr lang="en-GB" sz="1500" b="1" dirty="0">
                <a:latin typeface="Constantia" panose="02030602050306030303" pitchFamily="18" charset="0"/>
              </a:rPr>
              <a:t>"an excursion into Aristotle's Metaphysics</a:t>
            </a:r>
            <a:r>
              <a:rPr lang="en-GB" sz="1500" b="1" dirty="0" smtClean="0">
                <a:latin typeface="Constantia" panose="02030602050306030303" pitchFamily="18" charset="0"/>
              </a:rPr>
              <a:t>", </a:t>
            </a:r>
            <a:r>
              <a:rPr lang="en-GB" sz="1500" b="1" dirty="0">
                <a:latin typeface="Constantia" panose="02030602050306030303" pitchFamily="18" charset="0"/>
              </a:rPr>
              <a:t>and as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r>
              <a:rPr lang="en-GB" sz="1500" b="1" dirty="0" smtClean="0">
                <a:latin typeface="Constantia" panose="02030602050306030303" pitchFamily="18" charset="0"/>
              </a:rPr>
              <a:t>"</a:t>
            </a:r>
            <a:r>
              <a:rPr lang="en-GB" sz="1500" b="1" dirty="0">
                <a:latin typeface="Constantia" panose="02030602050306030303" pitchFamily="18" charset="0"/>
              </a:rPr>
              <a:t>a supplement to Aristotle's On the Heavens</a:t>
            </a:r>
            <a:r>
              <a:rPr lang="en-GB" sz="1500" b="1" dirty="0" smtClean="0">
                <a:latin typeface="Constantia" panose="02030602050306030303" pitchFamily="18" charset="0"/>
              </a:rPr>
              <a:t>",</a:t>
            </a:r>
            <a:r>
              <a:rPr lang="en-GB" sz="1500" b="1" baseline="30000" dirty="0" smtClean="0">
                <a:latin typeface="Constantia" panose="02030602050306030303" pitchFamily="18" charset="0"/>
              </a:rPr>
              <a:t>[</a:t>
            </a:r>
            <a:endParaRPr lang="en-GB" sz="1500" b="1" dirty="0">
              <a:latin typeface="Constantia" panose="02030602050306030303" pitchFamily="18" charset="0"/>
            </a:endParaRPr>
          </a:p>
          <a:p>
            <a:endParaRPr lang="en-GB" sz="1500" b="1" dirty="0" smtClean="0">
              <a:latin typeface="Constantia" panose="02030602050306030303" pitchFamily="18" charset="0"/>
            </a:endParaRPr>
          </a:p>
          <a:p>
            <a:r>
              <a:rPr lang="en-GB" sz="1500" b="1" dirty="0" smtClean="0">
                <a:latin typeface="Constantia" panose="02030602050306030303" pitchFamily="18" charset="0"/>
              </a:rPr>
              <a:t>transforming </a:t>
            </a:r>
            <a:r>
              <a:rPr lang="en-GB" sz="1500" b="1" dirty="0">
                <a:latin typeface="Constantia" panose="02030602050306030303" pitchFamily="18" charset="0"/>
              </a:rPr>
              <a:t>the ancient tradition of physical cosmology by treating astronomy as part of a universal mathematical physics</a:t>
            </a:r>
            <a:r>
              <a:rPr lang="en-GB" sz="1500" b="1" dirty="0" smtClean="0">
                <a:latin typeface="Constantia" panose="02030602050306030303" pitchFamily="18" charset="0"/>
              </a:rPr>
              <a:t>.</a:t>
            </a:r>
            <a:endParaRPr lang="en-GB" sz="1500" b="1" dirty="0">
              <a:latin typeface="Constantia" panose="020306020503060303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39544" y="2563162"/>
            <a:ext cx="3996952" cy="4151963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8470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-252536" y="0"/>
            <a:ext cx="9505056" cy="1143000"/>
          </a:xfrm>
        </p:spPr>
        <p:txBody>
          <a:bodyPr/>
          <a:lstStyle/>
          <a:p>
            <a:r>
              <a:rPr lang="en-US" altLang="en-US" sz="5000" b="1" dirty="0" smtClean="0">
                <a:solidFill>
                  <a:schemeClr val="tx1"/>
                </a:solidFill>
              </a:rPr>
              <a:t>Mysterium </a:t>
            </a:r>
            <a:r>
              <a:rPr lang="en-US" altLang="en-US" sz="5000" b="1" dirty="0" err="1" smtClean="0">
                <a:solidFill>
                  <a:schemeClr val="tx1"/>
                </a:solidFill>
              </a:rPr>
              <a:t>Cosmographicum</a:t>
            </a:r>
            <a:endParaRPr lang="en-US" altLang="en-US" sz="5000" b="1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673" y="1611817"/>
            <a:ext cx="3970327" cy="43651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2392" y="1185963"/>
            <a:ext cx="4572000" cy="521681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i="1" dirty="0" smtClean="0"/>
          </a:p>
          <a:p>
            <a:r>
              <a:rPr lang="en-GB" sz="1500" b="1" i="1" dirty="0" smtClean="0"/>
              <a:t>Prodromus </a:t>
            </a:r>
            <a:r>
              <a:rPr lang="en-GB" sz="1500" b="1" i="1" dirty="0" err="1"/>
              <a:t>dissertationum</a:t>
            </a:r>
            <a:r>
              <a:rPr lang="en-GB" sz="1500" b="1" i="1" dirty="0"/>
              <a:t> </a:t>
            </a:r>
            <a:r>
              <a:rPr lang="en-GB" sz="1500" b="1" i="1" dirty="0" err="1"/>
              <a:t>cosmographicarum</a:t>
            </a:r>
            <a:r>
              <a:rPr lang="en-GB" sz="1500" b="1" i="1" dirty="0"/>
              <a:t>, </a:t>
            </a:r>
            <a:r>
              <a:rPr lang="en-GB" sz="1500" b="1" i="1" dirty="0" err="1"/>
              <a:t>continens</a:t>
            </a:r>
            <a:r>
              <a:rPr lang="en-GB" sz="1500" b="1" i="1" dirty="0"/>
              <a:t> </a:t>
            </a:r>
            <a:r>
              <a:rPr lang="en-GB" sz="1500" b="1" i="1" dirty="0" err="1"/>
              <a:t>mysterium</a:t>
            </a:r>
            <a:r>
              <a:rPr lang="en-GB" sz="1500" b="1" i="1" dirty="0"/>
              <a:t> </a:t>
            </a:r>
            <a:r>
              <a:rPr lang="en-GB" sz="1500" b="1" i="1" dirty="0" err="1"/>
              <a:t>cosmographicum</a:t>
            </a:r>
            <a:r>
              <a:rPr lang="en-GB" sz="1500" b="1" i="1" dirty="0"/>
              <a:t>, de </a:t>
            </a:r>
            <a:r>
              <a:rPr lang="en-GB" sz="1500" b="1" i="1" dirty="0" err="1"/>
              <a:t>admirabili</a:t>
            </a:r>
            <a:r>
              <a:rPr lang="en-GB" sz="1500" b="1" i="1" dirty="0"/>
              <a:t> </a:t>
            </a:r>
            <a:r>
              <a:rPr lang="en-GB" sz="1500" b="1" i="1" dirty="0" err="1"/>
              <a:t>proportione</a:t>
            </a:r>
            <a:r>
              <a:rPr lang="en-GB" sz="1500" b="1" i="1" dirty="0"/>
              <a:t> </a:t>
            </a:r>
            <a:r>
              <a:rPr lang="en-GB" sz="1500" b="1" i="1" dirty="0" err="1"/>
              <a:t>orbium</a:t>
            </a:r>
            <a:r>
              <a:rPr lang="en-GB" sz="1500" b="1" i="1" dirty="0"/>
              <a:t> </a:t>
            </a:r>
            <a:r>
              <a:rPr lang="en-GB" sz="1500" b="1" i="1" dirty="0" err="1"/>
              <a:t>coelestium</a:t>
            </a:r>
            <a:r>
              <a:rPr lang="en-GB" sz="1500" b="1" i="1" dirty="0"/>
              <a:t>, de </a:t>
            </a:r>
            <a:r>
              <a:rPr lang="en-GB" sz="1500" b="1" i="1" dirty="0" err="1"/>
              <a:t>que</a:t>
            </a:r>
            <a:r>
              <a:rPr lang="en-GB" sz="1500" b="1" i="1" dirty="0"/>
              <a:t> </a:t>
            </a:r>
            <a:r>
              <a:rPr lang="en-GB" sz="1500" b="1" i="1" dirty="0" err="1"/>
              <a:t>causis</a:t>
            </a:r>
            <a:r>
              <a:rPr lang="en-GB" sz="1500" b="1" i="1" dirty="0"/>
              <a:t> </a:t>
            </a:r>
            <a:r>
              <a:rPr lang="en-GB" sz="1500" b="1" i="1" dirty="0" err="1"/>
              <a:t>coelorum</a:t>
            </a:r>
            <a:r>
              <a:rPr lang="en-GB" sz="1500" b="1" i="1" dirty="0"/>
              <a:t> </a:t>
            </a:r>
            <a:r>
              <a:rPr lang="en-GB" sz="1500" b="1" i="1" dirty="0" err="1"/>
              <a:t>numeri</a:t>
            </a:r>
            <a:r>
              <a:rPr lang="en-GB" sz="1500" b="1" i="1" dirty="0"/>
              <a:t>, </a:t>
            </a:r>
            <a:r>
              <a:rPr lang="en-GB" sz="1500" b="1" i="1" dirty="0" err="1"/>
              <a:t>magnitudinis</a:t>
            </a:r>
            <a:r>
              <a:rPr lang="en-GB" sz="1500" b="1" i="1" dirty="0"/>
              <a:t>, </a:t>
            </a:r>
            <a:r>
              <a:rPr lang="en-GB" sz="1500" b="1" i="1" dirty="0" err="1"/>
              <a:t>motuumque</a:t>
            </a:r>
            <a:r>
              <a:rPr lang="en-GB" sz="1500" b="1" i="1" dirty="0"/>
              <a:t> </a:t>
            </a:r>
            <a:r>
              <a:rPr lang="en-GB" sz="1500" b="1" i="1" dirty="0" err="1"/>
              <a:t>periodicorum</a:t>
            </a:r>
            <a:r>
              <a:rPr lang="en-GB" sz="1500" b="1" i="1" dirty="0"/>
              <a:t> </a:t>
            </a:r>
            <a:r>
              <a:rPr lang="en-GB" sz="1500" b="1" i="1" dirty="0" err="1"/>
              <a:t>genuinis</a:t>
            </a:r>
            <a:r>
              <a:rPr lang="en-GB" sz="1500" b="1" i="1" dirty="0"/>
              <a:t> &amp; </a:t>
            </a:r>
            <a:r>
              <a:rPr lang="en-GB" sz="1500" b="1" i="1" dirty="0" err="1"/>
              <a:t>proprijs</a:t>
            </a:r>
            <a:r>
              <a:rPr lang="en-GB" sz="1500" b="1" i="1" dirty="0"/>
              <a:t>, </a:t>
            </a:r>
            <a:r>
              <a:rPr lang="en-GB" sz="1500" b="1" i="1" dirty="0" err="1"/>
              <a:t>demonstratum</a:t>
            </a:r>
            <a:r>
              <a:rPr lang="en-GB" sz="1500" b="1" i="1" dirty="0"/>
              <a:t>, per </a:t>
            </a:r>
            <a:r>
              <a:rPr lang="en-GB" sz="1500" b="1" i="1" dirty="0" err="1"/>
              <a:t>quinque</a:t>
            </a:r>
            <a:r>
              <a:rPr lang="en-GB" sz="1500" b="1" i="1" dirty="0"/>
              <a:t> </a:t>
            </a:r>
            <a:r>
              <a:rPr lang="en-GB" sz="1500" b="1" i="1" dirty="0" err="1"/>
              <a:t>regularia</a:t>
            </a:r>
            <a:r>
              <a:rPr lang="en-GB" sz="1500" b="1" i="1" dirty="0"/>
              <a:t> corpora </a:t>
            </a:r>
            <a:r>
              <a:rPr lang="en-GB" sz="1500" b="1" i="1" dirty="0" err="1" smtClean="0"/>
              <a:t>geometrica</a:t>
            </a:r>
            <a:endParaRPr lang="en-GB" sz="1500" b="1" i="1" dirty="0" smtClean="0"/>
          </a:p>
          <a:p>
            <a:endParaRPr lang="nl-NL" sz="1500" b="1" i="1" dirty="0"/>
          </a:p>
          <a:p>
            <a:endParaRPr lang="nl-NL" sz="1500" b="1" i="1" dirty="0" smtClean="0"/>
          </a:p>
          <a:p>
            <a:endParaRPr lang="nl-NL" sz="1500" b="1" i="1" dirty="0"/>
          </a:p>
          <a:p>
            <a:endParaRPr lang="nl-NL" sz="1500" b="1" i="1" dirty="0" smtClean="0"/>
          </a:p>
          <a:p>
            <a:r>
              <a:rPr lang="en-GB" sz="1500" b="1" i="1" dirty="0"/>
              <a:t>Forerunner of the Cosmological Essays, Which Contains the Secret of the Universe; on the </a:t>
            </a:r>
            <a:r>
              <a:rPr lang="en-GB" sz="1500" b="1" i="1" dirty="0" err="1"/>
              <a:t>Marvelous</a:t>
            </a:r>
            <a:r>
              <a:rPr lang="en-GB" sz="1500" b="1" i="1" dirty="0"/>
              <a:t> Proportion of the Celestial Spheres, and on the True and Particular Causes of the Number, Magnitude, and Periodic Motions of the Heavens; Established by Means of the Five Regular Geometric Solids </a:t>
            </a:r>
          </a:p>
          <a:p>
            <a:endParaRPr lang="en-GB" sz="1500" b="1" i="1" dirty="0" smtClean="0"/>
          </a:p>
          <a:p>
            <a:endParaRPr lang="nl-NL" sz="1500" b="1" i="1" dirty="0"/>
          </a:p>
          <a:p>
            <a:endParaRPr lang="en-GB" sz="1500" b="1" i="1" dirty="0"/>
          </a:p>
        </p:txBody>
      </p:sp>
      <p:sp>
        <p:nvSpPr>
          <p:cNvPr id="6" name="Rectangle 5"/>
          <p:cNvSpPr/>
          <p:nvPr/>
        </p:nvSpPr>
        <p:spPr>
          <a:xfrm>
            <a:off x="179512" y="1185963"/>
            <a:ext cx="4896544" cy="479095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47429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-328114" y="-243408"/>
            <a:ext cx="9505056" cy="1143000"/>
          </a:xfrm>
        </p:spPr>
        <p:txBody>
          <a:bodyPr/>
          <a:lstStyle/>
          <a:p>
            <a:r>
              <a:rPr lang="en-US" altLang="en-US" sz="5000" b="1" dirty="0" smtClean="0">
                <a:solidFill>
                  <a:schemeClr val="tx1"/>
                </a:solidFill>
              </a:rPr>
              <a:t>Mysterium </a:t>
            </a:r>
            <a:r>
              <a:rPr lang="en-US" altLang="en-US" sz="5000" b="1" dirty="0" err="1" smtClean="0">
                <a:solidFill>
                  <a:schemeClr val="tx1"/>
                </a:solidFill>
              </a:rPr>
              <a:t>Cosmographicum</a:t>
            </a:r>
            <a:endParaRPr lang="en-US" altLang="en-US" sz="5000" b="1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343" y="836712"/>
            <a:ext cx="504056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1500" b="1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First published defense Copernican system</a:t>
            </a:r>
          </a:p>
          <a:p>
            <a:pPr marL="285750" indent="-285750">
              <a:buFontTx/>
              <a:buChar char="-"/>
            </a:pPr>
            <a:r>
              <a:rPr lang="nl-NL" sz="1500" b="1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Published 1596</a:t>
            </a:r>
          </a:p>
          <a:p>
            <a:endParaRPr lang="nl-NL" sz="1500" b="1" dirty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1500" b="1" dirty="0" smtClean="0">
                <a:latin typeface="Constantia" panose="02030602050306030303" pitchFamily="18" charset="0"/>
              </a:rPr>
              <a:t>Book </a:t>
            </a:r>
            <a:r>
              <a:rPr lang="en-GB" sz="1500" b="1" dirty="0">
                <a:latin typeface="Constantia" panose="02030602050306030303" pitchFamily="18" charset="0"/>
              </a:rPr>
              <a:t>explains Kepler's cosmological theory, </a:t>
            </a:r>
            <a:r>
              <a:rPr lang="en-GB" sz="1500" b="1" dirty="0" smtClean="0">
                <a:latin typeface="Constantia" panose="02030602050306030303" pitchFamily="18" charset="0"/>
              </a:rPr>
              <a:t>  based </a:t>
            </a:r>
            <a:r>
              <a:rPr lang="en-GB" sz="1500" b="1" dirty="0">
                <a:latin typeface="Constantia" panose="02030602050306030303" pitchFamily="18" charset="0"/>
              </a:rPr>
              <a:t>on the Copernican </a:t>
            </a:r>
            <a:r>
              <a:rPr lang="en-GB" sz="1500" b="1" dirty="0" smtClean="0">
                <a:latin typeface="Constantia" panose="02030602050306030303" pitchFamily="18" charset="0"/>
              </a:rPr>
              <a:t>system</a:t>
            </a:r>
          </a:p>
          <a:p>
            <a:pPr marL="285750" indent="-285750">
              <a:buFontTx/>
              <a:buChar char="-"/>
            </a:pPr>
            <a:endParaRPr lang="en-GB" sz="1500" b="1" dirty="0">
              <a:latin typeface="Constantia" panose="02030602050306030303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1500" b="1" dirty="0">
                <a:latin typeface="Constantia" panose="02030602050306030303" pitchFamily="18" charset="0"/>
              </a:rPr>
              <a:t>F</a:t>
            </a:r>
            <a:r>
              <a:rPr lang="en-GB" sz="1500" b="1" dirty="0" smtClean="0">
                <a:latin typeface="Constantia" panose="02030602050306030303" pitchFamily="18" charset="0"/>
              </a:rPr>
              <a:t>ive </a:t>
            </a:r>
            <a:r>
              <a:rPr lang="en-GB" sz="1500" b="1" dirty="0">
                <a:latin typeface="Constantia" panose="02030602050306030303" pitchFamily="18" charset="0"/>
              </a:rPr>
              <a:t>Pythagorean regular </a:t>
            </a:r>
            <a:r>
              <a:rPr lang="en-GB" sz="1500" b="1" dirty="0" err="1">
                <a:latin typeface="Constantia" panose="02030602050306030303" pitchFamily="18" charset="0"/>
              </a:rPr>
              <a:t>polyhedra</a:t>
            </a:r>
            <a:r>
              <a:rPr lang="en-GB" sz="1500" b="1" dirty="0">
                <a:latin typeface="Constantia" panose="02030602050306030303" pitchFamily="18" charset="0"/>
              </a:rPr>
              <a:t> dictate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r>
              <a:rPr lang="en-GB" sz="1500" b="1" dirty="0">
                <a:latin typeface="Constantia" panose="02030602050306030303" pitchFamily="18" charset="0"/>
              </a:rPr>
              <a:t> </a:t>
            </a:r>
            <a:r>
              <a:rPr lang="en-GB" sz="1500" b="1" dirty="0" smtClean="0">
                <a:latin typeface="Constantia" panose="02030602050306030303" pitchFamily="18" charset="0"/>
              </a:rPr>
              <a:t>    the </a:t>
            </a:r>
            <a:r>
              <a:rPr lang="en-GB" sz="1500" b="1" dirty="0">
                <a:latin typeface="Constantia" panose="02030602050306030303" pitchFamily="18" charset="0"/>
              </a:rPr>
              <a:t>structure of the universe and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r>
              <a:rPr lang="en-GB" sz="1500" b="1" dirty="0">
                <a:latin typeface="Constantia" panose="02030602050306030303" pitchFamily="18" charset="0"/>
              </a:rPr>
              <a:t> </a:t>
            </a:r>
            <a:r>
              <a:rPr lang="en-GB" sz="1500" b="1" dirty="0" smtClean="0">
                <a:latin typeface="Constantia" panose="02030602050306030303" pitchFamily="18" charset="0"/>
              </a:rPr>
              <a:t>    reflect </a:t>
            </a:r>
            <a:r>
              <a:rPr lang="en-GB" sz="1500" b="1" dirty="0">
                <a:latin typeface="Constantia" panose="02030602050306030303" pitchFamily="18" charset="0"/>
              </a:rPr>
              <a:t>God's plan through geometry.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endParaRPr lang="nl-NL" sz="1500" b="1" dirty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1500" b="1" dirty="0" smtClean="0">
                <a:latin typeface="Constantia" panose="02030602050306030303" pitchFamily="18" charset="0"/>
              </a:rPr>
              <a:t>Kepler found </a:t>
            </a:r>
            <a:r>
              <a:rPr lang="en-GB" sz="1500" b="1" dirty="0">
                <a:latin typeface="Constantia" panose="02030602050306030303" pitchFamily="18" charset="0"/>
              </a:rPr>
              <a:t>that each of the five Platonic solids </a:t>
            </a:r>
            <a:r>
              <a:rPr lang="en-GB" sz="1500" b="1" dirty="0" smtClean="0">
                <a:latin typeface="Constantia" panose="02030602050306030303" pitchFamily="18" charset="0"/>
              </a:rPr>
              <a:t>   could </a:t>
            </a:r>
            <a:r>
              <a:rPr lang="en-GB" sz="1500" b="1" dirty="0">
                <a:latin typeface="Constantia" panose="02030602050306030303" pitchFamily="18" charset="0"/>
              </a:rPr>
              <a:t>be uniquely inscribed and circumscribed by spherical orbs;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1500" b="1" dirty="0" smtClean="0">
                <a:latin typeface="Constantia" panose="02030602050306030303" pitchFamily="18" charset="0"/>
              </a:rPr>
              <a:t>nesting </a:t>
            </a:r>
            <a:r>
              <a:rPr lang="en-GB" sz="1500" b="1" dirty="0">
                <a:latin typeface="Constantia" panose="02030602050306030303" pitchFamily="18" charset="0"/>
              </a:rPr>
              <a:t>these solids, each encased in a sphere, within one another would produce six layers, corresponding to the six known </a:t>
            </a:r>
            <a:r>
              <a:rPr lang="en-GB" sz="1500" b="1" dirty="0" smtClean="0">
                <a:latin typeface="Constantia" panose="02030602050306030303" pitchFamily="18" charset="0"/>
              </a:rPr>
              <a:t>planets</a:t>
            </a:r>
          </a:p>
          <a:p>
            <a:endParaRPr lang="en-GB" sz="1500" b="1" dirty="0" smtClean="0">
              <a:latin typeface="Constantia" panose="02030602050306030303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15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Mercury</a:t>
            </a:r>
            <a:r>
              <a:rPr lang="en-GB" sz="1500" b="1" dirty="0">
                <a:solidFill>
                  <a:srgbClr val="C00000"/>
                </a:solidFill>
                <a:latin typeface="Constantia" panose="02030602050306030303" pitchFamily="18" charset="0"/>
              </a:rPr>
              <a:t>, Venus, Earth, Mars, Jupiter, and Saturn. </a:t>
            </a:r>
            <a:endParaRPr lang="en-GB" sz="1500" b="1" dirty="0" smtClean="0">
              <a:solidFill>
                <a:srgbClr val="C00000"/>
              </a:solidFill>
              <a:latin typeface="Constantia" panose="02030602050306030303" pitchFamily="18" charset="0"/>
            </a:endParaRPr>
          </a:p>
          <a:p>
            <a:endParaRPr lang="en-GB" sz="1500" b="1" dirty="0" smtClean="0">
              <a:solidFill>
                <a:srgbClr val="C00000"/>
              </a:solidFill>
              <a:latin typeface="Constantia" panose="02030602050306030303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1500" b="1" dirty="0" smtClean="0">
                <a:latin typeface="Constantia" panose="02030602050306030303" pitchFamily="18" charset="0"/>
              </a:rPr>
              <a:t>By </a:t>
            </a:r>
            <a:r>
              <a:rPr lang="en-GB" sz="1500" b="1" dirty="0">
                <a:latin typeface="Constantia" panose="02030602050306030303" pitchFamily="18" charset="0"/>
              </a:rPr>
              <a:t>ordering the solids </a:t>
            </a:r>
            <a:r>
              <a:rPr lang="en-GB" sz="1500" b="1" dirty="0" smtClean="0">
                <a:latin typeface="Constantia" panose="02030602050306030303" pitchFamily="18" charset="0"/>
              </a:rPr>
              <a:t>correctly</a:t>
            </a:r>
          </a:p>
          <a:p>
            <a:endParaRPr lang="en-GB" sz="1500" b="1" dirty="0" smtClean="0">
              <a:latin typeface="Constantia" panose="02030602050306030303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15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octahedron</a:t>
            </a:r>
            <a:r>
              <a:rPr lang="en-GB" sz="1500" b="1" dirty="0">
                <a:solidFill>
                  <a:srgbClr val="C00000"/>
                </a:solidFill>
                <a:latin typeface="Constantia" panose="02030602050306030303" pitchFamily="18" charset="0"/>
              </a:rPr>
              <a:t>, icosahedron, dodecahedron, tetrahedron, </a:t>
            </a:r>
            <a:r>
              <a:rPr lang="en-GB" sz="15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cube</a:t>
            </a:r>
          </a:p>
          <a:p>
            <a:pPr marL="285750" indent="-285750">
              <a:buFontTx/>
              <a:buChar char="-"/>
            </a:pPr>
            <a:endParaRPr lang="en-GB" sz="1500" b="1" dirty="0" smtClean="0">
              <a:solidFill>
                <a:srgbClr val="C00000"/>
              </a:solidFill>
              <a:latin typeface="Constantia" panose="02030602050306030303" pitchFamily="18" charset="0"/>
            </a:endParaRPr>
          </a:p>
          <a:p>
            <a:endParaRPr lang="nl-NL" dirty="0" smtClean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833" y="1094366"/>
            <a:ext cx="3506069" cy="33589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94539" y="4497796"/>
            <a:ext cx="4572000" cy="22621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1500" b="1" dirty="0">
                <a:latin typeface="Constantia" panose="02030602050306030303" pitchFamily="18" charset="0"/>
              </a:rPr>
              <a:t>Kepler found that the spheres could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r>
              <a:rPr lang="en-GB" sz="1500" b="1" dirty="0">
                <a:latin typeface="Constantia" panose="02030602050306030303" pitchFamily="18" charset="0"/>
              </a:rPr>
              <a:t> </a:t>
            </a:r>
            <a:r>
              <a:rPr lang="en-GB" sz="1500" b="1" dirty="0" smtClean="0">
                <a:latin typeface="Constantia" panose="02030602050306030303" pitchFamily="18" charset="0"/>
              </a:rPr>
              <a:t>     be </a:t>
            </a:r>
            <a:r>
              <a:rPr lang="en-GB" sz="1500" b="1" dirty="0">
                <a:latin typeface="Constantia" panose="02030602050306030303" pitchFamily="18" charset="0"/>
              </a:rPr>
              <a:t>placed at intervals corresponding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r>
              <a:rPr lang="en-GB" sz="1500" b="1" dirty="0">
                <a:latin typeface="Constantia" panose="02030602050306030303" pitchFamily="18" charset="0"/>
              </a:rPr>
              <a:t> </a:t>
            </a:r>
            <a:r>
              <a:rPr lang="en-GB" sz="1500" b="1" dirty="0" smtClean="0">
                <a:latin typeface="Constantia" panose="02030602050306030303" pitchFamily="18" charset="0"/>
              </a:rPr>
              <a:t>     (</a:t>
            </a:r>
            <a:r>
              <a:rPr lang="en-GB" sz="1500" b="1" dirty="0">
                <a:latin typeface="Constantia" panose="02030602050306030303" pitchFamily="18" charset="0"/>
              </a:rPr>
              <a:t>within the accuracy limits of available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r>
              <a:rPr lang="en-GB" sz="1500" b="1" dirty="0">
                <a:latin typeface="Constantia" panose="02030602050306030303" pitchFamily="18" charset="0"/>
              </a:rPr>
              <a:t> </a:t>
            </a:r>
            <a:r>
              <a:rPr lang="en-GB" sz="1500" b="1" dirty="0" smtClean="0">
                <a:latin typeface="Constantia" panose="02030602050306030303" pitchFamily="18" charset="0"/>
              </a:rPr>
              <a:t>      astronomical </a:t>
            </a:r>
            <a:r>
              <a:rPr lang="en-GB" sz="1500" b="1" dirty="0">
                <a:latin typeface="Constantia" panose="02030602050306030303" pitchFamily="18" charset="0"/>
              </a:rPr>
              <a:t>observations) </a:t>
            </a:r>
          </a:p>
          <a:p>
            <a:pPr marL="285750" indent="-285750">
              <a:buFontTx/>
              <a:buChar char="-"/>
            </a:pPr>
            <a:r>
              <a:rPr lang="en-GB" sz="1500" b="1" dirty="0">
                <a:latin typeface="Constantia" panose="02030602050306030303" pitchFamily="18" charset="0"/>
              </a:rPr>
              <a:t>to the relative sizes of each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r>
              <a:rPr lang="en-GB" sz="1500" b="1" dirty="0">
                <a:latin typeface="Constantia" panose="02030602050306030303" pitchFamily="18" charset="0"/>
              </a:rPr>
              <a:t> </a:t>
            </a:r>
            <a:r>
              <a:rPr lang="en-GB" sz="1500" b="1" dirty="0" smtClean="0">
                <a:latin typeface="Constantia" panose="02030602050306030303" pitchFamily="18" charset="0"/>
              </a:rPr>
              <a:t>     planet’s </a:t>
            </a:r>
            <a:r>
              <a:rPr lang="en-GB" sz="1500" b="1" dirty="0">
                <a:latin typeface="Constantia" panose="02030602050306030303" pitchFamily="18" charset="0"/>
              </a:rPr>
              <a:t>path, </a:t>
            </a:r>
          </a:p>
          <a:p>
            <a:pPr marL="285750" indent="-285750">
              <a:buFontTx/>
              <a:buChar char="-"/>
            </a:pPr>
            <a:r>
              <a:rPr lang="en-GB" sz="1500" b="1" dirty="0">
                <a:latin typeface="Constantia" panose="02030602050306030303" pitchFamily="18" charset="0"/>
              </a:rPr>
              <a:t>assuming the planets circle the Sun</a:t>
            </a:r>
            <a:endParaRPr lang="nl-NL" sz="1500" b="1" dirty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endParaRPr lang="nl-NL" dirty="0">
              <a:solidFill>
                <a:srgbClr val="000000"/>
              </a:solidFill>
            </a:endParaRPr>
          </a:p>
          <a:p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5343" y="692696"/>
            <a:ext cx="5040560" cy="60533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5309240" y="706628"/>
            <a:ext cx="3727256" cy="60533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84614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-252536" y="0"/>
            <a:ext cx="9505056" cy="1143000"/>
          </a:xfrm>
        </p:spPr>
        <p:txBody>
          <a:bodyPr/>
          <a:lstStyle/>
          <a:p>
            <a:r>
              <a:rPr lang="en-US" altLang="en-US" sz="5000" b="1" dirty="0" smtClean="0">
                <a:solidFill>
                  <a:schemeClr val="tx1"/>
                </a:solidFill>
              </a:rPr>
              <a:t>Mysterium </a:t>
            </a:r>
            <a:r>
              <a:rPr lang="en-US" altLang="en-US" sz="5000" b="1" dirty="0" err="1" smtClean="0">
                <a:solidFill>
                  <a:schemeClr val="tx1"/>
                </a:solidFill>
              </a:rPr>
              <a:t>Cosmographicum</a:t>
            </a:r>
            <a:endParaRPr lang="en-US" altLang="en-US" sz="5000" b="1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673" y="1611817"/>
            <a:ext cx="3970327" cy="43651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7179" y="1052736"/>
            <a:ext cx="4572000" cy="655051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i="1" dirty="0" smtClean="0">
              <a:solidFill>
                <a:srgbClr val="000000"/>
              </a:solidFill>
            </a:endParaRPr>
          </a:p>
          <a:p>
            <a:r>
              <a:rPr lang="nl-NL" sz="1500" b="1" dirty="0" smtClean="0">
                <a:solidFill>
                  <a:srgbClr val="000000"/>
                </a:solidFill>
              </a:rPr>
              <a:t>Kepler </a:t>
            </a:r>
            <a:r>
              <a:rPr lang="en-GB" sz="1600" b="1" dirty="0" smtClean="0">
                <a:latin typeface="Constantia" panose="02030602050306030303" pitchFamily="18" charset="0"/>
              </a:rPr>
              <a:t>thought </a:t>
            </a:r>
            <a:r>
              <a:rPr lang="en-GB" sz="1600" b="1" dirty="0">
                <a:latin typeface="Constantia" panose="02030602050306030303" pitchFamily="18" charset="0"/>
              </a:rPr>
              <a:t>he had revealed </a:t>
            </a:r>
            <a:endParaRPr lang="en-GB" sz="1600" b="1" dirty="0" smtClean="0">
              <a:latin typeface="Constantia" panose="02030602050306030303" pitchFamily="18" charset="0"/>
            </a:endParaRPr>
          </a:p>
          <a:p>
            <a:endParaRPr lang="en-GB" sz="1600" b="1" dirty="0">
              <a:latin typeface="Constantia" panose="02030602050306030303" pitchFamily="18" charset="0"/>
            </a:endParaRPr>
          </a:p>
          <a:p>
            <a:r>
              <a:rPr lang="en-GB" sz="1600" b="1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God’s </a:t>
            </a:r>
            <a:r>
              <a:rPr lang="en-GB" sz="1600" b="1" dirty="0">
                <a:solidFill>
                  <a:srgbClr val="FF0000"/>
                </a:solidFill>
                <a:latin typeface="Constantia" panose="02030602050306030303" pitchFamily="18" charset="0"/>
              </a:rPr>
              <a:t>geometrical plan for the universe. </a:t>
            </a:r>
            <a:endParaRPr lang="en-GB" sz="1600" b="1" dirty="0" smtClean="0">
              <a:solidFill>
                <a:srgbClr val="FF0000"/>
              </a:solidFill>
              <a:latin typeface="Constantia" panose="02030602050306030303" pitchFamily="18" charset="0"/>
            </a:endParaRPr>
          </a:p>
          <a:p>
            <a:endParaRPr lang="en-GB" sz="1600" b="1" dirty="0">
              <a:latin typeface="Constantia" panose="02030602050306030303" pitchFamily="18" charset="0"/>
            </a:endParaRPr>
          </a:p>
          <a:p>
            <a:r>
              <a:rPr lang="en-GB" sz="1600" b="1" dirty="0" smtClean="0">
                <a:latin typeface="Constantia" panose="02030602050306030303" pitchFamily="18" charset="0"/>
              </a:rPr>
              <a:t>Much </a:t>
            </a:r>
            <a:r>
              <a:rPr lang="en-GB" sz="1600" b="1" dirty="0">
                <a:latin typeface="Constantia" panose="02030602050306030303" pitchFamily="18" charset="0"/>
              </a:rPr>
              <a:t>of Kepler’s enthusiasm for the Copernican system stemmed from his theological convictions about the </a:t>
            </a:r>
            <a:endParaRPr lang="en-GB" sz="1600" b="1" dirty="0" smtClean="0">
              <a:latin typeface="Constantia" panose="02030602050306030303" pitchFamily="18" charset="0"/>
            </a:endParaRPr>
          </a:p>
          <a:p>
            <a:r>
              <a:rPr lang="en-GB" sz="1600" b="1" dirty="0" smtClean="0">
                <a:latin typeface="Constantia" panose="02030602050306030303" pitchFamily="18" charset="0"/>
              </a:rPr>
              <a:t>connection </a:t>
            </a:r>
            <a:r>
              <a:rPr lang="en-GB" sz="1600" b="1" dirty="0">
                <a:latin typeface="Constantia" panose="02030602050306030303" pitchFamily="18" charset="0"/>
              </a:rPr>
              <a:t>between the physical and the </a:t>
            </a:r>
            <a:r>
              <a:rPr lang="en-GB" sz="1600" b="1" dirty="0" smtClean="0">
                <a:latin typeface="Constantia" panose="02030602050306030303" pitchFamily="18" charset="0"/>
              </a:rPr>
              <a:t>spiritual</a:t>
            </a:r>
            <a:r>
              <a:rPr lang="en-GB" sz="1600" b="1" dirty="0">
                <a:latin typeface="Constantia" panose="02030602050306030303" pitchFamily="18" charset="0"/>
              </a:rPr>
              <a:t>.</a:t>
            </a:r>
            <a:endParaRPr lang="en-GB" sz="1600" b="1" dirty="0" smtClean="0">
              <a:latin typeface="Constantia" panose="02030602050306030303" pitchFamily="18" charset="0"/>
            </a:endParaRPr>
          </a:p>
          <a:p>
            <a:endParaRPr lang="en-GB" sz="1600" b="1" dirty="0">
              <a:latin typeface="Constantia" panose="02030602050306030303" pitchFamily="18" charset="0"/>
            </a:endParaRPr>
          </a:p>
          <a:p>
            <a:r>
              <a:rPr lang="en-GB" sz="1600" b="1" dirty="0">
                <a:latin typeface="Constantia" panose="02030602050306030303" pitchFamily="18" charset="0"/>
              </a:rPr>
              <a:t>T</a:t>
            </a:r>
            <a:r>
              <a:rPr lang="en-GB" sz="1600" b="1" dirty="0" smtClean="0">
                <a:latin typeface="Constantia" panose="02030602050306030303" pitchFamily="18" charset="0"/>
              </a:rPr>
              <a:t>he </a:t>
            </a:r>
            <a:r>
              <a:rPr lang="en-GB" sz="1600" b="1" dirty="0">
                <a:latin typeface="Constantia" panose="02030602050306030303" pitchFamily="18" charset="0"/>
              </a:rPr>
              <a:t>universe itself was an image of God, </a:t>
            </a:r>
            <a:endParaRPr lang="en-GB" sz="1600" b="1" dirty="0" smtClean="0">
              <a:latin typeface="Constantia" panose="02030602050306030303" pitchFamily="18" charset="0"/>
            </a:endParaRPr>
          </a:p>
          <a:p>
            <a:endParaRPr lang="en-GB" sz="1600" b="1" dirty="0">
              <a:latin typeface="Constantia" panose="02030602050306030303" pitchFamily="18" charset="0"/>
            </a:endParaRPr>
          </a:p>
          <a:p>
            <a:r>
              <a:rPr lang="en-GB" sz="1600" b="1" dirty="0" smtClean="0">
                <a:latin typeface="Constantia" panose="02030602050306030303" pitchFamily="18" charset="0"/>
              </a:rPr>
              <a:t>- His </a:t>
            </a:r>
            <a:r>
              <a:rPr lang="en-GB" sz="1600" b="1" dirty="0">
                <a:latin typeface="Constantia" panose="02030602050306030303" pitchFamily="18" charset="0"/>
              </a:rPr>
              <a:t>first manuscript of </a:t>
            </a:r>
            <a:r>
              <a:rPr lang="en-GB" sz="1600" b="1" dirty="0" err="1">
                <a:latin typeface="Constantia" panose="02030602050306030303" pitchFamily="18" charset="0"/>
              </a:rPr>
              <a:t>Mysterium</a:t>
            </a:r>
            <a:r>
              <a:rPr lang="en-GB" sz="1600" b="1" dirty="0">
                <a:latin typeface="Constantia" panose="02030602050306030303" pitchFamily="18" charset="0"/>
              </a:rPr>
              <a:t> </a:t>
            </a:r>
            <a:endParaRPr lang="en-GB" sz="1600" b="1" dirty="0" smtClean="0">
              <a:latin typeface="Constantia" panose="02030602050306030303" pitchFamily="18" charset="0"/>
            </a:endParaRPr>
          </a:p>
          <a:p>
            <a:r>
              <a:rPr lang="en-GB" sz="1600" b="1" dirty="0" smtClean="0">
                <a:latin typeface="Constantia" panose="02030602050306030303" pitchFamily="18" charset="0"/>
              </a:rPr>
              <a:t>  contained </a:t>
            </a:r>
            <a:r>
              <a:rPr lang="en-GB" sz="1600" b="1" dirty="0">
                <a:latin typeface="Constantia" panose="02030602050306030303" pitchFamily="18" charset="0"/>
              </a:rPr>
              <a:t>an extensive chapter reconciling </a:t>
            </a:r>
            <a:r>
              <a:rPr lang="en-GB" sz="1600" b="1" dirty="0" smtClean="0">
                <a:latin typeface="Constantia" panose="02030602050306030303" pitchFamily="18" charset="0"/>
              </a:rPr>
              <a:t>   </a:t>
            </a:r>
          </a:p>
          <a:p>
            <a:r>
              <a:rPr lang="en-GB" sz="1600" b="1" dirty="0">
                <a:latin typeface="Constantia" panose="02030602050306030303" pitchFamily="18" charset="0"/>
              </a:rPr>
              <a:t> </a:t>
            </a:r>
            <a:r>
              <a:rPr lang="en-GB" sz="1600" b="1" dirty="0" smtClean="0">
                <a:latin typeface="Constantia" panose="02030602050306030303" pitchFamily="18" charset="0"/>
              </a:rPr>
              <a:t> </a:t>
            </a:r>
            <a:r>
              <a:rPr lang="en-GB" sz="1600" b="1" dirty="0" err="1" smtClean="0">
                <a:latin typeface="Constantia" panose="02030602050306030303" pitchFamily="18" charset="0"/>
              </a:rPr>
              <a:t>heliocentrism</a:t>
            </a:r>
            <a:r>
              <a:rPr lang="en-GB" sz="1600" b="1" dirty="0" smtClean="0">
                <a:latin typeface="Constantia" panose="02030602050306030303" pitchFamily="18" charset="0"/>
              </a:rPr>
              <a:t> </a:t>
            </a:r>
            <a:r>
              <a:rPr lang="en-GB" sz="1600" b="1" dirty="0">
                <a:latin typeface="Constantia" panose="02030602050306030303" pitchFamily="18" charset="0"/>
              </a:rPr>
              <a:t>with biblical passages that </a:t>
            </a:r>
            <a:r>
              <a:rPr lang="en-GB" sz="1600" b="1" dirty="0" smtClean="0">
                <a:latin typeface="Constantia" panose="02030602050306030303" pitchFamily="18" charset="0"/>
              </a:rPr>
              <a:t> </a:t>
            </a:r>
          </a:p>
          <a:p>
            <a:r>
              <a:rPr lang="en-GB" sz="1600" b="1" dirty="0">
                <a:latin typeface="Constantia" panose="02030602050306030303" pitchFamily="18" charset="0"/>
              </a:rPr>
              <a:t> </a:t>
            </a:r>
            <a:r>
              <a:rPr lang="en-GB" sz="1600" b="1" dirty="0" smtClean="0">
                <a:latin typeface="Constantia" panose="02030602050306030303" pitchFamily="18" charset="0"/>
              </a:rPr>
              <a:t> seemed </a:t>
            </a:r>
            <a:r>
              <a:rPr lang="en-GB" sz="1600" b="1" dirty="0">
                <a:latin typeface="Constantia" panose="02030602050306030303" pitchFamily="18" charset="0"/>
              </a:rPr>
              <a:t>to support </a:t>
            </a:r>
            <a:r>
              <a:rPr lang="en-GB" sz="1600" b="1" dirty="0" err="1">
                <a:latin typeface="Constantia" panose="02030602050306030303" pitchFamily="18" charset="0"/>
              </a:rPr>
              <a:t>geocentrism</a:t>
            </a:r>
            <a:r>
              <a:rPr lang="en-GB" sz="1600" b="1" dirty="0" smtClean="0">
                <a:latin typeface="Constantia" panose="02030602050306030303" pitchFamily="18" charset="0"/>
              </a:rPr>
              <a:t>.</a:t>
            </a:r>
            <a:r>
              <a:rPr lang="en-GB" sz="1600" b="1" baseline="30000" dirty="0" smtClean="0">
                <a:latin typeface="Constantia" panose="02030602050306030303" pitchFamily="18" charset="0"/>
                <a:hlinkClick r:id="rId3"/>
              </a:rPr>
              <a:t>[</a:t>
            </a:r>
            <a:endParaRPr lang="en-GB" sz="1600" b="1" baseline="30000" dirty="0" smtClean="0">
              <a:latin typeface="Constantia" panose="02030602050306030303" pitchFamily="18" charset="0"/>
            </a:endParaRPr>
          </a:p>
          <a:p>
            <a:endParaRPr lang="en-GB" sz="1600" b="1" baseline="30000" dirty="0">
              <a:latin typeface="Constantia" panose="02030602050306030303" pitchFamily="18" charset="0"/>
            </a:endParaRPr>
          </a:p>
          <a:p>
            <a:r>
              <a:rPr lang="en-GB" sz="1500" b="1" dirty="0" smtClean="0">
                <a:latin typeface="Constantia" panose="02030602050306030303" pitchFamily="18" charset="0"/>
              </a:rPr>
              <a:t>-  Kepler </a:t>
            </a:r>
            <a:r>
              <a:rPr lang="en-GB" sz="1500" b="1" dirty="0">
                <a:latin typeface="Constantia" panose="02030602050306030303" pitchFamily="18" charset="0"/>
              </a:rPr>
              <a:t>never relinquished the Platonist </a:t>
            </a:r>
            <a:r>
              <a:rPr lang="en-GB" sz="1500" b="1" dirty="0" smtClean="0">
                <a:latin typeface="Constantia" panose="02030602050306030303" pitchFamily="18" charset="0"/>
              </a:rPr>
              <a:t>      </a:t>
            </a:r>
          </a:p>
          <a:p>
            <a:r>
              <a:rPr lang="en-GB" sz="1500" b="1" dirty="0" smtClean="0">
                <a:latin typeface="Constantia" panose="02030602050306030303" pitchFamily="18" charset="0"/>
              </a:rPr>
              <a:t>   polyhedral-</a:t>
            </a:r>
            <a:r>
              <a:rPr lang="en-GB" sz="1500" b="1" dirty="0" err="1" smtClean="0">
                <a:latin typeface="Constantia" panose="02030602050306030303" pitchFamily="18" charset="0"/>
              </a:rPr>
              <a:t>spherist</a:t>
            </a:r>
            <a:r>
              <a:rPr lang="en-GB" sz="1500" b="1" dirty="0" smtClean="0">
                <a:latin typeface="Constantia" panose="02030602050306030303" pitchFamily="18" charset="0"/>
              </a:rPr>
              <a:t> </a:t>
            </a:r>
            <a:r>
              <a:rPr lang="en-GB" sz="1500" b="1" dirty="0">
                <a:latin typeface="Constantia" panose="02030602050306030303" pitchFamily="18" charset="0"/>
              </a:rPr>
              <a:t>cosmology of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r>
              <a:rPr lang="en-GB" sz="1500" b="1" dirty="0">
                <a:latin typeface="Constantia" panose="02030602050306030303" pitchFamily="18" charset="0"/>
              </a:rPr>
              <a:t> </a:t>
            </a:r>
            <a:r>
              <a:rPr lang="en-GB" sz="1500" b="1" dirty="0" smtClean="0">
                <a:latin typeface="Constantia" panose="02030602050306030303" pitchFamily="18" charset="0"/>
              </a:rPr>
              <a:t>  </a:t>
            </a:r>
            <a:r>
              <a:rPr lang="en-GB" sz="1500" b="1" dirty="0" err="1" smtClean="0">
                <a:latin typeface="Constantia" panose="02030602050306030303" pitchFamily="18" charset="0"/>
              </a:rPr>
              <a:t>Mysterium</a:t>
            </a:r>
            <a:r>
              <a:rPr lang="en-GB" sz="1500" b="1" dirty="0" smtClean="0">
                <a:latin typeface="Constantia" panose="02030602050306030303" pitchFamily="18" charset="0"/>
              </a:rPr>
              <a:t> </a:t>
            </a:r>
            <a:r>
              <a:rPr lang="en-GB" sz="1500" b="1" dirty="0" err="1">
                <a:latin typeface="Constantia" panose="02030602050306030303" pitchFamily="18" charset="0"/>
              </a:rPr>
              <a:t>Cosmographicum</a:t>
            </a:r>
            <a:r>
              <a:rPr lang="en-GB" sz="1500" b="1" dirty="0">
                <a:latin typeface="Constantia" panose="02030602050306030303" pitchFamily="18" charset="0"/>
              </a:rPr>
              <a:t>.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r>
              <a:rPr lang="en-GB" sz="1500" b="1" dirty="0" smtClean="0">
                <a:latin typeface="Constantia" panose="02030602050306030303" pitchFamily="18" charset="0"/>
              </a:rPr>
              <a:t>- His </a:t>
            </a:r>
            <a:r>
              <a:rPr lang="en-GB" sz="1500" b="1" dirty="0">
                <a:latin typeface="Constantia" panose="02030602050306030303" pitchFamily="18" charset="0"/>
              </a:rPr>
              <a:t>subsequent main astronomical works were </a:t>
            </a:r>
            <a:r>
              <a:rPr lang="en-GB" sz="1500" b="1" dirty="0" smtClean="0">
                <a:latin typeface="Constantia" panose="02030602050306030303" pitchFamily="18" charset="0"/>
              </a:rPr>
              <a:t> </a:t>
            </a:r>
          </a:p>
          <a:p>
            <a:r>
              <a:rPr lang="en-GB" sz="1500" b="1" dirty="0" smtClean="0">
                <a:latin typeface="Constantia" panose="02030602050306030303" pitchFamily="18" charset="0"/>
              </a:rPr>
              <a:t>   in </a:t>
            </a:r>
            <a:r>
              <a:rPr lang="en-GB" sz="1500" b="1" dirty="0">
                <a:latin typeface="Constantia" panose="02030602050306030303" pitchFamily="18" charset="0"/>
              </a:rPr>
              <a:t>some sense only further developments of it, </a:t>
            </a:r>
            <a:endParaRPr lang="nl-NL" sz="1500" b="1" dirty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endParaRPr lang="nl-NL" sz="1500" b="1" i="1" dirty="0" smtClean="0">
              <a:solidFill>
                <a:srgbClr val="000000"/>
              </a:solidFill>
            </a:endParaRPr>
          </a:p>
          <a:p>
            <a:endParaRPr lang="en-GB" sz="1500" b="1" i="1" dirty="0" smtClean="0">
              <a:solidFill>
                <a:srgbClr val="000000"/>
              </a:solidFill>
            </a:endParaRPr>
          </a:p>
          <a:p>
            <a:endParaRPr lang="nl-NL" sz="1500" b="1" i="1" dirty="0">
              <a:solidFill>
                <a:srgbClr val="000000"/>
              </a:solidFill>
            </a:endParaRPr>
          </a:p>
          <a:p>
            <a:endParaRPr lang="en-GB" sz="1500" b="1" i="1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2" y="1185962"/>
            <a:ext cx="4896544" cy="54833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64011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2912" y="160930"/>
            <a:ext cx="8229600" cy="6408712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nl-NL" sz="1200" b="1" dirty="0" smtClean="0">
                <a:solidFill>
                  <a:schemeClr val="bg1"/>
                </a:solidFill>
              </a:rPr>
              <a:t>1543</a:t>
            </a:r>
            <a:endParaRPr lang="nl-NL" sz="1200" b="1" dirty="0"/>
          </a:p>
          <a:p>
            <a:pPr marL="0" indent="0">
              <a:lnSpc>
                <a:spcPct val="75000"/>
              </a:lnSpc>
              <a:buNone/>
            </a:pPr>
            <a:r>
              <a:rPr lang="nl-NL" sz="1200" b="1" dirty="0"/>
              <a:t>      </a:t>
            </a:r>
            <a:r>
              <a:rPr lang="nl-NL" sz="1200" b="1" i="1" dirty="0" smtClean="0">
                <a:solidFill>
                  <a:schemeClr val="bg1"/>
                </a:solidFill>
              </a:rPr>
              <a:t>Nicolaus Copernicus</a:t>
            </a:r>
            <a:r>
              <a:rPr lang="nl-NL" sz="1200" dirty="0" smtClean="0">
                <a:solidFill>
                  <a:schemeClr val="bg1"/>
                </a:solidFill>
              </a:rPr>
              <a:t>  </a:t>
            </a:r>
            <a:endParaRPr lang="nl-NL" sz="1200" dirty="0">
              <a:solidFill>
                <a:schemeClr val="bg1"/>
              </a:solidFill>
            </a:endParaRPr>
          </a:p>
          <a:p>
            <a:pPr marL="0" indent="0">
              <a:lnSpc>
                <a:spcPct val="75000"/>
              </a:lnSpc>
              <a:buNone/>
            </a:pPr>
            <a:r>
              <a:rPr lang="nl-NL" sz="1200" dirty="0">
                <a:solidFill>
                  <a:schemeClr val="bg1"/>
                </a:solidFill>
              </a:rPr>
              <a:t>       </a:t>
            </a:r>
            <a:r>
              <a:rPr lang="nl-NL" sz="1200" dirty="0" smtClean="0">
                <a:solidFill>
                  <a:schemeClr val="bg1"/>
                </a:solidFill>
              </a:rPr>
              <a:t>- publishes heliocentric universe in De Revolutionibus Orbium Coelestium</a:t>
            </a:r>
          </a:p>
          <a:p>
            <a:pPr marL="0" indent="0">
              <a:lnSpc>
                <a:spcPct val="75000"/>
              </a:lnSpc>
              <a:buNone/>
            </a:pPr>
            <a:r>
              <a:rPr lang="nl-NL" sz="1200" dirty="0">
                <a:solidFill>
                  <a:schemeClr val="bg1"/>
                </a:solidFill>
              </a:rPr>
              <a:t> </a:t>
            </a:r>
            <a:r>
              <a:rPr lang="nl-NL" sz="1200" dirty="0" smtClean="0">
                <a:solidFill>
                  <a:schemeClr val="bg1"/>
                </a:solidFill>
              </a:rPr>
              <a:t>      - implicit introduction Copernican principle:   Earth/Sun is not special </a:t>
            </a:r>
          </a:p>
          <a:p>
            <a:pPr marL="0" indent="0">
              <a:lnSpc>
                <a:spcPct val="75000"/>
              </a:lnSpc>
              <a:buNone/>
            </a:pPr>
            <a:endParaRPr lang="nl-NL" sz="1200" dirty="0">
              <a:solidFill>
                <a:schemeClr val="bg1"/>
              </a:solidFill>
            </a:endParaRPr>
          </a:p>
          <a:p>
            <a:pPr lvl="0">
              <a:lnSpc>
                <a:spcPct val="75000"/>
              </a:lnSpc>
              <a:buClr>
                <a:srgbClr val="F3A447"/>
              </a:buClr>
              <a:buFont typeface="Arial" panose="020B0604020202020204" pitchFamily="34" charset="0"/>
              <a:buChar char="•"/>
            </a:pPr>
            <a:r>
              <a:rPr lang="nl-NL" sz="1200" dirty="0" smtClean="0">
                <a:solidFill>
                  <a:schemeClr val="bg1"/>
                </a:solidFill>
              </a:rPr>
              <a:t> </a:t>
            </a:r>
            <a:r>
              <a:rPr lang="nl-NL" sz="1200" b="1" dirty="0" smtClean="0">
                <a:solidFill>
                  <a:prstClr val="black"/>
                </a:solidFill>
              </a:rPr>
              <a:t>1609-1632</a:t>
            </a:r>
            <a:endParaRPr lang="nl-NL" sz="1200" b="1" dirty="0">
              <a:solidFill>
                <a:prstClr val="white"/>
              </a:solidFill>
            </a:endParaRPr>
          </a:p>
          <a:p>
            <a:pPr marL="0" lvl="0" indent="0">
              <a:lnSpc>
                <a:spcPct val="75000"/>
              </a:lnSpc>
              <a:buClr>
                <a:srgbClr val="F3A447"/>
              </a:buClr>
              <a:buNone/>
            </a:pPr>
            <a:r>
              <a:rPr lang="nl-NL" sz="1200" b="1" dirty="0">
                <a:solidFill>
                  <a:prstClr val="white"/>
                </a:solidFill>
              </a:rPr>
              <a:t>       </a:t>
            </a:r>
            <a:r>
              <a:rPr lang="nl-NL" sz="1200" b="1" i="1" dirty="0" smtClean="0">
                <a:solidFill>
                  <a:prstClr val="black"/>
                </a:solidFill>
              </a:rPr>
              <a:t>Galileo Galilei  </a:t>
            </a:r>
            <a:endParaRPr lang="nl-NL" sz="1200" b="1" i="1" dirty="0">
              <a:solidFill>
                <a:prstClr val="black"/>
              </a:solidFill>
            </a:endParaRPr>
          </a:p>
          <a:p>
            <a:pPr marL="0" lvl="0" indent="0">
              <a:lnSpc>
                <a:spcPct val="75000"/>
              </a:lnSpc>
              <a:buClr>
                <a:srgbClr val="F3A447"/>
              </a:buClr>
              <a:buNone/>
            </a:pPr>
            <a:r>
              <a:rPr lang="nl-NL" sz="1200" dirty="0">
                <a:solidFill>
                  <a:prstClr val="black"/>
                </a:solidFill>
              </a:rPr>
              <a:t>       - </a:t>
            </a:r>
            <a:r>
              <a:rPr lang="nl-NL" sz="1200" dirty="0" smtClean="0">
                <a:solidFill>
                  <a:prstClr val="black"/>
                </a:solidFill>
              </a:rPr>
              <a:t>by means of (telescopic) observations, proves the validity of the heliocentric Universe. </a:t>
            </a:r>
          </a:p>
          <a:p>
            <a:pPr marL="0" lvl="0" indent="0">
              <a:lnSpc>
                <a:spcPct val="75000"/>
              </a:lnSpc>
              <a:buClr>
                <a:srgbClr val="F3A447"/>
              </a:buClr>
              <a:buNone/>
            </a:pPr>
            <a:endParaRPr lang="nl-NL" sz="1200" dirty="0" smtClean="0">
              <a:solidFill>
                <a:prstClr val="black"/>
              </a:solidFill>
            </a:endParaRPr>
          </a:p>
          <a:p>
            <a:pPr lvl="0">
              <a:lnSpc>
                <a:spcPct val="75000"/>
              </a:lnSpc>
              <a:buClr>
                <a:srgbClr val="F3A447"/>
              </a:buClr>
              <a:buFont typeface="Arial" panose="020B0604020202020204" pitchFamily="34" charset="0"/>
              <a:buChar char="•"/>
            </a:pPr>
            <a:r>
              <a:rPr lang="nl-NL" sz="1200" b="1" dirty="0" smtClean="0">
                <a:solidFill>
                  <a:prstClr val="black"/>
                </a:solidFill>
              </a:rPr>
              <a:t>1609/1619</a:t>
            </a:r>
            <a:endParaRPr lang="nl-NL" sz="1200" b="1" dirty="0">
              <a:solidFill>
                <a:prstClr val="white"/>
              </a:solidFill>
            </a:endParaRPr>
          </a:p>
          <a:p>
            <a:pPr marL="0" lvl="0" indent="0">
              <a:lnSpc>
                <a:spcPct val="75000"/>
              </a:lnSpc>
              <a:buClr>
                <a:srgbClr val="F3A447"/>
              </a:buClr>
              <a:buNone/>
            </a:pPr>
            <a:r>
              <a:rPr lang="nl-NL" sz="1200" b="1" dirty="0">
                <a:solidFill>
                  <a:prstClr val="white"/>
                </a:solidFill>
              </a:rPr>
              <a:t>       </a:t>
            </a:r>
            <a:r>
              <a:rPr lang="nl-NL" sz="1200" b="1" i="1" dirty="0" smtClean="0">
                <a:solidFill>
                  <a:prstClr val="black"/>
                </a:solidFill>
              </a:rPr>
              <a:t>Johannes Kepler</a:t>
            </a:r>
            <a:endParaRPr lang="nl-NL" sz="1200" b="1" i="1" dirty="0">
              <a:solidFill>
                <a:prstClr val="black"/>
              </a:solidFill>
            </a:endParaRPr>
          </a:p>
          <a:p>
            <a:pPr marL="0" lvl="0" indent="0">
              <a:lnSpc>
                <a:spcPct val="75000"/>
              </a:lnSpc>
              <a:buClr>
                <a:srgbClr val="F3A447"/>
              </a:buClr>
              <a:buNone/>
            </a:pPr>
            <a:r>
              <a:rPr lang="nl-NL" sz="1200" dirty="0">
                <a:solidFill>
                  <a:prstClr val="black"/>
                </a:solidFill>
              </a:rPr>
              <a:t>       - </a:t>
            </a:r>
            <a:r>
              <a:rPr lang="nl-NL" sz="1200" dirty="0" smtClean="0">
                <a:solidFill>
                  <a:prstClr val="black"/>
                </a:solidFill>
              </a:rPr>
              <a:t>the  3 Kepler laws, describing the elliptical orbits of the planets around the Sun  </a:t>
            </a:r>
            <a:endParaRPr lang="nl-NL" sz="1200" dirty="0">
              <a:solidFill>
                <a:prstClr val="black"/>
              </a:solidFill>
            </a:endParaRPr>
          </a:p>
          <a:p>
            <a:pPr marL="0" lvl="0" indent="0">
              <a:lnSpc>
                <a:spcPct val="75000"/>
              </a:lnSpc>
              <a:buClr>
                <a:srgbClr val="F3A447"/>
              </a:buClr>
              <a:buNone/>
            </a:pPr>
            <a:endParaRPr lang="nl-NL" sz="1200" dirty="0">
              <a:solidFill>
                <a:prstClr val="black"/>
              </a:solidFill>
            </a:endParaRPr>
          </a:p>
          <a:p>
            <a:pPr lvl="0">
              <a:lnSpc>
                <a:spcPct val="75000"/>
              </a:lnSpc>
              <a:buClr>
                <a:srgbClr val="F3A447"/>
              </a:buClr>
              <a:buFont typeface="Arial" panose="020B0604020202020204" pitchFamily="34" charset="0"/>
              <a:buChar char="•"/>
            </a:pPr>
            <a:r>
              <a:rPr lang="nl-NL" sz="1200" b="1" dirty="0" smtClean="0">
                <a:solidFill>
                  <a:prstClr val="black"/>
                </a:solidFill>
              </a:rPr>
              <a:t>1687</a:t>
            </a:r>
            <a:endParaRPr lang="nl-NL" sz="1200" b="1" dirty="0">
              <a:solidFill>
                <a:prstClr val="white"/>
              </a:solidFill>
            </a:endParaRPr>
          </a:p>
          <a:p>
            <a:pPr marL="0" lvl="0" indent="0">
              <a:lnSpc>
                <a:spcPct val="75000"/>
              </a:lnSpc>
              <a:buClr>
                <a:srgbClr val="F3A447"/>
              </a:buClr>
              <a:buNone/>
            </a:pPr>
            <a:r>
              <a:rPr lang="nl-NL" sz="1200" b="1" dirty="0">
                <a:solidFill>
                  <a:prstClr val="white"/>
                </a:solidFill>
              </a:rPr>
              <a:t>       </a:t>
            </a:r>
            <a:r>
              <a:rPr lang="nl-NL" sz="1200" b="1" i="1" dirty="0" smtClean="0">
                <a:solidFill>
                  <a:prstClr val="black"/>
                </a:solidFill>
              </a:rPr>
              <a:t>Isaac Newton</a:t>
            </a:r>
          </a:p>
          <a:p>
            <a:pPr marL="0" lvl="0" indent="0">
              <a:lnSpc>
                <a:spcPct val="75000"/>
              </a:lnSpc>
              <a:buClr>
                <a:srgbClr val="F3A447"/>
              </a:buClr>
              <a:buNone/>
            </a:pPr>
            <a:r>
              <a:rPr lang="nl-NL" sz="1200" dirty="0">
                <a:solidFill>
                  <a:prstClr val="black"/>
                </a:solidFill>
              </a:rPr>
              <a:t> </a:t>
            </a:r>
            <a:r>
              <a:rPr lang="nl-NL" sz="1200" dirty="0" smtClean="0">
                <a:solidFill>
                  <a:prstClr val="black"/>
                </a:solidFill>
              </a:rPr>
              <a:t>      -  discovers Gravitational Force as agent behind cosmic motions   </a:t>
            </a:r>
            <a:endParaRPr lang="nl-NL" sz="1200" dirty="0">
              <a:solidFill>
                <a:prstClr val="black"/>
              </a:solidFill>
            </a:endParaRPr>
          </a:p>
          <a:p>
            <a:pPr marL="0" lvl="0" indent="0">
              <a:lnSpc>
                <a:spcPct val="75000"/>
              </a:lnSpc>
              <a:buClr>
                <a:srgbClr val="F3A447"/>
              </a:buClr>
              <a:buNone/>
            </a:pPr>
            <a:r>
              <a:rPr lang="nl-NL" sz="1200" dirty="0">
                <a:solidFill>
                  <a:prstClr val="black"/>
                </a:solidFill>
              </a:rPr>
              <a:t>       - publishes </a:t>
            </a:r>
            <a:r>
              <a:rPr lang="nl-NL" sz="1200" dirty="0" smtClean="0">
                <a:solidFill>
                  <a:prstClr val="black"/>
                </a:solidFill>
              </a:rPr>
              <a:t>his Principia (Philosophiae Naturalis Principia Mathematica), which establishes </a:t>
            </a:r>
          </a:p>
          <a:p>
            <a:pPr marL="0" lvl="0" indent="0">
              <a:lnSpc>
                <a:spcPct val="75000"/>
              </a:lnSpc>
              <a:buClr>
                <a:srgbClr val="F3A447"/>
              </a:buClr>
              <a:buNone/>
            </a:pPr>
            <a:r>
              <a:rPr lang="nl-NL" sz="1200" dirty="0">
                <a:solidFill>
                  <a:prstClr val="black"/>
                </a:solidFill>
              </a:rPr>
              <a:t> </a:t>
            </a:r>
            <a:r>
              <a:rPr lang="nl-NL" sz="1200" dirty="0" smtClean="0">
                <a:solidFill>
                  <a:prstClr val="black"/>
                </a:solidFill>
              </a:rPr>
              <a:t>         the natural laws of motion and gravity  (the latter only to be replaced by Einstein’s theory of GR)</a:t>
            </a:r>
          </a:p>
          <a:p>
            <a:pPr marL="0" lvl="0" indent="0">
              <a:lnSpc>
                <a:spcPct val="75000"/>
              </a:lnSpc>
              <a:buClr>
                <a:srgbClr val="F3A447"/>
              </a:buClr>
              <a:buNone/>
            </a:pPr>
            <a:endParaRPr lang="nl-NL" sz="1200" dirty="0">
              <a:solidFill>
                <a:prstClr val="black"/>
              </a:solidFill>
            </a:endParaRPr>
          </a:p>
          <a:p>
            <a:pPr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nl-NL" sz="1200" b="1" dirty="0" smtClean="0">
                <a:solidFill>
                  <a:schemeClr val="bg1"/>
                </a:solidFill>
              </a:rPr>
              <a:t>1755</a:t>
            </a:r>
            <a:endParaRPr lang="nl-NL" sz="1200" b="1" dirty="0"/>
          </a:p>
          <a:p>
            <a:pPr marL="0" indent="0">
              <a:lnSpc>
                <a:spcPct val="75000"/>
              </a:lnSpc>
              <a:buNone/>
            </a:pPr>
            <a:r>
              <a:rPr lang="nl-NL" sz="1200" b="1" dirty="0"/>
              <a:t>       </a:t>
            </a:r>
            <a:r>
              <a:rPr lang="nl-NL" sz="1200" b="1" i="1" dirty="0" smtClean="0">
                <a:solidFill>
                  <a:schemeClr val="bg1"/>
                </a:solidFill>
              </a:rPr>
              <a:t>Immanuel Kant  </a:t>
            </a:r>
            <a:endParaRPr lang="nl-NL" sz="1200" b="1" i="1" dirty="0">
              <a:solidFill>
                <a:schemeClr val="bg1"/>
              </a:solidFill>
            </a:endParaRPr>
          </a:p>
          <a:p>
            <a:pPr marL="0" indent="0">
              <a:lnSpc>
                <a:spcPct val="75000"/>
              </a:lnSpc>
              <a:buNone/>
            </a:pPr>
            <a:r>
              <a:rPr lang="nl-NL" sz="1200" dirty="0">
                <a:solidFill>
                  <a:schemeClr val="bg1"/>
                </a:solidFill>
              </a:rPr>
              <a:t>       - </a:t>
            </a:r>
            <a:r>
              <a:rPr lang="nl-NL" sz="1200" dirty="0" smtClean="0">
                <a:solidFill>
                  <a:schemeClr val="bg1"/>
                </a:solidFill>
              </a:rPr>
              <a:t>asserts that nebulae are really galaxies separate from and outside from the Milky Way, </a:t>
            </a:r>
          </a:p>
          <a:p>
            <a:pPr marL="0" indent="0">
              <a:lnSpc>
                <a:spcPct val="75000"/>
              </a:lnSpc>
              <a:buNone/>
            </a:pPr>
            <a:r>
              <a:rPr lang="nl-NL" sz="1200" dirty="0">
                <a:solidFill>
                  <a:schemeClr val="bg1"/>
                </a:solidFill>
              </a:rPr>
              <a:t> </a:t>
            </a:r>
            <a:r>
              <a:rPr lang="nl-NL" sz="1200" dirty="0" smtClean="0">
                <a:solidFill>
                  <a:schemeClr val="bg1"/>
                </a:solidFill>
              </a:rPr>
              <a:t>       - calling these Island Universes</a:t>
            </a:r>
          </a:p>
          <a:p>
            <a:pPr marL="0" indent="0">
              <a:lnSpc>
                <a:spcPct val="75000"/>
              </a:lnSpc>
              <a:buNone/>
            </a:pPr>
            <a:endParaRPr lang="nl-NL" sz="1200" dirty="0">
              <a:solidFill>
                <a:schemeClr val="bg1"/>
              </a:solidFill>
            </a:endParaRPr>
          </a:p>
          <a:p>
            <a:pPr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nl-NL" sz="1200" b="1" dirty="0" smtClean="0">
                <a:solidFill>
                  <a:schemeClr val="bg1"/>
                </a:solidFill>
              </a:rPr>
              <a:t>1785</a:t>
            </a:r>
            <a:endParaRPr lang="nl-NL" sz="1200" b="1" dirty="0"/>
          </a:p>
          <a:p>
            <a:pPr marL="0" indent="0">
              <a:lnSpc>
                <a:spcPct val="75000"/>
              </a:lnSpc>
              <a:buNone/>
            </a:pPr>
            <a:r>
              <a:rPr lang="nl-NL" sz="1200" b="1" dirty="0"/>
              <a:t>       </a:t>
            </a:r>
            <a:r>
              <a:rPr lang="nl-NL" sz="1200" b="1" i="1" dirty="0" smtClean="0">
                <a:solidFill>
                  <a:schemeClr val="bg1"/>
                </a:solidFill>
              </a:rPr>
              <a:t>William Herschel </a:t>
            </a:r>
            <a:endParaRPr lang="nl-NL" sz="1200" b="1" i="1" dirty="0">
              <a:solidFill>
                <a:schemeClr val="bg1"/>
              </a:solidFill>
            </a:endParaRPr>
          </a:p>
          <a:p>
            <a:pPr marL="0" indent="0">
              <a:lnSpc>
                <a:spcPct val="75000"/>
              </a:lnSpc>
              <a:buNone/>
            </a:pPr>
            <a:r>
              <a:rPr lang="nl-NL" sz="1200" dirty="0">
                <a:solidFill>
                  <a:schemeClr val="bg1"/>
                </a:solidFill>
              </a:rPr>
              <a:t>       - </a:t>
            </a:r>
            <a:r>
              <a:rPr lang="nl-NL" sz="1200" dirty="0" smtClean="0">
                <a:solidFill>
                  <a:schemeClr val="bg1"/>
                </a:solidFill>
              </a:rPr>
              <a:t>proposes theory that our Sun is at or near the center of ou Galaxy (Milky Way)</a:t>
            </a:r>
          </a:p>
          <a:p>
            <a:pPr marL="0" indent="0">
              <a:lnSpc>
                <a:spcPct val="75000"/>
              </a:lnSpc>
              <a:buNone/>
            </a:pPr>
            <a:endParaRPr lang="nl-NL" sz="1200" dirty="0">
              <a:solidFill>
                <a:schemeClr val="bg1"/>
              </a:solidFill>
            </a:endParaRPr>
          </a:p>
          <a:p>
            <a:pPr marL="0" indent="0">
              <a:lnSpc>
                <a:spcPct val="75000"/>
              </a:lnSpc>
              <a:buNone/>
            </a:pPr>
            <a:endParaRPr lang="nl-NL" sz="1200" dirty="0">
              <a:solidFill>
                <a:schemeClr val="bg1"/>
              </a:solidFill>
            </a:endParaRPr>
          </a:p>
          <a:p>
            <a:pPr marL="0" indent="0">
              <a:lnSpc>
                <a:spcPct val="75000"/>
              </a:lnSpc>
              <a:buNone/>
            </a:pPr>
            <a:endParaRPr lang="nl-NL" sz="1200" dirty="0">
              <a:solidFill>
                <a:schemeClr val="bg1"/>
              </a:solidFill>
            </a:endParaRPr>
          </a:p>
          <a:p>
            <a:pPr marL="0" lvl="0" indent="0">
              <a:lnSpc>
                <a:spcPct val="75000"/>
              </a:lnSpc>
              <a:buClr>
                <a:srgbClr val="F3A447"/>
              </a:buClr>
              <a:buNone/>
            </a:pPr>
            <a:endParaRPr lang="nl-NL" sz="1400" dirty="0">
              <a:solidFill>
                <a:prstClr val="black"/>
              </a:solidFill>
            </a:endParaRPr>
          </a:p>
          <a:p>
            <a:pPr marL="0" lvl="0" indent="0">
              <a:lnSpc>
                <a:spcPct val="75000"/>
              </a:lnSpc>
              <a:buClr>
                <a:srgbClr val="F3A447"/>
              </a:buClr>
              <a:buNone/>
            </a:pPr>
            <a:endParaRPr lang="nl-NL" sz="1400" dirty="0">
              <a:solidFill>
                <a:prstClr val="black"/>
              </a:solidFill>
            </a:endParaRPr>
          </a:p>
          <a:p>
            <a:pPr marL="0" indent="0">
              <a:lnSpc>
                <a:spcPct val="75000"/>
              </a:lnSpc>
              <a:buNone/>
            </a:pP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NL" sz="1400" dirty="0" smtClean="0">
                <a:solidFill>
                  <a:schemeClr val="bg1"/>
                </a:solidFill>
              </a:rPr>
              <a:t> 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nl-NL" sz="1400" dirty="0">
              <a:solidFill>
                <a:schemeClr val="bg1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nl-NL" sz="1400" dirty="0">
              <a:solidFill>
                <a:schemeClr val="bg1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nl-NL" sz="1400" dirty="0">
              <a:solidFill>
                <a:schemeClr val="bg1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nl-NL" sz="1400" dirty="0">
                <a:solidFill>
                  <a:schemeClr val="bg1"/>
                </a:solidFill>
              </a:rPr>
              <a:t>       </a:t>
            </a:r>
          </a:p>
          <a:p>
            <a:pPr marL="0" indent="0">
              <a:buNone/>
            </a:pPr>
            <a:endParaRPr lang="nl-NL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sz="1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244" y="188640"/>
            <a:ext cx="8424936" cy="11521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244" y="3068960"/>
            <a:ext cx="8424936" cy="122413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244" y="4365104"/>
            <a:ext cx="8424936" cy="100811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41551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-252536" y="0"/>
            <a:ext cx="9505056" cy="1143000"/>
          </a:xfrm>
        </p:spPr>
        <p:txBody>
          <a:bodyPr/>
          <a:lstStyle/>
          <a:p>
            <a:r>
              <a:rPr lang="en-US" altLang="en-US" sz="5000" b="1" dirty="0" smtClean="0">
                <a:solidFill>
                  <a:schemeClr val="tx1"/>
                </a:solidFill>
              </a:rPr>
              <a:t>Mysterium </a:t>
            </a:r>
            <a:r>
              <a:rPr lang="en-US" altLang="en-US" sz="5000" b="1" dirty="0" err="1" smtClean="0">
                <a:solidFill>
                  <a:schemeClr val="tx1"/>
                </a:solidFill>
              </a:rPr>
              <a:t>Cosmographicum</a:t>
            </a:r>
            <a:endParaRPr lang="en-US" altLang="en-US" sz="5000" b="1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673" y="1611817"/>
            <a:ext cx="3970327" cy="43651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7178" y="908720"/>
            <a:ext cx="5016909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i="1" dirty="0" smtClean="0">
              <a:solidFill>
                <a:srgbClr val="000000"/>
              </a:solidFill>
            </a:endParaRPr>
          </a:p>
          <a:p>
            <a:endParaRPr lang="en-GB" sz="1600" b="1" dirty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r>
              <a:rPr lang="en-GB" sz="1500" b="1" dirty="0">
                <a:latin typeface="Constantia" panose="02030602050306030303" pitchFamily="18" charset="0"/>
              </a:rPr>
              <a:t>Modern astronomy owes much to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endParaRPr lang="en-GB" sz="1500" b="1" dirty="0">
              <a:latin typeface="Constantia" panose="02030602050306030303" pitchFamily="18" charset="0"/>
            </a:endParaRPr>
          </a:p>
          <a:p>
            <a:r>
              <a:rPr lang="en-GB" sz="1500" b="1" dirty="0" err="1" smtClean="0">
                <a:latin typeface="Constantia" panose="02030602050306030303" pitchFamily="18" charset="0"/>
              </a:rPr>
              <a:t>Mysterium</a:t>
            </a:r>
            <a:r>
              <a:rPr lang="en-GB" sz="1500" b="1" dirty="0" smtClean="0">
                <a:latin typeface="Constantia" panose="02030602050306030303" pitchFamily="18" charset="0"/>
              </a:rPr>
              <a:t> </a:t>
            </a:r>
            <a:r>
              <a:rPr lang="en-GB" sz="1500" b="1" dirty="0" err="1" smtClean="0">
                <a:latin typeface="Constantia" panose="02030602050306030303" pitchFamily="18" charset="0"/>
              </a:rPr>
              <a:t>Cosmographicum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endParaRPr lang="en-GB" sz="1500" b="1" dirty="0" smtClean="0">
              <a:latin typeface="Constantia" panose="02030602050306030303" pitchFamily="18" charset="0"/>
            </a:endParaRPr>
          </a:p>
          <a:p>
            <a:r>
              <a:rPr lang="en-GB" sz="1500" b="1" dirty="0" smtClean="0">
                <a:latin typeface="Constantia" panose="02030602050306030303" pitchFamily="18" charset="0"/>
              </a:rPr>
              <a:t>- Despite </a:t>
            </a:r>
            <a:r>
              <a:rPr lang="en-GB" sz="1500" b="1" dirty="0">
                <a:latin typeface="Constantia" panose="02030602050306030303" pitchFamily="18" charset="0"/>
              </a:rPr>
              <a:t>flaws in its main thesis, "since it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r>
              <a:rPr lang="en-GB" sz="1500" b="1" dirty="0" smtClean="0">
                <a:latin typeface="Constantia" panose="02030602050306030303" pitchFamily="18" charset="0"/>
              </a:rPr>
              <a:t>  represents </a:t>
            </a:r>
            <a:r>
              <a:rPr lang="en-GB" sz="1500" b="1" dirty="0">
                <a:latin typeface="Constantia" panose="02030602050306030303" pitchFamily="18" charset="0"/>
              </a:rPr>
              <a:t>the first step in cleansing the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r>
              <a:rPr lang="en-GB" sz="1500" b="1" dirty="0" smtClean="0">
                <a:latin typeface="Constantia" panose="02030602050306030303" pitchFamily="18" charset="0"/>
              </a:rPr>
              <a:t>  Copernican </a:t>
            </a:r>
            <a:r>
              <a:rPr lang="en-GB" sz="1500" b="1" dirty="0">
                <a:latin typeface="Constantia" panose="02030602050306030303" pitchFamily="18" charset="0"/>
              </a:rPr>
              <a:t>system of the remnants of the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r>
              <a:rPr lang="en-GB" sz="1500" b="1" dirty="0" smtClean="0">
                <a:latin typeface="Constantia" panose="02030602050306030303" pitchFamily="18" charset="0"/>
              </a:rPr>
              <a:t>  Ptolemaic </a:t>
            </a:r>
            <a:r>
              <a:rPr lang="en-GB" sz="1500" b="1" dirty="0">
                <a:latin typeface="Constantia" panose="02030602050306030303" pitchFamily="18" charset="0"/>
              </a:rPr>
              <a:t>theory still clinging to it." </a:t>
            </a:r>
            <a:r>
              <a:rPr lang="en-GB" sz="1500" b="1" dirty="0" smtClean="0">
                <a:latin typeface="Constantia" panose="02030602050306030303" pitchFamily="18" charset="0"/>
              </a:rPr>
              <a:t> (Dryer)  </a:t>
            </a:r>
          </a:p>
          <a:p>
            <a:endParaRPr lang="en-GB" sz="1500" b="1" dirty="0">
              <a:latin typeface="Constantia" panose="02030602050306030303" pitchFamily="18" charset="0"/>
            </a:endParaRPr>
          </a:p>
          <a:p>
            <a:r>
              <a:rPr lang="en-GB" sz="1500" b="1" dirty="0" smtClean="0">
                <a:latin typeface="Constantia" panose="02030602050306030303" pitchFamily="18" charset="0"/>
              </a:rPr>
              <a:t>- Especially </a:t>
            </a:r>
            <a:r>
              <a:rPr lang="en-GB" sz="1500" b="1" dirty="0">
                <a:latin typeface="Constantia" panose="02030602050306030303" pitchFamily="18" charset="0"/>
              </a:rPr>
              <a:t>when dealing with the geometry of the </a:t>
            </a:r>
            <a:r>
              <a:rPr lang="en-GB" sz="1500" b="1" dirty="0" smtClean="0">
                <a:latin typeface="Constantia" panose="02030602050306030303" pitchFamily="18" charset="0"/>
              </a:rPr>
              <a:t>   </a:t>
            </a:r>
          </a:p>
          <a:p>
            <a:r>
              <a:rPr lang="en-GB" sz="1500" b="1" dirty="0" smtClean="0">
                <a:latin typeface="Constantia" panose="02030602050306030303" pitchFamily="18" charset="0"/>
              </a:rPr>
              <a:t>   universe</a:t>
            </a:r>
            <a:r>
              <a:rPr lang="en-GB" sz="1500" b="1" dirty="0">
                <a:latin typeface="Constantia" panose="02030602050306030303" pitchFamily="18" charset="0"/>
              </a:rPr>
              <a:t>, Kepler consistently utilizes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r>
              <a:rPr lang="en-GB" sz="1500" b="1" dirty="0">
                <a:latin typeface="Constantia" panose="02030602050306030303" pitchFamily="18" charset="0"/>
              </a:rPr>
              <a:t> </a:t>
            </a:r>
            <a:r>
              <a:rPr lang="en-GB" sz="1500" b="1" dirty="0" smtClean="0">
                <a:latin typeface="Constantia" panose="02030602050306030303" pitchFamily="18" charset="0"/>
              </a:rPr>
              <a:t>  Platonic </a:t>
            </a:r>
            <a:r>
              <a:rPr lang="en-GB" sz="1500" b="1" dirty="0">
                <a:latin typeface="Constantia" panose="02030602050306030303" pitchFamily="18" charset="0"/>
              </a:rPr>
              <a:t>and Neo-Platonic frameworks </a:t>
            </a:r>
            <a:r>
              <a:rPr lang="en-GB" sz="1500" b="1" dirty="0" smtClean="0">
                <a:latin typeface="Constantia" panose="02030602050306030303" pitchFamily="18" charset="0"/>
              </a:rPr>
              <a:t>of thought</a:t>
            </a:r>
            <a:r>
              <a:rPr lang="en-GB" sz="1500" b="1" dirty="0">
                <a:latin typeface="Constantia" panose="02030602050306030303" pitchFamily="18" charset="0"/>
              </a:rPr>
              <a:t>.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endParaRPr lang="en-GB" sz="1500" b="1" dirty="0">
              <a:latin typeface="Constantia" panose="02030602050306030303" pitchFamily="18" charset="0"/>
            </a:endParaRPr>
          </a:p>
          <a:p>
            <a:r>
              <a:rPr lang="en-GB" sz="1500" b="1" dirty="0" smtClean="0">
                <a:latin typeface="Constantia" panose="02030602050306030303" pitchFamily="18" charset="0"/>
              </a:rPr>
              <a:t>-  The </a:t>
            </a:r>
            <a:r>
              <a:rPr lang="en-GB" sz="1500" b="1" dirty="0">
                <a:latin typeface="Constantia" panose="02030602050306030303" pitchFamily="18" charset="0"/>
              </a:rPr>
              <a:t>entirety of the polyhedral idea is based on </a:t>
            </a:r>
            <a:r>
              <a:rPr lang="en-GB" sz="1500" b="1" dirty="0" smtClean="0">
                <a:latin typeface="Constantia" panose="02030602050306030303" pitchFamily="18" charset="0"/>
              </a:rPr>
              <a:t>  </a:t>
            </a:r>
          </a:p>
          <a:p>
            <a:r>
              <a:rPr lang="en-GB" sz="1500" b="1" dirty="0" smtClean="0">
                <a:latin typeface="Constantia" panose="02030602050306030303" pitchFamily="18" charset="0"/>
              </a:rPr>
              <a:t>    the same </a:t>
            </a:r>
            <a:r>
              <a:rPr lang="en-GB" sz="1500" b="1" dirty="0">
                <a:latin typeface="Constantia" panose="02030602050306030303" pitchFamily="18" charset="0"/>
              </a:rPr>
              <a:t>"formal cause" postulated by Plato for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r>
              <a:rPr lang="en-GB" sz="1500" b="1" dirty="0">
                <a:latin typeface="Constantia" panose="02030602050306030303" pitchFamily="18" charset="0"/>
              </a:rPr>
              <a:t> </a:t>
            </a:r>
            <a:r>
              <a:rPr lang="en-GB" sz="1500" b="1" dirty="0" smtClean="0">
                <a:latin typeface="Constantia" panose="02030602050306030303" pitchFamily="18" charset="0"/>
              </a:rPr>
              <a:t>   the structure </a:t>
            </a:r>
            <a:r>
              <a:rPr lang="en-GB" sz="1500" b="1" dirty="0">
                <a:latin typeface="Constantia" panose="02030602050306030303" pitchFamily="18" charset="0"/>
              </a:rPr>
              <a:t>of the universe.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endParaRPr lang="en-GB" sz="1500" b="1" dirty="0">
              <a:latin typeface="Constantia" panose="02030602050306030303" pitchFamily="18" charset="0"/>
            </a:endParaRPr>
          </a:p>
          <a:p>
            <a:r>
              <a:rPr lang="en-GB" sz="1500" b="1" dirty="0" smtClean="0">
                <a:latin typeface="Constantia" panose="02030602050306030303" pitchFamily="18" charset="0"/>
              </a:rPr>
              <a:t>-  In </a:t>
            </a:r>
            <a:r>
              <a:rPr lang="en-GB" sz="1500" b="1" dirty="0">
                <a:latin typeface="Constantia" panose="02030602050306030303" pitchFamily="18" charset="0"/>
              </a:rPr>
              <a:t>an argument from design,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r>
              <a:rPr lang="en-GB" sz="1500" b="1" dirty="0" smtClean="0">
                <a:latin typeface="Constantia" panose="02030602050306030303" pitchFamily="18" charset="0"/>
              </a:rPr>
              <a:t>   Kepler </a:t>
            </a:r>
            <a:r>
              <a:rPr lang="en-GB" sz="1500" b="1" dirty="0">
                <a:latin typeface="Constantia" panose="02030602050306030303" pitchFamily="18" charset="0"/>
              </a:rPr>
              <a:t>postulates the existence and necessity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r>
              <a:rPr lang="en-GB" sz="1500" b="1" dirty="0" smtClean="0">
                <a:latin typeface="Constantia" panose="02030602050306030303" pitchFamily="18" charset="0"/>
              </a:rPr>
              <a:t>   of </a:t>
            </a:r>
            <a:r>
              <a:rPr lang="en-GB" sz="1500" b="1" dirty="0">
                <a:latin typeface="Constantia" panose="02030602050306030303" pitchFamily="18" charset="0"/>
              </a:rPr>
              <a:t>God the Creator as this "efficient cause</a:t>
            </a:r>
            <a:endParaRPr lang="nl-NL" sz="1500" b="1" dirty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endParaRPr lang="nl-NL" sz="1500" b="1" i="1" dirty="0" smtClean="0">
              <a:solidFill>
                <a:srgbClr val="000000"/>
              </a:solidFill>
            </a:endParaRPr>
          </a:p>
          <a:p>
            <a:endParaRPr lang="en-GB" sz="1500" b="1" i="1" dirty="0" smtClean="0">
              <a:solidFill>
                <a:srgbClr val="000000"/>
              </a:solidFill>
            </a:endParaRPr>
          </a:p>
          <a:p>
            <a:endParaRPr lang="nl-NL" sz="1500" b="1" i="1" dirty="0">
              <a:solidFill>
                <a:srgbClr val="000000"/>
              </a:solidFill>
            </a:endParaRPr>
          </a:p>
          <a:p>
            <a:endParaRPr lang="en-GB" sz="1500" b="1" i="1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2" y="1185962"/>
            <a:ext cx="4896544" cy="54833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36358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-252536" y="-181148"/>
            <a:ext cx="9505056" cy="1143000"/>
          </a:xfrm>
        </p:spPr>
        <p:txBody>
          <a:bodyPr/>
          <a:lstStyle/>
          <a:p>
            <a:r>
              <a:rPr lang="en-US" altLang="en-US" sz="5000" b="1" dirty="0" err="1" smtClean="0">
                <a:solidFill>
                  <a:schemeClr val="tx1"/>
                </a:solidFill>
              </a:rPr>
              <a:t>Astronomia</a:t>
            </a:r>
            <a:r>
              <a:rPr lang="en-US" altLang="en-US" sz="5000" b="1" dirty="0" smtClean="0">
                <a:solidFill>
                  <a:schemeClr val="tx1"/>
                </a:solidFill>
              </a:rPr>
              <a:t> Nova</a:t>
            </a:r>
          </a:p>
        </p:txBody>
      </p:sp>
      <p:sp>
        <p:nvSpPr>
          <p:cNvPr id="5" name="Rectangle 4"/>
          <p:cNvSpPr/>
          <p:nvPr/>
        </p:nvSpPr>
        <p:spPr>
          <a:xfrm>
            <a:off x="611560" y="1011346"/>
            <a:ext cx="4572000" cy="66787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500" b="1" dirty="0" smtClean="0">
                <a:latin typeface="Constantia" panose="02030602050306030303" pitchFamily="18" charset="0"/>
              </a:rPr>
              <a:t>Full title: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endParaRPr lang="en-GB" i="1" dirty="0"/>
          </a:p>
          <a:p>
            <a:r>
              <a:rPr lang="en-GB" sz="1500" b="1" i="1" dirty="0" smtClean="0">
                <a:latin typeface="Constantia" panose="02030602050306030303" pitchFamily="18" charset="0"/>
              </a:rPr>
              <a:t>Astronomia </a:t>
            </a:r>
            <a:r>
              <a:rPr lang="en-GB" sz="1500" b="1" i="1" dirty="0">
                <a:latin typeface="Constantia" panose="02030602050306030303" pitchFamily="18" charset="0"/>
              </a:rPr>
              <a:t>Nova </a:t>
            </a:r>
            <a:r>
              <a:rPr lang="el-GR" sz="1500" b="1" i="1" dirty="0">
                <a:latin typeface="Constantia" panose="02030602050306030303" pitchFamily="18" charset="0"/>
              </a:rPr>
              <a:t>ΑΙΤΙΟΛΟΓΗΤΟΣ </a:t>
            </a:r>
            <a:r>
              <a:rPr lang="nl-NL" sz="1500" b="1" i="1" dirty="0" smtClean="0">
                <a:latin typeface="Constantia" panose="02030602050306030303" pitchFamily="18" charset="0"/>
              </a:rPr>
              <a:t> </a:t>
            </a:r>
            <a:r>
              <a:rPr lang="en-GB" sz="1500" b="1" i="1" dirty="0" err="1" smtClean="0">
                <a:latin typeface="Constantia" panose="02030602050306030303" pitchFamily="18" charset="0"/>
              </a:rPr>
              <a:t>seu</a:t>
            </a:r>
            <a:r>
              <a:rPr lang="en-GB" sz="1500" b="1" i="1" dirty="0" smtClean="0">
                <a:latin typeface="Constantia" panose="02030602050306030303" pitchFamily="18" charset="0"/>
              </a:rPr>
              <a:t> </a:t>
            </a:r>
            <a:r>
              <a:rPr lang="en-GB" sz="1500" b="1" i="1" dirty="0" err="1">
                <a:latin typeface="Constantia" panose="02030602050306030303" pitchFamily="18" charset="0"/>
              </a:rPr>
              <a:t>physica</a:t>
            </a:r>
            <a:r>
              <a:rPr lang="en-GB" sz="1500" b="1" i="1" dirty="0">
                <a:latin typeface="Constantia" panose="02030602050306030303" pitchFamily="18" charset="0"/>
              </a:rPr>
              <a:t> </a:t>
            </a:r>
            <a:r>
              <a:rPr lang="en-GB" sz="1500" b="1" i="1" dirty="0" err="1">
                <a:latin typeface="Constantia" panose="02030602050306030303" pitchFamily="18" charset="0"/>
              </a:rPr>
              <a:t>coelestis</a:t>
            </a:r>
            <a:r>
              <a:rPr lang="en-GB" sz="1500" b="1" i="1" dirty="0">
                <a:latin typeface="Constantia" panose="02030602050306030303" pitchFamily="18" charset="0"/>
              </a:rPr>
              <a:t>, </a:t>
            </a:r>
            <a:r>
              <a:rPr lang="en-GB" sz="1500" b="1" i="1" dirty="0" err="1">
                <a:latin typeface="Constantia" panose="02030602050306030303" pitchFamily="18" charset="0"/>
              </a:rPr>
              <a:t>tradita</a:t>
            </a:r>
            <a:r>
              <a:rPr lang="en-GB" sz="1500" b="1" i="1" dirty="0">
                <a:latin typeface="Constantia" panose="02030602050306030303" pitchFamily="18" charset="0"/>
              </a:rPr>
              <a:t> </a:t>
            </a:r>
            <a:r>
              <a:rPr lang="en-GB" sz="1500" b="1" i="1" dirty="0" err="1">
                <a:latin typeface="Constantia" panose="02030602050306030303" pitchFamily="18" charset="0"/>
              </a:rPr>
              <a:t>commentariis</a:t>
            </a:r>
            <a:r>
              <a:rPr lang="en-GB" sz="1500" b="1" i="1" dirty="0">
                <a:latin typeface="Constantia" panose="02030602050306030303" pitchFamily="18" charset="0"/>
              </a:rPr>
              <a:t> de </a:t>
            </a:r>
            <a:r>
              <a:rPr lang="en-GB" sz="1500" b="1" i="1" dirty="0" err="1">
                <a:latin typeface="Constantia" panose="02030602050306030303" pitchFamily="18" charset="0"/>
              </a:rPr>
              <a:t>motibus</a:t>
            </a:r>
            <a:r>
              <a:rPr lang="en-GB" sz="1500" b="1" i="1" dirty="0">
                <a:latin typeface="Constantia" panose="02030602050306030303" pitchFamily="18" charset="0"/>
              </a:rPr>
              <a:t> </a:t>
            </a:r>
            <a:r>
              <a:rPr lang="en-GB" sz="1500" b="1" i="1" dirty="0" err="1">
                <a:latin typeface="Constantia" panose="02030602050306030303" pitchFamily="18" charset="0"/>
              </a:rPr>
              <a:t>stellae</a:t>
            </a:r>
            <a:r>
              <a:rPr lang="en-GB" sz="1500" b="1" i="1" dirty="0">
                <a:latin typeface="Constantia" panose="02030602050306030303" pitchFamily="18" charset="0"/>
              </a:rPr>
              <a:t> </a:t>
            </a:r>
            <a:r>
              <a:rPr lang="en-GB" sz="1500" b="1" i="1" dirty="0" err="1">
                <a:latin typeface="Constantia" panose="02030602050306030303" pitchFamily="18" charset="0"/>
              </a:rPr>
              <a:t>Martis</a:t>
            </a:r>
            <a:r>
              <a:rPr lang="en-GB" sz="1500" b="1" i="1" dirty="0">
                <a:latin typeface="Constantia" panose="02030602050306030303" pitchFamily="18" charset="0"/>
              </a:rPr>
              <a:t> ex </a:t>
            </a:r>
            <a:r>
              <a:rPr lang="en-GB" sz="1500" b="1" i="1" dirty="0" err="1">
                <a:latin typeface="Constantia" panose="02030602050306030303" pitchFamily="18" charset="0"/>
              </a:rPr>
              <a:t>observationibus</a:t>
            </a:r>
            <a:r>
              <a:rPr lang="en-GB" sz="1500" b="1" i="1" dirty="0">
                <a:latin typeface="Constantia" panose="02030602050306030303" pitchFamily="18" charset="0"/>
              </a:rPr>
              <a:t> </a:t>
            </a:r>
            <a:endParaRPr lang="en-GB" sz="1500" b="1" i="1" dirty="0" smtClean="0">
              <a:latin typeface="Constantia" panose="02030602050306030303" pitchFamily="18" charset="0"/>
            </a:endParaRPr>
          </a:p>
          <a:p>
            <a:r>
              <a:rPr lang="en-GB" sz="1500" b="1" i="1" dirty="0" smtClean="0">
                <a:latin typeface="Constantia" panose="02030602050306030303" pitchFamily="18" charset="0"/>
              </a:rPr>
              <a:t>G.V</a:t>
            </a:r>
            <a:r>
              <a:rPr lang="en-GB" sz="1500" b="1" i="1" dirty="0">
                <a:latin typeface="Constantia" panose="02030602050306030303" pitchFamily="18" charset="0"/>
              </a:rPr>
              <a:t>. </a:t>
            </a:r>
            <a:r>
              <a:rPr lang="en-GB" sz="1500" b="1" i="1" dirty="0" err="1">
                <a:latin typeface="Constantia" panose="02030602050306030303" pitchFamily="18" charset="0"/>
              </a:rPr>
              <a:t>Tychonis</a:t>
            </a:r>
            <a:r>
              <a:rPr lang="en-GB" sz="1500" b="1" i="1" dirty="0">
                <a:latin typeface="Constantia" panose="02030602050306030303" pitchFamily="18" charset="0"/>
              </a:rPr>
              <a:t> </a:t>
            </a:r>
            <a:r>
              <a:rPr lang="en-GB" sz="1500" b="1" i="1" dirty="0" smtClean="0">
                <a:latin typeface="Constantia" panose="02030602050306030303" pitchFamily="18" charset="0"/>
              </a:rPr>
              <a:t>Brahe</a:t>
            </a:r>
          </a:p>
          <a:p>
            <a:endParaRPr lang="nl-NL" sz="1500" b="1" i="1" baseline="30000" dirty="0">
              <a:latin typeface="Constantia" panose="02030602050306030303" pitchFamily="18" charset="0"/>
            </a:endParaRPr>
          </a:p>
          <a:p>
            <a:endParaRPr lang="nl-NL" sz="1500" b="1" i="1" baseline="30000" dirty="0" smtClean="0">
              <a:latin typeface="Constantia" panose="02030602050306030303" pitchFamily="18" charset="0"/>
            </a:endParaRPr>
          </a:p>
          <a:p>
            <a:endParaRPr lang="nl-NL" sz="1500" b="1" dirty="0">
              <a:latin typeface="Constantia" panose="02030602050306030303" pitchFamily="18" charset="0"/>
            </a:endParaRPr>
          </a:p>
          <a:p>
            <a:r>
              <a:rPr lang="nl-NL" sz="1500" b="1" dirty="0" smtClean="0">
                <a:latin typeface="Constantia" panose="02030602050306030303" pitchFamily="18" charset="0"/>
              </a:rPr>
              <a:t>Published 1609</a:t>
            </a:r>
          </a:p>
          <a:p>
            <a:endParaRPr lang="nl-NL" sz="1500" b="1" dirty="0">
              <a:latin typeface="Constantia" panose="02030602050306030303" pitchFamily="18" charset="0"/>
            </a:endParaRPr>
          </a:p>
          <a:p>
            <a:r>
              <a:rPr lang="nl-NL" sz="1500" b="1" dirty="0" smtClean="0">
                <a:latin typeface="Constantia" panose="02030602050306030303" pitchFamily="18" charset="0"/>
              </a:rPr>
              <a:t>One of the most important works of the </a:t>
            </a:r>
          </a:p>
          <a:p>
            <a:r>
              <a:rPr lang="nl-NL" sz="1500" b="1" dirty="0" smtClean="0">
                <a:latin typeface="Constantia" panose="02030602050306030303" pitchFamily="18" charset="0"/>
              </a:rPr>
              <a:t>Scientific Revolution</a:t>
            </a:r>
          </a:p>
          <a:p>
            <a:endParaRPr lang="nl-NL" sz="1500" b="1" dirty="0">
              <a:latin typeface="Constantia" panose="02030602050306030303" pitchFamily="18" charset="0"/>
            </a:endParaRPr>
          </a:p>
          <a:p>
            <a:r>
              <a:rPr lang="nl-NL" sz="1500" b="1" dirty="0" smtClean="0">
                <a:latin typeface="Constantia" panose="02030602050306030303" pitchFamily="18" charset="0"/>
              </a:rPr>
              <a:t>Reports Kepler’s 10 year long investigation of </a:t>
            </a:r>
          </a:p>
          <a:p>
            <a:r>
              <a:rPr lang="nl-NL" sz="1500" b="1" dirty="0">
                <a:latin typeface="Constantia" panose="02030602050306030303" pitchFamily="18" charset="0"/>
              </a:rPr>
              <a:t>m</a:t>
            </a:r>
            <a:r>
              <a:rPr lang="nl-NL" sz="1500" b="1" dirty="0" smtClean="0">
                <a:latin typeface="Constantia" panose="02030602050306030303" pitchFamily="18" charset="0"/>
              </a:rPr>
              <a:t>otion of planet Mars.</a:t>
            </a:r>
          </a:p>
          <a:p>
            <a:endParaRPr lang="nl-NL" sz="1500" b="1" dirty="0">
              <a:latin typeface="Constantia" panose="02030602050306030303" pitchFamily="18" charset="0"/>
            </a:endParaRPr>
          </a:p>
          <a:p>
            <a:r>
              <a:rPr lang="nl-NL" sz="1500" b="1" dirty="0" smtClean="0">
                <a:latin typeface="Constantia" panose="02030602050306030303" pitchFamily="18" charset="0"/>
              </a:rPr>
              <a:t>In addition to providing strong arguments </a:t>
            </a:r>
          </a:p>
          <a:p>
            <a:r>
              <a:rPr lang="nl-NL" sz="1500" b="1" dirty="0" smtClean="0">
                <a:latin typeface="Constantia" panose="02030602050306030303" pitchFamily="18" charset="0"/>
              </a:rPr>
              <a:t>heliocentrism, it describes the motion of planets, incl. </a:t>
            </a:r>
            <a:r>
              <a:rPr lang="nl-NL" sz="1500" b="1" dirty="0">
                <a:latin typeface="Constantia" panose="02030602050306030303" pitchFamily="18" charset="0"/>
              </a:rPr>
              <a:t>e</a:t>
            </a:r>
            <a:r>
              <a:rPr lang="nl-NL" sz="1500" b="1" dirty="0" smtClean="0">
                <a:latin typeface="Constantia" panose="02030602050306030303" pitchFamily="18" charset="0"/>
              </a:rPr>
              <a:t>lliptical shape of orbits</a:t>
            </a:r>
          </a:p>
          <a:p>
            <a:endParaRPr lang="nl-NL" sz="1500" b="1" dirty="0">
              <a:latin typeface="Constantia" panose="02030602050306030303" pitchFamily="18" charset="0"/>
            </a:endParaRPr>
          </a:p>
          <a:p>
            <a:r>
              <a:rPr lang="nl-NL" sz="1500" b="1" dirty="0" smtClean="0">
                <a:latin typeface="Constantia" panose="02030602050306030303" pitchFamily="18" charset="0"/>
              </a:rPr>
              <a:t>-  first 2 laws of Kepler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endParaRPr lang="nl-NL" i="1" baseline="30000" dirty="0">
              <a:solidFill>
                <a:srgbClr val="000000"/>
              </a:solidFill>
            </a:endParaRPr>
          </a:p>
          <a:p>
            <a:endParaRPr lang="en-GB" i="1" dirty="0" smtClean="0">
              <a:solidFill>
                <a:srgbClr val="000000"/>
              </a:solidFill>
            </a:endParaRPr>
          </a:p>
          <a:p>
            <a:endParaRPr lang="en-GB" sz="1500" b="1" i="1" dirty="0" smtClean="0">
              <a:solidFill>
                <a:srgbClr val="000000"/>
              </a:solidFill>
            </a:endParaRPr>
          </a:p>
          <a:p>
            <a:endParaRPr lang="en-GB" sz="1500" b="1" i="1" dirty="0">
              <a:solidFill>
                <a:srgbClr val="000000"/>
              </a:solidFill>
            </a:endParaRPr>
          </a:p>
          <a:p>
            <a:endParaRPr lang="en-GB" sz="1500" b="1" i="1" dirty="0" smtClean="0">
              <a:solidFill>
                <a:srgbClr val="000000"/>
              </a:solidFill>
            </a:endParaRPr>
          </a:p>
          <a:p>
            <a:endParaRPr lang="en-GB" sz="1500" b="1" i="1" dirty="0">
              <a:solidFill>
                <a:srgbClr val="000000"/>
              </a:solidFill>
            </a:endParaRPr>
          </a:p>
          <a:p>
            <a:endParaRPr lang="en-GB" sz="1500" b="1" i="1" dirty="0" smtClean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5536" y="961852"/>
            <a:ext cx="5328592" cy="52391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D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961851"/>
            <a:ext cx="2900147" cy="52391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62099" y="960188"/>
            <a:ext cx="2906192" cy="52391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13029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/>
          <a:lstStyle/>
          <a:p>
            <a:r>
              <a:rPr lang="en-US" altLang="en-US" sz="6000" b="1" dirty="0" smtClean="0">
                <a:solidFill>
                  <a:schemeClr val="tx1"/>
                </a:solidFill>
              </a:rPr>
              <a:t>Kepler  Laws</a:t>
            </a:r>
          </a:p>
        </p:txBody>
      </p:sp>
      <p:sp>
        <p:nvSpPr>
          <p:cNvPr id="4" name="Rectangle 3"/>
          <p:cNvSpPr/>
          <p:nvPr/>
        </p:nvSpPr>
        <p:spPr>
          <a:xfrm>
            <a:off x="5940152" y="1484784"/>
            <a:ext cx="3024336" cy="518457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948915" y="1527911"/>
            <a:ext cx="345638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 </a:t>
            </a:r>
            <a:r>
              <a:rPr lang="nl-NL" sz="1500" b="1" dirty="0" smtClean="0"/>
              <a:t>Kepler laws of planetary motion</a:t>
            </a:r>
          </a:p>
          <a:p>
            <a:endParaRPr lang="nl-NL" sz="1500" b="1" dirty="0"/>
          </a:p>
          <a:p>
            <a:r>
              <a:rPr lang="en-GB" sz="1400" b="1" i="1" dirty="0">
                <a:latin typeface="Constantia" panose="02030602050306030303" pitchFamily="18" charset="0"/>
              </a:rPr>
              <a:t> </a:t>
            </a:r>
            <a:r>
              <a:rPr lang="en-GB" sz="1400" b="1" i="1" dirty="0" smtClean="0">
                <a:latin typeface="Constantia" panose="02030602050306030303" pitchFamily="18" charset="0"/>
              </a:rPr>
              <a:t> 1. The </a:t>
            </a:r>
            <a:r>
              <a:rPr lang="en-GB" sz="1400" b="1" i="1" dirty="0">
                <a:latin typeface="Constantia" panose="02030602050306030303" pitchFamily="18" charset="0"/>
              </a:rPr>
              <a:t>orbit of a planet is an </a:t>
            </a:r>
            <a:endParaRPr lang="en-GB" sz="1400" b="1" i="1" dirty="0" smtClean="0">
              <a:latin typeface="Constantia" panose="02030602050306030303" pitchFamily="18" charset="0"/>
            </a:endParaRPr>
          </a:p>
          <a:p>
            <a:r>
              <a:rPr lang="en-GB" sz="1400" b="1" i="1" dirty="0">
                <a:latin typeface="Constantia" panose="02030602050306030303" pitchFamily="18" charset="0"/>
              </a:rPr>
              <a:t> </a:t>
            </a:r>
            <a:r>
              <a:rPr lang="en-GB" sz="1400" b="1" i="1" dirty="0" smtClean="0">
                <a:latin typeface="Constantia" panose="02030602050306030303" pitchFamily="18" charset="0"/>
              </a:rPr>
              <a:t>     ellipse </a:t>
            </a:r>
            <a:r>
              <a:rPr lang="en-GB" sz="1400" b="1" i="1" dirty="0">
                <a:latin typeface="Constantia" panose="02030602050306030303" pitchFamily="18" charset="0"/>
              </a:rPr>
              <a:t>with the Sun at one </a:t>
            </a:r>
            <a:endParaRPr lang="en-GB" sz="1400" b="1" i="1" dirty="0" smtClean="0">
              <a:latin typeface="Constantia" panose="02030602050306030303" pitchFamily="18" charset="0"/>
            </a:endParaRPr>
          </a:p>
          <a:p>
            <a:r>
              <a:rPr lang="en-GB" sz="1400" b="1" i="1" dirty="0">
                <a:latin typeface="Constantia" panose="02030602050306030303" pitchFamily="18" charset="0"/>
              </a:rPr>
              <a:t> </a:t>
            </a:r>
            <a:r>
              <a:rPr lang="en-GB" sz="1400" b="1" i="1" dirty="0" smtClean="0">
                <a:latin typeface="Constantia" panose="02030602050306030303" pitchFamily="18" charset="0"/>
              </a:rPr>
              <a:t>      of </a:t>
            </a:r>
            <a:r>
              <a:rPr lang="en-GB" sz="1400" b="1" i="1" dirty="0">
                <a:latin typeface="Constantia" panose="02030602050306030303" pitchFamily="18" charset="0"/>
              </a:rPr>
              <a:t>the two foci</a:t>
            </a:r>
            <a:r>
              <a:rPr lang="en-GB" sz="1400" b="1" i="1" dirty="0" smtClean="0">
                <a:latin typeface="Constantia" panose="02030602050306030303" pitchFamily="18" charset="0"/>
              </a:rPr>
              <a:t>.</a:t>
            </a:r>
          </a:p>
          <a:p>
            <a:endParaRPr lang="en-GB" sz="1400" b="1" i="1" dirty="0">
              <a:latin typeface="Constantia" panose="02030602050306030303" pitchFamily="18" charset="0"/>
            </a:endParaRPr>
          </a:p>
          <a:p>
            <a:r>
              <a:rPr lang="en-GB" sz="1400" b="1" i="1" dirty="0" smtClean="0">
                <a:latin typeface="Constantia" panose="02030602050306030303" pitchFamily="18" charset="0"/>
              </a:rPr>
              <a:t>2.   A </a:t>
            </a:r>
            <a:r>
              <a:rPr lang="en-GB" sz="1400" b="1" i="1" dirty="0">
                <a:latin typeface="Constantia" panose="02030602050306030303" pitchFamily="18" charset="0"/>
              </a:rPr>
              <a:t>line segment joining a planet </a:t>
            </a:r>
            <a:endParaRPr lang="en-GB" sz="1400" b="1" i="1" dirty="0" smtClean="0">
              <a:latin typeface="Constantia" panose="02030602050306030303" pitchFamily="18" charset="0"/>
            </a:endParaRPr>
          </a:p>
          <a:p>
            <a:r>
              <a:rPr lang="en-GB" sz="1400" b="1" i="1" dirty="0">
                <a:latin typeface="Constantia" panose="02030602050306030303" pitchFamily="18" charset="0"/>
              </a:rPr>
              <a:t> </a:t>
            </a:r>
            <a:r>
              <a:rPr lang="en-GB" sz="1400" b="1" i="1" dirty="0" smtClean="0">
                <a:latin typeface="Constantia" panose="02030602050306030303" pitchFamily="18" charset="0"/>
              </a:rPr>
              <a:t>    and </a:t>
            </a:r>
            <a:r>
              <a:rPr lang="en-GB" sz="1400" b="1" i="1" dirty="0">
                <a:latin typeface="Constantia" panose="02030602050306030303" pitchFamily="18" charset="0"/>
              </a:rPr>
              <a:t>the Sun sweeps out equal </a:t>
            </a:r>
            <a:endParaRPr lang="en-GB" sz="1400" b="1" i="1" dirty="0" smtClean="0">
              <a:latin typeface="Constantia" panose="02030602050306030303" pitchFamily="18" charset="0"/>
            </a:endParaRPr>
          </a:p>
          <a:p>
            <a:r>
              <a:rPr lang="en-GB" sz="1400" b="1" i="1" dirty="0">
                <a:latin typeface="Constantia" panose="02030602050306030303" pitchFamily="18" charset="0"/>
              </a:rPr>
              <a:t> </a:t>
            </a:r>
            <a:r>
              <a:rPr lang="en-GB" sz="1400" b="1" i="1" dirty="0" smtClean="0">
                <a:latin typeface="Constantia" panose="02030602050306030303" pitchFamily="18" charset="0"/>
              </a:rPr>
              <a:t>     areas </a:t>
            </a:r>
            <a:r>
              <a:rPr lang="en-GB" sz="1400" b="1" i="1" dirty="0">
                <a:latin typeface="Constantia" panose="02030602050306030303" pitchFamily="18" charset="0"/>
              </a:rPr>
              <a:t>during equal intervals of </a:t>
            </a:r>
            <a:r>
              <a:rPr lang="en-GB" sz="1400" b="1" i="1" dirty="0" smtClean="0">
                <a:latin typeface="Constantia" panose="02030602050306030303" pitchFamily="18" charset="0"/>
              </a:rPr>
              <a:t>   </a:t>
            </a:r>
          </a:p>
          <a:p>
            <a:r>
              <a:rPr lang="en-GB" sz="1400" b="1" i="1" dirty="0">
                <a:latin typeface="Constantia" panose="02030602050306030303" pitchFamily="18" charset="0"/>
              </a:rPr>
              <a:t> </a:t>
            </a:r>
            <a:r>
              <a:rPr lang="en-GB" sz="1400" b="1" i="1" dirty="0" smtClean="0">
                <a:latin typeface="Constantia" panose="02030602050306030303" pitchFamily="18" charset="0"/>
              </a:rPr>
              <a:t>     time.</a:t>
            </a:r>
          </a:p>
          <a:p>
            <a:endParaRPr lang="en-GB" sz="1400" b="1" i="1" dirty="0">
              <a:latin typeface="Constantia" panose="02030602050306030303" pitchFamily="18" charset="0"/>
            </a:endParaRPr>
          </a:p>
          <a:p>
            <a:pPr marL="342900" indent="-342900">
              <a:buAutoNum type="arabicPeriod" startAt="3"/>
            </a:pPr>
            <a:r>
              <a:rPr lang="en-GB" sz="1400" b="1" i="1" dirty="0" smtClean="0">
                <a:latin typeface="Constantia" panose="02030602050306030303" pitchFamily="18" charset="0"/>
              </a:rPr>
              <a:t>The </a:t>
            </a:r>
          </a:p>
          <a:p>
            <a:r>
              <a:rPr lang="en-GB" sz="1400" b="1" i="1" dirty="0">
                <a:latin typeface="Constantia" panose="02030602050306030303" pitchFamily="18" charset="0"/>
              </a:rPr>
              <a:t> </a:t>
            </a:r>
            <a:r>
              <a:rPr lang="en-GB" sz="1400" b="1" i="1" dirty="0" smtClean="0">
                <a:latin typeface="Constantia" panose="02030602050306030303" pitchFamily="18" charset="0"/>
              </a:rPr>
              <a:t>      </a:t>
            </a:r>
            <a:r>
              <a:rPr lang="en-GB" sz="1400" b="1" i="1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square </a:t>
            </a:r>
            <a:r>
              <a:rPr lang="en-GB" sz="1400" b="1" i="1" dirty="0">
                <a:solidFill>
                  <a:srgbClr val="FF0000"/>
                </a:solidFill>
                <a:latin typeface="Constantia" panose="02030602050306030303" pitchFamily="18" charset="0"/>
              </a:rPr>
              <a:t>of the orbital </a:t>
            </a:r>
            <a:r>
              <a:rPr lang="en-GB" sz="1400" b="1" i="1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period </a:t>
            </a:r>
          </a:p>
          <a:p>
            <a:r>
              <a:rPr lang="en-GB" sz="1400" b="1" i="1" dirty="0">
                <a:latin typeface="Constantia" panose="02030602050306030303" pitchFamily="18" charset="0"/>
              </a:rPr>
              <a:t> </a:t>
            </a:r>
            <a:r>
              <a:rPr lang="en-GB" sz="1400" b="1" i="1" dirty="0" smtClean="0">
                <a:latin typeface="Constantia" panose="02030602050306030303" pitchFamily="18" charset="0"/>
              </a:rPr>
              <a:t>      of </a:t>
            </a:r>
            <a:r>
              <a:rPr lang="en-GB" sz="1400" b="1" i="1" dirty="0">
                <a:latin typeface="Constantia" panose="02030602050306030303" pitchFamily="18" charset="0"/>
              </a:rPr>
              <a:t>a planet is proportional to </a:t>
            </a:r>
            <a:endParaRPr lang="en-GB" sz="1400" b="1" i="1" dirty="0" smtClean="0">
              <a:latin typeface="Constantia" panose="02030602050306030303" pitchFamily="18" charset="0"/>
            </a:endParaRPr>
          </a:p>
          <a:p>
            <a:r>
              <a:rPr lang="en-GB" sz="1400" b="1" i="1" dirty="0">
                <a:latin typeface="Constantia" panose="02030602050306030303" pitchFamily="18" charset="0"/>
              </a:rPr>
              <a:t> </a:t>
            </a:r>
            <a:r>
              <a:rPr lang="en-GB" sz="1400" b="1" i="1" dirty="0" smtClean="0">
                <a:latin typeface="Constantia" panose="02030602050306030303" pitchFamily="18" charset="0"/>
              </a:rPr>
              <a:t>      </a:t>
            </a:r>
            <a:r>
              <a:rPr lang="en-GB" sz="1400" b="1" i="1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the </a:t>
            </a:r>
            <a:r>
              <a:rPr lang="en-GB" sz="1400" b="1" i="1" dirty="0">
                <a:solidFill>
                  <a:srgbClr val="FF0000"/>
                </a:solidFill>
                <a:latin typeface="Constantia" panose="02030602050306030303" pitchFamily="18" charset="0"/>
              </a:rPr>
              <a:t>cube of the </a:t>
            </a:r>
            <a:r>
              <a:rPr lang="en-GB" sz="1400" b="1" i="1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semi-major </a:t>
            </a:r>
            <a:r>
              <a:rPr lang="en-GB" sz="1400" b="1" i="1" dirty="0">
                <a:solidFill>
                  <a:srgbClr val="FF0000"/>
                </a:solidFill>
                <a:latin typeface="Constantia" panose="02030602050306030303" pitchFamily="18" charset="0"/>
              </a:rPr>
              <a:t>axis </a:t>
            </a:r>
            <a:endParaRPr lang="en-GB" sz="1400" b="1" i="1" dirty="0" smtClean="0">
              <a:solidFill>
                <a:srgbClr val="FF0000"/>
              </a:solidFill>
              <a:latin typeface="Constantia" panose="02030602050306030303" pitchFamily="18" charset="0"/>
            </a:endParaRPr>
          </a:p>
          <a:p>
            <a:r>
              <a:rPr lang="en-GB" sz="1400" b="1" i="1" dirty="0">
                <a:latin typeface="Constantia" panose="02030602050306030303" pitchFamily="18" charset="0"/>
              </a:rPr>
              <a:t> </a:t>
            </a:r>
            <a:r>
              <a:rPr lang="en-GB" sz="1400" b="1" i="1" dirty="0" smtClean="0">
                <a:latin typeface="Constantia" panose="02030602050306030303" pitchFamily="18" charset="0"/>
              </a:rPr>
              <a:t>       of </a:t>
            </a:r>
            <a:r>
              <a:rPr lang="en-GB" sz="1400" b="1" i="1" dirty="0">
                <a:latin typeface="Constantia" panose="02030602050306030303" pitchFamily="18" charset="0"/>
              </a:rPr>
              <a:t>its orbit.</a:t>
            </a:r>
          </a:p>
          <a:p>
            <a:endParaRPr lang="nl-NL" sz="1400" b="1" i="1" dirty="0" smtClean="0">
              <a:latin typeface="Constantia" panose="02030602050306030303" pitchFamily="18" charset="0"/>
            </a:endParaRPr>
          </a:p>
          <a:p>
            <a:r>
              <a:rPr lang="nl-NL" sz="1500" b="1" dirty="0" smtClean="0"/>
              <a:t>  </a:t>
            </a:r>
            <a:endParaRPr lang="en-GB" sz="15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485966"/>
            <a:ext cx="5207199" cy="446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5011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418" y="971142"/>
            <a:ext cx="2786529" cy="5228226"/>
          </a:xfrm>
          <a:prstGeom prst="rect">
            <a:avLst/>
          </a:prstGeom>
        </p:spPr>
      </p:pic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-252536" y="-181148"/>
            <a:ext cx="9505056" cy="1143000"/>
          </a:xfrm>
        </p:spPr>
        <p:txBody>
          <a:bodyPr/>
          <a:lstStyle/>
          <a:p>
            <a:r>
              <a:rPr lang="en-US" altLang="en-US" sz="5000" b="1" dirty="0" err="1" smtClean="0">
                <a:solidFill>
                  <a:schemeClr val="tx1"/>
                </a:solidFill>
              </a:rPr>
              <a:t>Harmonices</a:t>
            </a:r>
            <a:r>
              <a:rPr lang="en-US" altLang="en-US" sz="5000" b="1" dirty="0" smtClean="0">
                <a:solidFill>
                  <a:schemeClr val="tx1"/>
                </a:solidFill>
              </a:rPr>
              <a:t> Mundi</a:t>
            </a:r>
          </a:p>
        </p:txBody>
      </p:sp>
      <p:sp>
        <p:nvSpPr>
          <p:cNvPr id="5" name="Rectangle 4"/>
          <p:cNvSpPr/>
          <p:nvPr/>
        </p:nvSpPr>
        <p:spPr>
          <a:xfrm>
            <a:off x="611560" y="1011346"/>
            <a:ext cx="4572000" cy="4339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1500" b="1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Harmony of the World</a:t>
            </a:r>
          </a:p>
          <a:p>
            <a:pPr marL="285750" indent="-285750">
              <a:buFontTx/>
              <a:buChar char="-"/>
            </a:pPr>
            <a:endParaRPr lang="nl-NL" sz="1500" b="1" dirty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pPr marL="285750" indent="-285750">
              <a:buFontTx/>
              <a:buChar char="-"/>
            </a:pPr>
            <a:r>
              <a:rPr lang="nl-NL" sz="1500" b="1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Published 1619</a:t>
            </a:r>
            <a:endParaRPr lang="en-GB" sz="1500" b="1" dirty="0" smtClean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endParaRPr lang="en-GB" i="1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sz="1500" b="1" dirty="0" smtClean="0">
                <a:latin typeface="Constantia" panose="02030602050306030303" pitchFamily="18" charset="0"/>
              </a:rPr>
              <a:t>discusses </a:t>
            </a:r>
            <a:r>
              <a:rPr lang="en-GB" sz="1500" b="1" dirty="0">
                <a:latin typeface="Constantia" panose="02030602050306030303" pitchFamily="18" charset="0"/>
              </a:rPr>
              <a:t>harmony and congruence in </a:t>
            </a:r>
            <a:r>
              <a:rPr lang="en-GB" sz="1500" b="1" dirty="0" smtClean="0">
                <a:latin typeface="Constantia" panose="02030602050306030303" pitchFamily="18" charset="0"/>
              </a:rPr>
              <a:t>   </a:t>
            </a:r>
          </a:p>
          <a:p>
            <a:r>
              <a:rPr lang="en-GB" sz="1500" b="1" dirty="0">
                <a:latin typeface="Constantia" panose="02030602050306030303" pitchFamily="18" charset="0"/>
              </a:rPr>
              <a:t> </a:t>
            </a:r>
            <a:r>
              <a:rPr lang="en-GB" sz="1500" b="1" dirty="0" smtClean="0">
                <a:latin typeface="Constantia" panose="02030602050306030303" pitchFamily="18" charset="0"/>
              </a:rPr>
              <a:t>     geometrical </a:t>
            </a:r>
            <a:r>
              <a:rPr lang="en-GB" sz="1500" b="1" dirty="0">
                <a:latin typeface="Constantia" panose="02030602050306030303" pitchFamily="18" charset="0"/>
              </a:rPr>
              <a:t>forms and physical phenomena</a:t>
            </a:r>
            <a:r>
              <a:rPr lang="en-GB" sz="1500" b="1" dirty="0" smtClean="0">
                <a:latin typeface="Constantia" panose="02030602050306030303" pitchFamily="18" charset="0"/>
              </a:rPr>
              <a:t>.</a:t>
            </a:r>
          </a:p>
          <a:p>
            <a:endParaRPr lang="en-GB" sz="1500" b="1" dirty="0">
              <a:latin typeface="Constantia" panose="02030602050306030303" pitchFamily="18" charset="0"/>
            </a:endParaRPr>
          </a:p>
          <a:p>
            <a:pPr marL="285750" indent="-285750">
              <a:buFontTx/>
              <a:buChar char="-"/>
            </a:pPr>
            <a:r>
              <a:rPr lang="nl-NL" sz="1500" b="1" dirty="0" smtClean="0">
                <a:latin typeface="Constantia" panose="02030602050306030303" pitchFamily="18" charset="0"/>
              </a:rPr>
              <a:t>Musical harmonies for</a:t>
            </a:r>
          </a:p>
          <a:p>
            <a:r>
              <a:rPr lang="nl-NL" sz="1500" b="1" dirty="0">
                <a:latin typeface="Constantia" panose="02030602050306030303" pitchFamily="18" charset="0"/>
              </a:rPr>
              <a:t> </a:t>
            </a:r>
            <a:r>
              <a:rPr lang="nl-NL" sz="1500" b="1" dirty="0" smtClean="0">
                <a:latin typeface="Constantia" panose="02030602050306030303" pitchFamily="18" charset="0"/>
              </a:rPr>
              <a:t>     arrangement heavenly bodies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endParaRPr lang="en-GB" sz="1500" b="1" dirty="0">
              <a:latin typeface="Constantia" panose="02030602050306030303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1500" b="1" dirty="0" smtClean="0">
                <a:latin typeface="Constantia" panose="02030602050306030303" pitchFamily="18" charset="0"/>
              </a:rPr>
              <a:t>Final section:</a:t>
            </a:r>
          </a:p>
          <a:p>
            <a:r>
              <a:rPr lang="en-GB" sz="1500" b="1" dirty="0">
                <a:latin typeface="Constantia" panose="02030602050306030303" pitchFamily="18" charset="0"/>
              </a:rPr>
              <a:t> </a:t>
            </a:r>
            <a:r>
              <a:rPr lang="en-GB" sz="1500" b="1" dirty="0" smtClean="0">
                <a:latin typeface="Constantia" panose="02030602050306030303" pitchFamily="18" charset="0"/>
              </a:rPr>
              <a:t>     discovery of "third </a:t>
            </a:r>
            <a:r>
              <a:rPr lang="en-GB" sz="1500" b="1" dirty="0">
                <a:latin typeface="Constantia" panose="02030602050306030303" pitchFamily="18" charset="0"/>
              </a:rPr>
              <a:t>law of planetary </a:t>
            </a:r>
            <a:r>
              <a:rPr lang="en-GB" sz="1500" b="1" dirty="0" smtClean="0">
                <a:latin typeface="Constantia" panose="02030602050306030303" pitchFamily="18" charset="0"/>
              </a:rPr>
              <a:t>motion.</a:t>
            </a:r>
            <a:endParaRPr lang="nl-NL" sz="1500" b="1" baseline="30000" dirty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endParaRPr lang="en-GB" i="1" dirty="0" smtClean="0">
              <a:solidFill>
                <a:srgbClr val="000000"/>
              </a:solidFill>
            </a:endParaRPr>
          </a:p>
          <a:p>
            <a:endParaRPr lang="en-GB" sz="1500" b="1" i="1" dirty="0" smtClean="0">
              <a:solidFill>
                <a:srgbClr val="000000"/>
              </a:solidFill>
            </a:endParaRPr>
          </a:p>
          <a:p>
            <a:endParaRPr lang="en-GB" sz="1500" b="1" i="1" dirty="0">
              <a:solidFill>
                <a:srgbClr val="000000"/>
              </a:solidFill>
            </a:endParaRPr>
          </a:p>
          <a:p>
            <a:endParaRPr lang="en-GB" sz="1500" b="1" i="1" dirty="0" smtClean="0">
              <a:solidFill>
                <a:srgbClr val="000000"/>
              </a:solidFill>
            </a:endParaRPr>
          </a:p>
          <a:p>
            <a:endParaRPr lang="en-GB" sz="1500" b="1" i="1" dirty="0">
              <a:solidFill>
                <a:srgbClr val="000000"/>
              </a:solidFill>
            </a:endParaRPr>
          </a:p>
          <a:p>
            <a:endParaRPr lang="en-GB" sz="1500" b="1" i="1" dirty="0" smtClean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5536" y="961852"/>
            <a:ext cx="5328592" cy="52391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D9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62100" y="960188"/>
            <a:ext cx="2817848" cy="52391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73455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60647"/>
            <a:ext cx="4508996" cy="62843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83968" y="260647"/>
            <a:ext cx="4508996" cy="62843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2741380" y="836712"/>
            <a:ext cx="9858375" cy="13716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hangingPunct="1">
              <a:defRPr/>
            </a:pPr>
            <a:r>
              <a:rPr lang="en-US" sz="4500" dirty="0" smtClean="0">
                <a:solidFill>
                  <a:schemeClr val="tx1"/>
                </a:solidFill>
                <a:latin typeface="Elephant" panose="02020904090505020303" pitchFamily="18" charset="0"/>
              </a:rPr>
              <a:t>Christiaan </a:t>
            </a:r>
          </a:p>
          <a:p>
            <a:pPr eaLnBrk="1" hangingPunct="1">
              <a:defRPr/>
            </a:pPr>
            <a:r>
              <a:rPr lang="en-US" sz="4500" dirty="0" smtClean="0">
                <a:solidFill>
                  <a:schemeClr val="tx1"/>
                </a:solidFill>
                <a:latin typeface="Elephant" panose="02020904090505020303" pitchFamily="18" charset="0"/>
              </a:rPr>
              <a:t>Huygens</a:t>
            </a:r>
          </a:p>
          <a:p>
            <a:pPr eaLnBrk="1" hangingPunct="1">
              <a:defRPr/>
            </a:pPr>
            <a:r>
              <a:rPr lang="en-US" sz="4500" dirty="0" smtClean="0">
                <a:solidFill>
                  <a:schemeClr val="tx1"/>
                </a:solidFill>
                <a:latin typeface="Elephant" panose="02020904090505020303" pitchFamily="18" charset="0"/>
              </a:rPr>
              <a:t/>
            </a:r>
            <a:br>
              <a:rPr lang="en-US" sz="4500" dirty="0" smtClean="0">
                <a:solidFill>
                  <a:schemeClr val="tx1"/>
                </a:solidFill>
                <a:latin typeface="Elephant" panose="02020904090505020303" pitchFamily="18" charset="0"/>
              </a:rPr>
            </a:br>
            <a:r>
              <a:rPr lang="en-US" sz="2500" dirty="0" smtClean="0">
                <a:solidFill>
                  <a:schemeClr val="tx1"/>
                </a:solidFill>
                <a:latin typeface="Elephant" panose="02020904090505020303" pitchFamily="18" charset="0"/>
              </a:rPr>
              <a:t>(1629-1695)</a:t>
            </a:r>
          </a:p>
        </p:txBody>
      </p:sp>
    </p:spTree>
    <p:extLst>
      <p:ext uri="{BB962C8B-B14F-4D97-AF65-F5344CB8AC3E}">
        <p14:creationId xmlns:p14="http://schemas.microsoft.com/office/powerpoint/2010/main" val="51009780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970" y="404664"/>
            <a:ext cx="4494994" cy="60059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97970" y="404664"/>
            <a:ext cx="4508996" cy="60059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2741380" y="836712"/>
            <a:ext cx="9858375" cy="13716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hangingPunct="1">
              <a:defRPr/>
            </a:pPr>
            <a:r>
              <a:rPr lang="en-US" sz="4500" dirty="0" smtClean="0">
                <a:solidFill>
                  <a:prstClr val="white"/>
                </a:solidFill>
                <a:latin typeface="Elephant" panose="02020904090505020303" pitchFamily="18" charset="0"/>
              </a:rPr>
              <a:t>Huygens</a:t>
            </a:r>
          </a:p>
          <a:p>
            <a:pPr eaLnBrk="1" hangingPunct="1">
              <a:defRPr/>
            </a:pPr>
            <a:r>
              <a:rPr lang="en-US" sz="4500" dirty="0" smtClean="0">
                <a:solidFill>
                  <a:prstClr val="white"/>
                </a:solidFill>
                <a:latin typeface="Elephant" panose="02020904090505020303" pitchFamily="18" charset="0"/>
              </a:rPr>
              <a:t>&amp; </a:t>
            </a:r>
          </a:p>
          <a:p>
            <a:pPr eaLnBrk="1" hangingPunct="1">
              <a:defRPr/>
            </a:pPr>
            <a:r>
              <a:rPr lang="en-US" sz="4500" dirty="0" smtClean="0">
                <a:solidFill>
                  <a:prstClr val="white"/>
                </a:solidFill>
                <a:latin typeface="Elephant" panose="02020904090505020303" pitchFamily="18" charset="0"/>
              </a:rPr>
              <a:t>Saturn</a:t>
            </a:r>
            <a:br>
              <a:rPr lang="en-US" sz="4500" dirty="0" smtClean="0">
                <a:solidFill>
                  <a:prstClr val="white"/>
                </a:solidFill>
                <a:latin typeface="Elephant" panose="02020904090505020303" pitchFamily="18" charset="0"/>
              </a:rPr>
            </a:br>
            <a:endParaRPr lang="en-US" sz="2500" dirty="0" smtClean="0">
              <a:solidFill>
                <a:prstClr val="white"/>
              </a:solidFill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36816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61" y="764705"/>
            <a:ext cx="6624735" cy="49685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59632" y="764705"/>
            <a:ext cx="6620864" cy="4968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267397"/>
            <a:ext cx="9858375" cy="13716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hangingPunct="1">
              <a:defRPr/>
            </a:pPr>
            <a:r>
              <a:rPr lang="en-US" sz="4500" dirty="0" err="1" smtClean="0">
                <a:solidFill>
                  <a:prstClr val="white"/>
                </a:solidFill>
                <a:latin typeface="Elephant" panose="02020904090505020303" pitchFamily="18" charset="0"/>
              </a:rPr>
              <a:t>Cosmotheoros</a:t>
            </a:r>
            <a:endParaRPr lang="en-US" sz="4500" dirty="0" smtClean="0">
              <a:solidFill>
                <a:prstClr val="white"/>
              </a:solidFill>
              <a:latin typeface="Elephant" panose="02020904090505020303" pitchFamily="18" charset="0"/>
            </a:endParaRPr>
          </a:p>
          <a:p>
            <a:pPr eaLnBrk="1" hangingPunct="1">
              <a:defRPr/>
            </a:pPr>
            <a:r>
              <a:rPr lang="en-US" sz="4500" dirty="0" smtClean="0">
                <a:solidFill>
                  <a:prstClr val="white"/>
                </a:solidFill>
                <a:latin typeface="Elephant" panose="02020904090505020303" pitchFamily="18" charset="0"/>
              </a:rPr>
              <a:t/>
            </a:r>
            <a:br>
              <a:rPr lang="en-US" sz="4500" dirty="0" smtClean="0">
                <a:solidFill>
                  <a:prstClr val="white"/>
                </a:solidFill>
                <a:latin typeface="Elephant" panose="02020904090505020303" pitchFamily="18" charset="0"/>
              </a:rPr>
            </a:br>
            <a:endParaRPr lang="en-US" sz="2500" dirty="0" smtClean="0">
              <a:solidFill>
                <a:prstClr val="white"/>
              </a:solidFill>
              <a:latin typeface="Elephant" panose="020209040905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9632" y="5805264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 smtClean="0">
                <a:latin typeface="Constantia" panose="02030602050306030303" pitchFamily="18" charset="0"/>
              </a:rPr>
              <a:t>1695-1698:</a:t>
            </a:r>
          </a:p>
          <a:p>
            <a:pPr marL="285750" indent="-285750">
              <a:buFontTx/>
              <a:buChar char="-"/>
            </a:pPr>
            <a:r>
              <a:rPr lang="nl-NL" sz="1200" b="1" dirty="0" smtClean="0">
                <a:latin typeface="Constantia" panose="02030602050306030303" pitchFamily="18" charset="0"/>
              </a:rPr>
              <a:t>Speculation on the existence of extraterrestrial life</a:t>
            </a:r>
          </a:p>
          <a:p>
            <a:pPr marL="285750" indent="-285750">
              <a:buFontTx/>
              <a:buChar char="-"/>
            </a:pPr>
            <a:r>
              <a:rPr lang="nl-NL" sz="1200" b="1" dirty="0" smtClean="0">
                <a:latin typeface="Constantia" panose="02030602050306030303" pitchFamily="18" charset="0"/>
              </a:rPr>
              <a:t>Identification (liquid) water as main condition for the emergence of life</a:t>
            </a:r>
          </a:p>
          <a:p>
            <a:pPr marL="285750" indent="-285750">
              <a:buFontTx/>
              <a:buChar char="-"/>
            </a:pPr>
            <a:r>
              <a:rPr lang="nl-NL" sz="1200" b="1" dirty="0" smtClean="0">
                <a:latin typeface="Constantia" panose="02030602050306030303" pitchFamily="18" charset="0"/>
              </a:rPr>
              <a:t>Method for estimating distances </a:t>
            </a:r>
            <a:endParaRPr lang="en-GB" sz="1200" b="1" dirty="0">
              <a:latin typeface="Constantia" panose="020306020503060303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53044" y="5805264"/>
            <a:ext cx="662086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30764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00425" cy="351155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sz="7800" dirty="0" smtClean="0"/>
              <a:t>   </a:t>
            </a:r>
            <a:r>
              <a:rPr lang="en-US" sz="7800" b="1" dirty="0" smtClean="0">
                <a:solidFill>
                  <a:schemeClr val="accent1"/>
                </a:solidFill>
              </a:rPr>
              <a:t>Galileo </a:t>
            </a:r>
            <a:r>
              <a:rPr lang="en-US" sz="7800" b="1" dirty="0" err="1" smtClean="0">
                <a:solidFill>
                  <a:schemeClr val="accent1"/>
                </a:solidFill>
              </a:rPr>
              <a:t>Galilei</a:t>
            </a:r>
            <a:r>
              <a:rPr lang="en-US" sz="7800" b="1" dirty="0" smtClean="0">
                <a:solidFill>
                  <a:schemeClr val="accent1"/>
                </a:solidFill>
              </a:rPr>
              <a:t/>
            </a:r>
            <a:br>
              <a:rPr lang="en-US" sz="7800" b="1" dirty="0" smtClean="0">
                <a:solidFill>
                  <a:schemeClr val="accent1"/>
                </a:solidFill>
              </a:rPr>
            </a:br>
            <a:r>
              <a:rPr lang="en-US" sz="7800" b="1" dirty="0" smtClean="0">
                <a:solidFill>
                  <a:schemeClr val="accent1"/>
                </a:solidFill>
              </a:rPr>
              <a:t/>
            </a:r>
            <a:br>
              <a:rPr lang="en-US" sz="7800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(1564-1642)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20483" name="Content Placeholder 3" descr="Galile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9125" y="142875"/>
            <a:ext cx="4572000" cy="6613525"/>
          </a:xfrm>
        </p:spPr>
      </p:pic>
    </p:spTree>
    <p:extLst>
      <p:ext uri="{BB962C8B-B14F-4D97-AF65-F5344CB8AC3E}">
        <p14:creationId xmlns:p14="http://schemas.microsoft.com/office/powerpoint/2010/main" val="398190247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defRPr/>
            </a:pPr>
            <a:r>
              <a:rPr lang="en-US" sz="7800" dirty="0" smtClean="0"/>
              <a:t>   Galileo </a:t>
            </a:r>
            <a:r>
              <a:rPr lang="en-US" sz="7800" dirty="0" err="1" smtClean="0"/>
              <a:t>Galilei</a:t>
            </a:r>
            <a:r>
              <a:rPr lang="en-US" sz="7800" dirty="0" smtClean="0"/>
              <a:t/>
            </a:r>
            <a:br>
              <a:rPr lang="en-US" sz="7800" dirty="0" smtClean="0"/>
            </a:br>
            <a:endParaRPr lang="en-US" dirty="0"/>
          </a:p>
        </p:txBody>
      </p:sp>
      <p:pic>
        <p:nvPicPr>
          <p:cNvPr id="21507" name="Content Placeholder 5" descr="Galileos_Dialogue_Title_Pag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412288" cy="6858000"/>
          </a:xfrm>
        </p:spPr>
      </p:pic>
    </p:spTree>
    <p:extLst>
      <p:ext uri="{BB962C8B-B14F-4D97-AF65-F5344CB8AC3E}">
        <p14:creationId xmlns:p14="http://schemas.microsoft.com/office/powerpoint/2010/main" val="421229131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defRPr/>
            </a:pPr>
            <a:r>
              <a:rPr lang="en-US" sz="7800" dirty="0" smtClean="0"/>
              <a:t>     </a:t>
            </a:r>
            <a:r>
              <a:rPr lang="en-US" sz="7800" dirty="0" smtClean="0">
                <a:solidFill>
                  <a:schemeClr val="accent1"/>
                </a:solidFill>
              </a:rPr>
              <a:t>Galileo </a:t>
            </a:r>
            <a:r>
              <a:rPr lang="en-US" sz="7800" dirty="0" err="1" smtClean="0">
                <a:solidFill>
                  <a:schemeClr val="accent1"/>
                </a:solidFill>
              </a:rPr>
              <a:t>Galilei</a:t>
            </a:r>
            <a:r>
              <a:rPr lang="en-US" sz="7800" dirty="0" smtClean="0">
                <a:solidFill>
                  <a:schemeClr val="accent1"/>
                </a:solidFill>
              </a:rPr>
              <a:t/>
            </a:r>
            <a:br>
              <a:rPr lang="en-US" sz="7800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(1564-1642)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2531" name="Content Placeholder 4" descr="Galileo_moon_phase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1071563"/>
            <a:ext cx="4000500" cy="5538787"/>
          </a:xfrm>
        </p:spPr>
      </p:pic>
      <p:pic>
        <p:nvPicPr>
          <p:cNvPr id="22532" name="Picture 5" descr="g_telescop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000250"/>
            <a:ext cx="30575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42938" y="2000250"/>
            <a:ext cx="3071812" cy="428625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22534" name="TextBox 5"/>
          <p:cNvSpPr txBox="1">
            <a:spLocks noChangeArrowheads="1"/>
          </p:cNvSpPr>
          <p:nvPr/>
        </p:nvSpPr>
        <p:spPr bwMode="auto">
          <a:xfrm>
            <a:off x="6929438" y="6211888"/>
            <a:ext cx="26431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FFF7"/>
                </a:solidFill>
              </a:rPr>
              <a:t>Moon: </a:t>
            </a:r>
          </a:p>
          <a:p>
            <a:pPr eaLnBrk="1" hangingPunct="1"/>
            <a:r>
              <a:rPr lang="en-US" altLang="en-US" sz="1200">
                <a:solidFill>
                  <a:srgbClr val="FFFFF7"/>
                </a:solidFill>
              </a:rPr>
              <a:t>surface valleys &amp; hills</a:t>
            </a:r>
          </a:p>
        </p:txBody>
      </p:sp>
    </p:spTree>
    <p:extLst>
      <p:ext uri="{BB962C8B-B14F-4D97-AF65-F5344CB8AC3E}">
        <p14:creationId xmlns:p14="http://schemas.microsoft.com/office/powerpoint/2010/main" val="308312048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Jan_Matejko-Astronomer_Copernicus-Conversation_with_Go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0"/>
            <a:ext cx="9475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334169" y="4797152"/>
            <a:ext cx="9858375" cy="1371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500" dirty="0" err="1" smtClean="0">
                <a:solidFill>
                  <a:schemeClr val="tx1"/>
                </a:solidFill>
                <a:latin typeface="Elephant" panose="02020904090505020303" pitchFamily="18" charset="0"/>
              </a:rPr>
              <a:t>Nikolaus</a:t>
            </a:r>
            <a:r>
              <a:rPr lang="en-US" sz="4500" dirty="0" smtClean="0">
                <a:solidFill>
                  <a:schemeClr val="tx1"/>
                </a:solidFill>
                <a:latin typeface="Elephant" panose="02020904090505020303" pitchFamily="18" charset="0"/>
              </a:rPr>
              <a:t>  Copernicus</a:t>
            </a:r>
            <a:br>
              <a:rPr lang="en-US" sz="4500" dirty="0" smtClean="0">
                <a:solidFill>
                  <a:schemeClr val="tx1"/>
                </a:solidFill>
                <a:latin typeface="Elephant" panose="02020904090505020303" pitchFamily="18" charset="0"/>
              </a:rPr>
            </a:br>
            <a:r>
              <a:rPr lang="en-US" sz="2500" dirty="0" smtClean="0">
                <a:solidFill>
                  <a:schemeClr val="tx1"/>
                </a:solidFill>
                <a:latin typeface="Elephant" panose="02020904090505020303" pitchFamily="18" charset="0"/>
              </a:rPr>
              <a:t>(1473-1543)</a:t>
            </a:r>
          </a:p>
        </p:txBody>
      </p:sp>
    </p:spTree>
    <p:extLst>
      <p:ext uri="{BB962C8B-B14F-4D97-AF65-F5344CB8AC3E}">
        <p14:creationId xmlns:p14="http://schemas.microsoft.com/office/powerpoint/2010/main" val="270892381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0" y="214313"/>
            <a:ext cx="3929063" cy="5083175"/>
          </a:xfrm>
        </p:spPr>
        <p:txBody>
          <a:bodyPr/>
          <a:lstStyle/>
          <a:p>
            <a:pPr algn="l"/>
            <a:r>
              <a:rPr lang="en-US" altLang="en-US" sz="7800" smtClean="0"/>
              <a:t>   </a:t>
            </a:r>
            <a:endParaRPr lang="en-US" altLang="en-US" sz="5000" b="1" smtClean="0">
              <a:solidFill>
                <a:schemeClr val="bg1"/>
              </a:solidFill>
            </a:endParaRPr>
          </a:p>
        </p:txBody>
      </p:sp>
      <p:sp>
        <p:nvSpPr>
          <p:cNvPr id="30723" name="Content Placeholder 4"/>
          <p:cNvSpPr>
            <a:spLocks noGrp="1"/>
          </p:cNvSpPr>
          <p:nvPr>
            <p:ph idx="1"/>
          </p:nvPr>
        </p:nvSpPr>
        <p:spPr>
          <a:xfrm>
            <a:off x="142875" y="714375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5000" b="1" smtClean="0">
                <a:solidFill>
                  <a:schemeClr val="bg1"/>
                </a:solidFill>
              </a:rPr>
              <a:t>Galileo </a:t>
            </a:r>
          </a:p>
          <a:p>
            <a:pPr>
              <a:buFontTx/>
              <a:buNone/>
            </a:pPr>
            <a:r>
              <a:rPr lang="en-US" altLang="en-US" sz="5000" b="1" smtClean="0">
                <a:solidFill>
                  <a:schemeClr val="bg1"/>
                </a:solidFill>
              </a:rPr>
              <a:t>Galilei</a:t>
            </a:r>
            <a:br>
              <a:rPr lang="en-US" altLang="en-US" sz="5000" b="1" smtClean="0">
                <a:solidFill>
                  <a:schemeClr val="bg1"/>
                </a:solidFill>
              </a:rPr>
            </a:br>
            <a:endParaRPr lang="en-US" altLang="en-US" sz="5000" b="1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n-US" altLang="en-US" sz="4000" b="1" smtClean="0">
                <a:solidFill>
                  <a:schemeClr val="bg1"/>
                </a:solidFill>
              </a:rPr>
              <a:t>(1564-1642)</a:t>
            </a:r>
            <a:endParaRPr lang="en-US" altLang="en-US" sz="4000" smtClean="0"/>
          </a:p>
        </p:txBody>
      </p:sp>
      <p:pic>
        <p:nvPicPr>
          <p:cNvPr id="30724" name="Content Placeholder 7" descr="jupite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214313"/>
            <a:ext cx="2714625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6" descr="Jupitermo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5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81134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defRPr/>
            </a:pPr>
            <a:r>
              <a:rPr lang="en-US" sz="7800" dirty="0" smtClean="0"/>
              <a:t>    </a:t>
            </a:r>
            <a:r>
              <a:rPr lang="en-US" sz="7800" dirty="0" smtClean="0">
                <a:solidFill>
                  <a:schemeClr val="accent3"/>
                </a:solidFill>
              </a:rPr>
              <a:t>Galileo </a:t>
            </a:r>
            <a:r>
              <a:rPr lang="en-US" sz="7800" dirty="0" err="1" smtClean="0">
                <a:solidFill>
                  <a:schemeClr val="accent3"/>
                </a:solidFill>
              </a:rPr>
              <a:t>Galilei</a:t>
            </a:r>
            <a:r>
              <a:rPr lang="en-US" sz="7800" dirty="0" smtClean="0">
                <a:solidFill>
                  <a:schemeClr val="accent3"/>
                </a:solidFill>
              </a:rPr>
              <a:t/>
            </a:r>
            <a:br>
              <a:rPr lang="en-US" sz="7800" dirty="0" smtClean="0">
                <a:solidFill>
                  <a:schemeClr val="accent3"/>
                </a:solidFill>
              </a:rPr>
            </a:br>
            <a:r>
              <a:rPr lang="en-US" dirty="0" smtClean="0">
                <a:solidFill>
                  <a:schemeClr val="accent3"/>
                </a:solidFill>
              </a:rPr>
              <a:t>(1564-1642)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23555" name="Picture 5" descr="g_telescop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000250"/>
            <a:ext cx="30575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Content Placeholder 7" descr="jupiter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1071563"/>
            <a:ext cx="2357438" cy="5503862"/>
          </a:xfrm>
        </p:spPr>
      </p:pic>
      <p:sp>
        <p:nvSpPr>
          <p:cNvPr id="5" name="Rectangle 4"/>
          <p:cNvSpPr/>
          <p:nvPr/>
        </p:nvSpPr>
        <p:spPr>
          <a:xfrm>
            <a:off x="642938" y="2000250"/>
            <a:ext cx="3071812" cy="428625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23558" name="TextBox 5"/>
          <p:cNvSpPr txBox="1">
            <a:spLocks noChangeArrowheads="1"/>
          </p:cNvSpPr>
          <p:nvPr/>
        </p:nvSpPr>
        <p:spPr bwMode="auto">
          <a:xfrm>
            <a:off x="4286250" y="1571625"/>
            <a:ext cx="4786313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F7"/>
                </a:solidFill>
              </a:rPr>
              <a:t>Galilean</a:t>
            </a:r>
          </a:p>
          <a:p>
            <a:pPr eaLnBrk="1" hangingPunct="1"/>
            <a:r>
              <a:rPr lang="en-US" altLang="en-US">
                <a:solidFill>
                  <a:srgbClr val="FFFFF7"/>
                </a:solidFill>
              </a:rPr>
              <a:t>Moons:</a:t>
            </a:r>
          </a:p>
          <a:p>
            <a:pPr eaLnBrk="1" hangingPunct="1"/>
            <a:endParaRPr lang="en-US" altLang="en-US">
              <a:solidFill>
                <a:srgbClr val="FFFFF7"/>
              </a:solidFill>
            </a:endParaRPr>
          </a:p>
          <a:p>
            <a:pPr eaLnBrk="1" hangingPunct="1"/>
            <a:endParaRPr lang="en-US" altLang="en-US">
              <a:solidFill>
                <a:srgbClr val="FFFFF7"/>
              </a:solidFill>
            </a:endParaRPr>
          </a:p>
          <a:p>
            <a:pPr eaLnBrk="1" hangingPunct="1"/>
            <a:endParaRPr lang="en-US" altLang="en-US">
              <a:solidFill>
                <a:srgbClr val="FFFFF7"/>
              </a:solidFill>
            </a:endParaRPr>
          </a:p>
          <a:p>
            <a:pPr eaLnBrk="1" hangingPunct="1"/>
            <a:endParaRPr lang="en-US" altLang="en-US">
              <a:solidFill>
                <a:srgbClr val="FFFFF7"/>
              </a:solidFill>
            </a:endParaRPr>
          </a:p>
          <a:p>
            <a:pPr eaLnBrk="1" hangingPunct="1"/>
            <a:endParaRPr lang="en-US" altLang="en-US">
              <a:solidFill>
                <a:srgbClr val="FFFFF7"/>
              </a:solidFill>
            </a:endParaRPr>
          </a:p>
          <a:p>
            <a:pPr eaLnBrk="1" hangingPunct="1"/>
            <a:r>
              <a:rPr lang="en-US" altLang="en-US">
                <a:solidFill>
                  <a:srgbClr val="FFFFF7"/>
                </a:solidFill>
              </a:rPr>
              <a:t>Europa</a:t>
            </a:r>
          </a:p>
          <a:p>
            <a:pPr eaLnBrk="1" hangingPunct="1"/>
            <a:r>
              <a:rPr lang="en-US" altLang="en-US">
                <a:solidFill>
                  <a:srgbClr val="FFFFF7"/>
                </a:solidFill>
              </a:rPr>
              <a:t>Ganymedes</a:t>
            </a:r>
          </a:p>
          <a:p>
            <a:pPr eaLnBrk="1" hangingPunct="1"/>
            <a:r>
              <a:rPr lang="en-US" altLang="en-US">
                <a:solidFill>
                  <a:srgbClr val="FFFFF7"/>
                </a:solidFill>
              </a:rPr>
              <a:t>Callisto</a:t>
            </a:r>
          </a:p>
          <a:p>
            <a:pPr eaLnBrk="1" hangingPunct="1"/>
            <a:r>
              <a:rPr lang="en-US" altLang="en-US">
                <a:solidFill>
                  <a:srgbClr val="FFFFF7"/>
                </a:solidFill>
              </a:rPr>
              <a:t>Io</a:t>
            </a:r>
          </a:p>
        </p:txBody>
      </p:sp>
    </p:spTree>
    <p:extLst>
      <p:ext uri="{BB962C8B-B14F-4D97-AF65-F5344CB8AC3E}">
        <p14:creationId xmlns:p14="http://schemas.microsoft.com/office/powerpoint/2010/main" val="265550269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defRPr/>
            </a:pPr>
            <a:r>
              <a:rPr lang="en-US" sz="7800" dirty="0" smtClean="0"/>
              <a:t>     </a:t>
            </a:r>
            <a:r>
              <a:rPr lang="en-US" sz="7800" dirty="0" smtClean="0">
                <a:solidFill>
                  <a:schemeClr val="accent3"/>
                </a:solidFill>
              </a:rPr>
              <a:t>Galileo </a:t>
            </a:r>
            <a:r>
              <a:rPr lang="en-US" sz="7800" dirty="0" err="1" smtClean="0">
                <a:solidFill>
                  <a:schemeClr val="accent3"/>
                </a:solidFill>
              </a:rPr>
              <a:t>Galilei</a:t>
            </a:r>
            <a:r>
              <a:rPr lang="en-US" sz="7800" dirty="0" smtClean="0">
                <a:solidFill>
                  <a:schemeClr val="accent3"/>
                </a:solidFill>
              </a:rPr>
              <a:t/>
            </a:r>
            <a:br>
              <a:rPr lang="en-US" sz="7800" dirty="0" smtClean="0">
                <a:solidFill>
                  <a:schemeClr val="accent3"/>
                </a:solidFill>
              </a:rPr>
            </a:br>
            <a:r>
              <a:rPr lang="en-US" dirty="0" smtClean="0">
                <a:solidFill>
                  <a:schemeClr val="accent3"/>
                </a:solidFill>
              </a:rPr>
              <a:t>(1564-1642)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24579" name="Picture 5" descr="g_telescop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000250"/>
            <a:ext cx="30575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42938" y="2000250"/>
            <a:ext cx="3071812" cy="428625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pic>
        <p:nvPicPr>
          <p:cNvPr id="24581" name="Picture 6" descr="galileo_venus.1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2571750"/>
            <a:ext cx="486251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Box 7"/>
          <p:cNvSpPr txBox="1">
            <a:spLocks noChangeArrowheads="1"/>
          </p:cNvSpPr>
          <p:nvPr/>
        </p:nvSpPr>
        <p:spPr bwMode="auto">
          <a:xfrm>
            <a:off x="4000500" y="2071688"/>
            <a:ext cx="4786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F7"/>
                </a:solidFill>
              </a:rPr>
              <a:t>Phases of  Venus</a:t>
            </a:r>
          </a:p>
        </p:txBody>
      </p:sp>
    </p:spTree>
    <p:extLst>
      <p:ext uri="{BB962C8B-B14F-4D97-AF65-F5344CB8AC3E}">
        <p14:creationId xmlns:p14="http://schemas.microsoft.com/office/powerpoint/2010/main" val="348769866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0" y="214313"/>
            <a:ext cx="3929063" cy="5083175"/>
          </a:xfrm>
        </p:spPr>
        <p:txBody>
          <a:bodyPr/>
          <a:lstStyle/>
          <a:p>
            <a:pPr algn="l"/>
            <a:r>
              <a:rPr lang="en-US" altLang="en-US" sz="7800" smtClean="0"/>
              <a:t>   </a:t>
            </a:r>
            <a:endParaRPr lang="en-US" altLang="en-US" sz="5000" b="1" smtClean="0">
              <a:solidFill>
                <a:schemeClr val="bg1"/>
              </a:solidFill>
            </a:endParaRPr>
          </a:p>
        </p:txBody>
      </p:sp>
      <p:sp>
        <p:nvSpPr>
          <p:cNvPr id="31747" name="Content Placeholder 4"/>
          <p:cNvSpPr>
            <a:spLocks noGrp="1"/>
          </p:cNvSpPr>
          <p:nvPr>
            <p:ph idx="1"/>
          </p:nvPr>
        </p:nvSpPr>
        <p:spPr>
          <a:xfrm>
            <a:off x="142875" y="714375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5000" b="1" smtClean="0">
                <a:solidFill>
                  <a:schemeClr val="bg1"/>
                </a:solidFill>
              </a:rPr>
              <a:t>Galileo </a:t>
            </a:r>
          </a:p>
          <a:p>
            <a:pPr>
              <a:buFontTx/>
              <a:buNone/>
            </a:pPr>
            <a:r>
              <a:rPr lang="en-US" altLang="en-US" sz="5000" b="1" smtClean="0">
                <a:solidFill>
                  <a:schemeClr val="bg1"/>
                </a:solidFill>
              </a:rPr>
              <a:t>Galilei</a:t>
            </a:r>
            <a:br>
              <a:rPr lang="en-US" altLang="en-US" sz="5000" b="1" smtClean="0">
                <a:solidFill>
                  <a:schemeClr val="bg1"/>
                </a:solidFill>
              </a:rPr>
            </a:br>
            <a:endParaRPr lang="en-US" altLang="en-US" sz="5000" b="1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n-US" altLang="en-US" sz="4000" b="1" smtClean="0">
                <a:solidFill>
                  <a:schemeClr val="bg1"/>
                </a:solidFill>
              </a:rPr>
              <a:t>(1564-1642)</a:t>
            </a:r>
            <a:endParaRPr lang="en-US" altLang="en-US" sz="4000" smtClean="0"/>
          </a:p>
        </p:txBody>
      </p:sp>
      <p:pic>
        <p:nvPicPr>
          <p:cNvPr id="31748" name="Picture 7" descr="800px-Phases-of-Venus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8" descr="galileo_venus.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05724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0" y="214313"/>
            <a:ext cx="3929063" cy="5083175"/>
          </a:xfrm>
        </p:spPr>
        <p:txBody>
          <a:bodyPr/>
          <a:lstStyle/>
          <a:p>
            <a:pPr algn="l"/>
            <a:r>
              <a:rPr lang="en-US" altLang="en-US" sz="7800" smtClean="0"/>
              <a:t>   </a:t>
            </a:r>
            <a:endParaRPr lang="en-US" altLang="en-US" sz="5000" b="1" smtClean="0">
              <a:solidFill>
                <a:schemeClr val="bg1"/>
              </a:solidFill>
            </a:endParaRPr>
          </a:p>
        </p:txBody>
      </p:sp>
      <p:sp>
        <p:nvSpPr>
          <p:cNvPr id="32771" name="Content Placeholder 4"/>
          <p:cNvSpPr>
            <a:spLocks noGrp="1"/>
          </p:cNvSpPr>
          <p:nvPr>
            <p:ph idx="1"/>
          </p:nvPr>
        </p:nvSpPr>
        <p:spPr>
          <a:xfrm>
            <a:off x="142875" y="714375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5000" b="1" smtClean="0">
                <a:solidFill>
                  <a:schemeClr val="bg1"/>
                </a:solidFill>
              </a:rPr>
              <a:t>Galileo </a:t>
            </a:r>
          </a:p>
          <a:p>
            <a:pPr>
              <a:buFontTx/>
              <a:buNone/>
            </a:pPr>
            <a:r>
              <a:rPr lang="en-US" altLang="en-US" sz="5000" b="1" smtClean="0">
                <a:solidFill>
                  <a:schemeClr val="bg1"/>
                </a:solidFill>
              </a:rPr>
              <a:t>Galilei</a:t>
            </a:r>
            <a:br>
              <a:rPr lang="en-US" altLang="en-US" sz="5000" b="1" smtClean="0">
                <a:solidFill>
                  <a:schemeClr val="bg1"/>
                </a:solidFill>
              </a:rPr>
            </a:br>
            <a:endParaRPr lang="en-US" altLang="en-US" sz="5000" b="1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n-US" altLang="en-US" sz="4000" b="1" smtClean="0">
                <a:solidFill>
                  <a:schemeClr val="bg1"/>
                </a:solidFill>
              </a:rPr>
              <a:t>(1564-1642)</a:t>
            </a:r>
            <a:endParaRPr lang="en-US" altLang="en-US" sz="4000" smtClean="0"/>
          </a:p>
        </p:txBody>
      </p:sp>
      <p:pic>
        <p:nvPicPr>
          <p:cNvPr id="32772" name="Picture 7" descr="800px-Phases-of-Venus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96920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Content Placeholder 3" descr="GodfreyKneller-IsaacNewton-168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9188" y="1357313"/>
            <a:ext cx="3714750" cy="510063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8229600" cy="11430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sz="7800" dirty="0" smtClean="0"/>
              <a:t>   Isaac  Newton</a:t>
            </a:r>
            <a:br>
              <a:rPr lang="en-US" sz="7800" dirty="0" smtClean="0"/>
            </a:br>
            <a:r>
              <a:rPr lang="en-US" sz="5000" dirty="0" smtClean="0"/>
              <a:t>(1643-1727)</a:t>
            </a:r>
            <a:endParaRPr lang="en-US" sz="5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85750" y="1643063"/>
            <a:ext cx="4500563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  <a:defRPr/>
            </a:pPr>
            <a:endParaRPr lang="en-US" sz="2800" dirty="0">
              <a:solidFill>
                <a:prstClr val="white"/>
              </a:solidFill>
              <a:latin typeface="Book Antiqua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  <a:defRPr/>
            </a:pPr>
            <a:endParaRPr lang="en-US" sz="2800" dirty="0">
              <a:solidFill>
                <a:prstClr val="white"/>
              </a:solidFill>
              <a:latin typeface="Book Antiqua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  <a:defRPr/>
            </a:pPr>
            <a:endParaRPr lang="en-US" sz="2800" dirty="0">
              <a:solidFill>
                <a:prstClr val="white"/>
              </a:solidFill>
              <a:latin typeface="Book Antiqua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  <a:defRPr/>
            </a:pPr>
            <a:r>
              <a:rPr lang="en-US" sz="2800" dirty="0">
                <a:solidFill>
                  <a:prstClr val="white"/>
                </a:solidFill>
                <a:latin typeface="Book Antiqua"/>
              </a:rPr>
              <a:t>“</a:t>
            </a:r>
            <a:r>
              <a:rPr lang="en-US" sz="2800" b="1" dirty="0">
                <a:solidFill>
                  <a:prstClr val="white"/>
                </a:solidFill>
                <a:latin typeface="Constantia" panose="02030602050306030303" pitchFamily="18" charset="0"/>
              </a:rPr>
              <a:t>If I have seen further 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  <a:defRPr/>
            </a:pPr>
            <a:r>
              <a:rPr lang="en-US" sz="2800" b="1" dirty="0">
                <a:solidFill>
                  <a:prstClr val="white"/>
                </a:solidFill>
                <a:latin typeface="Constantia" panose="02030602050306030303" pitchFamily="18" charset="0"/>
              </a:rPr>
              <a:t>  it is by standing on the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  <a:defRPr/>
            </a:pPr>
            <a:r>
              <a:rPr lang="en-US" sz="2800" b="1" dirty="0">
                <a:solidFill>
                  <a:prstClr val="white"/>
                </a:solidFill>
                <a:latin typeface="Constantia" panose="02030602050306030303" pitchFamily="18" charset="0"/>
              </a:rPr>
              <a:t>  shoulders of giants </a:t>
            </a:r>
            <a:r>
              <a:rPr lang="en-US" sz="2800" dirty="0">
                <a:solidFill>
                  <a:prstClr val="white"/>
                </a:solidFill>
              </a:rPr>
              <a:t>“</a:t>
            </a:r>
            <a:endParaRPr lang="en-US" sz="2800" dirty="0">
              <a:solidFill>
                <a:prstClr val="white"/>
              </a:solidFill>
              <a:latin typeface="Book Antiqua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  <a:defRPr/>
            </a:pPr>
            <a:r>
              <a:rPr lang="en-US" sz="2800" dirty="0">
                <a:solidFill>
                  <a:prstClr val="white"/>
                </a:solidFill>
                <a:latin typeface="Book Antiqua"/>
              </a:rPr>
              <a:t>     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285750" y="3000375"/>
            <a:ext cx="4429125" cy="2000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82127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NewtonsPrincip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7" y="188640"/>
            <a:ext cx="9144000" cy="608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021288"/>
            <a:ext cx="8229600" cy="1143000"/>
          </a:xfrm>
        </p:spPr>
        <p:txBody>
          <a:bodyPr>
            <a:normAutofit fontScale="90000"/>
          </a:bodyPr>
          <a:lstStyle/>
          <a:p>
            <a:pPr algn="l">
              <a:lnSpc>
                <a:spcPct val="60000"/>
              </a:lnSpc>
              <a:defRPr/>
            </a:pPr>
            <a:r>
              <a:rPr lang="en-US" sz="7800" dirty="0" smtClean="0"/>
              <a:t>     Isaac  Newton</a:t>
            </a:r>
            <a:br>
              <a:rPr lang="en-US" sz="7800" dirty="0" smtClean="0"/>
            </a:br>
            <a:r>
              <a:rPr lang="en-US" sz="7800" dirty="0" smtClean="0"/>
              <a:t>             </a:t>
            </a:r>
            <a:r>
              <a:rPr lang="en-US" sz="3900" dirty="0" smtClean="0"/>
              <a:t>(1642-1726)</a:t>
            </a:r>
            <a:br>
              <a:rPr lang="en-US" sz="3900" dirty="0" smtClean="0"/>
            </a:br>
            <a:r>
              <a:rPr lang="en-US" sz="7800" dirty="0" smtClean="0"/>
              <a:t>        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170994538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320" y="2636912"/>
            <a:ext cx="6120680" cy="40804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" y="0"/>
            <a:ext cx="5502378" cy="47429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428625"/>
            <a:ext cx="8229600" cy="11430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sz="7800" dirty="0" smtClean="0"/>
              <a:t>     </a:t>
            </a:r>
            <a:r>
              <a:rPr lang="en-US" sz="7800" b="1" dirty="0" smtClean="0">
                <a:solidFill>
                  <a:schemeClr val="tx1"/>
                </a:solidFill>
              </a:rPr>
              <a:t>Isaac  Newton</a:t>
            </a:r>
            <a:r>
              <a:rPr lang="en-US" sz="7800" dirty="0" smtClean="0">
                <a:solidFill>
                  <a:schemeClr val="tx1"/>
                </a:solidFill>
              </a:rPr>
              <a:t/>
            </a:r>
            <a:br>
              <a:rPr lang="en-US" sz="7800" dirty="0" smtClean="0">
                <a:solidFill>
                  <a:schemeClr val="tx1"/>
                </a:solidFill>
              </a:rPr>
            </a:br>
            <a:r>
              <a:rPr lang="en-US" sz="7800" dirty="0" smtClean="0"/>
              <a:t>        </a:t>
            </a:r>
            <a:endParaRPr lang="en-US" sz="5000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4742936"/>
            <a:ext cx="26494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b="1" dirty="0" smtClean="0">
                <a:latin typeface="Constantia" panose="02030602050306030303" pitchFamily="18" charset="0"/>
              </a:rPr>
              <a:t>Birthhouse</a:t>
            </a:r>
          </a:p>
          <a:p>
            <a:r>
              <a:rPr lang="nl-NL" sz="1500" b="1" dirty="0" smtClean="0">
                <a:latin typeface="Constantia" panose="02030602050306030303" pitchFamily="18" charset="0"/>
              </a:rPr>
              <a:t>Woolshorpe</a:t>
            </a:r>
            <a:endParaRPr lang="en-GB" sz="1500" b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56028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" y="-531440"/>
            <a:ext cx="9141728" cy="9141728"/>
          </a:xfrm>
        </p:spPr>
      </p:pic>
    </p:spTree>
    <p:extLst>
      <p:ext uri="{BB962C8B-B14F-4D97-AF65-F5344CB8AC3E}">
        <p14:creationId xmlns:p14="http://schemas.microsoft.com/office/powerpoint/2010/main" val="351428672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17" y="4293095"/>
            <a:ext cx="3254414" cy="24408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777" y="260648"/>
            <a:ext cx="3024336" cy="4177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620198"/>
            <a:ext cx="3023830" cy="20158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40152" y="260648"/>
            <a:ext cx="3023830" cy="4177364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5975701" y="4620198"/>
            <a:ext cx="3023830" cy="2015886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315875" y="259525"/>
            <a:ext cx="48245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 dirty="0" smtClean="0">
                <a:latin typeface="+mj-lt"/>
              </a:rPr>
              <a:t>Nicolaus Copernicus</a:t>
            </a:r>
            <a:endParaRPr lang="en-GB" sz="2500" b="1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4898" y="753671"/>
            <a:ext cx="482453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smtClean="0">
                <a:latin typeface="Constantia" panose="02030602050306030303" pitchFamily="18" charset="0"/>
              </a:rPr>
              <a:t>1473               – born in Torun (Poland)</a:t>
            </a:r>
          </a:p>
          <a:p>
            <a:endParaRPr lang="nl-NL" sz="1400" b="1" dirty="0">
              <a:latin typeface="Constantia" panose="02030602050306030303" pitchFamily="18" charset="0"/>
            </a:endParaRPr>
          </a:p>
          <a:p>
            <a:r>
              <a:rPr lang="nl-NL" sz="1400" b="1" dirty="0" smtClean="0">
                <a:latin typeface="Constantia" panose="02030602050306030303" pitchFamily="18" charset="0"/>
              </a:rPr>
              <a:t>1491-1495      - study Univ. Krakow</a:t>
            </a:r>
          </a:p>
          <a:p>
            <a:r>
              <a:rPr lang="nl-NL" sz="1400" b="1" dirty="0" smtClean="0">
                <a:latin typeface="Constantia" panose="02030602050306030303" pitchFamily="18" charset="0"/>
              </a:rPr>
              <a:t>1496-1501      -  3 years Univ. Bologna -  canon law</a:t>
            </a:r>
          </a:p>
          <a:p>
            <a:r>
              <a:rPr lang="nl-NL" sz="1400" b="1" dirty="0" smtClean="0">
                <a:latin typeface="Constantia" panose="02030602050306030303" pitchFamily="18" charset="0"/>
              </a:rPr>
              <a:t>1503-              - Warmia  </a:t>
            </a:r>
          </a:p>
          <a:p>
            <a:r>
              <a:rPr lang="nl-NL" sz="1400" b="1" dirty="0" smtClean="0">
                <a:latin typeface="Constantia" panose="02030602050306030303" pitchFamily="18" charset="0"/>
              </a:rPr>
              <a:t>1514                - Frombork</a:t>
            </a:r>
          </a:p>
          <a:p>
            <a:endParaRPr lang="nl-NL" sz="1400" b="1" dirty="0">
              <a:latin typeface="Constantia" panose="02030602050306030303" pitchFamily="18" charset="0"/>
            </a:endParaRPr>
          </a:p>
          <a:p>
            <a:r>
              <a:rPr lang="nl-NL" sz="1400" b="1" dirty="0" smtClean="0">
                <a:latin typeface="Constantia" panose="02030602050306030303" pitchFamily="18" charset="0"/>
              </a:rPr>
              <a:t>Languages:   Latin , German</a:t>
            </a:r>
          </a:p>
          <a:p>
            <a:endParaRPr lang="nl-NL" sz="1400" b="1" dirty="0" smtClean="0">
              <a:latin typeface="Constantia" panose="02030602050306030303" pitchFamily="18" charset="0"/>
            </a:endParaRPr>
          </a:p>
          <a:p>
            <a:pPr marL="342900" indent="-342900">
              <a:buAutoNum type="arabicPlain" startAt="1514"/>
            </a:pPr>
            <a:r>
              <a:rPr lang="nl-NL" sz="1400" b="1" dirty="0" smtClean="0">
                <a:latin typeface="Constantia" panose="02030602050306030303" pitchFamily="18" charset="0"/>
              </a:rPr>
              <a:t>-  Commentariolus</a:t>
            </a:r>
          </a:p>
          <a:p>
            <a:r>
              <a:rPr lang="en-GB" sz="1200" i="1" dirty="0" smtClean="0">
                <a:latin typeface="Constantia" panose="02030602050306030303" pitchFamily="18" charset="0"/>
              </a:rPr>
              <a:t>              Nicolai </a:t>
            </a:r>
            <a:r>
              <a:rPr lang="en-GB" sz="1200" i="1" dirty="0" err="1">
                <a:latin typeface="Constantia" panose="02030602050306030303" pitchFamily="18" charset="0"/>
              </a:rPr>
              <a:t>Copernici</a:t>
            </a:r>
            <a:r>
              <a:rPr lang="en-GB" sz="1200" i="1" dirty="0">
                <a:latin typeface="Constantia" panose="02030602050306030303" pitchFamily="18" charset="0"/>
              </a:rPr>
              <a:t> de </a:t>
            </a:r>
            <a:r>
              <a:rPr lang="en-GB" sz="1200" i="1" dirty="0" err="1">
                <a:latin typeface="Constantia" panose="02030602050306030303" pitchFamily="18" charset="0"/>
              </a:rPr>
              <a:t>hypothesibus</a:t>
            </a:r>
            <a:r>
              <a:rPr lang="en-GB" sz="1200" i="1" dirty="0">
                <a:latin typeface="Constantia" panose="02030602050306030303" pitchFamily="18" charset="0"/>
              </a:rPr>
              <a:t> </a:t>
            </a:r>
            <a:r>
              <a:rPr lang="en-GB" sz="1200" i="1" dirty="0" err="1">
                <a:latin typeface="Constantia" panose="02030602050306030303" pitchFamily="18" charset="0"/>
              </a:rPr>
              <a:t>motuum</a:t>
            </a:r>
            <a:r>
              <a:rPr lang="en-GB" sz="1200" i="1" dirty="0">
                <a:latin typeface="Constantia" panose="02030602050306030303" pitchFamily="18" charset="0"/>
              </a:rPr>
              <a:t> </a:t>
            </a:r>
            <a:r>
              <a:rPr lang="en-GB" sz="1200" i="1" dirty="0" err="1">
                <a:latin typeface="Constantia" panose="02030602050306030303" pitchFamily="18" charset="0"/>
              </a:rPr>
              <a:t>coelestium</a:t>
            </a:r>
            <a:r>
              <a:rPr lang="en-GB" sz="1200" i="1" dirty="0">
                <a:latin typeface="Constantia" panose="02030602050306030303" pitchFamily="18" charset="0"/>
              </a:rPr>
              <a:t> a se </a:t>
            </a:r>
            <a:r>
              <a:rPr lang="en-GB" sz="1200" i="1" dirty="0" smtClean="0">
                <a:latin typeface="Constantia" panose="02030602050306030303" pitchFamily="18" charset="0"/>
              </a:rPr>
              <a:t>             </a:t>
            </a:r>
          </a:p>
          <a:p>
            <a:r>
              <a:rPr lang="en-GB" sz="1200" i="1" dirty="0">
                <a:latin typeface="Constantia" panose="02030602050306030303" pitchFamily="18" charset="0"/>
              </a:rPr>
              <a:t> </a:t>
            </a:r>
            <a:r>
              <a:rPr lang="en-GB" sz="1200" i="1" dirty="0" smtClean="0">
                <a:latin typeface="Constantia" panose="02030602050306030303" pitchFamily="18" charset="0"/>
              </a:rPr>
              <a:t>             </a:t>
            </a:r>
            <a:r>
              <a:rPr lang="en-GB" sz="1200" i="1" dirty="0" err="1" smtClean="0">
                <a:latin typeface="Constantia" panose="02030602050306030303" pitchFamily="18" charset="0"/>
              </a:rPr>
              <a:t>constitutis</a:t>
            </a:r>
            <a:r>
              <a:rPr lang="en-GB" sz="1200" i="1" dirty="0" smtClean="0">
                <a:latin typeface="Constantia" panose="02030602050306030303" pitchFamily="18" charset="0"/>
              </a:rPr>
              <a:t> </a:t>
            </a:r>
            <a:r>
              <a:rPr lang="en-GB" sz="1200" i="1" dirty="0" err="1" smtClean="0">
                <a:latin typeface="Constantia" panose="02030602050306030303" pitchFamily="18" charset="0"/>
              </a:rPr>
              <a:t>commentariolus</a:t>
            </a:r>
            <a:endParaRPr lang="en-GB" sz="1200" i="1" dirty="0" smtClean="0">
              <a:latin typeface="Constantia" panose="02030602050306030303" pitchFamily="18" charset="0"/>
            </a:endParaRPr>
          </a:p>
          <a:p>
            <a:endParaRPr lang="nl-NL" sz="1200" i="1" dirty="0">
              <a:latin typeface="Constantia" panose="02030602050306030303" pitchFamily="18" charset="0"/>
            </a:endParaRPr>
          </a:p>
          <a:p>
            <a:r>
              <a:rPr lang="nl-NL" sz="1200" i="1" dirty="0" smtClean="0">
                <a:latin typeface="Constantia" panose="02030602050306030303" pitchFamily="18" charset="0"/>
              </a:rPr>
              <a:t>               + </a:t>
            </a:r>
            <a:r>
              <a:rPr lang="nl-NL" sz="1200" b="1" dirty="0" smtClean="0">
                <a:latin typeface="Constantia" panose="02030602050306030303" pitchFamily="18" charset="0"/>
              </a:rPr>
              <a:t>theoretical treatise on heliocentric mechanism</a:t>
            </a:r>
          </a:p>
          <a:p>
            <a:r>
              <a:rPr lang="nl-NL" sz="1200" b="1" dirty="0">
                <a:latin typeface="Constantia" panose="02030602050306030303" pitchFamily="18" charset="0"/>
              </a:rPr>
              <a:t> </a:t>
            </a:r>
            <a:r>
              <a:rPr lang="nl-NL" sz="1200" b="1" dirty="0" smtClean="0">
                <a:latin typeface="Constantia" panose="02030602050306030303" pitchFamily="18" charset="0"/>
              </a:rPr>
              <a:t>              +  40 pages, 7 basic assumptions</a:t>
            </a:r>
          </a:p>
          <a:p>
            <a:r>
              <a:rPr lang="nl-NL" dirty="0" smtClean="0"/>
              <a:t>          </a:t>
            </a:r>
          </a:p>
          <a:p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4293096"/>
            <a:ext cx="1602020" cy="24241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60032" y="199673"/>
            <a:ext cx="15121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dirty="0" smtClean="0">
                <a:latin typeface="Constantia" panose="02030602050306030303" pitchFamily="18" charset="0"/>
              </a:rPr>
              <a:t>Birthhouse Copernicus, </a:t>
            </a:r>
          </a:p>
          <a:p>
            <a:r>
              <a:rPr lang="nl-NL" sz="1000" b="1" dirty="0" smtClean="0">
                <a:latin typeface="Constantia" panose="02030602050306030303" pitchFamily="18" charset="0"/>
              </a:rPr>
              <a:t>Torun</a:t>
            </a:r>
            <a:endParaRPr lang="en-GB" sz="1000" b="1" dirty="0">
              <a:latin typeface="Constantia" panose="020306020503060303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2239" y="3735121"/>
            <a:ext cx="53285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000" b="1" dirty="0" smtClean="0">
              <a:latin typeface="Constantia" panose="02030602050306030303" pitchFamily="18" charset="0"/>
            </a:endParaRPr>
          </a:p>
          <a:p>
            <a:endParaRPr lang="nl-NL" sz="1000" b="1" dirty="0">
              <a:latin typeface="Constantia" panose="02030602050306030303" pitchFamily="18" charset="0"/>
            </a:endParaRPr>
          </a:p>
          <a:p>
            <a:r>
              <a:rPr lang="nl-NL" sz="1000" b="1" dirty="0" smtClean="0">
                <a:latin typeface="Constantia" panose="02030602050306030303" pitchFamily="18" charset="0"/>
              </a:rPr>
              <a:t>Tower (living) Copernicus, Frombork                                            Frombork Cathedral</a:t>
            </a:r>
            <a:endParaRPr lang="en-GB" sz="1000" b="1" dirty="0">
              <a:latin typeface="Constantia" panose="02030602050306030303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2239" y="753671"/>
            <a:ext cx="4960892" cy="3179385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84898" y="4293096"/>
            <a:ext cx="1584667" cy="2432062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2158717" y="4289119"/>
            <a:ext cx="3254414" cy="2432062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72259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copernicus.lr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0"/>
            <a:ext cx="9572625" cy="924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42875" y="0"/>
            <a:ext cx="9572625" cy="7533456"/>
          </a:xfrm>
          <a:prstGeom prst="rect">
            <a:avLst/>
          </a:prstGeom>
          <a:solidFill>
            <a:schemeClr val="bg2">
              <a:lumMod val="60000"/>
              <a:lumOff val="40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827584" y="260648"/>
            <a:ext cx="9683427" cy="7173416"/>
          </a:xfrm>
          <a:prstGeom prst="rect">
            <a:avLst/>
          </a:prstGeom>
          <a:noFill/>
          <a:effectLst>
            <a:outerShdw blurRad="50800" dist="114300" dir="144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There 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is no one </a:t>
            </a:r>
            <a:r>
              <a:rPr lang="en-GB" sz="1400" b="1" dirty="0" err="1">
                <a:solidFill>
                  <a:schemeClr val="accent1"/>
                </a:solidFill>
                <a:latin typeface="Constantia" panose="02030602050306030303" pitchFamily="18" charset="0"/>
              </a:rPr>
              <a:t>center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 of all the celestial circles or spheres.</a:t>
            </a:r>
            <a:b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</a:br>
            <a:endParaRPr lang="en-GB" sz="1400" b="1" dirty="0" smtClean="0">
              <a:solidFill>
                <a:schemeClr val="accent1"/>
              </a:solidFill>
              <a:latin typeface="Constantia" panose="02030602050306030303" pitchFamily="18" charset="0"/>
            </a:endParaRPr>
          </a:p>
          <a:p>
            <a:pPr marL="342900" indent="-342900">
              <a:buAutoNum type="arabicPeriod"/>
            </a:pP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 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The </a:t>
            </a:r>
            <a:r>
              <a:rPr lang="en-GB" sz="1400" b="1" dirty="0" err="1">
                <a:solidFill>
                  <a:schemeClr val="accent1"/>
                </a:solidFill>
                <a:latin typeface="Constantia" panose="02030602050306030303" pitchFamily="18" charset="0"/>
              </a:rPr>
              <a:t>center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 of the earth is not the </a:t>
            </a:r>
            <a:r>
              <a:rPr lang="en-GB" sz="1400" b="1" dirty="0" err="1">
                <a:solidFill>
                  <a:schemeClr val="accent1"/>
                </a:solidFill>
                <a:latin typeface="Constantia" panose="02030602050306030303" pitchFamily="18" charset="0"/>
              </a:rPr>
              <a:t>center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 of the universe, but only of </a:t>
            </a:r>
            <a:endParaRPr lang="en-GB" sz="1400" b="1" dirty="0" smtClean="0">
              <a:solidFill>
                <a:schemeClr val="accent1"/>
              </a:solidFill>
              <a:latin typeface="Constantia" panose="02030602050306030303" pitchFamily="18" charset="0"/>
            </a:endParaRPr>
          </a:p>
          <a:p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         gravity 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and of the lunar sphere</a:t>
            </a: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.</a:t>
            </a:r>
          </a:p>
          <a:p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/>
            </a:r>
            <a:b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</a:b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3. </a:t>
            </a: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     All 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the spheres revolve about the sun as their midpoint, and therefore </a:t>
            </a:r>
            <a:endParaRPr lang="en-GB" sz="1400" b="1" dirty="0" smtClean="0">
              <a:solidFill>
                <a:schemeClr val="accent1"/>
              </a:solidFill>
              <a:latin typeface="Constantia" panose="02030602050306030303" pitchFamily="18" charset="0"/>
            </a:endParaRPr>
          </a:p>
          <a:p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 </a:t>
            </a: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        the 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sun is the </a:t>
            </a:r>
            <a:r>
              <a:rPr lang="en-GB" sz="1400" b="1" dirty="0" err="1">
                <a:solidFill>
                  <a:schemeClr val="accent1"/>
                </a:solidFill>
                <a:latin typeface="Constantia" panose="02030602050306030303" pitchFamily="18" charset="0"/>
              </a:rPr>
              <a:t>center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 of the universe</a:t>
            </a: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.</a:t>
            </a:r>
          </a:p>
          <a:p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/>
            </a:r>
            <a:b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</a:b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4. </a:t>
            </a: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    The 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ratio of the earth's distance from the sun to the height of the </a:t>
            </a: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firmament</a:t>
            </a:r>
          </a:p>
          <a:p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 </a:t>
            </a: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       (outermost 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celestial sphere containing the stars) is so much smaller than the </a:t>
            </a:r>
            <a:endParaRPr lang="en-GB" sz="1400" b="1" dirty="0" smtClean="0">
              <a:solidFill>
                <a:schemeClr val="accent1"/>
              </a:solidFill>
              <a:latin typeface="Constantia" panose="02030602050306030303" pitchFamily="18" charset="0"/>
            </a:endParaRPr>
          </a:p>
          <a:p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 </a:t>
            </a: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       ratio 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of the earth's radius to its distance from the sun that the distance from </a:t>
            </a:r>
            <a:endParaRPr lang="en-GB" sz="1400" b="1" dirty="0" smtClean="0">
              <a:solidFill>
                <a:schemeClr val="accent1"/>
              </a:solidFill>
              <a:latin typeface="Constantia" panose="02030602050306030303" pitchFamily="18" charset="0"/>
            </a:endParaRPr>
          </a:p>
          <a:p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 </a:t>
            </a: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        the 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earth to the sun is imperceptible in comparison with the height of the </a:t>
            </a:r>
            <a:endParaRPr lang="en-GB" sz="1400" b="1" dirty="0" smtClean="0">
              <a:solidFill>
                <a:schemeClr val="accent1"/>
              </a:solidFill>
              <a:latin typeface="Constantia" panose="02030602050306030303" pitchFamily="18" charset="0"/>
            </a:endParaRPr>
          </a:p>
          <a:p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 </a:t>
            </a: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        firmament.</a:t>
            </a:r>
          </a:p>
          <a:p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/>
            </a:r>
            <a:b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</a:b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 5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. </a:t>
            </a: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    Whatever 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motion appears in the firmament arises not from any motion of the </a:t>
            </a:r>
            <a:endParaRPr lang="en-GB" sz="1400" b="1" dirty="0" smtClean="0">
              <a:solidFill>
                <a:schemeClr val="accent1"/>
              </a:solidFill>
              <a:latin typeface="Constantia" panose="02030602050306030303" pitchFamily="18" charset="0"/>
            </a:endParaRPr>
          </a:p>
          <a:p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         firmament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, but from the earth's motion. The earth together with its circumjacent </a:t>
            </a:r>
            <a:endParaRPr lang="en-GB" sz="1400" b="1" dirty="0" smtClean="0">
              <a:solidFill>
                <a:schemeClr val="accent1"/>
              </a:solidFill>
              <a:latin typeface="Constantia" panose="02030602050306030303" pitchFamily="18" charset="0"/>
            </a:endParaRPr>
          </a:p>
          <a:p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 </a:t>
            </a: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        elements 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performs a complete rotation on its fixed poles in a daily motion, while </a:t>
            </a:r>
            <a:endParaRPr lang="en-GB" sz="1400" b="1" dirty="0" smtClean="0">
              <a:solidFill>
                <a:schemeClr val="accent1"/>
              </a:solidFill>
              <a:latin typeface="Constantia" panose="02030602050306030303" pitchFamily="18" charset="0"/>
            </a:endParaRPr>
          </a:p>
          <a:p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 </a:t>
            </a: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        the 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firmament and highest heaven abide unchanged</a:t>
            </a: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.</a:t>
            </a:r>
          </a:p>
          <a:p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/>
            </a:r>
            <a:b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</a:b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6. </a:t>
            </a: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    What 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appear to us as motions of the sun arise not from its motion but from the </a:t>
            </a:r>
            <a:endParaRPr lang="en-GB" sz="1400" b="1" dirty="0" smtClean="0">
              <a:solidFill>
                <a:schemeClr val="accent1"/>
              </a:solidFill>
              <a:latin typeface="Constantia" panose="02030602050306030303" pitchFamily="18" charset="0"/>
            </a:endParaRPr>
          </a:p>
          <a:p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 </a:t>
            </a: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        motion 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of the earth and our sphere, with which we revolve about the sun like </a:t>
            </a:r>
            <a:endParaRPr lang="en-GB" sz="1400" b="1" dirty="0" smtClean="0">
              <a:solidFill>
                <a:schemeClr val="accent1"/>
              </a:solidFill>
              <a:latin typeface="Constantia" panose="02030602050306030303" pitchFamily="18" charset="0"/>
            </a:endParaRPr>
          </a:p>
          <a:p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 </a:t>
            </a: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        any 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other planet. The earth has, then, more than one motion.</a:t>
            </a:r>
            <a:b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</a:br>
            <a:endParaRPr lang="en-GB" sz="1400" b="1" dirty="0">
              <a:solidFill>
                <a:schemeClr val="accent1"/>
              </a:solidFill>
              <a:latin typeface="Constantia" panose="02030602050306030303" pitchFamily="18" charset="0"/>
            </a:endParaRPr>
          </a:p>
          <a:p>
            <a:pPr marL="342900" indent="-342900">
              <a:buAutoNum type="arabicPeriod" startAt="7"/>
            </a:pP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The 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apparent retrograde and direct motion of the planets arises not from their  </a:t>
            </a:r>
            <a:endParaRPr lang="en-GB" sz="1400" b="1" dirty="0" smtClean="0">
              <a:solidFill>
                <a:schemeClr val="accent1"/>
              </a:solidFill>
              <a:latin typeface="Constantia" panose="02030602050306030303" pitchFamily="18" charset="0"/>
            </a:endParaRPr>
          </a:p>
          <a:p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        motion 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but from the earth's. The motion of the earth alone, therefore, suffices </a:t>
            </a:r>
            <a:endParaRPr lang="en-GB" sz="1400" b="1" dirty="0" smtClean="0">
              <a:solidFill>
                <a:schemeClr val="accent1"/>
              </a:solidFill>
              <a:latin typeface="Constantia" panose="02030602050306030303" pitchFamily="18" charset="0"/>
            </a:endParaRPr>
          </a:p>
          <a:p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 </a:t>
            </a: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       to 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explain so many apparent inequalities in the heavens.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612576" y="548680"/>
            <a:ext cx="10979571" cy="13716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lnSpc>
                <a:spcPct val="85000"/>
              </a:lnSpc>
              <a:defRPr/>
            </a:pPr>
            <a:r>
              <a:rPr lang="en-US" sz="6000" b="1" dirty="0" err="1" smtClean="0">
                <a:ln w="6350">
                  <a:noFill/>
                </a:ln>
                <a:solidFill>
                  <a:prstClr val="white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onstantia" panose="02030602050306030303" pitchFamily="18" charset="0"/>
              </a:rPr>
              <a:t>Commentariolus</a:t>
            </a:r>
            <a:endParaRPr lang="en-US" sz="6000" b="1" dirty="0" smtClean="0">
              <a:ln w="6350">
                <a:noFill/>
              </a:ln>
              <a:solidFill>
                <a:prstClr val="white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>
              <a:lnSpc>
                <a:spcPct val="85000"/>
              </a:lnSpc>
              <a:defRPr/>
            </a:pPr>
            <a:endParaRPr lang="en-US" sz="6000" b="1" dirty="0">
              <a:ln w="6350">
                <a:noFill/>
              </a:ln>
              <a:solidFill>
                <a:prstClr val="white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>
              <a:lnSpc>
                <a:spcPct val="85000"/>
              </a:lnSpc>
              <a:defRPr/>
            </a:pPr>
            <a:endParaRPr lang="en-US" sz="6000" b="1" dirty="0">
              <a:ln w="6350">
                <a:noFill/>
              </a:ln>
              <a:solidFill>
                <a:prstClr val="white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5576" y="908720"/>
            <a:ext cx="8064896" cy="583264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2462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pernican_heliocentris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8" y="1142984"/>
            <a:ext cx="2963671" cy="4786346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8195" name="Picture 12" descr="De_revolutionibus_orbium_coelestiu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143000"/>
            <a:ext cx="2840037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Nikolaus_Koperniku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25" y="1428750"/>
            <a:ext cx="3738563" cy="4357688"/>
          </a:xfrm>
          <a:prstGeom prst="rect">
            <a:avLst/>
          </a:prstGeom>
          <a:effectLst>
            <a:outerShdw blurRad="50800" dist="215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428660" y="0"/>
            <a:ext cx="9858375" cy="13716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lnSpc>
                <a:spcPct val="85000"/>
              </a:lnSpc>
              <a:defRPr/>
            </a:pPr>
            <a:r>
              <a:rPr lang="en-US" sz="6000" b="1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onstantia" panose="02030602050306030303" pitchFamily="18" charset="0"/>
              </a:rPr>
              <a:t>De </a:t>
            </a:r>
            <a:r>
              <a:rPr lang="en-US" sz="6000" b="1" dirty="0" err="1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onstantia" panose="02030602050306030303" pitchFamily="18" charset="0"/>
              </a:rPr>
              <a:t>Revolutionibus</a:t>
            </a:r>
            <a:endParaRPr lang="en-US" sz="6000" b="1" dirty="0">
              <a:ln w="6350">
                <a:noFill/>
              </a:ln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-214346" y="5715016"/>
            <a:ext cx="9858375" cy="13716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lnSpc>
                <a:spcPct val="85000"/>
              </a:lnSpc>
              <a:defRPr/>
            </a:pPr>
            <a:r>
              <a:rPr lang="en-US" sz="6000" b="1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onstantia" panose="02030602050306030303" pitchFamily="18" charset="0"/>
              </a:rPr>
              <a:t>Orbium </a:t>
            </a:r>
            <a:r>
              <a:rPr lang="en-US" sz="6000" b="1" dirty="0" err="1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onstantia" panose="02030602050306030303" pitchFamily="18" charset="0"/>
              </a:rPr>
              <a:t>Coelestium</a:t>
            </a:r>
            <a:endParaRPr lang="en-US" sz="6000" b="1" dirty="0">
              <a:ln w="6350">
                <a:noFill/>
              </a:ln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98142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copernicus.lr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0"/>
            <a:ext cx="9572625" cy="924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65673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Nikolaus_Koperniku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930" y="1203691"/>
            <a:ext cx="4633302" cy="5400600"/>
          </a:xfrm>
          <a:prstGeom prst="rect">
            <a:avLst/>
          </a:prstGeom>
          <a:effectLst>
            <a:outerShdw blurRad="50800" dist="215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428660" y="0"/>
            <a:ext cx="9858375" cy="13716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lnSpc>
                <a:spcPct val="85000"/>
              </a:lnSpc>
              <a:defRPr/>
            </a:pPr>
            <a:r>
              <a:rPr lang="en-US" sz="6000" b="1" dirty="0" smtClean="0">
                <a:ln w="6350">
                  <a:noFill/>
                </a:ln>
                <a:solidFill>
                  <a:prstClr val="white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onstantia" panose="02030602050306030303" pitchFamily="18" charset="0"/>
              </a:rPr>
              <a:t>Nicolaus Copernicus</a:t>
            </a:r>
            <a:endParaRPr lang="en-US" sz="6000" b="1" dirty="0">
              <a:ln w="6350">
                <a:noFill/>
              </a:ln>
              <a:solidFill>
                <a:prstClr val="white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68070" y="1196752"/>
            <a:ext cx="4633302" cy="5400600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200000" y="1040425"/>
            <a:ext cx="388843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400" b="1" dirty="0" smtClean="0">
              <a:latin typeface="Constantia" panose="02030602050306030303" pitchFamily="18" charset="0"/>
            </a:endParaRPr>
          </a:p>
          <a:p>
            <a:endParaRPr lang="nl-NL" sz="1400" b="1" dirty="0">
              <a:latin typeface="Constantia" panose="02030602050306030303" pitchFamily="18" charset="0"/>
            </a:endParaRPr>
          </a:p>
          <a:p>
            <a:r>
              <a:rPr lang="nl-NL" sz="1400" dirty="0" smtClean="0">
                <a:latin typeface="Constantia" panose="02030602050306030303" pitchFamily="18" charset="0"/>
              </a:rPr>
              <a:t>1543 – publication </a:t>
            </a:r>
            <a:endParaRPr lang="nl-NL" sz="1400" b="1" dirty="0" smtClean="0">
              <a:latin typeface="Constantia" panose="02030602050306030303" pitchFamily="18" charset="0"/>
            </a:endParaRPr>
          </a:p>
          <a:p>
            <a:r>
              <a:rPr lang="nl-NL" sz="1400" b="1" dirty="0" smtClean="0">
                <a:latin typeface="Constantia" panose="02030602050306030303" pitchFamily="18" charset="0"/>
              </a:rPr>
              <a:t>De Revolutionibus Orbium Coelestium</a:t>
            </a:r>
          </a:p>
          <a:p>
            <a:r>
              <a:rPr lang="nl-NL" sz="1400" b="1" dirty="0" smtClean="0">
                <a:latin typeface="Constantia" panose="02030602050306030303" pitchFamily="18" charset="0"/>
              </a:rPr>
              <a:t>(On the Revolution of the Celestial Spheres)</a:t>
            </a:r>
          </a:p>
          <a:p>
            <a:endParaRPr lang="nl-NL" sz="1400" b="1" dirty="0">
              <a:latin typeface="Constantia" panose="02030602050306030303" pitchFamily="18" charset="0"/>
            </a:endParaRPr>
          </a:p>
          <a:p>
            <a:endParaRPr lang="nl-NL" sz="1400" b="1" dirty="0" smtClean="0">
              <a:latin typeface="Constantia" panose="02030602050306030303" pitchFamily="18" charset="0"/>
            </a:endParaRPr>
          </a:p>
          <a:p>
            <a:r>
              <a:rPr lang="nl-NL" sz="1400" dirty="0" smtClean="0">
                <a:latin typeface="Constantia" panose="02030602050306030303" pitchFamily="18" charset="0"/>
              </a:rPr>
              <a:t>1514-</a:t>
            </a:r>
            <a:r>
              <a:rPr lang="nl-NL" sz="1400" b="1" dirty="0" smtClean="0">
                <a:latin typeface="Constantia" panose="02030602050306030303" pitchFamily="18" charset="0"/>
              </a:rPr>
              <a:t> Commentariolus  (Little Commentary)</a:t>
            </a:r>
            <a:endParaRPr lang="nl-NL" sz="1400" b="1" dirty="0">
              <a:latin typeface="Constantia" panose="02030602050306030303" pitchFamily="18" charset="0"/>
            </a:endParaRPr>
          </a:p>
          <a:p>
            <a:r>
              <a:rPr lang="nl-NL" sz="1400" dirty="0" smtClean="0">
                <a:latin typeface="Constantia" panose="02030602050306030303" pitchFamily="18" charset="0"/>
              </a:rPr>
              <a:t>1532 – finished work on Revolutionibus</a:t>
            </a:r>
          </a:p>
          <a:p>
            <a:endParaRPr lang="nl-NL" sz="1400" dirty="0">
              <a:latin typeface="Constantia" panose="02030602050306030303" pitchFamily="18" charset="0"/>
            </a:endParaRPr>
          </a:p>
          <a:p>
            <a:pPr marL="342900" indent="-342900">
              <a:buAutoNum type="arabicPlain" startAt="1543"/>
            </a:pPr>
            <a:r>
              <a:rPr lang="nl-NL" sz="1400" dirty="0" smtClean="0">
                <a:latin typeface="Constantia" panose="02030602050306030303" pitchFamily="18" charset="0"/>
              </a:rPr>
              <a:t>- publication pushed and processed</a:t>
            </a:r>
            <a:endParaRPr lang="en-GB" sz="1400" dirty="0" smtClean="0">
              <a:latin typeface="Constantia" panose="02030602050306030303" pitchFamily="18" charset="0"/>
            </a:endParaRPr>
          </a:p>
          <a:p>
            <a:r>
              <a:rPr lang="nl-NL" sz="1400" dirty="0">
                <a:latin typeface="Constantia" panose="02030602050306030303" pitchFamily="18" charset="0"/>
              </a:rPr>
              <a:t> </a:t>
            </a:r>
            <a:r>
              <a:rPr lang="nl-NL" sz="1400" dirty="0" smtClean="0">
                <a:latin typeface="Constantia" panose="02030602050306030303" pitchFamily="18" charset="0"/>
              </a:rPr>
              <a:t>         by George Joachim Rheticus</a:t>
            </a:r>
          </a:p>
          <a:p>
            <a:r>
              <a:rPr lang="nl-NL" sz="1400" dirty="0">
                <a:latin typeface="Constantia" panose="02030602050306030303" pitchFamily="18" charset="0"/>
              </a:rPr>
              <a:t> </a:t>
            </a:r>
            <a:r>
              <a:rPr lang="nl-NL" sz="1400" dirty="0" smtClean="0">
                <a:latin typeface="Constantia" panose="02030602050306030303" pitchFamily="18" charset="0"/>
              </a:rPr>
              <a:t>         (mathematician Wittenberg)</a:t>
            </a:r>
          </a:p>
          <a:p>
            <a:endParaRPr lang="nl-NL" sz="1400" dirty="0">
              <a:latin typeface="Constantia" panose="02030602050306030303" pitchFamily="18" charset="0"/>
            </a:endParaRPr>
          </a:p>
          <a:p>
            <a:r>
              <a:rPr lang="nl-NL" sz="1400" dirty="0" smtClean="0">
                <a:latin typeface="Constantia" panose="02030602050306030303" pitchFamily="18" charset="0"/>
              </a:rPr>
              <a:t>       -  printed by </a:t>
            </a:r>
          </a:p>
          <a:p>
            <a:r>
              <a:rPr lang="nl-NL" sz="1400" dirty="0">
                <a:latin typeface="Constantia" panose="02030602050306030303" pitchFamily="18" charset="0"/>
              </a:rPr>
              <a:t> </a:t>
            </a:r>
            <a:r>
              <a:rPr lang="nl-NL" sz="1400" dirty="0" smtClean="0">
                <a:latin typeface="Constantia" panose="02030602050306030303" pitchFamily="18" charset="0"/>
              </a:rPr>
              <a:t>          Johannes Petreius, Nuremburg</a:t>
            </a:r>
          </a:p>
          <a:p>
            <a:endParaRPr lang="nl-NL" sz="1400" dirty="0">
              <a:latin typeface="Constantia" panose="02030602050306030303" pitchFamily="18" charset="0"/>
            </a:endParaRPr>
          </a:p>
          <a:p>
            <a:r>
              <a:rPr lang="nl-NL" sz="1400" dirty="0" smtClean="0">
                <a:latin typeface="Constantia" panose="02030602050306030303" pitchFamily="18" charset="0"/>
              </a:rPr>
              <a:t>May 24, 1543  - death Copernicus</a:t>
            </a:r>
          </a:p>
          <a:p>
            <a:r>
              <a:rPr lang="nl-NL" sz="1400" dirty="0">
                <a:latin typeface="Constantia" panose="02030602050306030303" pitchFamily="18" charset="0"/>
              </a:rPr>
              <a:t> </a:t>
            </a:r>
            <a:r>
              <a:rPr lang="nl-NL" sz="1400" dirty="0" smtClean="0">
                <a:latin typeface="Constantia" panose="02030602050306030303" pitchFamily="18" charset="0"/>
              </a:rPr>
              <a:t>                        - legend: presentation last </a:t>
            </a:r>
          </a:p>
          <a:p>
            <a:r>
              <a:rPr lang="nl-NL" sz="1400" dirty="0">
                <a:latin typeface="Constantia" panose="02030602050306030303" pitchFamily="18" charset="0"/>
              </a:rPr>
              <a:t> </a:t>
            </a:r>
            <a:r>
              <a:rPr lang="nl-NL" sz="1400" dirty="0" smtClean="0">
                <a:latin typeface="Constantia" panose="02030602050306030303" pitchFamily="18" charset="0"/>
              </a:rPr>
              <a:t>                          pages printed Revolutionibus</a:t>
            </a:r>
          </a:p>
          <a:p>
            <a:endParaRPr lang="nl-NL" sz="1400" dirty="0">
              <a:latin typeface="Constantia" panose="02030602050306030303" pitchFamily="18" charset="0"/>
            </a:endParaRPr>
          </a:p>
          <a:p>
            <a:r>
              <a:rPr lang="nl-NL" sz="1400" dirty="0" smtClean="0">
                <a:latin typeface="Constantia" panose="02030602050306030303" pitchFamily="18" charset="0"/>
              </a:rPr>
              <a:t>Note: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Copernicus cited Aristarchus of Samos in an early (unpublished) manuscript of De </a:t>
            </a:r>
            <a:r>
              <a:rPr lang="en-GB" sz="1200" dirty="0" err="1">
                <a:latin typeface="Constantia" panose="02030602050306030303" pitchFamily="18" charset="0"/>
              </a:rPr>
              <a:t>Revolutionibus</a:t>
            </a:r>
            <a:r>
              <a:rPr lang="en-GB" sz="1200" dirty="0">
                <a:latin typeface="Constantia" panose="02030602050306030303" pitchFamily="18" charset="0"/>
              </a:rPr>
              <a:t> (which still survives), though he removed the reference from </a:t>
            </a:r>
            <a:endParaRPr lang="en-GB" sz="1200" dirty="0" smtClean="0">
              <a:latin typeface="Constantia" panose="02030602050306030303" pitchFamily="18" charset="0"/>
            </a:endParaRPr>
          </a:p>
          <a:p>
            <a:r>
              <a:rPr lang="en-GB" sz="1200" dirty="0" smtClean="0">
                <a:latin typeface="Constantia" panose="02030602050306030303" pitchFamily="18" charset="0"/>
              </a:rPr>
              <a:t>his </a:t>
            </a:r>
            <a:r>
              <a:rPr lang="en-GB" sz="1200" dirty="0">
                <a:latin typeface="Constantia" panose="02030602050306030303" pitchFamily="18" charset="0"/>
              </a:rPr>
              <a:t>final published </a:t>
            </a:r>
            <a:r>
              <a:rPr lang="en-GB" sz="1200" dirty="0" smtClean="0">
                <a:latin typeface="Constantia" panose="02030602050306030303" pitchFamily="18" charset="0"/>
              </a:rPr>
              <a:t>manuscript.</a:t>
            </a:r>
            <a:endParaRPr lang="nl-NL" sz="1400" dirty="0" smtClean="0">
              <a:latin typeface="Constantia" panose="020306020503060303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504" y="1186661"/>
            <a:ext cx="3888432" cy="5400600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35206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31044" y="5423348"/>
            <a:ext cx="9858375" cy="1371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500" dirty="0" err="1" smtClean="0">
                <a:solidFill>
                  <a:schemeClr val="tx1"/>
                </a:solidFill>
                <a:latin typeface="Elephant" panose="02020904090505020303" pitchFamily="18" charset="0"/>
              </a:rPr>
              <a:t>Tycho</a:t>
            </a:r>
            <a:r>
              <a:rPr lang="en-US" sz="4500" dirty="0" smtClean="0">
                <a:solidFill>
                  <a:schemeClr val="tx1"/>
                </a:solidFill>
                <a:latin typeface="Elephant" panose="02020904090505020303" pitchFamily="18" charset="0"/>
              </a:rPr>
              <a:t> Brahe</a:t>
            </a:r>
            <a:br>
              <a:rPr lang="en-US" sz="4500" dirty="0" smtClean="0">
                <a:solidFill>
                  <a:schemeClr val="tx1"/>
                </a:solidFill>
                <a:latin typeface="Elephant" panose="02020904090505020303" pitchFamily="18" charset="0"/>
              </a:rPr>
            </a:br>
            <a:r>
              <a:rPr lang="en-US" sz="2500" dirty="0" smtClean="0">
                <a:solidFill>
                  <a:schemeClr val="tx1"/>
                </a:solidFill>
                <a:latin typeface="Elephant" panose="02020904090505020303" pitchFamily="18" charset="0"/>
              </a:rPr>
              <a:t>(1546-1601)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72" y="188639"/>
            <a:ext cx="3600400" cy="2885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8639"/>
            <a:ext cx="3600400" cy="534712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66" y="3153939"/>
            <a:ext cx="3599523" cy="29552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2397" y="6237312"/>
            <a:ext cx="46076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dirty="0" smtClean="0">
                <a:latin typeface="Constantia" panose="02030602050306030303" pitchFamily="18" charset="0"/>
              </a:rPr>
              <a:t>Observatory Uranienborg </a:t>
            </a:r>
          </a:p>
          <a:p>
            <a:r>
              <a:rPr lang="nl-NL" sz="1000" b="1" dirty="0">
                <a:latin typeface="Constantia" panose="02030602050306030303" pitchFamily="18" charset="0"/>
              </a:rPr>
              <a:t>o</a:t>
            </a:r>
            <a:r>
              <a:rPr lang="nl-NL" sz="1000" b="1" dirty="0" smtClean="0">
                <a:latin typeface="Constantia" panose="02030602050306030303" pitchFamily="18" charset="0"/>
              </a:rPr>
              <a:t>n island Hven (nowadays between Sweden-Denmark</a:t>
            </a:r>
            <a:r>
              <a:rPr lang="nl-NL" sz="1200" b="1" dirty="0" smtClean="0">
                <a:latin typeface="Constantia" panose="02030602050306030303" pitchFamily="18" charset="0"/>
              </a:rPr>
              <a:t>)</a:t>
            </a:r>
            <a:endParaRPr lang="en-GB" sz="1200" b="1" dirty="0">
              <a:latin typeface="Constantia" panose="020306020503060303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1520" y="6237312"/>
            <a:ext cx="3744416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252397" y="116632"/>
            <a:ext cx="3743539" cy="60486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34471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3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22312</TotalTime>
  <Words>1591</Words>
  <Application>Microsoft Office PowerPoint</Application>
  <PresentationFormat>On-screen Show (4:3)</PresentationFormat>
  <Paragraphs>428</Paragraphs>
  <Slides>38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Apex</vt:lpstr>
      <vt:lpstr>4_Apex</vt:lpstr>
      <vt:lpstr>1_Default Design</vt:lpstr>
      <vt:lpstr>2_Default Design</vt:lpstr>
      <vt:lpstr>Default Design</vt:lpstr>
      <vt:lpstr>13_Paper</vt:lpstr>
      <vt:lpstr>PowerPoint Presentation</vt:lpstr>
      <vt:lpstr>PowerPoint Presentation</vt:lpstr>
      <vt:lpstr>Nikolaus  Copernicus (1473-1543)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Tycho Brahe (1546-1601)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Mysterium Cosmographicum</vt:lpstr>
      <vt:lpstr>Mysterium Cosmographicum</vt:lpstr>
      <vt:lpstr>Mysterium Cosmographicum</vt:lpstr>
      <vt:lpstr>Mysterium Cosmographicum</vt:lpstr>
      <vt:lpstr>Astronomia Nova</vt:lpstr>
      <vt:lpstr>Kepler  Laws</vt:lpstr>
      <vt:lpstr>Harmonices Mundi</vt:lpstr>
      <vt:lpstr>PowerPoint Presentation</vt:lpstr>
      <vt:lpstr>PowerPoint Presentation</vt:lpstr>
      <vt:lpstr>PowerPoint Presentation</vt:lpstr>
      <vt:lpstr>   Galileo Galilei  (1564-1642)</vt:lpstr>
      <vt:lpstr>   Galileo Galilei </vt:lpstr>
      <vt:lpstr>     Galileo Galilei (1564-1642)</vt:lpstr>
      <vt:lpstr>   </vt:lpstr>
      <vt:lpstr>    Galileo Galilei (1564-1642)</vt:lpstr>
      <vt:lpstr>     Galileo Galilei (1564-1642)</vt:lpstr>
      <vt:lpstr>   </vt:lpstr>
      <vt:lpstr>   </vt:lpstr>
      <vt:lpstr>   Isaac  Newton (1643-1727)</vt:lpstr>
      <vt:lpstr>     Isaac  Newton              (1642-1726)         </vt:lpstr>
      <vt:lpstr>     Isaac  Newton         </vt:lpstr>
      <vt:lpstr>PowerPoint Presentation</vt:lpstr>
    </vt:vector>
  </TitlesOfParts>
  <Company>Kapteyn Astronomical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Cosmological Structure Formation</dc:title>
  <dc:creator>weygaert</dc:creator>
  <cp:lastModifiedBy>Rien</cp:lastModifiedBy>
  <cp:revision>869</cp:revision>
  <dcterms:created xsi:type="dcterms:W3CDTF">2003-04-08T08:38:37Z</dcterms:created>
  <dcterms:modified xsi:type="dcterms:W3CDTF">2015-12-14T17:17:40Z</dcterms:modified>
</cp:coreProperties>
</file>