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4.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4" r:id="rId1"/>
    <p:sldMasterId id="2147484087" r:id="rId2"/>
    <p:sldMasterId id="2147484112" r:id="rId3"/>
    <p:sldMasterId id="2147484125" r:id="rId4"/>
    <p:sldMasterId id="2147484138" r:id="rId5"/>
    <p:sldMasterId id="2147484235" r:id="rId6"/>
    <p:sldMasterId id="2147484247" r:id="rId7"/>
    <p:sldMasterId id="2147484259" r:id="rId8"/>
    <p:sldMasterId id="2147484271" r:id="rId9"/>
    <p:sldMasterId id="2147484283" r:id="rId10"/>
    <p:sldMasterId id="2147484295" r:id="rId11"/>
    <p:sldMasterId id="2147484307" r:id="rId12"/>
    <p:sldMasterId id="2147484319" r:id="rId13"/>
    <p:sldMasterId id="2147484331" r:id="rId14"/>
    <p:sldMasterId id="2147484343" r:id="rId15"/>
    <p:sldMasterId id="2147484355" r:id="rId16"/>
    <p:sldMasterId id="2147484381" r:id="rId17"/>
    <p:sldMasterId id="2147484394" r:id="rId18"/>
    <p:sldMasterId id="2147484406" r:id="rId19"/>
    <p:sldMasterId id="2147484419" r:id="rId20"/>
    <p:sldMasterId id="2147484431" r:id="rId21"/>
    <p:sldMasterId id="2147484444" r:id="rId22"/>
    <p:sldMasterId id="2147484457" r:id="rId23"/>
    <p:sldMasterId id="2147484469" r:id="rId24"/>
    <p:sldMasterId id="2147484481" r:id="rId25"/>
  </p:sldMasterIdLst>
  <p:notesMasterIdLst>
    <p:notesMasterId r:id="rId166"/>
  </p:notesMasterIdLst>
  <p:sldIdLst>
    <p:sldId id="1366" r:id="rId26"/>
    <p:sldId id="1328" r:id="rId27"/>
    <p:sldId id="1329" r:id="rId28"/>
    <p:sldId id="1330" r:id="rId29"/>
    <p:sldId id="1331" r:id="rId30"/>
    <p:sldId id="1418" r:id="rId31"/>
    <p:sldId id="1332" r:id="rId32"/>
    <p:sldId id="1417" r:id="rId33"/>
    <p:sldId id="1420" r:id="rId34"/>
    <p:sldId id="1421" r:id="rId35"/>
    <p:sldId id="1416" r:id="rId36"/>
    <p:sldId id="1334" r:id="rId37"/>
    <p:sldId id="1335" r:id="rId38"/>
    <p:sldId id="1336" r:id="rId39"/>
    <p:sldId id="1337" r:id="rId40"/>
    <p:sldId id="1338" r:id="rId41"/>
    <p:sldId id="1422" r:id="rId42"/>
    <p:sldId id="1423" r:id="rId43"/>
    <p:sldId id="1424" r:id="rId44"/>
    <p:sldId id="1425" r:id="rId45"/>
    <p:sldId id="1426" r:id="rId46"/>
    <p:sldId id="1427" r:id="rId47"/>
    <p:sldId id="1428" r:id="rId48"/>
    <p:sldId id="1258" r:id="rId49"/>
    <p:sldId id="1259" r:id="rId50"/>
    <p:sldId id="1433" r:id="rId51"/>
    <p:sldId id="1431" r:id="rId52"/>
    <p:sldId id="1432" r:id="rId53"/>
    <p:sldId id="1260" r:id="rId54"/>
    <p:sldId id="1430" r:id="rId55"/>
    <p:sldId id="1339" r:id="rId56"/>
    <p:sldId id="1262" r:id="rId57"/>
    <p:sldId id="1263" r:id="rId58"/>
    <p:sldId id="1340" r:id="rId59"/>
    <p:sldId id="1341" r:id="rId60"/>
    <p:sldId id="1342" r:id="rId61"/>
    <p:sldId id="1264" r:id="rId62"/>
    <p:sldId id="1265" r:id="rId63"/>
    <p:sldId id="1266" r:id="rId64"/>
    <p:sldId id="1343" r:id="rId65"/>
    <p:sldId id="1344" r:id="rId66"/>
    <p:sldId id="1434" r:id="rId67"/>
    <p:sldId id="1441" r:id="rId68"/>
    <p:sldId id="1435" r:id="rId69"/>
    <p:sldId id="1436" r:id="rId70"/>
    <p:sldId id="1437" r:id="rId71"/>
    <p:sldId id="1278" r:id="rId72"/>
    <p:sldId id="1438" r:id="rId73"/>
    <p:sldId id="1439" r:id="rId74"/>
    <p:sldId id="1440" r:id="rId75"/>
    <p:sldId id="1345" r:id="rId76"/>
    <p:sldId id="1273" r:id="rId77"/>
    <p:sldId id="1404" r:id="rId78"/>
    <p:sldId id="1405" r:id="rId79"/>
    <p:sldId id="1274" r:id="rId80"/>
    <p:sldId id="1363" r:id="rId81"/>
    <p:sldId id="1364" r:id="rId82"/>
    <p:sldId id="1365" r:id="rId83"/>
    <p:sldId id="1346" r:id="rId84"/>
    <p:sldId id="1347" r:id="rId85"/>
    <p:sldId id="1348" r:id="rId86"/>
    <p:sldId id="1349" r:id="rId87"/>
    <p:sldId id="1350" r:id="rId88"/>
    <p:sldId id="1351" r:id="rId89"/>
    <p:sldId id="1352" r:id="rId90"/>
    <p:sldId id="1353" r:id="rId91"/>
    <p:sldId id="1367" r:id="rId92"/>
    <p:sldId id="1368" r:id="rId93"/>
    <p:sldId id="1369" r:id="rId94"/>
    <p:sldId id="1370" r:id="rId95"/>
    <p:sldId id="1371" r:id="rId96"/>
    <p:sldId id="1372" r:id="rId97"/>
    <p:sldId id="1373" r:id="rId98"/>
    <p:sldId id="1374" r:id="rId99"/>
    <p:sldId id="1375" r:id="rId100"/>
    <p:sldId id="1354" r:id="rId101"/>
    <p:sldId id="1326" r:id="rId102"/>
    <p:sldId id="1356" r:id="rId103"/>
    <p:sldId id="1357" r:id="rId104"/>
    <p:sldId id="1358" r:id="rId105"/>
    <p:sldId id="1359" r:id="rId106"/>
    <p:sldId id="1362" r:id="rId107"/>
    <p:sldId id="1360" r:id="rId108"/>
    <p:sldId id="1361" r:id="rId109"/>
    <p:sldId id="1380" r:id="rId110"/>
    <p:sldId id="1376" r:id="rId111"/>
    <p:sldId id="1378" r:id="rId112"/>
    <p:sldId id="1442" r:id="rId113"/>
    <p:sldId id="1402" r:id="rId114"/>
    <p:sldId id="1403" r:id="rId115"/>
    <p:sldId id="1379" r:id="rId116"/>
    <p:sldId id="1400" r:id="rId117"/>
    <p:sldId id="1401" r:id="rId118"/>
    <p:sldId id="1384" r:id="rId119"/>
    <p:sldId id="1385" r:id="rId120"/>
    <p:sldId id="1389" r:id="rId121"/>
    <p:sldId id="1390" r:id="rId122"/>
    <p:sldId id="1386" r:id="rId123"/>
    <p:sldId id="1387" r:id="rId124"/>
    <p:sldId id="1388" r:id="rId125"/>
    <p:sldId id="1381" r:id="rId126"/>
    <p:sldId id="1303" r:id="rId127"/>
    <p:sldId id="1327" r:id="rId128"/>
    <p:sldId id="1305" r:id="rId129"/>
    <p:sldId id="1306" r:id="rId130"/>
    <p:sldId id="1308" r:id="rId131"/>
    <p:sldId id="1309" r:id="rId132"/>
    <p:sldId id="1310" r:id="rId133"/>
    <p:sldId id="1311" r:id="rId134"/>
    <p:sldId id="1312" r:id="rId135"/>
    <p:sldId id="1313" r:id="rId136"/>
    <p:sldId id="1314" r:id="rId137"/>
    <p:sldId id="1315" r:id="rId138"/>
    <p:sldId id="1316" r:id="rId139"/>
    <p:sldId id="1317" r:id="rId140"/>
    <p:sldId id="1318" r:id="rId141"/>
    <p:sldId id="1319" r:id="rId142"/>
    <p:sldId id="1320" r:id="rId143"/>
    <p:sldId id="1321" r:id="rId144"/>
    <p:sldId id="1322" r:id="rId145"/>
    <p:sldId id="1323" r:id="rId146"/>
    <p:sldId id="1324" r:id="rId147"/>
    <p:sldId id="1325" r:id="rId148"/>
    <p:sldId id="1410" r:id="rId149"/>
    <p:sldId id="1411" r:id="rId150"/>
    <p:sldId id="1412" r:id="rId151"/>
    <p:sldId id="1413" r:id="rId152"/>
    <p:sldId id="1414" r:id="rId153"/>
    <p:sldId id="1408" r:id="rId154"/>
    <p:sldId id="1409" r:id="rId155"/>
    <p:sldId id="1415" r:id="rId156"/>
    <p:sldId id="1391" r:id="rId157"/>
    <p:sldId id="1392" r:id="rId158"/>
    <p:sldId id="1393" r:id="rId159"/>
    <p:sldId id="1394" r:id="rId160"/>
    <p:sldId id="1395" r:id="rId161"/>
    <p:sldId id="1396" r:id="rId162"/>
    <p:sldId id="1397" r:id="rId163"/>
    <p:sldId id="1398" r:id="rId164"/>
    <p:sldId id="1399" r:id="rId165"/>
  </p:sldIdLst>
  <p:sldSz cx="9144000" cy="6858000" type="screen4x3"/>
  <p:notesSz cx="7086600" cy="102219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AF116F"/>
    <a:srgbClr val="000066"/>
    <a:srgbClr val="CC6600"/>
    <a:srgbClr val="CC0000"/>
    <a:srgbClr val="00003E"/>
    <a:srgbClr val="00002E"/>
    <a:srgbClr val="0000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34" autoAdjust="0"/>
    <p:restoredTop sz="94639" autoAdjust="0"/>
  </p:normalViewPr>
  <p:slideViewPr>
    <p:cSldViewPr>
      <p:cViewPr varScale="1">
        <p:scale>
          <a:sx n="116" d="100"/>
          <a:sy n="116" d="100"/>
        </p:scale>
        <p:origin x="-145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3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38" Type="http://schemas.openxmlformats.org/officeDocument/2006/relationships/slide" Target="slides/slide113.xml"/><Relationship Id="rId154" Type="http://schemas.openxmlformats.org/officeDocument/2006/relationships/slide" Target="slides/slide129.xml"/><Relationship Id="rId159" Type="http://schemas.openxmlformats.org/officeDocument/2006/relationships/slide" Target="slides/slide134.xml"/><Relationship Id="rId170"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28" Type="http://schemas.openxmlformats.org/officeDocument/2006/relationships/slide" Target="slides/slide103.xml"/><Relationship Id="rId144" Type="http://schemas.openxmlformats.org/officeDocument/2006/relationships/slide" Target="slides/slide119.xml"/><Relationship Id="rId149" Type="http://schemas.openxmlformats.org/officeDocument/2006/relationships/slide" Target="slides/slide124.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160" Type="http://schemas.openxmlformats.org/officeDocument/2006/relationships/slide" Target="slides/slide135.xml"/><Relationship Id="rId165" Type="http://schemas.openxmlformats.org/officeDocument/2006/relationships/slide" Target="slides/slide14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134" Type="http://schemas.openxmlformats.org/officeDocument/2006/relationships/slide" Target="slides/slide109.xml"/><Relationship Id="rId139" Type="http://schemas.openxmlformats.org/officeDocument/2006/relationships/slide" Target="slides/slide114.xml"/><Relationship Id="rId80" Type="http://schemas.openxmlformats.org/officeDocument/2006/relationships/slide" Target="slides/slide55.xml"/><Relationship Id="rId85" Type="http://schemas.openxmlformats.org/officeDocument/2006/relationships/slide" Target="slides/slide60.xml"/><Relationship Id="rId150" Type="http://schemas.openxmlformats.org/officeDocument/2006/relationships/slide" Target="slides/slide125.xml"/><Relationship Id="rId155" Type="http://schemas.openxmlformats.org/officeDocument/2006/relationships/slide" Target="slides/slide13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slide" Target="slides/slide104.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40" Type="http://schemas.openxmlformats.org/officeDocument/2006/relationships/slide" Target="slides/slide115.xml"/><Relationship Id="rId145" Type="http://schemas.openxmlformats.org/officeDocument/2006/relationships/slide" Target="slides/slide120.xml"/><Relationship Id="rId161" Type="http://schemas.openxmlformats.org/officeDocument/2006/relationships/slide" Target="slides/slide136.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6" Type="http://schemas.openxmlformats.org/officeDocument/2006/relationships/slide" Target="slides/slide81.xml"/><Relationship Id="rId114" Type="http://schemas.openxmlformats.org/officeDocument/2006/relationships/slide" Target="slides/slide89.xml"/><Relationship Id="rId119" Type="http://schemas.openxmlformats.org/officeDocument/2006/relationships/slide" Target="slides/slide94.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30" Type="http://schemas.openxmlformats.org/officeDocument/2006/relationships/slide" Target="slides/slide105.xml"/><Relationship Id="rId135" Type="http://schemas.openxmlformats.org/officeDocument/2006/relationships/slide" Target="slides/slide110.xml"/><Relationship Id="rId143" Type="http://schemas.openxmlformats.org/officeDocument/2006/relationships/slide" Target="slides/slide118.xml"/><Relationship Id="rId148" Type="http://schemas.openxmlformats.org/officeDocument/2006/relationships/slide" Target="slides/slide123.xml"/><Relationship Id="rId151" Type="http://schemas.openxmlformats.org/officeDocument/2006/relationships/slide" Target="slides/slide126.xml"/><Relationship Id="rId156" Type="http://schemas.openxmlformats.org/officeDocument/2006/relationships/slide" Target="slides/slide131.xml"/><Relationship Id="rId164" Type="http://schemas.openxmlformats.org/officeDocument/2006/relationships/slide" Target="slides/slide139.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141" Type="http://schemas.openxmlformats.org/officeDocument/2006/relationships/slide" Target="slides/slide116.xml"/><Relationship Id="rId146" Type="http://schemas.openxmlformats.org/officeDocument/2006/relationships/slide" Target="slides/slide121.xml"/><Relationship Id="rId16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162" Type="http://schemas.openxmlformats.org/officeDocument/2006/relationships/slide" Target="slides/slide13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slide" Target="slides/slide111.xml"/><Relationship Id="rId157" Type="http://schemas.openxmlformats.org/officeDocument/2006/relationships/slide" Target="slides/slide132.xml"/><Relationship Id="rId61" Type="http://schemas.openxmlformats.org/officeDocument/2006/relationships/slide" Target="slides/slide36.xml"/><Relationship Id="rId82" Type="http://schemas.openxmlformats.org/officeDocument/2006/relationships/slide" Target="slides/slide57.xml"/><Relationship Id="rId152" Type="http://schemas.openxmlformats.org/officeDocument/2006/relationships/slide" Target="slides/slide12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16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163"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slide" Target="slides/slide112.xml"/><Relationship Id="rId158" Type="http://schemas.openxmlformats.org/officeDocument/2006/relationships/slide" Target="slides/slide133.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slide" Target="slides/slide1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0"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14788"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83300" name="Rectangle 4"/>
          <p:cNvSpPr>
            <a:spLocks noGrp="1" noRot="1" noChangeAspect="1" noChangeArrowheads="1" noTextEdit="1"/>
          </p:cNvSpPr>
          <p:nvPr>
            <p:ph type="sldImg" idx="2"/>
          </p:nvPr>
        </p:nvSpPr>
        <p:spPr bwMode="auto">
          <a:xfrm>
            <a:off x="987425" y="766763"/>
            <a:ext cx="5111750" cy="3833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8025" y="4856163"/>
            <a:ext cx="5670550" cy="4598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94278" name="Rectangle 6"/>
          <p:cNvSpPr>
            <a:spLocks noGrp="1" noChangeArrowheads="1"/>
          </p:cNvSpPr>
          <p:nvPr>
            <p:ph type="ftr" sz="quarter" idx="4"/>
          </p:nvPr>
        </p:nvSpPr>
        <p:spPr bwMode="auto">
          <a:xfrm>
            <a:off x="0"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14788"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6ACA93A-C0E0-4E67-9643-018F003ECDAB}" type="slidenum">
              <a:rPr lang="en-US"/>
              <a:pPr>
                <a:defRPr/>
              </a:pPr>
              <a:t>‹#›</a:t>
            </a:fld>
            <a:endParaRPr lang="en-US"/>
          </a:p>
        </p:txBody>
      </p:sp>
    </p:spTree>
    <p:extLst>
      <p:ext uri="{BB962C8B-B14F-4D97-AF65-F5344CB8AC3E}">
        <p14:creationId xmlns:p14="http://schemas.microsoft.com/office/powerpoint/2010/main" val="36805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3EAD0BB-26F2-46F9-8625-B118F816D3FD}" type="slidenum">
              <a:rPr lang="en-US" altLang="en-US">
                <a:solidFill>
                  <a:prstClr val="black"/>
                </a:solidFill>
              </a:rPr>
              <a:pPr eaLnBrk="1" hangingPunct="1"/>
              <a:t>31</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46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DA3CA30-BAFD-4BE7-8388-FD6771C75F06}" type="slidenum">
              <a:rPr lang="en-US" altLang="en-US">
                <a:solidFill>
                  <a:prstClr val="black"/>
                </a:solidFill>
              </a:rPr>
              <a:pPr eaLnBrk="1" hangingPunct="1"/>
              <a:t>40</a:t>
            </a:fld>
            <a:endParaRPr lang="en-US"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pitchFamily="34" charset="0"/>
              </a:defRPr>
            </a:lvl1pPr>
            <a:lvl2pPr marL="803575" indent="-309067" eaLnBrk="0" hangingPunct="0">
              <a:spcBef>
                <a:spcPct val="30000"/>
              </a:spcBef>
              <a:defRPr sz="1300">
                <a:solidFill>
                  <a:schemeClr val="tx1"/>
                </a:solidFill>
                <a:latin typeface="Arial" pitchFamily="34" charset="0"/>
              </a:defRPr>
            </a:lvl2pPr>
            <a:lvl3pPr marL="1236269" indent="-247254" eaLnBrk="0" hangingPunct="0">
              <a:spcBef>
                <a:spcPct val="30000"/>
              </a:spcBef>
              <a:defRPr sz="1300">
                <a:solidFill>
                  <a:schemeClr val="tx1"/>
                </a:solidFill>
                <a:latin typeface="Arial" pitchFamily="34" charset="0"/>
              </a:defRPr>
            </a:lvl3pPr>
            <a:lvl4pPr marL="1730776" indent="-247254" eaLnBrk="0" hangingPunct="0">
              <a:spcBef>
                <a:spcPct val="30000"/>
              </a:spcBef>
              <a:defRPr sz="1300">
                <a:solidFill>
                  <a:schemeClr val="tx1"/>
                </a:solidFill>
                <a:latin typeface="Arial" pitchFamily="34" charset="0"/>
              </a:defRPr>
            </a:lvl4pPr>
            <a:lvl5pPr marL="2225284" indent="-247254" eaLnBrk="0" hangingPunct="0">
              <a:spcBef>
                <a:spcPct val="30000"/>
              </a:spcBef>
              <a:defRPr sz="1300">
                <a:solidFill>
                  <a:schemeClr val="tx1"/>
                </a:solidFill>
                <a:latin typeface="Arial" pitchFamily="34" charset="0"/>
              </a:defRPr>
            </a:lvl5pPr>
            <a:lvl6pPr marL="2719791" indent="-247254" eaLnBrk="0" fontAlgn="base" hangingPunct="0">
              <a:spcBef>
                <a:spcPct val="30000"/>
              </a:spcBef>
              <a:spcAft>
                <a:spcPct val="0"/>
              </a:spcAft>
              <a:defRPr sz="1300">
                <a:solidFill>
                  <a:schemeClr val="tx1"/>
                </a:solidFill>
                <a:latin typeface="Arial" pitchFamily="34" charset="0"/>
              </a:defRPr>
            </a:lvl6pPr>
            <a:lvl7pPr marL="3214299" indent="-247254" eaLnBrk="0" fontAlgn="base" hangingPunct="0">
              <a:spcBef>
                <a:spcPct val="30000"/>
              </a:spcBef>
              <a:spcAft>
                <a:spcPct val="0"/>
              </a:spcAft>
              <a:defRPr sz="1300">
                <a:solidFill>
                  <a:schemeClr val="tx1"/>
                </a:solidFill>
                <a:latin typeface="Arial" pitchFamily="34" charset="0"/>
              </a:defRPr>
            </a:lvl7pPr>
            <a:lvl8pPr marL="3708806" indent="-247254" eaLnBrk="0" fontAlgn="base" hangingPunct="0">
              <a:spcBef>
                <a:spcPct val="30000"/>
              </a:spcBef>
              <a:spcAft>
                <a:spcPct val="0"/>
              </a:spcAft>
              <a:defRPr sz="1300">
                <a:solidFill>
                  <a:schemeClr val="tx1"/>
                </a:solidFill>
                <a:latin typeface="Arial" pitchFamily="34" charset="0"/>
              </a:defRPr>
            </a:lvl8pPr>
            <a:lvl9pPr marL="4203314" indent="-247254"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defRPr/>
            </a:pPr>
            <a:fld id="{F86168AE-A30C-4536-817F-3DD7B1C9792D}" type="slidenum">
              <a:rPr lang="en-US" altLang="en-US" smtClean="0">
                <a:solidFill>
                  <a:prstClr val="black"/>
                </a:solidFill>
              </a:rPr>
              <a:pPr eaLnBrk="1" hangingPunct="1">
                <a:spcBef>
                  <a:spcPct val="0"/>
                </a:spcBef>
                <a:defRPr/>
              </a:pPr>
              <a:t>47</a:t>
            </a:fld>
            <a:endParaRPr lang="en-US" altLang="en-US" smtClean="0">
              <a:solidFill>
                <a:prstClr val="black"/>
              </a:solidFill>
            </a:endParaRPr>
          </a:p>
        </p:txBody>
      </p:sp>
      <p:sp>
        <p:nvSpPr>
          <p:cNvPr id="134147" name="Rectangle 2"/>
          <p:cNvSpPr>
            <a:spLocks noGrp="1" noRot="1" noChangeAspect="1" noChangeArrowheads="1" noTextEdit="1"/>
          </p:cNvSpPr>
          <p:nvPr>
            <p:ph type="sldImg"/>
          </p:nvPr>
        </p:nvSpPr>
        <p:spPr>
          <a:xfrm>
            <a:off x="987425" y="766763"/>
            <a:ext cx="5111750" cy="3833812"/>
          </a:xfrm>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CC5E140-3BD6-463E-B2AE-1F110CE4C5B6}" type="slidenum">
              <a:rPr lang="en-US" altLang="en-US">
                <a:solidFill>
                  <a:prstClr val="black"/>
                </a:solidFill>
              </a:rPr>
              <a:pPr eaLnBrk="1" hangingPunct="1"/>
              <a:t>56</a:t>
            </a:fld>
            <a:endParaRPr lang="en-US"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F5B6AED-0FB9-4840-8C35-4B9B8616AE42}" type="slidenum">
              <a:rPr lang="en-US" altLang="en-US">
                <a:solidFill>
                  <a:prstClr val="black"/>
                </a:solidFill>
              </a:rPr>
              <a:pPr eaLnBrk="1" hangingPunct="1"/>
              <a:t>58</a:t>
            </a:fld>
            <a:endParaRPr lang="en-US"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5FE3159-331C-47C7-9243-9B3EBF97E9A3}" type="slidenum">
              <a:rPr lang="en-US" altLang="en-US">
                <a:solidFill>
                  <a:prstClr val="black"/>
                </a:solidFill>
              </a:rPr>
              <a:pPr eaLnBrk="1" hangingPunct="1"/>
              <a:t>127</a:t>
            </a:fld>
            <a:endParaRPr lang="en-US" altLang="en-US">
              <a:solidFill>
                <a:prstClr val="black"/>
              </a:solidFill>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49CCA93-735A-4FB6-979A-8588C940D2D7}" type="slidenum">
              <a:rPr lang="en-US" altLang="en-US">
                <a:solidFill>
                  <a:prstClr val="black"/>
                </a:solidFill>
                <a:latin typeface="Times"/>
                <a:ea typeface="MS PGothic" pitchFamily="34" charset="-128"/>
              </a:rPr>
              <a:pPr eaLnBrk="1" hangingPunct="1"/>
              <a:t>128</a:t>
            </a:fld>
            <a:endParaRPr lang="en-US" altLang="en-US">
              <a:solidFill>
                <a:prstClr val="black"/>
              </a:solidFill>
              <a:latin typeface="Times"/>
              <a:ea typeface="MS PGothic" pitchFamily="34" charset="-128"/>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A6A3FE9-18A7-478F-BC61-3B252AECE789}" type="slidenum">
              <a:rPr lang="en-US" altLang="en-US">
                <a:solidFill>
                  <a:prstClr val="black"/>
                </a:solidFill>
              </a:rPr>
              <a:pPr eaLnBrk="1" hangingPunct="1"/>
              <a:t>131</a:t>
            </a:fld>
            <a:endParaRPr lang="en-US" altLang="en-US">
              <a:solidFill>
                <a:prstClr val="black"/>
              </a:solidFill>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FC5A0FEE-5CA8-4510-BEDA-3699D9FC817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905822565"/>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A32EED36-6F41-4347-AD1F-4548061810B8}"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932106970"/>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73815949"/>
      </p:ext>
    </p:extLst>
  </p:cSld>
  <p:clrMapOvr>
    <a:masterClrMapping/>
  </p:clrMapOvr>
  <p:transition spd="slow">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05795640"/>
      </p:ext>
    </p:extLst>
  </p:cSld>
  <p:clrMapOvr>
    <a:masterClrMapping/>
  </p:clrMapOvr>
  <p:transition spd="slow">
    <p:zo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45335507"/>
      </p:ext>
    </p:extLst>
  </p:cSld>
  <p:clrMapOvr>
    <a:masterClrMapping/>
  </p:clrMapOvr>
  <p:transition spd="slow">
    <p:zo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06277081"/>
      </p:ext>
    </p:extLst>
  </p:cSld>
  <p:clrMapOvr>
    <a:masterClrMapping/>
  </p:clrMapOvr>
  <p:transition spd="slow">
    <p:zo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682838407"/>
      </p:ext>
    </p:extLst>
  </p:cSld>
  <p:clrMapOvr>
    <a:masterClrMapping/>
  </p:clrMapOvr>
  <p:transition spd="slow">
    <p:zo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04560300"/>
      </p:ext>
    </p:extLst>
  </p:cSld>
  <p:clrMapOvr>
    <a:masterClrMapping/>
  </p:clrMapOvr>
  <p:transition spd="slow">
    <p:zo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49629114"/>
      </p:ext>
    </p:extLst>
  </p:cSld>
  <p:clrMapOvr>
    <a:masterClrMapping/>
  </p:clrMapOvr>
  <p:transition spd="slow">
    <p:zo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74026330"/>
      </p:ext>
    </p:extLst>
  </p:cSld>
  <p:clrMapOvr>
    <a:masterClrMapping/>
  </p:clrMapOvr>
  <p:transition spd="slow">
    <p:zo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329427480"/>
      </p:ext>
    </p:extLst>
  </p:cSld>
  <p:clrMapOvr>
    <a:masterClrMapping/>
  </p:clrMapOvr>
  <p:transition spd="slow">
    <p:zo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8708623"/>
      </p:ext>
    </p:extLst>
  </p:cSld>
  <p:clrMapOvr>
    <a:masterClrMapping/>
  </p:clrMapOvr>
  <p:transition spd="slow">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09F2A8C3-D229-492B-81CF-E24AF5CA9AD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388337443"/>
      </p:ext>
    </p:extLst>
  </p:cSld>
  <p:clrMapOvr>
    <a:masterClrMapping/>
  </p:clrMapOvr>
  <p:transition>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53484868"/>
      </p:ext>
    </p:extLst>
  </p:cSld>
  <p:clrMapOvr>
    <a:masterClrMapping/>
  </p:clrMapOvr>
  <p:transition spd="slow">
    <p:zo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82766903"/>
      </p:ext>
    </p:extLst>
  </p:cSld>
  <p:clrMapOvr>
    <a:masterClrMapping/>
  </p:clrMapOvr>
  <p:transition spd="slow">
    <p:zo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4840514"/>
      </p:ext>
    </p:extLst>
  </p:cSld>
  <p:clrMapOvr>
    <a:masterClrMapping/>
  </p:clrMapOvr>
  <p:transition spd="slow">
    <p:zo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03699941"/>
      </p:ext>
    </p:extLst>
  </p:cSld>
  <p:clrMapOvr>
    <a:masterClrMapping/>
  </p:clrMapOvr>
  <p:transition spd="slow">
    <p:zo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74261697"/>
      </p:ext>
    </p:extLst>
  </p:cSld>
  <p:clrMapOvr>
    <a:masterClrMapping/>
  </p:clrMapOvr>
  <p:transition spd="slow">
    <p:zo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10469670"/>
      </p:ext>
    </p:extLst>
  </p:cSld>
  <p:clrMapOvr>
    <a:masterClrMapping/>
  </p:clrMapOvr>
  <p:transition spd="slow">
    <p:zo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51930534"/>
      </p:ext>
    </p:extLst>
  </p:cSld>
  <p:clrMapOvr>
    <a:masterClrMapping/>
  </p:clrMapOvr>
  <p:transition spd="slow">
    <p:zo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99861794"/>
      </p:ext>
    </p:extLst>
  </p:cSld>
  <p:clrMapOvr>
    <a:masterClrMapping/>
  </p:clrMapOvr>
  <p:transition spd="slow">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40420982"/>
      </p:ext>
    </p:extLst>
  </p:cSld>
  <p:clrMapOvr>
    <a:masterClrMapping/>
  </p:clrMapOvr>
  <p:transition spd="slow">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455918142"/>
      </p:ext>
    </p:extLst>
  </p:cSld>
  <p:clrMapOvr>
    <a:masterClrMapping/>
  </p:clrMapOvr>
  <p:transition spd="slow">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prstClr val="white">
                  <a:shade val="50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prstClr val="white">
                  <a:shade val="50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0A4EF71E-79AA-42A9-8D34-AF69B767C772}"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7596632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40219235"/>
      </p:ext>
    </p:extLst>
  </p:cSld>
  <p:clrMapOvr>
    <a:masterClrMapping/>
  </p:clrMapOvr>
  <p:transition spd="slow">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4297651"/>
      </p:ext>
    </p:extLst>
  </p:cSld>
  <p:clrMapOvr>
    <a:masterClrMapping/>
  </p:clrMapOvr>
  <p:transition spd="slow">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36849062"/>
      </p:ext>
    </p:extLst>
  </p:cSld>
  <p:clrMapOvr>
    <a:masterClrMapping/>
  </p:clrMapOvr>
  <p:transition spd="slow">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15751822"/>
      </p:ext>
    </p:extLst>
  </p:cSld>
  <p:clrMapOvr>
    <a:masterClrMapping/>
  </p:clrMapOvr>
  <p:transition spd="slow">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2461143"/>
      </p:ext>
    </p:extLst>
  </p:cSld>
  <p:clrMapOvr>
    <a:masterClrMapping/>
  </p:clrMapOvr>
  <p:transition spd="slow">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9350353"/>
      </p:ext>
    </p:extLst>
  </p:cSld>
  <p:clrMapOvr>
    <a:masterClrMapping/>
  </p:clrMapOvr>
  <p:transition spd="slow">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508160922"/>
      </p:ext>
    </p:extLst>
  </p:cSld>
  <p:clrMapOvr>
    <a:masterClrMapping/>
  </p:clrMapOvr>
  <p:transition spd="slow">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40172738"/>
      </p:ext>
    </p:extLst>
  </p:cSld>
  <p:clrMapOvr>
    <a:masterClrMapping/>
  </p:clrMapOvr>
  <p:transition spd="slow">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27416316"/>
      </p:ext>
    </p:extLst>
  </p:cSld>
  <p:clrMapOvr>
    <a:masterClrMapping/>
  </p:clrMapOvr>
  <p:transition spd="slow">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85526541"/>
      </p:ext>
    </p:extLst>
  </p:cSld>
  <p:clrMapOvr>
    <a:masterClrMapping/>
  </p:clrMapOvr>
  <p:transition spd="slow">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FC5A0FEE-5CA8-4510-BEDA-3699D9FC817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531092367"/>
      </p:ext>
    </p:extLst>
  </p:cSld>
  <p:clrMapOvr>
    <a:masterClrMapping/>
  </p:clrMapOvr>
  <p:transition>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55028255"/>
      </p:ext>
    </p:extLst>
  </p:cSld>
  <p:clrMapOvr>
    <a:masterClrMapping/>
  </p:clrMapOvr>
  <p:transition spd="slow">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97899227"/>
      </p:ext>
    </p:extLst>
  </p:cSld>
  <p:clrMapOvr>
    <a:masterClrMapping/>
  </p:clrMapOvr>
  <p:transition spd="slow">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88778270"/>
      </p:ext>
    </p:extLst>
  </p:cSld>
  <p:clrMapOvr>
    <a:masterClrMapping/>
  </p:clrMapOvr>
  <p:transition spd="slow">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89052003"/>
      </p:ext>
    </p:extLst>
  </p:cSld>
  <p:clrMapOvr>
    <a:masterClrMapping/>
  </p:clrMapOvr>
  <p:transition spd="slow">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993438"/>
      </p:ext>
    </p:extLst>
  </p:cSld>
  <p:clrMapOvr>
    <a:masterClrMapping/>
  </p:clrMapOvr>
  <p:transition spd="slow">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953735"/>
      </p:ext>
    </p:extLst>
  </p:cSld>
  <p:clrMapOvr>
    <a:masterClrMapping/>
  </p:clrMapOvr>
  <p:transition spd="slow">
    <p:zo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36085115"/>
      </p:ext>
    </p:extLst>
  </p:cSld>
  <p:clrMapOvr>
    <a:masterClrMapping/>
  </p:clrMapOvr>
  <p:transition spd="slow">
    <p:zo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4192262-99A0-443D-BF38-2CF0CDAF4B5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742082278"/>
      </p:ext>
    </p:extLst>
  </p:cSld>
  <p:clrMapOvr>
    <a:masterClrMapping/>
  </p:clrMapOvr>
  <p:transition spd="slow">
    <p:zo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42F7D16-330F-41DB-B9F0-DFB79BE1483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60260514"/>
      </p:ext>
    </p:extLst>
  </p:cSld>
  <p:clrMapOvr>
    <a:masterClrMapping/>
  </p:clrMapOvr>
  <p:transition spd="slow">
    <p:zo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25401AF-3223-4BC2-99EA-1C3207C78D8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53138510"/>
      </p:ext>
    </p:extLst>
  </p:cSld>
  <p:clrMapOvr>
    <a:masterClrMapping/>
  </p:clrMapOvr>
  <p:transition spd="slow">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497D1076-CD94-484F-A627-708573C1CE75}"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37325834"/>
      </p:ext>
    </p:extLst>
  </p:cSld>
  <p:clrMapOvr>
    <a:masterClrMapping/>
  </p:clrMapOvr>
  <p:transition>
    <p:zo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548DE75-3BD9-4D44-86FC-3C8000CC47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68271455"/>
      </p:ext>
    </p:extLst>
  </p:cSld>
  <p:clrMapOvr>
    <a:masterClrMapping/>
  </p:clrMapOvr>
  <p:transition spd="slow">
    <p:zo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0D767625-4F59-45BE-95AB-8C1B25D8A86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706253130"/>
      </p:ext>
    </p:extLst>
  </p:cSld>
  <p:clrMapOvr>
    <a:masterClrMapping/>
  </p:clrMapOvr>
  <p:transition spd="slow">
    <p:zo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1070906E-9AB1-41E6-8A10-FF8C3463DFC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35966071"/>
      </p:ext>
    </p:extLst>
  </p:cSld>
  <p:clrMapOvr>
    <a:masterClrMapping/>
  </p:clrMapOvr>
  <p:transition spd="slow">
    <p:zo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5D974A2-D61D-4FE8-9133-2F8BD8AE873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74925167"/>
      </p:ext>
    </p:extLst>
  </p:cSld>
  <p:clrMapOvr>
    <a:masterClrMapping/>
  </p:clrMapOvr>
  <p:transition spd="slow">
    <p:zo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758FF337-7BD8-4EAA-8DF2-3C30082E8E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72031212"/>
      </p:ext>
    </p:extLst>
  </p:cSld>
  <p:clrMapOvr>
    <a:masterClrMapping/>
  </p:clrMapOvr>
  <p:transition spd="slow">
    <p:zo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57CC799-36CD-4FD2-BD76-941D8C742A4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78895212"/>
      </p:ext>
    </p:extLst>
  </p:cSld>
  <p:clrMapOvr>
    <a:masterClrMapping/>
  </p:clrMapOvr>
  <p:transition spd="slow">
    <p:zo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34ED8C7-0DD6-4D8F-A0A6-53165E5E924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42976278"/>
      </p:ext>
    </p:extLst>
  </p:cSld>
  <p:clrMapOvr>
    <a:masterClrMapping/>
  </p:clrMapOvr>
  <p:transition spd="slow">
    <p:zo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A015DB7-18D0-4522-B0C9-08C18F781BC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70969787"/>
      </p:ext>
    </p:extLst>
  </p:cSld>
  <p:clrMapOvr>
    <a:masterClrMapping/>
  </p:clrMapOvr>
  <p:transition spd="slow">
    <p:zo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911928314"/>
      </p:ext>
    </p:extLst>
  </p:cSld>
  <p:clrMapOvr>
    <a:masterClrMapping/>
  </p:clrMapOvr>
  <p:transition spd="slow">
    <p:zo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22419600"/>
      </p:ext>
    </p:extLst>
  </p:cSld>
  <p:clrMapOvr>
    <a:masterClrMapping/>
  </p:clrMapOvr>
  <p:transition spd="slow">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6B218C-745D-4602-A2CF-EFA7D7A5EFF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024833487"/>
      </p:ext>
    </p:extLst>
  </p:cSld>
  <p:clrMapOvr>
    <a:overrideClrMapping bg1="dk1" tx1="lt1" bg2="dk2" tx2="lt2" accent1="accent1" accent2="accent2" accent3="accent3" accent4="accent4" accent5="accent5" accent6="accent6" hlink="hlink" folHlink="folHlink"/>
  </p:clrMapOvr>
  <p:transition>
    <p:zo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09384070"/>
      </p:ext>
    </p:extLst>
  </p:cSld>
  <p:clrMapOvr>
    <a:masterClrMapping/>
  </p:clrMapOvr>
  <p:transition spd="slow">
    <p:zo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99755622"/>
      </p:ext>
    </p:extLst>
  </p:cSld>
  <p:clrMapOvr>
    <a:masterClrMapping/>
  </p:clrMapOvr>
  <p:transition spd="slow">
    <p:zo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167831255"/>
      </p:ext>
    </p:extLst>
  </p:cSld>
  <p:clrMapOvr>
    <a:masterClrMapping/>
  </p:clrMapOvr>
  <p:transition spd="slow">
    <p:zo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75953864"/>
      </p:ext>
    </p:extLst>
  </p:cSld>
  <p:clrMapOvr>
    <a:masterClrMapping/>
  </p:clrMapOvr>
  <p:transition spd="slow">
    <p:zo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29436643"/>
      </p:ext>
    </p:extLst>
  </p:cSld>
  <p:clrMapOvr>
    <a:masterClrMapping/>
  </p:clrMapOvr>
  <p:transition spd="slow">
    <p:zo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23889446"/>
      </p:ext>
    </p:extLst>
  </p:cSld>
  <p:clrMapOvr>
    <a:masterClrMapping/>
  </p:clrMapOvr>
  <p:transition spd="slow">
    <p:zo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33287206"/>
      </p:ext>
    </p:extLst>
  </p:cSld>
  <p:clrMapOvr>
    <a:masterClrMapping/>
  </p:clrMapOvr>
  <p:transition spd="slow">
    <p:zo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33225285"/>
      </p:ext>
    </p:extLst>
  </p:cSld>
  <p:clrMapOvr>
    <a:masterClrMapping/>
  </p:clrMapOvr>
  <p:transition spd="slow">
    <p:zo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63848883"/>
      </p:ext>
    </p:extLst>
  </p:cSld>
  <p:clrMapOvr>
    <a:masterClrMapping/>
  </p:clrMapOvr>
  <p:transition spd="slow">
    <p:zo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641151C5-1B34-4547-864A-01A7A244D9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785881535"/>
      </p:ext>
    </p:extLst>
  </p:cSld>
  <p:clrMapOvr>
    <a:masterClrMapping/>
  </p:clrMapOvr>
  <p:transition spd="slow">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0592203F-91F5-4C9E-AF6E-B8D410E6BE9C}"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325479244"/>
      </p:ext>
    </p:extLst>
  </p:cSld>
  <p:clrMapOvr>
    <a:masterClrMapping/>
  </p:clrMapOvr>
  <p:transition>
    <p:zo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90AEC10-802F-4438-A534-9C4C3268FC3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75760647"/>
      </p:ext>
    </p:extLst>
  </p:cSld>
  <p:clrMapOvr>
    <a:masterClrMapping/>
  </p:clrMapOvr>
  <p:transition spd="slow">
    <p:zo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FA65D749-B82B-4298-A0A3-CB202F8185B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62691935"/>
      </p:ext>
    </p:extLst>
  </p:cSld>
  <p:clrMapOvr>
    <a:masterClrMapping/>
  </p:clrMapOvr>
  <p:transition spd="slow">
    <p:zo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28A5E24-3C82-419C-B07E-0155DBB2697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50958069"/>
      </p:ext>
    </p:extLst>
  </p:cSld>
  <p:clrMapOvr>
    <a:masterClrMapping/>
  </p:clrMapOvr>
  <p:transition spd="slow">
    <p:zo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6D56B647-1C8E-4916-97B9-E3E4F398A6A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044967106"/>
      </p:ext>
    </p:extLst>
  </p:cSld>
  <p:clrMapOvr>
    <a:masterClrMapping/>
  </p:clrMapOvr>
  <p:transition spd="slow">
    <p:zo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EEEE15B-515F-44C6-B17A-0A7F27D3B5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03322864"/>
      </p:ext>
    </p:extLst>
  </p:cSld>
  <p:clrMapOvr>
    <a:masterClrMapping/>
  </p:clrMapOvr>
  <p:transition spd="slow">
    <p:zo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A11657-2123-410A-A105-76EC29BF92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07193234"/>
      </p:ext>
    </p:extLst>
  </p:cSld>
  <p:clrMapOvr>
    <a:masterClrMapping/>
  </p:clrMapOvr>
  <p:transition spd="slow">
    <p:zo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5ED9B8D-971F-4323-9F7F-A98D85DF70A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51002347"/>
      </p:ext>
    </p:extLst>
  </p:cSld>
  <p:clrMapOvr>
    <a:masterClrMapping/>
  </p:clrMapOvr>
  <p:transition spd="slow">
    <p:zo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6EF2A8C-4B27-4A43-9391-3A3AEBEF87A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72514550"/>
      </p:ext>
    </p:extLst>
  </p:cSld>
  <p:clrMapOvr>
    <a:masterClrMapping/>
  </p:clrMapOvr>
  <p:transition spd="slow">
    <p:zo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0BB130D-8713-4D25-9434-194FAE9BC5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18836809"/>
      </p:ext>
    </p:extLst>
  </p:cSld>
  <p:clrMapOvr>
    <a:masterClrMapping/>
  </p:clrMapOvr>
  <p:transition spd="slow">
    <p:zo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DAAF3BB-D92D-44C2-B9B3-B7C9953CBE8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07565354"/>
      </p:ext>
    </p:extLst>
  </p:cSld>
  <p:clrMapOvr>
    <a:masterClrMapping/>
  </p:clrMapOvr>
  <p:transition spd="slow">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D6D3B6B6-FAA4-4031-8F0D-11FB8D0ED00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151630402"/>
      </p:ext>
    </p:extLst>
  </p:cSld>
  <p:clrMapOvr>
    <a:masterClrMapping/>
  </p:clrMapOvr>
  <p:transition>
    <p:zo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324" indent="0" algn="ctr">
              <a:buNone/>
              <a:defRPr/>
            </a:lvl3pPr>
            <a:lvl4pPr marL="1371495" indent="0" algn="ctr">
              <a:buNone/>
              <a:defRPr/>
            </a:lvl4pPr>
            <a:lvl5pPr marL="1828648" indent="0" algn="ctr">
              <a:buNone/>
              <a:defRPr/>
            </a:lvl5pPr>
            <a:lvl6pPr marL="2285824" indent="0" algn="ctr">
              <a:buNone/>
              <a:defRPr/>
            </a:lvl6pPr>
            <a:lvl7pPr marL="2742983" indent="0" algn="ctr">
              <a:buNone/>
              <a:defRPr/>
            </a:lvl7pPr>
            <a:lvl8pPr marL="3200171" indent="0" algn="ctr">
              <a:buNone/>
              <a:defRPr/>
            </a:lvl8pPr>
            <a:lvl9pPr marL="365731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593E98-C941-4246-B71F-1EAECB5DD3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0949237"/>
      </p:ext>
    </p:extLst>
  </p:cSld>
  <p:clrMapOvr>
    <a:masterClrMapping/>
  </p:clrMapOvr>
  <p:transition spd="slow">
    <p:fade thruBlk="1"/>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C55E2E-9C90-481A-A449-EF1B2E68C9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2716339"/>
      </p:ext>
    </p:extLst>
  </p:cSld>
  <p:clrMapOvr>
    <a:masterClrMapping/>
  </p:clrMapOvr>
  <p:transition spd="slow">
    <p:fade thruBlk="1"/>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200" indent="0">
              <a:buNone/>
              <a:defRPr sz="1800"/>
            </a:lvl2pPr>
            <a:lvl3pPr marL="914324" indent="0">
              <a:buNone/>
              <a:defRPr sz="1600"/>
            </a:lvl3pPr>
            <a:lvl4pPr marL="1371495" indent="0">
              <a:buNone/>
              <a:defRPr sz="1400"/>
            </a:lvl4pPr>
            <a:lvl5pPr marL="1828648" indent="0">
              <a:buNone/>
              <a:defRPr sz="1400"/>
            </a:lvl5pPr>
            <a:lvl6pPr marL="2285824" indent="0">
              <a:buNone/>
              <a:defRPr sz="1400"/>
            </a:lvl6pPr>
            <a:lvl7pPr marL="2742983" indent="0">
              <a:buNone/>
              <a:defRPr sz="1400"/>
            </a:lvl7pPr>
            <a:lvl8pPr marL="3200171" indent="0">
              <a:buNone/>
              <a:defRPr sz="1400"/>
            </a:lvl8pPr>
            <a:lvl9pPr marL="365731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429628-574B-4E68-A67D-18A2EECD1B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47170105"/>
      </p:ext>
    </p:extLst>
  </p:cSld>
  <p:clrMapOvr>
    <a:masterClrMapping/>
  </p:clrMapOvr>
  <p:transition spd="slow">
    <p:fade thruBlk="1"/>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4BFADB-3B68-4CB8-BD48-24A4B1D8F1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7509206"/>
      </p:ext>
    </p:extLst>
  </p:cSld>
  <p:clrMapOvr>
    <a:masterClrMapping/>
  </p:clrMapOvr>
  <p:transition spd="slow">
    <p:fade thruBlk="1"/>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324" indent="0">
              <a:buNone/>
              <a:defRPr sz="1800" b="1"/>
            </a:lvl3pPr>
            <a:lvl4pPr marL="1371495" indent="0">
              <a:buNone/>
              <a:defRPr sz="1600" b="1"/>
            </a:lvl4pPr>
            <a:lvl5pPr marL="1828648" indent="0">
              <a:buNone/>
              <a:defRPr sz="1600" b="1"/>
            </a:lvl5pPr>
            <a:lvl6pPr marL="2285824" indent="0">
              <a:buNone/>
              <a:defRPr sz="1600" b="1"/>
            </a:lvl6pPr>
            <a:lvl7pPr marL="2742983" indent="0">
              <a:buNone/>
              <a:defRPr sz="1600" b="1"/>
            </a:lvl7pPr>
            <a:lvl8pPr marL="3200171" indent="0">
              <a:buNone/>
              <a:defRPr sz="1600" b="1"/>
            </a:lvl8pPr>
            <a:lvl9pPr marL="365731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324" indent="0">
              <a:buNone/>
              <a:defRPr sz="1800" b="1"/>
            </a:lvl3pPr>
            <a:lvl4pPr marL="1371495" indent="0">
              <a:buNone/>
              <a:defRPr sz="1600" b="1"/>
            </a:lvl4pPr>
            <a:lvl5pPr marL="1828648" indent="0">
              <a:buNone/>
              <a:defRPr sz="1600" b="1"/>
            </a:lvl5pPr>
            <a:lvl6pPr marL="2285824" indent="0">
              <a:buNone/>
              <a:defRPr sz="1600" b="1"/>
            </a:lvl6pPr>
            <a:lvl7pPr marL="2742983" indent="0">
              <a:buNone/>
              <a:defRPr sz="1600" b="1"/>
            </a:lvl7pPr>
            <a:lvl8pPr marL="3200171" indent="0">
              <a:buNone/>
              <a:defRPr sz="1600" b="1"/>
            </a:lvl8pPr>
            <a:lvl9pPr marL="365731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074DD7-C9CA-4C42-A087-B04B8CA913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414613"/>
      </p:ext>
    </p:extLst>
  </p:cSld>
  <p:clrMapOvr>
    <a:masterClrMapping/>
  </p:clrMapOvr>
  <p:transition spd="slow">
    <p:fade thruBlk="1"/>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9D4310-AC50-4ACE-A74F-D40156E193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9538034"/>
      </p:ext>
    </p:extLst>
  </p:cSld>
  <p:clrMapOvr>
    <a:masterClrMapping/>
  </p:clrMapOvr>
  <p:transition spd="slow">
    <p:fade thruBlk="1"/>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857DE4-04FB-4087-890D-C7AB6BCDE6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4070151"/>
      </p:ext>
    </p:extLst>
  </p:cSld>
  <p:clrMapOvr>
    <a:masterClrMapping/>
  </p:clrMapOvr>
  <p:transition spd="slow">
    <p:fade thruBlk="1"/>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324" indent="0">
              <a:buNone/>
              <a:defRPr sz="1000"/>
            </a:lvl3pPr>
            <a:lvl4pPr marL="1371495" indent="0">
              <a:buNone/>
              <a:defRPr sz="900"/>
            </a:lvl4pPr>
            <a:lvl5pPr marL="1828648" indent="0">
              <a:buNone/>
              <a:defRPr sz="900"/>
            </a:lvl5pPr>
            <a:lvl6pPr marL="2285824" indent="0">
              <a:buNone/>
              <a:defRPr sz="900"/>
            </a:lvl6pPr>
            <a:lvl7pPr marL="2742983" indent="0">
              <a:buNone/>
              <a:defRPr sz="900"/>
            </a:lvl7pPr>
            <a:lvl8pPr marL="3200171" indent="0">
              <a:buNone/>
              <a:defRPr sz="900"/>
            </a:lvl8pPr>
            <a:lvl9pPr marL="365731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C76EEE-5291-45C3-8A0C-DB4239104E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587704"/>
      </p:ext>
    </p:extLst>
  </p:cSld>
  <p:clrMapOvr>
    <a:masterClrMapping/>
  </p:clrMapOvr>
  <p:transition spd="slow">
    <p:fade thruBlk="1"/>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324" indent="0">
              <a:buNone/>
              <a:defRPr sz="2400"/>
            </a:lvl3pPr>
            <a:lvl4pPr marL="1371495" indent="0">
              <a:buNone/>
              <a:defRPr sz="2000"/>
            </a:lvl4pPr>
            <a:lvl5pPr marL="1828648" indent="0">
              <a:buNone/>
              <a:defRPr sz="2000"/>
            </a:lvl5pPr>
            <a:lvl6pPr marL="2285824" indent="0">
              <a:buNone/>
              <a:defRPr sz="2000"/>
            </a:lvl6pPr>
            <a:lvl7pPr marL="2742983" indent="0">
              <a:buNone/>
              <a:defRPr sz="2000"/>
            </a:lvl7pPr>
            <a:lvl8pPr marL="3200171" indent="0">
              <a:buNone/>
              <a:defRPr sz="2000"/>
            </a:lvl8pPr>
            <a:lvl9pPr marL="3657319"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324" indent="0">
              <a:buNone/>
              <a:defRPr sz="1000"/>
            </a:lvl3pPr>
            <a:lvl4pPr marL="1371495" indent="0">
              <a:buNone/>
              <a:defRPr sz="900"/>
            </a:lvl4pPr>
            <a:lvl5pPr marL="1828648" indent="0">
              <a:buNone/>
              <a:defRPr sz="900"/>
            </a:lvl5pPr>
            <a:lvl6pPr marL="2285824" indent="0">
              <a:buNone/>
              <a:defRPr sz="900"/>
            </a:lvl6pPr>
            <a:lvl7pPr marL="2742983" indent="0">
              <a:buNone/>
              <a:defRPr sz="900"/>
            </a:lvl7pPr>
            <a:lvl8pPr marL="3200171" indent="0">
              <a:buNone/>
              <a:defRPr sz="900"/>
            </a:lvl8pPr>
            <a:lvl9pPr marL="365731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C8BF56-A029-4312-9818-43C1D84966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3674359"/>
      </p:ext>
    </p:extLst>
  </p:cSld>
  <p:clrMapOvr>
    <a:masterClrMapping/>
  </p:clrMapOvr>
  <p:transition spd="slow">
    <p:fade thruBlk="1"/>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FBCAEE-462E-48D5-8EC7-18BA1F5292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4064308"/>
      </p:ext>
    </p:extLst>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BACF10A5-406A-4922-8469-B2F60347B89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016866758"/>
      </p:ext>
    </p:extLst>
  </p:cSld>
  <p:clrMapOvr>
    <a:masterClrMapping/>
  </p:clrMapOvr>
  <p:transition>
    <p:zo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6C792A-8293-4929-A641-74395BD4BD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2999365"/>
      </p:ext>
    </p:extLst>
  </p:cSld>
  <p:clrMapOvr>
    <a:masterClrMapping/>
  </p:clrMapOvr>
  <p:transition spd="slow">
    <p:fade thruBlk="1"/>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AC318AA-F1B1-4873-80DD-890C5599E6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9896878"/>
      </p:ext>
    </p:extLst>
  </p:cSld>
  <p:clrMapOvr>
    <a:masterClrMapping/>
  </p:clrMapOvr>
  <p:transition spd="slow">
    <p:fade thruBlk="1"/>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324" indent="0" algn="ctr">
              <a:buNone/>
              <a:defRPr/>
            </a:lvl3pPr>
            <a:lvl4pPr marL="1371495" indent="0" algn="ctr">
              <a:buNone/>
              <a:defRPr/>
            </a:lvl4pPr>
            <a:lvl5pPr marL="1828648" indent="0" algn="ctr">
              <a:buNone/>
              <a:defRPr/>
            </a:lvl5pPr>
            <a:lvl6pPr marL="2285824" indent="0" algn="ctr">
              <a:buNone/>
              <a:defRPr/>
            </a:lvl6pPr>
            <a:lvl7pPr marL="2742983" indent="0" algn="ctr">
              <a:buNone/>
              <a:defRPr/>
            </a:lvl7pPr>
            <a:lvl8pPr marL="3200171" indent="0" algn="ctr">
              <a:buNone/>
              <a:defRPr/>
            </a:lvl8pPr>
            <a:lvl9pPr marL="365731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593E98-C941-4246-B71F-1EAECB5DD3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7074908"/>
      </p:ext>
    </p:extLst>
  </p:cSld>
  <p:clrMapOvr>
    <a:masterClrMapping/>
  </p:clrMapOvr>
  <p:transition spd="slow">
    <p:fade thruBlk="1"/>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C55E2E-9C90-481A-A449-EF1B2E68C9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796811"/>
      </p:ext>
    </p:extLst>
  </p:cSld>
  <p:clrMapOvr>
    <a:masterClrMapping/>
  </p:clrMapOvr>
  <p:transition spd="slow">
    <p:fade thruBlk="1"/>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200" indent="0">
              <a:buNone/>
              <a:defRPr sz="1800"/>
            </a:lvl2pPr>
            <a:lvl3pPr marL="914324" indent="0">
              <a:buNone/>
              <a:defRPr sz="1600"/>
            </a:lvl3pPr>
            <a:lvl4pPr marL="1371495" indent="0">
              <a:buNone/>
              <a:defRPr sz="1400"/>
            </a:lvl4pPr>
            <a:lvl5pPr marL="1828648" indent="0">
              <a:buNone/>
              <a:defRPr sz="1400"/>
            </a:lvl5pPr>
            <a:lvl6pPr marL="2285824" indent="0">
              <a:buNone/>
              <a:defRPr sz="1400"/>
            </a:lvl6pPr>
            <a:lvl7pPr marL="2742983" indent="0">
              <a:buNone/>
              <a:defRPr sz="1400"/>
            </a:lvl7pPr>
            <a:lvl8pPr marL="3200171" indent="0">
              <a:buNone/>
              <a:defRPr sz="1400"/>
            </a:lvl8pPr>
            <a:lvl9pPr marL="365731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429628-574B-4E68-A67D-18A2EECD1B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0675139"/>
      </p:ext>
    </p:extLst>
  </p:cSld>
  <p:clrMapOvr>
    <a:masterClrMapping/>
  </p:clrMapOvr>
  <p:transition spd="slow">
    <p:fade thruBlk="1"/>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4BFADB-3B68-4CB8-BD48-24A4B1D8F1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1575174"/>
      </p:ext>
    </p:extLst>
  </p:cSld>
  <p:clrMapOvr>
    <a:masterClrMapping/>
  </p:clrMapOvr>
  <p:transition spd="slow">
    <p:fade thruBlk="1"/>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324" indent="0">
              <a:buNone/>
              <a:defRPr sz="1800" b="1"/>
            </a:lvl3pPr>
            <a:lvl4pPr marL="1371495" indent="0">
              <a:buNone/>
              <a:defRPr sz="1600" b="1"/>
            </a:lvl4pPr>
            <a:lvl5pPr marL="1828648" indent="0">
              <a:buNone/>
              <a:defRPr sz="1600" b="1"/>
            </a:lvl5pPr>
            <a:lvl6pPr marL="2285824" indent="0">
              <a:buNone/>
              <a:defRPr sz="1600" b="1"/>
            </a:lvl6pPr>
            <a:lvl7pPr marL="2742983" indent="0">
              <a:buNone/>
              <a:defRPr sz="1600" b="1"/>
            </a:lvl7pPr>
            <a:lvl8pPr marL="3200171" indent="0">
              <a:buNone/>
              <a:defRPr sz="1600" b="1"/>
            </a:lvl8pPr>
            <a:lvl9pPr marL="365731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324" indent="0">
              <a:buNone/>
              <a:defRPr sz="1800" b="1"/>
            </a:lvl3pPr>
            <a:lvl4pPr marL="1371495" indent="0">
              <a:buNone/>
              <a:defRPr sz="1600" b="1"/>
            </a:lvl4pPr>
            <a:lvl5pPr marL="1828648" indent="0">
              <a:buNone/>
              <a:defRPr sz="1600" b="1"/>
            </a:lvl5pPr>
            <a:lvl6pPr marL="2285824" indent="0">
              <a:buNone/>
              <a:defRPr sz="1600" b="1"/>
            </a:lvl6pPr>
            <a:lvl7pPr marL="2742983" indent="0">
              <a:buNone/>
              <a:defRPr sz="1600" b="1"/>
            </a:lvl7pPr>
            <a:lvl8pPr marL="3200171" indent="0">
              <a:buNone/>
              <a:defRPr sz="1600" b="1"/>
            </a:lvl8pPr>
            <a:lvl9pPr marL="365731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074DD7-C9CA-4C42-A087-B04B8CA913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046239"/>
      </p:ext>
    </p:extLst>
  </p:cSld>
  <p:clrMapOvr>
    <a:masterClrMapping/>
  </p:clrMapOvr>
  <p:transition spd="slow">
    <p:fade thruBlk="1"/>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9D4310-AC50-4ACE-A74F-D40156E193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3372507"/>
      </p:ext>
    </p:extLst>
  </p:cSld>
  <p:clrMapOvr>
    <a:masterClrMapping/>
  </p:clrMapOvr>
  <p:transition spd="slow">
    <p:fade thruBlk="1"/>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857DE4-04FB-4087-890D-C7AB6BCDE6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525888"/>
      </p:ext>
    </p:extLst>
  </p:cSld>
  <p:clrMapOvr>
    <a:masterClrMapping/>
  </p:clrMapOvr>
  <p:transition spd="slow">
    <p:fade thruBlk="1"/>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324" indent="0">
              <a:buNone/>
              <a:defRPr sz="1000"/>
            </a:lvl3pPr>
            <a:lvl4pPr marL="1371495" indent="0">
              <a:buNone/>
              <a:defRPr sz="900"/>
            </a:lvl4pPr>
            <a:lvl5pPr marL="1828648" indent="0">
              <a:buNone/>
              <a:defRPr sz="900"/>
            </a:lvl5pPr>
            <a:lvl6pPr marL="2285824" indent="0">
              <a:buNone/>
              <a:defRPr sz="900"/>
            </a:lvl6pPr>
            <a:lvl7pPr marL="2742983" indent="0">
              <a:buNone/>
              <a:defRPr sz="900"/>
            </a:lvl7pPr>
            <a:lvl8pPr marL="3200171" indent="0">
              <a:buNone/>
              <a:defRPr sz="900"/>
            </a:lvl8pPr>
            <a:lvl9pPr marL="365731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C76EEE-5291-45C3-8A0C-DB4239104E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1906024"/>
      </p:ext>
    </p:extLst>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433E1408-7184-45B7-8924-2C9FE35CA7B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29466596"/>
      </p:ext>
    </p:extLst>
  </p:cSld>
  <p:clrMapOvr>
    <a:masterClrMapping/>
  </p:clrMapOvr>
  <p:transition>
    <p:zo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324" indent="0">
              <a:buNone/>
              <a:defRPr sz="2400"/>
            </a:lvl3pPr>
            <a:lvl4pPr marL="1371495" indent="0">
              <a:buNone/>
              <a:defRPr sz="2000"/>
            </a:lvl4pPr>
            <a:lvl5pPr marL="1828648" indent="0">
              <a:buNone/>
              <a:defRPr sz="2000"/>
            </a:lvl5pPr>
            <a:lvl6pPr marL="2285824" indent="0">
              <a:buNone/>
              <a:defRPr sz="2000"/>
            </a:lvl6pPr>
            <a:lvl7pPr marL="2742983" indent="0">
              <a:buNone/>
              <a:defRPr sz="2000"/>
            </a:lvl7pPr>
            <a:lvl8pPr marL="3200171" indent="0">
              <a:buNone/>
              <a:defRPr sz="2000"/>
            </a:lvl8pPr>
            <a:lvl9pPr marL="3657319"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324" indent="0">
              <a:buNone/>
              <a:defRPr sz="1000"/>
            </a:lvl3pPr>
            <a:lvl4pPr marL="1371495" indent="0">
              <a:buNone/>
              <a:defRPr sz="900"/>
            </a:lvl4pPr>
            <a:lvl5pPr marL="1828648" indent="0">
              <a:buNone/>
              <a:defRPr sz="900"/>
            </a:lvl5pPr>
            <a:lvl6pPr marL="2285824" indent="0">
              <a:buNone/>
              <a:defRPr sz="900"/>
            </a:lvl6pPr>
            <a:lvl7pPr marL="2742983" indent="0">
              <a:buNone/>
              <a:defRPr sz="900"/>
            </a:lvl7pPr>
            <a:lvl8pPr marL="3200171" indent="0">
              <a:buNone/>
              <a:defRPr sz="900"/>
            </a:lvl8pPr>
            <a:lvl9pPr marL="365731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C8BF56-A029-4312-9818-43C1D84966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6945626"/>
      </p:ext>
    </p:extLst>
  </p:cSld>
  <p:clrMapOvr>
    <a:masterClrMapping/>
  </p:clrMapOvr>
  <p:transition spd="slow">
    <p:fade thruBlk="1"/>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FBCAEE-462E-48D5-8EC7-18BA1F5292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0959039"/>
      </p:ext>
    </p:extLst>
  </p:cSld>
  <p:clrMapOvr>
    <a:masterClrMapping/>
  </p:clrMapOvr>
  <p:transition spd="slow">
    <p:fade thruBlk="1"/>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6C792A-8293-4929-A641-74395BD4BD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3196564"/>
      </p:ext>
    </p:extLst>
  </p:cSld>
  <p:clrMapOvr>
    <a:masterClrMapping/>
  </p:clrMapOvr>
  <p:transition spd="slow">
    <p:fade thruBlk="1"/>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AC318AA-F1B1-4873-80DD-890C5599E6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9508159"/>
      </p:ext>
    </p:extLst>
  </p:cSld>
  <p:clrMapOvr>
    <a:masterClrMapping/>
  </p:clrMapOvr>
  <p:transition spd="slow">
    <p:fade thruBlk="1"/>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nl-NL" smtClean="0"/>
              <a:t>Klik om de stijl te bewerken</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CB365B34-9357-4FF4-9942-DCCFC43FF0DA}" type="datetimeFigureOut">
              <a:rPr lang="nl-NL" smtClean="0"/>
              <a:pPr/>
              <a:t>11-12-2015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5160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CB365B34-9357-4FF4-9942-DCCFC43FF0DA}" type="datetimeFigureOut">
              <a:rPr lang="nl-NL" smtClean="0"/>
              <a:pPr/>
              <a:t>11-12-2015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388811796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nl-NL" smtClean="0"/>
              <a:t>Klik om de stijl te bewerken</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CB365B34-9357-4FF4-9942-DCCFC43FF0DA}" type="datetimeFigureOut">
              <a:rPr lang="nl-NL" smtClean="0"/>
              <a:pPr/>
              <a:t>11-12-2015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417234"/>
      </p:ext>
    </p:extLst>
  </p:cSld>
  <p:clrMapOvr>
    <a:overrideClrMapping bg1="dk1" tx1="lt1" bg2="dk2" tx2="lt2" accent1="accent1" accent2="accent2" accent3="accent3" accent4="accent4" accent5="accent5" accent6="accent6" hlink="hlink" folHlink="folHlink"/>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CB365B34-9357-4FF4-9942-DCCFC43FF0DA}" type="datetimeFigureOut">
              <a:rPr lang="nl-NL" smtClean="0"/>
              <a:pPr/>
              <a:t>11-12-2015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126261458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CB365B34-9357-4FF4-9942-DCCFC43FF0DA}" type="datetimeFigureOut">
              <a:rPr lang="nl-NL" smtClean="0"/>
              <a:pPr/>
              <a:t>11-12-2015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0BA4A0EB-CC0A-48FF-AF46-976BEC8A011E}" type="slidenum">
              <a:rPr lang="nl-NL" smtClean="0"/>
              <a:pPr/>
              <a:t>‹#›</a:t>
            </a:fld>
            <a:endParaRPr lang="nl-NL"/>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8516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Date Placeholder 2"/>
          <p:cNvSpPr>
            <a:spLocks noGrp="1"/>
          </p:cNvSpPr>
          <p:nvPr>
            <p:ph type="dt" sz="half" idx="10"/>
          </p:nvPr>
        </p:nvSpPr>
        <p:spPr/>
        <p:txBody>
          <a:bodyPr/>
          <a:lstStyle/>
          <a:p>
            <a:fld id="{CB365B34-9357-4FF4-9942-DCCFC43FF0DA}" type="datetimeFigureOut">
              <a:rPr lang="nl-NL" smtClean="0"/>
              <a:pPr/>
              <a:t>11-12-2015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3083951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497D1076-CD94-484F-A627-708573C1CE75}"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237244496"/>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7DE8F3FD-5C37-4887-B293-7044E4BEA441}"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987663362"/>
      </p:ext>
    </p:extLst>
  </p:cSld>
  <p:clrMapOvr>
    <a:masterClrMapping/>
  </p:clrMapOvr>
  <p:transition>
    <p:zo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65B34-9357-4FF4-9942-DCCFC43FF0DA}" type="datetimeFigureOut">
              <a:rPr lang="nl-NL" smtClean="0"/>
              <a:pPr/>
              <a:t>11-12-2015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265479105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CB365B34-9357-4FF4-9942-DCCFC43FF0DA}" type="datetimeFigureOut">
              <a:rPr lang="nl-NL" smtClean="0"/>
              <a:pPr/>
              <a:t>11-12-2015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BA4A0EB-CC0A-48FF-AF46-976BEC8A011E}" type="slidenum">
              <a:rPr lang="nl-NL" smtClean="0"/>
              <a:pPr/>
              <a:t>‹#›</a:t>
            </a:fld>
            <a:endParaRPr lang="nl-NL"/>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57845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CB365B34-9357-4FF4-9942-DCCFC43FF0DA}" type="datetimeFigureOut">
              <a:rPr lang="nl-NL" smtClean="0"/>
              <a:pPr/>
              <a:t>11-12-2015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223909143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CB365B34-9357-4FF4-9942-DCCFC43FF0DA}" type="datetimeFigureOut">
              <a:rPr lang="nl-NL" smtClean="0"/>
              <a:pPr/>
              <a:t>11-12-2015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393942928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nl-NL" smtClean="0"/>
              <a:t>Klik om de stijl te bewerken</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CB365B34-9357-4FF4-9942-DCCFC43FF0DA}" type="datetimeFigureOut">
              <a:rPr lang="nl-NL" smtClean="0"/>
              <a:pPr/>
              <a:t>11-12-2015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337091612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324" indent="0" algn="ctr">
              <a:buNone/>
              <a:defRPr/>
            </a:lvl3pPr>
            <a:lvl4pPr marL="1371495" indent="0" algn="ctr">
              <a:buNone/>
              <a:defRPr/>
            </a:lvl4pPr>
            <a:lvl5pPr marL="1828648" indent="0" algn="ctr">
              <a:buNone/>
              <a:defRPr/>
            </a:lvl5pPr>
            <a:lvl6pPr marL="2285824" indent="0" algn="ctr">
              <a:buNone/>
              <a:defRPr/>
            </a:lvl6pPr>
            <a:lvl7pPr marL="2742983" indent="0" algn="ctr">
              <a:buNone/>
              <a:defRPr/>
            </a:lvl7pPr>
            <a:lvl8pPr marL="3200171" indent="0" algn="ctr">
              <a:buNone/>
              <a:defRPr/>
            </a:lvl8pPr>
            <a:lvl9pPr marL="365731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593E98-C941-4246-B71F-1EAECB5DD3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0212364"/>
      </p:ext>
    </p:extLst>
  </p:cSld>
  <p:clrMapOvr>
    <a:masterClrMapping/>
  </p:clrMapOvr>
  <p:transition spd="slow">
    <p:fade thruBlk="1"/>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C55E2E-9C90-481A-A449-EF1B2E68C9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0675456"/>
      </p:ext>
    </p:extLst>
  </p:cSld>
  <p:clrMapOvr>
    <a:masterClrMapping/>
  </p:clrMapOvr>
  <p:transition spd="slow">
    <p:fade thruBlk="1"/>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200" indent="0">
              <a:buNone/>
              <a:defRPr sz="1800"/>
            </a:lvl2pPr>
            <a:lvl3pPr marL="914324" indent="0">
              <a:buNone/>
              <a:defRPr sz="1600"/>
            </a:lvl3pPr>
            <a:lvl4pPr marL="1371495" indent="0">
              <a:buNone/>
              <a:defRPr sz="1400"/>
            </a:lvl4pPr>
            <a:lvl5pPr marL="1828648" indent="0">
              <a:buNone/>
              <a:defRPr sz="1400"/>
            </a:lvl5pPr>
            <a:lvl6pPr marL="2285824" indent="0">
              <a:buNone/>
              <a:defRPr sz="1400"/>
            </a:lvl6pPr>
            <a:lvl7pPr marL="2742983" indent="0">
              <a:buNone/>
              <a:defRPr sz="1400"/>
            </a:lvl7pPr>
            <a:lvl8pPr marL="3200171" indent="0">
              <a:buNone/>
              <a:defRPr sz="1400"/>
            </a:lvl8pPr>
            <a:lvl9pPr marL="365731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429628-574B-4E68-A67D-18A2EECD1B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4609749"/>
      </p:ext>
    </p:extLst>
  </p:cSld>
  <p:clrMapOvr>
    <a:masterClrMapping/>
  </p:clrMapOvr>
  <p:transition spd="slow">
    <p:fade thruBlk="1"/>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4BFADB-3B68-4CB8-BD48-24A4B1D8F1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9015661"/>
      </p:ext>
    </p:extLst>
  </p:cSld>
  <p:clrMapOvr>
    <a:masterClrMapping/>
  </p:clrMapOvr>
  <p:transition spd="slow">
    <p:fade thruBlk="1"/>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324" indent="0">
              <a:buNone/>
              <a:defRPr sz="1800" b="1"/>
            </a:lvl3pPr>
            <a:lvl4pPr marL="1371495" indent="0">
              <a:buNone/>
              <a:defRPr sz="1600" b="1"/>
            </a:lvl4pPr>
            <a:lvl5pPr marL="1828648" indent="0">
              <a:buNone/>
              <a:defRPr sz="1600" b="1"/>
            </a:lvl5pPr>
            <a:lvl6pPr marL="2285824" indent="0">
              <a:buNone/>
              <a:defRPr sz="1600" b="1"/>
            </a:lvl6pPr>
            <a:lvl7pPr marL="2742983" indent="0">
              <a:buNone/>
              <a:defRPr sz="1600" b="1"/>
            </a:lvl7pPr>
            <a:lvl8pPr marL="3200171" indent="0">
              <a:buNone/>
              <a:defRPr sz="1600" b="1"/>
            </a:lvl8pPr>
            <a:lvl9pPr marL="365731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324" indent="0">
              <a:buNone/>
              <a:defRPr sz="1800" b="1"/>
            </a:lvl3pPr>
            <a:lvl4pPr marL="1371495" indent="0">
              <a:buNone/>
              <a:defRPr sz="1600" b="1"/>
            </a:lvl4pPr>
            <a:lvl5pPr marL="1828648" indent="0">
              <a:buNone/>
              <a:defRPr sz="1600" b="1"/>
            </a:lvl5pPr>
            <a:lvl6pPr marL="2285824" indent="0">
              <a:buNone/>
              <a:defRPr sz="1600" b="1"/>
            </a:lvl6pPr>
            <a:lvl7pPr marL="2742983" indent="0">
              <a:buNone/>
              <a:defRPr sz="1600" b="1"/>
            </a:lvl7pPr>
            <a:lvl8pPr marL="3200171" indent="0">
              <a:buNone/>
              <a:defRPr sz="1600" b="1"/>
            </a:lvl8pPr>
            <a:lvl9pPr marL="365731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074DD7-C9CA-4C42-A087-B04B8CA913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4100415"/>
      </p:ext>
    </p:extLst>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52EA80FB-907A-4675-B6E7-24C959200B7A}"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612932759"/>
      </p:ext>
    </p:extLst>
  </p:cSld>
  <p:clrMapOvr>
    <a:masterClrMapping/>
  </p:clrMapOvr>
  <p:transition>
    <p:zo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9D4310-AC50-4ACE-A74F-D40156E193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8279633"/>
      </p:ext>
    </p:extLst>
  </p:cSld>
  <p:clrMapOvr>
    <a:masterClrMapping/>
  </p:clrMapOvr>
  <p:transition spd="slow">
    <p:fade thruBlk="1"/>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857DE4-04FB-4087-890D-C7AB6BCDE6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390000"/>
      </p:ext>
    </p:extLst>
  </p:cSld>
  <p:clrMapOvr>
    <a:masterClrMapping/>
  </p:clrMapOvr>
  <p:transition spd="slow">
    <p:fade thruBlk="1"/>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324" indent="0">
              <a:buNone/>
              <a:defRPr sz="1000"/>
            </a:lvl3pPr>
            <a:lvl4pPr marL="1371495" indent="0">
              <a:buNone/>
              <a:defRPr sz="900"/>
            </a:lvl4pPr>
            <a:lvl5pPr marL="1828648" indent="0">
              <a:buNone/>
              <a:defRPr sz="900"/>
            </a:lvl5pPr>
            <a:lvl6pPr marL="2285824" indent="0">
              <a:buNone/>
              <a:defRPr sz="900"/>
            </a:lvl6pPr>
            <a:lvl7pPr marL="2742983" indent="0">
              <a:buNone/>
              <a:defRPr sz="900"/>
            </a:lvl7pPr>
            <a:lvl8pPr marL="3200171" indent="0">
              <a:buNone/>
              <a:defRPr sz="900"/>
            </a:lvl8pPr>
            <a:lvl9pPr marL="365731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C76EEE-5291-45C3-8A0C-DB4239104E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0853467"/>
      </p:ext>
    </p:extLst>
  </p:cSld>
  <p:clrMapOvr>
    <a:masterClrMapping/>
  </p:clrMapOvr>
  <p:transition spd="slow">
    <p:fade thruBlk="1"/>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324" indent="0">
              <a:buNone/>
              <a:defRPr sz="2400"/>
            </a:lvl3pPr>
            <a:lvl4pPr marL="1371495" indent="0">
              <a:buNone/>
              <a:defRPr sz="2000"/>
            </a:lvl4pPr>
            <a:lvl5pPr marL="1828648" indent="0">
              <a:buNone/>
              <a:defRPr sz="2000"/>
            </a:lvl5pPr>
            <a:lvl6pPr marL="2285824" indent="0">
              <a:buNone/>
              <a:defRPr sz="2000"/>
            </a:lvl6pPr>
            <a:lvl7pPr marL="2742983" indent="0">
              <a:buNone/>
              <a:defRPr sz="2000"/>
            </a:lvl7pPr>
            <a:lvl8pPr marL="3200171" indent="0">
              <a:buNone/>
              <a:defRPr sz="2000"/>
            </a:lvl8pPr>
            <a:lvl9pPr marL="3657319"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324" indent="0">
              <a:buNone/>
              <a:defRPr sz="1000"/>
            </a:lvl3pPr>
            <a:lvl4pPr marL="1371495" indent="0">
              <a:buNone/>
              <a:defRPr sz="900"/>
            </a:lvl4pPr>
            <a:lvl5pPr marL="1828648" indent="0">
              <a:buNone/>
              <a:defRPr sz="900"/>
            </a:lvl5pPr>
            <a:lvl6pPr marL="2285824" indent="0">
              <a:buNone/>
              <a:defRPr sz="900"/>
            </a:lvl6pPr>
            <a:lvl7pPr marL="2742983" indent="0">
              <a:buNone/>
              <a:defRPr sz="900"/>
            </a:lvl7pPr>
            <a:lvl8pPr marL="3200171" indent="0">
              <a:buNone/>
              <a:defRPr sz="900"/>
            </a:lvl8pPr>
            <a:lvl9pPr marL="365731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C8BF56-A029-4312-9818-43C1D84966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6785008"/>
      </p:ext>
    </p:extLst>
  </p:cSld>
  <p:clrMapOvr>
    <a:masterClrMapping/>
  </p:clrMapOvr>
  <p:transition spd="slow">
    <p:fade thruBlk="1"/>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FBCAEE-462E-48D5-8EC7-18BA1F5292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58237"/>
      </p:ext>
    </p:extLst>
  </p:cSld>
  <p:clrMapOvr>
    <a:masterClrMapping/>
  </p:clrMapOvr>
  <p:transition spd="slow">
    <p:fade thruBlk="1"/>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6C792A-8293-4929-A641-74395BD4BD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5038244"/>
      </p:ext>
    </p:extLst>
  </p:cSld>
  <p:clrMapOvr>
    <a:masterClrMapping/>
  </p:clrMapOvr>
  <p:transition spd="slow">
    <p:fade thruBlk="1"/>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AC318AA-F1B1-4873-80DD-890C5599E6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6502018"/>
      </p:ext>
    </p:extLst>
  </p:cSld>
  <p:clrMapOvr>
    <a:masterClrMapping/>
  </p:clrMapOvr>
  <p:transition spd="slow">
    <p:fade thruBlk="1"/>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41281134"/>
      </p:ext>
    </p:extLst>
  </p:cSld>
  <p:clrMapOvr>
    <a:masterClrMapping/>
  </p:clrMapOvr>
  <p:transition spd="slow">
    <p:zo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60965732"/>
      </p:ext>
    </p:extLst>
  </p:cSld>
  <p:clrMapOvr>
    <a:masterClrMapping/>
  </p:clrMapOvr>
  <p:transition spd="slow">
    <p:zo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27927872"/>
      </p:ext>
    </p:extLst>
  </p:cSld>
  <p:clrMapOvr>
    <a:masterClrMapping/>
  </p:clrMapOvr>
  <p:transition spd="slow">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A32EED36-6F41-4347-AD1F-4548061810B8}"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016249815"/>
      </p:ext>
    </p:extLst>
  </p:cSld>
  <p:clrMapOvr>
    <a:masterClrMapping/>
  </p:clrMapOvr>
  <p:transition>
    <p:zo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57549395"/>
      </p:ext>
    </p:extLst>
  </p:cSld>
  <p:clrMapOvr>
    <a:masterClrMapping/>
  </p:clrMapOvr>
  <p:transition spd="slow">
    <p:zo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631766534"/>
      </p:ext>
    </p:extLst>
  </p:cSld>
  <p:clrMapOvr>
    <a:masterClrMapping/>
  </p:clrMapOvr>
  <p:transition spd="slow">
    <p:zo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97388526"/>
      </p:ext>
    </p:extLst>
  </p:cSld>
  <p:clrMapOvr>
    <a:masterClrMapping/>
  </p:clrMapOvr>
  <p:transition spd="slow">
    <p:zo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65134343"/>
      </p:ext>
    </p:extLst>
  </p:cSld>
  <p:clrMapOvr>
    <a:masterClrMapping/>
  </p:clrMapOvr>
  <p:transition spd="slow">
    <p:zo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56217996"/>
      </p:ext>
    </p:extLst>
  </p:cSld>
  <p:clrMapOvr>
    <a:masterClrMapping/>
  </p:clrMapOvr>
  <p:transition spd="slow">
    <p:zo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7698603"/>
      </p:ext>
    </p:extLst>
  </p:cSld>
  <p:clrMapOvr>
    <a:masterClrMapping/>
  </p:clrMapOvr>
  <p:transition spd="slow">
    <p:zo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83312235"/>
      </p:ext>
    </p:extLst>
  </p:cSld>
  <p:clrMapOvr>
    <a:masterClrMapping/>
  </p:clrMapOvr>
  <p:transition spd="slow">
    <p:zo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09994237"/>
      </p:ext>
    </p:extLst>
  </p:cSld>
  <p:clrMapOvr>
    <a:masterClrMapping/>
  </p:clrMapOvr>
  <p:transition spd="slow">
    <p:zo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324" indent="0" algn="ctr">
              <a:buNone/>
              <a:defRPr/>
            </a:lvl3pPr>
            <a:lvl4pPr marL="1371495" indent="0" algn="ctr">
              <a:buNone/>
              <a:defRPr/>
            </a:lvl4pPr>
            <a:lvl5pPr marL="1828648" indent="0" algn="ctr">
              <a:buNone/>
              <a:defRPr/>
            </a:lvl5pPr>
            <a:lvl6pPr marL="2285824" indent="0" algn="ctr">
              <a:buNone/>
              <a:defRPr/>
            </a:lvl6pPr>
            <a:lvl7pPr marL="2742983" indent="0" algn="ctr">
              <a:buNone/>
              <a:defRPr/>
            </a:lvl7pPr>
            <a:lvl8pPr marL="3200171" indent="0" algn="ctr">
              <a:buNone/>
              <a:defRPr/>
            </a:lvl8pPr>
            <a:lvl9pPr marL="365731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593E98-C941-4246-B71F-1EAECB5DD3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2258469"/>
      </p:ext>
    </p:extLst>
  </p:cSld>
  <p:clrMapOvr>
    <a:masterClrMapping/>
  </p:clrMapOvr>
  <p:transition spd="slow">
    <p:fade thruBlk="1"/>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C55E2E-9C90-481A-A449-EF1B2E68C9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1639678"/>
      </p:ext>
    </p:extLst>
  </p:cSld>
  <p:clrMapOvr>
    <a:masterClrMapping/>
  </p:clrMapOvr>
  <p:transition spd="slow">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09F2A8C3-D229-492B-81CF-E24AF5CA9AD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264901461"/>
      </p:ext>
    </p:extLst>
  </p:cSld>
  <p:clrMapOvr>
    <a:masterClrMapping/>
  </p:clrMapOvr>
  <p:transition>
    <p:zo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200" indent="0">
              <a:buNone/>
              <a:defRPr sz="1800"/>
            </a:lvl2pPr>
            <a:lvl3pPr marL="914324" indent="0">
              <a:buNone/>
              <a:defRPr sz="1600"/>
            </a:lvl3pPr>
            <a:lvl4pPr marL="1371495" indent="0">
              <a:buNone/>
              <a:defRPr sz="1400"/>
            </a:lvl4pPr>
            <a:lvl5pPr marL="1828648" indent="0">
              <a:buNone/>
              <a:defRPr sz="1400"/>
            </a:lvl5pPr>
            <a:lvl6pPr marL="2285824" indent="0">
              <a:buNone/>
              <a:defRPr sz="1400"/>
            </a:lvl6pPr>
            <a:lvl7pPr marL="2742983" indent="0">
              <a:buNone/>
              <a:defRPr sz="1400"/>
            </a:lvl7pPr>
            <a:lvl8pPr marL="3200171" indent="0">
              <a:buNone/>
              <a:defRPr sz="1400"/>
            </a:lvl8pPr>
            <a:lvl9pPr marL="365731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429628-574B-4E68-A67D-18A2EECD1B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0083017"/>
      </p:ext>
    </p:extLst>
  </p:cSld>
  <p:clrMapOvr>
    <a:masterClrMapping/>
  </p:clrMapOvr>
  <p:transition spd="slow">
    <p:fade thruBlk="1"/>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4BFADB-3B68-4CB8-BD48-24A4B1D8F1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2163462"/>
      </p:ext>
    </p:extLst>
  </p:cSld>
  <p:clrMapOvr>
    <a:masterClrMapping/>
  </p:clrMapOvr>
  <p:transition spd="slow">
    <p:fade thruBlk="1"/>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324" indent="0">
              <a:buNone/>
              <a:defRPr sz="1800" b="1"/>
            </a:lvl3pPr>
            <a:lvl4pPr marL="1371495" indent="0">
              <a:buNone/>
              <a:defRPr sz="1600" b="1"/>
            </a:lvl4pPr>
            <a:lvl5pPr marL="1828648" indent="0">
              <a:buNone/>
              <a:defRPr sz="1600" b="1"/>
            </a:lvl5pPr>
            <a:lvl6pPr marL="2285824" indent="0">
              <a:buNone/>
              <a:defRPr sz="1600" b="1"/>
            </a:lvl6pPr>
            <a:lvl7pPr marL="2742983" indent="0">
              <a:buNone/>
              <a:defRPr sz="1600" b="1"/>
            </a:lvl7pPr>
            <a:lvl8pPr marL="3200171" indent="0">
              <a:buNone/>
              <a:defRPr sz="1600" b="1"/>
            </a:lvl8pPr>
            <a:lvl9pPr marL="365731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324" indent="0">
              <a:buNone/>
              <a:defRPr sz="1800" b="1"/>
            </a:lvl3pPr>
            <a:lvl4pPr marL="1371495" indent="0">
              <a:buNone/>
              <a:defRPr sz="1600" b="1"/>
            </a:lvl4pPr>
            <a:lvl5pPr marL="1828648" indent="0">
              <a:buNone/>
              <a:defRPr sz="1600" b="1"/>
            </a:lvl5pPr>
            <a:lvl6pPr marL="2285824" indent="0">
              <a:buNone/>
              <a:defRPr sz="1600" b="1"/>
            </a:lvl6pPr>
            <a:lvl7pPr marL="2742983" indent="0">
              <a:buNone/>
              <a:defRPr sz="1600" b="1"/>
            </a:lvl7pPr>
            <a:lvl8pPr marL="3200171" indent="0">
              <a:buNone/>
              <a:defRPr sz="1600" b="1"/>
            </a:lvl8pPr>
            <a:lvl9pPr marL="365731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074DD7-C9CA-4C42-A087-B04B8CA913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8549979"/>
      </p:ext>
    </p:extLst>
  </p:cSld>
  <p:clrMapOvr>
    <a:masterClrMapping/>
  </p:clrMapOvr>
  <p:transition spd="slow">
    <p:fade thruBlk="1"/>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9D4310-AC50-4ACE-A74F-D40156E193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3454761"/>
      </p:ext>
    </p:extLst>
  </p:cSld>
  <p:clrMapOvr>
    <a:masterClrMapping/>
  </p:clrMapOvr>
  <p:transition spd="slow">
    <p:fade thruBlk="1"/>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857DE4-04FB-4087-890D-C7AB6BCDE6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9815553"/>
      </p:ext>
    </p:extLst>
  </p:cSld>
  <p:clrMapOvr>
    <a:masterClrMapping/>
  </p:clrMapOvr>
  <p:transition spd="slow">
    <p:fade thruBlk="1"/>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324" indent="0">
              <a:buNone/>
              <a:defRPr sz="1000"/>
            </a:lvl3pPr>
            <a:lvl4pPr marL="1371495" indent="0">
              <a:buNone/>
              <a:defRPr sz="900"/>
            </a:lvl4pPr>
            <a:lvl5pPr marL="1828648" indent="0">
              <a:buNone/>
              <a:defRPr sz="900"/>
            </a:lvl5pPr>
            <a:lvl6pPr marL="2285824" indent="0">
              <a:buNone/>
              <a:defRPr sz="900"/>
            </a:lvl6pPr>
            <a:lvl7pPr marL="2742983" indent="0">
              <a:buNone/>
              <a:defRPr sz="900"/>
            </a:lvl7pPr>
            <a:lvl8pPr marL="3200171" indent="0">
              <a:buNone/>
              <a:defRPr sz="900"/>
            </a:lvl8pPr>
            <a:lvl9pPr marL="365731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C76EEE-5291-45C3-8A0C-DB4239104E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2905474"/>
      </p:ext>
    </p:extLst>
  </p:cSld>
  <p:clrMapOvr>
    <a:masterClrMapping/>
  </p:clrMapOvr>
  <p:transition spd="slow">
    <p:fade thruBlk="1"/>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324" indent="0">
              <a:buNone/>
              <a:defRPr sz="2400"/>
            </a:lvl3pPr>
            <a:lvl4pPr marL="1371495" indent="0">
              <a:buNone/>
              <a:defRPr sz="2000"/>
            </a:lvl4pPr>
            <a:lvl5pPr marL="1828648" indent="0">
              <a:buNone/>
              <a:defRPr sz="2000"/>
            </a:lvl5pPr>
            <a:lvl6pPr marL="2285824" indent="0">
              <a:buNone/>
              <a:defRPr sz="2000"/>
            </a:lvl6pPr>
            <a:lvl7pPr marL="2742983" indent="0">
              <a:buNone/>
              <a:defRPr sz="2000"/>
            </a:lvl7pPr>
            <a:lvl8pPr marL="3200171" indent="0">
              <a:buNone/>
              <a:defRPr sz="2000"/>
            </a:lvl8pPr>
            <a:lvl9pPr marL="3657319"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324" indent="0">
              <a:buNone/>
              <a:defRPr sz="1000"/>
            </a:lvl3pPr>
            <a:lvl4pPr marL="1371495" indent="0">
              <a:buNone/>
              <a:defRPr sz="900"/>
            </a:lvl4pPr>
            <a:lvl5pPr marL="1828648" indent="0">
              <a:buNone/>
              <a:defRPr sz="900"/>
            </a:lvl5pPr>
            <a:lvl6pPr marL="2285824" indent="0">
              <a:buNone/>
              <a:defRPr sz="900"/>
            </a:lvl6pPr>
            <a:lvl7pPr marL="2742983" indent="0">
              <a:buNone/>
              <a:defRPr sz="900"/>
            </a:lvl7pPr>
            <a:lvl8pPr marL="3200171" indent="0">
              <a:buNone/>
              <a:defRPr sz="900"/>
            </a:lvl8pPr>
            <a:lvl9pPr marL="365731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C8BF56-A029-4312-9818-43C1D84966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6925288"/>
      </p:ext>
    </p:extLst>
  </p:cSld>
  <p:clrMapOvr>
    <a:masterClrMapping/>
  </p:clrMapOvr>
  <p:transition spd="slow">
    <p:fade thruBlk="1"/>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FBCAEE-462E-48D5-8EC7-18BA1F5292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439734"/>
      </p:ext>
    </p:extLst>
  </p:cSld>
  <p:clrMapOvr>
    <a:masterClrMapping/>
  </p:clrMapOvr>
  <p:transition spd="slow">
    <p:fade thruBlk="1"/>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6C792A-8293-4929-A641-74395BD4BD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4201562"/>
      </p:ext>
    </p:extLst>
  </p:cSld>
  <p:clrMapOvr>
    <a:masterClrMapping/>
  </p:clrMapOvr>
  <p:transition spd="slow">
    <p:fade thruBlk="1"/>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AC318AA-F1B1-4873-80DD-890C5599E6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4640134"/>
      </p:ext>
    </p:extLst>
  </p:cSld>
  <p:clrMapOvr>
    <a:masterClrMapping/>
  </p:clrMapOvr>
  <p:transition spd="slow">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prstClr val="white">
                  <a:shade val="50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prstClr val="white">
                  <a:shade val="50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0A4EF71E-79AA-42A9-8D34-AF69B767C772}"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21713229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324" indent="0" algn="ctr">
              <a:buNone/>
              <a:defRPr/>
            </a:lvl3pPr>
            <a:lvl4pPr marL="1371495" indent="0" algn="ctr">
              <a:buNone/>
              <a:defRPr/>
            </a:lvl4pPr>
            <a:lvl5pPr marL="1828648" indent="0" algn="ctr">
              <a:buNone/>
              <a:defRPr/>
            </a:lvl5pPr>
            <a:lvl6pPr marL="2285824" indent="0" algn="ctr">
              <a:buNone/>
              <a:defRPr/>
            </a:lvl6pPr>
            <a:lvl7pPr marL="2742983" indent="0" algn="ctr">
              <a:buNone/>
              <a:defRPr/>
            </a:lvl7pPr>
            <a:lvl8pPr marL="3200171" indent="0" algn="ctr">
              <a:buNone/>
              <a:defRPr/>
            </a:lvl8pPr>
            <a:lvl9pPr marL="365731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593E98-C941-4246-B71F-1EAECB5DD3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8861893"/>
      </p:ext>
    </p:extLst>
  </p:cSld>
  <p:clrMapOvr>
    <a:masterClrMapping/>
  </p:clrMapOvr>
  <p:transition spd="slow">
    <p:fade thruBlk="1"/>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C55E2E-9C90-481A-A449-EF1B2E68C9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4458280"/>
      </p:ext>
    </p:extLst>
  </p:cSld>
  <p:clrMapOvr>
    <a:masterClrMapping/>
  </p:clrMapOvr>
  <p:transition spd="slow">
    <p:fade thruBlk="1"/>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200" indent="0">
              <a:buNone/>
              <a:defRPr sz="1800"/>
            </a:lvl2pPr>
            <a:lvl3pPr marL="914324" indent="0">
              <a:buNone/>
              <a:defRPr sz="1600"/>
            </a:lvl3pPr>
            <a:lvl4pPr marL="1371495" indent="0">
              <a:buNone/>
              <a:defRPr sz="1400"/>
            </a:lvl4pPr>
            <a:lvl5pPr marL="1828648" indent="0">
              <a:buNone/>
              <a:defRPr sz="1400"/>
            </a:lvl5pPr>
            <a:lvl6pPr marL="2285824" indent="0">
              <a:buNone/>
              <a:defRPr sz="1400"/>
            </a:lvl6pPr>
            <a:lvl7pPr marL="2742983" indent="0">
              <a:buNone/>
              <a:defRPr sz="1400"/>
            </a:lvl7pPr>
            <a:lvl8pPr marL="3200171" indent="0">
              <a:buNone/>
              <a:defRPr sz="1400"/>
            </a:lvl8pPr>
            <a:lvl9pPr marL="365731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429628-574B-4E68-A67D-18A2EECD1B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2037842"/>
      </p:ext>
    </p:extLst>
  </p:cSld>
  <p:clrMapOvr>
    <a:masterClrMapping/>
  </p:clrMapOvr>
  <p:transition spd="slow">
    <p:fade thruBlk="1"/>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4BFADB-3B68-4CB8-BD48-24A4B1D8F1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258787"/>
      </p:ext>
    </p:extLst>
  </p:cSld>
  <p:clrMapOvr>
    <a:masterClrMapping/>
  </p:clrMapOvr>
  <p:transition spd="slow">
    <p:fade thruBlk="1"/>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324" indent="0">
              <a:buNone/>
              <a:defRPr sz="1800" b="1"/>
            </a:lvl3pPr>
            <a:lvl4pPr marL="1371495" indent="0">
              <a:buNone/>
              <a:defRPr sz="1600" b="1"/>
            </a:lvl4pPr>
            <a:lvl5pPr marL="1828648" indent="0">
              <a:buNone/>
              <a:defRPr sz="1600" b="1"/>
            </a:lvl5pPr>
            <a:lvl6pPr marL="2285824" indent="0">
              <a:buNone/>
              <a:defRPr sz="1600" b="1"/>
            </a:lvl6pPr>
            <a:lvl7pPr marL="2742983" indent="0">
              <a:buNone/>
              <a:defRPr sz="1600" b="1"/>
            </a:lvl7pPr>
            <a:lvl8pPr marL="3200171" indent="0">
              <a:buNone/>
              <a:defRPr sz="1600" b="1"/>
            </a:lvl8pPr>
            <a:lvl9pPr marL="365731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324" indent="0">
              <a:buNone/>
              <a:defRPr sz="1800" b="1"/>
            </a:lvl3pPr>
            <a:lvl4pPr marL="1371495" indent="0">
              <a:buNone/>
              <a:defRPr sz="1600" b="1"/>
            </a:lvl4pPr>
            <a:lvl5pPr marL="1828648" indent="0">
              <a:buNone/>
              <a:defRPr sz="1600" b="1"/>
            </a:lvl5pPr>
            <a:lvl6pPr marL="2285824" indent="0">
              <a:buNone/>
              <a:defRPr sz="1600" b="1"/>
            </a:lvl6pPr>
            <a:lvl7pPr marL="2742983" indent="0">
              <a:buNone/>
              <a:defRPr sz="1600" b="1"/>
            </a:lvl7pPr>
            <a:lvl8pPr marL="3200171" indent="0">
              <a:buNone/>
              <a:defRPr sz="1600" b="1"/>
            </a:lvl8pPr>
            <a:lvl9pPr marL="365731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074DD7-C9CA-4C42-A087-B04B8CA913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030841"/>
      </p:ext>
    </p:extLst>
  </p:cSld>
  <p:clrMapOvr>
    <a:masterClrMapping/>
  </p:clrMapOvr>
  <p:transition spd="slow">
    <p:fade thruBlk="1"/>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9D4310-AC50-4ACE-A74F-D40156E193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3845783"/>
      </p:ext>
    </p:extLst>
  </p:cSld>
  <p:clrMapOvr>
    <a:masterClrMapping/>
  </p:clrMapOvr>
  <p:transition spd="slow">
    <p:fade thruBlk="1"/>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857DE4-04FB-4087-890D-C7AB6BCDE6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5318385"/>
      </p:ext>
    </p:extLst>
  </p:cSld>
  <p:clrMapOvr>
    <a:masterClrMapping/>
  </p:clrMapOvr>
  <p:transition spd="slow">
    <p:fade thruBlk="1"/>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324" indent="0">
              <a:buNone/>
              <a:defRPr sz="1000"/>
            </a:lvl3pPr>
            <a:lvl4pPr marL="1371495" indent="0">
              <a:buNone/>
              <a:defRPr sz="900"/>
            </a:lvl4pPr>
            <a:lvl5pPr marL="1828648" indent="0">
              <a:buNone/>
              <a:defRPr sz="900"/>
            </a:lvl5pPr>
            <a:lvl6pPr marL="2285824" indent="0">
              <a:buNone/>
              <a:defRPr sz="900"/>
            </a:lvl6pPr>
            <a:lvl7pPr marL="2742983" indent="0">
              <a:buNone/>
              <a:defRPr sz="900"/>
            </a:lvl7pPr>
            <a:lvl8pPr marL="3200171" indent="0">
              <a:buNone/>
              <a:defRPr sz="900"/>
            </a:lvl8pPr>
            <a:lvl9pPr marL="365731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C76EEE-5291-45C3-8A0C-DB4239104E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9736469"/>
      </p:ext>
    </p:extLst>
  </p:cSld>
  <p:clrMapOvr>
    <a:masterClrMapping/>
  </p:clrMapOvr>
  <p:transition spd="slow">
    <p:fade thruBlk="1"/>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324" indent="0">
              <a:buNone/>
              <a:defRPr sz="2400"/>
            </a:lvl3pPr>
            <a:lvl4pPr marL="1371495" indent="0">
              <a:buNone/>
              <a:defRPr sz="2000"/>
            </a:lvl4pPr>
            <a:lvl5pPr marL="1828648" indent="0">
              <a:buNone/>
              <a:defRPr sz="2000"/>
            </a:lvl5pPr>
            <a:lvl6pPr marL="2285824" indent="0">
              <a:buNone/>
              <a:defRPr sz="2000"/>
            </a:lvl6pPr>
            <a:lvl7pPr marL="2742983" indent="0">
              <a:buNone/>
              <a:defRPr sz="2000"/>
            </a:lvl7pPr>
            <a:lvl8pPr marL="3200171" indent="0">
              <a:buNone/>
              <a:defRPr sz="2000"/>
            </a:lvl8pPr>
            <a:lvl9pPr marL="3657319"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324" indent="0">
              <a:buNone/>
              <a:defRPr sz="1000"/>
            </a:lvl3pPr>
            <a:lvl4pPr marL="1371495" indent="0">
              <a:buNone/>
              <a:defRPr sz="900"/>
            </a:lvl4pPr>
            <a:lvl5pPr marL="1828648" indent="0">
              <a:buNone/>
              <a:defRPr sz="900"/>
            </a:lvl5pPr>
            <a:lvl6pPr marL="2285824" indent="0">
              <a:buNone/>
              <a:defRPr sz="900"/>
            </a:lvl6pPr>
            <a:lvl7pPr marL="2742983" indent="0">
              <a:buNone/>
              <a:defRPr sz="900"/>
            </a:lvl7pPr>
            <a:lvl8pPr marL="3200171" indent="0">
              <a:buNone/>
              <a:defRPr sz="900"/>
            </a:lvl8pPr>
            <a:lvl9pPr marL="365731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C8BF56-A029-4312-9818-43C1D84966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9925161"/>
      </p:ext>
    </p:extLst>
  </p:cSld>
  <p:clrMapOvr>
    <a:masterClrMapping/>
  </p:clrMapOvr>
  <p:transition spd="slow">
    <p:fade thruBlk="1"/>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FBCAEE-462E-48D5-8EC7-18BA1F5292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2061040"/>
      </p:ext>
    </p:extLst>
  </p:cSld>
  <p:clrMapOvr>
    <a:masterClrMapping/>
  </p:clrMapOvr>
  <p:transition spd="slow">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FC5A0FEE-5CA8-4510-BEDA-3699D9FC817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321622082"/>
      </p:ext>
    </p:extLst>
  </p:cSld>
  <p:clrMapOvr>
    <a:masterClrMapping/>
  </p:clrMapOvr>
  <p:transition>
    <p:zo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6C792A-8293-4929-A641-74395BD4BD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8403769"/>
      </p:ext>
    </p:extLst>
  </p:cSld>
  <p:clrMapOvr>
    <a:masterClrMapping/>
  </p:clrMapOvr>
  <p:transition spd="slow">
    <p:fade thruBlk="1"/>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AC318AA-F1B1-4873-80DD-890C5599E6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2481438"/>
      </p:ext>
    </p:extLst>
  </p:cSld>
  <p:clrMapOvr>
    <a:masterClrMapping/>
  </p:clrMapOvr>
  <p:transition spd="slow">
    <p:fade thruBlk="1"/>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D8B26CC0-E449-433D-A476-F604FE2DE04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536536047"/>
      </p:ext>
    </p:extLst>
  </p:cSld>
  <p:clrMapOvr>
    <a:masterClrMapping/>
  </p:clrMapOvr>
  <p:transition spd="slow">
    <p:zo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7D7DF4E-106E-49F9-BFBE-BCF18AD7FF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6413504"/>
      </p:ext>
    </p:extLst>
  </p:cSld>
  <p:clrMapOvr>
    <a:masterClrMapping/>
  </p:clrMapOvr>
  <p:transition spd="slow">
    <p:zo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1A737A7E-497E-408F-9BD3-B54EDCBFC91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82383377"/>
      </p:ext>
    </p:extLst>
  </p:cSld>
  <p:clrMapOvr>
    <a:masterClrMapping/>
  </p:clrMapOvr>
  <p:transition spd="slow">
    <p:zo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3A93485-98B2-4FF2-86E6-6CF19CB8E25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83372188"/>
      </p:ext>
    </p:extLst>
  </p:cSld>
  <p:clrMapOvr>
    <a:masterClrMapping/>
  </p:clrMapOvr>
  <p:transition spd="slow">
    <p:zoom/>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CF69AB1-62D8-40C9-ADA1-E0864040AA7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457777437"/>
      </p:ext>
    </p:extLst>
  </p:cSld>
  <p:clrMapOvr>
    <a:masterClrMapping/>
  </p:clrMapOvr>
  <p:transition spd="slow">
    <p:zoom/>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1504BC5D-0B61-4C46-9864-78D752B1889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09061721"/>
      </p:ext>
    </p:extLst>
  </p:cSld>
  <p:clrMapOvr>
    <a:masterClrMapping/>
  </p:clrMapOvr>
  <p:transition spd="slow">
    <p:zo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93FA0AF-A082-409D-A223-8F7C317BB5B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25403298"/>
      </p:ext>
    </p:extLst>
  </p:cSld>
  <p:clrMapOvr>
    <a:masterClrMapping/>
  </p:clrMapOvr>
  <p:transition spd="slow">
    <p:zoom/>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32F9129-D1B1-40EE-AD70-F286CBECF4F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61094008"/>
      </p:ext>
    </p:extLst>
  </p:cSld>
  <p:clrMapOvr>
    <a:masterClrMapping/>
  </p:clrMapOvr>
  <p:transition spd="slow">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497D1076-CD94-484F-A627-708573C1CE75}"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935727247"/>
      </p:ext>
    </p:extLst>
  </p:cSld>
  <p:clrMapOvr>
    <a:masterClrMapping/>
  </p:clrMapOvr>
  <p:transition>
    <p:zo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990A1D5-5906-48C2-AF20-FE17B9F3C4D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14614171"/>
      </p:ext>
    </p:extLst>
  </p:cSld>
  <p:clrMapOvr>
    <a:masterClrMapping/>
  </p:clrMapOvr>
  <p:transition spd="slow">
    <p:zo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EB348FC-4063-425F-8017-EA553D8814A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93655538"/>
      </p:ext>
    </p:extLst>
  </p:cSld>
  <p:clrMapOvr>
    <a:masterClrMapping/>
  </p:clrMapOvr>
  <p:transition spd="slow">
    <p:zo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8068609-D98B-43C6-B1D9-C8C16A9B176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43559334"/>
      </p:ext>
    </p:extLst>
  </p:cSld>
  <p:clrMapOvr>
    <a:masterClrMapping/>
  </p:clrMapOvr>
  <p:transition spd="slow">
    <p:zo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90FB5EA-817F-4A33-B27D-9F9E72A6813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802158908"/>
      </p:ext>
    </p:extLst>
  </p:cSld>
  <p:clrMapOvr>
    <a:masterClrMapping/>
  </p:clrMapOvr>
  <p:transition spd="slow">
    <p:zo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2DC79A7-CA5A-45CF-BA30-B38E7E8863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41028945"/>
      </p:ext>
    </p:extLst>
  </p:cSld>
  <p:clrMapOvr>
    <a:masterClrMapping/>
  </p:clrMapOvr>
  <p:transition spd="slow">
    <p:zo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0B4F0C8B-D9EA-4A18-9E12-37C4B390E40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89795409"/>
      </p:ext>
    </p:extLst>
  </p:cSld>
  <p:clrMapOvr>
    <a:masterClrMapping/>
  </p:clrMapOvr>
  <p:transition spd="slow">
    <p:zoom/>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7D9F8F8-CC5B-47F8-AE82-DF694C8555D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07116792"/>
      </p:ext>
    </p:extLst>
  </p:cSld>
  <p:clrMapOvr>
    <a:masterClrMapping/>
  </p:clrMapOvr>
  <p:transition spd="slow">
    <p:zo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64462B16-2FD4-4C08-A134-038DD119B29D}"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146673133"/>
      </p:ext>
    </p:extLst>
  </p:cSld>
  <p:clrMapOvr>
    <a:masterClrMapping/>
  </p:clrMapOvr>
  <p:transition spd="slow">
    <p:zoom/>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D88F9BD9-CC9C-4F94-A501-91B8EF555CF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08614376"/>
      </p:ext>
    </p:extLst>
  </p:cSld>
  <p:clrMapOvr>
    <a:masterClrMapping/>
  </p:clrMapOvr>
  <p:transition spd="slow">
    <p:zoom/>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30CB233C-4797-49A7-906C-D613122596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0757329"/>
      </p:ext>
    </p:extLst>
  </p:cSld>
  <p:clrMapOvr>
    <a:masterClrMapping/>
  </p:clrMapOvr>
  <p:transition spd="slow">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6B218C-745D-4602-A2CF-EFA7D7A5EFF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916440332"/>
      </p:ext>
    </p:extLst>
  </p:cSld>
  <p:clrMapOvr>
    <a:overrideClrMapping bg1="dk1" tx1="lt1" bg2="dk2" tx2="lt2" accent1="accent1" accent2="accent2" accent3="accent3" accent4="accent4" accent5="accent5" accent6="accent6" hlink="hlink" folHlink="folHlink"/>
  </p:clrMapOvr>
  <p:transition>
    <p:zoom/>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64B046E-364E-42C6-BCD7-098D5A24AA8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86698905"/>
      </p:ext>
    </p:extLst>
  </p:cSld>
  <p:clrMapOvr>
    <a:masterClrMapping/>
  </p:clrMapOvr>
  <p:transition spd="slow">
    <p:zoom/>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CBEE97B-40D8-47D2-9AB1-A10F51DAE33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8663937"/>
      </p:ext>
    </p:extLst>
  </p:cSld>
  <p:clrMapOvr>
    <a:masterClrMapping/>
  </p:clrMapOvr>
  <p:transition spd="slow">
    <p:zo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67DA46B-B443-4C11-A1DB-4F3B4D39515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18727419"/>
      </p:ext>
    </p:extLst>
  </p:cSld>
  <p:clrMapOvr>
    <a:masterClrMapping/>
  </p:clrMapOvr>
  <p:transition spd="slow">
    <p:zoom/>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28C0BCB-9F36-4C93-AC0B-7BFB125CE9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58515052"/>
      </p:ext>
    </p:extLst>
  </p:cSld>
  <p:clrMapOvr>
    <a:masterClrMapping/>
  </p:clrMapOvr>
  <p:transition spd="slow">
    <p:zo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324" indent="0" algn="ctr">
              <a:buNone/>
              <a:defRPr/>
            </a:lvl3pPr>
            <a:lvl4pPr marL="1371495" indent="0" algn="ctr">
              <a:buNone/>
              <a:defRPr/>
            </a:lvl4pPr>
            <a:lvl5pPr marL="1828648" indent="0" algn="ctr">
              <a:buNone/>
              <a:defRPr/>
            </a:lvl5pPr>
            <a:lvl6pPr marL="2285824" indent="0" algn="ctr">
              <a:buNone/>
              <a:defRPr/>
            </a:lvl6pPr>
            <a:lvl7pPr marL="2742983" indent="0" algn="ctr">
              <a:buNone/>
              <a:defRPr/>
            </a:lvl7pPr>
            <a:lvl8pPr marL="3200171" indent="0" algn="ctr">
              <a:buNone/>
              <a:defRPr/>
            </a:lvl8pPr>
            <a:lvl9pPr marL="365731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593E98-C941-4246-B71F-1EAECB5DD3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1905454"/>
      </p:ext>
    </p:extLst>
  </p:cSld>
  <p:clrMapOvr>
    <a:masterClrMapping/>
  </p:clrMapOvr>
  <p:transition spd="slow">
    <p:fade thruBlk="1"/>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C55E2E-9C90-481A-A449-EF1B2E68C9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9897124"/>
      </p:ext>
    </p:extLst>
  </p:cSld>
  <p:clrMapOvr>
    <a:masterClrMapping/>
  </p:clrMapOvr>
  <p:transition spd="slow">
    <p:fade thruBlk="1"/>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200" indent="0">
              <a:buNone/>
              <a:defRPr sz="1800"/>
            </a:lvl2pPr>
            <a:lvl3pPr marL="914324" indent="0">
              <a:buNone/>
              <a:defRPr sz="1600"/>
            </a:lvl3pPr>
            <a:lvl4pPr marL="1371495" indent="0">
              <a:buNone/>
              <a:defRPr sz="1400"/>
            </a:lvl4pPr>
            <a:lvl5pPr marL="1828648" indent="0">
              <a:buNone/>
              <a:defRPr sz="1400"/>
            </a:lvl5pPr>
            <a:lvl6pPr marL="2285824" indent="0">
              <a:buNone/>
              <a:defRPr sz="1400"/>
            </a:lvl6pPr>
            <a:lvl7pPr marL="2742983" indent="0">
              <a:buNone/>
              <a:defRPr sz="1400"/>
            </a:lvl7pPr>
            <a:lvl8pPr marL="3200171" indent="0">
              <a:buNone/>
              <a:defRPr sz="1400"/>
            </a:lvl8pPr>
            <a:lvl9pPr marL="365731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429628-574B-4E68-A67D-18A2EECD1B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2114862"/>
      </p:ext>
    </p:extLst>
  </p:cSld>
  <p:clrMapOvr>
    <a:masterClrMapping/>
  </p:clrMapOvr>
  <p:transition spd="slow">
    <p:fade thruBlk="1"/>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4BFADB-3B68-4CB8-BD48-24A4B1D8F1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4126738"/>
      </p:ext>
    </p:extLst>
  </p:cSld>
  <p:clrMapOvr>
    <a:masterClrMapping/>
  </p:clrMapOvr>
  <p:transition spd="slow">
    <p:fade thruBlk="1"/>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324" indent="0">
              <a:buNone/>
              <a:defRPr sz="1800" b="1"/>
            </a:lvl3pPr>
            <a:lvl4pPr marL="1371495" indent="0">
              <a:buNone/>
              <a:defRPr sz="1600" b="1"/>
            </a:lvl4pPr>
            <a:lvl5pPr marL="1828648" indent="0">
              <a:buNone/>
              <a:defRPr sz="1600" b="1"/>
            </a:lvl5pPr>
            <a:lvl6pPr marL="2285824" indent="0">
              <a:buNone/>
              <a:defRPr sz="1600" b="1"/>
            </a:lvl6pPr>
            <a:lvl7pPr marL="2742983" indent="0">
              <a:buNone/>
              <a:defRPr sz="1600" b="1"/>
            </a:lvl7pPr>
            <a:lvl8pPr marL="3200171" indent="0">
              <a:buNone/>
              <a:defRPr sz="1600" b="1"/>
            </a:lvl8pPr>
            <a:lvl9pPr marL="365731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324" indent="0">
              <a:buNone/>
              <a:defRPr sz="1800" b="1"/>
            </a:lvl3pPr>
            <a:lvl4pPr marL="1371495" indent="0">
              <a:buNone/>
              <a:defRPr sz="1600" b="1"/>
            </a:lvl4pPr>
            <a:lvl5pPr marL="1828648" indent="0">
              <a:buNone/>
              <a:defRPr sz="1600" b="1"/>
            </a:lvl5pPr>
            <a:lvl6pPr marL="2285824" indent="0">
              <a:buNone/>
              <a:defRPr sz="1600" b="1"/>
            </a:lvl6pPr>
            <a:lvl7pPr marL="2742983" indent="0">
              <a:buNone/>
              <a:defRPr sz="1600" b="1"/>
            </a:lvl7pPr>
            <a:lvl8pPr marL="3200171" indent="0">
              <a:buNone/>
              <a:defRPr sz="1600" b="1"/>
            </a:lvl8pPr>
            <a:lvl9pPr marL="365731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074DD7-C9CA-4C42-A087-B04B8CA913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5132390"/>
      </p:ext>
    </p:extLst>
  </p:cSld>
  <p:clrMapOvr>
    <a:masterClrMapping/>
  </p:clrMapOvr>
  <p:transition spd="slow">
    <p:fade thruBlk="1"/>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9D4310-AC50-4ACE-A74F-D40156E193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40189909"/>
      </p:ext>
    </p:extLst>
  </p:cSld>
  <p:clrMapOvr>
    <a:masterClrMapping/>
  </p:clrMapOvr>
  <p:transition spd="slow">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0592203F-91F5-4C9E-AF6E-B8D410E6BE9C}"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246682078"/>
      </p:ext>
    </p:extLst>
  </p:cSld>
  <p:clrMapOvr>
    <a:masterClrMapping/>
  </p:clrMapOvr>
  <p:transition>
    <p:zoom/>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857DE4-04FB-4087-890D-C7AB6BCDE6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43185"/>
      </p:ext>
    </p:extLst>
  </p:cSld>
  <p:clrMapOvr>
    <a:masterClrMapping/>
  </p:clrMapOvr>
  <p:transition spd="slow">
    <p:fade thruBlk="1"/>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324" indent="0">
              <a:buNone/>
              <a:defRPr sz="1000"/>
            </a:lvl3pPr>
            <a:lvl4pPr marL="1371495" indent="0">
              <a:buNone/>
              <a:defRPr sz="900"/>
            </a:lvl4pPr>
            <a:lvl5pPr marL="1828648" indent="0">
              <a:buNone/>
              <a:defRPr sz="900"/>
            </a:lvl5pPr>
            <a:lvl6pPr marL="2285824" indent="0">
              <a:buNone/>
              <a:defRPr sz="900"/>
            </a:lvl6pPr>
            <a:lvl7pPr marL="2742983" indent="0">
              <a:buNone/>
              <a:defRPr sz="900"/>
            </a:lvl7pPr>
            <a:lvl8pPr marL="3200171" indent="0">
              <a:buNone/>
              <a:defRPr sz="900"/>
            </a:lvl8pPr>
            <a:lvl9pPr marL="365731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C76EEE-5291-45C3-8A0C-DB4239104E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8970382"/>
      </p:ext>
    </p:extLst>
  </p:cSld>
  <p:clrMapOvr>
    <a:masterClrMapping/>
  </p:clrMapOvr>
  <p:transition spd="slow">
    <p:fade thruBlk="1"/>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324" indent="0">
              <a:buNone/>
              <a:defRPr sz="2400"/>
            </a:lvl3pPr>
            <a:lvl4pPr marL="1371495" indent="0">
              <a:buNone/>
              <a:defRPr sz="2000"/>
            </a:lvl4pPr>
            <a:lvl5pPr marL="1828648" indent="0">
              <a:buNone/>
              <a:defRPr sz="2000"/>
            </a:lvl5pPr>
            <a:lvl6pPr marL="2285824" indent="0">
              <a:buNone/>
              <a:defRPr sz="2000"/>
            </a:lvl6pPr>
            <a:lvl7pPr marL="2742983" indent="0">
              <a:buNone/>
              <a:defRPr sz="2000"/>
            </a:lvl7pPr>
            <a:lvl8pPr marL="3200171" indent="0">
              <a:buNone/>
              <a:defRPr sz="2000"/>
            </a:lvl8pPr>
            <a:lvl9pPr marL="3657319"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324" indent="0">
              <a:buNone/>
              <a:defRPr sz="1000"/>
            </a:lvl3pPr>
            <a:lvl4pPr marL="1371495" indent="0">
              <a:buNone/>
              <a:defRPr sz="900"/>
            </a:lvl4pPr>
            <a:lvl5pPr marL="1828648" indent="0">
              <a:buNone/>
              <a:defRPr sz="900"/>
            </a:lvl5pPr>
            <a:lvl6pPr marL="2285824" indent="0">
              <a:buNone/>
              <a:defRPr sz="900"/>
            </a:lvl6pPr>
            <a:lvl7pPr marL="2742983" indent="0">
              <a:buNone/>
              <a:defRPr sz="900"/>
            </a:lvl7pPr>
            <a:lvl8pPr marL="3200171" indent="0">
              <a:buNone/>
              <a:defRPr sz="900"/>
            </a:lvl8pPr>
            <a:lvl9pPr marL="365731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C8BF56-A029-4312-9818-43C1D84966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0380937"/>
      </p:ext>
    </p:extLst>
  </p:cSld>
  <p:clrMapOvr>
    <a:masterClrMapping/>
  </p:clrMapOvr>
  <p:transition spd="slow">
    <p:fade thruBlk="1"/>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FBCAEE-462E-48D5-8EC7-18BA1F5292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3749066"/>
      </p:ext>
    </p:extLst>
  </p:cSld>
  <p:clrMapOvr>
    <a:masterClrMapping/>
  </p:clrMapOvr>
  <p:transition spd="slow">
    <p:fade thruBlk="1"/>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6C792A-8293-4929-A641-74395BD4BD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6124862"/>
      </p:ext>
    </p:extLst>
  </p:cSld>
  <p:clrMapOvr>
    <a:masterClrMapping/>
  </p:clrMapOvr>
  <p:transition spd="slow">
    <p:fade thruBlk="1"/>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AC318AA-F1B1-4873-80DD-890C5599E6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2242239"/>
      </p:ext>
    </p:extLst>
  </p:cSld>
  <p:clrMapOvr>
    <a:masterClrMapping/>
  </p:clrMapOvr>
  <p:transition spd="slow">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D6D3B6B6-FAA4-4031-8F0D-11FB8D0ED00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921486829"/>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6B218C-745D-4602-A2CF-EFA7D7A5EFF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054532029"/>
      </p:ext>
    </p:extLst>
  </p:cSld>
  <p:clrMapOvr>
    <a:overrideClrMapping bg1="dk1" tx1="lt1" bg2="dk2" tx2="lt2" accent1="accent1" accent2="accent2" accent3="accent3" accent4="accent4" accent5="accent5" accent6="accent6" hlink="hlink" folHlink="folHlink"/>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BACF10A5-406A-4922-8469-B2F60347B89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845339044"/>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433E1408-7184-45B7-8924-2C9FE35CA7B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735599890"/>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7DE8F3FD-5C37-4887-B293-7044E4BEA441}"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482702477"/>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52EA80FB-907A-4675-B6E7-24C959200B7A}"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150087978"/>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A32EED36-6F41-4347-AD1F-4548061810B8}"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315910225"/>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09F2A8C3-D229-492B-81CF-E24AF5CA9AD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246496609"/>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prstClr val="white">
                  <a:shade val="50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prstClr val="white">
                  <a:shade val="50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0A4EF71E-79AA-42A9-8D34-AF69B767C772}"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4219753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324" indent="0" algn="ctr">
              <a:buNone/>
              <a:defRPr/>
            </a:lvl3pPr>
            <a:lvl4pPr marL="1371495" indent="0" algn="ctr">
              <a:buNone/>
              <a:defRPr/>
            </a:lvl4pPr>
            <a:lvl5pPr marL="1828648" indent="0" algn="ctr">
              <a:buNone/>
              <a:defRPr/>
            </a:lvl5pPr>
            <a:lvl6pPr marL="2285824" indent="0" algn="ctr">
              <a:buNone/>
              <a:defRPr/>
            </a:lvl6pPr>
            <a:lvl7pPr marL="2742983" indent="0" algn="ctr">
              <a:buNone/>
              <a:defRPr/>
            </a:lvl7pPr>
            <a:lvl8pPr marL="3200171" indent="0" algn="ctr">
              <a:buNone/>
              <a:defRPr/>
            </a:lvl8pPr>
            <a:lvl9pPr marL="365731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593E98-C941-4246-B71F-1EAECB5DD3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3115277"/>
      </p:ext>
    </p:extLst>
  </p:cSld>
  <p:clrMapOvr>
    <a:masterClrMapping/>
  </p:clrMapOvr>
  <p:transition spd="slow">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C55E2E-9C90-481A-A449-EF1B2E68C9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6192023"/>
      </p:ext>
    </p:extLst>
  </p:cSld>
  <p:clrMapOvr>
    <a:masterClrMapping/>
  </p:clrMapOvr>
  <p:transition spd="slow">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200" indent="0">
              <a:buNone/>
              <a:defRPr sz="1800"/>
            </a:lvl2pPr>
            <a:lvl3pPr marL="914324" indent="0">
              <a:buNone/>
              <a:defRPr sz="1600"/>
            </a:lvl3pPr>
            <a:lvl4pPr marL="1371495" indent="0">
              <a:buNone/>
              <a:defRPr sz="1400"/>
            </a:lvl4pPr>
            <a:lvl5pPr marL="1828648" indent="0">
              <a:buNone/>
              <a:defRPr sz="1400"/>
            </a:lvl5pPr>
            <a:lvl6pPr marL="2285824" indent="0">
              <a:buNone/>
              <a:defRPr sz="1400"/>
            </a:lvl6pPr>
            <a:lvl7pPr marL="2742983" indent="0">
              <a:buNone/>
              <a:defRPr sz="1400"/>
            </a:lvl7pPr>
            <a:lvl8pPr marL="3200171" indent="0">
              <a:buNone/>
              <a:defRPr sz="1400"/>
            </a:lvl8pPr>
            <a:lvl9pPr marL="365731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429628-574B-4E68-A67D-18A2EECD1B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7338406"/>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0592203F-91F5-4C9E-AF6E-B8D410E6BE9C}"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186298565"/>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4BFADB-3B68-4CB8-BD48-24A4B1D8F1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8074781"/>
      </p:ext>
    </p:extLst>
  </p:cSld>
  <p:clrMapOvr>
    <a:masterClrMapping/>
  </p:clrMapOvr>
  <p:transition spd="slow">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324" indent="0">
              <a:buNone/>
              <a:defRPr sz="1800" b="1"/>
            </a:lvl3pPr>
            <a:lvl4pPr marL="1371495" indent="0">
              <a:buNone/>
              <a:defRPr sz="1600" b="1"/>
            </a:lvl4pPr>
            <a:lvl5pPr marL="1828648" indent="0">
              <a:buNone/>
              <a:defRPr sz="1600" b="1"/>
            </a:lvl5pPr>
            <a:lvl6pPr marL="2285824" indent="0">
              <a:buNone/>
              <a:defRPr sz="1600" b="1"/>
            </a:lvl6pPr>
            <a:lvl7pPr marL="2742983" indent="0">
              <a:buNone/>
              <a:defRPr sz="1600" b="1"/>
            </a:lvl7pPr>
            <a:lvl8pPr marL="3200171" indent="0">
              <a:buNone/>
              <a:defRPr sz="1600" b="1"/>
            </a:lvl8pPr>
            <a:lvl9pPr marL="365731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324" indent="0">
              <a:buNone/>
              <a:defRPr sz="1800" b="1"/>
            </a:lvl3pPr>
            <a:lvl4pPr marL="1371495" indent="0">
              <a:buNone/>
              <a:defRPr sz="1600" b="1"/>
            </a:lvl4pPr>
            <a:lvl5pPr marL="1828648" indent="0">
              <a:buNone/>
              <a:defRPr sz="1600" b="1"/>
            </a:lvl5pPr>
            <a:lvl6pPr marL="2285824" indent="0">
              <a:buNone/>
              <a:defRPr sz="1600" b="1"/>
            </a:lvl6pPr>
            <a:lvl7pPr marL="2742983" indent="0">
              <a:buNone/>
              <a:defRPr sz="1600" b="1"/>
            </a:lvl7pPr>
            <a:lvl8pPr marL="3200171" indent="0">
              <a:buNone/>
              <a:defRPr sz="1600" b="1"/>
            </a:lvl8pPr>
            <a:lvl9pPr marL="365731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074DD7-C9CA-4C42-A087-B04B8CA913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9416249"/>
      </p:ext>
    </p:extLst>
  </p:cSld>
  <p:clrMapOvr>
    <a:masterClrMapping/>
  </p:clrMapOvr>
  <p:transition spd="slow">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9D4310-AC50-4ACE-A74F-D40156E193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0483531"/>
      </p:ext>
    </p:extLst>
  </p:cSld>
  <p:clrMapOvr>
    <a:masterClrMapping/>
  </p:clrMapOvr>
  <p:transition spd="slow">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857DE4-04FB-4087-890D-C7AB6BCDE6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066140"/>
      </p:ext>
    </p:extLst>
  </p:cSld>
  <p:clrMapOvr>
    <a:masterClrMapping/>
  </p:clrMapOvr>
  <p:transition spd="slow">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324" indent="0">
              <a:buNone/>
              <a:defRPr sz="1000"/>
            </a:lvl3pPr>
            <a:lvl4pPr marL="1371495" indent="0">
              <a:buNone/>
              <a:defRPr sz="900"/>
            </a:lvl4pPr>
            <a:lvl5pPr marL="1828648" indent="0">
              <a:buNone/>
              <a:defRPr sz="900"/>
            </a:lvl5pPr>
            <a:lvl6pPr marL="2285824" indent="0">
              <a:buNone/>
              <a:defRPr sz="900"/>
            </a:lvl6pPr>
            <a:lvl7pPr marL="2742983" indent="0">
              <a:buNone/>
              <a:defRPr sz="900"/>
            </a:lvl7pPr>
            <a:lvl8pPr marL="3200171" indent="0">
              <a:buNone/>
              <a:defRPr sz="900"/>
            </a:lvl8pPr>
            <a:lvl9pPr marL="365731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C76EEE-5291-45C3-8A0C-DB4239104E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9258016"/>
      </p:ext>
    </p:extLst>
  </p:cSld>
  <p:clrMapOvr>
    <a:masterClrMapping/>
  </p:clrMapOvr>
  <p:transition spd="slow">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324" indent="0">
              <a:buNone/>
              <a:defRPr sz="2400"/>
            </a:lvl3pPr>
            <a:lvl4pPr marL="1371495" indent="0">
              <a:buNone/>
              <a:defRPr sz="2000"/>
            </a:lvl4pPr>
            <a:lvl5pPr marL="1828648" indent="0">
              <a:buNone/>
              <a:defRPr sz="2000"/>
            </a:lvl5pPr>
            <a:lvl6pPr marL="2285824" indent="0">
              <a:buNone/>
              <a:defRPr sz="2000"/>
            </a:lvl6pPr>
            <a:lvl7pPr marL="2742983" indent="0">
              <a:buNone/>
              <a:defRPr sz="2000"/>
            </a:lvl7pPr>
            <a:lvl8pPr marL="3200171" indent="0">
              <a:buNone/>
              <a:defRPr sz="2000"/>
            </a:lvl8pPr>
            <a:lvl9pPr marL="3657319"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324" indent="0">
              <a:buNone/>
              <a:defRPr sz="1000"/>
            </a:lvl3pPr>
            <a:lvl4pPr marL="1371495" indent="0">
              <a:buNone/>
              <a:defRPr sz="900"/>
            </a:lvl4pPr>
            <a:lvl5pPr marL="1828648" indent="0">
              <a:buNone/>
              <a:defRPr sz="900"/>
            </a:lvl5pPr>
            <a:lvl6pPr marL="2285824" indent="0">
              <a:buNone/>
              <a:defRPr sz="900"/>
            </a:lvl6pPr>
            <a:lvl7pPr marL="2742983" indent="0">
              <a:buNone/>
              <a:defRPr sz="900"/>
            </a:lvl7pPr>
            <a:lvl8pPr marL="3200171" indent="0">
              <a:buNone/>
              <a:defRPr sz="900"/>
            </a:lvl8pPr>
            <a:lvl9pPr marL="365731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C8BF56-A029-4312-9818-43C1D84966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2588014"/>
      </p:ext>
    </p:extLst>
  </p:cSld>
  <p:clrMapOvr>
    <a:masterClrMapping/>
  </p:clrMapOvr>
  <p:transition spd="slow">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FBCAEE-462E-48D5-8EC7-18BA1F5292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3442113"/>
      </p:ext>
    </p:extLst>
  </p:cSld>
  <p:clrMapOvr>
    <a:masterClrMapping/>
  </p:clrMapOvr>
  <p:transition spd="slow">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6C792A-8293-4929-A641-74395BD4BD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5981493"/>
      </p:ext>
    </p:extLst>
  </p:cSld>
  <p:clrMapOvr>
    <a:masterClrMapping/>
  </p:clrMapOvr>
  <p:transition spd="slow">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AC318AA-F1B1-4873-80DD-890C5599E6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7935814"/>
      </p:ext>
    </p:extLst>
  </p:cSld>
  <p:clrMapOvr>
    <a:masterClrMapping/>
  </p:clrMapOvr>
  <p:transition spd="slow">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028"/>
            <a:ext cx="7772400" cy="1470422"/>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88036" indent="0" algn="ctr">
              <a:buNone/>
              <a:defRPr/>
            </a:lvl2pPr>
            <a:lvl3pPr marL="576068" indent="0" algn="ctr">
              <a:buNone/>
              <a:defRPr/>
            </a:lvl3pPr>
            <a:lvl4pPr marL="864032" indent="0" algn="ctr">
              <a:buNone/>
              <a:defRPr/>
            </a:lvl4pPr>
            <a:lvl5pPr marL="1152068" indent="0" algn="ctr">
              <a:buNone/>
              <a:defRPr/>
            </a:lvl5pPr>
            <a:lvl6pPr marL="1440055" indent="0" algn="ctr">
              <a:buNone/>
              <a:defRPr/>
            </a:lvl6pPr>
            <a:lvl7pPr marL="1728079" indent="0" algn="ctr">
              <a:buNone/>
              <a:defRPr/>
            </a:lvl7pPr>
            <a:lvl8pPr marL="2016100" indent="0" algn="ctr">
              <a:buNone/>
              <a:defRPr/>
            </a:lvl8pPr>
            <a:lvl9pPr marL="2304103"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56673323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D6D3B6B6-FAA4-4031-8F0D-11FB8D0ED00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297154567"/>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1485364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12" y="4406504"/>
            <a:ext cx="7772400" cy="1362075"/>
          </a:xfrm>
        </p:spPr>
        <p:txBody>
          <a:bodyPr/>
          <a:lstStyle>
            <a:lvl1pPr algn="l">
              <a:defRPr sz="2500" b="1" cap="all"/>
            </a:lvl1pPr>
          </a:lstStyle>
          <a:p>
            <a:r>
              <a:rPr lang="en-US" smtClean="0"/>
              <a:t>Click to edit Master title style</a:t>
            </a:r>
            <a:endParaRPr lang="en-GB"/>
          </a:p>
        </p:txBody>
      </p:sp>
      <p:sp>
        <p:nvSpPr>
          <p:cNvPr id="3" name="Text Placeholder 2"/>
          <p:cNvSpPr>
            <a:spLocks noGrp="1"/>
          </p:cNvSpPr>
          <p:nvPr>
            <p:ph type="body" idx="1"/>
          </p:nvPr>
        </p:nvSpPr>
        <p:spPr>
          <a:xfrm>
            <a:off x="722412" y="2906317"/>
            <a:ext cx="7772400" cy="1500188"/>
          </a:xfrm>
        </p:spPr>
        <p:txBody>
          <a:bodyPr anchor="b"/>
          <a:lstStyle>
            <a:lvl1pPr marL="0" indent="0">
              <a:buNone/>
              <a:defRPr sz="1300"/>
            </a:lvl1pPr>
            <a:lvl2pPr marL="288036" indent="0">
              <a:buNone/>
              <a:defRPr sz="1100"/>
            </a:lvl2pPr>
            <a:lvl3pPr marL="576068" indent="0">
              <a:buNone/>
              <a:defRPr sz="1000"/>
            </a:lvl3pPr>
            <a:lvl4pPr marL="864032" indent="0">
              <a:buNone/>
              <a:defRPr sz="900"/>
            </a:lvl4pPr>
            <a:lvl5pPr marL="1152068" indent="0">
              <a:buNone/>
              <a:defRPr sz="900"/>
            </a:lvl5pPr>
            <a:lvl6pPr marL="1440055" indent="0">
              <a:buNone/>
              <a:defRPr sz="900"/>
            </a:lvl6pPr>
            <a:lvl7pPr marL="1728079" indent="0">
              <a:buNone/>
              <a:defRPr sz="900"/>
            </a:lvl7pPr>
            <a:lvl8pPr marL="2016100" indent="0">
              <a:buNone/>
              <a:defRPr sz="900"/>
            </a:lvl8pPr>
            <a:lvl9pPr marL="2304103" indent="0">
              <a:buNone/>
              <a:defRPr sz="900"/>
            </a:lvl9pPr>
          </a:lstStyle>
          <a:p>
            <a:pPr lvl="0"/>
            <a:r>
              <a:rPr lang="en-US" smtClean="0"/>
              <a:t>Click to edit Master text styles</a:t>
            </a:r>
          </a:p>
        </p:txBody>
      </p:sp>
    </p:spTree>
    <p:extLst>
      <p:ext uri="{BB962C8B-B14F-4D97-AF65-F5344CB8AC3E}">
        <p14:creationId xmlns:p14="http://schemas.microsoft.com/office/powerpoint/2010/main" val="173421904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14400" y="1924050"/>
            <a:ext cx="3614738" cy="4248150"/>
          </a:xfrm>
        </p:spPr>
        <p:txBody>
          <a:bodyPr/>
          <a:lstStyle>
            <a:lvl1pPr>
              <a:defRPr sz="18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4862" y="1924050"/>
            <a:ext cx="3614738" cy="4248150"/>
          </a:xfrm>
        </p:spPr>
        <p:txBody>
          <a:bodyPr/>
          <a:lstStyle>
            <a:lvl1pPr>
              <a:defRPr sz="18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6093986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5035"/>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4716"/>
            <a:ext cx="4039791" cy="640556"/>
          </a:xfrm>
        </p:spPr>
        <p:txBody>
          <a:bodyPr anchor="b"/>
          <a:lstStyle>
            <a:lvl1pPr marL="0" indent="0">
              <a:buNone/>
              <a:defRPr sz="1500" b="1"/>
            </a:lvl1pPr>
            <a:lvl2pPr marL="288036" indent="0">
              <a:buNone/>
              <a:defRPr sz="1300" b="1"/>
            </a:lvl2pPr>
            <a:lvl3pPr marL="576068" indent="0">
              <a:buNone/>
              <a:defRPr sz="1100" b="1"/>
            </a:lvl3pPr>
            <a:lvl4pPr marL="864032" indent="0">
              <a:buNone/>
              <a:defRPr sz="1000" b="1"/>
            </a:lvl4pPr>
            <a:lvl5pPr marL="1152068" indent="0">
              <a:buNone/>
              <a:defRPr sz="1000" b="1"/>
            </a:lvl5pPr>
            <a:lvl6pPr marL="1440055" indent="0">
              <a:buNone/>
              <a:defRPr sz="1000" b="1"/>
            </a:lvl6pPr>
            <a:lvl7pPr marL="1728079" indent="0">
              <a:buNone/>
              <a:defRPr sz="1000" b="1"/>
            </a:lvl7pPr>
            <a:lvl8pPr marL="2016100" indent="0">
              <a:buNone/>
              <a:defRPr sz="1000" b="1"/>
            </a:lvl8pPr>
            <a:lvl9pPr marL="2304103" indent="0">
              <a:buNone/>
              <a:defRPr sz="1000" b="1"/>
            </a:lvl9pPr>
          </a:lstStyle>
          <a:p>
            <a:pPr lvl="0"/>
            <a:r>
              <a:rPr lang="en-US" smtClean="0"/>
              <a:t>Click to edit Master text styles</a:t>
            </a:r>
          </a:p>
        </p:txBody>
      </p:sp>
      <p:sp>
        <p:nvSpPr>
          <p:cNvPr id="4" name="Content Placeholder 3"/>
          <p:cNvSpPr>
            <a:spLocks noGrp="1"/>
          </p:cNvSpPr>
          <p:nvPr>
            <p:ph sz="half" idx="2"/>
          </p:nvPr>
        </p:nvSpPr>
        <p:spPr>
          <a:xfrm>
            <a:off x="457201" y="2175272"/>
            <a:ext cx="4039791" cy="3950494"/>
          </a:xfrm>
        </p:spPr>
        <p:txBody>
          <a:bodyPr/>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226" y="1534716"/>
            <a:ext cx="4041577" cy="640556"/>
          </a:xfrm>
        </p:spPr>
        <p:txBody>
          <a:bodyPr anchor="b"/>
          <a:lstStyle>
            <a:lvl1pPr marL="0" indent="0">
              <a:buNone/>
              <a:defRPr sz="1500" b="1"/>
            </a:lvl1pPr>
            <a:lvl2pPr marL="288036" indent="0">
              <a:buNone/>
              <a:defRPr sz="1300" b="1"/>
            </a:lvl2pPr>
            <a:lvl3pPr marL="576068" indent="0">
              <a:buNone/>
              <a:defRPr sz="1100" b="1"/>
            </a:lvl3pPr>
            <a:lvl4pPr marL="864032" indent="0">
              <a:buNone/>
              <a:defRPr sz="1000" b="1"/>
            </a:lvl4pPr>
            <a:lvl5pPr marL="1152068" indent="0">
              <a:buNone/>
              <a:defRPr sz="1000" b="1"/>
            </a:lvl5pPr>
            <a:lvl6pPr marL="1440055" indent="0">
              <a:buNone/>
              <a:defRPr sz="1000" b="1"/>
            </a:lvl6pPr>
            <a:lvl7pPr marL="1728079" indent="0">
              <a:buNone/>
              <a:defRPr sz="1000" b="1"/>
            </a:lvl7pPr>
            <a:lvl8pPr marL="2016100" indent="0">
              <a:buNone/>
              <a:defRPr sz="1000" b="1"/>
            </a:lvl8pPr>
            <a:lvl9pPr marL="2304103" indent="0">
              <a:buNone/>
              <a:defRPr sz="1000" b="1"/>
            </a:lvl9pPr>
          </a:lstStyle>
          <a:p>
            <a:pPr lvl="0"/>
            <a:r>
              <a:rPr lang="en-US" smtClean="0"/>
              <a:t>Click to edit Master text styles</a:t>
            </a:r>
          </a:p>
        </p:txBody>
      </p:sp>
      <p:sp>
        <p:nvSpPr>
          <p:cNvPr id="6" name="Content Placeholder 5"/>
          <p:cNvSpPr>
            <a:spLocks noGrp="1"/>
          </p:cNvSpPr>
          <p:nvPr>
            <p:ph sz="quarter" idx="4"/>
          </p:nvPr>
        </p:nvSpPr>
        <p:spPr>
          <a:xfrm>
            <a:off x="4645226" y="2175272"/>
            <a:ext cx="4041577" cy="3950494"/>
          </a:xfrm>
        </p:spPr>
        <p:txBody>
          <a:bodyPr/>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5320758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88047263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37470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654"/>
            <a:ext cx="3008412" cy="1162050"/>
          </a:xfrm>
        </p:spPr>
        <p:txBody>
          <a:bodyPr anchor="b"/>
          <a:lstStyle>
            <a:lvl1pPr algn="l">
              <a:defRPr sz="1300" b="1"/>
            </a:lvl1pPr>
          </a:lstStyle>
          <a:p>
            <a:r>
              <a:rPr lang="en-US" smtClean="0"/>
              <a:t>Click to edit Master title style</a:t>
            </a:r>
            <a:endParaRPr lang="en-GB"/>
          </a:p>
        </p:txBody>
      </p:sp>
      <p:sp>
        <p:nvSpPr>
          <p:cNvPr id="3" name="Content Placeholder 2"/>
          <p:cNvSpPr>
            <a:spLocks noGrp="1"/>
          </p:cNvSpPr>
          <p:nvPr>
            <p:ph idx="1"/>
          </p:nvPr>
        </p:nvSpPr>
        <p:spPr>
          <a:xfrm>
            <a:off x="3575450" y="272655"/>
            <a:ext cx="5111353" cy="5853113"/>
          </a:xfrm>
        </p:spPr>
        <p:txBody>
          <a:bodyPr/>
          <a:lstStyle>
            <a:lvl1pPr>
              <a:defRPr sz="20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4708"/>
            <a:ext cx="3008412" cy="4691063"/>
          </a:xfrm>
        </p:spPr>
        <p:txBody>
          <a:bodyPr/>
          <a:lstStyle>
            <a:lvl1pPr marL="0" indent="0">
              <a:buNone/>
              <a:defRPr sz="900"/>
            </a:lvl1pPr>
            <a:lvl2pPr marL="288036" indent="0">
              <a:buNone/>
              <a:defRPr sz="800"/>
            </a:lvl2pPr>
            <a:lvl3pPr marL="576068" indent="0">
              <a:buNone/>
              <a:defRPr sz="600"/>
            </a:lvl3pPr>
            <a:lvl4pPr marL="864032" indent="0">
              <a:buNone/>
              <a:defRPr sz="600"/>
            </a:lvl4pPr>
            <a:lvl5pPr marL="1152068" indent="0">
              <a:buNone/>
              <a:defRPr sz="600"/>
            </a:lvl5pPr>
            <a:lvl6pPr marL="1440055" indent="0">
              <a:buNone/>
              <a:defRPr sz="600"/>
            </a:lvl6pPr>
            <a:lvl7pPr marL="1728079" indent="0">
              <a:buNone/>
              <a:defRPr sz="600"/>
            </a:lvl7pPr>
            <a:lvl8pPr marL="2016100" indent="0">
              <a:buNone/>
              <a:defRPr sz="600"/>
            </a:lvl8pPr>
            <a:lvl9pPr marL="2304103" indent="0">
              <a:buNone/>
              <a:defRPr sz="600"/>
            </a:lvl9pPr>
          </a:lstStyle>
          <a:p>
            <a:pPr lvl="0"/>
            <a:r>
              <a:rPr lang="en-US" smtClean="0"/>
              <a:t>Click to edit Master text styles</a:t>
            </a:r>
          </a:p>
        </p:txBody>
      </p:sp>
    </p:spTree>
    <p:extLst>
      <p:ext uri="{BB962C8B-B14F-4D97-AF65-F5344CB8AC3E}">
        <p14:creationId xmlns:p14="http://schemas.microsoft.com/office/powerpoint/2010/main" val="358012800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89" y="4800601"/>
            <a:ext cx="5486400" cy="566738"/>
          </a:xfrm>
        </p:spPr>
        <p:txBody>
          <a:bodyPr anchor="b"/>
          <a:lstStyle>
            <a:lvl1pPr algn="l">
              <a:defRPr sz="1300" b="1"/>
            </a:lvl1pPr>
          </a:lstStyle>
          <a:p>
            <a:r>
              <a:rPr lang="en-US" smtClean="0"/>
              <a:t>Click to edit Master title style</a:t>
            </a:r>
            <a:endParaRPr lang="en-GB"/>
          </a:p>
        </p:txBody>
      </p:sp>
      <p:sp>
        <p:nvSpPr>
          <p:cNvPr id="3" name="Picture Placeholder 2"/>
          <p:cNvSpPr>
            <a:spLocks noGrp="1"/>
          </p:cNvSpPr>
          <p:nvPr>
            <p:ph type="pic" idx="1"/>
          </p:nvPr>
        </p:nvSpPr>
        <p:spPr>
          <a:xfrm>
            <a:off x="1792189" y="613172"/>
            <a:ext cx="5486400" cy="4114800"/>
          </a:xfrm>
        </p:spPr>
        <p:txBody>
          <a:bodyPr/>
          <a:lstStyle>
            <a:lvl1pPr marL="0" indent="0">
              <a:buNone/>
              <a:defRPr sz="2000"/>
            </a:lvl1pPr>
            <a:lvl2pPr marL="288036" indent="0">
              <a:buNone/>
              <a:defRPr sz="1800"/>
            </a:lvl2pPr>
            <a:lvl3pPr marL="576068" indent="0">
              <a:buNone/>
              <a:defRPr sz="1500"/>
            </a:lvl3pPr>
            <a:lvl4pPr marL="864032" indent="0">
              <a:buNone/>
              <a:defRPr sz="1300"/>
            </a:lvl4pPr>
            <a:lvl5pPr marL="1152068" indent="0">
              <a:buNone/>
              <a:defRPr sz="1300"/>
            </a:lvl5pPr>
            <a:lvl6pPr marL="1440055" indent="0">
              <a:buNone/>
              <a:defRPr sz="1300"/>
            </a:lvl6pPr>
            <a:lvl7pPr marL="1728079" indent="0">
              <a:buNone/>
              <a:defRPr sz="1300"/>
            </a:lvl7pPr>
            <a:lvl8pPr marL="2016100" indent="0">
              <a:buNone/>
              <a:defRPr sz="1300"/>
            </a:lvl8pPr>
            <a:lvl9pPr marL="2304103" indent="0">
              <a:buNone/>
              <a:defRPr sz="1300"/>
            </a:lvl9pPr>
          </a:lstStyle>
          <a:p>
            <a:pPr lvl="0"/>
            <a:endParaRPr lang="en-GB" noProof="0" smtClean="0">
              <a:sym typeface="Optima" charset="0"/>
            </a:endParaRPr>
          </a:p>
        </p:txBody>
      </p:sp>
      <p:sp>
        <p:nvSpPr>
          <p:cNvPr id="4" name="Text Placeholder 3"/>
          <p:cNvSpPr>
            <a:spLocks noGrp="1"/>
          </p:cNvSpPr>
          <p:nvPr>
            <p:ph type="body" sz="half" idx="2"/>
          </p:nvPr>
        </p:nvSpPr>
        <p:spPr>
          <a:xfrm>
            <a:off x="1792189" y="5367413"/>
            <a:ext cx="5486400" cy="804863"/>
          </a:xfrm>
        </p:spPr>
        <p:txBody>
          <a:bodyPr/>
          <a:lstStyle>
            <a:lvl1pPr marL="0" indent="0">
              <a:buNone/>
              <a:defRPr sz="900"/>
            </a:lvl1pPr>
            <a:lvl2pPr marL="288036" indent="0">
              <a:buNone/>
              <a:defRPr sz="800"/>
            </a:lvl2pPr>
            <a:lvl3pPr marL="576068" indent="0">
              <a:buNone/>
              <a:defRPr sz="600"/>
            </a:lvl3pPr>
            <a:lvl4pPr marL="864032" indent="0">
              <a:buNone/>
              <a:defRPr sz="600"/>
            </a:lvl4pPr>
            <a:lvl5pPr marL="1152068" indent="0">
              <a:buNone/>
              <a:defRPr sz="600"/>
            </a:lvl5pPr>
            <a:lvl6pPr marL="1440055" indent="0">
              <a:buNone/>
              <a:defRPr sz="600"/>
            </a:lvl6pPr>
            <a:lvl7pPr marL="1728079" indent="0">
              <a:buNone/>
              <a:defRPr sz="600"/>
            </a:lvl7pPr>
            <a:lvl8pPr marL="2016100" indent="0">
              <a:buNone/>
              <a:defRPr sz="600"/>
            </a:lvl8pPr>
            <a:lvl9pPr marL="2304103" indent="0">
              <a:buNone/>
              <a:defRPr sz="600"/>
            </a:lvl9pPr>
          </a:lstStyle>
          <a:p>
            <a:pPr lvl="0"/>
            <a:r>
              <a:rPr lang="en-US" smtClean="0"/>
              <a:t>Click to edit Master text styles</a:t>
            </a:r>
          </a:p>
        </p:txBody>
      </p:sp>
    </p:spTree>
    <p:extLst>
      <p:ext uri="{BB962C8B-B14F-4D97-AF65-F5344CB8AC3E}">
        <p14:creationId xmlns:p14="http://schemas.microsoft.com/office/powerpoint/2010/main" val="189627544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12465746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722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2" y="0"/>
            <a:ext cx="6086475"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8139800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BACF10A5-406A-4922-8469-B2F60347B89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51650161"/>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1A23A63A-8DD4-4221-8AA9-D344E8F4BA98}"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594742111"/>
      </p:ext>
    </p:extLst>
  </p:cSld>
  <p:clrMapOvr>
    <a:masterClrMapping/>
  </p:clrMapOvr>
  <p:transition spd="slow">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B30B295-95BC-4D9B-9B27-512137E6BBB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84978776"/>
      </p:ext>
    </p:extLst>
  </p:cSld>
  <p:clrMapOvr>
    <a:masterClrMapping/>
  </p:clrMapOvr>
  <p:transition spd="slow">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268B73C-18C8-43FA-9CE5-64208507AB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29812504"/>
      </p:ext>
    </p:extLst>
  </p:cSld>
  <p:clrMapOvr>
    <a:masterClrMapping/>
  </p:clrMapOvr>
  <p:transition spd="slow">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ED73A26-F9E7-4251-AC04-29FC784C54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40290355"/>
      </p:ext>
    </p:extLst>
  </p:cSld>
  <p:clrMapOvr>
    <a:masterClrMapping/>
  </p:clrMapOvr>
  <p:transition spd="slow">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740799F-5C8F-4D2A-8504-C7DFC5D4DBEF}"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77862353"/>
      </p:ext>
    </p:extLst>
  </p:cSld>
  <p:clrMapOvr>
    <a:masterClrMapping/>
  </p:clrMapOvr>
  <p:transition spd="slow">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A013D97D-1EDC-4A1F-9524-92BD6CBF3D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45885155"/>
      </p:ext>
    </p:extLst>
  </p:cSld>
  <p:clrMapOvr>
    <a:masterClrMapping/>
  </p:clrMapOvr>
  <p:transition spd="slow">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E25839-76E3-40E4-9BEC-E88EFF2348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67866612"/>
      </p:ext>
    </p:extLst>
  </p:cSld>
  <p:clrMapOvr>
    <a:masterClrMapping/>
  </p:clrMapOvr>
  <p:transition spd="slow">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5ACA5A2-E1D7-4DFA-8B67-083DF1E373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84048998"/>
      </p:ext>
    </p:extLst>
  </p:cSld>
  <p:clrMapOvr>
    <a:masterClrMapping/>
  </p:clrMapOvr>
  <p:transition spd="slow">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EBD435-9B55-44CF-8626-D38D660A77C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50275870"/>
      </p:ext>
    </p:extLst>
  </p:cSld>
  <p:clrMapOvr>
    <a:masterClrMapping/>
  </p:clrMapOvr>
  <p:transition spd="slow">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09C9D7B-14B4-4DB1-9B8F-EB1110B7482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88788840"/>
      </p:ext>
    </p:extLst>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433E1408-7184-45B7-8924-2C9FE35CA7B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038684173"/>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69EABD3-3B26-4006-9B19-B85CEC9AFE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33122904"/>
      </p:ext>
    </p:extLst>
  </p:cSld>
  <p:clrMapOvr>
    <a:masterClrMapping/>
  </p:clrMapOvr>
  <p:transition spd="slow">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4192262-99A0-443D-BF38-2CF0CDAF4B5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162968296"/>
      </p:ext>
    </p:extLst>
  </p:cSld>
  <p:clrMapOvr>
    <a:masterClrMapping/>
  </p:clrMapOvr>
  <p:transition spd="slow">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42F7D16-330F-41DB-B9F0-DFB79BE1483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05487169"/>
      </p:ext>
    </p:extLst>
  </p:cSld>
  <p:clrMapOvr>
    <a:masterClrMapping/>
  </p:clrMapOvr>
  <p:transition spd="slow">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25401AF-3223-4BC2-99EA-1C3207C78D8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35200794"/>
      </p:ext>
    </p:extLst>
  </p:cSld>
  <p:clrMapOvr>
    <a:masterClrMapping/>
  </p:clrMapOvr>
  <p:transition spd="slow">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548DE75-3BD9-4D44-86FC-3C8000CC47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86568289"/>
      </p:ext>
    </p:extLst>
  </p:cSld>
  <p:clrMapOvr>
    <a:masterClrMapping/>
  </p:clrMapOvr>
  <p:transition spd="slow">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0D767625-4F59-45BE-95AB-8C1B25D8A86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643125348"/>
      </p:ext>
    </p:extLst>
  </p:cSld>
  <p:clrMapOvr>
    <a:masterClrMapping/>
  </p:clrMapOvr>
  <p:transition spd="slow">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1070906E-9AB1-41E6-8A10-FF8C3463DFC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7478531"/>
      </p:ext>
    </p:extLst>
  </p:cSld>
  <p:clrMapOvr>
    <a:masterClrMapping/>
  </p:clrMapOvr>
  <p:transition spd="slow">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5D974A2-D61D-4FE8-9133-2F8BD8AE873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58830970"/>
      </p:ext>
    </p:extLst>
  </p:cSld>
  <p:clrMapOvr>
    <a:masterClrMapping/>
  </p:clrMapOvr>
  <p:transition spd="slow">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758FF337-7BD8-4EAA-8DF2-3C30082E8E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03797554"/>
      </p:ext>
    </p:extLst>
  </p:cSld>
  <p:clrMapOvr>
    <a:masterClrMapping/>
  </p:clrMapOvr>
  <p:transition spd="slow">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57CC799-36CD-4FD2-BD76-941D8C742A4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38125270"/>
      </p:ext>
    </p:extLst>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7DE8F3FD-5C37-4887-B293-7044E4BEA441}"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776959817"/>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34ED8C7-0DD6-4D8F-A0A6-53165E5E924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00810627"/>
      </p:ext>
    </p:extLst>
  </p:cSld>
  <p:clrMapOvr>
    <a:masterClrMapping/>
  </p:clrMapOvr>
  <p:transition spd="slow">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A015DB7-18D0-4522-B0C9-08C18F781BC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58531171"/>
      </p:ext>
    </p:extLst>
  </p:cSld>
  <p:clrMapOvr>
    <a:masterClrMapping/>
  </p:clrMapOvr>
  <p:transition spd="slow">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818026799"/>
      </p:ext>
    </p:extLst>
  </p:cSld>
  <p:clrMapOvr>
    <a:masterClrMapping/>
  </p:clrMapOvr>
  <p:transition spd="slow">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49079876"/>
      </p:ext>
    </p:extLst>
  </p:cSld>
  <p:clrMapOvr>
    <a:masterClrMapping/>
  </p:clrMapOvr>
  <p:transition spd="slow">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93415903"/>
      </p:ext>
    </p:extLst>
  </p:cSld>
  <p:clrMapOvr>
    <a:masterClrMapping/>
  </p:clrMapOvr>
  <p:transition spd="slow">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34473290"/>
      </p:ext>
    </p:extLst>
  </p:cSld>
  <p:clrMapOvr>
    <a:masterClrMapping/>
  </p:clrMapOvr>
  <p:transition spd="slow">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012157814"/>
      </p:ext>
    </p:extLst>
  </p:cSld>
  <p:clrMapOvr>
    <a:masterClrMapping/>
  </p:clrMapOvr>
  <p:transition spd="slow">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85258554"/>
      </p:ext>
    </p:extLst>
  </p:cSld>
  <p:clrMapOvr>
    <a:masterClrMapping/>
  </p:clrMapOvr>
  <p:transition spd="slow">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84524031"/>
      </p:ext>
    </p:extLst>
  </p:cSld>
  <p:clrMapOvr>
    <a:masterClrMapping/>
  </p:clrMapOvr>
  <p:transition spd="slow">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21960926"/>
      </p:ext>
    </p:extLst>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52EA80FB-907A-4675-B6E7-24C959200B7A}"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208148419"/>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84297921"/>
      </p:ext>
    </p:extLst>
  </p:cSld>
  <p:clrMapOvr>
    <a:masterClrMapping/>
  </p:clrMapOvr>
  <p:transition spd="slow">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85755860"/>
      </p:ext>
    </p:extLst>
  </p:cSld>
  <p:clrMapOvr>
    <a:masterClrMapping/>
  </p:clrMapOvr>
  <p:transition spd="slow">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73861757"/>
      </p:ext>
    </p:extLst>
  </p:cSld>
  <p:clrMapOvr>
    <a:masterClrMapping/>
  </p:clrMapOvr>
  <p:transition spd="slow">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556862019"/>
      </p:ext>
    </p:extLst>
  </p:cSld>
  <p:clrMapOvr>
    <a:masterClrMapping/>
  </p:clrMapOvr>
  <p:transition spd="slow">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82211582"/>
      </p:ext>
    </p:extLst>
  </p:cSld>
  <p:clrMapOvr>
    <a:masterClrMapping/>
  </p:clrMapOvr>
  <p:transition spd="slow">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17659430"/>
      </p:ext>
    </p:extLst>
  </p:cSld>
  <p:clrMapOvr>
    <a:masterClrMapping/>
  </p:clrMapOvr>
  <p:transition spd="slow">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11911543"/>
      </p:ext>
    </p:extLst>
  </p:cSld>
  <p:clrMapOvr>
    <a:masterClrMapping/>
  </p:clrMapOvr>
  <p:transition spd="slow">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83599826"/>
      </p:ext>
    </p:extLst>
  </p:cSld>
  <p:clrMapOvr>
    <a:masterClrMapping/>
  </p:clrMapOvr>
  <p:transition spd="slow">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02082563"/>
      </p:ext>
    </p:extLst>
  </p:cSld>
  <p:clrMapOvr>
    <a:masterClrMapping/>
  </p:clrMapOvr>
  <p:transition spd="slow">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5849684"/>
      </p:ext>
    </p:extLst>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7.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7.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7.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7.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7.jpe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7.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6.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image" Target="../media/image3.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17.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image" Target="../media/image3.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19.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7.jpe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0.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theme" Target="../theme/theme21.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image" Target="../media/image3.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theme" Target="../theme/theme22.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image" Target="../media/image3.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image" Target="../media/image7.jpeg"/><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image" Target="../media/image7.jpeg"/><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theme" Target="../theme/theme25.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7.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7.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7.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7.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Arial" charset="0"/>
              </a:defRPr>
            </a:lvl1pPr>
          </a:lstStyle>
          <a:p>
            <a:pPr>
              <a:defRPr/>
            </a:pPr>
            <a:fld id="{013BE599-AB7C-420B-8A80-BE012F0BD90C}"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423997242"/>
      </p:ext>
    </p:extLst>
  </p:cSld>
  <p:clrMap bg1="dk1" tx1="lt1" bg2="dk2" tx2="lt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4118889161"/>
      </p:ext>
    </p:extLst>
  </p:cSld>
  <p:clrMap bg1="dk1" tx1="lt1" bg2="dk2" tx2="lt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438767138"/>
      </p:ext>
    </p:extLst>
  </p:cSld>
  <p:clrMap bg1="dk1" tx1="lt1" bg2="dk2" tx2="lt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235504427"/>
      </p:ext>
    </p:extLst>
  </p:cSld>
  <p:clrMap bg1="dk1" tx1="lt1" bg2="dk2" tx2="lt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5789913-A32C-4EC3-8532-5CF904996056}"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291716091"/>
      </p:ext>
    </p:extLst>
  </p:cSld>
  <p:clrMap bg1="dk1" tx1="lt1" bg2="dk2" tx2="lt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615158303"/>
      </p:ext>
    </p:extLst>
  </p:cSld>
  <p:clrMap bg1="dk1" tx1="lt1" bg2="dk2" tx2="lt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4F625863-0DDA-46E2-AFD8-3BCC6521BA08}"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714061428"/>
      </p:ext>
    </p:extLst>
  </p:cSld>
  <p:clrMap bg1="dk1" tx1="lt1" bg2="dk2" tx2="lt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b="-42074"/>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37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solidFill>
                <a:srgbClr val="FFFFFF"/>
              </a:solidFill>
            </a:endParaRPr>
          </a:p>
        </p:txBody>
      </p:sp>
      <p:sp>
        <p:nvSpPr>
          <p:cNvPr id="243717"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solidFill>
                <a:srgbClr val="FFFFFF"/>
              </a:solidFill>
            </a:endParaRPr>
          </a:p>
        </p:txBody>
      </p:sp>
      <p:sp>
        <p:nvSpPr>
          <p:cNvPr id="2437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F737BCD6-C90C-4278-AD46-1BB50C1F5C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3779262"/>
      </p:ext>
    </p:extLst>
  </p:cSld>
  <p:clrMap bg1="dk2" tx1="lt1" bg2="dk1" tx2="lt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 id="2147484367" r:id="rId12"/>
  </p:sldLayoutIdLst>
  <p:transition spd="slow">
    <p:fade thruBlk="1"/>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324" algn="ctr" rtl="0" fontAlgn="base">
        <a:spcBef>
          <a:spcPct val="0"/>
        </a:spcBef>
        <a:spcAft>
          <a:spcPct val="0"/>
        </a:spcAft>
        <a:defRPr sz="4400">
          <a:solidFill>
            <a:schemeClr val="tx2"/>
          </a:solidFill>
          <a:latin typeface="Arial" charset="0"/>
        </a:defRPr>
      </a:lvl7pPr>
      <a:lvl8pPr marL="1371495" algn="ctr" rtl="0" fontAlgn="base">
        <a:spcBef>
          <a:spcPct val="0"/>
        </a:spcBef>
        <a:spcAft>
          <a:spcPct val="0"/>
        </a:spcAft>
        <a:defRPr sz="4400">
          <a:solidFill>
            <a:schemeClr val="tx2"/>
          </a:solidFill>
          <a:latin typeface="Arial" charset="0"/>
        </a:defRPr>
      </a:lvl8pPr>
      <a:lvl9pPr marL="1828648"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39805" indent="-228600" algn="l" rtl="0" eaLnBrk="0" fontAlgn="base" hangingPunct="0">
        <a:spcBef>
          <a:spcPct val="20000"/>
        </a:spcBef>
        <a:spcAft>
          <a:spcPct val="0"/>
        </a:spcAft>
        <a:buChar char="•"/>
        <a:defRPr sz="2400">
          <a:solidFill>
            <a:schemeClr val="tx1"/>
          </a:solidFill>
          <a:latin typeface="+mn-lt"/>
        </a:defRPr>
      </a:lvl3pPr>
      <a:lvl4pPr marL="1596991" indent="-228600" algn="l" rtl="0" eaLnBrk="0" fontAlgn="base" hangingPunct="0">
        <a:spcBef>
          <a:spcPct val="20000"/>
        </a:spcBef>
        <a:spcAft>
          <a:spcPct val="0"/>
        </a:spcAft>
        <a:buChar char="–"/>
        <a:defRPr sz="2000">
          <a:solidFill>
            <a:schemeClr val="tx1"/>
          </a:solidFill>
          <a:latin typeface="+mn-lt"/>
        </a:defRPr>
      </a:lvl4pPr>
      <a:lvl5pPr marL="2054185" indent="-228600" algn="l" rtl="0" eaLnBrk="0" fontAlgn="base" hangingPunct="0">
        <a:spcBef>
          <a:spcPct val="20000"/>
        </a:spcBef>
        <a:spcAft>
          <a:spcPct val="0"/>
        </a:spcAft>
        <a:buChar char="»"/>
        <a:defRPr sz="2000">
          <a:solidFill>
            <a:schemeClr val="tx1"/>
          </a:solidFill>
          <a:latin typeface="+mn-lt"/>
        </a:defRPr>
      </a:lvl5pPr>
      <a:lvl6pPr marL="2514416" indent="-228600" algn="l" rtl="0" fontAlgn="base">
        <a:spcBef>
          <a:spcPct val="20000"/>
        </a:spcBef>
        <a:spcAft>
          <a:spcPct val="0"/>
        </a:spcAft>
        <a:buChar char="»"/>
        <a:defRPr sz="2000">
          <a:solidFill>
            <a:schemeClr val="tx1"/>
          </a:solidFill>
          <a:latin typeface="+mn-lt"/>
        </a:defRPr>
      </a:lvl6pPr>
      <a:lvl7pPr marL="2971572" indent="-228600" algn="l" rtl="0" fontAlgn="base">
        <a:spcBef>
          <a:spcPct val="20000"/>
        </a:spcBef>
        <a:spcAft>
          <a:spcPct val="0"/>
        </a:spcAft>
        <a:buChar char="»"/>
        <a:defRPr sz="2000">
          <a:solidFill>
            <a:schemeClr val="tx1"/>
          </a:solidFill>
          <a:latin typeface="+mn-lt"/>
        </a:defRPr>
      </a:lvl7pPr>
      <a:lvl8pPr marL="3428742" indent="-228600" algn="l" rtl="0" fontAlgn="base">
        <a:spcBef>
          <a:spcPct val="20000"/>
        </a:spcBef>
        <a:spcAft>
          <a:spcPct val="0"/>
        </a:spcAft>
        <a:buChar char="»"/>
        <a:defRPr sz="2000">
          <a:solidFill>
            <a:schemeClr val="tx1"/>
          </a:solidFill>
          <a:latin typeface="+mn-lt"/>
        </a:defRPr>
      </a:lvl8pPr>
      <a:lvl9pPr marL="3885896"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24" rtl="0" eaLnBrk="1" latinLnBrk="0" hangingPunct="1">
        <a:defRPr sz="1800" kern="1200">
          <a:solidFill>
            <a:schemeClr val="tx1"/>
          </a:solidFill>
          <a:latin typeface="+mn-lt"/>
          <a:ea typeface="+mn-ea"/>
          <a:cs typeface="+mn-cs"/>
        </a:defRPr>
      </a:lvl1pPr>
      <a:lvl2pPr marL="457200" algn="l" defTabSz="914324" rtl="0" eaLnBrk="1" latinLnBrk="0" hangingPunct="1">
        <a:defRPr sz="1800" kern="1200">
          <a:solidFill>
            <a:schemeClr val="tx1"/>
          </a:solidFill>
          <a:latin typeface="+mn-lt"/>
          <a:ea typeface="+mn-ea"/>
          <a:cs typeface="+mn-cs"/>
        </a:defRPr>
      </a:lvl2pPr>
      <a:lvl3pPr marL="914324" algn="l" defTabSz="914324" rtl="0" eaLnBrk="1" latinLnBrk="0" hangingPunct="1">
        <a:defRPr sz="1800" kern="1200">
          <a:solidFill>
            <a:schemeClr val="tx1"/>
          </a:solidFill>
          <a:latin typeface="+mn-lt"/>
          <a:ea typeface="+mn-ea"/>
          <a:cs typeface="+mn-cs"/>
        </a:defRPr>
      </a:lvl3pPr>
      <a:lvl4pPr marL="1371495" algn="l" defTabSz="914324" rtl="0" eaLnBrk="1" latinLnBrk="0" hangingPunct="1">
        <a:defRPr sz="1800" kern="1200">
          <a:solidFill>
            <a:schemeClr val="tx1"/>
          </a:solidFill>
          <a:latin typeface="+mn-lt"/>
          <a:ea typeface="+mn-ea"/>
          <a:cs typeface="+mn-cs"/>
        </a:defRPr>
      </a:lvl4pPr>
      <a:lvl5pPr marL="1828648" algn="l" defTabSz="914324" rtl="0" eaLnBrk="1" latinLnBrk="0" hangingPunct="1">
        <a:defRPr sz="1800" kern="1200">
          <a:solidFill>
            <a:schemeClr val="tx1"/>
          </a:solidFill>
          <a:latin typeface="+mn-lt"/>
          <a:ea typeface="+mn-ea"/>
          <a:cs typeface="+mn-cs"/>
        </a:defRPr>
      </a:lvl5pPr>
      <a:lvl6pPr marL="2285824" algn="l" defTabSz="914324" rtl="0" eaLnBrk="1" latinLnBrk="0" hangingPunct="1">
        <a:defRPr sz="1800" kern="1200">
          <a:solidFill>
            <a:schemeClr val="tx1"/>
          </a:solidFill>
          <a:latin typeface="+mn-lt"/>
          <a:ea typeface="+mn-ea"/>
          <a:cs typeface="+mn-cs"/>
        </a:defRPr>
      </a:lvl6pPr>
      <a:lvl7pPr marL="2742983" algn="l" defTabSz="914324" rtl="0" eaLnBrk="1" latinLnBrk="0" hangingPunct="1">
        <a:defRPr sz="1800" kern="1200">
          <a:solidFill>
            <a:schemeClr val="tx1"/>
          </a:solidFill>
          <a:latin typeface="+mn-lt"/>
          <a:ea typeface="+mn-ea"/>
          <a:cs typeface="+mn-cs"/>
        </a:defRPr>
      </a:lvl7pPr>
      <a:lvl8pPr marL="3200171" algn="l" defTabSz="914324" rtl="0" eaLnBrk="1" latinLnBrk="0" hangingPunct="1">
        <a:defRPr sz="1800" kern="1200">
          <a:solidFill>
            <a:schemeClr val="tx1"/>
          </a:solidFill>
          <a:latin typeface="+mn-lt"/>
          <a:ea typeface="+mn-ea"/>
          <a:cs typeface="+mn-cs"/>
        </a:defRPr>
      </a:lvl8pPr>
      <a:lvl9pPr marL="3657319" algn="l" defTabSz="914324"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b="-42074"/>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37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solidFill>
                <a:srgbClr val="FFFFFF"/>
              </a:solidFill>
            </a:endParaRPr>
          </a:p>
        </p:txBody>
      </p:sp>
      <p:sp>
        <p:nvSpPr>
          <p:cNvPr id="243717"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solidFill>
                <a:srgbClr val="FFFFFF"/>
              </a:solidFill>
            </a:endParaRPr>
          </a:p>
        </p:txBody>
      </p:sp>
      <p:sp>
        <p:nvSpPr>
          <p:cNvPr id="2437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F737BCD6-C90C-4278-AD46-1BB50C1F5C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4041918"/>
      </p:ext>
    </p:extLst>
  </p:cSld>
  <p:clrMap bg1="dk2" tx1="lt1" bg2="dk1" tx2="lt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Lst>
  <p:transition spd="slow">
    <p:fade thruBlk="1"/>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324" algn="ctr" rtl="0" fontAlgn="base">
        <a:spcBef>
          <a:spcPct val="0"/>
        </a:spcBef>
        <a:spcAft>
          <a:spcPct val="0"/>
        </a:spcAft>
        <a:defRPr sz="4400">
          <a:solidFill>
            <a:schemeClr val="tx2"/>
          </a:solidFill>
          <a:latin typeface="Arial" charset="0"/>
        </a:defRPr>
      </a:lvl7pPr>
      <a:lvl8pPr marL="1371495" algn="ctr" rtl="0" fontAlgn="base">
        <a:spcBef>
          <a:spcPct val="0"/>
        </a:spcBef>
        <a:spcAft>
          <a:spcPct val="0"/>
        </a:spcAft>
        <a:defRPr sz="4400">
          <a:solidFill>
            <a:schemeClr val="tx2"/>
          </a:solidFill>
          <a:latin typeface="Arial" charset="0"/>
        </a:defRPr>
      </a:lvl8pPr>
      <a:lvl9pPr marL="1828648"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39805" indent="-228600" algn="l" rtl="0" eaLnBrk="0" fontAlgn="base" hangingPunct="0">
        <a:spcBef>
          <a:spcPct val="20000"/>
        </a:spcBef>
        <a:spcAft>
          <a:spcPct val="0"/>
        </a:spcAft>
        <a:buChar char="•"/>
        <a:defRPr sz="2400">
          <a:solidFill>
            <a:schemeClr val="tx1"/>
          </a:solidFill>
          <a:latin typeface="+mn-lt"/>
        </a:defRPr>
      </a:lvl3pPr>
      <a:lvl4pPr marL="1596991" indent="-228600" algn="l" rtl="0" eaLnBrk="0" fontAlgn="base" hangingPunct="0">
        <a:spcBef>
          <a:spcPct val="20000"/>
        </a:spcBef>
        <a:spcAft>
          <a:spcPct val="0"/>
        </a:spcAft>
        <a:buChar char="–"/>
        <a:defRPr sz="2000">
          <a:solidFill>
            <a:schemeClr val="tx1"/>
          </a:solidFill>
          <a:latin typeface="+mn-lt"/>
        </a:defRPr>
      </a:lvl4pPr>
      <a:lvl5pPr marL="2054185" indent="-228600" algn="l" rtl="0" eaLnBrk="0" fontAlgn="base" hangingPunct="0">
        <a:spcBef>
          <a:spcPct val="20000"/>
        </a:spcBef>
        <a:spcAft>
          <a:spcPct val="0"/>
        </a:spcAft>
        <a:buChar char="»"/>
        <a:defRPr sz="2000">
          <a:solidFill>
            <a:schemeClr val="tx1"/>
          </a:solidFill>
          <a:latin typeface="+mn-lt"/>
        </a:defRPr>
      </a:lvl5pPr>
      <a:lvl6pPr marL="2514416" indent="-228600" algn="l" rtl="0" fontAlgn="base">
        <a:spcBef>
          <a:spcPct val="20000"/>
        </a:spcBef>
        <a:spcAft>
          <a:spcPct val="0"/>
        </a:spcAft>
        <a:buChar char="»"/>
        <a:defRPr sz="2000">
          <a:solidFill>
            <a:schemeClr val="tx1"/>
          </a:solidFill>
          <a:latin typeface="+mn-lt"/>
        </a:defRPr>
      </a:lvl6pPr>
      <a:lvl7pPr marL="2971572" indent="-228600" algn="l" rtl="0" fontAlgn="base">
        <a:spcBef>
          <a:spcPct val="20000"/>
        </a:spcBef>
        <a:spcAft>
          <a:spcPct val="0"/>
        </a:spcAft>
        <a:buChar char="»"/>
        <a:defRPr sz="2000">
          <a:solidFill>
            <a:schemeClr val="tx1"/>
          </a:solidFill>
          <a:latin typeface="+mn-lt"/>
        </a:defRPr>
      </a:lvl7pPr>
      <a:lvl8pPr marL="3428742" indent="-228600" algn="l" rtl="0" fontAlgn="base">
        <a:spcBef>
          <a:spcPct val="20000"/>
        </a:spcBef>
        <a:spcAft>
          <a:spcPct val="0"/>
        </a:spcAft>
        <a:buChar char="»"/>
        <a:defRPr sz="2000">
          <a:solidFill>
            <a:schemeClr val="tx1"/>
          </a:solidFill>
          <a:latin typeface="+mn-lt"/>
        </a:defRPr>
      </a:lvl8pPr>
      <a:lvl9pPr marL="3885896"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24" rtl="0" eaLnBrk="1" latinLnBrk="0" hangingPunct="1">
        <a:defRPr sz="1800" kern="1200">
          <a:solidFill>
            <a:schemeClr val="tx1"/>
          </a:solidFill>
          <a:latin typeface="+mn-lt"/>
          <a:ea typeface="+mn-ea"/>
          <a:cs typeface="+mn-cs"/>
        </a:defRPr>
      </a:lvl1pPr>
      <a:lvl2pPr marL="457200" algn="l" defTabSz="914324" rtl="0" eaLnBrk="1" latinLnBrk="0" hangingPunct="1">
        <a:defRPr sz="1800" kern="1200">
          <a:solidFill>
            <a:schemeClr val="tx1"/>
          </a:solidFill>
          <a:latin typeface="+mn-lt"/>
          <a:ea typeface="+mn-ea"/>
          <a:cs typeface="+mn-cs"/>
        </a:defRPr>
      </a:lvl2pPr>
      <a:lvl3pPr marL="914324" algn="l" defTabSz="914324" rtl="0" eaLnBrk="1" latinLnBrk="0" hangingPunct="1">
        <a:defRPr sz="1800" kern="1200">
          <a:solidFill>
            <a:schemeClr val="tx1"/>
          </a:solidFill>
          <a:latin typeface="+mn-lt"/>
          <a:ea typeface="+mn-ea"/>
          <a:cs typeface="+mn-cs"/>
        </a:defRPr>
      </a:lvl3pPr>
      <a:lvl4pPr marL="1371495" algn="l" defTabSz="914324" rtl="0" eaLnBrk="1" latinLnBrk="0" hangingPunct="1">
        <a:defRPr sz="1800" kern="1200">
          <a:solidFill>
            <a:schemeClr val="tx1"/>
          </a:solidFill>
          <a:latin typeface="+mn-lt"/>
          <a:ea typeface="+mn-ea"/>
          <a:cs typeface="+mn-cs"/>
        </a:defRPr>
      </a:lvl4pPr>
      <a:lvl5pPr marL="1828648" algn="l" defTabSz="914324" rtl="0" eaLnBrk="1" latinLnBrk="0" hangingPunct="1">
        <a:defRPr sz="1800" kern="1200">
          <a:solidFill>
            <a:schemeClr val="tx1"/>
          </a:solidFill>
          <a:latin typeface="+mn-lt"/>
          <a:ea typeface="+mn-ea"/>
          <a:cs typeface="+mn-cs"/>
        </a:defRPr>
      </a:lvl5pPr>
      <a:lvl6pPr marL="2285824" algn="l" defTabSz="914324" rtl="0" eaLnBrk="1" latinLnBrk="0" hangingPunct="1">
        <a:defRPr sz="1800" kern="1200">
          <a:solidFill>
            <a:schemeClr val="tx1"/>
          </a:solidFill>
          <a:latin typeface="+mn-lt"/>
          <a:ea typeface="+mn-ea"/>
          <a:cs typeface="+mn-cs"/>
        </a:defRPr>
      </a:lvl6pPr>
      <a:lvl7pPr marL="2742983" algn="l" defTabSz="914324" rtl="0" eaLnBrk="1" latinLnBrk="0" hangingPunct="1">
        <a:defRPr sz="1800" kern="1200">
          <a:solidFill>
            <a:schemeClr val="tx1"/>
          </a:solidFill>
          <a:latin typeface="+mn-lt"/>
          <a:ea typeface="+mn-ea"/>
          <a:cs typeface="+mn-cs"/>
        </a:defRPr>
      </a:lvl7pPr>
      <a:lvl8pPr marL="3200171" algn="l" defTabSz="914324" rtl="0" eaLnBrk="1" latinLnBrk="0" hangingPunct="1">
        <a:defRPr sz="1800" kern="1200">
          <a:solidFill>
            <a:schemeClr val="tx1"/>
          </a:solidFill>
          <a:latin typeface="+mn-lt"/>
          <a:ea typeface="+mn-ea"/>
          <a:cs typeface="+mn-cs"/>
        </a:defRPr>
      </a:lvl8pPr>
      <a:lvl9pPr marL="3657319" algn="l" defTabSz="9143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fld id="{CB365B34-9357-4FF4-9942-DCCFC43FF0DA}" type="datetimeFigureOut">
              <a:rPr lang="nl-NL" smtClean="0">
                <a:latin typeface="Arial"/>
                <a:cs typeface="Arial" pitchFamily="34" charset="0"/>
              </a:rPr>
              <a:pPr fontAlgn="auto">
                <a:spcBef>
                  <a:spcPts val="0"/>
                </a:spcBef>
                <a:spcAft>
                  <a:spcPts val="0"/>
                </a:spcAft>
              </a:pPr>
              <a:t>11-12-2015</a:t>
            </a:fld>
            <a:endParaRPr lang="nl-NL">
              <a:latin typeface="Arial"/>
              <a:cs typeface="Arial" pitchFamily="34" charset="0"/>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fontAlgn="auto">
              <a:spcBef>
                <a:spcPts val="0"/>
              </a:spcBef>
              <a:spcAft>
                <a:spcPts val="0"/>
              </a:spcAft>
            </a:pPr>
            <a:endParaRPr lang="nl-NL">
              <a:latin typeface="Arial"/>
              <a:cs typeface="Arial" pitchFamily="34" charset="0"/>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fontAlgn="auto">
              <a:spcBef>
                <a:spcPts val="0"/>
              </a:spcBef>
              <a:spcAft>
                <a:spcPts val="0"/>
              </a:spcAft>
            </a:pPr>
            <a:fld id="{0BA4A0EB-CC0A-48FF-AF46-976BEC8A011E}" type="slidenum">
              <a:rPr lang="nl-NL" smtClean="0">
                <a:latin typeface="Arial"/>
                <a:cs typeface="Arial" pitchFamily="34" charset="0"/>
              </a:rPr>
              <a:pPr fontAlgn="auto">
                <a:spcBef>
                  <a:spcPts val="0"/>
                </a:spcBef>
                <a:spcAft>
                  <a:spcPts val="0"/>
                </a:spcAft>
              </a:pPr>
              <a:t>‹#›</a:t>
            </a:fld>
            <a:endParaRPr lang="nl-NL">
              <a:latin typeface="Arial"/>
              <a:cs typeface="Arial" pitchFamily="34" charset="0"/>
            </a:endParaRPr>
          </a:p>
        </p:txBody>
      </p:sp>
    </p:spTree>
    <p:extLst>
      <p:ext uri="{BB962C8B-B14F-4D97-AF65-F5344CB8AC3E}">
        <p14:creationId xmlns:p14="http://schemas.microsoft.com/office/powerpoint/2010/main" val="2485215173"/>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b="-42074"/>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37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solidFill>
                <a:srgbClr val="FFFFFF"/>
              </a:solidFill>
            </a:endParaRPr>
          </a:p>
        </p:txBody>
      </p:sp>
      <p:sp>
        <p:nvSpPr>
          <p:cNvPr id="243717"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solidFill>
                <a:srgbClr val="FFFFFF"/>
              </a:solidFill>
            </a:endParaRPr>
          </a:p>
        </p:txBody>
      </p:sp>
      <p:sp>
        <p:nvSpPr>
          <p:cNvPr id="2437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F737BCD6-C90C-4278-AD46-1BB50C1F5C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4417882"/>
      </p:ext>
    </p:extLst>
  </p:cSld>
  <p:clrMap bg1="dk2" tx1="lt1" bg2="dk1" tx2="lt2" accent1="accent1" accent2="accent2" accent3="accent3" accent4="accent4" accent5="accent5" accent6="accent6" hlink="hlink" folHlink="folHlink"/>
  <p:sldLayoutIdLst>
    <p:sldLayoutId id="2147484407" r:id="rId1"/>
    <p:sldLayoutId id="2147484408" r:id="rId2"/>
    <p:sldLayoutId id="2147484409" r:id="rId3"/>
    <p:sldLayoutId id="2147484410" r:id="rId4"/>
    <p:sldLayoutId id="2147484411" r:id="rId5"/>
    <p:sldLayoutId id="2147484412" r:id="rId6"/>
    <p:sldLayoutId id="2147484413" r:id="rId7"/>
    <p:sldLayoutId id="2147484414" r:id="rId8"/>
    <p:sldLayoutId id="2147484415" r:id="rId9"/>
    <p:sldLayoutId id="2147484416" r:id="rId10"/>
    <p:sldLayoutId id="2147484417" r:id="rId11"/>
    <p:sldLayoutId id="2147484418" r:id="rId12"/>
  </p:sldLayoutIdLst>
  <p:transition spd="slow">
    <p:fade thruBlk="1"/>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324" algn="ctr" rtl="0" fontAlgn="base">
        <a:spcBef>
          <a:spcPct val="0"/>
        </a:spcBef>
        <a:spcAft>
          <a:spcPct val="0"/>
        </a:spcAft>
        <a:defRPr sz="4400">
          <a:solidFill>
            <a:schemeClr val="tx2"/>
          </a:solidFill>
          <a:latin typeface="Arial" charset="0"/>
        </a:defRPr>
      </a:lvl7pPr>
      <a:lvl8pPr marL="1371495" algn="ctr" rtl="0" fontAlgn="base">
        <a:spcBef>
          <a:spcPct val="0"/>
        </a:spcBef>
        <a:spcAft>
          <a:spcPct val="0"/>
        </a:spcAft>
        <a:defRPr sz="4400">
          <a:solidFill>
            <a:schemeClr val="tx2"/>
          </a:solidFill>
          <a:latin typeface="Arial" charset="0"/>
        </a:defRPr>
      </a:lvl8pPr>
      <a:lvl9pPr marL="1828648"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39805" indent="-228600" algn="l" rtl="0" eaLnBrk="0" fontAlgn="base" hangingPunct="0">
        <a:spcBef>
          <a:spcPct val="20000"/>
        </a:spcBef>
        <a:spcAft>
          <a:spcPct val="0"/>
        </a:spcAft>
        <a:buChar char="•"/>
        <a:defRPr sz="2400">
          <a:solidFill>
            <a:schemeClr val="tx1"/>
          </a:solidFill>
          <a:latin typeface="+mn-lt"/>
        </a:defRPr>
      </a:lvl3pPr>
      <a:lvl4pPr marL="1596991" indent="-228600" algn="l" rtl="0" eaLnBrk="0" fontAlgn="base" hangingPunct="0">
        <a:spcBef>
          <a:spcPct val="20000"/>
        </a:spcBef>
        <a:spcAft>
          <a:spcPct val="0"/>
        </a:spcAft>
        <a:buChar char="–"/>
        <a:defRPr sz="2000">
          <a:solidFill>
            <a:schemeClr val="tx1"/>
          </a:solidFill>
          <a:latin typeface="+mn-lt"/>
        </a:defRPr>
      </a:lvl4pPr>
      <a:lvl5pPr marL="2054185" indent="-228600" algn="l" rtl="0" eaLnBrk="0" fontAlgn="base" hangingPunct="0">
        <a:spcBef>
          <a:spcPct val="20000"/>
        </a:spcBef>
        <a:spcAft>
          <a:spcPct val="0"/>
        </a:spcAft>
        <a:buChar char="»"/>
        <a:defRPr sz="2000">
          <a:solidFill>
            <a:schemeClr val="tx1"/>
          </a:solidFill>
          <a:latin typeface="+mn-lt"/>
        </a:defRPr>
      </a:lvl5pPr>
      <a:lvl6pPr marL="2514416" indent="-228600" algn="l" rtl="0" fontAlgn="base">
        <a:spcBef>
          <a:spcPct val="20000"/>
        </a:spcBef>
        <a:spcAft>
          <a:spcPct val="0"/>
        </a:spcAft>
        <a:buChar char="»"/>
        <a:defRPr sz="2000">
          <a:solidFill>
            <a:schemeClr val="tx1"/>
          </a:solidFill>
          <a:latin typeface="+mn-lt"/>
        </a:defRPr>
      </a:lvl6pPr>
      <a:lvl7pPr marL="2971572" indent="-228600" algn="l" rtl="0" fontAlgn="base">
        <a:spcBef>
          <a:spcPct val="20000"/>
        </a:spcBef>
        <a:spcAft>
          <a:spcPct val="0"/>
        </a:spcAft>
        <a:buChar char="»"/>
        <a:defRPr sz="2000">
          <a:solidFill>
            <a:schemeClr val="tx1"/>
          </a:solidFill>
          <a:latin typeface="+mn-lt"/>
        </a:defRPr>
      </a:lvl7pPr>
      <a:lvl8pPr marL="3428742" indent="-228600" algn="l" rtl="0" fontAlgn="base">
        <a:spcBef>
          <a:spcPct val="20000"/>
        </a:spcBef>
        <a:spcAft>
          <a:spcPct val="0"/>
        </a:spcAft>
        <a:buChar char="»"/>
        <a:defRPr sz="2000">
          <a:solidFill>
            <a:schemeClr val="tx1"/>
          </a:solidFill>
          <a:latin typeface="+mn-lt"/>
        </a:defRPr>
      </a:lvl8pPr>
      <a:lvl9pPr marL="3885896"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24" rtl="0" eaLnBrk="1" latinLnBrk="0" hangingPunct="1">
        <a:defRPr sz="1800" kern="1200">
          <a:solidFill>
            <a:schemeClr val="tx1"/>
          </a:solidFill>
          <a:latin typeface="+mn-lt"/>
          <a:ea typeface="+mn-ea"/>
          <a:cs typeface="+mn-cs"/>
        </a:defRPr>
      </a:lvl1pPr>
      <a:lvl2pPr marL="457200" algn="l" defTabSz="914324" rtl="0" eaLnBrk="1" latinLnBrk="0" hangingPunct="1">
        <a:defRPr sz="1800" kern="1200">
          <a:solidFill>
            <a:schemeClr val="tx1"/>
          </a:solidFill>
          <a:latin typeface="+mn-lt"/>
          <a:ea typeface="+mn-ea"/>
          <a:cs typeface="+mn-cs"/>
        </a:defRPr>
      </a:lvl2pPr>
      <a:lvl3pPr marL="914324" algn="l" defTabSz="914324" rtl="0" eaLnBrk="1" latinLnBrk="0" hangingPunct="1">
        <a:defRPr sz="1800" kern="1200">
          <a:solidFill>
            <a:schemeClr val="tx1"/>
          </a:solidFill>
          <a:latin typeface="+mn-lt"/>
          <a:ea typeface="+mn-ea"/>
          <a:cs typeface="+mn-cs"/>
        </a:defRPr>
      </a:lvl3pPr>
      <a:lvl4pPr marL="1371495" algn="l" defTabSz="914324" rtl="0" eaLnBrk="1" latinLnBrk="0" hangingPunct="1">
        <a:defRPr sz="1800" kern="1200">
          <a:solidFill>
            <a:schemeClr val="tx1"/>
          </a:solidFill>
          <a:latin typeface="+mn-lt"/>
          <a:ea typeface="+mn-ea"/>
          <a:cs typeface="+mn-cs"/>
        </a:defRPr>
      </a:lvl4pPr>
      <a:lvl5pPr marL="1828648" algn="l" defTabSz="914324" rtl="0" eaLnBrk="1" latinLnBrk="0" hangingPunct="1">
        <a:defRPr sz="1800" kern="1200">
          <a:solidFill>
            <a:schemeClr val="tx1"/>
          </a:solidFill>
          <a:latin typeface="+mn-lt"/>
          <a:ea typeface="+mn-ea"/>
          <a:cs typeface="+mn-cs"/>
        </a:defRPr>
      </a:lvl5pPr>
      <a:lvl6pPr marL="2285824" algn="l" defTabSz="914324" rtl="0" eaLnBrk="1" latinLnBrk="0" hangingPunct="1">
        <a:defRPr sz="1800" kern="1200">
          <a:solidFill>
            <a:schemeClr val="tx1"/>
          </a:solidFill>
          <a:latin typeface="+mn-lt"/>
          <a:ea typeface="+mn-ea"/>
          <a:cs typeface="+mn-cs"/>
        </a:defRPr>
      </a:lvl6pPr>
      <a:lvl7pPr marL="2742983" algn="l" defTabSz="914324" rtl="0" eaLnBrk="1" latinLnBrk="0" hangingPunct="1">
        <a:defRPr sz="1800" kern="1200">
          <a:solidFill>
            <a:schemeClr val="tx1"/>
          </a:solidFill>
          <a:latin typeface="+mn-lt"/>
          <a:ea typeface="+mn-ea"/>
          <a:cs typeface="+mn-cs"/>
        </a:defRPr>
      </a:lvl7pPr>
      <a:lvl8pPr marL="3200171" algn="l" defTabSz="914324" rtl="0" eaLnBrk="1" latinLnBrk="0" hangingPunct="1">
        <a:defRPr sz="1800" kern="1200">
          <a:solidFill>
            <a:schemeClr val="tx1"/>
          </a:solidFill>
          <a:latin typeface="+mn-lt"/>
          <a:ea typeface="+mn-ea"/>
          <a:cs typeface="+mn-cs"/>
        </a:defRPr>
      </a:lvl8pPr>
      <a:lvl9pPr marL="3657319" algn="l" defTabSz="9143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Arial" charset="0"/>
              </a:defRPr>
            </a:lvl1pPr>
          </a:lstStyle>
          <a:p>
            <a:pPr>
              <a:defRPr/>
            </a:pPr>
            <a:fld id="{013BE599-AB7C-420B-8A80-BE012F0BD90C}"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634524014"/>
      </p:ext>
    </p:extLst>
  </p:cSld>
  <p:clrMap bg1="dk1" tx1="lt1" bg2="dk2" tx2="lt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530527579"/>
      </p:ext>
    </p:extLst>
  </p:cSld>
  <p:clrMap bg1="dk1" tx1="lt1" bg2="dk2" tx2="lt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b="-42074"/>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37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solidFill>
                <a:srgbClr val="FFFFFF"/>
              </a:solidFill>
            </a:endParaRPr>
          </a:p>
        </p:txBody>
      </p:sp>
      <p:sp>
        <p:nvSpPr>
          <p:cNvPr id="243717"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solidFill>
                <a:srgbClr val="FFFFFF"/>
              </a:solidFill>
            </a:endParaRPr>
          </a:p>
        </p:txBody>
      </p:sp>
      <p:sp>
        <p:nvSpPr>
          <p:cNvPr id="2437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F737BCD6-C90C-4278-AD46-1BB50C1F5C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7383416"/>
      </p:ext>
    </p:extLst>
  </p:cSld>
  <p:clrMap bg1="dk2" tx1="lt1" bg2="dk1" tx2="lt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Lst>
  <p:transition spd="slow">
    <p:fade thruBlk="1"/>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324" algn="ctr" rtl="0" fontAlgn="base">
        <a:spcBef>
          <a:spcPct val="0"/>
        </a:spcBef>
        <a:spcAft>
          <a:spcPct val="0"/>
        </a:spcAft>
        <a:defRPr sz="4400">
          <a:solidFill>
            <a:schemeClr val="tx2"/>
          </a:solidFill>
          <a:latin typeface="Arial" charset="0"/>
        </a:defRPr>
      </a:lvl7pPr>
      <a:lvl8pPr marL="1371495" algn="ctr" rtl="0" fontAlgn="base">
        <a:spcBef>
          <a:spcPct val="0"/>
        </a:spcBef>
        <a:spcAft>
          <a:spcPct val="0"/>
        </a:spcAft>
        <a:defRPr sz="4400">
          <a:solidFill>
            <a:schemeClr val="tx2"/>
          </a:solidFill>
          <a:latin typeface="Arial" charset="0"/>
        </a:defRPr>
      </a:lvl8pPr>
      <a:lvl9pPr marL="1828648"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39805" indent="-228600" algn="l" rtl="0" eaLnBrk="0" fontAlgn="base" hangingPunct="0">
        <a:spcBef>
          <a:spcPct val="20000"/>
        </a:spcBef>
        <a:spcAft>
          <a:spcPct val="0"/>
        </a:spcAft>
        <a:buChar char="•"/>
        <a:defRPr sz="2400">
          <a:solidFill>
            <a:schemeClr val="tx1"/>
          </a:solidFill>
          <a:latin typeface="+mn-lt"/>
        </a:defRPr>
      </a:lvl3pPr>
      <a:lvl4pPr marL="1596991" indent="-228600" algn="l" rtl="0" eaLnBrk="0" fontAlgn="base" hangingPunct="0">
        <a:spcBef>
          <a:spcPct val="20000"/>
        </a:spcBef>
        <a:spcAft>
          <a:spcPct val="0"/>
        </a:spcAft>
        <a:buChar char="–"/>
        <a:defRPr sz="2000">
          <a:solidFill>
            <a:schemeClr val="tx1"/>
          </a:solidFill>
          <a:latin typeface="+mn-lt"/>
        </a:defRPr>
      </a:lvl4pPr>
      <a:lvl5pPr marL="2054185" indent="-228600" algn="l" rtl="0" eaLnBrk="0" fontAlgn="base" hangingPunct="0">
        <a:spcBef>
          <a:spcPct val="20000"/>
        </a:spcBef>
        <a:spcAft>
          <a:spcPct val="0"/>
        </a:spcAft>
        <a:buChar char="»"/>
        <a:defRPr sz="2000">
          <a:solidFill>
            <a:schemeClr val="tx1"/>
          </a:solidFill>
          <a:latin typeface="+mn-lt"/>
        </a:defRPr>
      </a:lvl5pPr>
      <a:lvl6pPr marL="2514416" indent="-228600" algn="l" rtl="0" fontAlgn="base">
        <a:spcBef>
          <a:spcPct val="20000"/>
        </a:spcBef>
        <a:spcAft>
          <a:spcPct val="0"/>
        </a:spcAft>
        <a:buChar char="»"/>
        <a:defRPr sz="2000">
          <a:solidFill>
            <a:schemeClr val="tx1"/>
          </a:solidFill>
          <a:latin typeface="+mn-lt"/>
        </a:defRPr>
      </a:lvl6pPr>
      <a:lvl7pPr marL="2971572" indent="-228600" algn="l" rtl="0" fontAlgn="base">
        <a:spcBef>
          <a:spcPct val="20000"/>
        </a:spcBef>
        <a:spcAft>
          <a:spcPct val="0"/>
        </a:spcAft>
        <a:buChar char="»"/>
        <a:defRPr sz="2000">
          <a:solidFill>
            <a:schemeClr val="tx1"/>
          </a:solidFill>
          <a:latin typeface="+mn-lt"/>
        </a:defRPr>
      </a:lvl7pPr>
      <a:lvl8pPr marL="3428742" indent="-228600" algn="l" rtl="0" fontAlgn="base">
        <a:spcBef>
          <a:spcPct val="20000"/>
        </a:spcBef>
        <a:spcAft>
          <a:spcPct val="0"/>
        </a:spcAft>
        <a:buChar char="»"/>
        <a:defRPr sz="2000">
          <a:solidFill>
            <a:schemeClr val="tx1"/>
          </a:solidFill>
          <a:latin typeface="+mn-lt"/>
        </a:defRPr>
      </a:lvl8pPr>
      <a:lvl9pPr marL="3885896"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24" rtl="0" eaLnBrk="1" latinLnBrk="0" hangingPunct="1">
        <a:defRPr sz="1800" kern="1200">
          <a:solidFill>
            <a:schemeClr val="tx1"/>
          </a:solidFill>
          <a:latin typeface="+mn-lt"/>
          <a:ea typeface="+mn-ea"/>
          <a:cs typeface="+mn-cs"/>
        </a:defRPr>
      </a:lvl1pPr>
      <a:lvl2pPr marL="457200" algn="l" defTabSz="914324" rtl="0" eaLnBrk="1" latinLnBrk="0" hangingPunct="1">
        <a:defRPr sz="1800" kern="1200">
          <a:solidFill>
            <a:schemeClr val="tx1"/>
          </a:solidFill>
          <a:latin typeface="+mn-lt"/>
          <a:ea typeface="+mn-ea"/>
          <a:cs typeface="+mn-cs"/>
        </a:defRPr>
      </a:lvl2pPr>
      <a:lvl3pPr marL="914324" algn="l" defTabSz="914324" rtl="0" eaLnBrk="1" latinLnBrk="0" hangingPunct="1">
        <a:defRPr sz="1800" kern="1200">
          <a:solidFill>
            <a:schemeClr val="tx1"/>
          </a:solidFill>
          <a:latin typeface="+mn-lt"/>
          <a:ea typeface="+mn-ea"/>
          <a:cs typeface="+mn-cs"/>
        </a:defRPr>
      </a:lvl3pPr>
      <a:lvl4pPr marL="1371495" algn="l" defTabSz="914324" rtl="0" eaLnBrk="1" latinLnBrk="0" hangingPunct="1">
        <a:defRPr sz="1800" kern="1200">
          <a:solidFill>
            <a:schemeClr val="tx1"/>
          </a:solidFill>
          <a:latin typeface="+mn-lt"/>
          <a:ea typeface="+mn-ea"/>
          <a:cs typeface="+mn-cs"/>
        </a:defRPr>
      </a:lvl4pPr>
      <a:lvl5pPr marL="1828648" algn="l" defTabSz="914324" rtl="0" eaLnBrk="1" latinLnBrk="0" hangingPunct="1">
        <a:defRPr sz="1800" kern="1200">
          <a:solidFill>
            <a:schemeClr val="tx1"/>
          </a:solidFill>
          <a:latin typeface="+mn-lt"/>
          <a:ea typeface="+mn-ea"/>
          <a:cs typeface="+mn-cs"/>
        </a:defRPr>
      </a:lvl5pPr>
      <a:lvl6pPr marL="2285824" algn="l" defTabSz="914324" rtl="0" eaLnBrk="1" latinLnBrk="0" hangingPunct="1">
        <a:defRPr sz="1800" kern="1200">
          <a:solidFill>
            <a:schemeClr val="tx1"/>
          </a:solidFill>
          <a:latin typeface="+mn-lt"/>
          <a:ea typeface="+mn-ea"/>
          <a:cs typeface="+mn-cs"/>
        </a:defRPr>
      </a:lvl6pPr>
      <a:lvl7pPr marL="2742983" algn="l" defTabSz="914324" rtl="0" eaLnBrk="1" latinLnBrk="0" hangingPunct="1">
        <a:defRPr sz="1800" kern="1200">
          <a:solidFill>
            <a:schemeClr val="tx1"/>
          </a:solidFill>
          <a:latin typeface="+mn-lt"/>
          <a:ea typeface="+mn-ea"/>
          <a:cs typeface="+mn-cs"/>
        </a:defRPr>
      </a:lvl7pPr>
      <a:lvl8pPr marL="3200171" algn="l" defTabSz="914324" rtl="0" eaLnBrk="1" latinLnBrk="0" hangingPunct="1">
        <a:defRPr sz="1800" kern="1200">
          <a:solidFill>
            <a:schemeClr val="tx1"/>
          </a:solidFill>
          <a:latin typeface="+mn-lt"/>
          <a:ea typeface="+mn-ea"/>
          <a:cs typeface="+mn-cs"/>
        </a:defRPr>
      </a:lvl8pPr>
      <a:lvl9pPr marL="3657319" algn="l" defTabSz="9143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b="-42074"/>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37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solidFill>
                <a:srgbClr val="FFFFFF"/>
              </a:solidFill>
            </a:endParaRPr>
          </a:p>
        </p:txBody>
      </p:sp>
      <p:sp>
        <p:nvSpPr>
          <p:cNvPr id="243717"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solidFill>
                <a:srgbClr val="FFFFFF"/>
              </a:solidFill>
            </a:endParaRPr>
          </a:p>
        </p:txBody>
      </p:sp>
      <p:sp>
        <p:nvSpPr>
          <p:cNvPr id="2437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F737BCD6-C90C-4278-AD46-1BB50C1F5C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47784581"/>
      </p:ext>
    </p:extLst>
  </p:cSld>
  <p:clrMap bg1="dk2" tx1="lt1" bg2="dk1" tx2="lt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Lst>
  <p:transition spd="slow">
    <p:fade thruBlk="1"/>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324" algn="ctr" rtl="0" fontAlgn="base">
        <a:spcBef>
          <a:spcPct val="0"/>
        </a:spcBef>
        <a:spcAft>
          <a:spcPct val="0"/>
        </a:spcAft>
        <a:defRPr sz="4400">
          <a:solidFill>
            <a:schemeClr val="tx2"/>
          </a:solidFill>
          <a:latin typeface="Arial" charset="0"/>
        </a:defRPr>
      </a:lvl7pPr>
      <a:lvl8pPr marL="1371495" algn="ctr" rtl="0" fontAlgn="base">
        <a:spcBef>
          <a:spcPct val="0"/>
        </a:spcBef>
        <a:spcAft>
          <a:spcPct val="0"/>
        </a:spcAft>
        <a:defRPr sz="4400">
          <a:solidFill>
            <a:schemeClr val="tx2"/>
          </a:solidFill>
          <a:latin typeface="Arial" charset="0"/>
        </a:defRPr>
      </a:lvl8pPr>
      <a:lvl9pPr marL="1828648"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39805" indent="-228600" algn="l" rtl="0" eaLnBrk="0" fontAlgn="base" hangingPunct="0">
        <a:spcBef>
          <a:spcPct val="20000"/>
        </a:spcBef>
        <a:spcAft>
          <a:spcPct val="0"/>
        </a:spcAft>
        <a:buChar char="•"/>
        <a:defRPr sz="2400">
          <a:solidFill>
            <a:schemeClr val="tx1"/>
          </a:solidFill>
          <a:latin typeface="+mn-lt"/>
        </a:defRPr>
      </a:lvl3pPr>
      <a:lvl4pPr marL="1596991" indent="-228600" algn="l" rtl="0" eaLnBrk="0" fontAlgn="base" hangingPunct="0">
        <a:spcBef>
          <a:spcPct val="20000"/>
        </a:spcBef>
        <a:spcAft>
          <a:spcPct val="0"/>
        </a:spcAft>
        <a:buChar char="–"/>
        <a:defRPr sz="2000">
          <a:solidFill>
            <a:schemeClr val="tx1"/>
          </a:solidFill>
          <a:latin typeface="+mn-lt"/>
        </a:defRPr>
      </a:lvl4pPr>
      <a:lvl5pPr marL="2054185" indent="-228600" algn="l" rtl="0" eaLnBrk="0" fontAlgn="base" hangingPunct="0">
        <a:spcBef>
          <a:spcPct val="20000"/>
        </a:spcBef>
        <a:spcAft>
          <a:spcPct val="0"/>
        </a:spcAft>
        <a:buChar char="»"/>
        <a:defRPr sz="2000">
          <a:solidFill>
            <a:schemeClr val="tx1"/>
          </a:solidFill>
          <a:latin typeface="+mn-lt"/>
        </a:defRPr>
      </a:lvl5pPr>
      <a:lvl6pPr marL="2514416" indent="-228600" algn="l" rtl="0" fontAlgn="base">
        <a:spcBef>
          <a:spcPct val="20000"/>
        </a:spcBef>
        <a:spcAft>
          <a:spcPct val="0"/>
        </a:spcAft>
        <a:buChar char="»"/>
        <a:defRPr sz="2000">
          <a:solidFill>
            <a:schemeClr val="tx1"/>
          </a:solidFill>
          <a:latin typeface="+mn-lt"/>
        </a:defRPr>
      </a:lvl6pPr>
      <a:lvl7pPr marL="2971572" indent="-228600" algn="l" rtl="0" fontAlgn="base">
        <a:spcBef>
          <a:spcPct val="20000"/>
        </a:spcBef>
        <a:spcAft>
          <a:spcPct val="0"/>
        </a:spcAft>
        <a:buChar char="»"/>
        <a:defRPr sz="2000">
          <a:solidFill>
            <a:schemeClr val="tx1"/>
          </a:solidFill>
          <a:latin typeface="+mn-lt"/>
        </a:defRPr>
      </a:lvl7pPr>
      <a:lvl8pPr marL="3428742" indent="-228600" algn="l" rtl="0" fontAlgn="base">
        <a:spcBef>
          <a:spcPct val="20000"/>
        </a:spcBef>
        <a:spcAft>
          <a:spcPct val="0"/>
        </a:spcAft>
        <a:buChar char="»"/>
        <a:defRPr sz="2000">
          <a:solidFill>
            <a:schemeClr val="tx1"/>
          </a:solidFill>
          <a:latin typeface="+mn-lt"/>
        </a:defRPr>
      </a:lvl8pPr>
      <a:lvl9pPr marL="3885896"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24" rtl="0" eaLnBrk="1" latinLnBrk="0" hangingPunct="1">
        <a:defRPr sz="1800" kern="1200">
          <a:solidFill>
            <a:schemeClr val="tx1"/>
          </a:solidFill>
          <a:latin typeface="+mn-lt"/>
          <a:ea typeface="+mn-ea"/>
          <a:cs typeface="+mn-cs"/>
        </a:defRPr>
      </a:lvl1pPr>
      <a:lvl2pPr marL="457200" algn="l" defTabSz="914324" rtl="0" eaLnBrk="1" latinLnBrk="0" hangingPunct="1">
        <a:defRPr sz="1800" kern="1200">
          <a:solidFill>
            <a:schemeClr val="tx1"/>
          </a:solidFill>
          <a:latin typeface="+mn-lt"/>
          <a:ea typeface="+mn-ea"/>
          <a:cs typeface="+mn-cs"/>
        </a:defRPr>
      </a:lvl2pPr>
      <a:lvl3pPr marL="914324" algn="l" defTabSz="914324" rtl="0" eaLnBrk="1" latinLnBrk="0" hangingPunct="1">
        <a:defRPr sz="1800" kern="1200">
          <a:solidFill>
            <a:schemeClr val="tx1"/>
          </a:solidFill>
          <a:latin typeface="+mn-lt"/>
          <a:ea typeface="+mn-ea"/>
          <a:cs typeface="+mn-cs"/>
        </a:defRPr>
      </a:lvl3pPr>
      <a:lvl4pPr marL="1371495" algn="l" defTabSz="914324" rtl="0" eaLnBrk="1" latinLnBrk="0" hangingPunct="1">
        <a:defRPr sz="1800" kern="1200">
          <a:solidFill>
            <a:schemeClr val="tx1"/>
          </a:solidFill>
          <a:latin typeface="+mn-lt"/>
          <a:ea typeface="+mn-ea"/>
          <a:cs typeface="+mn-cs"/>
        </a:defRPr>
      </a:lvl4pPr>
      <a:lvl5pPr marL="1828648" algn="l" defTabSz="914324" rtl="0" eaLnBrk="1" latinLnBrk="0" hangingPunct="1">
        <a:defRPr sz="1800" kern="1200">
          <a:solidFill>
            <a:schemeClr val="tx1"/>
          </a:solidFill>
          <a:latin typeface="+mn-lt"/>
          <a:ea typeface="+mn-ea"/>
          <a:cs typeface="+mn-cs"/>
        </a:defRPr>
      </a:lvl5pPr>
      <a:lvl6pPr marL="2285824" algn="l" defTabSz="914324" rtl="0" eaLnBrk="1" latinLnBrk="0" hangingPunct="1">
        <a:defRPr sz="1800" kern="1200">
          <a:solidFill>
            <a:schemeClr val="tx1"/>
          </a:solidFill>
          <a:latin typeface="+mn-lt"/>
          <a:ea typeface="+mn-ea"/>
          <a:cs typeface="+mn-cs"/>
        </a:defRPr>
      </a:lvl6pPr>
      <a:lvl7pPr marL="2742983" algn="l" defTabSz="914324" rtl="0" eaLnBrk="1" latinLnBrk="0" hangingPunct="1">
        <a:defRPr sz="1800" kern="1200">
          <a:solidFill>
            <a:schemeClr val="tx1"/>
          </a:solidFill>
          <a:latin typeface="+mn-lt"/>
          <a:ea typeface="+mn-ea"/>
          <a:cs typeface="+mn-cs"/>
        </a:defRPr>
      </a:lvl7pPr>
      <a:lvl8pPr marL="3200171" algn="l" defTabSz="914324" rtl="0" eaLnBrk="1" latinLnBrk="0" hangingPunct="1">
        <a:defRPr sz="1800" kern="1200">
          <a:solidFill>
            <a:schemeClr val="tx1"/>
          </a:solidFill>
          <a:latin typeface="+mn-lt"/>
          <a:ea typeface="+mn-ea"/>
          <a:cs typeface="+mn-cs"/>
        </a:defRPr>
      </a:lvl8pPr>
      <a:lvl9pPr marL="3657319" algn="l" defTabSz="914324"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3D328D8C-4BA8-43F9-A4AF-63B80DFF3AB8}"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818443323"/>
      </p:ext>
    </p:extLst>
  </p:cSld>
  <p:clrMap bg1="dk1" tx1="lt1" bg2="dk2" tx2="lt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85155EB-DBD2-4EBC-81B2-FA6A364CBDD4}"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190476407"/>
      </p:ext>
    </p:extLst>
  </p:cSld>
  <p:clrMap bg1="dk1" tx1="lt1" bg2="dk2" tx2="lt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b="-42074"/>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37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solidFill>
                <a:srgbClr val="FFFFFF"/>
              </a:solidFill>
            </a:endParaRPr>
          </a:p>
        </p:txBody>
      </p:sp>
      <p:sp>
        <p:nvSpPr>
          <p:cNvPr id="243717"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solidFill>
                <a:srgbClr val="FFFFFF"/>
              </a:solidFill>
            </a:endParaRPr>
          </a:p>
        </p:txBody>
      </p:sp>
      <p:sp>
        <p:nvSpPr>
          <p:cNvPr id="2437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F737BCD6-C90C-4278-AD46-1BB50C1F5C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4794342"/>
      </p:ext>
    </p:extLst>
  </p:cSld>
  <p:clrMap bg1="dk2" tx1="lt1" bg2="dk1" tx2="lt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 id="2147484493" r:id="rId12"/>
  </p:sldLayoutIdLst>
  <p:transition spd="slow">
    <p:fade thruBlk="1"/>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324" algn="ctr" rtl="0" fontAlgn="base">
        <a:spcBef>
          <a:spcPct val="0"/>
        </a:spcBef>
        <a:spcAft>
          <a:spcPct val="0"/>
        </a:spcAft>
        <a:defRPr sz="4400">
          <a:solidFill>
            <a:schemeClr val="tx2"/>
          </a:solidFill>
          <a:latin typeface="Arial" charset="0"/>
        </a:defRPr>
      </a:lvl7pPr>
      <a:lvl8pPr marL="1371495" algn="ctr" rtl="0" fontAlgn="base">
        <a:spcBef>
          <a:spcPct val="0"/>
        </a:spcBef>
        <a:spcAft>
          <a:spcPct val="0"/>
        </a:spcAft>
        <a:defRPr sz="4400">
          <a:solidFill>
            <a:schemeClr val="tx2"/>
          </a:solidFill>
          <a:latin typeface="Arial" charset="0"/>
        </a:defRPr>
      </a:lvl8pPr>
      <a:lvl9pPr marL="1828648"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39805" indent="-228600" algn="l" rtl="0" eaLnBrk="0" fontAlgn="base" hangingPunct="0">
        <a:spcBef>
          <a:spcPct val="20000"/>
        </a:spcBef>
        <a:spcAft>
          <a:spcPct val="0"/>
        </a:spcAft>
        <a:buChar char="•"/>
        <a:defRPr sz="2400">
          <a:solidFill>
            <a:schemeClr val="tx1"/>
          </a:solidFill>
          <a:latin typeface="+mn-lt"/>
        </a:defRPr>
      </a:lvl3pPr>
      <a:lvl4pPr marL="1596991" indent="-228600" algn="l" rtl="0" eaLnBrk="0" fontAlgn="base" hangingPunct="0">
        <a:spcBef>
          <a:spcPct val="20000"/>
        </a:spcBef>
        <a:spcAft>
          <a:spcPct val="0"/>
        </a:spcAft>
        <a:buChar char="–"/>
        <a:defRPr sz="2000">
          <a:solidFill>
            <a:schemeClr val="tx1"/>
          </a:solidFill>
          <a:latin typeface="+mn-lt"/>
        </a:defRPr>
      </a:lvl4pPr>
      <a:lvl5pPr marL="2054185" indent="-228600" algn="l" rtl="0" eaLnBrk="0" fontAlgn="base" hangingPunct="0">
        <a:spcBef>
          <a:spcPct val="20000"/>
        </a:spcBef>
        <a:spcAft>
          <a:spcPct val="0"/>
        </a:spcAft>
        <a:buChar char="»"/>
        <a:defRPr sz="2000">
          <a:solidFill>
            <a:schemeClr val="tx1"/>
          </a:solidFill>
          <a:latin typeface="+mn-lt"/>
        </a:defRPr>
      </a:lvl5pPr>
      <a:lvl6pPr marL="2514416" indent="-228600" algn="l" rtl="0" fontAlgn="base">
        <a:spcBef>
          <a:spcPct val="20000"/>
        </a:spcBef>
        <a:spcAft>
          <a:spcPct val="0"/>
        </a:spcAft>
        <a:buChar char="»"/>
        <a:defRPr sz="2000">
          <a:solidFill>
            <a:schemeClr val="tx1"/>
          </a:solidFill>
          <a:latin typeface="+mn-lt"/>
        </a:defRPr>
      </a:lvl6pPr>
      <a:lvl7pPr marL="2971572" indent="-228600" algn="l" rtl="0" fontAlgn="base">
        <a:spcBef>
          <a:spcPct val="20000"/>
        </a:spcBef>
        <a:spcAft>
          <a:spcPct val="0"/>
        </a:spcAft>
        <a:buChar char="»"/>
        <a:defRPr sz="2000">
          <a:solidFill>
            <a:schemeClr val="tx1"/>
          </a:solidFill>
          <a:latin typeface="+mn-lt"/>
        </a:defRPr>
      </a:lvl7pPr>
      <a:lvl8pPr marL="3428742" indent="-228600" algn="l" rtl="0" fontAlgn="base">
        <a:spcBef>
          <a:spcPct val="20000"/>
        </a:spcBef>
        <a:spcAft>
          <a:spcPct val="0"/>
        </a:spcAft>
        <a:buChar char="»"/>
        <a:defRPr sz="2000">
          <a:solidFill>
            <a:schemeClr val="tx1"/>
          </a:solidFill>
          <a:latin typeface="+mn-lt"/>
        </a:defRPr>
      </a:lvl8pPr>
      <a:lvl9pPr marL="3885896"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24" rtl="0" eaLnBrk="1" latinLnBrk="0" hangingPunct="1">
        <a:defRPr sz="1800" kern="1200">
          <a:solidFill>
            <a:schemeClr val="tx1"/>
          </a:solidFill>
          <a:latin typeface="+mn-lt"/>
          <a:ea typeface="+mn-ea"/>
          <a:cs typeface="+mn-cs"/>
        </a:defRPr>
      </a:lvl1pPr>
      <a:lvl2pPr marL="457200" algn="l" defTabSz="914324" rtl="0" eaLnBrk="1" latinLnBrk="0" hangingPunct="1">
        <a:defRPr sz="1800" kern="1200">
          <a:solidFill>
            <a:schemeClr val="tx1"/>
          </a:solidFill>
          <a:latin typeface="+mn-lt"/>
          <a:ea typeface="+mn-ea"/>
          <a:cs typeface="+mn-cs"/>
        </a:defRPr>
      </a:lvl2pPr>
      <a:lvl3pPr marL="914324" algn="l" defTabSz="914324" rtl="0" eaLnBrk="1" latinLnBrk="0" hangingPunct="1">
        <a:defRPr sz="1800" kern="1200">
          <a:solidFill>
            <a:schemeClr val="tx1"/>
          </a:solidFill>
          <a:latin typeface="+mn-lt"/>
          <a:ea typeface="+mn-ea"/>
          <a:cs typeface="+mn-cs"/>
        </a:defRPr>
      </a:lvl3pPr>
      <a:lvl4pPr marL="1371495" algn="l" defTabSz="914324" rtl="0" eaLnBrk="1" latinLnBrk="0" hangingPunct="1">
        <a:defRPr sz="1800" kern="1200">
          <a:solidFill>
            <a:schemeClr val="tx1"/>
          </a:solidFill>
          <a:latin typeface="+mn-lt"/>
          <a:ea typeface="+mn-ea"/>
          <a:cs typeface="+mn-cs"/>
        </a:defRPr>
      </a:lvl4pPr>
      <a:lvl5pPr marL="1828648" algn="l" defTabSz="914324" rtl="0" eaLnBrk="1" latinLnBrk="0" hangingPunct="1">
        <a:defRPr sz="1800" kern="1200">
          <a:solidFill>
            <a:schemeClr val="tx1"/>
          </a:solidFill>
          <a:latin typeface="+mn-lt"/>
          <a:ea typeface="+mn-ea"/>
          <a:cs typeface="+mn-cs"/>
        </a:defRPr>
      </a:lvl5pPr>
      <a:lvl6pPr marL="2285824" algn="l" defTabSz="914324" rtl="0" eaLnBrk="1" latinLnBrk="0" hangingPunct="1">
        <a:defRPr sz="1800" kern="1200">
          <a:solidFill>
            <a:schemeClr val="tx1"/>
          </a:solidFill>
          <a:latin typeface="+mn-lt"/>
          <a:ea typeface="+mn-ea"/>
          <a:cs typeface="+mn-cs"/>
        </a:defRPr>
      </a:lvl6pPr>
      <a:lvl7pPr marL="2742983" algn="l" defTabSz="914324" rtl="0" eaLnBrk="1" latinLnBrk="0" hangingPunct="1">
        <a:defRPr sz="1800" kern="1200">
          <a:solidFill>
            <a:schemeClr val="tx1"/>
          </a:solidFill>
          <a:latin typeface="+mn-lt"/>
          <a:ea typeface="+mn-ea"/>
          <a:cs typeface="+mn-cs"/>
        </a:defRPr>
      </a:lvl7pPr>
      <a:lvl8pPr marL="3200171" algn="l" defTabSz="914324" rtl="0" eaLnBrk="1" latinLnBrk="0" hangingPunct="1">
        <a:defRPr sz="1800" kern="1200">
          <a:solidFill>
            <a:schemeClr val="tx1"/>
          </a:solidFill>
          <a:latin typeface="+mn-lt"/>
          <a:ea typeface="+mn-ea"/>
          <a:cs typeface="+mn-cs"/>
        </a:defRPr>
      </a:lvl8pPr>
      <a:lvl9pPr marL="3657319" algn="l" defTabSz="91432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Arial" charset="0"/>
              </a:defRPr>
            </a:lvl1pPr>
          </a:lstStyle>
          <a:p>
            <a:pPr>
              <a:defRPr/>
            </a:pPr>
            <a:fld id="{013BE599-AB7C-420B-8A80-BE012F0BD90C}"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662033204"/>
      </p:ext>
    </p:extLst>
  </p:cSld>
  <p:clrMap bg1="dk1" tx1="lt1" bg2="dk2" tx2="lt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b="-42074"/>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37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solidFill>
                <a:srgbClr val="FFFFFF"/>
              </a:solidFill>
            </a:endParaRPr>
          </a:p>
        </p:txBody>
      </p:sp>
      <p:sp>
        <p:nvSpPr>
          <p:cNvPr id="243717"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solidFill>
                <a:srgbClr val="FFFFFF"/>
              </a:solidFill>
            </a:endParaRPr>
          </a:p>
        </p:txBody>
      </p:sp>
      <p:sp>
        <p:nvSpPr>
          <p:cNvPr id="2437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F737BCD6-C90C-4278-AD46-1BB50C1F5C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94183719"/>
      </p:ext>
    </p:extLst>
  </p:cSld>
  <p:clrMap bg1="dk2" tx1="lt1" bg2="dk1" tx2="lt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Lst>
  <p:transition spd="slow">
    <p:fade thruBlk="1"/>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324" algn="ctr" rtl="0" fontAlgn="base">
        <a:spcBef>
          <a:spcPct val="0"/>
        </a:spcBef>
        <a:spcAft>
          <a:spcPct val="0"/>
        </a:spcAft>
        <a:defRPr sz="4400">
          <a:solidFill>
            <a:schemeClr val="tx2"/>
          </a:solidFill>
          <a:latin typeface="Arial" charset="0"/>
        </a:defRPr>
      </a:lvl7pPr>
      <a:lvl8pPr marL="1371495" algn="ctr" rtl="0" fontAlgn="base">
        <a:spcBef>
          <a:spcPct val="0"/>
        </a:spcBef>
        <a:spcAft>
          <a:spcPct val="0"/>
        </a:spcAft>
        <a:defRPr sz="4400">
          <a:solidFill>
            <a:schemeClr val="tx2"/>
          </a:solidFill>
          <a:latin typeface="Arial" charset="0"/>
        </a:defRPr>
      </a:lvl8pPr>
      <a:lvl9pPr marL="1828648"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39805" indent="-228600" algn="l" rtl="0" eaLnBrk="0" fontAlgn="base" hangingPunct="0">
        <a:spcBef>
          <a:spcPct val="20000"/>
        </a:spcBef>
        <a:spcAft>
          <a:spcPct val="0"/>
        </a:spcAft>
        <a:buChar char="•"/>
        <a:defRPr sz="2400">
          <a:solidFill>
            <a:schemeClr val="tx1"/>
          </a:solidFill>
          <a:latin typeface="+mn-lt"/>
        </a:defRPr>
      </a:lvl3pPr>
      <a:lvl4pPr marL="1596991" indent="-228600" algn="l" rtl="0" eaLnBrk="0" fontAlgn="base" hangingPunct="0">
        <a:spcBef>
          <a:spcPct val="20000"/>
        </a:spcBef>
        <a:spcAft>
          <a:spcPct val="0"/>
        </a:spcAft>
        <a:buChar char="–"/>
        <a:defRPr sz="2000">
          <a:solidFill>
            <a:schemeClr val="tx1"/>
          </a:solidFill>
          <a:latin typeface="+mn-lt"/>
        </a:defRPr>
      </a:lvl4pPr>
      <a:lvl5pPr marL="2054185" indent="-228600" algn="l" rtl="0" eaLnBrk="0" fontAlgn="base" hangingPunct="0">
        <a:spcBef>
          <a:spcPct val="20000"/>
        </a:spcBef>
        <a:spcAft>
          <a:spcPct val="0"/>
        </a:spcAft>
        <a:buChar char="»"/>
        <a:defRPr sz="2000">
          <a:solidFill>
            <a:schemeClr val="tx1"/>
          </a:solidFill>
          <a:latin typeface="+mn-lt"/>
        </a:defRPr>
      </a:lvl5pPr>
      <a:lvl6pPr marL="2514416" indent="-228600" algn="l" rtl="0" fontAlgn="base">
        <a:spcBef>
          <a:spcPct val="20000"/>
        </a:spcBef>
        <a:spcAft>
          <a:spcPct val="0"/>
        </a:spcAft>
        <a:buChar char="»"/>
        <a:defRPr sz="2000">
          <a:solidFill>
            <a:schemeClr val="tx1"/>
          </a:solidFill>
          <a:latin typeface="+mn-lt"/>
        </a:defRPr>
      </a:lvl6pPr>
      <a:lvl7pPr marL="2971572" indent="-228600" algn="l" rtl="0" fontAlgn="base">
        <a:spcBef>
          <a:spcPct val="20000"/>
        </a:spcBef>
        <a:spcAft>
          <a:spcPct val="0"/>
        </a:spcAft>
        <a:buChar char="»"/>
        <a:defRPr sz="2000">
          <a:solidFill>
            <a:schemeClr val="tx1"/>
          </a:solidFill>
          <a:latin typeface="+mn-lt"/>
        </a:defRPr>
      </a:lvl7pPr>
      <a:lvl8pPr marL="3428742" indent="-228600" algn="l" rtl="0" fontAlgn="base">
        <a:spcBef>
          <a:spcPct val="20000"/>
        </a:spcBef>
        <a:spcAft>
          <a:spcPct val="0"/>
        </a:spcAft>
        <a:buChar char="»"/>
        <a:defRPr sz="2000">
          <a:solidFill>
            <a:schemeClr val="tx1"/>
          </a:solidFill>
          <a:latin typeface="+mn-lt"/>
        </a:defRPr>
      </a:lvl8pPr>
      <a:lvl9pPr marL="3885896"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24" rtl="0" eaLnBrk="1" latinLnBrk="0" hangingPunct="1">
        <a:defRPr sz="1800" kern="1200">
          <a:solidFill>
            <a:schemeClr val="tx1"/>
          </a:solidFill>
          <a:latin typeface="+mn-lt"/>
          <a:ea typeface="+mn-ea"/>
          <a:cs typeface="+mn-cs"/>
        </a:defRPr>
      </a:lvl1pPr>
      <a:lvl2pPr marL="457200" algn="l" defTabSz="914324" rtl="0" eaLnBrk="1" latinLnBrk="0" hangingPunct="1">
        <a:defRPr sz="1800" kern="1200">
          <a:solidFill>
            <a:schemeClr val="tx1"/>
          </a:solidFill>
          <a:latin typeface="+mn-lt"/>
          <a:ea typeface="+mn-ea"/>
          <a:cs typeface="+mn-cs"/>
        </a:defRPr>
      </a:lvl2pPr>
      <a:lvl3pPr marL="914324" algn="l" defTabSz="914324" rtl="0" eaLnBrk="1" latinLnBrk="0" hangingPunct="1">
        <a:defRPr sz="1800" kern="1200">
          <a:solidFill>
            <a:schemeClr val="tx1"/>
          </a:solidFill>
          <a:latin typeface="+mn-lt"/>
          <a:ea typeface="+mn-ea"/>
          <a:cs typeface="+mn-cs"/>
        </a:defRPr>
      </a:lvl3pPr>
      <a:lvl4pPr marL="1371495" algn="l" defTabSz="914324" rtl="0" eaLnBrk="1" latinLnBrk="0" hangingPunct="1">
        <a:defRPr sz="1800" kern="1200">
          <a:solidFill>
            <a:schemeClr val="tx1"/>
          </a:solidFill>
          <a:latin typeface="+mn-lt"/>
          <a:ea typeface="+mn-ea"/>
          <a:cs typeface="+mn-cs"/>
        </a:defRPr>
      </a:lvl4pPr>
      <a:lvl5pPr marL="1828648" algn="l" defTabSz="914324" rtl="0" eaLnBrk="1" latinLnBrk="0" hangingPunct="1">
        <a:defRPr sz="1800" kern="1200">
          <a:solidFill>
            <a:schemeClr val="tx1"/>
          </a:solidFill>
          <a:latin typeface="+mn-lt"/>
          <a:ea typeface="+mn-ea"/>
          <a:cs typeface="+mn-cs"/>
        </a:defRPr>
      </a:lvl5pPr>
      <a:lvl6pPr marL="2285824" algn="l" defTabSz="914324" rtl="0" eaLnBrk="1" latinLnBrk="0" hangingPunct="1">
        <a:defRPr sz="1800" kern="1200">
          <a:solidFill>
            <a:schemeClr val="tx1"/>
          </a:solidFill>
          <a:latin typeface="+mn-lt"/>
          <a:ea typeface="+mn-ea"/>
          <a:cs typeface="+mn-cs"/>
        </a:defRPr>
      </a:lvl6pPr>
      <a:lvl7pPr marL="2742983" algn="l" defTabSz="914324" rtl="0" eaLnBrk="1" latinLnBrk="0" hangingPunct="1">
        <a:defRPr sz="1800" kern="1200">
          <a:solidFill>
            <a:schemeClr val="tx1"/>
          </a:solidFill>
          <a:latin typeface="+mn-lt"/>
          <a:ea typeface="+mn-ea"/>
          <a:cs typeface="+mn-cs"/>
        </a:defRPr>
      </a:lvl7pPr>
      <a:lvl8pPr marL="3200171" algn="l" defTabSz="914324" rtl="0" eaLnBrk="1" latinLnBrk="0" hangingPunct="1">
        <a:defRPr sz="1800" kern="1200">
          <a:solidFill>
            <a:schemeClr val="tx1"/>
          </a:solidFill>
          <a:latin typeface="+mn-lt"/>
          <a:ea typeface="+mn-ea"/>
          <a:cs typeface="+mn-cs"/>
        </a:defRPr>
      </a:lvl8pPr>
      <a:lvl9pPr marL="3657319" algn="l" defTabSz="91432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0"/>
            <a:ext cx="8229600" cy="1714500"/>
          </a:xfrm>
          <a:prstGeom prst="rect">
            <a:avLst/>
          </a:prstGeom>
          <a:noFill/>
          <a:ln>
            <a:noFill/>
          </a:ln>
          <a:effectLst>
            <a:outerShdw blurRad="76200" dist="253999" dir="5400000" algn="ctr" rotWithShape="0">
              <a:schemeClr val="bg2">
                <a:alpha val="3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112014" tIns="112014" rIns="112014" bIns="112014" numCol="1" anchor="t" anchorCtr="0" compatLnSpc="1">
            <a:prstTxWarp prst="textNoShape">
              <a:avLst/>
            </a:prstTxWarp>
          </a:bodyPr>
          <a:lstStyle/>
          <a:p>
            <a:pPr lvl="0"/>
            <a:r>
              <a:rPr lang="en-US" altLang="en-US" smtClean="0">
                <a:sym typeface="Lucida Grande" charset="0"/>
              </a:rPr>
              <a:t>Click to edit Master title style</a:t>
            </a:r>
          </a:p>
        </p:txBody>
      </p:sp>
      <p:sp>
        <p:nvSpPr>
          <p:cNvPr id="1026" name="Rectangle 2"/>
          <p:cNvSpPr>
            <a:spLocks noGrp="1" noChangeArrowheads="1"/>
          </p:cNvSpPr>
          <p:nvPr>
            <p:ph type="body" idx="1"/>
          </p:nvPr>
        </p:nvSpPr>
        <p:spPr bwMode="auto">
          <a:xfrm>
            <a:off x="914400" y="1924050"/>
            <a:ext cx="7315200" cy="4248150"/>
          </a:xfrm>
          <a:prstGeom prst="rect">
            <a:avLst/>
          </a:prstGeom>
          <a:noFill/>
          <a:ln>
            <a:noFill/>
          </a:ln>
          <a:effectLst>
            <a:outerShdw blurRad="25400" dist="25399" dir="54000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32004" tIns="32004" rIns="32004" bIns="32004" numCol="1" anchor="ctr" anchorCtr="0" compatLnSpc="1">
            <a:prstTxWarp prst="textNoShape">
              <a:avLst/>
            </a:prstTxWarp>
          </a:bodyPr>
          <a:lstStyle/>
          <a:p>
            <a:pPr lvl="0"/>
            <a:r>
              <a:rPr lang="en-US" altLang="en-US" smtClean="0">
                <a:sym typeface="Optima" charset="0"/>
              </a:rPr>
              <a:t>Click to edit Master text styles</a:t>
            </a:r>
          </a:p>
          <a:p>
            <a:pPr lvl="1"/>
            <a:r>
              <a:rPr lang="en-US" altLang="en-US" smtClean="0">
                <a:sym typeface="Optima" charset="0"/>
              </a:rPr>
              <a:t>Second level</a:t>
            </a:r>
          </a:p>
          <a:p>
            <a:pPr lvl="2"/>
            <a:r>
              <a:rPr lang="en-US" altLang="en-US" smtClean="0">
                <a:sym typeface="Optima" charset="0"/>
              </a:rPr>
              <a:t>Third level</a:t>
            </a:r>
          </a:p>
          <a:p>
            <a:pPr lvl="3"/>
            <a:r>
              <a:rPr lang="en-US" altLang="en-US" smtClean="0">
                <a:sym typeface="Optima" charset="0"/>
              </a:rPr>
              <a:t>Fourth level</a:t>
            </a:r>
          </a:p>
          <a:p>
            <a:pPr lvl="4"/>
            <a:r>
              <a:rPr lang="en-US" altLang="en-US" smtClean="0">
                <a:sym typeface="Optima" charset="0"/>
              </a:rPr>
              <a:t>Fifth level</a:t>
            </a:r>
          </a:p>
        </p:txBody>
      </p:sp>
    </p:spTree>
    <p:extLst>
      <p:ext uri="{BB962C8B-B14F-4D97-AF65-F5344CB8AC3E}">
        <p14:creationId xmlns:p14="http://schemas.microsoft.com/office/powerpoint/2010/main" val="68787585"/>
      </p:ext>
    </p:extLst>
  </p:cSld>
  <p:clrMap bg1="dk2" tx1="lt1" bg2="dk1" tx2="lt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ransition/>
  <p:txStyles>
    <p:titleStyle>
      <a:lvl1pPr algn="ctr" rtl="0" eaLnBrk="0" fontAlgn="base" hangingPunct="0">
        <a:lnSpc>
          <a:spcPct val="90000"/>
        </a:lnSpc>
        <a:spcBef>
          <a:spcPct val="0"/>
        </a:spcBef>
        <a:spcAft>
          <a:spcPct val="0"/>
        </a:spcAft>
        <a:defRPr sz="8400">
          <a:solidFill>
            <a:schemeClr val="tx1"/>
          </a:solidFill>
          <a:latin typeface="+mj-lt"/>
          <a:ea typeface="+mj-ea"/>
          <a:cs typeface="+mj-cs"/>
          <a:sym typeface="Lucida Grande" charset="0"/>
        </a:defRPr>
      </a:lvl1pPr>
      <a:lvl2pPr algn="ctr" rtl="0" eaLnBrk="0" fontAlgn="base" hangingPunct="0">
        <a:lnSpc>
          <a:spcPct val="90000"/>
        </a:lnSpc>
        <a:spcBef>
          <a:spcPct val="0"/>
        </a:spcBef>
        <a:spcAft>
          <a:spcPct val="0"/>
        </a:spcAft>
        <a:defRPr sz="8400">
          <a:solidFill>
            <a:schemeClr val="tx1"/>
          </a:solidFill>
          <a:latin typeface="Lucida Grande" charset="0"/>
          <a:ea typeface="ヒラギノ角ゴ ProN W3" charset="0"/>
          <a:cs typeface="ヒラギノ角ゴ ProN W3" charset="0"/>
          <a:sym typeface="Lucida Grande" charset="0"/>
        </a:defRPr>
      </a:lvl2pPr>
      <a:lvl3pPr algn="ctr" rtl="0" eaLnBrk="0" fontAlgn="base" hangingPunct="0">
        <a:lnSpc>
          <a:spcPct val="90000"/>
        </a:lnSpc>
        <a:spcBef>
          <a:spcPct val="0"/>
        </a:spcBef>
        <a:spcAft>
          <a:spcPct val="0"/>
        </a:spcAft>
        <a:defRPr sz="8400">
          <a:solidFill>
            <a:schemeClr val="tx1"/>
          </a:solidFill>
          <a:latin typeface="Lucida Grande" charset="0"/>
          <a:ea typeface="ヒラギノ角ゴ ProN W3" charset="0"/>
          <a:cs typeface="ヒラギノ角ゴ ProN W3" charset="0"/>
          <a:sym typeface="Lucida Grande" charset="0"/>
        </a:defRPr>
      </a:lvl3pPr>
      <a:lvl4pPr algn="ctr" rtl="0" eaLnBrk="0" fontAlgn="base" hangingPunct="0">
        <a:lnSpc>
          <a:spcPct val="90000"/>
        </a:lnSpc>
        <a:spcBef>
          <a:spcPct val="0"/>
        </a:spcBef>
        <a:spcAft>
          <a:spcPct val="0"/>
        </a:spcAft>
        <a:defRPr sz="8400">
          <a:solidFill>
            <a:schemeClr val="tx1"/>
          </a:solidFill>
          <a:latin typeface="Lucida Grande" charset="0"/>
          <a:ea typeface="ヒラギノ角ゴ ProN W3" charset="0"/>
          <a:cs typeface="ヒラギノ角ゴ ProN W3" charset="0"/>
          <a:sym typeface="Lucida Grande" charset="0"/>
        </a:defRPr>
      </a:lvl4pPr>
      <a:lvl5pPr algn="ctr" rtl="0" eaLnBrk="0" fontAlgn="base" hangingPunct="0">
        <a:lnSpc>
          <a:spcPct val="90000"/>
        </a:lnSpc>
        <a:spcBef>
          <a:spcPct val="0"/>
        </a:spcBef>
        <a:spcAft>
          <a:spcPct val="0"/>
        </a:spcAft>
        <a:defRPr sz="8400">
          <a:solidFill>
            <a:schemeClr val="tx1"/>
          </a:solidFill>
          <a:latin typeface="Lucida Grande" charset="0"/>
          <a:ea typeface="ヒラギノ角ゴ ProN W3" charset="0"/>
          <a:cs typeface="ヒラギノ角ゴ ProN W3" charset="0"/>
          <a:sym typeface="Lucida Grande" charset="0"/>
        </a:defRPr>
      </a:lvl5pPr>
      <a:lvl6pPr marL="288036" algn="ctr" rtl="0" fontAlgn="base">
        <a:lnSpc>
          <a:spcPct val="90000"/>
        </a:lnSpc>
        <a:spcBef>
          <a:spcPct val="0"/>
        </a:spcBef>
        <a:spcAft>
          <a:spcPct val="0"/>
        </a:spcAft>
        <a:defRPr sz="8400">
          <a:solidFill>
            <a:schemeClr val="tx1"/>
          </a:solidFill>
          <a:latin typeface="Lucida Grande" charset="0"/>
          <a:ea typeface="ヒラギノ角ゴ ProN W3" charset="0"/>
          <a:cs typeface="ヒラギノ角ゴ ProN W3" charset="0"/>
          <a:sym typeface="Lucida Grande" charset="0"/>
        </a:defRPr>
      </a:lvl6pPr>
      <a:lvl7pPr marL="576068" algn="ctr" rtl="0" fontAlgn="base">
        <a:lnSpc>
          <a:spcPct val="90000"/>
        </a:lnSpc>
        <a:spcBef>
          <a:spcPct val="0"/>
        </a:spcBef>
        <a:spcAft>
          <a:spcPct val="0"/>
        </a:spcAft>
        <a:defRPr sz="8400">
          <a:solidFill>
            <a:schemeClr val="tx1"/>
          </a:solidFill>
          <a:latin typeface="Lucida Grande" charset="0"/>
          <a:ea typeface="ヒラギノ角ゴ ProN W3" charset="0"/>
          <a:cs typeface="ヒラギノ角ゴ ProN W3" charset="0"/>
          <a:sym typeface="Lucida Grande" charset="0"/>
        </a:defRPr>
      </a:lvl7pPr>
      <a:lvl8pPr marL="864032" algn="ctr" rtl="0" fontAlgn="base">
        <a:lnSpc>
          <a:spcPct val="90000"/>
        </a:lnSpc>
        <a:spcBef>
          <a:spcPct val="0"/>
        </a:spcBef>
        <a:spcAft>
          <a:spcPct val="0"/>
        </a:spcAft>
        <a:defRPr sz="8400">
          <a:solidFill>
            <a:schemeClr val="tx1"/>
          </a:solidFill>
          <a:latin typeface="Lucida Grande" charset="0"/>
          <a:ea typeface="ヒラギノ角ゴ ProN W3" charset="0"/>
          <a:cs typeface="ヒラギノ角ゴ ProN W3" charset="0"/>
          <a:sym typeface="Lucida Grande" charset="0"/>
        </a:defRPr>
      </a:lvl8pPr>
      <a:lvl9pPr marL="1152068" algn="ctr" rtl="0" fontAlgn="base">
        <a:lnSpc>
          <a:spcPct val="90000"/>
        </a:lnSpc>
        <a:spcBef>
          <a:spcPct val="0"/>
        </a:spcBef>
        <a:spcAft>
          <a:spcPct val="0"/>
        </a:spcAft>
        <a:defRPr sz="8400">
          <a:solidFill>
            <a:schemeClr val="tx1"/>
          </a:solidFill>
          <a:latin typeface="Lucida Grande" charset="0"/>
          <a:ea typeface="ヒラギノ角ゴ ProN W3" charset="0"/>
          <a:cs typeface="ヒラギノ角ゴ ProN W3" charset="0"/>
          <a:sym typeface="Lucida Grande" charset="0"/>
        </a:defRPr>
      </a:lvl9pPr>
    </p:titleStyle>
    <p:bodyStyle>
      <a:lvl1pPr marL="463550" indent="-463550" algn="l" rtl="0" eaLnBrk="0" fontAlgn="base" hangingPunct="0">
        <a:spcBef>
          <a:spcPts val="500"/>
        </a:spcBef>
        <a:spcAft>
          <a:spcPct val="0"/>
        </a:spcAft>
        <a:buSzPct val="62000"/>
        <a:buChar char="•"/>
        <a:defRPr sz="2600">
          <a:solidFill>
            <a:schemeClr val="tx1"/>
          </a:solidFill>
          <a:effectLst>
            <a:outerShdw blurRad="38100" dist="38100" dir="2700000" algn="tl">
              <a:srgbClr val="000000"/>
            </a:outerShdw>
          </a:effectLst>
          <a:latin typeface="+mn-lt"/>
          <a:ea typeface="+mn-ea"/>
          <a:cs typeface="+mn-cs"/>
          <a:sym typeface="Optima" charset="0"/>
        </a:defRPr>
      </a:lvl1pPr>
      <a:lvl2pPr marL="622300" indent="-396875" algn="l" rtl="0" eaLnBrk="0" fontAlgn="base" hangingPunct="0">
        <a:spcBef>
          <a:spcPts val="500"/>
        </a:spcBef>
        <a:spcAft>
          <a:spcPct val="0"/>
        </a:spcAft>
        <a:buSzPct val="62000"/>
        <a:buChar char="•"/>
        <a:defRPr sz="2300">
          <a:solidFill>
            <a:srgbClr val="CBCBCB"/>
          </a:solidFill>
          <a:effectLst>
            <a:outerShdw blurRad="38100" dist="38100" dir="2700000" algn="tl">
              <a:srgbClr val="FFFFFF"/>
            </a:outerShdw>
          </a:effectLst>
          <a:latin typeface="+mn-lt"/>
          <a:ea typeface="+mn-ea"/>
          <a:cs typeface="+mn-cs"/>
          <a:sym typeface="Optima" charset="0"/>
        </a:defRPr>
      </a:lvl2pPr>
      <a:lvl3pPr marL="733425" indent="-303213" algn="l" rtl="0" eaLnBrk="0" fontAlgn="base" hangingPunct="0">
        <a:spcBef>
          <a:spcPts val="500"/>
        </a:spcBef>
        <a:spcAft>
          <a:spcPct val="0"/>
        </a:spcAft>
        <a:buSzPct val="62000"/>
        <a:buChar char="•"/>
        <a:defRPr>
          <a:solidFill>
            <a:srgbClr val="CBCBCB"/>
          </a:solidFill>
          <a:effectLst>
            <a:outerShdw blurRad="38100" dist="38100" dir="2700000" algn="tl">
              <a:srgbClr val="FFFFFF"/>
            </a:outerShdw>
          </a:effectLst>
          <a:latin typeface="+mn-lt"/>
          <a:ea typeface="+mn-ea"/>
          <a:cs typeface="+mn-cs"/>
          <a:sym typeface="Optima" charset="0"/>
        </a:defRPr>
      </a:lvl3pPr>
      <a:lvl4pPr marL="895330" indent="-303213" algn="l" rtl="0" eaLnBrk="0" fontAlgn="base" hangingPunct="0">
        <a:spcBef>
          <a:spcPts val="500"/>
        </a:spcBef>
        <a:spcAft>
          <a:spcPct val="0"/>
        </a:spcAft>
        <a:buSzPct val="62000"/>
        <a:buChar char="•"/>
        <a:defRPr>
          <a:solidFill>
            <a:srgbClr val="CBCBCB"/>
          </a:solidFill>
          <a:effectLst>
            <a:outerShdw blurRad="38100" dist="38100" dir="2700000" algn="tl">
              <a:srgbClr val="FFFFFF"/>
            </a:outerShdw>
          </a:effectLst>
          <a:latin typeface="+mn-lt"/>
          <a:ea typeface="+mn-ea"/>
          <a:cs typeface="+mn-cs"/>
          <a:sym typeface="Optima" charset="0"/>
        </a:defRPr>
      </a:lvl4pPr>
      <a:lvl5pPr marL="1060430" indent="-303213" algn="l" rtl="0" eaLnBrk="0" fontAlgn="base" hangingPunct="0">
        <a:spcBef>
          <a:spcPts val="500"/>
        </a:spcBef>
        <a:spcAft>
          <a:spcPct val="0"/>
        </a:spcAft>
        <a:buSzPct val="62000"/>
        <a:buChar char="•"/>
        <a:defRPr>
          <a:solidFill>
            <a:srgbClr val="CBCBCB"/>
          </a:solidFill>
          <a:effectLst>
            <a:outerShdw blurRad="38100" dist="38100" dir="2700000" algn="tl">
              <a:srgbClr val="FFFFFF"/>
            </a:outerShdw>
          </a:effectLst>
          <a:latin typeface="+mn-lt"/>
          <a:ea typeface="+mn-ea"/>
          <a:cs typeface="+mn-cs"/>
          <a:sym typeface="Optima" charset="0"/>
        </a:defRPr>
      </a:lvl5pPr>
      <a:lvl6pPr marL="1350067" indent="-304038" algn="l" rtl="0" fontAlgn="base">
        <a:spcBef>
          <a:spcPts val="504"/>
        </a:spcBef>
        <a:spcAft>
          <a:spcPct val="0"/>
        </a:spcAft>
        <a:buSzPct val="62000"/>
        <a:buChar char="•"/>
        <a:defRPr sz="1800">
          <a:solidFill>
            <a:srgbClr val="CBCBCB"/>
          </a:solidFill>
          <a:effectLst>
            <a:outerShdw blurRad="38100" dist="38100" dir="2700000" algn="tl">
              <a:srgbClr val="FFFFFF"/>
            </a:outerShdw>
          </a:effectLst>
          <a:latin typeface="+mn-lt"/>
          <a:ea typeface="+mn-ea"/>
          <a:cs typeface="+mn-cs"/>
          <a:sym typeface="Optima" charset="0"/>
        </a:defRPr>
      </a:lvl6pPr>
      <a:lvl7pPr marL="1638076" indent="-304038" algn="l" rtl="0" fontAlgn="base">
        <a:spcBef>
          <a:spcPts val="504"/>
        </a:spcBef>
        <a:spcAft>
          <a:spcPct val="0"/>
        </a:spcAft>
        <a:buSzPct val="62000"/>
        <a:buChar char="•"/>
        <a:defRPr sz="1800">
          <a:solidFill>
            <a:srgbClr val="CBCBCB"/>
          </a:solidFill>
          <a:effectLst>
            <a:outerShdw blurRad="38100" dist="38100" dir="2700000" algn="tl">
              <a:srgbClr val="FFFFFF"/>
            </a:outerShdw>
          </a:effectLst>
          <a:latin typeface="+mn-lt"/>
          <a:ea typeface="+mn-ea"/>
          <a:cs typeface="+mn-cs"/>
          <a:sym typeface="Optima" charset="0"/>
        </a:defRPr>
      </a:lvl7pPr>
      <a:lvl8pPr marL="1926089" indent="-304038" algn="l" rtl="0" fontAlgn="base">
        <a:spcBef>
          <a:spcPts val="504"/>
        </a:spcBef>
        <a:spcAft>
          <a:spcPct val="0"/>
        </a:spcAft>
        <a:buSzPct val="62000"/>
        <a:buChar char="•"/>
        <a:defRPr sz="1800">
          <a:solidFill>
            <a:srgbClr val="CBCBCB"/>
          </a:solidFill>
          <a:effectLst>
            <a:outerShdw blurRad="38100" dist="38100" dir="2700000" algn="tl">
              <a:srgbClr val="FFFFFF"/>
            </a:outerShdw>
          </a:effectLst>
          <a:latin typeface="+mn-lt"/>
          <a:ea typeface="+mn-ea"/>
          <a:cs typeface="+mn-cs"/>
          <a:sym typeface="Optima" charset="0"/>
        </a:defRPr>
      </a:lvl8pPr>
      <a:lvl9pPr marL="2214122" indent="-304038" algn="l" rtl="0" fontAlgn="base">
        <a:spcBef>
          <a:spcPts val="504"/>
        </a:spcBef>
        <a:spcAft>
          <a:spcPct val="0"/>
        </a:spcAft>
        <a:buSzPct val="62000"/>
        <a:buChar char="•"/>
        <a:defRPr sz="1800">
          <a:solidFill>
            <a:srgbClr val="CBCBCB"/>
          </a:solidFill>
          <a:effectLst>
            <a:outerShdw blurRad="38100" dist="38100" dir="2700000" algn="tl">
              <a:srgbClr val="FFFFFF"/>
            </a:outerShdw>
          </a:effectLst>
          <a:latin typeface="+mn-lt"/>
          <a:ea typeface="+mn-ea"/>
          <a:cs typeface="+mn-cs"/>
          <a:sym typeface="Optima" charset="0"/>
        </a:defRPr>
      </a:lvl9pPr>
    </p:bodyStyle>
    <p:otherStyle>
      <a:defPPr>
        <a:defRPr lang="en-US"/>
      </a:defPPr>
      <a:lvl1pPr marL="0" algn="l" defTabSz="576068" rtl="0" eaLnBrk="1" latinLnBrk="0" hangingPunct="1">
        <a:defRPr sz="1100" kern="1200">
          <a:solidFill>
            <a:schemeClr val="tx1"/>
          </a:solidFill>
          <a:latin typeface="+mn-lt"/>
          <a:ea typeface="+mn-ea"/>
          <a:cs typeface="+mn-cs"/>
        </a:defRPr>
      </a:lvl1pPr>
      <a:lvl2pPr marL="288036" algn="l" defTabSz="576068" rtl="0" eaLnBrk="1" latinLnBrk="0" hangingPunct="1">
        <a:defRPr sz="1100" kern="1200">
          <a:solidFill>
            <a:schemeClr val="tx1"/>
          </a:solidFill>
          <a:latin typeface="+mn-lt"/>
          <a:ea typeface="+mn-ea"/>
          <a:cs typeface="+mn-cs"/>
        </a:defRPr>
      </a:lvl2pPr>
      <a:lvl3pPr marL="576068" algn="l" defTabSz="576068" rtl="0" eaLnBrk="1" latinLnBrk="0" hangingPunct="1">
        <a:defRPr sz="1100" kern="1200">
          <a:solidFill>
            <a:schemeClr val="tx1"/>
          </a:solidFill>
          <a:latin typeface="+mn-lt"/>
          <a:ea typeface="+mn-ea"/>
          <a:cs typeface="+mn-cs"/>
        </a:defRPr>
      </a:lvl3pPr>
      <a:lvl4pPr marL="864032" algn="l" defTabSz="576068" rtl="0" eaLnBrk="1" latinLnBrk="0" hangingPunct="1">
        <a:defRPr sz="1100" kern="1200">
          <a:solidFill>
            <a:schemeClr val="tx1"/>
          </a:solidFill>
          <a:latin typeface="+mn-lt"/>
          <a:ea typeface="+mn-ea"/>
          <a:cs typeface="+mn-cs"/>
        </a:defRPr>
      </a:lvl4pPr>
      <a:lvl5pPr marL="1152068" algn="l" defTabSz="576068" rtl="0" eaLnBrk="1" latinLnBrk="0" hangingPunct="1">
        <a:defRPr sz="1100" kern="1200">
          <a:solidFill>
            <a:schemeClr val="tx1"/>
          </a:solidFill>
          <a:latin typeface="+mn-lt"/>
          <a:ea typeface="+mn-ea"/>
          <a:cs typeface="+mn-cs"/>
        </a:defRPr>
      </a:lvl5pPr>
      <a:lvl6pPr marL="1440055" algn="l" defTabSz="576068" rtl="0" eaLnBrk="1" latinLnBrk="0" hangingPunct="1">
        <a:defRPr sz="1100" kern="1200">
          <a:solidFill>
            <a:schemeClr val="tx1"/>
          </a:solidFill>
          <a:latin typeface="+mn-lt"/>
          <a:ea typeface="+mn-ea"/>
          <a:cs typeface="+mn-cs"/>
        </a:defRPr>
      </a:lvl6pPr>
      <a:lvl7pPr marL="1728079" algn="l" defTabSz="576068" rtl="0" eaLnBrk="1" latinLnBrk="0" hangingPunct="1">
        <a:defRPr sz="1100" kern="1200">
          <a:solidFill>
            <a:schemeClr val="tx1"/>
          </a:solidFill>
          <a:latin typeface="+mn-lt"/>
          <a:ea typeface="+mn-ea"/>
          <a:cs typeface="+mn-cs"/>
        </a:defRPr>
      </a:lvl7pPr>
      <a:lvl8pPr marL="2016100" algn="l" defTabSz="576068" rtl="0" eaLnBrk="1" latinLnBrk="0" hangingPunct="1">
        <a:defRPr sz="1100" kern="1200">
          <a:solidFill>
            <a:schemeClr val="tx1"/>
          </a:solidFill>
          <a:latin typeface="+mn-lt"/>
          <a:ea typeface="+mn-ea"/>
          <a:cs typeface="+mn-cs"/>
        </a:defRPr>
      </a:lvl8pPr>
      <a:lvl9pPr marL="2304103" algn="l" defTabSz="576068" rtl="0" eaLnBrk="1" latinLnBrk="0" hangingPunct="1">
        <a:defRPr sz="1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2AEE489A-EFBA-4725-9FFD-8A5D235CA427}"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619383617"/>
      </p:ext>
    </p:extLst>
  </p:cSld>
  <p:clrMap bg1="dk1" tx1="lt1" bg2="dk2" tx2="lt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5789913-A32C-4EC3-8532-5CF904996056}"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715444946"/>
      </p:ext>
    </p:extLst>
  </p:cSld>
  <p:clrMap bg1="dk1" tx1="lt1" bg2="dk2" tx2="lt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169843372"/>
      </p:ext>
    </p:extLst>
  </p:cSld>
  <p:clrMap bg1="dk1" tx1="lt1" bg2="dk2" tx2="lt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328830886"/>
      </p:ext>
    </p:extLst>
  </p:cSld>
  <p:clrMap bg1="dk1" tx1="lt1" bg2="dk2" tx2="lt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Lst>
  <p:transition spd="slow">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65.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g"/><Relationship Id="rId1" Type="http://schemas.openxmlformats.org/officeDocument/2006/relationships/slideLayout" Target="../slideLayouts/slideLayout183.xml"/></Relationships>
</file>

<file path=ppt/slides/_rels/slide10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8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1.xml"/></Relationships>
</file>

<file path=ppt/slides/_rels/slide10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54.jpeg"/><Relationship Id="rId1" Type="http://schemas.openxmlformats.org/officeDocument/2006/relationships/slideLayout" Target="../slideLayouts/slideLayout61.xml"/><Relationship Id="rId4" Type="http://schemas.openxmlformats.org/officeDocument/2006/relationships/image" Target="../media/image111.jpeg"/></Relationships>
</file>

<file path=ppt/slides/_rels/slide10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61.xml"/></Relationships>
</file>

<file path=ppt/slides/_rels/slide10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1.xml"/></Relationships>
</file>

<file path=ppt/slides/_rels/slide10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5.jpeg"/><Relationship Id="rId1" Type="http://schemas.openxmlformats.org/officeDocument/2006/relationships/slideLayout" Target="../slideLayouts/slideLayout61.xml"/><Relationship Id="rId4" Type="http://schemas.openxmlformats.org/officeDocument/2006/relationships/image" Target="../media/image116.jpe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8.xml"/></Relationships>
</file>

<file path=ppt/slides/_rels/slide11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1.xml"/></Relationships>
</file>

<file path=ppt/slides/_rels/slide11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1.xml"/></Relationships>
</file>

<file path=ppt/slides/_rels/slide11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61.xml"/></Relationships>
</file>

<file path=ppt/slides/_rels/slide11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1.xml"/></Relationships>
</file>

<file path=ppt/slides/_rels/slide11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61.xml"/></Relationships>
</file>

<file path=ppt/slides/_rels/slide11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1.xml"/></Relationships>
</file>

<file path=ppt/slides/_rels/slide11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14.jpeg"/><Relationship Id="rId1" Type="http://schemas.openxmlformats.org/officeDocument/2006/relationships/slideLayout" Target="../slideLayouts/slideLayout61.xml"/></Relationships>
</file>

<file path=ppt/slides/_rels/slide11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1.xml"/></Relationships>
</file>

<file path=ppt/slides/_rels/slide11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1.xml"/></Relationships>
</file>

<file path=ppt/slides/_rels/slide11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8.xml"/></Relationships>
</file>

<file path=ppt/slides/_rels/slide12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1.xml"/></Relationships>
</file>

<file path=ppt/slides/_rels/slide12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61.xml"/></Relationships>
</file>

<file path=ppt/slides/_rels/slide12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1.xml"/></Relationships>
</file>

<file path=ppt/slides/_rels/slide12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14.jpeg"/><Relationship Id="rId1" Type="http://schemas.openxmlformats.org/officeDocument/2006/relationships/slideLayout" Target="../slideLayouts/slideLayout6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5.xml.rels><?xml version="1.0" encoding="UTF-8" standalone="yes"?>
<Relationships xmlns="http://schemas.openxmlformats.org/package/2006/relationships"><Relationship Id="rId2" Type="http://schemas.openxmlformats.org/officeDocument/2006/relationships/image" Target="../media/image125.gif"/><Relationship Id="rId1" Type="http://schemas.openxmlformats.org/officeDocument/2006/relationships/slideLayout" Target="../slideLayouts/slideLayout264.xml"/></Relationships>
</file>

<file path=ppt/slides/_rels/slide12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64.xml"/></Relationships>
</file>

<file path=ppt/slides/_rels/slide12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xml"/><Relationship Id="rId1" Type="http://schemas.openxmlformats.org/officeDocument/2006/relationships/slideLayout" Target="../slideLayouts/slideLayout266.xml"/><Relationship Id="rId4" Type="http://schemas.openxmlformats.org/officeDocument/2006/relationships/hyperlink" Target="http://www-groups.dcs.st-and.ac.uk/~history/Mathematicians/Archimedes.html"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xml"/><Relationship Id="rId1" Type="http://schemas.openxmlformats.org/officeDocument/2006/relationships/slideLayout" Target="../slideLayouts/slideLayout264.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1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2.png"/><Relationship Id="rId1" Type="http://schemas.openxmlformats.org/officeDocument/2006/relationships/slideLayout" Target="../slideLayouts/slideLayout199.xml"/><Relationship Id="rId5" Type="http://schemas.microsoft.com/office/2007/relationships/hdphoto" Target="../media/hdphoto2.wdp"/><Relationship Id="rId4" Type="http://schemas.openxmlformats.org/officeDocument/2006/relationships/image" Target="../media/image133.pn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8.xml"/></Relationships>
</file>

<file path=ppt/slides/_rels/slide130.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5.png"/><Relationship Id="rId7" Type="http://schemas.openxmlformats.org/officeDocument/2006/relationships/image" Target="../media/image137.png"/><Relationship Id="rId2" Type="http://schemas.openxmlformats.org/officeDocument/2006/relationships/image" Target="../media/image134.png"/><Relationship Id="rId1" Type="http://schemas.openxmlformats.org/officeDocument/2006/relationships/slideLayout" Target="../slideLayouts/slideLayout199.xml"/><Relationship Id="rId6" Type="http://schemas.microsoft.com/office/2007/relationships/hdphoto" Target="../media/hdphoto4.wdp"/><Relationship Id="rId5" Type="http://schemas.openxmlformats.org/officeDocument/2006/relationships/image" Target="../media/image136.png"/><Relationship Id="rId4" Type="http://schemas.microsoft.com/office/2007/relationships/hdphoto" Target="../media/hdphoto3.wdp"/></Relationships>
</file>

<file path=ppt/slides/_rels/slide13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xml"/><Relationship Id="rId1" Type="http://schemas.openxmlformats.org/officeDocument/2006/relationships/slideLayout" Target="../slideLayouts/slideLayout266.xml"/><Relationship Id="rId5" Type="http://schemas.openxmlformats.org/officeDocument/2006/relationships/hyperlink" Target="http://www-groups.dcs.st-and.ac.uk/~history/Mathematicians/Archimedes.html" TargetMode="External"/><Relationship Id="rId4" Type="http://schemas.openxmlformats.org/officeDocument/2006/relationships/image" Target="../media/image140.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3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18.xml"/></Relationships>
</file>

<file path=ppt/slides/_rels/slide13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18.xml"/></Relationships>
</file>

<file path=ppt/slides/_rels/slide13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18.xml"/></Relationships>
</file>

<file path=ppt/slides/_rels/slide13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18.xml"/></Relationships>
</file>

<file path=ppt/slides/_rels/slide13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18.xml"/></Relationships>
</file>

<file path=ppt/slides/_rels/slide13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18.xml"/></Relationships>
</file>

<file path=ppt/slides/_rels/slide13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18.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8.xml"/></Relationships>
</file>

<file path=ppt/slides/_rels/slide14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18.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8.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0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105.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3.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105.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5.xml"/></Relationships>
</file>

<file path=ppt/slides/_rels/slide3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105.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s>
</file>

<file path=ppt/slides/_rels/slide36.xml.rels><?xml version="1.0" encoding="UTF-8" standalone="yes"?>
<Relationships xmlns="http://schemas.openxmlformats.org/package/2006/relationships"><Relationship Id="rId3" Type="http://schemas.openxmlformats.org/officeDocument/2006/relationships/image" Target="../media/image41.gif"/><Relationship Id="rId7" Type="http://schemas.openxmlformats.org/officeDocument/2006/relationships/image" Target="../media/image45.gif"/><Relationship Id="rId2" Type="http://schemas.openxmlformats.org/officeDocument/2006/relationships/image" Target="../media/image40.jpeg"/><Relationship Id="rId1" Type="http://schemas.openxmlformats.org/officeDocument/2006/relationships/slideLayout" Target="../slideLayouts/slideLayout105.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14.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s>
</file>

<file path=ppt/slides/_rels/slide39.xml.rels><?xml version="1.0" encoding="UTF-8" standalone="yes"?>
<Relationships xmlns="http://schemas.openxmlformats.org/package/2006/relationships"><Relationship Id="rId3" Type="http://schemas.openxmlformats.org/officeDocument/2006/relationships/image" Target="../media/image41.gif"/><Relationship Id="rId7" Type="http://schemas.openxmlformats.org/officeDocument/2006/relationships/image" Target="../media/image45.gif"/><Relationship Id="rId2" Type="http://schemas.openxmlformats.org/officeDocument/2006/relationships/image" Target="../media/image40.jpeg"/><Relationship Id="rId1" Type="http://schemas.openxmlformats.org/officeDocument/2006/relationships/slideLayout" Target="../slideLayouts/slideLayout14.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98.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105.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5.xml"/></Relationships>
</file>

<file path=ppt/slides/_rels/slide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8.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3.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53.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149.xml"/></Relationships>
</file>

<file path=ppt/slides/_rels/slide57.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png"/><Relationship Id="rId1" Type="http://schemas.openxmlformats.org/officeDocument/2006/relationships/slideLayout" Target="../slideLayouts/slideLayout149.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8.jpeg"/></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149.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16.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9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9.jpeg"/><Relationship Id="rId1" Type="http://schemas.openxmlformats.org/officeDocument/2006/relationships/slideLayout" Target="../slideLayouts/slideLayout116.xml"/><Relationship Id="rId4" Type="http://schemas.openxmlformats.org/officeDocument/2006/relationships/image" Target="../media/image70.jpeg"/></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9.jpeg"/><Relationship Id="rId1" Type="http://schemas.openxmlformats.org/officeDocument/2006/relationships/slideLayout" Target="../slideLayouts/slideLayout116.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9.jpeg"/><Relationship Id="rId1" Type="http://schemas.openxmlformats.org/officeDocument/2006/relationships/slideLayout" Target="../slideLayouts/slideLayout116.xml"/><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9.jpeg"/><Relationship Id="rId1" Type="http://schemas.openxmlformats.org/officeDocument/2006/relationships/slideLayout" Target="../slideLayouts/slideLayout116.xml"/><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9.jpeg"/><Relationship Id="rId1" Type="http://schemas.openxmlformats.org/officeDocument/2006/relationships/slideLayout" Target="../slideLayouts/slideLayout116.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9.jpeg"/><Relationship Id="rId1" Type="http://schemas.openxmlformats.org/officeDocument/2006/relationships/slideLayout" Target="../slideLayouts/slideLayout11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60.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4.jpeg"/><Relationship Id="rId1" Type="http://schemas.openxmlformats.org/officeDocument/2006/relationships/slideLayout" Target="../slideLayouts/slideLayout160.xml"/><Relationship Id="rId4" Type="http://schemas.openxmlformats.org/officeDocument/2006/relationships/image" Target="../media/image75.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8.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160.xml"/><Relationship Id="rId1" Type="http://schemas.openxmlformats.org/officeDocument/2006/relationships/video" Target="file:///E:\Documents\Rien\science\astronomy\images\astrohistory\Antiquity\Eratosthenes\Eratostene.vicentini.mpeg" TargetMode="External"/><Relationship Id="rId5" Type="http://schemas.openxmlformats.org/officeDocument/2006/relationships/image" Target="../media/image77.png"/><Relationship Id="rId4" Type="http://schemas.openxmlformats.org/officeDocument/2006/relationships/image" Target="../media/image7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78.jpeg"/><Relationship Id="rId1" Type="http://schemas.openxmlformats.org/officeDocument/2006/relationships/slideLayout" Target="../slideLayouts/slideLayout160.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60.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60.xml"/></Relationships>
</file>

<file path=ppt/slides/_rels/slide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8.jpeg"/><Relationship Id="rId1" Type="http://schemas.openxmlformats.org/officeDocument/2006/relationships/slideLayout" Target="../slideLayouts/slideLayout16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2.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81.jpeg"/><Relationship Id="rId1" Type="http://schemas.openxmlformats.org/officeDocument/2006/relationships/slideLayout" Target="../slideLayouts/slideLayout127.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81.jpeg"/><Relationship Id="rId1" Type="http://schemas.openxmlformats.org/officeDocument/2006/relationships/slideLayout" Target="../slideLayouts/slideLayout127.xml"/><Relationship Id="rId4" Type="http://schemas.openxmlformats.org/officeDocument/2006/relationships/image" Target="../media/image82.jpe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8.xml"/></Relationships>
</file>

<file path=ppt/slides/_rels/slide8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81.jpeg"/><Relationship Id="rId1" Type="http://schemas.openxmlformats.org/officeDocument/2006/relationships/slideLayout" Target="../slideLayouts/slideLayout127.xml"/><Relationship Id="rId4" Type="http://schemas.openxmlformats.org/officeDocument/2006/relationships/image" Target="../media/image83.png"/></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81.jpeg"/><Relationship Id="rId1" Type="http://schemas.openxmlformats.org/officeDocument/2006/relationships/slideLayout" Target="../slideLayouts/slideLayout127.xml"/><Relationship Id="rId4" Type="http://schemas.openxmlformats.org/officeDocument/2006/relationships/image" Target="../media/image84.jpeg"/></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38.xml"/></Relationships>
</file>

<file path=ppt/slides/_rels/slide8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7.xml"/></Relationships>
</file>

<file path=ppt/slides/_rels/slide8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1.jpeg"/><Relationship Id="rId1" Type="http://schemas.openxmlformats.org/officeDocument/2006/relationships/slideLayout" Target="../slideLayouts/slideLayout12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71.xml"/></Relationships>
</file>

<file path=ppt/slides/_rels/slide8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71.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8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0.png"/></Relationships>
</file>

<file path=ppt/slides/_rels/slide8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4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98.xml"/></Relationships>
</file>

<file path=ppt/slides/_rels/slide9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41.xml"/></Relationships>
</file>

<file path=ppt/slides/_rels/slide9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71.xml"/></Relationships>
</file>

<file path=ppt/slides/_rels/slide9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2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8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06.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06.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195.xml"/></Relationships>
</file>

<file path=ppt/slides/_rels/slide9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95.xml"/><Relationship Id="rId4" Type="http://schemas.openxmlformats.org/officeDocument/2006/relationships/image" Target="../media/image10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d-Plat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86" y="-387424"/>
            <a:ext cx="9480022" cy="135288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336724" y="1124744"/>
            <a:ext cx="8526462" cy="4464496"/>
          </a:xfrm>
          <a:prstGeom prst="rect">
            <a:avLst/>
          </a:prstGeom>
          <a:noFill/>
          <a:ln w="57150">
            <a:solidFill>
              <a:schemeClr val="tx1"/>
            </a:solidFill>
            <a:miter lim="800000"/>
            <a:headEnd/>
            <a:tailEnd/>
          </a:ln>
        </p:spPr>
        <p:txBody>
          <a:bodyPr wrap="none" anchor="ctr"/>
          <a:lstStyle/>
          <a:p>
            <a:pPr>
              <a:defRPr/>
            </a:pPr>
            <a:endParaRPr lang="en-US">
              <a:solidFill>
                <a:prstClr val="white"/>
              </a:solidFill>
            </a:endParaRPr>
          </a:p>
        </p:txBody>
      </p:sp>
      <p:sp>
        <p:nvSpPr>
          <p:cNvPr id="4" name="Rectangle 3"/>
          <p:cNvSpPr/>
          <p:nvPr/>
        </p:nvSpPr>
        <p:spPr>
          <a:xfrm>
            <a:off x="120243" y="1268760"/>
            <a:ext cx="9072563" cy="4939814"/>
          </a:xfrm>
          <a:prstGeom prst="rect">
            <a:avLst/>
          </a:prstGeom>
        </p:spPr>
        <p:txBody>
          <a:bodyPr>
            <a:spAutoFit/>
          </a:bodyPr>
          <a:lstStyle/>
          <a:p>
            <a:pPr algn="ctr">
              <a:defRPr/>
            </a:pPr>
            <a:r>
              <a:rPr lang="en-US" sz="5500" b="1" dirty="0" smtClean="0">
                <a:solidFill>
                  <a:prstClr val="white"/>
                </a:solidFill>
                <a:effectLst>
                  <a:outerShdw blurRad="38100" dist="38100" dir="2700000" algn="tl">
                    <a:srgbClr val="000000"/>
                  </a:outerShdw>
                </a:effectLst>
                <a:latin typeface="+mj-lt"/>
              </a:rPr>
              <a:t>Order in the Cosmos:</a:t>
            </a:r>
          </a:p>
          <a:p>
            <a:pPr algn="ctr">
              <a:defRPr/>
            </a:pPr>
            <a:endParaRPr lang="en-US" sz="5500" b="1" dirty="0" smtClean="0">
              <a:solidFill>
                <a:prstClr val="white"/>
              </a:solidFill>
              <a:effectLst>
                <a:outerShdw blurRad="38100" dist="38100" dir="2700000" algn="tl">
                  <a:srgbClr val="000000"/>
                </a:outerShdw>
              </a:effectLst>
              <a:latin typeface="+mj-lt"/>
            </a:endParaRPr>
          </a:p>
          <a:p>
            <a:pPr algn="ctr">
              <a:defRPr/>
            </a:pPr>
            <a:r>
              <a:rPr lang="en-US" sz="3000" b="1" dirty="0">
                <a:solidFill>
                  <a:prstClr val="white"/>
                </a:solidFill>
                <a:effectLst>
                  <a:outerShdw blurRad="38100" dist="38100" dir="2700000" algn="tl">
                    <a:srgbClr val="000000"/>
                  </a:outerShdw>
                </a:effectLst>
                <a:latin typeface="+mj-lt"/>
              </a:rPr>
              <a:t>h</a:t>
            </a:r>
            <a:r>
              <a:rPr lang="en-US" sz="3000" b="1" dirty="0" smtClean="0">
                <a:solidFill>
                  <a:prstClr val="white"/>
                </a:solidFill>
                <a:effectLst>
                  <a:outerShdw blurRad="38100" dist="38100" dir="2700000" algn="tl">
                    <a:srgbClr val="000000"/>
                  </a:outerShdw>
                </a:effectLst>
                <a:latin typeface="+mj-lt"/>
              </a:rPr>
              <a:t>ow</a:t>
            </a:r>
          </a:p>
          <a:p>
            <a:pPr algn="ctr">
              <a:defRPr/>
            </a:pPr>
            <a:endParaRPr lang="en-US" sz="3000" b="1" dirty="0">
              <a:solidFill>
                <a:prstClr val="white"/>
              </a:solidFill>
              <a:effectLst>
                <a:outerShdw blurRad="38100" dist="38100" dir="2700000" algn="tl">
                  <a:srgbClr val="000000"/>
                </a:outerShdw>
              </a:effectLst>
              <a:latin typeface="+mj-lt"/>
            </a:endParaRPr>
          </a:p>
          <a:p>
            <a:pPr algn="ctr">
              <a:defRPr/>
            </a:pPr>
            <a:r>
              <a:rPr lang="en-US" sz="3000" b="1" dirty="0" smtClean="0">
                <a:solidFill>
                  <a:prstClr val="white"/>
                </a:solidFill>
                <a:effectLst>
                  <a:outerShdw blurRad="38100" dist="38100" dir="2700000" algn="tl">
                    <a:srgbClr val="000000"/>
                  </a:outerShdw>
                </a:effectLst>
                <a:latin typeface="+mj-lt"/>
              </a:rPr>
              <a:t> </a:t>
            </a:r>
            <a:r>
              <a:rPr lang="en-US" sz="3000" b="1" dirty="0">
                <a:solidFill>
                  <a:prstClr val="white"/>
                </a:solidFill>
                <a:effectLst>
                  <a:outerShdw blurRad="38100" dist="38100" dir="2700000" algn="tl">
                    <a:srgbClr val="000000"/>
                  </a:outerShdw>
                </a:effectLst>
                <a:latin typeface="+mj-lt"/>
              </a:rPr>
              <a:t>B</a:t>
            </a:r>
            <a:r>
              <a:rPr lang="en-US" sz="3000" b="1" dirty="0" smtClean="0">
                <a:solidFill>
                  <a:prstClr val="white"/>
                </a:solidFill>
                <a:effectLst>
                  <a:outerShdw blurRad="38100" dist="38100" dir="2700000" algn="tl">
                    <a:srgbClr val="000000"/>
                  </a:outerShdw>
                </a:effectLst>
                <a:latin typeface="+mj-lt"/>
              </a:rPr>
              <a:t>abylonians and Greeks</a:t>
            </a:r>
          </a:p>
          <a:p>
            <a:pPr algn="ctr">
              <a:defRPr/>
            </a:pPr>
            <a:endParaRPr lang="en-US" sz="3000" b="1" dirty="0">
              <a:solidFill>
                <a:prstClr val="white"/>
              </a:solidFill>
              <a:effectLst>
                <a:outerShdw blurRad="38100" dist="38100" dir="2700000" algn="tl">
                  <a:srgbClr val="000000"/>
                </a:outerShdw>
              </a:effectLst>
              <a:latin typeface="+mj-lt"/>
            </a:endParaRPr>
          </a:p>
          <a:p>
            <a:pPr algn="ctr">
              <a:defRPr/>
            </a:pPr>
            <a:r>
              <a:rPr lang="en-US" sz="3000" b="1" dirty="0" smtClean="0">
                <a:solidFill>
                  <a:prstClr val="white"/>
                </a:solidFill>
                <a:effectLst>
                  <a:outerShdw blurRad="38100" dist="38100" dir="2700000" algn="tl">
                    <a:srgbClr val="000000"/>
                  </a:outerShdw>
                </a:effectLst>
                <a:latin typeface="+mj-lt"/>
              </a:rPr>
              <a:t>Shaped our World</a:t>
            </a:r>
            <a:endParaRPr lang="en-US" sz="3000" b="1" dirty="0">
              <a:solidFill>
                <a:prstClr val="white"/>
              </a:solidFill>
              <a:effectLst>
                <a:outerShdw blurRad="38100" dist="38100" dir="2700000" algn="tl">
                  <a:srgbClr val="000000"/>
                </a:outerShdw>
              </a:effectLst>
              <a:latin typeface="+mj-lt"/>
            </a:endParaRPr>
          </a:p>
          <a:p>
            <a:pPr algn="ctr">
              <a:defRPr/>
            </a:pPr>
            <a:endParaRPr lang="en-US" sz="5500" b="1" dirty="0">
              <a:solidFill>
                <a:prstClr val="white"/>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3527346921"/>
      </p:ext>
    </p:extLst>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1454" y="-1971600"/>
            <a:ext cx="4214842" cy="2928934"/>
          </a:xfrm>
        </p:spPr>
        <p:txBody>
          <a:bodyPr>
            <a:noAutofit/>
          </a:bodyPr>
          <a:lstStyle/>
          <a:p>
            <a:pPr eaLnBrk="1" fontAlgn="auto" hangingPunct="1">
              <a:spcAft>
                <a:spcPts val="0"/>
              </a:spcAft>
              <a:defRPr/>
            </a:pPr>
            <a:r>
              <a:rPr sz="3500" dirty="0" smtClean="0">
                <a:solidFill>
                  <a:schemeClr val="tx1"/>
                </a:solidFill>
              </a:rPr>
              <a:t>ENUMA ANU ENLIL</a:t>
            </a:r>
            <a:endParaRPr sz="3500" dirty="0">
              <a:solidFill>
                <a:schemeClr val="tx1"/>
              </a:solidFill>
            </a:endParaRPr>
          </a:p>
        </p:txBody>
      </p:sp>
      <p:sp>
        <p:nvSpPr>
          <p:cNvPr id="5" name="Rectangle 4"/>
          <p:cNvSpPr/>
          <p:nvPr/>
        </p:nvSpPr>
        <p:spPr>
          <a:xfrm>
            <a:off x="4286250" y="142875"/>
            <a:ext cx="4714875" cy="657225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428625" y="966148"/>
            <a:ext cx="3714750" cy="5748977"/>
          </a:xfrm>
          <a:prstGeom prst="rect">
            <a:avLst/>
          </a:prstGeom>
          <a:solidFill>
            <a:schemeClr val="bg1"/>
          </a:solidFill>
          <a:ln w="38100">
            <a:solidFill>
              <a:schemeClr val="tx1"/>
            </a:solidFill>
          </a:ln>
          <a:effectLst>
            <a:outerShdw blurRad="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TextBox 7"/>
          <p:cNvSpPr txBox="1"/>
          <p:nvPr/>
        </p:nvSpPr>
        <p:spPr>
          <a:xfrm>
            <a:off x="524648" y="966148"/>
            <a:ext cx="3857625" cy="6140142"/>
          </a:xfrm>
          <a:prstGeom prst="rect">
            <a:avLst/>
          </a:prstGeom>
          <a:noFill/>
        </p:spPr>
        <p:txBody>
          <a:bodyPr>
            <a:spAutoFit/>
          </a:bodyPr>
          <a:lstStyle/>
          <a:p>
            <a:r>
              <a:rPr lang="en-US" sz="1500" b="1" dirty="0" smtClean="0">
                <a:solidFill>
                  <a:prstClr val="white"/>
                </a:solidFill>
                <a:latin typeface="Constantia"/>
              </a:rPr>
              <a:t>2. </a:t>
            </a:r>
            <a:r>
              <a:rPr lang="en-GB" sz="1200" dirty="0" smtClean="0">
                <a:solidFill>
                  <a:prstClr val="white"/>
                </a:solidFill>
                <a:latin typeface="Constantia" panose="02030602050306030303" pitchFamily="18" charset="0"/>
              </a:rPr>
              <a:t>If </a:t>
            </a:r>
            <a:r>
              <a:rPr lang="en-GB" sz="1200" dirty="0">
                <a:solidFill>
                  <a:prstClr val="white"/>
                </a:solidFill>
                <a:latin typeface="Constantia" panose="02030602050306030303" pitchFamily="18" charset="0"/>
              </a:rPr>
              <a:t>with it a cloudbank lies on the right of the sun: </a:t>
            </a:r>
            <a:endParaRPr lang="en-GB" sz="1200" dirty="0" smtClean="0">
              <a:solidFill>
                <a:prstClr val="white"/>
              </a:solidFill>
              <a:latin typeface="Constantia" panose="02030602050306030303" pitchFamily="18" charset="0"/>
            </a:endParaRPr>
          </a:p>
          <a:p>
            <a:r>
              <a:rPr lang="en-GB" sz="1200" dirty="0" smtClean="0">
                <a:solidFill>
                  <a:prstClr val="white"/>
                </a:solidFill>
                <a:latin typeface="Constantia" panose="02030602050306030303" pitchFamily="18" charset="0"/>
              </a:rPr>
              <a:t>     the </a:t>
            </a:r>
            <a:r>
              <a:rPr lang="en-GB" sz="1200" dirty="0">
                <a:solidFill>
                  <a:prstClr val="white"/>
                </a:solidFill>
                <a:latin typeface="Constantia" panose="02030602050306030303" pitchFamily="18" charset="0"/>
              </a:rPr>
              <a:t>trade in barley and straw will expand. </a:t>
            </a:r>
            <a:endParaRPr lang="en-GB" sz="1200" dirty="0" smtClean="0">
              <a:solidFill>
                <a:prstClr val="white"/>
              </a:solidFill>
              <a:latin typeface="Constantia" panose="02030602050306030303" pitchFamily="18" charset="0"/>
            </a:endParaRPr>
          </a:p>
          <a:p>
            <a:endParaRPr lang="en-GB" sz="1200" dirty="0">
              <a:solidFill>
                <a:prstClr val="white"/>
              </a:solidFill>
              <a:latin typeface="Constantia" panose="02030602050306030303" pitchFamily="18" charset="0"/>
            </a:endParaRPr>
          </a:p>
          <a:p>
            <a:r>
              <a:rPr lang="en-GB" sz="1200" dirty="0" smtClean="0">
                <a:solidFill>
                  <a:prstClr val="white"/>
                </a:solidFill>
                <a:latin typeface="Constantia" panose="02030602050306030303" pitchFamily="18" charset="0"/>
              </a:rPr>
              <a:t>3</a:t>
            </a:r>
            <a:r>
              <a:rPr lang="en-GB" sz="1200" dirty="0">
                <a:solidFill>
                  <a:prstClr val="white"/>
                </a:solidFill>
                <a:latin typeface="Constantia" panose="02030602050306030303" pitchFamily="18" charset="0"/>
              </a:rPr>
              <a:t>. If with it a cloudbank lies to the left of the sun: </a:t>
            </a:r>
            <a:r>
              <a:rPr lang="en-GB" sz="1200" dirty="0" smtClean="0">
                <a:solidFill>
                  <a:prstClr val="white"/>
                </a:solidFill>
                <a:latin typeface="Constantia" panose="02030602050306030303" pitchFamily="18" charset="0"/>
              </a:rPr>
              <a:t>   </a:t>
            </a:r>
          </a:p>
          <a:p>
            <a:r>
              <a:rPr lang="en-GB" sz="1200" dirty="0">
                <a:solidFill>
                  <a:prstClr val="white"/>
                </a:solidFill>
                <a:latin typeface="Constantia" panose="02030602050306030303" pitchFamily="18" charset="0"/>
              </a:rPr>
              <a:t> </a:t>
            </a:r>
            <a:r>
              <a:rPr lang="en-GB" sz="1200" dirty="0" smtClean="0">
                <a:solidFill>
                  <a:prstClr val="white"/>
                </a:solidFill>
                <a:latin typeface="Constantia" panose="02030602050306030303" pitchFamily="18" charset="0"/>
              </a:rPr>
              <a:t>   misfortune </a:t>
            </a:r>
          </a:p>
          <a:p>
            <a:endParaRPr lang="en-GB" sz="1200" dirty="0">
              <a:solidFill>
                <a:prstClr val="white"/>
              </a:solidFill>
              <a:latin typeface="Constantia" panose="02030602050306030303" pitchFamily="18" charset="0"/>
            </a:endParaRPr>
          </a:p>
          <a:p>
            <a:r>
              <a:rPr lang="en-GB" sz="1200" dirty="0">
                <a:solidFill>
                  <a:prstClr val="white"/>
                </a:solidFill>
                <a:latin typeface="Constantia" panose="02030602050306030303" pitchFamily="18" charset="0"/>
              </a:rPr>
              <a:t>4. If with it a cloudbank lies in front of the sun: </a:t>
            </a:r>
            <a:endParaRPr lang="en-GB" sz="1200" dirty="0" smtClean="0">
              <a:solidFill>
                <a:prstClr val="white"/>
              </a:solidFill>
              <a:latin typeface="Constantia" panose="02030602050306030303" pitchFamily="18" charset="0"/>
            </a:endParaRPr>
          </a:p>
          <a:p>
            <a:r>
              <a:rPr lang="en-GB" sz="1200" dirty="0">
                <a:solidFill>
                  <a:prstClr val="white"/>
                </a:solidFill>
                <a:latin typeface="Constantia" panose="02030602050306030303" pitchFamily="18" charset="0"/>
              </a:rPr>
              <a:t> </a:t>
            </a:r>
            <a:r>
              <a:rPr lang="en-GB" sz="1200" dirty="0" smtClean="0">
                <a:solidFill>
                  <a:prstClr val="white"/>
                </a:solidFill>
                <a:latin typeface="Constantia" panose="02030602050306030303" pitchFamily="18" charset="0"/>
              </a:rPr>
              <a:t>   the </a:t>
            </a:r>
            <a:r>
              <a:rPr lang="en-GB" sz="1200" dirty="0">
                <a:solidFill>
                  <a:prstClr val="white"/>
                </a:solidFill>
                <a:latin typeface="Constantia" panose="02030602050306030303" pitchFamily="18" charset="0"/>
              </a:rPr>
              <a:t>king of Elam [will die</a:t>
            </a:r>
            <a:r>
              <a:rPr lang="en-GB" sz="1200" dirty="0" smtClean="0">
                <a:solidFill>
                  <a:prstClr val="white"/>
                </a:solidFill>
                <a:latin typeface="Constantia" panose="02030602050306030303" pitchFamily="18" charset="0"/>
              </a:rPr>
              <a:t>]</a:t>
            </a:r>
          </a:p>
          <a:p>
            <a:r>
              <a:rPr lang="en-GB" sz="1200" dirty="0" smtClean="0">
                <a:solidFill>
                  <a:prstClr val="white"/>
                </a:solidFill>
                <a:latin typeface="Constantia" panose="02030602050306030303" pitchFamily="18" charset="0"/>
              </a:rPr>
              <a:t> </a:t>
            </a:r>
            <a:endParaRPr lang="en-GB" sz="1200" dirty="0">
              <a:solidFill>
                <a:prstClr val="white"/>
              </a:solidFill>
              <a:latin typeface="Constantia" panose="02030602050306030303" pitchFamily="18" charset="0"/>
            </a:endParaRPr>
          </a:p>
          <a:p>
            <a:r>
              <a:rPr lang="en-GB" sz="1200" dirty="0">
                <a:solidFill>
                  <a:prstClr val="white"/>
                </a:solidFill>
                <a:latin typeface="Constantia" panose="02030602050306030303" pitchFamily="18" charset="0"/>
              </a:rPr>
              <a:t>5. If with it a cloudbank lies behind the sun: </a:t>
            </a:r>
            <a:endParaRPr lang="en-GB" sz="1200" dirty="0" smtClean="0">
              <a:solidFill>
                <a:prstClr val="white"/>
              </a:solidFill>
              <a:latin typeface="Constantia" panose="02030602050306030303" pitchFamily="18" charset="0"/>
            </a:endParaRPr>
          </a:p>
          <a:p>
            <a:r>
              <a:rPr lang="en-GB" sz="1200" dirty="0">
                <a:solidFill>
                  <a:prstClr val="white"/>
                </a:solidFill>
                <a:latin typeface="Constantia" panose="02030602050306030303" pitchFamily="18" charset="0"/>
              </a:rPr>
              <a:t> </a:t>
            </a:r>
            <a:r>
              <a:rPr lang="en-GB" sz="1200" dirty="0" smtClean="0">
                <a:solidFill>
                  <a:prstClr val="white"/>
                </a:solidFill>
                <a:latin typeface="Constantia" panose="02030602050306030303" pitchFamily="18" charset="0"/>
              </a:rPr>
              <a:t>   the </a:t>
            </a:r>
            <a:r>
              <a:rPr lang="en-GB" sz="1200" dirty="0">
                <a:solidFill>
                  <a:prstClr val="white"/>
                </a:solidFill>
                <a:latin typeface="Constantia" panose="02030602050306030303" pitchFamily="18" charset="0"/>
              </a:rPr>
              <a:t>king of </a:t>
            </a:r>
            <a:r>
              <a:rPr lang="en-GB" sz="1200" dirty="0" smtClean="0">
                <a:solidFill>
                  <a:prstClr val="white"/>
                </a:solidFill>
                <a:latin typeface="Constantia" panose="02030602050306030303" pitchFamily="18" charset="0"/>
              </a:rPr>
              <a:t>the </a:t>
            </a:r>
            <a:r>
              <a:rPr lang="en-GB" sz="1200" dirty="0" err="1">
                <a:solidFill>
                  <a:prstClr val="white"/>
                </a:solidFill>
                <a:latin typeface="Constantia" panose="02030602050306030303" pitchFamily="18" charset="0"/>
              </a:rPr>
              <a:t>Gutians</a:t>
            </a:r>
            <a:r>
              <a:rPr lang="en-GB" sz="1200" dirty="0">
                <a:solidFill>
                  <a:prstClr val="white"/>
                </a:solidFill>
                <a:latin typeface="Constantia" panose="02030602050306030303" pitchFamily="18" charset="0"/>
              </a:rPr>
              <a:t> [will die] </a:t>
            </a:r>
            <a:endParaRPr lang="en-GB" sz="1200" dirty="0" smtClean="0">
              <a:solidFill>
                <a:prstClr val="white"/>
              </a:solidFill>
              <a:latin typeface="Constantia" panose="02030602050306030303" pitchFamily="18" charset="0"/>
            </a:endParaRPr>
          </a:p>
          <a:p>
            <a:endParaRPr lang="en-GB" sz="1200" dirty="0">
              <a:solidFill>
                <a:prstClr val="white"/>
              </a:solidFill>
              <a:latin typeface="Constantia" panose="02030602050306030303" pitchFamily="18" charset="0"/>
            </a:endParaRPr>
          </a:p>
          <a:p>
            <a:r>
              <a:rPr lang="en-GB" sz="1200" dirty="0">
                <a:solidFill>
                  <a:prstClr val="white"/>
                </a:solidFill>
                <a:latin typeface="Constantia" panose="02030602050306030303" pitchFamily="18" charset="0"/>
              </a:rPr>
              <a:t>6. If in Pit </a:t>
            </a:r>
            <a:r>
              <a:rPr lang="en-GB" sz="1200" dirty="0" err="1">
                <a:solidFill>
                  <a:prstClr val="white"/>
                </a:solidFill>
                <a:latin typeface="Constantia" panose="02030602050306030303" pitchFamily="18" charset="0"/>
              </a:rPr>
              <a:t>babi</a:t>
            </a:r>
            <a:r>
              <a:rPr lang="en-GB" sz="1200" dirty="0">
                <a:solidFill>
                  <a:prstClr val="white"/>
                </a:solidFill>
                <a:latin typeface="Constantia" panose="02030602050306030303" pitchFamily="18" charset="0"/>
              </a:rPr>
              <a:t> the sun is surrounded by a halo in </a:t>
            </a:r>
            <a:endParaRPr lang="en-GB" sz="1200" dirty="0" smtClean="0">
              <a:solidFill>
                <a:prstClr val="white"/>
              </a:solidFill>
              <a:latin typeface="Constantia" panose="02030602050306030303" pitchFamily="18" charset="0"/>
            </a:endParaRPr>
          </a:p>
          <a:p>
            <a:r>
              <a:rPr lang="en-GB" sz="1200" dirty="0">
                <a:solidFill>
                  <a:prstClr val="white"/>
                </a:solidFill>
                <a:latin typeface="Constantia" panose="02030602050306030303" pitchFamily="18" charset="0"/>
              </a:rPr>
              <a:t> </a:t>
            </a:r>
            <a:r>
              <a:rPr lang="en-GB" sz="1200" dirty="0" smtClean="0">
                <a:solidFill>
                  <a:prstClr val="white"/>
                </a:solidFill>
                <a:latin typeface="Constantia" panose="02030602050306030303" pitchFamily="18" charset="0"/>
              </a:rPr>
              <a:t>   the </a:t>
            </a:r>
            <a:r>
              <a:rPr lang="en-GB" sz="1200" dirty="0">
                <a:solidFill>
                  <a:prstClr val="white"/>
                </a:solidFill>
                <a:latin typeface="Constantia" panose="02030602050306030303" pitchFamily="18" charset="0"/>
              </a:rPr>
              <a:t>morning: there will be a severe heat in the </a:t>
            </a:r>
            <a:endParaRPr lang="en-GB" sz="1200" dirty="0" smtClean="0">
              <a:solidFill>
                <a:prstClr val="white"/>
              </a:solidFill>
              <a:latin typeface="Constantia" panose="02030602050306030303" pitchFamily="18" charset="0"/>
            </a:endParaRPr>
          </a:p>
          <a:p>
            <a:r>
              <a:rPr lang="en-GB" sz="1200" dirty="0">
                <a:solidFill>
                  <a:prstClr val="white"/>
                </a:solidFill>
                <a:latin typeface="Constantia" panose="02030602050306030303" pitchFamily="18" charset="0"/>
              </a:rPr>
              <a:t> </a:t>
            </a:r>
            <a:r>
              <a:rPr lang="en-GB" sz="1200" dirty="0" smtClean="0">
                <a:solidFill>
                  <a:prstClr val="white"/>
                </a:solidFill>
                <a:latin typeface="Constantia" panose="02030602050306030303" pitchFamily="18" charset="0"/>
              </a:rPr>
              <a:t>   country </a:t>
            </a:r>
            <a:r>
              <a:rPr lang="en-GB" sz="1200" dirty="0">
                <a:solidFill>
                  <a:prstClr val="white"/>
                </a:solidFill>
                <a:latin typeface="Constantia" panose="02030602050306030303" pitchFamily="18" charset="0"/>
              </a:rPr>
              <a:t>and the </a:t>
            </a:r>
            <a:r>
              <a:rPr lang="en-GB" sz="1200" dirty="0" err="1">
                <a:solidFill>
                  <a:prstClr val="white"/>
                </a:solidFill>
                <a:latin typeface="Constantia" panose="02030602050306030303" pitchFamily="18" charset="0"/>
              </a:rPr>
              <a:t>Lamashtu</a:t>
            </a:r>
            <a:r>
              <a:rPr lang="en-GB" sz="1200" dirty="0">
                <a:solidFill>
                  <a:prstClr val="white"/>
                </a:solidFill>
                <a:latin typeface="Constantia" panose="02030602050306030303" pitchFamily="18" charset="0"/>
              </a:rPr>
              <a:t>-demon will attack the </a:t>
            </a:r>
            <a:r>
              <a:rPr lang="en-GB" sz="1200" dirty="0" smtClean="0">
                <a:solidFill>
                  <a:prstClr val="white"/>
                </a:solidFill>
                <a:latin typeface="Constantia" panose="02030602050306030303" pitchFamily="18" charset="0"/>
              </a:rPr>
              <a:t>    </a:t>
            </a:r>
          </a:p>
          <a:p>
            <a:r>
              <a:rPr lang="en-GB" sz="1200" dirty="0">
                <a:solidFill>
                  <a:prstClr val="white"/>
                </a:solidFill>
                <a:latin typeface="Constantia" panose="02030602050306030303" pitchFamily="18" charset="0"/>
              </a:rPr>
              <a:t> </a:t>
            </a:r>
            <a:r>
              <a:rPr lang="en-GB" sz="1200" dirty="0" smtClean="0">
                <a:solidFill>
                  <a:prstClr val="white"/>
                </a:solidFill>
                <a:latin typeface="Constantia" panose="02030602050306030303" pitchFamily="18" charset="0"/>
              </a:rPr>
              <a:t>   country</a:t>
            </a:r>
            <a:r>
              <a:rPr lang="en-GB" sz="1200" dirty="0">
                <a:solidFill>
                  <a:prstClr val="white"/>
                </a:solidFill>
                <a:latin typeface="Constantia" panose="02030602050306030303" pitchFamily="18" charset="0"/>
              </a:rPr>
              <a:t>. </a:t>
            </a:r>
          </a:p>
          <a:p>
            <a:endParaRPr lang="en-GB" sz="1200" dirty="0" smtClean="0">
              <a:solidFill>
                <a:prstClr val="white"/>
              </a:solidFill>
              <a:latin typeface="Constantia" panose="02030602050306030303" pitchFamily="18" charset="0"/>
            </a:endParaRPr>
          </a:p>
          <a:p>
            <a:r>
              <a:rPr lang="en-GB" sz="1200" dirty="0" smtClean="0">
                <a:solidFill>
                  <a:prstClr val="white"/>
                </a:solidFill>
                <a:latin typeface="Constantia" panose="02030602050306030303" pitchFamily="18" charset="0"/>
              </a:rPr>
              <a:t>7</a:t>
            </a:r>
            <a:r>
              <a:rPr lang="en-GB" sz="1200" dirty="0">
                <a:solidFill>
                  <a:prstClr val="white"/>
                </a:solidFill>
                <a:latin typeface="Constantia" panose="02030602050306030303" pitchFamily="18" charset="0"/>
              </a:rPr>
              <a:t>. If with it a cloudbank lies to the right of the sun: </a:t>
            </a:r>
            <a:endParaRPr lang="en-GB" sz="1200" dirty="0" smtClean="0">
              <a:solidFill>
                <a:prstClr val="white"/>
              </a:solidFill>
              <a:latin typeface="Constantia" panose="02030602050306030303" pitchFamily="18" charset="0"/>
            </a:endParaRPr>
          </a:p>
          <a:p>
            <a:r>
              <a:rPr lang="en-GB" sz="1200" dirty="0">
                <a:solidFill>
                  <a:prstClr val="white"/>
                </a:solidFill>
                <a:latin typeface="Constantia" panose="02030602050306030303" pitchFamily="18" charset="0"/>
              </a:rPr>
              <a:t> </a:t>
            </a:r>
            <a:r>
              <a:rPr lang="en-GB" sz="1200" dirty="0" smtClean="0">
                <a:solidFill>
                  <a:prstClr val="white"/>
                </a:solidFill>
                <a:latin typeface="Constantia" panose="02030602050306030303" pitchFamily="18" charset="0"/>
              </a:rPr>
              <a:t>   the king </a:t>
            </a:r>
            <a:r>
              <a:rPr lang="en-GB" sz="1200" dirty="0">
                <a:solidFill>
                  <a:prstClr val="white"/>
                </a:solidFill>
                <a:latin typeface="Constantia" panose="02030602050306030303" pitchFamily="18" charset="0"/>
              </a:rPr>
              <a:t>of </a:t>
            </a:r>
            <a:r>
              <a:rPr lang="en-GB" sz="1200" dirty="0" err="1">
                <a:solidFill>
                  <a:prstClr val="white"/>
                </a:solidFill>
                <a:latin typeface="Constantia" panose="02030602050306030303" pitchFamily="18" charset="0"/>
              </a:rPr>
              <a:t>Eshnunna</a:t>
            </a:r>
            <a:r>
              <a:rPr lang="en-GB" sz="1200" dirty="0">
                <a:solidFill>
                  <a:prstClr val="white"/>
                </a:solidFill>
                <a:latin typeface="Constantia" panose="02030602050306030303" pitchFamily="18" charset="0"/>
              </a:rPr>
              <a:t> will die. </a:t>
            </a:r>
            <a:endParaRPr lang="en-GB" sz="1200" dirty="0" smtClean="0">
              <a:solidFill>
                <a:prstClr val="white"/>
              </a:solidFill>
              <a:latin typeface="Constantia" panose="02030602050306030303" pitchFamily="18" charset="0"/>
            </a:endParaRPr>
          </a:p>
          <a:p>
            <a:endParaRPr lang="en-GB" sz="1200" dirty="0">
              <a:solidFill>
                <a:prstClr val="white"/>
              </a:solidFill>
              <a:latin typeface="Constantia" panose="02030602050306030303" pitchFamily="18" charset="0"/>
            </a:endParaRPr>
          </a:p>
          <a:p>
            <a:r>
              <a:rPr lang="en-GB" sz="1200" dirty="0">
                <a:solidFill>
                  <a:prstClr val="white"/>
                </a:solidFill>
                <a:latin typeface="Constantia" panose="02030602050306030303" pitchFamily="18" charset="0"/>
              </a:rPr>
              <a:t>8. If with it a cloudbank lies to the left of the sun: the </a:t>
            </a:r>
            <a:endParaRPr lang="en-GB" sz="1200" dirty="0" smtClean="0">
              <a:solidFill>
                <a:prstClr val="white"/>
              </a:solidFill>
              <a:latin typeface="Constantia" panose="02030602050306030303" pitchFamily="18" charset="0"/>
            </a:endParaRPr>
          </a:p>
          <a:p>
            <a:r>
              <a:rPr lang="en-GB" sz="1200" dirty="0">
                <a:solidFill>
                  <a:prstClr val="white"/>
                </a:solidFill>
                <a:latin typeface="Constantia" panose="02030602050306030303" pitchFamily="18" charset="0"/>
              </a:rPr>
              <a:t> </a:t>
            </a:r>
            <a:r>
              <a:rPr lang="en-GB" sz="1200" dirty="0" smtClean="0">
                <a:solidFill>
                  <a:prstClr val="white"/>
                </a:solidFill>
                <a:latin typeface="Constantia" panose="02030602050306030303" pitchFamily="18" charset="0"/>
              </a:rPr>
              <a:t>   king </a:t>
            </a:r>
            <a:r>
              <a:rPr lang="en-GB" sz="1200" dirty="0">
                <a:solidFill>
                  <a:prstClr val="white"/>
                </a:solidFill>
                <a:latin typeface="Constantia" panose="02030602050306030303" pitchFamily="18" charset="0"/>
              </a:rPr>
              <a:t>of </a:t>
            </a:r>
            <a:r>
              <a:rPr lang="en-GB" sz="1200" dirty="0" err="1">
                <a:solidFill>
                  <a:prstClr val="white"/>
                </a:solidFill>
                <a:latin typeface="Constantia" panose="02030602050306030303" pitchFamily="18" charset="0"/>
              </a:rPr>
              <a:t>Subartu</a:t>
            </a:r>
            <a:r>
              <a:rPr lang="en-GB" sz="1200" dirty="0">
                <a:solidFill>
                  <a:prstClr val="white"/>
                </a:solidFill>
                <a:latin typeface="Constantia" panose="02030602050306030303" pitchFamily="18" charset="0"/>
              </a:rPr>
              <a:t> will die and his dynasty will come </a:t>
            </a:r>
            <a:endParaRPr lang="en-GB" sz="1200" dirty="0" smtClean="0">
              <a:solidFill>
                <a:prstClr val="white"/>
              </a:solidFill>
              <a:latin typeface="Constantia" panose="02030602050306030303" pitchFamily="18" charset="0"/>
            </a:endParaRPr>
          </a:p>
          <a:p>
            <a:r>
              <a:rPr lang="en-GB" sz="1200" dirty="0">
                <a:solidFill>
                  <a:prstClr val="white"/>
                </a:solidFill>
                <a:latin typeface="Constantia" panose="02030602050306030303" pitchFamily="18" charset="0"/>
              </a:rPr>
              <a:t> </a:t>
            </a:r>
            <a:r>
              <a:rPr lang="en-GB" sz="1200" dirty="0" smtClean="0">
                <a:solidFill>
                  <a:prstClr val="white"/>
                </a:solidFill>
                <a:latin typeface="Constantia" panose="02030602050306030303" pitchFamily="18" charset="0"/>
              </a:rPr>
              <a:t>   to </a:t>
            </a:r>
            <a:r>
              <a:rPr lang="en-GB" sz="1200" dirty="0">
                <a:solidFill>
                  <a:prstClr val="white"/>
                </a:solidFill>
                <a:latin typeface="Constantia" panose="02030602050306030303" pitchFamily="18" charset="0"/>
              </a:rPr>
              <a:t>an end. </a:t>
            </a:r>
            <a:endParaRPr lang="en-GB" sz="1200" dirty="0" smtClean="0">
              <a:solidFill>
                <a:prstClr val="white"/>
              </a:solidFill>
              <a:latin typeface="Constantia" panose="02030602050306030303" pitchFamily="18" charset="0"/>
            </a:endParaRPr>
          </a:p>
          <a:p>
            <a:endParaRPr lang="en-GB" sz="1200" dirty="0">
              <a:solidFill>
                <a:prstClr val="white"/>
              </a:solidFill>
              <a:latin typeface="Constantia" panose="02030602050306030303" pitchFamily="18" charset="0"/>
            </a:endParaRPr>
          </a:p>
          <a:p>
            <a:r>
              <a:rPr lang="en-GB" sz="1200" dirty="0">
                <a:solidFill>
                  <a:prstClr val="white"/>
                </a:solidFill>
                <a:latin typeface="Constantia" panose="02030602050306030303" pitchFamily="18" charset="0"/>
              </a:rPr>
              <a:t>9. If with it a cloudbank lies in front of the sun: the </a:t>
            </a:r>
            <a:endParaRPr lang="en-GB" sz="1200" dirty="0" smtClean="0">
              <a:solidFill>
                <a:prstClr val="white"/>
              </a:solidFill>
              <a:latin typeface="Constantia" panose="02030602050306030303" pitchFamily="18" charset="0"/>
            </a:endParaRPr>
          </a:p>
          <a:p>
            <a:r>
              <a:rPr lang="en-GB" sz="1200" dirty="0">
                <a:solidFill>
                  <a:prstClr val="white"/>
                </a:solidFill>
                <a:latin typeface="Constantia" panose="02030602050306030303" pitchFamily="18" charset="0"/>
              </a:rPr>
              <a:t> </a:t>
            </a:r>
            <a:r>
              <a:rPr lang="en-GB" sz="1200" dirty="0" smtClean="0">
                <a:solidFill>
                  <a:prstClr val="white"/>
                </a:solidFill>
                <a:latin typeface="Constantia" panose="02030602050306030303" pitchFamily="18" charset="0"/>
              </a:rPr>
              <a:t>   rains </a:t>
            </a:r>
            <a:r>
              <a:rPr lang="en-GB" sz="1200" dirty="0">
                <a:solidFill>
                  <a:prstClr val="white"/>
                </a:solidFill>
                <a:latin typeface="Constantia" panose="02030602050306030303" pitchFamily="18" charset="0"/>
              </a:rPr>
              <a:t>from heaven (and) the floods from the </a:t>
            </a:r>
            <a:endParaRPr lang="en-GB" sz="1200" dirty="0" smtClean="0">
              <a:solidFill>
                <a:prstClr val="white"/>
              </a:solidFill>
              <a:latin typeface="Constantia" panose="02030602050306030303" pitchFamily="18" charset="0"/>
            </a:endParaRPr>
          </a:p>
          <a:p>
            <a:r>
              <a:rPr lang="en-GB" sz="1200" dirty="0">
                <a:solidFill>
                  <a:prstClr val="white"/>
                </a:solidFill>
                <a:latin typeface="Constantia" panose="02030602050306030303" pitchFamily="18" charset="0"/>
              </a:rPr>
              <a:t> </a:t>
            </a:r>
            <a:r>
              <a:rPr lang="en-GB" sz="1200" dirty="0" smtClean="0">
                <a:solidFill>
                  <a:prstClr val="white"/>
                </a:solidFill>
                <a:latin typeface="Constantia" panose="02030602050306030303" pitchFamily="18" charset="0"/>
              </a:rPr>
              <a:t>   depths </a:t>
            </a:r>
            <a:r>
              <a:rPr lang="en-GB" sz="1200" dirty="0">
                <a:solidFill>
                  <a:prstClr val="white"/>
                </a:solidFill>
                <a:latin typeface="Constantia" panose="02030602050306030303" pitchFamily="18" charset="0"/>
              </a:rPr>
              <a:t>will dry up</a:t>
            </a:r>
            <a:r>
              <a:rPr lang="en-GB" sz="1200" dirty="0" smtClean="0">
                <a:solidFill>
                  <a:prstClr val="white"/>
                </a:solidFill>
                <a:latin typeface="Constantia" panose="02030602050306030303" pitchFamily="18" charset="0"/>
              </a:rPr>
              <a:t>.</a:t>
            </a:r>
          </a:p>
          <a:p>
            <a:r>
              <a:rPr lang="en-GB" sz="1200" dirty="0" smtClean="0">
                <a:solidFill>
                  <a:prstClr val="white"/>
                </a:solidFill>
                <a:latin typeface="Constantia" panose="02030602050306030303" pitchFamily="18" charset="0"/>
              </a:rPr>
              <a:t> </a:t>
            </a:r>
            <a:endParaRPr lang="en-GB" sz="1200" dirty="0">
              <a:solidFill>
                <a:prstClr val="white"/>
              </a:solidFill>
              <a:latin typeface="Constantia" panose="02030602050306030303" pitchFamily="18" charset="0"/>
            </a:endParaRPr>
          </a:p>
          <a:p>
            <a:r>
              <a:rPr lang="en-GB" sz="1200" dirty="0">
                <a:solidFill>
                  <a:prstClr val="white"/>
                </a:solidFill>
                <a:latin typeface="Constantia" panose="02030602050306030303" pitchFamily="18" charset="0"/>
              </a:rPr>
              <a:t>10. If with it a cloudbank lies behind the sun: the </a:t>
            </a:r>
            <a:endParaRPr lang="en-GB" sz="1200" dirty="0" smtClean="0">
              <a:solidFill>
                <a:prstClr val="white"/>
              </a:solidFill>
              <a:latin typeface="Constantia" panose="02030602050306030303" pitchFamily="18" charset="0"/>
            </a:endParaRPr>
          </a:p>
          <a:p>
            <a:r>
              <a:rPr lang="en-GB" sz="1200" dirty="0">
                <a:solidFill>
                  <a:prstClr val="white"/>
                </a:solidFill>
                <a:latin typeface="Constantia" panose="02030602050306030303" pitchFamily="18" charset="0"/>
              </a:rPr>
              <a:t> </a:t>
            </a:r>
            <a:r>
              <a:rPr lang="en-GB" sz="1200" dirty="0" smtClean="0">
                <a:solidFill>
                  <a:prstClr val="white"/>
                </a:solidFill>
                <a:latin typeface="Constantia" panose="02030602050306030303" pitchFamily="18" charset="0"/>
              </a:rPr>
              <a:t>   harvest </a:t>
            </a:r>
            <a:r>
              <a:rPr lang="en-GB" sz="1200" dirty="0">
                <a:solidFill>
                  <a:prstClr val="white"/>
                </a:solidFill>
                <a:latin typeface="Constantia" panose="02030602050306030303" pitchFamily="18" charset="0"/>
              </a:rPr>
              <a:t>of the land will not be brought in. </a:t>
            </a:r>
          </a:p>
          <a:p>
            <a:pPr>
              <a:defRPr/>
            </a:pPr>
            <a:endParaRPr lang="en-US" sz="1500" b="1" dirty="0">
              <a:solidFill>
                <a:prstClr val="white"/>
              </a:solidFill>
              <a:latin typeface="Constantia"/>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7688" y="188640"/>
            <a:ext cx="2511538" cy="36626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2780928"/>
            <a:ext cx="2526458" cy="3684418"/>
          </a:xfrm>
          <a:prstGeom prst="rect">
            <a:avLst/>
          </a:prstGeom>
        </p:spPr>
      </p:pic>
      <p:sp>
        <p:nvSpPr>
          <p:cNvPr id="6" name="Rectangle 5"/>
          <p:cNvSpPr/>
          <p:nvPr/>
        </p:nvSpPr>
        <p:spPr>
          <a:xfrm>
            <a:off x="8532440" y="5733256"/>
            <a:ext cx="36004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477653869"/>
      </p:ext>
    </p:extLst>
  </p:cSld>
  <p:clrMapOvr>
    <a:masterClrMapping/>
  </p:clrMapOvr>
  <p:transition spd="slow">
    <p:zoom/>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351" y="518413"/>
            <a:ext cx="5017131" cy="5716545"/>
          </a:xfrm>
          <a:prstGeom prst="rect">
            <a:avLst/>
          </a:prstGeom>
          <a:ln>
            <a:solidFill>
              <a:schemeClr val="tx1"/>
            </a:solidFill>
          </a:ln>
        </p:spPr>
      </p:pic>
      <p:sp>
        <p:nvSpPr>
          <p:cNvPr id="48132" name="Rectangle 7"/>
          <p:cNvSpPr>
            <a:spLocks noChangeArrowheads="1"/>
          </p:cNvSpPr>
          <p:nvPr/>
        </p:nvSpPr>
        <p:spPr bwMode="auto">
          <a:xfrm>
            <a:off x="274950" y="491074"/>
            <a:ext cx="5017130" cy="571592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40" tIns="45720" rIns="91440" bIns="45720"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FFFFFF"/>
              </a:solidFill>
              <a:cs typeface="Arial"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3911790"/>
            <a:ext cx="3484752" cy="2323168"/>
          </a:xfrm>
          <a:prstGeom prst="rect">
            <a:avLst/>
          </a:prstGeom>
        </p:spPr>
      </p:pic>
      <p:sp>
        <p:nvSpPr>
          <p:cNvPr id="14" name="Rectangle 7"/>
          <p:cNvSpPr>
            <a:spLocks noChangeArrowheads="1"/>
          </p:cNvSpPr>
          <p:nvPr/>
        </p:nvSpPr>
        <p:spPr bwMode="auto">
          <a:xfrm>
            <a:off x="5364088" y="3878019"/>
            <a:ext cx="3484752" cy="232235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40" tIns="45720" rIns="91440" bIns="45720"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FFFFFF"/>
              </a:solidFill>
              <a:cs typeface="Arial" pitchFamily="34" charset="0"/>
            </a:endParaRPr>
          </a:p>
        </p:txBody>
      </p:sp>
      <p:sp>
        <p:nvSpPr>
          <p:cNvPr id="15" name="Text Box 10"/>
          <p:cNvSpPr txBox="1">
            <a:spLocks noChangeArrowheads="1"/>
          </p:cNvSpPr>
          <p:nvPr/>
        </p:nvSpPr>
        <p:spPr bwMode="auto">
          <a:xfrm>
            <a:off x="5868144" y="587714"/>
            <a:ext cx="266541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2400" b="1" dirty="0">
                <a:solidFill>
                  <a:srgbClr val="FFFFFF"/>
                </a:solidFill>
                <a:latin typeface="Times New Roman" panose="02020603050405020304" pitchFamily="18" charset="0"/>
                <a:cs typeface="Arial" pitchFamily="34" charset="0"/>
              </a:rPr>
              <a:t>M. </a:t>
            </a:r>
            <a:r>
              <a:rPr lang="en-US" altLang="en-US" sz="2400" b="1" dirty="0" smtClean="0">
                <a:solidFill>
                  <a:srgbClr val="FFFFFF"/>
                </a:solidFill>
                <a:latin typeface="Times New Roman" panose="02020603050405020304" pitchFamily="18" charset="0"/>
                <a:cs typeface="Arial" pitchFamily="34" charset="0"/>
              </a:rPr>
              <a:t>Wright</a:t>
            </a:r>
            <a:endParaRPr lang="en-US" altLang="en-US" sz="1400" b="1" dirty="0">
              <a:solidFill>
                <a:srgbClr val="FFFFFF"/>
              </a:solidFill>
              <a:latin typeface="Times New Roman" panose="02020603050405020304" pitchFamily="18" charset="0"/>
              <a:cs typeface="Arial" pitchFamily="34" charset="0"/>
            </a:endParaRPr>
          </a:p>
          <a:p>
            <a:pPr eaLnBrk="1" hangingPunct="1">
              <a:spcBef>
                <a:spcPct val="50000"/>
              </a:spcBef>
              <a:buFontTx/>
              <a:buNone/>
            </a:pPr>
            <a:endParaRPr lang="en-US" altLang="en-US" sz="1400" b="1" dirty="0">
              <a:solidFill>
                <a:srgbClr val="FFFFFF"/>
              </a:solidFill>
              <a:latin typeface="Times New Roman" panose="02020603050405020304" pitchFamily="18" charset="0"/>
              <a:cs typeface="Arial" pitchFamily="34" charset="0"/>
            </a:endParaRPr>
          </a:p>
          <a:p>
            <a:pPr eaLnBrk="1" hangingPunct="1">
              <a:spcBef>
                <a:spcPct val="50000"/>
              </a:spcBef>
              <a:buFontTx/>
              <a:buNone/>
            </a:pPr>
            <a:r>
              <a:rPr lang="en-US" altLang="en-US" sz="1400" b="1" dirty="0">
                <a:solidFill>
                  <a:srgbClr val="FFFFFF"/>
                </a:solidFill>
                <a:latin typeface="Times New Roman" panose="02020603050405020304" pitchFamily="18" charset="0"/>
                <a:cs typeface="Arial" pitchFamily="34" charset="0"/>
              </a:rPr>
              <a:t>c</a:t>
            </a:r>
            <a:r>
              <a:rPr lang="en-US" altLang="en-US" sz="1400" b="1" dirty="0" smtClean="0">
                <a:solidFill>
                  <a:srgbClr val="FFFFFF"/>
                </a:solidFill>
                <a:latin typeface="Times New Roman" panose="02020603050405020304" pitchFamily="18" charset="0"/>
                <a:cs typeface="Arial" pitchFamily="34" charset="0"/>
              </a:rPr>
              <a:t>opper hardware models of</a:t>
            </a:r>
          </a:p>
          <a:p>
            <a:pPr marL="285750" indent="-285750" eaLnBrk="1" hangingPunct="1">
              <a:spcBef>
                <a:spcPct val="50000"/>
              </a:spcBef>
              <a:buFontTx/>
              <a:buChar char="-"/>
            </a:pPr>
            <a:r>
              <a:rPr lang="en-US" altLang="en-US" sz="1400" b="1" dirty="0" err="1" smtClean="0">
                <a:solidFill>
                  <a:srgbClr val="FFFFFF"/>
                </a:solidFill>
                <a:latin typeface="Times New Roman" panose="02020603050405020304" pitchFamily="18" charset="0"/>
                <a:cs typeface="Arial" pitchFamily="34" charset="0"/>
              </a:rPr>
              <a:t>Antikythera</a:t>
            </a:r>
            <a:r>
              <a:rPr lang="en-US" altLang="en-US" sz="1400" b="1" dirty="0" smtClean="0">
                <a:solidFill>
                  <a:srgbClr val="FFFFFF"/>
                </a:solidFill>
                <a:latin typeface="Times New Roman" panose="02020603050405020304" pitchFamily="18" charset="0"/>
                <a:cs typeface="Arial" pitchFamily="34" charset="0"/>
              </a:rPr>
              <a:t> planetarium</a:t>
            </a:r>
          </a:p>
          <a:p>
            <a:pPr eaLnBrk="1" hangingPunct="1">
              <a:spcBef>
                <a:spcPct val="50000"/>
              </a:spcBef>
              <a:buFontTx/>
              <a:buNone/>
            </a:pPr>
            <a:r>
              <a:rPr lang="en-US" altLang="en-US" sz="1400" b="1" dirty="0" smtClean="0">
                <a:solidFill>
                  <a:srgbClr val="FFFFFF"/>
                </a:solidFill>
                <a:latin typeface="Times New Roman" panose="02020603050405020304" pitchFamily="18" charset="0"/>
                <a:cs typeface="Arial" pitchFamily="34" charset="0"/>
              </a:rPr>
              <a:t>-     Archimedes </a:t>
            </a:r>
            <a:r>
              <a:rPr lang="en-US" altLang="en-US" sz="1400" b="1" dirty="0" err="1" smtClean="0">
                <a:solidFill>
                  <a:srgbClr val="FFFFFF"/>
                </a:solidFill>
                <a:latin typeface="Times New Roman" panose="02020603050405020304" pitchFamily="18" charset="0"/>
                <a:cs typeface="Arial" pitchFamily="34" charset="0"/>
              </a:rPr>
              <a:t>Sphera</a:t>
            </a:r>
            <a:endParaRPr lang="en-US" altLang="en-US" sz="2400" b="1" dirty="0">
              <a:solidFill>
                <a:srgbClr val="FFFFFF"/>
              </a:solidFill>
              <a:latin typeface="Times New Roman" panose="02020603050405020304" pitchFamily="18" charset="0"/>
              <a:cs typeface="Arial" pitchFamily="34" charset="0"/>
            </a:endParaRPr>
          </a:p>
        </p:txBody>
      </p:sp>
      <p:sp>
        <p:nvSpPr>
          <p:cNvPr id="16" name="Rectangle 7"/>
          <p:cNvSpPr>
            <a:spLocks noChangeArrowheads="1"/>
          </p:cNvSpPr>
          <p:nvPr/>
        </p:nvSpPr>
        <p:spPr bwMode="auto">
          <a:xfrm>
            <a:off x="5369565" y="508867"/>
            <a:ext cx="3484752" cy="191202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40" tIns="45720" rIns="91440" bIns="45720"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FFFFFF"/>
              </a:solidFill>
              <a:cs typeface="Arial" pitchFamily="34" charset="0"/>
            </a:endParaRPr>
          </a:p>
        </p:txBody>
      </p:sp>
    </p:spTree>
    <p:extLst>
      <p:ext uri="{BB962C8B-B14F-4D97-AF65-F5344CB8AC3E}">
        <p14:creationId xmlns:p14="http://schemas.microsoft.com/office/powerpoint/2010/main" val="294762885"/>
      </p:ext>
    </p:extLst>
  </p:cSld>
  <p:clrMapOvr>
    <a:masterClrMapping/>
  </p:clrMapOvr>
  <p:transition spd="slow">
    <p:fade thruBlk="1"/>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00340" y="188916"/>
            <a:ext cx="3959225" cy="6473825"/>
          </a:xfrm>
        </p:spPr>
      </p:pic>
      <p:sp>
        <p:nvSpPr>
          <p:cNvPr id="120836" name="TextBox 4"/>
          <p:cNvSpPr txBox="1">
            <a:spLocks noChangeArrowheads="1"/>
          </p:cNvSpPr>
          <p:nvPr/>
        </p:nvSpPr>
        <p:spPr bwMode="auto">
          <a:xfrm>
            <a:off x="250825" y="2760017"/>
            <a:ext cx="2808288"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spcBef>
                <a:spcPts val="500"/>
              </a:spcBef>
              <a:buSzPct val="62000"/>
              <a:buChar char="•"/>
              <a:defRPr sz="2600">
                <a:solidFill>
                  <a:schemeClr val="tx1"/>
                </a:solidFill>
                <a:latin typeface="Optima" charset="0"/>
                <a:ea typeface="ヒラギノ角ゴ ProN W3" charset="0"/>
                <a:cs typeface="ヒラギノ角ゴ ProN W3" charset="0"/>
                <a:sym typeface="Optima" charset="0"/>
              </a:defRPr>
            </a:lvl1pPr>
            <a:lvl2pPr marL="742950" indent="-285750" eaLnBrk="0" hangingPunct="0">
              <a:spcBef>
                <a:spcPts val="500"/>
              </a:spcBef>
              <a:buSzPct val="62000"/>
              <a:buChar char="•"/>
              <a:defRPr sz="2300">
                <a:solidFill>
                  <a:srgbClr val="CBCBCB"/>
                </a:solidFill>
                <a:latin typeface="Optima" charset="0"/>
                <a:ea typeface="ヒラギノ角ゴ ProN W3" charset="0"/>
                <a:cs typeface="ヒラギノ角ゴ ProN W3" charset="0"/>
                <a:sym typeface="Optima" charset="0"/>
              </a:defRPr>
            </a:lvl2pPr>
            <a:lvl3pPr marL="1143000" indent="-228600" eaLnBrk="0" hangingPunct="0">
              <a:spcBef>
                <a:spcPts val="500"/>
              </a:spcBef>
              <a:buSzPct val="62000"/>
              <a:buChar char="•"/>
              <a:defRPr>
                <a:solidFill>
                  <a:srgbClr val="CBCBCB"/>
                </a:solidFill>
                <a:latin typeface="Optima" charset="0"/>
                <a:ea typeface="ヒラギノ角ゴ ProN W3" charset="0"/>
                <a:cs typeface="ヒラギノ角ゴ ProN W3" charset="0"/>
                <a:sym typeface="Optima" charset="0"/>
              </a:defRPr>
            </a:lvl3pPr>
            <a:lvl4pPr marL="1600200" indent="-228600" eaLnBrk="0" hangingPunct="0">
              <a:spcBef>
                <a:spcPts val="500"/>
              </a:spcBef>
              <a:buSzPct val="62000"/>
              <a:buChar char="•"/>
              <a:defRPr>
                <a:solidFill>
                  <a:srgbClr val="CBCBCB"/>
                </a:solidFill>
                <a:latin typeface="Optima" charset="0"/>
                <a:ea typeface="ヒラギノ角ゴ ProN W3" charset="0"/>
                <a:cs typeface="ヒラギノ角ゴ ProN W3" charset="0"/>
                <a:sym typeface="Optima" charset="0"/>
              </a:defRPr>
            </a:lvl4pPr>
            <a:lvl5pPr marL="2057400" indent="-228600" eaLnBrk="0" hangingPunct="0">
              <a:spcBef>
                <a:spcPts val="500"/>
              </a:spcBef>
              <a:buSzPct val="62000"/>
              <a:buChar char="•"/>
              <a:defRPr>
                <a:solidFill>
                  <a:srgbClr val="CBCBCB"/>
                </a:solidFill>
                <a:latin typeface="Optima" charset="0"/>
                <a:ea typeface="ヒラギノ角ゴ ProN W3" charset="0"/>
                <a:cs typeface="ヒラギノ角ゴ ProN W3" charset="0"/>
                <a:sym typeface="Optima" charset="0"/>
              </a:defRPr>
            </a:lvl5pPr>
            <a:lvl6pPr marL="2514600" indent="-228600" eaLnBrk="0" fontAlgn="base" hangingPunct="0">
              <a:spcBef>
                <a:spcPts val="500"/>
              </a:spcBef>
              <a:spcAft>
                <a:spcPct val="0"/>
              </a:spcAft>
              <a:buSzPct val="62000"/>
              <a:buChar char="•"/>
              <a:defRPr>
                <a:solidFill>
                  <a:srgbClr val="CBCBCB"/>
                </a:solidFill>
                <a:latin typeface="Optima" charset="0"/>
                <a:ea typeface="ヒラギノ角ゴ ProN W3" charset="0"/>
                <a:cs typeface="ヒラギノ角ゴ ProN W3" charset="0"/>
                <a:sym typeface="Optima" charset="0"/>
              </a:defRPr>
            </a:lvl6pPr>
            <a:lvl7pPr marL="2971800" indent="-228600" eaLnBrk="0" fontAlgn="base" hangingPunct="0">
              <a:spcBef>
                <a:spcPts val="500"/>
              </a:spcBef>
              <a:spcAft>
                <a:spcPct val="0"/>
              </a:spcAft>
              <a:buSzPct val="62000"/>
              <a:buChar char="•"/>
              <a:defRPr>
                <a:solidFill>
                  <a:srgbClr val="CBCBCB"/>
                </a:solidFill>
                <a:latin typeface="Optima" charset="0"/>
                <a:ea typeface="ヒラギノ角ゴ ProN W3" charset="0"/>
                <a:cs typeface="ヒラギノ角ゴ ProN W3" charset="0"/>
                <a:sym typeface="Optima" charset="0"/>
              </a:defRPr>
            </a:lvl7pPr>
            <a:lvl8pPr marL="3429000" indent="-228600" eaLnBrk="0" fontAlgn="base" hangingPunct="0">
              <a:spcBef>
                <a:spcPts val="500"/>
              </a:spcBef>
              <a:spcAft>
                <a:spcPct val="0"/>
              </a:spcAft>
              <a:buSzPct val="62000"/>
              <a:buChar char="•"/>
              <a:defRPr>
                <a:solidFill>
                  <a:srgbClr val="CBCBCB"/>
                </a:solidFill>
                <a:latin typeface="Optima" charset="0"/>
                <a:ea typeface="ヒラギノ角ゴ ProN W3" charset="0"/>
                <a:cs typeface="ヒラギノ角ゴ ProN W3" charset="0"/>
                <a:sym typeface="Optima" charset="0"/>
              </a:defRPr>
            </a:lvl8pPr>
            <a:lvl9pPr marL="3886200" indent="-228600" eaLnBrk="0" fontAlgn="base" hangingPunct="0">
              <a:spcBef>
                <a:spcPts val="500"/>
              </a:spcBef>
              <a:spcAft>
                <a:spcPct val="0"/>
              </a:spcAft>
              <a:buSzPct val="62000"/>
              <a:buChar char="•"/>
              <a:defRPr>
                <a:solidFill>
                  <a:srgbClr val="CBCBCB"/>
                </a:solidFill>
                <a:latin typeface="Optima" charset="0"/>
                <a:ea typeface="ヒラギノ角ゴ ProN W3" charset="0"/>
                <a:cs typeface="ヒラギノ角ゴ ProN W3" charset="0"/>
                <a:sym typeface="Optima" charset="0"/>
              </a:defRPr>
            </a:lvl9pPr>
          </a:lstStyle>
          <a:p>
            <a:pPr eaLnBrk="1" hangingPunct="1">
              <a:spcBef>
                <a:spcPct val="0"/>
              </a:spcBef>
              <a:buSzTx/>
              <a:buFontTx/>
              <a:buNone/>
            </a:pPr>
            <a:r>
              <a:rPr lang="nl-NL" altLang="en-US" sz="1800" dirty="0" smtClean="0">
                <a:solidFill>
                  <a:srgbClr val="FFFFFF"/>
                </a:solidFill>
                <a:latin typeface="Times New Roman" panose="02020603050405020304" pitchFamily="18" charset="0"/>
              </a:rPr>
              <a:t>Antikythera </a:t>
            </a:r>
            <a:r>
              <a:rPr lang="nl-NL" altLang="en-US" sz="1800" dirty="0">
                <a:solidFill>
                  <a:srgbClr val="FFFFFF"/>
                </a:solidFill>
                <a:latin typeface="Times New Roman" panose="02020603050405020304" pitchFamily="18" charset="0"/>
              </a:rPr>
              <a:t>Mechanism</a:t>
            </a:r>
          </a:p>
          <a:p>
            <a:pPr eaLnBrk="1" hangingPunct="1">
              <a:spcBef>
                <a:spcPct val="0"/>
              </a:spcBef>
              <a:buSzTx/>
              <a:buFontTx/>
              <a:buNone/>
            </a:pPr>
            <a:endParaRPr lang="nl-NL" altLang="en-US" sz="1800" dirty="0">
              <a:solidFill>
                <a:srgbClr val="FFFFFF"/>
              </a:solidFill>
              <a:latin typeface="Times New Roman" panose="02020603050405020304" pitchFamily="18" charset="0"/>
            </a:endParaRPr>
          </a:p>
          <a:p>
            <a:pPr eaLnBrk="1" hangingPunct="1">
              <a:spcBef>
                <a:spcPct val="0"/>
              </a:spcBef>
              <a:buSzTx/>
              <a:buFontTx/>
              <a:buNone/>
            </a:pPr>
            <a:r>
              <a:rPr lang="nl-NL" altLang="en-US" sz="1800" dirty="0">
                <a:solidFill>
                  <a:srgbClr val="FFFFFF"/>
                </a:solidFill>
                <a:latin typeface="Times New Roman" panose="02020603050405020304" pitchFamily="18" charset="0"/>
              </a:rPr>
              <a:t>may be a planetarium</a:t>
            </a:r>
          </a:p>
          <a:p>
            <a:pPr eaLnBrk="1" hangingPunct="1">
              <a:spcBef>
                <a:spcPct val="0"/>
              </a:spcBef>
              <a:buSzTx/>
              <a:buFontTx/>
              <a:buNone/>
            </a:pPr>
            <a:r>
              <a:rPr lang="nl-NL" altLang="en-US" sz="1800" dirty="0">
                <a:solidFill>
                  <a:srgbClr val="FFFFFF"/>
                </a:solidFill>
                <a:latin typeface="Times New Roman" panose="02020603050405020304" pitchFamily="18" charset="0"/>
              </a:rPr>
              <a:t>following the  </a:t>
            </a:r>
          </a:p>
          <a:p>
            <a:pPr eaLnBrk="1" hangingPunct="1">
              <a:spcBef>
                <a:spcPct val="0"/>
              </a:spcBef>
              <a:buSzTx/>
              <a:buFontTx/>
              <a:buNone/>
            </a:pPr>
            <a:r>
              <a:rPr lang="nl-NL" altLang="en-US" sz="1800" dirty="0">
                <a:solidFill>
                  <a:srgbClr val="FFFFFF"/>
                </a:solidFill>
                <a:latin typeface="Times New Roman" panose="02020603050405020304" pitchFamily="18" charset="0"/>
              </a:rPr>
              <a:t>Cosmos of </a:t>
            </a:r>
            <a:r>
              <a:rPr lang="nl-NL" altLang="en-US" sz="1800" dirty="0" smtClean="0">
                <a:solidFill>
                  <a:srgbClr val="FFFFFF"/>
                </a:solidFill>
                <a:latin typeface="Times New Roman" panose="02020603050405020304" pitchFamily="18" charset="0"/>
              </a:rPr>
              <a:t>Aristoteles</a:t>
            </a:r>
          </a:p>
          <a:p>
            <a:pPr eaLnBrk="1" hangingPunct="1">
              <a:spcBef>
                <a:spcPct val="0"/>
              </a:spcBef>
              <a:buSzTx/>
              <a:buFontTx/>
              <a:buNone/>
            </a:pPr>
            <a:endParaRPr lang="nl-NL" altLang="en-US" sz="1800" dirty="0">
              <a:solidFill>
                <a:srgbClr val="FFFFFF"/>
              </a:solidFill>
              <a:latin typeface="Times New Roman" panose="02020603050405020304" pitchFamily="18" charset="0"/>
            </a:endParaRPr>
          </a:p>
          <a:p>
            <a:pPr eaLnBrk="1" hangingPunct="1">
              <a:spcBef>
                <a:spcPct val="0"/>
              </a:spcBef>
              <a:buSzTx/>
              <a:buFontTx/>
              <a:buNone/>
            </a:pPr>
            <a:r>
              <a:rPr lang="nl-NL" altLang="en-US" sz="1800" dirty="0" smtClean="0">
                <a:solidFill>
                  <a:srgbClr val="FFFFFF"/>
                </a:solidFill>
                <a:latin typeface="Times New Roman" panose="02020603050405020304" pitchFamily="18" charset="0"/>
              </a:rPr>
              <a:t>Moon</a:t>
            </a:r>
          </a:p>
          <a:p>
            <a:pPr eaLnBrk="1" hangingPunct="1">
              <a:spcBef>
                <a:spcPct val="0"/>
              </a:spcBef>
              <a:buSzTx/>
              <a:buFontTx/>
              <a:buNone/>
            </a:pPr>
            <a:r>
              <a:rPr lang="nl-NL" altLang="en-US" sz="1800" dirty="0" smtClean="0">
                <a:solidFill>
                  <a:srgbClr val="FFFFFF"/>
                </a:solidFill>
                <a:latin typeface="Times New Roman" panose="02020603050405020304" pitchFamily="18" charset="0"/>
              </a:rPr>
              <a:t>Mercury</a:t>
            </a:r>
          </a:p>
          <a:p>
            <a:pPr eaLnBrk="1" hangingPunct="1">
              <a:spcBef>
                <a:spcPct val="0"/>
              </a:spcBef>
              <a:buSzTx/>
              <a:buFontTx/>
              <a:buNone/>
            </a:pPr>
            <a:r>
              <a:rPr lang="nl-NL" altLang="en-US" sz="1800" dirty="0" smtClean="0">
                <a:solidFill>
                  <a:srgbClr val="FFFFFF"/>
                </a:solidFill>
                <a:latin typeface="Times New Roman" panose="02020603050405020304" pitchFamily="18" charset="0"/>
              </a:rPr>
              <a:t>Venus</a:t>
            </a:r>
          </a:p>
          <a:p>
            <a:pPr eaLnBrk="1" hangingPunct="1">
              <a:spcBef>
                <a:spcPct val="0"/>
              </a:spcBef>
              <a:buSzTx/>
              <a:buFontTx/>
              <a:buNone/>
            </a:pPr>
            <a:r>
              <a:rPr lang="nl-NL" altLang="en-US" sz="1800" dirty="0" smtClean="0">
                <a:solidFill>
                  <a:srgbClr val="FFFFFF"/>
                </a:solidFill>
                <a:latin typeface="Times New Roman" panose="02020603050405020304" pitchFamily="18" charset="0"/>
              </a:rPr>
              <a:t>Sun </a:t>
            </a:r>
          </a:p>
          <a:p>
            <a:pPr eaLnBrk="1" hangingPunct="1">
              <a:spcBef>
                <a:spcPct val="0"/>
              </a:spcBef>
              <a:buSzTx/>
              <a:buFontTx/>
              <a:buNone/>
            </a:pPr>
            <a:r>
              <a:rPr lang="nl-NL" altLang="en-US" sz="1800" dirty="0" smtClean="0">
                <a:solidFill>
                  <a:srgbClr val="FFFFFF"/>
                </a:solidFill>
                <a:latin typeface="Times New Roman" panose="02020603050405020304" pitchFamily="18" charset="0"/>
              </a:rPr>
              <a:t>Mars</a:t>
            </a:r>
          </a:p>
          <a:p>
            <a:pPr eaLnBrk="1" hangingPunct="1">
              <a:spcBef>
                <a:spcPct val="0"/>
              </a:spcBef>
              <a:buSzTx/>
              <a:buFontTx/>
              <a:buNone/>
            </a:pPr>
            <a:r>
              <a:rPr lang="nl-NL" altLang="en-US" sz="1800" dirty="0" smtClean="0">
                <a:solidFill>
                  <a:srgbClr val="FFFFFF"/>
                </a:solidFill>
                <a:latin typeface="Times New Roman" panose="02020603050405020304" pitchFamily="18" charset="0"/>
              </a:rPr>
              <a:t>Jupiter </a:t>
            </a:r>
          </a:p>
          <a:p>
            <a:pPr eaLnBrk="1" hangingPunct="1">
              <a:spcBef>
                <a:spcPct val="0"/>
              </a:spcBef>
              <a:buSzTx/>
              <a:buFontTx/>
              <a:buNone/>
            </a:pPr>
            <a:r>
              <a:rPr lang="nl-NL" altLang="en-US" sz="1800" dirty="0" smtClean="0">
                <a:solidFill>
                  <a:srgbClr val="FFFFFF"/>
                </a:solidFill>
                <a:latin typeface="Times New Roman" panose="02020603050405020304" pitchFamily="18" charset="0"/>
              </a:rPr>
              <a:t>Saturn  </a:t>
            </a:r>
            <a:endParaRPr lang="en-GB" altLang="en-US" sz="1800" dirty="0">
              <a:solidFill>
                <a:srgbClr val="FFFFFF"/>
              </a:solidFill>
              <a:latin typeface="Times New Roman" panose="02020603050405020304" pitchFamily="18" charset="0"/>
            </a:endParaRPr>
          </a:p>
        </p:txBody>
      </p:sp>
      <p:sp>
        <p:nvSpPr>
          <p:cNvPr id="6" name="TextBox 5"/>
          <p:cNvSpPr txBox="1"/>
          <p:nvPr/>
        </p:nvSpPr>
        <p:spPr>
          <a:xfrm>
            <a:off x="6588125" y="620713"/>
            <a:ext cx="2808288" cy="3693319"/>
          </a:xfrm>
          <a:prstGeom prst="rect">
            <a:avLst/>
          </a:prstGeom>
          <a:noFill/>
        </p:spPr>
        <p:txBody>
          <a:bodyPr lIns="91440" tIns="45720" rIns="91440" bIns="45720">
            <a:spAutoFit/>
          </a:bodyPr>
          <a:lstStyle/>
          <a:p>
            <a:pPr marL="342900" indent="-342900">
              <a:buFontTx/>
              <a:buAutoNum type="alphaUcPeriod"/>
              <a:defRPr/>
            </a:pPr>
            <a:r>
              <a:rPr lang="nl-NL" dirty="0">
                <a:solidFill>
                  <a:srgbClr val="FFFFFF"/>
                </a:solidFill>
                <a:latin typeface="Times New Roman" panose="02020603050405020304" pitchFamily="18" charset="0"/>
              </a:rPr>
              <a:t>Jones found all </a:t>
            </a:r>
          </a:p>
          <a:p>
            <a:pPr marL="342900" indent="-342900">
              <a:buFontTx/>
              <a:buAutoNum type="alphaUcPeriod"/>
              <a:defRPr/>
            </a:pPr>
            <a:endParaRPr lang="nl-NL" dirty="0">
              <a:solidFill>
                <a:srgbClr val="FFFFFF"/>
              </a:solidFill>
              <a:latin typeface="Times New Roman" panose="02020603050405020304" pitchFamily="18" charset="0"/>
            </a:endParaRPr>
          </a:p>
          <a:p>
            <a:pPr>
              <a:defRPr/>
            </a:pPr>
            <a:r>
              <a:rPr lang="nl-NL" dirty="0">
                <a:solidFill>
                  <a:srgbClr val="FFFFFF"/>
                </a:solidFill>
                <a:latin typeface="Times New Roman" panose="02020603050405020304" pitchFamily="18" charset="0"/>
              </a:rPr>
              <a:t>5 planet names &amp; </a:t>
            </a:r>
          </a:p>
          <a:p>
            <a:pPr>
              <a:defRPr/>
            </a:pPr>
            <a:r>
              <a:rPr lang="nl-NL" dirty="0">
                <a:solidFill>
                  <a:srgbClr val="FFFFFF"/>
                </a:solidFill>
                <a:latin typeface="Times New Roman" panose="02020603050405020304" pitchFamily="18" charset="0"/>
              </a:rPr>
              <a:t>Moon and Sun </a:t>
            </a:r>
          </a:p>
          <a:p>
            <a:pPr>
              <a:defRPr/>
            </a:pPr>
            <a:endParaRPr lang="nl-NL" dirty="0">
              <a:solidFill>
                <a:srgbClr val="FFFFFF"/>
              </a:solidFill>
              <a:latin typeface="Times New Roman" panose="02020603050405020304" pitchFamily="18" charset="0"/>
            </a:endParaRPr>
          </a:p>
          <a:p>
            <a:pPr marL="285750" indent="-285750">
              <a:buFont typeface="Arial" panose="020B0604020202020204" pitchFamily="34" charset="0"/>
              <a:buChar char="•"/>
              <a:defRPr/>
            </a:pPr>
            <a:r>
              <a:rPr lang="nl-NL" dirty="0" smtClean="0">
                <a:solidFill>
                  <a:srgbClr val="FFFFFF"/>
                </a:solidFill>
                <a:latin typeface="Times New Roman" panose="02020603050405020304" pitchFamily="18" charset="0"/>
              </a:rPr>
              <a:t>in inscriptions:</a:t>
            </a:r>
            <a:endParaRPr lang="nl-NL" dirty="0">
              <a:solidFill>
                <a:srgbClr val="FFFFFF"/>
              </a:solidFill>
              <a:latin typeface="Times New Roman" panose="02020603050405020304" pitchFamily="18" charset="0"/>
            </a:endParaRPr>
          </a:p>
          <a:p>
            <a:pPr marL="285750" indent="-285750">
              <a:buFontTx/>
              <a:buChar char="-"/>
              <a:defRPr/>
            </a:pPr>
            <a:r>
              <a:rPr lang="nl-NL" dirty="0" smtClean="0">
                <a:solidFill>
                  <a:srgbClr val="FFFFFF"/>
                </a:solidFill>
                <a:latin typeface="Times New Roman" panose="02020603050405020304" pitchFamily="18" charset="0"/>
              </a:rPr>
              <a:t>ordered </a:t>
            </a:r>
            <a:r>
              <a:rPr lang="nl-NL" dirty="0">
                <a:solidFill>
                  <a:srgbClr val="FFFFFF"/>
                </a:solidFill>
                <a:latin typeface="Times New Roman" panose="02020603050405020304" pitchFamily="18" charset="0"/>
              </a:rPr>
              <a:t>like </a:t>
            </a:r>
            <a:r>
              <a:rPr lang="nl-NL" dirty="0" smtClean="0">
                <a:solidFill>
                  <a:srgbClr val="FFFFFF"/>
                </a:solidFill>
                <a:latin typeface="Times New Roman" panose="02020603050405020304" pitchFamily="18" charset="0"/>
              </a:rPr>
              <a:t>Cosmos</a:t>
            </a:r>
          </a:p>
          <a:p>
            <a:pPr marL="285750" indent="-285750">
              <a:buFontTx/>
              <a:buChar char="-"/>
              <a:defRPr/>
            </a:pPr>
            <a:r>
              <a:rPr lang="nl-NL" dirty="0">
                <a:solidFill>
                  <a:srgbClr val="FFFFFF"/>
                </a:solidFill>
                <a:latin typeface="Times New Roman" panose="02020603050405020304" pitchFamily="18" charset="0"/>
              </a:rPr>
              <a:t>e</a:t>
            </a:r>
            <a:r>
              <a:rPr lang="nl-NL" dirty="0" smtClean="0">
                <a:solidFill>
                  <a:srgbClr val="FFFFFF"/>
                </a:solidFill>
                <a:latin typeface="Times New Roman" panose="02020603050405020304" pitchFamily="18" charset="0"/>
              </a:rPr>
              <a:t>ach with</a:t>
            </a:r>
          </a:p>
          <a:p>
            <a:pPr>
              <a:defRPr/>
            </a:pPr>
            <a:r>
              <a:rPr lang="nl-NL" dirty="0">
                <a:solidFill>
                  <a:srgbClr val="FFFFFF"/>
                </a:solidFill>
                <a:latin typeface="Times New Roman" panose="02020603050405020304" pitchFamily="18" charset="0"/>
              </a:rPr>
              <a:t> </a:t>
            </a:r>
            <a:r>
              <a:rPr lang="nl-NL" dirty="0" smtClean="0">
                <a:solidFill>
                  <a:srgbClr val="FFFFFF"/>
                </a:solidFill>
                <a:latin typeface="Times New Roman" panose="02020603050405020304" pitchFamily="18" charset="0"/>
              </a:rPr>
              <a:t>    descriptive &amp; </a:t>
            </a:r>
          </a:p>
          <a:p>
            <a:pPr>
              <a:defRPr/>
            </a:pPr>
            <a:r>
              <a:rPr lang="nl-NL" dirty="0">
                <a:solidFill>
                  <a:srgbClr val="FFFFFF"/>
                </a:solidFill>
                <a:latin typeface="Times New Roman" panose="02020603050405020304" pitchFamily="18" charset="0"/>
              </a:rPr>
              <a:t> </a:t>
            </a:r>
            <a:r>
              <a:rPr lang="nl-NL" dirty="0" smtClean="0">
                <a:solidFill>
                  <a:srgbClr val="FFFFFF"/>
                </a:solidFill>
                <a:latin typeface="Times New Roman" panose="02020603050405020304" pitchFamily="18" charset="0"/>
              </a:rPr>
              <a:t>    theophoric name </a:t>
            </a:r>
          </a:p>
          <a:p>
            <a:pPr marL="285750" indent="-285750">
              <a:buFontTx/>
              <a:buChar char="-"/>
              <a:defRPr/>
            </a:pPr>
            <a:r>
              <a:rPr lang="nl-NL" dirty="0" smtClean="0">
                <a:solidFill>
                  <a:srgbClr val="FFFFFF"/>
                </a:solidFill>
                <a:latin typeface="Times New Roman" panose="02020603050405020304" pitchFamily="18" charset="0"/>
              </a:rPr>
              <a:t>e.g. Venus: </a:t>
            </a:r>
          </a:p>
          <a:p>
            <a:pPr>
              <a:defRPr/>
            </a:pPr>
            <a:r>
              <a:rPr lang="nl-NL" dirty="0" smtClean="0">
                <a:solidFill>
                  <a:srgbClr val="FFFFFF"/>
                </a:solidFill>
                <a:latin typeface="Times New Roman" panose="02020603050405020304" pitchFamily="18" charset="0"/>
              </a:rPr>
              <a:t>     + Phosphoros</a:t>
            </a:r>
          </a:p>
          <a:p>
            <a:pPr>
              <a:defRPr/>
            </a:pPr>
            <a:r>
              <a:rPr lang="nl-NL" dirty="0">
                <a:solidFill>
                  <a:srgbClr val="FFFFFF"/>
                </a:solidFill>
                <a:latin typeface="Times New Roman" panose="02020603050405020304" pitchFamily="18" charset="0"/>
              </a:rPr>
              <a:t> </a:t>
            </a:r>
            <a:r>
              <a:rPr lang="nl-NL" dirty="0" smtClean="0">
                <a:solidFill>
                  <a:srgbClr val="FFFFFF"/>
                </a:solidFill>
                <a:latin typeface="Times New Roman" panose="02020603050405020304" pitchFamily="18" charset="0"/>
              </a:rPr>
              <a:t>    + star of Aphrodite</a:t>
            </a:r>
          </a:p>
        </p:txBody>
      </p:sp>
      <p:sp>
        <p:nvSpPr>
          <p:cNvPr id="3" name="TextBox 2"/>
          <p:cNvSpPr txBox="1"/>
          <p:nvPr/>
        </p:nvSpPr>
        <p:spPr>
          <a:xfrm>
            <a:off x="6444208" y="5805264"/>
            <a:ext cx="2232248" cy="523220"/>
          </a:xfrm>
          <a:prstGeom prst="rect">
            <a:avLst/>
          </a:prstGeom>
          <a:noFill/>
        </p:spPr>
        <p:txBody>
          <a:bodyPr wrap="square" rtlCol="0">
            <a:spAutoFit/>
          </a:bodyPr>
          <a:lstStyle/>
          <a:p>
            <a:r>
              <a:rPr lang="nl-NL" sz="1400" dirty="0" smtClean="0">
                <a:solidFill>
                  <a:srgbClr val="FFFFFF"/>
                </a:solidFill>
                <a:latin typeface="Arial" pitchFamily="34" charset="0"/>
                <a:cs typeface="Arial" pitchFamily="34" charset="0"/>
              </a:rPr>
              <a:t>Freeth &amp; Jones 2012</a:t>
            </a:r>
          </a:p>
          <a:p>
            <a:r>
              <a:rPr lang="nl-NL" sz="1400" dirty="0" smtClean="0">
                <a:solidFill>
                  <a:srgbClr val="FFFFFF"/>
                </a:solidFill>
                <a:latin typeface="Arial" pitchFamily="34" charset="0"/>
                <a:cs typeface="Arial" pitchFamily="34" charset="0"/>
              </a:rPr>
              <a:t>ISAW publ.</a:t>
            </a:r>
            <a:endParaRPr lang="en-GB" sz="1400" dirty="0">
              <a:solidFill>
                <a:srgbClr val="FFFFFF"/>
              </a:solidFill>
              <a:latin typeface="Arial" pitchFamily="34" charset="0"/>
              <a:cs typeface="Arial" pitchFamily="34" charset="0"/>
            </a:endParaRPr>
          </a:p>
        </p:txBody>
      </p:sp>
      <p:sp>
        <p:nvSpPr>
          <p:cNvPr id="5" name="Rectangle 4"/>
          <p:cNvSpPr/>
          <p:nvPr/>
        </p:nvSpPr>
        <p:spPr bwMode="auto">
          <a:xfrm>
            <a:off x="6444208" y="5733256"/>
            <a:ext cx="1872208" cy="720080"/>
          </a:xfrm>
          <a:prstGeom prst="rect">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a:endParaRPr lang="en-GB" sz="4200" smtClean="0">
              <a:solidFill>
                <a:srgbClr val="FFFFFF"/>
              </a:solidFill>
              <a:effectLst>
                <a:outerShdw blurRad="38100" dist="38100" dir="2700000" algn="tl">
                  <a:srgbClr val="000000">
                    <a:alpha val="43137"/>
                  </a:srgbClr>
                </a:outerShdw>
              </a:effectLst>
              <a:latin typeface="Optima" charset="0"/>
              <a:sym typeface="Optima" charset="0"/>
            </a:endParaRPr>
          </a:p>
        </p:txBody>
      </p:sp>
    </p:spTree>
    <p:extLst>
      <p:ext uri="{BB962C8B-B14F-4D97-AF65-F5344CB8AC3E}">
        <p14:creationId xmlns:p14="http://schemas.microsoft.com/office/powerpoint/2010/main" val="3500402704"/>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smtClean="0"/>
              <a:t>Claudius Ptolemaeus</a:t>
            </a:r>
            <a:br>
              <a:rPr smtClean="0"/>
            </a:br>
            <a:r>
              <a:rPr smtClean="0">
                <a:sym typeface="Mathematica1"/>
              </a:rPr>
              <a:t>   </a:t>
            </a:r>
            <a:r>
              <a:rPr smtClean="0"/>
              <a:t/>
            </a:r>
            <a:br>
              <a:rPr smtClean="0"/>
            </a:br>
            <a:r>
              <a:rPr smtClean="0"/>
              <a:t/>
            </a:r>
            <a:br>
              <a:rPr smtClean="0"/>
            </a:br>
            <a:r>
              <a:rPr smtClean="0"/>
              <a:t>AD  83-168</a:t>
            </a:r>
            <a:br>
              <a:rPr smtClean="0"/>
            </a:br>
            <a:endParaRPr/>
          </a:p>
        </p:txBody>
      </p:sp>
    </p:spTree>
    <p:extLst>
      <p:ext uri="{BB962C8B-B14F-4D97-AF65-F5344CB8AC3E}">
        <p14:creationId xmlns:p14="http://schemas.microsoft.com/office/powerpoint/2010/main" val="3538399019"/>
      </p:ext>
    </p:extLst>
  </p:cSld>
  <p:clrMapOvr>
    <a:masterClrMapping/>
  </p:clrMapOvr>
  <p:transition spd="slow">
    <p:zoom/>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chool_of_athens.ptolemaeu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0"/>
            <a:ext cx="11655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357158" y="4786322"/>
            <a:ext cx="8305800" cy="1981200"/>
          </a:xfrm>
        </p:spPr>
        <p:txBody>
          <a:bodyPr/>
          <a:lstStyle/>
          <a:p>
            <a:pPr eaLnBrk="1" fontAlgn="auto" hangingPunct="1">
              <a:spcAft>
                <a:spcPts val="0"/>
              </a:spcAft>
              <a:defRPr/>
            </a:pPr>
            <a:r>
              <a:rPr smtClean="0">
                <a:solidFill>
                  <a:srgbClr val="000099"/>
                </a:solidFill>
              </a:rPr>
              <a:t>Claudius Ptolemaeus</a:t>
            </a:r>
            <a:br>
              <a:rPr smtClean="0">
                <a:solidFill>
                  <a:srgbClr val="000099"/>
                </a:solidFill>
              </a:rPr>
            </a:br>
            <a:r>
              <a:rPr smtClean="0">
                <a:solidFill>
                  <a:srgbClr val="000099"/>
                </a:solidFill>
                <a:sym typeface="Mathematica1"/>
              </a:rPr>
              <a:t>   </a:t>
            </a:r>
            <a:r>
              <a:rPr smtClean="0">
                <a:solidFill>
                  <a:srgbClr val="000099"/>
                </a:solidFill>
              </a:rPr>
              <a:t/>
            </a:r>
            <a:br>
              <a:rPr smtClean="0">
                <a:solidFill>
                  <a:srgbClr val="000099"/>
                </a:solidFill>
              </a:rPr>
            </a:br>
            <a:r>
              <a:rPr smtClean="0">
                <a:solidFill>
                  <a:srgbClr val="000099"/>
                </a:solidFill>
              </a:rPr>
              <a:t/>
            </a:r>
            <a:br>
              <a:rPr smtClean="0">
                <a:solidFill>
                  <a:srgbClr val="000099"/>
                </a:solidFill>
              </a:rPr>
            </a:br>
            <a:r>
              <a:rPr smtClean="0">
                <a:solidFill>
                  <a:srgbClr val="000099"/>
                </a:solidFill>
              </a:rPr>
              <a:t>AD  83-168</a:t>
            </a:r>
            <a:r>
              <a:rPr smtClean="0"/>
              <a:t/>
            </a:r>
            <a:br>
              <a:rPr smtClean="0"/>
            </a:br>
            <a:endParaRPr/>
          </a:p>
        </p:txBody>
      </p:sp>
    </p:spTree>
    <p:extLst>
      <p:ext uri="{BB962C8B-B14F-4D97-AF65-F5344CB8AC3E}">
        <p14:creationId xmlns:p14="http://schemas.microsoft.com/office/powerpoint/2010/main" val="1772589869"/>
      </p:ext>
    </p:extLst>
  </p:cSld>
  <p:clrMapOvr>
    <a:masterClrMapping/>
  </p:clrMapOvr>
  <p:transition spd="slow">
    <p:zoom/>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429124" y="5143512"/>
            <a:ext cx="8229600" cy="1143000"/>
          </a:xfrm>
        </p:spPr>
        <p:txBody>
          <a:bodyPr>
            <a:normAutofit fontScale="90000"/>
          </a:bodyPr>
          <a:lstStyle/>
          <a:p>
            <a:pPr eaLnBrk="1" fontAlgn="auto" hangingPunct="1">
              <a:spcAft>
                <a:spcPts val="0"/>
              </a:spcAft>
              <a:defRPr/>
            </a:pPr>
            <a:r>
              <a:rPr sz="5100" smtClean="0"/>
              <a:t> </a:t>
            </a:r>
            <a:br>
              <a:rPr sz="5100" smtClean="0"/>
            </a:br>
            <a:r>
              <a:rPr sz="5100" smtClean="0"/>
              <a:t> Claudius</a:t>
            </a:r>
            <a:br>
              <a:rPr sz="5100" smtClean="0"/>
            </a:br>
            <a:r>
              <a:rPr sz="5100" smtClean="0"/>
              <a:t> Ptolemaeus</a:t>
            </a:r>
            <a:br>
              <a:rPr sz="5100" smtClean="0"/>
            </a:br>
            <a:r>
              <a:rPr sz="2800" smtClean="0"/>
              <a:t/>
            </a:r>
            <a:br>
              <a:rPr sz="2800" smtClean="0"/>
            </a:br>
            <a:r>
              <a:rPr sz="2800" smtClean="0"/>
              <a:t>  </a:t>
            </a:r>
            <a:r>
              <a:rPr sz="2800" smtClean="0">
                <a:solidFill>
                  <a:schemeClr val="bg1">
                    <a:lumMod val="85000"/>
                    <a:lumOff val="15000"/>
                  </a:schemeClr>
                </a:solidFill>
              </a:rPr>
              <a:t>Thebaid/Ptolemais </a:t>
            </a:r>
            <a:r>
              <a:rPr sz="2800" err="1" smtClean="0">
                <a:solidFill>
                  <a:schemeClr val="bg1">
                    <a:lumMod val="85000"/>
                    <a:lumOff val="15000"/>
                  </a:schemeClr>
                </a:solidFill>
              </a:rPr>
              <a:t>Hermiou</a:t>
            </a:r>
            <a:r>
              <a:rPr sz="2800" smtClean="0">
                <a:solidFill>
                  <a:schemeClr val="bg1">
                    <a:lumMod val="85000"/>
                    <a:lumOff val="15000"/>
                  </a:schemeClr>
                </a:solidFill>
              </a:rPr>
              <a:t>-</a:t>
            </a:r>
            <a:br>
              <a:rPr sz="2800" smtClean="0">
                <a:solidFill>
                  <a:schemeClr val="bg1">
                    <a:lumMod val="85000"/>
                    <a:lumOff val="15000"/>
                  </a:schemeClr>
                </a:solidFill>
              </a:rPr>
            </a:br>
            <a:r>
              <a:rPr sz="2800" smtClean="0">
                <a:solidFill>
                  <a:schemeClr val="bg1">
                    <a:lumMod val="85000"/>
                    <a:lumOff val="15000"/>
                  </a:schemeClr>
                </a:solidFill>
              </a:rPr>
              <a:t>  Alexandria                83-168 A.D.</a:t>
            </a:r>
            <a:br>
              <a:rPr sz="2800" smtClean="0">
                <a:solidFill>
                  <a:schemeClr val="bg1">
                    <a:lumMod val="85000"/>
                    <a:lumOff val="15000"/>
                  </a:schemeClr>
                </a:solidFill>
              </a:rPr>
            </a:br>
            <a:r>
              <a:rPr sz="2800" smtClean="0">
                <a:solidFill>
                  <a:schemeClr val="bg1">
                    <a:lumMod val="85000"/>
                    <a:lumOff val="15000"/>
                  </a:schemeClr>
                </a:solidFill>
              </a:rPr>
              <a:t/>
            </a:r>
            <a:br>
              <a:rPr sz="2800" smtClean="0">
                <a:solidFill>
                  <a:schemeClr val="bg1">
                    <a:lumMod val="85000"/>
                    <a:lumOff val="15000"/>
                  </a:schemeClr>
                </a:solidFill>
              </a:rPr>
            </a:br>
            <a:r>
              <a:rPr sz="2800" smtClean="0">
                <a:solidFill>
                  <a:schemeClr val="bg1">
                    <a:lumMod val="85000"/>
                    <a:lumOff val="15000"/>
                  </a:schemeClr>
                </a:solidFill>
              </a:rPr>
              <a:t>           </a:t>
            </a:r>
            <a:r>
              <a:rPr sz="2800" smtClean="0">
                <a:solidFill>
                  <a:schemeClr val="bg1">
                    <a:lumMod val="85000"/>
                    <a:lumOff val="15000"/>
                  </a:schemeClr>
                </a:solidFill>
                <a:sym typeface="Mathematica5"/>
              </a:rPr>
              <a:t>   </a:t>
            </a:r>
            <a:r>
              <a:rPr sz="2800" smtClean="0">
                <a:solidFill>
                  <a:schemeClr val="bg1">
                    <a:lumMod val="85000"/>
                    <a:lumOff val="15000"/>
                  </a:schemeClr>
                </a:solidFill>
              </a:rPr>
              <a:t>Mathematician</a:t>
            </a:r>
            <a:br>
              <a:rPr sz="2800" smtClean="0">
                <a:solidFill>
                  <a:schemeClr val="bg1">
                    <a:lumMod val="85000"/>
                    <a:lumOff val="15000"/>
                  </a:schemeClr>
                </a:solidFill>
              </a:rPr>
            </a:br>
            <a:r>
              <a:rPr sz="2800" smtClean="0">
                <a:solidFill>
                  <a:schemeClr val="bg1">
                    <a:lumMod val="85000"/>
                    <a:lumOff val="15000"/>
                  </a:schemeClr>
                </a:solidFill>
              </a:rPr>
              <a:t>           </a:t>
            </a:r>
            <a:r>
              <a:rPr sz="2800" smtClean="0">
                <a:solidFill>
                  <a:schemeClr val="bg1">
                    <a:lumMod val="85000"/>
                    <a:lumOff val="15000"/>
                  </a:schemeClr>
                </a:solidFill>
                <a:sym typeface="Mathematica5"/>
              </a:rPr>
              <a:t>   </a:t>
            </a:r>
            <a:r>
              <a:rPr sz="2800" smtClean="0">
                <a:solidFill>
                  <a:schemeClr val="bg1">
                    <a:lumMod val="85000"/>
                    <a:lumOff val="15000"/>
                  </a:schemeClr>
                </a:solidFill>
              </a:rPr>
              <a:t>Astronomer </a:t>
            </a:r>
            <a:br>
              <a:rPr sz="2800" smtClean="0">
                <a:solidFill>
                  <a:schemeClr val="bg1">
                    <a:lumMod val="85000"/>
                    <a:lumOff val="15000"/>
                  </a:schemeClr>
                </a:solidFill>
              </a:rPr>
            </a:br>
            <a:r>
              <a:rPr sz="2800" smtClean="0">
                <a:solidFill>
                  <a:schemeClr val="bg1">
                    <a:lumMod val="85000"/>
                    <a:lumOff val="15000"/>
                  </a:schemeClr>
                </a:solidFill>
              </a:rPr>
              <a:t>           </a:t>
            </a:r>
            <a:r>
              <a:rPr sz="2800" smtClean="0">
                <a:solidFill>
                  <a:schemeClr val="bg1">
                    <a:lumMod val="85000"/>
                    <a:lumOff val="15000"/>
                  </a:schemeClr>
                </a:solidFill>
                <a:sym typeface="Mathematica5"/>
              </a:rPr>
              <a:t>   </a:t>
            </a:r>
            <a:r>
              <a:rPr sz="2800" smtClean="0">
                <a:solidFill>
                  <a:schemeClr val="bg1">
                    <a:lumMod val="85000"/>
                    <a:lumOff val="15000"/>
                  </a:schemeClr>
                </a:solidFill>
              </a:rPr>
              <a:t>Geographer</a:t>
            </a:r>
            <a:br>
              <a:rPr sz="2800" smtClean="0">
                <a:solidFill>
                  <a:schemeClr val="bg1">
                    <a:lumMod val="85000"/>
                    <a:lumOff val="15000"/>
                  </a:schemeClr>
                </a:solidFill>
              </a:rPr>
            </a:br>
            <a:r>
              <a:rPr sz="2800" smtClean="0">
                <a:solidFill>
                  <a:schemeClr val="bg1">
                    <a:lumMod val="85000"/>
                    <a:lumOff val="15000"/>
                  </a:schemeClr>
                </a:solidFill>
              </a:rPr>
              <a:t>           </a:t>
            </a:r>
            <a:r>
              <a:rPr sz="2800" smtClean="0">
                <a:solidFill>
                  <a:schemeClr val="bg1">
                    <a:lumMod val="85000"/>
                    <a:lumOff val="15000"/>
                  </a:schemeClr>
                </a:solidFill>
                <a:sym typeface="Mathematica5"/>
              </a:rPr>
              <a:t>   </a:t>
            </a:r>
            <a:r>
              <a:rPr sz="2800" smtClean="0">
                <a:solidFill>
                  <a:schemeClr val="bg1">
                    <a:lumMod val="85000"/>
                    <a:lumOff val="15000"/>
                  </a:schemeClr>
                </a:solidFill>
              </a:rPr>
              <a:t>Astrologer</a:t>
            </a:r>
            <a:br>
              <a:rPr sz="2800" smtClean="0">
                <a:solidFill>
                  <a:schemeClr val="bg1">
                    <a:lumMod val="85000"/>
                    <a:lumOff val="15000"/>
                  </a:schemeClr>
                </a:solidFill>
              </a:rPr>
            </a:br>
            <a:r>
              <a:rPr sz="2800" smtClean="0">
                <a:solidFill>
                  <a:schemeClr val="bg1">
                    <a:lumMod val="85000"/>
                    <a:lumOff val="15000"/>
                  </a:schemeClr>
                </a:solidFill>
              </a:rPr>
              <a:t>additional interests in</a:t>
            </a:r>
            <a:br>
              <a:rPr sz="2800" smtClean="0">
                <a:solidFill>
                  <a:schemeClr val="bg1">
                    <a:lumMod val="85000"/>
                    <a:lumOff val="15000"/>
                  </a:schemeClr>
                </a:solidFill>
              </a:rPr>
            </a:br>
            <a:r>
              <a:rPr sz="2800" smtClean="0">
                <a:solidFill>
                  <a:schemeClr val="bg1">
                    <a:lumMod val="85000"/>
                    <a:lumOff val="15000"/>
                  </a:schemeClr>
                </a:solidFill>
              </a:rPr>
              <a:t>           </a:t>
            </a:r>
            <a:r>
              <a:rPr sz="2800" smtClean="0">
                <a:solidFill>
                  <a:schemeClr val="bg1">
                    <a:lumMod val="85000"/>
                    <a:lumOff val="15000"/>
                  </a:schemeClr>
                </a:solidFill>
                <a:sym typeface="Mathematica5"/>
              </a:rPr>
              <a:t>    </a:t>
            </a:r>
            <a:r>
              <a:rPr sz="2800" smtClean="0">
                <a:solidFill>
                  <a:schemeClr val="bg1">
                    <a:lumMod val="85000"/>
                    <a:lumOff val="15000"/>
                  </a:schemeClr>
                </a:solidFill>
              </a:rPr>
              <a:t>Optics</a:t>
            </a:r>
            <a:br>
              <a:rPr sz="2800" smtClean="0">
                <a:solidFill>
                  <a:schemeClr val="bg1">
                    <a:lumMod val="85000"/>
                    <a:lumOff val="15000"/>
                  </a:schemeClr>
                </a:solidFill>
              </a:rPr>
            </a:br>
            <a:r>
              <a:rPr sz="2800" smtClean="0">
                <a:solidFill>
                  <a:schemeClr val="bg1">
                    <a:lumMod val="85000"/>
                    <a:lumOff val="15000"/>
                  </a:schemeClr>
                </a:solidFill>
              </a:rPr>
              <a:t>           </a:t>
            </a:r>
            <a:r>
              <a:rPr sz="2800" smtClean="0">
                <a:solidFill>
                  <a:schemeClr val="bg1">
                    <a:lumMod val="85000"/>
                    <a:lumOff val="15000"/>
                  </a:schemeClr>
                </a:solidFill>
                <a:sym typeface="Mathematica5"/>
              </a:rPr>
              <a:t>    </a:t>
            </a:r>
            <a:r>
              <a:rPr sz="2800" smtClean="0">
                <a:solidFill>
                  <a:schemeClr val="bg1">
                    <a:lumMod val="85000"/>
                    <a:lumOff val="15000"/>
                  </a:schemeClr>
                </a:solidFill>
              </a:rPr>
              <a:t>Music</a:t>
            </a:r>
            <a:br>
              <a:rPr sz="2800" smtClean="0">
                <a:solidFill>
                  <a:schemeClr val="bg1">
                    <a:lumMod val="85000"/>
                    <a:lumOff val="15000"/>
                  </a:schemeClr>
                </a:solidFill>
              </a:rPr>
            </a:br>
            <a:r>
              <a:rPr sz="2800" smtClean="0">
                <a:solidFill>
                  <a:schemeClr val="bg1">
                    <a:lumMod val="85000"/>
                    <a:lumOff val="15000"/>
                  </a:schemeClr>
                </a:solidFill>
              </a:rPr>
              <a:t>           </a:t>
            </a:r>
            <a:r>
              <a:rPr sz="2800" smtClean="0">
                <a:solidFill>
                  <a:schemeClr val="bg1">
                    <a:lumMod val="85000"/>
                    <a:lumOff val="15000"/>
                  </a:schemeClr>
                </a:solidFill>
                <a:sym typeface="Mathematica5"/>
              </a:rPr>
              <a:t>    </a:t>
            </a:r>
            <a:r>
              <a:rPr sz="2800" smtClean="0">
                <a:solidFill>
                  <a:schemeClr val="bg1">
                    <a:lumMod val="85000"/>
                    <a:lumOff val="15000"/>
                  </a:schemeClr>
                </a:solidFill>
              </a:rPr>
              <a:t>Philosophy</a:t>
            </a:r>
            <a:endParaRPr sz="2800">
              <a:solidFill>
                <a:schemeClr val="bg1">
                  <a:lumMod val="85000"/>
                  <a:lumOff val="15000"/>
                </a:schemeClr>
              </a:solidFill>
            </a:endParaRPr>
          </a:p>
        </p:txBody>
      </p:sp>
      <p:pic>
        <p:nvPicPr>
          <p:cNvPr id="23555" name="Picture 3" descr="ptolemy_sculptur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357188"/>
            <a:ext cx="4232275"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4313" y="357188"/>
            <a:ext cx="4214812" cy="60721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78971284"/>
      </p:ext>
    </p:extLst>
  </p:cSld>
  <p:clrMapOvr>
    <a:masterClrMapping/>
  </p:clrMapOvr>
  <p:transition spd="slow">
    <p:zoom/>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ptolemy.tetrabiblo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357188"/>
            <a:ext cx="4246562"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4500562" y="4500570"/>
            <a:ext cx="8229600" cy="1143000"/>
          </a:xfrm>
        </p:spPr>
        <p:txBody>
          <a:bodyPr>
            <a:normAutofit fontScale="90000"/>
          </a:bodyPr>
          <a:lstStyle/>
          <a:p>
            <a:pPr eaLnBrk="1" fontAlgn="auto" hangingPunct="1">
              <a:spcAft>
                <a:spcPts val="0"/>
              </a:spcAft>
              <a:defRPr/>
            </a:pPr>
            <a:r>
              <a:rPr sz="5100" smtClean="0"/>
              <a:t> </a:t>
            </a:r>
            <a:br>
              <a:rPr sz="5100" smtClean="0"/>
            </a:br>
            <a:r>
              <a:rPr sz="5100" smtClean="0"/>
              <a:t> Claudius</a:t>
            </a:r>
            <a:br>
              <a:rPr sz="5100" smtClean="0"/>
            </a:br>
            <a:r>
              <a:rPr sz="5100" smtClean="0"/>
              <a:t> Ptolemaeus</a:t>
            </a:r>
            <a:br>
              <a:rPr sz="5100" smtClean="0"/>
            </a:br>
            <a:r>
              <a:rPr sz="2800" smtClean="0"/>
              <a:t/>
            </a:r>
            <a:br>
              <a:rPr sz="2800" smtClean="0"/>
            </a:br>
            <a:r>
              <a:rPr sz="2800" smtClean="0"/>
              <a:t>  </a:t>
            </a:r>
            <a:br>
              <a:rPr sz="2800" smtClean="0"/>
            </a:br>
            <a:r>
              <a:rPr sz="2800" smtClean="0"/>
              <a:t/>
            </a:r>
            <a:br>
              <a:rPr sz="2800" smtClean="0"/>
            </a:br>
            <a:r>
              <a:rPr sz="2800" smtClean="0">
                <a:solidFill>
                  <a:schemeClr val="bg1">
                    <a:lumMod val="85000"/>
                    <a:lumOff val="15000"/>
                  </a:schemeClr>
                </a:solidFill>
              </a:rPr>
              <a:t>Culmination  &amp;   Synthesis</a:t>
            </a:r>
            <a:br>
              <a:rPr sz="2800" smtClean="0">
                <a:solidFill>
                  <a:schemeClr val="bg1">
                    <a:lumMod val="85000"/>
                    <a:lumOff val="15000"/>
                  </a:schemeClr>
                </a:solidFill>
              </a:rPr>
            </a:br>
            <a:r>
              <a:rPr sz="2800" smtClean="0">
                <a:solidFill>
                  <a:schemeClr val="bg1">
                    <a:lumMod val="85000"/>
                    <a:lumOff val="15000"/>
                  </a:schemeClr>
                </a:solidFill>
              </a:rPr>
              <a:t>       Hellenistic Astronomy</a:t>
            </a:r>
            <a:br>
              <a:rPr sz="2800" smtClean="0">
                <a:solidFill>
                  <a:schemeClr val="bg1">
                    <a:lumMod val="85000"/>
                    <a:lumOff val="15000"/>
                  </a:schemeClr>
                </a:solidFill>
              </a:rPr>
            </a:br>
            <a:r>
              <a:rPr sz="2800" smtClean="0">
                <a:solidFill>
                  <a:schemeClr val="bg1">
                    <a:lumMod val="85000"/>
                    <a:lumOff val="15000"/>
                  </a:schemeClr>
                </a:solidFill>
              </a:rPr>
              <a:t>       Geography in Classical World</a:t>
            </a:r>
            <a:br>
              <a:rPr sz="2800" smtClean="0">
                <a:solidFill>
                  <a:schemeClr val="bg1">
                    <a:lumMod val="85000"/>
                    <a:lumOff val="15000"/>
                  </a:schemeClr>
                </a:solidFill>
              </a:rPr>
            </a:br>
            <a:r>
              <a:rPr sz="2800" smtClean="0">
                <a:solidFill>
                  <a:schemeClr val="bg1">
                    <a:lumMod val="85000"/>
                    <a:lumOff val="15000"/>
                  </a:schemeClr>
                </a:solidFill>
              </a:rPr>
              <a:t/>
            </a:r>
            <a:br>
              <a:rPr sz="2800" smtClean="0">
                <a:solidFill>
                  <a:schemeClr val="bg1">
                    <a:lumMod val="85000"/>
                    <a:lumOff val="15000"/>
                  </a:schemeClr>
                </a:solidFill>
              </a:rPr>
            </a:br>
            <a:r>
              <a:rPr sz="2800" smtClean="0">
                <a:solidFill>
                  <a:schemeClr val="bg1">
                    <a:lumMod val="85000"/>
                    <a:lumOff val="15000"/>
                  </a:schemeClr>
                </a:solidFill>
              </a:rPr>
              <a:t>Lasting and dominant influence,  </a:t>
            </a:r>
            <a:br>
              <a:rPr sz="2800" smtClean="0">
                <a:solidFill>
                  <a:schemeClr val="bg1">
                    <a:lumMod val="85000"/>
                    <a:lumOff val="15000"/>
                  </a:schemeClr>
                </a:solidFill>
              </a:rPr>
            </a:br>
            <a:r>
              <a:rPr sz="2800" smtClean="0">
                <a:solidFill>
                  <a:schemeClr val="bg1">
                    <a:lumMod val="85000"/>
                    <a:lumOff val="15000"/>
                  </a:schemeClr>
                </a:solidFill>
              </a:rPr>
              <a:t>        &gt;  1500 yrs, </a:t>
            </a:r>
            <a:br>
              <a:rPr sz="2800" smtClean="0">
                <a:solidFill>
                  <a:schemeClr val="bg1">
                    <a:lumMod val="85000"/>
                    <a:lumOff val="15000"/>
                  </a:schemeClr>
                </a:solidFill>
              </a:rPr>
            </a:br>
            <a:r>
              <a:rPr sz="2800" smtClean="0">
                <a:solidFill>
                  <a:schemeClr val="bg1">
                    <a:lumMod val="85000"/>
                    <a:lumOff val="15000"/>
                  </a:schemeClr>
                </a:solidFill>
              </a:rPr>
              <a:t>        European &amp;  Islamic science </a:t>
            </a:r>
            <a:endParaRPr sz="2800">
              <a:solidFill>
                <a:schemeClr val="bg1">
                  <a:lumMod val="85000"/>
                  <a:lumOff val="15000"/>
                </a:schemeClr>
              </a:solidFill>
            </a:endParaRPr>
          </a:p>
        </p:txBody>
      </p:sp>
      <p:sp>
        <p:nvSpPr>
          <p:cNvPr id="5" name="Rectangle 4"/>
          <p:cNvSpPr/>
          <p:nvPr/>
        </p:nvSpPr>
        <p:spPr>
          <a:xfrm>
            <a:off x="214313" y="357188"/>
            <a:ext cx="4214812" cy="60721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0810953"/>
      </p:ext>
    </p:extLst>
  </p:cSld>
  <p:clrMapOvr>
    <a:masterClrMapping/>
  </p:clrMapOvr>
  <p:transition spd="slow">
    <p:zoom/>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7" name="Picture 6" descr="ALEXS1.jpg"/>
          <p:cNvPicPr>
            <a:picLocks noChangeAspect="1"/>
          </p:cNvPicPr>
          <p:nvPr/>
        </p:nvPicPr>
        <p:blipFill>
          <a:blip r:embed="rId2"/>
          <a:stretch>
            <a:fillRect/>
          </a:stretch>
        </p:blipFill>
        <p:spPr>
          <a:xfrm>
            <a:off x="0" y="0"/>
            <a:ext cx="10982325" cy="6858000"/>
          </a:xfrm>
          <a:prstGeom prst="rect">
            <a:avLst/>
          </a:prstGeom>
          <a:effectLst>
            <a:outerShdw blurRad="50800" dir="2580000" algn="ctr" rotWithShape="0">
              <a:srgbClr val="000000">
                <a:alpha val="43137"/>
              </a:srgbClr>
            </a:outerShdw>
          </a:effectLst>
        </p:spPr>
      </p:pic>
      <p:sp>
        <p:nvSpPr>
          <p:cNvPr id="3" name="Title 2"/>
          <p:cNvSpPr>
            <a:spLocks noGrp="1"/>
          </p:cNvSpPr>
          <p:nvPr>
            <p:ph type="title"/>
          </p:nvPr>
        </p:nvSpPr>
        <p:spPr>
          <a:xfrm>
            <a:off x="214282" y="4929198"/>
            <a:ext cx="9644130" cy="1428760"/>
          </a:xfrm>
        </p:spPr>
        <p:txBody>
          <a:bodyPr>
            <a:noAutofit/>
          </a:bodyPr>
          <a:lstStyle/>
          <a:p>
            <a:pPr eaLnBrk="1" fontAlgn="auto" hangingPunct="1">
              <a:spcAft>
                <a:spcPts val="0"/>
              </a:spcAft>
              <a:defRPr/>
            </a:pPr>
            <a:r>
              <a:rPr sz="4000" b="1" smtClean="0">
                <a:solidFill>
                  <a:schemeClr val="tx1"/>
                </a:solidFill>
              </a:rPr>
              <a:t>Alexandria:</a:t>
            </a:r>
            <a:br>
              <a:rPr sz="4000" b="1" smtClean="0">
                <a:solidFill>
                  <a:schemeClr val="tx1"/>
                </a:solidFill>
              </a:rPr>
            </a:br>
            <a:r>
              <a:rPr sz="4000" b="1" smtClean="0">
                <a:solidFill>
                  <a:schemeClr val="tx1"/>
                </a:solidFill>
              </a:rPr>
              <a:t>Birthplace of the </a:t>
            </a:r>
            <a:br>
              <a:rPr sz="4000" b="1" smtClean="0">
                <a:solidFill>
                  <a:schemeClr val="tx1"/>
                </a:solidFill>
              </a:rPr>
            </a:br>
            <a:r>
              <a:rPr sz="4000" b="1" smtClean="0">
                <a:solidFill>
                  <a:schemeClr val="tx1"/>
                </a:solidFill>
              </a:rPr>
              <a:t>Western Mind</a:t>
            </a:r>
            <a:endParaRPr sz="4000" b="1">
              <a:solidFill>
                <a:schemeClr val="tx1"/>
              </a:solidFill>
            </a:endParaRPr>
          </a:p>
        </p:txBody>
      </p:sp>
      <p:pic>
        <p:nvPicPr>
          <p:cNvPr id="10" name="Picture 9" descr="PHAROS$20FLASHING.gif"/>
          <p:cNvPicPr>
            <a:picLocks noChangeAspect="1"/>
          </p:cNvPicPr>
          <p:nvPr/>
        </p:nvPicPr>
        <p:blipFill>
          <a:blip r:embed="rId3"/>
          <a:stretch>
            <a:fillRect/>
          </a:stretch>
        </p:blipFill>
        <p:spPr>
          <a:xfrm>
            <a:off x="4643438" y="500042"/>
            <a:ext cx="4143404" cy="5855349"/>
          </a:xfrm>
          <a:prstGeom prst="rect">
            <a:avLst/>
          </a:prstGeom>
          <a:effectLst>
            <a:outerShdw blurRad="50800" dist="152400" dir="2940000" algn="ctr" rotWithShape="0">
              <a:srgbClr val="000000">
                <a:alpha val="43137"/>
              </a:srgbClr>
            </a:outerShdw>
          </a:effectLst>
          <a:scene3d>
            <a:camera prst="orthographicFront"/>
            <a:lightRig rig="threePt" dir="t"/>
          </a:scene3d>
          <a:sp3d>
            <a:bevelT/>
          </a:sp3d>
        </p:spPr>
      </p:pic>
      <p:cxnSp>
        <p:nvCxnSpPr>
          <p:cNvPr id="12" name="Straight Arrow Connector 11"/>
          <p:cNvCxnSpPr/>
          <p:nvPr/>
        </p:nvCxnSpPr>
        <p:spPr>
          <a:xfrm>
            <a:off x="1500188" y="1500188"/>
            <a:ext cx="1714500" cy="428625"/>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26630" name="Picture 12" descr="alexandria.library.slide2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188" y="214313"/>
            <a:ext cx="20002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357188" y="214313"/>
            <a:ext cx="2000250" cy="15001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632" name="TextBox 14"/>
          <p:cNvSpPr txBox="1">
            <a:spLocks noChangeArrowheads="1"/>
          </p:cNvSpPr>
          <p:nvPr/>
        </p:nvSpPr>
        <p:spPr bwMode="auto">
          <a:xfrm>
            <a:off x="285750" y="1714500"/>
            <a:ext cx="2000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b="1" smtClean="0">
                <a:solidFill>
                  <a:prstClr val="black"/>
                </a:solidFill>
              </a:rPr>
              <a:t>Mouseion:  the Library </a:t>
            </a:r>
          </a:p>
        </p:txBody>
      </p:sp>
    </p:spTree>
    <p:extLst>
      <p:ext uri="{BB962C8B-B14F-4D97-AF65-F5344CB8AC3E}">
        <p14:creationId xmlns:p14="http://schemas.microsoft.com/office/powerpoint/2010/main" val="833085456"/>
      </p:ext>
    </p:extLst>
  </p:cSld>
  <p:clrMapOvr>
    <a:masterClrMapping/>
  </p:clrMapOvr>
  <p:transition spd="slow">
    <p:zoom/>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onconstruction-storage-rooms-cosmos.jpg"/>
          <p:cNvPicPr>
            <a:picLocks noChangeAspect="1"/>
          </p:cNvPicPr>
          <p:nvPr/>
        </p:nvPicPr>
        <p:blipFill>
          <a:blip r:embed="rId2"/>
          <a:stretch>
            <a:fillRect/>
          </a:stretch>
        </p:blipFill>
        <p:spPr>
          <a:xfrm>
            <a:off x="0" y="0"/>
            <a:ext cx="10523538" cy="6978650"/>
          </a:xfrm>
          <a:prstGeom prst="rect">
            <a:avLst/>
          </a:prstGeom>
          <a:effectLst>
            <a:outerShdw blurRad="50800" dir="5400000" algn="ctr" rotWithShape="0">
              <a:srgbClr val="000000">
                <a:alpha val="43137"/>
              </a:srgbClr>
            </a:outerShdw>
          </a:effectLst>
        </p:spPr>
      </p:pic>
      <p:sp>
        <p:nvSpPr>
          <p:cNvPr id="15" name="Rectangle 14"/>
          <p:cNvSpPr/>
          <p:nvPr/>
        </p:nvSpPr>
        <p:spPr>
          <a:xfrm>
            <a:off x="0" y="0"/>
            <a:ext cx="10501313" cy="7000875"/>
          </a:xfrm>
          <a:prstGeom prst="rect">
            <a:avLst/>
          </a:prstGeom>
          <a:solidFill>
            <a:schemeClr val="accent1">
              <a:alpha val="27000"/>
            </a:schemeClr>
          </a:solid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428596" y="5500702"/>
            <a:ext cx="9929882" cy="1143000"/>
          </a:xfrm>
        </p:spPr>
        <p:txBody>
          <a:bodyPr>
            <a:noAutofit/>
          </a:bodyPr>
          <a:lstStyle/>
          <a:p>
            <a:pPr eaLnBrk="1" fontAlgn="auto" hangingPunct="1">
              <a:spcAft>
                <a:spcPts val="0"/>
              </a:spcAft>
              <a:defRPr/>
            </a:pPr>
            <a:r>
              <a:rPr sz="5700" smtClean="0">
                <a:solidFill>
                  <a:srgbClr val="5C1F00"/>
                </a:solidFill>
              </a:rPr>
              <a:t>Great Library of Alexandria</a:t>
            </a:r>
            <a:endParaRPr sz="5700">
              <a:solidFill>
                <a:srgbClr val="5C1F00"/>
              </a:solidFill>
            </a:endParaRPr>
          </a:p>
        </p:txBody>
      </p:sp>
      <p:pic>
        <p:nvPicPr>
          <p:cNvPr id="12" name="Picture 11" descr="alexandria.library.jpg"/>
          <p:cNvPicPr>
            <a:picLocks noChangeAspect="1"/>
          </p:cNvPicPr>
          <p:nvPr/>
        </p:nvPicPr>
        <p:blipFill>
          <a:blip r:embed="rId3"/>
          <a:stretch>
            <a:fillRect/>
          </a:stretch>
        </p:blipFill>
        <p:spPr>
          <a:xfrm>
            <a:off x="4857750" y="1428750"/>
            <a:ext cx="3756025" cy="4143375"/>
          </a:xfrm>
          <a:prstGeom prst="rect">
            <a:avLst/>
          </a:prstGeom>
          <a:ln>
            <a:solidFill>
              <a:schemeClr val="bg2"/>
            </a:solidFill>
          </a:ln>
          <a:effectLst>
            <a:outerShdw blurRad="50800" dist="304800" dir="2940000" algn="ctr" rotWithShape="0">
              <a:srgbClr val="000000">
                <a:alpha val="43137"/>
              </a:srgbClr>
            </a:outerShdw>
          </a:effectLst>
        </p:spPr>
      </p:pic>
      <p:sp>
        <p:nvSpPr>
          <p:cNvPr id="8" name="Rectangle 7"/>
          <p:cNvSpPr/>
          <p:nvPr/>
        </p:nvSpPr>
        <p:spPr>
          <a:xfrm>
            <a:off x="4830763" y="1428750"/>
            <a:ext cx="3813175" cy="4143375"/>
          </a:xfrm>
          <a:prstGeom prst="rect">
            <a:avLst/>
          </a:prstGeom>
          <a:noFill/>
          <a:ln w="508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571500" y="3929063"/>
            <a:ext cx="4143375" cy="1643062"/>
          </a:xfrm>
          <a:prstGeom prst="rect">
            <a:avLst/>
          </a:prstGeom>
          <a:solidFill>
            <a:schemeClr val="accent2">
              <a:lumMod val="40000"/>
              <a:lumOff val="60000"/>
              <a:alpha val="78000"/>
            </a:schemeClr>
          </a:solidFill>
          <a:ln w="508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656" name="TextBox 12"/>
          <p:cNvSpPr txBox="1">
            <a:spLocks noChangeArrowheads="1"/>
          </p:cNvSpPr>
          <p:nvPr/>
        </p:nvSpPr>
        <p:spPr bwMode="auto">
          <a:xfrm>
            <a:off x="642938" y="4000500"/>
            <a:ext cx="43576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mtClean="0">
                <a:solidFill>
                  <a:srgbClr val="444D26"/>
                </a:solidFill>
              </a:rPr>
              <a:t>Ptolemaeus’  Workplace:</a:t>
            </a:r>
          </a:p>
          <a:p>
            <a:pPr eaLnBrk="1" hangingPunct="1"/>
            <a:endParaRPr lang="en-US" altLang="en-US" smtClean="0">
              <a:solidFill>
                <a:srgbClr val="444D26"/>
              </a:solidFill>
            </a:endParaRPr>
          </a:p>
          <a:p>
            <a:pPr eaLnBrk="1" hangingPunct="1"/>
            <a:r>
              <a:rPr lang="en-US" altLang="en-US" smtClean="0">
                <a:solidFill>
                  <a:srgbClr val="444D26"/>
                </a:solidFill>
              </a:rPr>
              <a:t>Mouseion:   World’s first “university”</a:t>
            </a:r>
          </a:p>
          <a:p>
            <a:pPr eaLnBrk="1" hangingPunct="1"/>
            <a:r>
              <a:rPr lang="en-US" altLang="en-US" smtClean="0">
                <a:solidFill>
                  <a:srgbClr val="444D26"/>
                </a:solidFill>
              </a:rPr>
              <a:t>Library:        700,000  book scrolls</a:t>
            </a:r>
          </a:p>
          <a:p>
            <a:pPr eaLnBrk="1" hangingPunct="1"/>
            <a:r>
              <a:rPr lang="en-US" altLang="en-US" smtClean="0">
                <a:solidFill>
                  <a:srgbClr val="444D26"/>
                </a:solidFill>
              </a:rPr>
              <a:t>Storage of all knowledge ancient world</a:t>
            </a:r>
          </a:p>
        </p:txBody>
      </p:sp>
    </p:spTree>
    <p:extLst>
      <p:ext uri="{BB962C8B-B14F-4D97-AF65-F5344CB8AC3E}">
        <p14:creationId xmlns:p14="http://schemas.microsoft.com/office/powerpoint/2010/main" val="630522115"/>
      </p:ext>
    </p:extLst>
  </p:cSld>
  <p:clrMapOvr>
    <a:masterClrMapping/>
  </p:clrMapOvr>
  <p:transition spd="slow">
    <p:zoom/>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3" descr="almagest.9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000"/>
            <a:ext cx="91440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85813" y="1500188"/>
            <a:ext cx="7715250" cy="4857750"/>
          </a:xfrm>
          <a:prstGeom prst="rect">
            <a:avLst/>
          </a:prstGeom>
          <a:solidFill>
            <a:schemeClr val="accent1">
              <a:alpha val="46000"/>
            </a:schemeClr>
          </a:solidFill>
          <a:ln>
            <a:solidFill>
              <a:schemeClr val="tx2">
                <a:lumMod val="10000"/>
              </a:schemeClr>
            </a:solidFill>
          </a:ln>
          <a:effectLst>
            <a:outerShdw blurRad="50800" dist="177800" dir="438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Content Placeholder 1"/>
          <p:cNvSpPr>
            <a:spLocks noGrp="1"/>
          </p:cNvSpPr>
          <p:nvPr>
            <p:ph idx="1"/>
          </p:nvPr>
        </p:nvSpPr>
        <p:spPr>
          <a:xfrm>
            <a:off x="1000125" y="1500188"/>
            <a:ext cx="8229600" cy="4876800"/>
          </a:xfrm>
        </p:spPr>
        <p:txBody>
          <a:bodyPr>
            <a:normAutofit fontScale="92500" lnSpcReduction="20000"/>
          </a:bodyPr>
          <a:lstStyle/>
          <a:p>
            <a:pPr marL="274320" indent="-274320" eaLnBrk="1" fontAlgn="auto" hangingPunct="1">
              <a:spcAft>
                <a:spcPts val="0"/>
              </a:spcAft>
              <a:buFont typeface="Wingdings 2"/>
              <a:buNone/>
              <a:defRPr/>
            </a:pPr>
            <a:endParaRPr lang="en-US" sz="2700" dirty="0" smtClean="0"/>
          </a:p>
          <a:p>
            <a:pPr marL="274320" indent="-274320" eaLnBrk="1" fontAlgn="auto" hangingPunct="1">
              <a:spcAft>
                <a:spcPts val="0"/>
              </a:spcAft>
              <a:buFont typeface="Wingdings 2"/>
              <a:buChar char=""/>
              <a:defRPr/>
            </a:pPr>
            <a:r>
              <a:rPr lang="en-US" sz="2700" i="1" dirty="0" smtClean="0">
                <a:solidFill>
                  <a:schemeClr val="tx2">
                    <a:lumMod val="10000"/>
                  </a:schemeClr>
                </a:solidFill>
              </a:rPr>
              <a:t>Almagest</a:t>
            </a:r>
            <a:r>
              <a:rPr lang="en-US" sz="2700" dirty="0" smtClean="0">
                <a:solidFill>
                  <a:schemeClr val="tx2">
                    <a:lumMod val="10000"/>
                  </a:schemeClr>
                </a:solidFill>
              </a:rPr>
              <a:t> (13 books)                               </a:t>
            </a:r>
            <a:r>
              <a:rPr lang="en-US" sz="2200" dirty="0" smtClean="0">
                <a:solidFill>
                  <a:schemeClr val="tx2">
                    <a:lumMod val="10000"/>
                  </a:schemeClr>
                </a:solidFill>
              </a:rPr>
              <a:t>astronomy</a:t>
            </a:r>
          </a:p>
          <a:p>
            <a:pPr marL="274320" indent="-274320" eaLnBrk="1" fontAlgn="auto" hangingPunct="1">
              <a:spcAft>
                <a:spcPts val="0"/>
              </a:spcAft>
              <a:buFont typeface="Wingdings 2"/>
              <a:buChar char=""/>
              <a:defRPr/>
            </a:pPr>
            <a:r>
              <a:rPr lang="en-US" sz="2700" i="1" dirty="0" smtClean="0">
                <a:solidFill>
                  <a:schemeClr val="tx2">
                    <a:lumMod val="10000"/>
                  </a:schemeClr>
                </a:solidFill>
              </a:rPr>
              <a:t>Geography </a:t>
            </a:r>
            <a:r>
              <a:rPr lang="en-US" sz="2700" dirty="0" smtClean="0">
                <a:solidFill>
                  <a:schemeClr val="tx2">
                    <a:lumMod val="10000"/>
                  </a:schemeClr>
                </a:solidFill>
              </a:rPr>
              <a:t>(8 books)                              </a:t>
            </a:r>
            <a:r>
              <a:rPr lang="en-US" sz="2200" dirty="0" smtClean="0">
                <a:solidFill>
                  <a:schemeClr val="tx2">
                    <a:lumMod val="10000"/>
                  </a:schemeClr>
                </a:solidFill>
              </a:rPr>
              <a:t>geography</a:t>
            </a:r>
          </a:p>
          <a:p>
            <a:pPr marL="274320" indent="-274320" eaLnBrk="1" fontAlgn="auto" hangingPunct="1">
              <a:spcAft>
                <a:spcPts val="0"/>
              </a:spcAft>
              <a:buFont typeface="Wingdings 2"/>
              <a:buChar char=""/>
              <a:defRPr/>
            </a:pPr>
            <a:r>
              <a:rPr lang="en-US" sz="2700" i="1" dirty="0" smtClean="0">
                <a:solidFill>
                  <a:schemeClr val="tx2">
                    <a:lumMod val="10000"/>
                  </a:schemeClr>
                </a:solidFill>
              </a:rPr>
              <a:t>Optics</a:t>
            </a:r>
            <a:r>
              <a:rPr lang="en-US" sz="2700" dirty="0" smtClean="0">
                <a:solidFill>
                  <a:schemeClr val="tx2">
                    <a:lumMod val="10000"/>
                  </a:schemeClr>
                </a:solidFill>
              </a:rPr>
              <a:t> (5 books)                                     </a:t>
            </a:r>
            <a:r>
              <a:rPr lang="en-US" sz="2200" dirty="0" smtClean="0">
                <a:solidFill>
                  <a:schemeClr val="tx2">
                    <a:lumMod val="10000"/>
                  </a:schemeClr>
                </a:solidFill>
              </a:rPr>
              <a:t>physics</a:t>
            </a:r>
          </a:p>
          <a:p>
            <a:pPr marL="274320" indent="-274320" eaLnBrk="1" fontAlgn="auto" hangingPunct="1">
              <a:spcAft>
                <a:spcPts val="0"/>
              </a:spcAft>
              <a:buFont typeface="Wingdings 2"/>
              <a:buChar char=""/>
              <a:defRPr/>
            </a:pPr>
            <a:r>
              <a:rPr lang="en-US" sz="2700" i="1" dirty="0" smtClean="0">
                <a:solidFill>
                  <a:schemeClr val="tx2">
                    <a:lumMod val="10000"/>
                  </a:schemeClr>
                </a:solidFill>
              </a:rPr>
              <a:t>Tetrabiblos </a:t>
            </a:r>
            <a:r>
              <a:rPr lang="en-US" sz="2700" dirty="0" smtClean="0">
                <a:solidFill>
                  <a:schemeClr val="tx2">
                    <a:lumMod val="10000"/>
                  </a:schemeClr>
                </a:solidFill>
              </a:rPr>
              <a:t>(4 books)                             </a:t>
            </a:r>
            <a:r>
              <a:rPr lang="en-US" sz="2200" dirty="0" smtClean="0">
                <a:solidFill>
                  <a:schemeClr val="tx2">
                    <a:lumMod val="10000"/>
                  </a:schemeClr>
                </a:solidFill>
              </a:rPr>
              <a:t>astrology</a:t>
            </a:r>
          </a:p>
          <a:p>
            <a:pPr marL="274320" indent="-274320" eaLnBrk="1" fontAlgn="auto" hangingPunct="1">
              <a:spcAft>
                <a:spcPts val="0"/>
              </a:spcAft>
              <a:buFont typeface="Wingdings 2"/>
              <a:buChar char=""/>
              <a:defRPr/>
            </a:pPr>
            <a:r>
              <a:rPr lang="en-US" sz="2700" i="1" dirty="0" smtClean="0">
                <a:solidFill>
                  <a:schemeClr val="tx2">
                    <a:lumMod val="10000"/>
                  </a:schemeClr>
                </a:solidFill>
              </a:rPr>
              <a:t>Harmonics</a:t>
            </a:r>
            <a:r>
              <a:rPr lang="en-US" sz="2700" dirty="0" smtClean="0">
                <a:solidFill>
                  <a:schemeClr val="tx2">
                    <a:lumMod val="10000"/>
                  </a:schemeClr>
                </a:solidFill>
              </a:rPr>
              <a:t> (3 books)</a:t>
            </a:r>
          </a:p>
          <a:p>
            <a:pPr marL="274320" indent="-274320" eaLnBrk="1" fontAlgn="auto" hangingPunct="1">
              <a:spcAft>
                <a:spcPts val="0"/>
              </a:spcAft>
              <a:buFont typeface="Wingdings 2"/>
              <a:buChar char=""/>
              <a:defRPr/>
            </a:pPr>
            <a:r>
              <a:rPr lang="en-US" sz="2700" i="1" dirty="0" smtClean="0">
                <a:solidFill>
                  <a:schemeClr val="tx2">
                    <a:lumMod val="10000"/>
                  </a:schemeClr>
                </a:solidFill>
              </a:rPr>
              <a:t>Planetary Hypotheses </a:t>
            </a:r>
            <a:r>
              <a:rPr lang="en-US" sz="2700" dirty="0" smtClean="0">
                <a:solidFill>
                  <a:schemeClr val="tx2">
                    <a:lumMod val="10000"/>
                  </a:schemeClr>
                </a:solidFill>
              </a:rPr>
              <a:t>(2 books)           </a:t>
            </a:r>
            <a:r>
              <a:rPr lang="en-US" sz="2200" dirty="0" smtClean="0">
                <a:solidFill>
                  <a:schemeClr val="tx2">
                    <a:lumMod val="10000"/>
                  </a:schemeClr>
                </a:solidFill>
              </a:rPr>
              <a:t>astronomy</a:t>
            </a:r>
          </a:p>
          <a:p>
            <a:pPr marL="274320" indent="-274320" eaLnBrk="1" fontAlgn="auto" hangingPunct="1">
              <a:spcAft>
                <a:spcPts val="0"/>
              </a:spcAft>
              <a:buFont typeface="Wingdings 2"/>
              <a:buChar char=""/>
              <a:defRPr/>
            </a:pPr>
            <a:r>
              <a:rPr lang="en-US" sz="2700" i="1" dirty="0" smtClean="0">
                <a:solidFill>
                  <a:schemeClr val="tx2">
                    <a:lumMod val="10000"/>
                  </a:schemeClr>
                </a:solidFill>
              </a:rPr>
              <a:t>Analemma</a:t>
            </a:r>
            <a:endParaRPr lang="en-US" sz="2700" dirty="0" smtClean="0">
              <a:solidFill>
                <a:schemeClr val="tx2">
                  <a:lumMod val="10000"/>
                </a:schemeClr>
              </a:solidFill>
            </a:endParaRPr>
          </a:p>
          <a:p>
            <a:pPr marL="274320" indent="-274320" eaLnBrk="1" fontAlgn="auto" hangingPunct="1">
              <a:spcAft>
                <a:spcPts val="0"/>
              </a:spcAft>
              <a:buFont typeface="Wingdings 2"/>
              <a:buChar char=""/>
              <a:defRPr/>
            </a:pPr>
            <a:r>
              <a:rPr lang="en-US" sz="2700" i="1" dirty="0" smtClean="0">
                <a:solidFill>
                  <a:schemeClr val="tx2">
                    <a:lumMod val="10000"/>
                  </a:schemeClr>
                </a:solidFill>
              </a:rPr>
              <a:t>Canobic Inscription</a:t>
            </a:r>
            <a:endParaRPr lang="en-US" sz="2700" dirty="0" smtClean="0">
              <a:solidFill>
                <a:schemeClr val="tx2">
                  <a:lumMod val="10000"/>
                </a:schemeClr>
              </a:solidFill>
            </a:endParaRPr>
          </a:p>
          <a:p>
            <a:pPr marL="274320" indent="-274320" eaLnBrk="1" fontAlgn="auto" hangingPunct="1">
              <a:spcAft>
                <a:spcPts val="0"/>
              </a:spcAft>
              <a:buFont typeface="Wingdings 2"/>
              <a:buChar char=""/>
              <a:defRPr/>
            </a:pPr>
            <a:r>
              <a:rPr lang="en-US" sz="2700" i="1" dirty="0" err="1" smtClean="0">
                <a:solidFill>
                  <a:schemeClr val="tx2">
                    <a:lumMod val="10000"/>
                  </a:schemeClr>
                </a:solidFill>
              </a:rPr>
              <a:t>Planispherium</a:t>
            </a:r>
            <a:r>
              <a:rPr lang="en-US" sz="2700" i="1" dirty="0" smtClean="0">
                <a:solidFill>
                  <a:schemeClr val="tx2">
                    <a:lumMod val="10000"/>
                  </a:schemeClr>
                </a:solidFill>
              </a:rPr>
              <a:t>                                           </a:t>
            </a:r>
            <a:r>
              <a:rPr lang="en-US" sz="2200" dirty="0" smtClean="0">
                <a:solidFill>
                  <a:schemeClr val="tx2">
                    <a:lumMod val="10000"/>
                  </a:schemeClr>
                </a:solidFill>
              </a:rPr>
              <a:t>astronomy</a:t>
            </a:r>
          </a:p>
          <a:p>
            <a:pPr marL="274320" indent="-274320" eaLnBrk="1" fontAlgn="auto" hangingPunct="1">
              <a:spcAft>
                <a:spcPts val="0"/>
              </a:spcAft>
              <a:buFont typeface="Wingdings 2"/>
              <a:buChar char=""/>
              <a:defRPr/>
            </a:pPr>
            <a:r>
              <a:rPr lang="en-US" sz="2700" dirty="0" smtClean="0">
                <a:solidFill>
                  <a:schemeClr val="tx2">
                    <a:lumMod val="10000"/>
                  </a:schemeClr>
                </a:solidFill>
              </a:rPr>
              <a:t>Other astronomical works</a:t>
            </a:r>
          </a:p>
          <a:p>
            <a:pPr marL="274320" indent="-274320" eaLnBrk="1" fontAlgn="auto" hangingPunct="1">
              <a:spcAft>
                <a:spcPts val="0"/>
              </a:spcAft>
              <a:buFont typeface="Wingdings 2"/>
              <a:buChar char=""/>
              <a:defRPr/>
            </a:pPr>
            <a:r>
              <a:rPr lang="en-US" sz="2700" dirty="0" smtClean="0">
                <a:solidFill>
                  <a:schemeClr val="tx2">
                    <a:lumMod val="10000"/>
                  </a:schemeClr>
                </a:solidFill>
              </a:rPr>
              <a:t>Lost works</a:t>
            </a:r>
          </a:p>
          <a:p>
            <a:pPr marL="274320" indent="-274320" eaLnBrk="1" fontAlgn="auto" hangingPunct="1">
              <a:spcAft>
                <a:spcPts val="0"/>
              </a:spcAft>
              <a:buFont typeface="Wingdings 2"/>
              <a:buChar char=""/>
              <a:defRPr/>
            </a:pPr>
            <a:endParaRPr lang="en-US" dirty="0">
              <a:solidFill>
                <a:schemeClr val="tx2">
                  <a:lumMod val="10000"/>
                </a:schemeClr>
              </a:solidFill>
            </a:endParaRPr>
          </a:p>
        </p:txBody>
      </p:sp>
      <p:sp>
        <p:nvSpPr>
          <p:cNvPr id="3" name="Title 2"/>
          <p:cNvSpPr>
            <a:spLocks noGrp="1"/>
          </p:cNvSpPr>
          <p:nvPr>
            <p:ph type="title"/>
          </p:nvPr>
        </p:nvSpPr>
        <p:spPr>
          <a:xfrm>
            <a:off x="571472" y="571480"/>
            <a:ext cx="8229600" cy="1219200"/>
          </a:xfrm>
        </p:spPr>
        <p:txBody>
          <a:bodyPr>
            <a:normAutofit fontScale="90000"/>
          </a:bodyPr>
          <a:lstStyle/>
          <a:p>
            <a:pPr eaLnBrk="1" fontAlgn="auto" hangingPunct="1">
              <a:spcAft>
                <a:spcPts val="0"/>
              </a:spcAft>
              <a:defRPr/>
            </a:pPr>
            <a:r>
              <a:rPr smtClean="0"/>
              <a:t>        </a:t>
            </a:r>
            <a:r>
              <a:rPr sz="5300" smtClean="0">
                <a:solidFill>
                  <a:schemeClr val="tx2">
                    <a:lumMod val="10000"/>
                  </a:schemeClr>
                </a:solidFill>
              </a:rPr>
              <a:t>Ptolemy's  Bibliography     </a:t>
            </a:r>
            <a:r>
              <a:rPr smtClean="0">
                <a:solidFill>
                  <a:schemeClr val="tx2">
                    <a:lumMod val="10000"/>
                  </a:schemeClr>
                </a:solidFill>
              </a:rPr>
              <a:t/>
            </a:r>
            <a:br>
              <a:rPr smtClean="0">
                <a:solidFill>
                  <a:schemeClr val="tx2">
                    <a:lumMod val="10000"/>
                  </a:schemeClr>
                </a:solidFill>
              </a:rPr>
            </a:br>
            <a:r>
              <a:rPr smtClean="0">
                <a:solidFill>
                  <a:schemeClr val="tx2">
                    <a:lumMod val="10000"/>
                  </a:schemeClr>
                </a:solidFill>
              </a:rPr>
              <a:t>                        </a:t>
            </a:r>
            <a:endParaRPr/>
          </a:p>
        </p:txBody>
      </p:sp>
    </p:spTree>
    <p:extLst>
      <p:ext uri="{BB962C8B-B14F-4D97-AF65-F5344CB8AC3E}">
        <p14:creationId xmlns:p14="http://schemas.microsoft.com/office/powerpoint/2010/main" val="1311949985"/>
      </p:ext>
    </p:extLst>
  </p:cSld>
  <p:clrMapOvr>
    <a:masterClrMapping/>
  </p:clrMapOvr>
  <p:transition spd="slow">
    <p:zoom/>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trabiblos.jpg"/>
          <p:cNvPicPr>
            <a:picLocks noChangeAspect="1"/>
          </p:cNvPicPr>
          <p:nvPr/>
        </p:nvPicPr>
        <p:blipFill>
          <a:blip r:embed="rId2"/>
          <a:stretch>
            <a:fillRect/>
          </a:stretch>
        </p:blipFill>
        <p:spPr>
          <a:xfrm>
            <a:off x="4929190" y="2714620"/>
            <a:ext cx="3613624" cy="3748084"/>
          </a:xfrm>
          <a:prstGeom prst="rect">
            <a:avLst/>
          </a:prstGeom>
          <a:effectLst>
            <a:outerShdw blurRad="50800" dist="304800" dir="3120000" algn="ctr" rotWithShape="0">
              <a:srgbClr val="000000">
                <a:alpha val="43137"/>
              </a:srgbClr>
            </a:outerShdw>
          </a:effectLst>
          <a:scene3d>
            <a:camera prst="orthographicFront"/>
            <a:lightRig rig="threePt" dir="t"/>
          </a:scene3d>
          <a:sp3d>
            <a:bevelT/>
          </a:sp3d>
        </p:spPr>
      </p:pic>
      <p:pic>
        <p:nvPicPr>
          <p:cNvPr id="5" name="Picture 4" descr="almagest.9th.greek.jpg"/>
          <p:cNvPicPr>
            <a:picLocks noChangeAspect="1"/>
          </p:cNvPicPr>
          <p:nvPr/>
        </p:nvPicPr>
        <p:blipFill>
          <a:blip r:embed="rId3"/>
          <a:stretch>
            <a:fillRect/>
          </a:stretch>
        </p:blipFill>
        <p:spPr>
          <a:xfrm>
            <a:off x="1214414" y="142852"/>
            <a:ext cx="5517043" cy="4214818"/>
          </a:xfrm>
          <a:prstGeom prst="rect">
            <a:avLst/>
          </a:prstGeom>
          <a:effectLst>
            <a:outerShdw blurRad="50800" dist="317500" dir="2580000" algn="ctr" rotWithShape="0">
              <a:srgbClr val="000000">
                <a:alpha val="43137"/>
              </a:srgbClr>
            </a:outerShdw>
          </a:effectLst>
          <a:scene3d>
            <a:camera prst="orthographicFront"/>
            <a:lightRig rig="threePt" dir="t"/>
          </a:scene3d>
          <a:sp3d>
            <a:bevelT/>
          </a:sp3d>
        </p:spPr>
      </p:pic>
      <p:pic>
        <p:nvPicPr>
          <p:cNvPr id="9" name="Picture 8" descr="pl02.jpg"/>
          <p:cNvPicPr>
            <a:picLocks noChangeAspect="1"/>
          </p:cNvPicPr>
          <p:nvPr/>
        </p:nvPicPr>
        <p:blipFill>
          <a:blip r:embed="rId4"/>
          <a:stretch>
            <a:fillRect/>
          </a:stretch>
        </p:blipFill>
        <p:spPr>
          <a:xfrm>
            <a:off x="244041" y="2643181"/>
            <a:ext cx="4899463" cy="3437789"/>
          </a:xfrm>
          <a:prstGeom prst="rect">
            <a:avLst/>
          </a:prstGeom>
          <a:effectLst>
            <a:outerShdw blurRad="50800" dist="292100" dir="3120000" algn="ctr" rotWithShape="0">
              <a:srgbClr val="000000">
                <a:alpha val="43137"/>
              </a:srgbClr>
            </a:outerShdw>
          </a:effectLst>
          <a:scene3d>
            <a:camera prst="orthographicFront"/>
            <a:lightRig rig="threePt" dir="t"/>
          </a:scene3d>
          <a:sp3d>
            <a:bevelT/>
          </a:sp3d>
        </p:spPr>
      </p:pic>
      <p:sp>
        <p:nvSpPr>
          <p:cNvPr id="26629" name="TextBox 9"/>
          <p:cNvSpPr txBox="1">
            <a:spLocks noChangeArrowheads="1"/>
          </p:cNvSpPr>
          <p:nvPr/>
        </p:nvSpPr>
        <p:spPr bwMode="auto">
          <a:xfrm>
            <a:off x="7072313" y="357188"/>
            <a:ext cx="1714500" cy="1784350"/>
          </a:xfrm>
          <a:prstGeom prst="rect">
            <a:avLst/>
          </a:prstGeom>
          <a:noFill/>
          <a:ln w="9525">
            <a:noFill/>
            <a:miter lim="800000"/>
            <a:headEnd/>
            <a:tailEnd/>
          </a:ln>
        </p:spPr>
        <p:txBody>
          <a:bodyPr>
            <a:spAutoFit/>
          </a:bodyPr>
          <a:lstStyle/>
          <a:p>
            <a:pPr>
              <a:defRPr/>
            </a:pPr>
            <a:r>
              <a:rPr lang="en-US" sz="2200" b="1" dirty="0">
                <a:solidFill>
                  <a:prstClr val="black">
                    <a:lumMod val="85000"/>
                    <a:lumOff val="15000"/>
                  </a:prstClr>
                </a:solidFill>
                <a:latin typeface="Constantia"/>
              </a:rPr>
              <a:t>Almagest</a:t>
            </a:r>
          </a:p>
          <a:p>
            <a:pPr>
              <a:defRPr/>
            </a:pPr>
            <a:endParaRPr lang="en-US" sz="2200" b="1" dirty="0">
              <a:solidFill>
                <a:prstClr val="black">
                  <a:lumMod val="85000"/>
                  <a:lumOff val="15000"/>
                </a:prstClr>
              </a:solidFill>
              <a:latin typeface="Constantia"/>
            </a:endParaRPr>
          </a:p>
          <a:p>
            <a:pPr>
              <a:defRPr/>
            </a:pPr>
            <a:r>
              <a:rPr lang="en-US" sz="2200" b="1" dirty="0" err="1">
                <a:solidFill>
                  <a:prstClr val="black">
                    <a:lumMod val="85000"/>
                    <a:lumOff val="15000"/>
                  </a:prstClr>
                </a:solidFill>
                <a:latin typeface="Constantia"/>
              </a:rPr>
              <a:t>Geografia</a:t>
            </a:r>
            <a:endParaRPr lang="en-US" sz="2200" b="1" dirty="0">
              <a:solidFill>
                <a:prstClr val="black">
                  <a:lumMod val="85000"/>
                  <a:lumOff val="15000"/>
                </a:prstClr>
              </a:solidFill>
              <a:latin typeface="Constantia"/>
            </a:endParaRPr>
          </a:p>
          <a:p>
            <a:pPr>
              <a:defRPr/>
            </a:pPr>
            <a:endParaRPr lang="en-US" sz="2200" b="1" dirty="0">
              <a:solidFill>
                <a:prstClr val="black">
                  <a:lumMod val="85000"/>
                  <a:lumOff val="15000"/>
                </a:prstClr>
              </a:solidFill>
              <a:latin typeface="Constantia"/>
            </a:endParaRPr>
          </a:p>
          <a:p>
            <a:pPr>
              <a:defRPr/>
            </a:pPr>
            <a:r>
              <a:rPr lang="en-US" sz="2200" b="1" dirty="0" err="1">
                <a:solidFill>
                  <a:prstClr val="black">
                    <a:lumMod val="85000"/>
                    <a:lumOff val="15000"/>
                  </a:prstClr>
                </a:solidFill>
                <a:latin typeface="Constantia"/>
              </a:rPr>
              <a:t>Tetrabiblos</a:t>
            </a:r>
            <a:endParaRPr lang="en-US" sz="2200" b="1" dirty="0">
              <a:solidFill>
                <a:prstClr val="black">
                  <a:lumMod val="85000"/>
                  <a:lumOff val="15000"/>
                </a:prstClr>
              </a:solidFill>
              <a:latin typeface="Constantia"/>
            </a:endParaRPr>
          </a:p>
        </p:txBody>
      </p:sp>
    </p:spTree>
    <p:extLst>
      <p:ext uri="{BB962C8B-B14F-4D97-AF65-F5344CB8AC3E}">
        <p14:creationId xmlns:p14="http://schemas.microsoft.com/office/powerpoint/2010/main" val="351517459"/>
      </p:ext>
    </p:extLst>
  </p:cSld>
  <p:clrMapOvr>
    <a:masterClrMapping/>
  </p:clrMapOvr>
  <p:transition spd="slow">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7158" y="-1643098"/>
            <a:ext cx="4214842" cy="2928934"/>
          </a:xfrm>
        </p:spPr>
        <p:txBody>
          <a:bodyPr>
            <a:noAutofit/>
          </a:bodyPr>
          <a:lstStyle/>
          <a:p>
            <a:pPr eaLnBrk="1" fontAlgn="auto" hangingPunct="1">
              <a:spcAft>
                <a:spcPts val="0"/>
              </a:spcAft>
              <a:defRPr/>
            </a:pPr>
            <a:r>
              <a:rPr sz="5000" dirty="0" smtClean="0">
                <a:solidFill>
                  <a:schemeClr val="bg1"/>
                </a:solidFill>
              </a:rPr>
              <a:t>MUL.APIN</a:t>
            </a:r>
            <a:endParaRPr sz="5000" dirty="0">
              <a:solidFill>
                <a:schemeClr val="bg1"/>
              </a:solidFill>
            </a:endParaRPr>
          </a:p>
        </p:txBody>
      </p:sp>
      <p:pic>
        <p:nvPicPr>
          <p:cNvPr id="79875" name="Picture 3" descr="mulapi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250" y="142875"/>
            <a:ext cx="4714875" cy="658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286250" y="142875"/>
            <a:ext cx="4714875" cy="65722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428625" y="1357313"/>
            <a:ext cx="3714750" cy="5357812"/>
          </a:xfrm>
          <a:prstGeom prst="rect">
            <a:avLst/>
          </a:prstGeom>
          <a:noFill/>
          <a:ln w="38100">
            <a:solidFill>
              <a:schemeClr val="bg1"/>
            </a:solidFill>
          </a:ln>
          <a:effectLst>
            <a:outerShdw blurRad="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TextBox 7"/>
          <p:cNvSpPr txBox="1"/>
          <p:nvPr/>
        </p:nvSpPr>
        <p:spPr>
          <a:xfrm>
            <a:off x="500063" y="1643063"/>
            <a:ext cx="3857625" cy="4262705"/>
          </a:xfrm>
          <a:prstGeom prst="rect">
            <a:avLst/>
          </a:prstGeom>
          <a:noFill/>
        </p:spPr>
        <p:txBody>
          <a:bodyPr>
            <a:spAutoFit/>
          </a:bodyPr>
          <a:lstStyle/>
          <a:p>
            <a:pPr>
              <a:defRPr/>
            </a:pPr>
            <a:endParaRPr lang="en-US" sz="1600" b="1" dirty="0" smtClean="0">
              <a:solidFill>
                <a:prstClr val="white"/>
              </a:solidFill>
              <a:latin typeface="Constantia"/>
            </a:endParaRPr>
          </a:p>
          <a:p>
            <a:pPr>
              <a:defRPr/>
            </a:pPr>
            <a:r>
              <a:rPr lang="en-US" sz="1500" b="1" dirty="0" smtClean="0">
                <a:solidFill>
                  <a:schemeClr val="bg1"/>
                </a:solidFill>
                <a:latin typeface="Constantia"/>
              </a:rPr>
              <a:t>Around 700 BCE,</a:t>
            </a:r>
          </a:p>
          <a:p>
            <a:pPr>
              <a:defRPr/>
            </a:pPr>
            <a:r>
              <a:rPr lang="en-US" sz="1500" b="1" dirty="0">
                <a:solidFill>
                  <a:schemeClr val="bg1"/>
                </a:solidFill>
                <a:latin typeface="Constantia"/>
              </a:rPr>
              <a:t>a</a:t>
            </a:r>
            <a:r>
              <a:rPr lang="en-US" sz="1500" b="1" dirty="0" smtClean="0">
                <a:solidFill>
                  <a:schemeClr val="bg1"/>
                </a:solidFill>
                <a:latin typeface="Constantia"/>
              </a:rPr>
              <a:t>fter king </a:t>
            </a:r>
            <a:r>
              <a:rPr lang="en-US" sz="1500" b="1" dirty="0" err="1" smtClean="0">
                <a:solidFill>
                  <a:schemeClr val="bg1"/>
                </a:solidFill>
                <a:latin typeface="Constantia"/>
              </a:rPr>
              <a:t>Nabonassar</a:t>
            </a:r>
            <a:endParaRPr lang="en-US" sz="1500" b="1" dirty="0" smtClean="0">
              <a:solidFill>
                <a:schemeClr val="bg1"/>
              </a:solidFill>
              <a:latin typeface="Constantia"/>
            </a:endParaRPr>
          </a:p>
          <a:p>
            <a:pPr>
              <a:defRPr/>
            </a:pPr>
            <a:endParaRPr lang="en-US" sz="1500" b="1" dirty="0" smtClean="0">
              <a:solidFill>
                <a:schemeClr val="bg1"/>
              </a:solidFill>
              <a:latin typeface="Constantia"/>
            </a:endParaRPr>
          </a:p>
          <a:p>
            <a:pPr>
              <a:defRPr/>
            </a:pPr>
            <a:r>
              <a:rPr lang="en-US" sz="1500" b="1" dirty="0" smtClean="0">
                <a:solidFill>
                  <a:schemeClr val="bg1"/>
                </a:solidFill>
                <a:latin typeface="Constantia"/>
              </a:rPr>
              <a:t>- summary of astronomical knowledge</a:t>
            </a:r>
          </a:p>
          <a:p>
            <a:pPr>
              <a:defRPr/>
            </a:pPr>
            <a:r>
              <a:rPr lang="en-US" sz="1500" b="1" dirty="0" smtClean="0">
                <a:solidFill>
                  <a:schemeClr val="bg1"/>
                </a:solidFill>
                <a:latin typeface="Constantia"/>
              </a:rPr>
              <a:t>  (</a:t>
            </a:r>
            <a:r>
              <a:rPr lang="en-US" sz="1500" b="1" dirty="0" err="1" smtClean="0">
                <a:solidFill>
                  <a:schemeClr val="bg1"/>
                </a:solidFill>
                <a:latin typeface="Constantia"/>
              </a:rPr>
              <a:t>Neugebauer</a:t>
            </a:r>
            <a:r>
              <a:rPr lang="en-US" sz="1500" b="1" dirty="0" smtClean="0">
                <a:solidFill>
                  <a:schemeClr val="bg1"/>
                </a:solidFill>
                <a:latin typeface="Constantia"/>
              </a:rPr>
              <a:t>)</a:t>
            </a:r>
          </a:p>
          <a:p>
            <a:pPr>
              <a:defRPr/>
            </a:pPr>
            <a:r>
              <a:rPr lang="en-US" sz="1500" b="1" dirty="0" smtClean="0">
                <a:solidFill>
                  <a:schemeClr val="bg1"/>
                </a:solidFill>
                <a:latin typeface="Constantia"/>
              </a:rPr>
              <a:t>- </a:t>
            </a:r>
            <a:r>
              <a:rPr lang="en-US" sz="1500" b="1" dirty="0" err="1" smtClean="0">
                <a:solidFill>
                  <a:schemeClr val="bg1"/>
                </a:solidFill>
                <a:latin typeface="Constantia"/>
              </a:rPr>
              <a:t>Parapegma</a:t>
            </a:r>
            <a:r>
              <a:rPr lang="en-US" sz="1500" b="1" dirty="0" smtClean="0">
                <a:solidFill>
                  <a:schemeClr val="bg1"/>
                </a:solidFill>
                <a:latin typeface="Constantia"/>
              </a:rPr>
              <a:t> (Evans)</a:t>
            </a:r>
          </a:p>
          <a:p>
            <a:pPr>
              <a:defRPr/>
            </a:pPr>
            <a:endParaRPr lang="en-US" sz="1500" b="1" dirty="0">
              <a:solidFill>
                <a:schemeClr val="bg1"/>
              </a:solidFill>
              <a:latin typeface="Constantia"/>
            </a:endParaRPr>
          </a:p>
          <a:p>
            <a:pPr>
              <a:defRPr/>
            </a:pPr>
            <a:endParaRPr lang="en-US" sz="1500" b="1" dirty="0">
              <a:solidFill>
                <a:schemeClr val="bg1"/>
              </a:solidFill>
              <a:latin typeface="Constantia"/>
            </a:endParaRPr>
          </a:p>
          <a:p>
            <a:pPr>
              <a:defRPr/>
            </a:pPr>
            <a:endParaRPr lang="en-US" sz="1500" b="1" dirty="0" smtClean="0">
              <a:solidFill>
                <a:schemeClr val="bg1"/>
              </a:solidFill>
              <a:latin typeface="Constantia"/>
            </a:endParaRPr>
          </a:p>
          <a:p>
            <a:pPr marL="285750" indent="-285750">
              <a:buFont typeface="Arial" panose="020B0604020202020204" pitchFamily="34" charset="0"/>
              <a:buChar char="•"/>
              <a:defRPr/>
            </a:pPr>
            <a:r>
              <a:rPr lang="en-US" sz="1500" b="1" dirty="0" smtClean="0">
                <a:solidFill>
                  <a:schemeClr val="bg1"/>
                </a:solidFill>
                <a:latin typeface="Constantia"/>
              </a:rPr>
              <a:t>Catalogue </a:t>
            </a:r>
            <a:r>
              <a:rPr lang="en-US" sz="1500" b="1" dirty="0">
                <a:solidFill>
                  <a:schemeClr val="bg1"/>
                </a:solidFill>
                <a:latin typeface="Constantia"/>
              </a:rPr>
              <a:t>of stars &amp; constellations</a:t>
            </a:r>
          </a:p>
          <a:p>
            <a:pPr>
              <a:defRPr/>
            </a:pPr>
            <a:endParaRPr lang="en-US" sz="1500" b="1" dirty="0">
              <a:solidFill>
                <a:schemeClr val="bg1"/>
              </a:solidFill>
              <a:latin typeface="Constantia"/>
            </a:endParaRPr>
          </a:p>
          <a:p>
            <a:pPr marL="285750" indent="-285750">
              <a:buFont typeface="Arial" panose="020B0604020202020204" pitchFamily="34" charset="0"/>
              <a:buChar char="•"/>
              <a:defRPr/>
            </a:pPr>
            <a:r>
              <a:rPr lang="en-US" sz="1500" b="1" dirty="0">
                <a:solidFill>
                  <a:schemeClr val="bg1"/>
                </a:solidFill>
                <a:latin typeface="Constantia"/>
              </a:rPr>
              <a:t>Schemes </a:t>
            </a:r>
          </a:p>
          <a:p>
            <a:pPr>
              <a:defRPr/>
            </a:pPr>
            <a:r>
              <a:rPr lang="en-US" sz="1500" b="1" dirty="0" smtClean="0">
                <a:solidFill>
                  <a:schemeClr val="bg1"/>
                </a:solidFill>
                <a:latin typeface="Constantia"/>
              </a:rPr>
              <a:t>      heliacal </a:t>
            </a:r>
            <a:r>
              <a:rPr lang="en-US" sz="1500" b="1" dirty="0">
                <a:solidFill>
                  <a:schemeClr val="bg1"/>
                </a:solidFill>
                <a:latin typeface="Constantia"/>
              </a:rPr>
              <a:t>risings/settings planets</a:t>
            </a:r>
          </a:p>
          <a:p>
            <a:pPr>
              <a:defRPr/>
            </a:pPr>
            <a:endParaRPr lang="en-US" sz="1500" b="1" dirty="0">
              <a:solidFill>
                <a:schemeClr val="bg1"/>
              </a:solidFill>
              <a:latin typeface="Constantia"/>
            </a:endParaRPr>
          </a:p>
          <a:p>
            <a:pPr marL="285750" indent="-285750">
              <a:buFont typeface="Arial" panose="020B0604020202020204" pitchFamily="34" charset="0"/>
              <a:buChar char="•"/>
              <a:defRPr/>
            </a:pPr>
            <a:r>
              <a:rPr lang="en-US" sz="1500" b="1" dirty="0">
                <a:solidFill>
                  <a:schemeClr val="bg1"/>
                </a:solidFill>
                <a:latin typeface="Constantia"/>
              </a:rPr>
              <a:t>Measurements lengths daylight</a:t>
            </a:r>
          </a:p>
          <a:p>
            <a:pPr>
              <a:defRPr/>
            </a:pPr>
            <a:endParaRPr lang="en-US" sz="1500" b="1" dirty="0">
              <a:solidFill>
                <a:schemeClr val="bg1"/>
              </a:solidFill>
              <a:latin typeface="Constantia"/>
            </a:endParaRPr>
          </a:p>
          <a:p>
            <a:pPr marL="285750" indent="-285750">
              <a:buFont typeface="Arial" panose="020B0604020202020204" pitchFamily="34" charset="0"/>
              <a:buChar char="•"/>
              <a:defRPr/>
            </a:pPr>
            <a:r>
              <a:rPr lang="en-US" sz="1500" b="1" dirty="0">
                <a:solidFill>
                  <a:schemeClr val="bg1"/>
                </a:solidFill>
                <a:latin typeface="Constantia"/>
              </a:rPr>
              <a:t>66 stars</a:t>
            </a:r>
          </a:p>
        </p:txBody>
      </p:sp>
    </p:spTree>
    <p:extLst>
      <p:ext uri="{BB962C8B-B14F-4D97-AF65-F5344CB8AC3E}">
        <p14:creationId xmlns:p14="http://schemas.microsoft.com/office/powerpoint/2010/main" val="2387722029"/>
      </p:ext>
    </p:extLst>
  </p:cSld>
  <p:clrMapOvr>
    <a:masterClrMapping/>
  </p:clrMapOvr>
  <p:transition spd="slow">
    <p:zoom/>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3" descr="ptolemaeus.worldmap.1474.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42938" y="0"/>
            <a:ext cx="10807701" cy="6858000"/>
          </a:xfrm>
        </p:spPr>
      </p:pic>
      <p:sp>
        <p:nvSpPr>
          <p:cNvPr id="8" name="Title 2"/>
          <p:cNvSpPr>
            <a:spLocks noGrp="1"/>
          </p:cNvSpPr>
          <p:nvPr>
            <p:ph type="title"/>
          </p:nvPr>
        </p:nvSpPr>
        <p:spPr>
          <a:xfrm>
            <a:off x="-214346" y="5929330"/>
            <a:ext cx="8229600" cy="1219200"/>
          </a:xfrm>
        </p:spPr>
        <p:txBody>
          <a:bodyPr>
            <a:normAutofit fontScale="90000"/>
          </a:bodyPr>
          <a:lstStyle/>
          <a:p>
            <a:pPr eaLnBrk="1" hangingPunct="1">
              <a:defRPr/>
            </a:pPr>
            <a:r>
              <a:rPr sz="6400" b="1" smtClean="0">
                <a:solidFill>
                  <a:srgbClr val="062860"/>
                </a:solidFill>
              </a:rPr>
              <a:t>  Geografia</a:t>
            </a:r>
            <a:r>
              <a:rPr b="1" smtClean="0"/>
              <a:t/>
            </a:r>
            <a:br>
              <a:rPr b="1" smtClean="0"/>
            </a:br>
            <a:r>
              <a:rPr smtClean="0"/>
              <a:t/>
            </a:r>
            <a:br>
              <a:rPr smtClean="0"/>
            </a:br>
            <a:endParaRPr/>
          </a:p>
        </p:txBody>
      </p:sp>
    </p:spTree>
    <p:extLst>
      <p:ext uri="{BB962C8B-B14F-4D97-AF65-F5344CB8AC3E}">
        <p14:creationId xmlns:p14="http://schemas.microsoft.com/office/powerpoint/2010/main" val="277622056"/>
      </p:ext>
    </p:extLst>
  </p:cSld>
  <p:clrMapOvr>
    <a:masterClrMapping/>
  </p:clrMapOvr>
  <p:transition spd="slow">
    <p:zoom/>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3" descr="ptolemaeus.worldmap.1474.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42938" y="0"/>
            <a:ext cx="10807701" cy="6858000"/>
          </a:xfrm>
        </p:spPr>
      </p:pic>
      <p:sp>
        <p:nvSpPr>
          <p:cNvPr id="5" name="Rectangle 4"/>
          <p:cNvSpPr/>
          <p:nvPr/>
        </p:nvSpPr>
        <p:spPr>
          <a:xfrm>
            <a:off x="357188" y="1500188"/>
            <a:ext cx="8501062" cy="5072062"/>
          </a:xfrm>
          <a:prstGeom prst="rect">
            <a:avLst/>
          </a:prstGeom>
          <a:solidFill>
            <a:srgbClr val="0070C0">
              <a:alpha val="6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Bef>
                <a:spcPts val="0"/>
              </a:spcBef>
              <a:buFont typeface="Mathematica1" pitchFamily="2" charset="2"/>
              <a:buChar char="·"/>
              <a:defRPr/>
            </a:pPr>
            <a:r>
              <a:rPr lang="en-US" sz="2500" b="1" dirty="0">
                <a:solidFill>
                  <a:srgbClr val="001C54"/>
                </a:solidFill>
              </a:rPr>
              <a:t> </a:t>
            </a:r>
            <a:r>
              <a:rPr lang="en-US" sz="2100" dirty="0">
                <a:solidFill>
                  <a:srgbClr val="001C54"/>
                </a:solidFill>
              </a:rPr>
              <a:t>Standard of geographical theory until the 1500’s,</a:t>
            </a:r>
          </a:p>
          <a:p>
            <a:pPr>
              <a:lnSpc>
                <a:spcPct val="90000"/>
              </a:lnSpc>
              <a:spcBef>
                <a:spcPts val="0"/>
              </a:spcBef>
              <a:defRPr/>
            </a:pPr>
            <a:r>
              <a:rPr lang="en-US" sz="2100" dirty="0">
                <a:solidFill>
                  <a:srgbClr val="001C54"/>
                </a:solidFill>
              </a:rPr>
              <a:t>   until age of exploration</a:t>
            </a:r>
          </a:p>
          <a:p>
            <a:pPr>
              <a:lnSpc>
                <a:spcPct val="90000"/>
              </a:lnSpc>
              <a:spcBef>
                <a:spcPts val="0"/>
              </a:spcBef>
              <a:defRPr/>
            </a:pPr>
            <a:endParaRPr lang="en-US" sz="2100" dirty="0">
              <a:solidFill>
                <a:srgbClr val="001C54"/>
              </a:solidFill>
            </a:endParaRPr>
          </a:p>
          <a:p>
            <a:pPr>
              <a:lnSpc>
                <a:spcPct val="90000"/>
              </a:lnSpc>
              <a:spcBef>
                <a:spcPts val="0"/>
              </a:spcBef>
              <a:defRPr/>
            </a:pPr>
            <a:r>
              <a:rPr lang="en-US" sz="2100" dirty="0">
                <a:solidFill>
                  <a:srgbClr val="001C54"/>
                </a:solidFill>
                <a:sym typeface="Mathematica1"/>
              </a:rPr>
              <a:t>  </a:t>
            </a:r>
            <a:r>
              <a:rPr lang="en-US" sz="2100" dirty="0">
                <a:solidFill>
                  <a:srgbClr val="001C54"/>
                </a:solidFill>
              </a:rPr>
              <a:t>Only surviving  geographical  treatise from antiquity</a:t>
            </a:r>
          </a:p>
          <a:p>
            <a:pPr>
              <a:lnSpc>
                <a:spcPct val="90000"/>
              </a:lnSpc>
              <a:spcBef>
                <a:spcPts val="0"/>
              </a:spcBef>
              <a:buFont typeface="Mathematica1" pitchFamily="2" charset="2"/>
              <a:buChar char="·"/>
              <a:defRPr/>
            </a:pPr>
            <a:endParaRPr lang="en-US" sz="2100" dirty="0">
              <a:solidFill>
                <a:srgbClr val="001C54"/>
              </a:solidFill>
            </a:endParaRPr>
          </a:p>
          <a:p>
            <a:pPr marL="273050" indent="-273050" eaLnBrk="0" hangingPunct="0">
              <a:lnSpc>
                <a:spcPct val="90000"/>
              </a:lnSpc>
              <a:spcBef>
                <a:spcPts val="0"/>
              </a:spcBef>
              <a:buClr>
                <a:srgbClr val="F3A447"/>
              </a:buClr>
              <a:buSzPct val="85000"/>
              <a:defRPr/>
            </a:pPr>
            <a:r>
              <a:rPr lang="en-US" sz="2100" dirty="0">
                <a:solidFill>
                  <a:srgbClr val="001848"/>
                </a:solidFill>
                <a:sym typeface="Mathematica1"/>
              </a:rPr>
              <a:t>  R</a:t>
            </a:r>
            <a:r>
              <a:rPr lang="en-US" sz="2100" dirty="0">
                <a:solidFill>
                  <a:srgbClr val="001848"/>
                </a:solidFill>
              </a:rPr>
              <a:t>epresents whole corpus of geographical knowledge</a:t>
            </a:r>
          </a:p>
          <a:p>
            <a:pPr marL="273050" indent="-273050" eaLnBrk="0" hangingPunct="0">
              <a:lnSpc>
                <a:spcPct val="90000"/>
              </a:lnSpc>
              <a:spcBef>
                <a:spcPts val="0"/>
              </a:spcBef>
              <a:buClr>
                <a:srgbClr val="F3A447"/>
              </a:buClr>
              <a:buSzPct val="85000"/>
              <a:defRPr/>
            </a:pPr>
            <a:r>
              <a:rPr lang="en-US" sz="2100" dirty="0">
                <a:solidFill>
                  <a:srgbClr val="001848"/>
                </a:solidFill>
              </a:rPr>
              <a:t>    acquired in  </a:t>
            </a:r>
            <a:r>
              <a:rPr lang="en-US" sz="2100" dirty="0" err="1">
                <a:solidFill>
                  <a:srgbClr val="001848"/>
                </a:solidFill>
              </a:rPr>
              <a:t>Graeco</a:t>
            </a:r>
            <a:r>
              <a:rPr lang="en-US" sz="2100" dirty="0">
                <a:solidFill>
                  <a:srgbClr val="001848"/>
                </a:solidFill>
              </a:rPr>
              <a:t>-Roman  antiquity</a:t>
            </a:r>
          </a:p>
          <a:p>
            <a:pPr marL="273050" indent="-273050" eaLnBrk="0" hangingPunct="0">
              <a:lnSpc>
                <a:spcPct val="90000"/>
              </a:lnSpc>
              <a:spcBef>
                <a:spcPts val="0"/>
              </a:spcBef>
              <a:buClr>
                <a:srgbClr val="F3A447"/>
              </a:buClr>
              <a:buSzPct val="85000"/>
              <a:defRPr/>
            </a:pPr>
            <a:endParaRPr lang="en-US" sz="2100" dirty="0">
              <a:solidFill>
                <a:srgbClr val="001848"/>
              </a:solidFill>
            </a:endParaRPr>
          </a:p>
          <a:p>
            <a:pPr marL="273050" indent="-273050" eaLnBrk="0" hangingPunct="0">
              <a:lnSpc>
                <a:spcPct val="90000"/>
              </a:lnSpc>
              <a:spcBef>
                <a:spcPts val="0"/>
              </a:spcBef>
              <a:buClr>
                <a:srgbClr val="F3A447"/>
              </a:buClr>
              <a:buSzPct val="85000"/>
              <a:defRPr/>
            </a:pPr>
            <a:r>
              <a:rPr lang="en-US" sz="2100" dirty="0">
                <a:solidFill>
                  <a:srgbClr val="001848"/>
                </a:solidFill>
                <a:sym typeface="Mathematica1"/>
              </a:rPr>
              <a:t>  </a:t>
            </a:r>
            <a:r>
              <a:rPr lang="en-US" sz="2100" dirty="0">
                <a:solidFill>
                  <a:srgbClr val="001848"/>
                </a:solidFill>
              </a:rPr>
              <a:t>Mapping earth with mathematical procedures </a:t>
            </a:r>
          </a:p>
          <a:p>
            <a:pPr marL="273050" indent="-273050" eaLnBrk="0" hangingPunct="0">
              <a:lnSpc>
                <a:spcPct val="90000"/>
              </a:lnSpc>
              <a:spcBef>
                <a:spcPts val="0"/>
              </a:spcBef>
              <a:buClr>
                <a:srgbClr val="F3A447"/>
              </a:buClr>
              <a:buSzPct val="85000"/>
              <a:defRPr/>
            </a:pPr>
            <a:r>
              <a:rPr lang="en-US" sz="2100" dirty="0">
                <a:solidFill>
                  <a:srgbClr val="001848"/>
                </a:solidFill>
              </a:rPr>
              <a:t>    from astronomy:   coordinates, parallels, </a:t>
            </a:r>
            <a:r>
              <a:rPr lang="en-US" sz="2100" dirty="0">
                <a:solidFill>
                  <a:srgbClr val="002060"/>
                </a:solidFill>
              </a:rPr>
              <a:t>meridians</a:t>
            </a:r>
          </a:p>
          <a:p>
            <a:pPr>
              <a:lnSpc>
                <a:spcPct val="90000"/>
              </a:lnSpc>
              <a:spcBef>
                <a:spcPts val="0"/>
              </a:spcBef>
              <a:defRPr/>
            </a:pPr>
            <a:endParaRPr lang="en-US" sz="2100" dirty="0">
              <a:solidFill>
                <a:srgbClr val="001C54"/>
              </a:solidFill>
            </a:endParaRPr>
          </a:p>
          <a:p>
            <a:pPr>
              <a:lnSpc>
                <a:spcPct val="90000"/>
              </a:lnSpc>
              <a:spcBef>
                <a:spcPts val="0"/>
              </a:spcBef>
              <a:defRPr/>
            </a:pPr>
            <a:r>
              <a:rPr lang="en-US" sz="2100" dirty="0">
                <a:solidFill>
                  <a:srgbClr val="001C54"/>
                </a:solidFill>
                <a:sym typeface="Mathematica1"/>
              </a:rPr>
              <a:t>  </a:t>
            </a:r>
            <a:r>
              <a:rPr lang="en-US" sz="2100" dirty="0">
                <a:solidFill>
                  <a:srgbClr val="001C54"/>
                </a:solidFill>
              </a:rPr>
              <a:t>Divided into 8 books:</a:t>
            </a:r>
          </a:p>
          <a:p>
            <a:pPr>
              <a:lnSpc>
                <a:spcPct val="90000"/>
              </a:lnSpc>
              <a:spcBef>
                <a:spcPts val="0"/>
              </a:spcBef>
              <a:defRPr/>
            </a:pPr>
            <a:r>
              <a:rPr lang="en-US" sz="2100" dirty="0">
                <a:solidFill>
                  <a:srgbClr val="001C54"/>
                </a:solidFill>
              </a:rPr>
              <a:t>       Book 1:        Introduction and </a:t>
            </a:r>
          </a:p>
          <a:p>
            <a:pPr>
              <a:lnSpc>
                <a:spcPct val="90000"/>
              </a:lnSpc>
              <a:spcBef>
                <a:spcPts val="0"/>
              </a:spcBef>
              <a:defRPr/>
            </a:pPr>
            <a:r>
              <a:rPr lang="en-US" sz="2100" dirty="0">
                <a:solidFill>
                  <a:srgbClr val="001C54"/>
                </a:solidFill>
              </a:rPr>
              <a:t>                             directions to recreate Ptolemy’s Map</a:t>
            </a:r>
          </a:p>
          <a:p>
            <a:pPr>
              <a:lnSpc>
                <a:spcPct val="90000"/>
              </a:lnSpc>
              <a:spcBef>
                <a:spcPts val="0"/>
              </a:spcBef>
              <a:defRPr/>
            </a:pPr>
            <a:r>
              <a:rPr lang="en-US" sz="2100" dirty="0">
                <a:solidFill>
                  <a:srgbClr val="001C54"/>
                </a:solidFill>
              </a:rPr>
              <a:t>       Books 2-7:  Latitudinal and longitudinal data for </a:t>
            </a:r>
          </a:p>
          <a:p>
            <a:pPr>
              <a:lnSpc>
                <a:spcPct val="90000"/>
              </a:lnSpc>
              <a:spcBef>
                <a:spcPts val="0"/>
              </a:spcBef>
              <a:defRPr/>
            </a:pPr>
            <a:r>
              <a:rPr lang="en-US" sz="2100" dirty="0">
                <a:solidFill>
                  <a:srgbClr val="001C54"/>
                </a:solidFill>
              </a:rPr>
              <a:t>                             ~ 8,000 cities</a:t>
            </a:r>
          </a:p>
          <a:p>
            <a:pPr>
              <a:lnSpc>
                <a:spcPct val="90000"/>
              </a:lnSpc>
              <a:spcBef>
                <a:spcPts val="0"/>
              </a:spcBef>
              <a:defRPr/>
            </a:pPr>
            <a:r>
              <a:rPr lang="en-US" sz="2100" dirty="0">
                <a:solidFill>
                  <a:srgbClr val="001C54"/>
                </a:solidFill>
              </a:rPr>
              <a:t>       Book 8:       Description of 28 regional maps</a:t>
            </a:r>
          </a:p>
        </p:txBody>
      </p:sp>
      <p:sp>
        <p:nvSpPr>
          <p:cNvPr id="3" name="Title 2"/>
          <p:cNvSpPr>
            <a:spLocks noGrp="1"/>
          </p:cNvSpPr>
          <p:nvPr>
            <p:ph type="title"/>
          </p:nvPr>
        </p:nvSpPr>
        <p:spPr>
          <a:xfrm>
            <a:off x="5214942" y="2071678"/>
            <a:ext cx="8229600" cy="1219200"/>
          </a:xfrm>
        </p:spPr>
        <p:txBody>
          <a:bodyPr>
            <a:normAutofit fontScale="90000"/>
          </a:bodyPr>
          <a:lstStyle/>
          <a:p>
            <a:pPr eaLnBrk="1" hangingPunct="1">
              <a:defRPr/>
            </a:pPr>
            <a:r>
              <a:rPr sz="6400" b="1" smtClean="0">
                <a:solidFill>
                  <a:srgbClr val="062860"/>
                </a:solidFill>
              </a:rPr>
              <a:t>Geografia</a:t>
            </a:r>
            <a:r>
              <a:rPr b="1" smtClean="0"/>
              <a:t/>
            </a:r>
            <a:br>
              <a:rPr b="1" smtClean="0"/>
            </a:br>
            <a:r>
              <a:rPr b="1" smtClean="0"/>
              <a:t/>
            </a:r>
            <a:br>
              <a:rPr b="1" smtClean="0"/>
            </a:br>
            <a:r>
              <a:rPr smtClean="0"/>
              <a:t/>
            </a:r>
            <a:br>
              <a:rPr smtClean="0"/>
            </a:br>
            <a:endParaRPr/>
          </a:p>
        </p:txBody>
      </p:sp>
      <p:sp>
        <p:nvSpPr>
          <p:cNvPr id="4" name="Content Placeholder 1"/>
          <p:cNvSpPr txBox="1">
            <a:spLocks/>
          </p:cNvSpPr>
          <p:nvPr/>
        </p:nvSpPr>
        <p:spPr bwMode="auto">
          <a:xfrm>
            <a:off x="500063" y="1643063"/>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buFont typeface="Arial" pitchFamily="34" charset="0"/>
              <a:buChar char="•"/>
              <a:defRPr/>
            </a:pPr>
            <a:endParaRPr lang="en-US" sz="2600" b="1" dirty="0">
              <a:solidFill>
                <a:srgbClr val="002060"/>
              </a:solidFill>
              <a:latin typeface="Constantia"/>
            </a:endParaRPr>
          </a:p>
        </p:txBody>
      </p:sp>
    </p:spTree>
    <p:extLst>
      <p:ext uri="{BB962C8B-B14F-4D97-AF65-F5344CB8AC3E}">
        <p14:creationId xmlns:p14="http://schemas.microsoft.com/office/powerpoint/2010/main" val="4185790340"/>
      </p:ext>
    </p:extLst>
  </p:cSld>
  <p:clrMapOvr>
    <a:masterClrMapping/>
  </p:clrMapOvr>
  <p:transition spd="slow">
    <p:zoom/>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3" descr="ptolemaeus.worldmap.1474.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42938" y="0"/>
            <a:ext cx="10807701" cy="6858000"/>
          </a:xfrm>
        </p:spPr>
      </p:pic>
      <p:sp>
        <p:nvSpPr>
          <p:cNvPr id="4" name="Rectangle 3"/>
          <p:cNvSpPr/>
          <p:nvPr/>
        </p:nvSpPr>
        <p:spPr>
          <a:xfrm>
            <a:off x="-571500" y="0"/>
            <a:ext cx="10858500" cy="6858000"/>
          </a:xfrm>
          <a:prstGeom prst="rect">
            <a:avLst/>
          </a:prstGeom>
          <a:solidFill>
            <a:srgbClr val="00B0F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Title 2"/>
          <p:cNvSpPr>
            <a:spLocks noGrp="1"/>
          </p:cNvSpPr>
          <p:nvPr>
            <p:ph type="title"/>
          </p:nvPr>
        </p:nvSpPr>
        <p:spPr>
          <a:xfrm>
            <a:off x="-285784" y="6072206"/>
            <a:ext cx="8229600" cy="1219200"/>
          </a:xfrm>
        </p:spPr>
        <p:txBody>
          <a:bodyPr>
            <a:normAutofit fontScale="90000"/>
          </a:bodyPr>
          <a:lstStyle/>
          <a:p>
            <a:pPr eaLnBrk="1" hangingPunct="1">
              <a:defRPr/>
            </a:pPr>
            <a:r>
              <a:rPr sz="6400" b="1" smtClean="0">
                <a:solidFill>
                  <a:srgbClr val="062860"/>
                </a:solidFill>
              </a:rPr>
              <a:t>  Geografia</a:t>
            </a:r>
            <a:r>
              <a:rPr b="1" smtClean="0"/>
              <a:t/>
            </a:r>
            <a:br>
              <a:rPr b="1" smtClean="0"/>
            </a:br>
            <a:r>
              <a:rPr smtClean="0"/>
              <a:t/>
            </a:r>
            <a:br>
              <a:rPr smtClean="0"/>
            </a:br>
            <a:endParaRPr/>
          </a:p>
        </p:txBody>
      </p:sp>
      <p:pic>
        <p:nvPicPr>
          <p:cNvPr id="5" name="Picture 4" descr="PtomelyAsiaDetail.jpg"/>
          <p:cNvPicPr>
            <a:picLocks noChangeAspect="1"/>
          </p:cNvPicPr>
          <p:nvPr/>
        </p:nvPicPr>
        <p:blipFill>
          <a:blip r:embed="rId3"/>
          <a:stretch>
            <a:fillRect/>
          </a:stretch>
        </p:blipFill>
        <p:spPr>
          <a:xfrm>
            <a:off x="3571875" y="714375"/>
            <a:ext cx="5260975" cy="5357813"/>
          </a:xfrm>
          <a:prstGeom prst="rect">
            <a:avLst/>
          </a:prstGeom>
          <a:effectLst>
            <a:outerShdw blurRad="50800" dist="152400" dir="8400000" algn="ctr" rotWithShape="0">
              <a:srgbClr val="000000">
                <a:alpha val="43137"/>
              </a:srgbClr>
            </a:outerShdw>
          </a:effectLst>
        </p:spPr>
      </p:pic>
      <p:sp>
        <p:nvSpPr>
          <p:cNvPr id="6" name="Rectangle 5"/>
          <p:cNvSpPr/>
          <p:nvPr/>
        </p:nvSpPr>
        <p:spPr>
          <a:xfrm>
            <a:off x="3571875" y="714375"/>
            <a:ext cx="5286375" cy="5357813"/>
          </a:xfrm>
          <a:prstGeom prst="rect">
            <a:avLst/>
          </a:prstGeom>
          <a:noFill/>
          <a:ln>
            <a:solidFill>
              <a:srgbClr val="002060"/>
            </a:solidFill>
          </a:ln>
          <a:effectLst>
            <a:outerShdw blurRad="50800" dir="834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142875" y="2857500"/>
            <a:ext cx="3286125" cy="2286000"/>
          </a:xfrm>
          <a:prstGeom prst="rect">
            <a:avLst/>
          </a:prstGeom>
          <a:solidFill>
            <a:srgbClr val="0070C0">
              <a:alpha val="6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Bef>
                <a:spcPts val="0"/>
              </a:spcBef>
              <a:defRPr/>
            </a:pPr>
            <a:endParaRPr lang="en-US" sz="2100" b="1" dirty="0">
              <a:solidFill>
                <a:srgbClr val="001C54"/>
              </a:solidFill>
            </a:endParaRPr>
          </a:p>
          <a:p>
            <a:pPr>
              <a:lnSpc>
                <a:spcPct val="90000"/>
              </a:lnSpc>
              <a:spcBef>
                <a:spcPts val="0"/>
              </a:spcBef>
              <a:buFont typeface="Mathematica1" pitchFamily="2" charset="2"/>
              <a:buChar char="·"/>
              <a:defRPr/>
            </a:pPr>
            <a:endParaRPr lang="en-US" sz="2100" b="1" dirty="0">
              <a:solidFill>
                <a:srgbClr val="001C54"/>
              </a:solidFill>
            </a:endParaRPr>
          </a:p>
          <a:p>
            <a:pPr marL="273050" indent="-273050" eaLnBrk="0" hangingPunct="0">
              <a:lnSpc>
                <a:spcPct val="90000"/>
              </a:lnSpc>
              <a:spcBef>
                <a:spcPts val="0"/>
              </a:spcBef>
              <a:buClr>
                <a:srgbClr val="F3A447"/>
              </a:buClr>
              <a:buSzPct val="85000"/>
              <a:defRPr/>
            </a:pPr>
            <a:endParaRPr lang="en-US" sz="2100" b="1" dirty="0">
              <a:solidFill>
                <a:srgbClr val="001C54"/>
              </a:solidFill>
            </a:endParaRPr>
          </a:p>
        </p:txBody>
      </p:sp>
      <p:sp>
        <p:nvSpPr>
          <p:cNvPr id="7" name="TextBox 6"/>
          <p:cNvSpPr txBox="1"/>
          <p:nvPr/>
        </p:nvSpPr>
        <p:spPr>
          <a:xfrm>
            <a:off x="142875" y="3071813"/>
            <a:ext cx="3429000" cy="1477962"/>
          </a:xfrm>
          <a:prstGeom prst="rect">
            <a:avLst/>
          </a:prstGeom>
          <a:noFill/>
        </p:spPr>
        <p:txBody>
          <a:bodyPr>
            <a:spAutoFit/>
          </a:bodyPr>
          <a:lstStyle/>
          <a:p>
            <a:pPr>
              <a:defRPr/>
            </a:pPr>
            <a:r>
              <a:rPr lang="en-US" dirty="0">
                <a:solidFill>
                  <a:srgbClr val="001C54"/>
                </a:solidFill>
                <a:latin typeface="Constantia"/>
              </a:rPr>
              <a:t>Map of  Ancient India:</a:t>
            </a:r>
          </a:p>
          <a:p>
            <a:pPr>
              <a:defRPr/>
            </a:pPr>
            <a:endParaRPr lang="en-US" dirty="0">
              <a:solidFill>
                <a:srgbClr val="001C54"/>
              </a:solidFill>
              <a:latin typeface="Constantia"/>
            </a:endParaRPr>
          </a:p>
          <a:p>
            <a:pPr>
              <a:defRPr/>
            </a:pPr>
            <a:r>
              <a:rPr lang="en-US" dirty="0">
                <a:solidFill>
                  <a:srgbClr val="001C54"/>
                </a:solidFill>
                <a:latin typeface="Constantia"/>
              </a:rPr>
              <a:t>crucial importance for development Roman  </a:t>
            </a:r>
          </a:p>
          <a:p>
            <a:pPr>
              <a:defRPr/>
            </a:pPr>
            <a:r>
              <a:rPr lang="en-US" dirty="0">
                <a:solidFill>
                  <a:srgbClr val="001C54"/>
                </a:solidFill>
                <a:latin typeface="Constantia"/>
              </a:rPr>
              <a:t>trade network with India</a:t>
            </a:r>
          </a:p>
        </p:txBody>
      </p:sp>
    </p:spTree>
    <p:extLst>
      <p:ext uri="{BB962C8B-B14F-4D97-AF65-F5344CB8AC3E}">
        <p14:creationId xmlns:p14="http://schemas.microsoft.com/office/powerpoint/2010/main" val="808923730"/>
      </p:ext>
    </p:extLst>
  </p:cSld>
  <p:clrMapOvr>
    <a:masterClrMapping/>
  </p:clrMapOvr>
  <p:transition spd="slow">
    <p:zoom/>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3" descr="ptolemaeus.worldmap.147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938" y="0"/>
            <a:ext cx="108077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71500" y="0"/>
            <a:ext cx="10858500" cy="6858000"/>
          </a:xfrm>
          <a:prstGeom prst="rect">
            <a:avLst/>
          </a:prstGeom>
          <a:solidFill>
            <a:srgbClr val="00B0F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a:off x="214313" y="571500"/>
            <a:ext cx="8572500" cy="5715000"/>
          </a:xfrm>
          <a:prstGeom prst="rect">
            <a:avLst/>
          </a:prstGeom>
          <a:solidFill>
            <a:srgbClr val="0070C0">
              <a:alpha val="6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Bef>
                <a:spcPts val="0"/>
              </a:spcBef>
              <a:defRPr/>
            </a:pPr>
            <a:endParaRPr lang="en-US" sz="2100" b="1" dirty="0">
              <a:solidFill>
                <a:srgbClr val="001C54"/>
              </a:solidFill>
            </a:endParaRPr>
          </a:p>
          <a:p>
            <a:pPr>
              <a:lnSpc>
                <a:spcPct val="90000"/>
              </a:lnSpc>
              <a:spcBef>
                <a:spcPts val="0"/>
              </a:spcBef>
              <a:buFont typeface="Mathematica1" pitchFamily="2" charset="2"/>
              <a:buChar char="·"/>
              <a:defRPr/>
            </a:pPr>
            <a:endParaRPr lang="en-US" sz="2100" b="1" dirty="0">
              <a:solidFill>
                <a:srgbClr val="001C54"/>
              </a:solidFill>
            </a:endParaRPr>
          </a:p>
          <a:p>
            <a:pPr marL="273050" indent="-273050" eaLnBrk="0" hangingPunct="0">
              <a:lnSpc>
                <a:spcPct val="90000"/>
              </a:lnSpc>
              <a:spcBef>
                <a:spcPts val="0"/>
              </a:spcBef>
              <a:buClr>
                <a:srgbClr val="F3A447"/>
              </a:buClr>
              <a:buSzPct val="85000"/>
              <a:defRPr/>
            </a:pPr>
            <a:endParaRPr lang="en-US" sz="2100" b="1" dirty="0">
              <a:solidFill>
                <a:srgbClr val="001C54"/>
              </a:solidFill>
            </a:endParaRPr>
          </a:p>
        </p:txBody>
      </p:sp>
      <p:sp>
        <p:nvSpPr>
          <p:cNvPr id="2" name="Content Placeholder 1"/>
          <p:cNvSpPr>
            <a:spLocks noGrp="1"/>
          </p:cNvSpPr>
          <p:nvPr>
            <p:ph idx="1"/>
          </p:nvPr>
        </p:nvSpPr>
        <p:spPr>
          <a:xfrm>
            <a:off x="457200" y="1524000"/>
            <a:ext cx="8229600" cy="4876800"/>
          </a:xfrm>
        </p:spPr>
        <p:txBody>
          <a:bodyPr>
            <a:normAutofit fontScale="85000" lnSpcReduction="20000"/>
          </a:bodyPr>
          <a:lstStyle/>
          <a:p>
            <a:pPr marL="274320" indent="-274320" eaLnBrk="1" fontAlgn="auto" hangingPunct="1">
              <a:spcAft>
                <a:spcPts val="0"/>
              </a:spcAft>
              <a:buFont typeface="Wingdings 2"/>
              <a:buChar char=""/>
              <a:defRPr/>
            </a:pPr>
            <a:r>
              <a:rPr lang="en-US" dirty="0" smtClean="0">
                <a:solidFill>
                  <a:srgbClr val="00194C"/>
                </a:solidFill>
              </a:rPr>
              <a:t>Based on the work of his immediate predecessor, </a:t>
            </a:r>
          </a:p>
          <a:p>
            <a:pPr marL="274320" indent="-274320" eaLnBrk="1" fontAlgn="auto" hangingPunct="1">
              <a:spcAft>
                <a:spcPts val="0"/>
              </a:spcAft>
              <a:buFont typeface="Wingdings 2" pitchFamily="18" charset="2"/>
              <a:buNone/>
              <a:defRPr/>
            </a:pPr>
            <a:r>
              <a:rPr lang="en-US" dirty="0" smtClean="0">
                <a:solidFill>
                  <a:srgbClr val="00194C"/>
                </a:solidFill>
              </a:rPr>
              <a:t>                            </a:t>
            </a:r>
            <a:r>
              <a:rPr lang="en-US" dirty="0" err="1" smtClean="0">
                <a:solidFill>
                  <a:srgbClr val="00194C"/>
                </a:solidFill>
              </a:rPr>
              <a:t>Marinus</a:t>
            </a:r>
            <a:r>
              <a:rPr lang="en-US" dirty="0" smtClean="0">
                <a:solidFill>
                  <a:srgbClr val="00194C"/>
                </a:solidFill>
              </a:rPr>
              <a:t> of </a:t>
            </a:r>
            <a:r>
              <a:rPr lang="en-US" dirty="0" err="1" smtClean="0">
                <a:solidFill>
                  <a:srgbClr val="00194C"/>
                </a:solidFill>
              </a:rPr>
              <a:t>Tyre</a:t>
            </a:r>
            <a:r>
              <a:rPr lang="en-US" dirty="0" smtClean="0">
                <a:solidFill>
                  <a:srgbClr val="00194C"/>
                </a:solidFill>
              </a:rPr>
              <a:t>          (80-130 A.D.)</a:t>
            </a:r>
          </a:p>
          <a:p>
            <a:pPr marL="274320" indent="-274320" eaLnBrk="1" fontAlgn="auto" hangingPunct="1">
              <a:spcAft>
                <a:spcPts val="0"/>
              </a:spcAft>
              <a:buFont typeface="Wingdings 2"/>
              <a:buChar char=""/>
              <a:defRPr/>
            </a:pPr>
            <a:r>
              <a:rPr lang="en-US" dirty="0" smtClean="0">
                <a:solidFill>
                  <a:srgbClr val="00194C"/>
                </a:solidFill>
              </a:rPr>
              <a:t>Combined data  from a variety of sources</a:t>
            </a:r>
          </a:p>
          <a:p>
            <a:pPr marL="274320" indent="-274320" eaLnBrk="1" fontAlgn="auto" hangingPunct="1">
              <a:spcAft>
                <a:spcPts val="0"/>
              </a:spcAft>
              <a:buFont typeface="Wingdings 2"/>
              <a:buChar char=""/>
              <a:defRPr/>
            </a:pPr>
            <a:r>
              <a:rPr lang="en-US" dirty="0" smtClean="0">
                <a:solidFill>
                  <a:srgbClr val="00194C"/>
                </a:solidFill>
              </a:rPr>
              <a:t>Ptolemy was the first geographer to use longitude and latitude to create coordinates</a:t>
            </a:r>
          </a:p>
          <a:p>
            <a:pPr marL="274320" indent="-274320" eaLnBrk="1" fontAlgn="auto" hangingPunct="1">
              <a:spcAft>
                <a:spcPts val="0"/>
              </a:spcAft>
              <a:buFont typeface="Wingdings 2"/>
              <a:buChar char=""/>
              <a:defRPr/>
            </a:pPr>
            <a:r>
              <a:rPr lang="en-US" dirty="0" smtClean="0">
                <a:solidFill>
                  <a:srgbClr val="00194C"/>
                </a:solidFill>
              </a:rPr>
              <a:t>Derived 21 latitude lines – fairly accurate</a:t>
            </a:r>
          </a:p>
          <a:p>
            <a:pPr marL="274320" indent="-274320" eaLnBrk="1" fontAlgn="auto" hangingPunct="1">
              <a:spcAft>
                <a:spcPts val="0"/>
              </a:spcAft>
              <a:buFont typeface="Wingdings 2"/>
              <a:buChar char=""/>
              <a:defRPr/>
            </a:pPr>
            <a:r>
              <a:rPr lang="en-US" dirty="0" smtClean="0">
                <a:solidFill>
                  <a:srgbClr val="00194C"/>
                </a:solidFill>
              </a:rPr>
              <a:t>Described 4 different projections</a:t>
            </a:r>
          </a:p>
          <a:p>
            <a:pPr marL="274320" indent="-274320" eaLnBrk="1" fontAlgn="auto" hangingPunct="1">
              <a:spcAft>
                <a:spcPts val="0"/>
              </a:spcAft>
              <a:buFont typeface="Wingdings 2"/>
              <a:buChar char=""/>
              <a:defRPr/>
            </a:pPr>
            <a:r>
              <a:rPr lang="en-US" dirty="0" smtClean="0">
                <a:solidFill>
                  <a:srgbClr val="00194C"/>
                </a:solidFill>
              </a:rPr>
              <a:t>Believed the </a:t>
            </a:r>
            <a:r>
              <a:rPr lang="en-US" i="1" dirty="0" err="1" smtClean="0">
                <a:solidFill>
                  <a:srgbClr val="00194C"/>
                </a:solidFill>
              </a:rPr>
              <a:t>oikoumene</a:t>
            </a:r>
            <a:r>
              <a:rPr lang="en-US" dirty="0" smtClean="0">
                <a:solidFill>
                  <a:srgbClr val="00194C"/>
                </a:solidFill>
              </a:rPr>
              <a:t>  (inhabited world) to span </a:t>
            </a:r>
          </a:p>
          <a:p>
            <a:pPr marL="274320" indent="-274320" eaLnBrk="1" fontAlgn="auto" hangingPunct="1">
              <a:spcAft>
                <a:spcPts val="0"/>
              </a:spcAft>
              <a:buFont typeface="Wingdings 2" pitchFamily="18" charset="2"/>
              <a:buNone/>
              <a:defRPr/>
            </a:pPr>
            <a:r>
              <a:rPr lang="en-US" dirty="0" smtClean="0">
                <a:solidFill>
                  <a:srgbClr val="00194C"/>
                </a:solidFill>
              </a:rPr>
              <a:t>         180 degrees (longitude) of the earth’s 360</a:t>
            </a:r>
          </a:p>
          <a:p>
            <a:pPr marL="274320" indent="-274320" eaLnBrk="1" fontAlgn="auto" hangingPunct="1">
              <a:spcAft>
                <a:spcPts val="0"/>
              </a:spcAft>
              <a:buFont typeface="Wingdings 2"/>
              <a:buChar char=""/>
              <a:defRPr/>
            </a:pPr>
            <a:r>
              <a:rPr lang="en-US" sz="2400" dirty="0" smtClean="0">
                <a:solidFill>
                  <a:srgbClr val="00194C"/>
                </a:solidFill>
              </a:rPr>
              <a:t>Limits of the </a:t>
            </a:r>
            <a:r>
              <a:rPr lang="en-US" sz="2400" i="1" dirty="0" smtClean="0">
                <a:solidFill>
                  <a:srgbClr val="00194C"/>
                </a:solidFill>
              </a:rPr>
              <a:t>oikoumene</a:t>
            </a:r>
            <a:endParaRPr lang="en-US" sz="2400" dirty="0" smtClean="0">
              <a:solidFill>
                <a:srgbClr val="00194C"/>
              </a:solidFill>
            </a:endParaRPr>
          </a:p>
          <a:p>
            <a:pPr marL="640080" lvl="1" indent="-274320" eaLnBrk="1" fontAlgn="auto" hangingPunct="1">
              <a:spcAft>
                <a:spcPts val="0"/>
              </a:spcAft>
              <a:buClr>
                <a:schemeClr val="accent2">
                  <a:shade val="75000"/>
                </a:schemeClr>
              </a:buClr>
              <a:buFont typeface="Wingdings 2"/>
              <a:buChar char=""/>
              <a:defRPr/>
            </a:pPr>
            <a:r>
              <a:rPr lang="en-US" sz="1800" dirty="0" smtClean="0">
                <a:solidFill>
                  <a:srgbClr val="00194C"/>
                </a:solidFill>
              </a:rPr>
              <a:t>Northern bound:         63°N (the Thule parallel)</a:t>
            </a:r>
          </a:p>
          <a:p>
            <a:pPr marL="640080" lvl="1" indent="-274320" eaLnBrk="1" fontAlgn="auto" hangingPunct="1">
              <a:spcAft>
                <a:spcPts val="0"/>
              </a:spcAft>
              <a:buClr>
                <a:schemeClr val="accent2">
                  <a:shade val="75000"/>
                </a:schemeClr>
              </a:buClr>
              <a:buFont typeface="Wingdings 2"/>
              <a:buChar char=""/>
              <a:defRPr/>
            </a:pPr>
            <a:r>
              <a:rPr lang="en-US" sz="2000" dirty="0" smtClean="0">
                <a:solidFill>
                  <a:srgbClr val="00194C"/>
                </a:solidFill>
              </a:rPr>
              <a:t>Southern bound:     16°25’S </a:t>
            </a:r>
          </a:p>
          <a:p>
            <a:pPr marL="640080" lvl="1" indent="-274320" eaLnBrk="1" fontAlgn="auto" hangingPunct="1">
              <a:spcAft>
                <a:spcPts val="0"/>
              </a:spcAft>
              <a:buClr>
                <a:schemeClr val="accent2">
                  <a:shade val="75000"/>
                </a:schemeClr>
              </a:buClr>
              <a:buFont typeface="Wingdings 2" pitchFamily="18" charset="2"/>
              <a:buNone/>
              <a:defRPr/>
            </a:pPr>
            <a:r>
              <a:rPr lang="en-US" sz="2000" dirty="0" smtClean="0">
                <a:solidFill>
                  <a:srgbClr val="00194C"/>
                </a:solidFill>
              </a:rPr>
              <a:t>            (the parallel opposite the equator from the one running through Meroë)</a:t>
            </a:r>
          </a:p>
          <a:p>
            <a:pPr marL="640080" lvl="1" indent="-274320" eaLnBrk="1" fontAlgn="auto" hangingPunct="1">
              <a:spcAft>
                <a:spcPts val="0"/>
              </a:spcAft>
              <a:buClr>
                <a:schemeClr val="accent2">
                  <a:shade val="75000"/>
                </a:schemeClr>
              </a:buClr>
              <a:buFont typeface="Wingdings 2"/>
              <a:buChar char=""/>
              <a:defRPr/>
            </a:pPr>
            <a:r>
              <a:rPr lang="en-US" sz="2000" i="1" dirty="0" smtClean="0">
                <a:solidFill>
                  <a:srgbClr val="00194C"/>
                </a:solidFill>
              </a:rPr>
              <a:t>Oikoumene</a:t>
            </a:r>
            <a:r>
              <a:rPr lang="en-US" sz="2000" dirty="0" smtClean="0">
                <a:solidFill>
                  <a:srgbClr val="00194C"/>
                </a:solidFill>
              </a:rPr>
              <a:t> stretches from </a:t>
            </a:r>
          </a:p>
          <a:p>
            <a:pPr marL="640080" lvl="1" indent="-274320" eaLnBrk="1" fontAlgn="auto" hangingPunct="1">
              <a:spcAft>
                <a:spcPts val="0"/>
              </a:spcAft>
              <a:buClr>
                <a:schemeClr val="accent2">
                  <a:shade val="75000"/>
                </a:schemeClr>
              </a:buClr>
              <a:buFont typeface="Wingdings 2" pitchFamily="18" charset="2"/>
              <a:buNone/>
              <a:defRPr/>
            </a:pPr>
            <a:r>
              <a:rPr lang="en-US" sz="2000" dirty="0" smtClean="0">
                <a:solidFill>
                  <a:srgbClr val="00194C"/>
                </a:solidFill>
              </a:rPr>
              <a:t>            the Canary Islands in the west to China in the east</a:t>
            </a:r>
          </a:p>
        </p:txBody>
      </p:sp>
      <p:sp>
        <p:nvSpPr>
          <p:cNvPr id="3" name="Title 2"/>
          <p:cNvSpPr>
            <a:spLocks noGrp="1"/>
          </p:cNvSpPr>
          <p:nvPr>
            <p:ph type="title"/>
          </p:nvPr>
        </p:nvSpPr>
        <p:spPr>
          <a:xfrm>
            <a:off x="357158" y="214290"/>
            <a:ext cx="8229600" cy="1219200"/>
          </a:xfrm>
        </p:spPr>
        <p:txBody>
          <a:bodyPr/>
          <a:lstStyle/>
          <a:p>
            <a:pPr eaLnBrk="1" fontAlgn="auto" hangingPunct="1">
              <a:spcAft>
                <a:spcPts val="0"/>
              </a:spcAft>
              <a:defRPr/>
            </a:pPr>
            <a:r>
              <a:rPr smtClean="0"/>
              <a:t>  </a:t>
            </a:r>
            <a:r>
              <a:rPr smtClean="0">
                <a:solidFill>
                  <a:srgbClr val="001C54"/>
                </a:solidFill>
              </a:rPr>
              <a:t>Geografia  -  Oikoumene/</a:t>
            </a:r>
            <a:r>
              <a:rPr smtClean="0">
                <a:solidFill>
                  <a:srgbClr val="001C54"/>
                </a:solidFill>
                <a:sym typeface="Mathematica1"/>
              </a:rPr>
              <a:t></a:t>
            </a:r>
            <a:endParaRPr>
              <a:solidFill>
                <a:srgbClr val="001C54"/>
              </a:solidFill>
            </a:endParaRPr>
          </a:p>
        </p:txBody>
      </p:sp>
    </p:spTree>
    <p:extLst>
      <p:ext uri="{BB962C8B-B14F-4D97-AF65-F5344CB8AC3E}">
        <p14:creationId xmlns:p14="http://schemas.microsoft.com/office/powerpoint/2010/main" val="1837176284"/>
      </p:ext>
    </p:extLst>
  </p:cSld>
  <p:clrMapOvr>
    <a:masterClrMapping/>
  </p:clrMapOvr>
  <p:transition spd="slow">
    <p:zoom/>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00063" y="1643063"/>
            <a:ext cx="8229600" cy="4572000"/>
          </a:xfrm>
        </p:spPr>
        <p:txBody>
          <a:bodyPr>
            <a:normAutofit/>
          </a:bodyPr>
          <a:lstStyle/>
          <a:p>
            <a:pPr marL="274320" indent="-274320" eaLnBrk="1" fontAlgn="auto" hangingPunct="1">
              <a:spcAft>
                <a:spcPts val="0"/>
              </a:spcAft>
              <a:buFont typeface="Wingdings 2"/>
              <a:buChar char=""/>
              <a:defRPr/>
            </a:pPr>
            <a:r>
              <a:rPr lang="en-US" sz="1400" dirty="0" smtClean="0">
                <a:solidFill>
                  <a:srgbClr val="002060"/>
                </a:solidFill>
              </a:rPr>
              <a:t>Projection 1</a:t>
            </a:r>
          </a:p>
          <a:p>
            <a:pPr marL="640080" lvl="1" indent="-274320" eaLnBrk="1" fontAlgn="auto" hangingPunct="1">
              <a:spcAft>
                <a:spcPts val="0"/>
              </a:spcAft>
              <a:buClr>
                <a:schemeClr val="accent2">
                  <a:shade val="75000"/>
                </a:schemeClr>
              </a:buClr>
              <a:buFont typeface="Wingdings 2"/>
              <a:buChar char=""/>
              <a:defRPr/>
            </a:pPr>
            <a:r>
              <a:rPr lang="en-US" sz="1400" dirty="0" smtClean="0">
                <a:solidFill>
                  <a:srgbClr val="002060"/>
                </a:solidFill>
              </a:rPr>
              <a:t>Straight meridians &amp; Straight parallels</a:t>
            </a:r>
          </a:p>
          <a:p>
            <a:pPr marL="640080" lvl="1" indent="-274320" eaLnBrk="1" fontAlgn="auto" hangingPunct="1">
              <a:spcAft>
                <a:spcPts val="0"/>
              </a:spcAft>
              <a:buClr>
                <a:schemeClr val="accent2">
                  <a:shade val="75000"/>
                </a:schemeClr>
              </a:buClr>
              <a:buFont typeface="Wingdings 2"/>
              <a:buChar char=""/>
              <a:defRPr/>
            </a:pPr>
            <a:r>
              <a:rPr lang="en-US" sz="1400" dirty="0" smtClean="0">
                <a:solidFill>
                  <a:srgbClr val="002060"/>
                </a:solidFill>
              </a:rPr>
              <a:t>Very similar to </a:t>
            </a:r>
            <a:r>
              <a:rPr lang="en-US" sz="1400" dirty="0" err="1" smtClean="0">
                <a:solidFill>
                  <a:srgbClr val="002060"/>
                </a:solidFill>
              </a:rPr>
              <a:t>Marinus</a:t>
            </a:r>
            <a:r>
              <a:rPr lang="en-US" sz="1400" dirty="0" smtClean="0">
                <a:solidFill>
                  <a:srgbClr val="002060"/>
                </a:solidFill>
              </a:rPr>
              <a:t>’ map</a:t>
            </a:r>
          </a:p>
          <a:p>
            <a:pPr marL="274320" indent="-274320" eaLnBrk="1" fontAlgn="auto" hangingPunct="1">
              <a:spcAft>
                <a:spcPts val="0"/>
              </a:spcAft>
              <a:buFont typeface="Wingdings 2"/>
              <a:buChar char=""/>
              <a:defRPr/>
            </a:pPr>
            <a:r>
              <a:rPr lang="en-US" sz="1400" dirty="0" smtClean="0">
                <a:solidFill>
                  <a:srgbClr val="002060"/>
                </a:solidFill>
              </a:rPr>
              <a:t>Projection 2</a:t>
            </a:r>
          </a:p>
          <a:p>
            <a:pPr marL="640080" lvl="1" indent="-274320" eaLnBrk="1" fontAlgn="auto" hangingPunct="1">
              <a:spcAft>
                <a:spcPts val="0"/>
              </a:spcAft>
              <a:buClr>
                <a:schemeClr val="accent2">
                  <a:shade val="75000"/>
                </a:schemeClr>
              </a:buClr>
              <a:buFont typeface="Wingdings 2"/>
              <a:buChar char=""/>
              <a:defRPr/>
            </a:pPr>
            <a:r>
              <a:rPr lang="en-US" sz="1400" dirty="0" smtClean="0">
                <a:solidFill>
                  <a:srgbClr val="002060"/>
                </a:solidFill>
              </a:rPr>
              <a:t>Straight meridians &amp; Curved parallels</a:t>
            </a:r>
          </a:p>
          <a:p>
            <a:pPr marL="640080" lvl="1" indent="-274320" eaLnBrk="1" fontAlgn="auto" hangingPunct="1">
              <a:spcAft>
                <a:spcPts val="0"/>
              </a:spcAft>
              <a:buClr>
                <a:schemeClr val="accent2">
                  <a:shade val="75000"/>
                </a:schemeClr>
              </a:buClr>
              <a:buFont typeface="Wingdings 2"/>
              <a:buChar char=""/>
              <a:defRPr/>
            </a:pPr>
            <a:r>
              <a:rPr lang="en-US" sz="1400" dirty="0" smtClean="0">
                <a:solidFill>
                  <a:srgbClr val="002060"/>
                </a:solidFill>
              </a:rPr>
              <a:t>Preferred method of Ptolemy’s successors</a:t>
            </a:r>
          </a:p>
          <a:p>
            <a:pPr marL="640080" lvl="1" indent="-274320" eaLnBrk="1" fontAlgn="auto" hangingPunct="1">
              <a:spcAft>
                <a:spcPts val="0"/>
              </a:spcAft>
              <a:buClr>
                <a:schemeClr val="accent2">
                  <a:shade val="75000"/>
                </a:schemeClr>
              </a:buClr>
              <a:buFont typeface="Wingdings 2"/>
              <a:buChar char=""/>
              <a:defRPr/>
            </a:pPr>
            <a:r>
              <a:rPr lang="en-US" sz="1400" dirty="0" smtClean="0">
                <a:solidFill>
                  <a:srgbClr val="002060"/>
                </a:solidFill>
              </a:rPr>
              <a:t>Constant scale in relation to Rhodes parallel</a:t>
            </a:r>
          </a:p>
          <a:p>
            <a:pPr marL="640080" lvl="1" indent="-274320" eaLnBrk="1" fontAlgn="auto" hangingPunct="1">
              <a:spcAft>
                <a:spcPts val="0"/>
              </a:spcAft>
              <a:buClr>
                <a:schemeClr val="accent2">
                  <a:shade val="75000"/>
                </a:schemeClr>
              </a:buClr>
              <a:buFont typeface="Wingdings 2"/>
              <a:buChar char=""/>
              <a:defRPr/>
            </a:pPr>
            <a:r>
              <a:rPr lang="en-US" sz="1400" dirty="0" smtClean="0">
                <a:solidFill>
                  <a:srgbClr val="002060"/>
                </a:solidFill>
              </a:rPr>
              <a:t>36+1 parallel meridians, each 5 degrees apart</a:t>
            </a:r>
          </a:p>
          <a:p>
            <a:pPr marL="274320" indent="-274320" eaLnBrk="1" fontAlgn="auto" hangingPunct="1">
              <a:spcAft>
                <a:spcPts val="0"/>
              </a:spcAft>
              <a:buFont typeface="Wingdings 2"/>
              <a:buChar char=""/>
              <a:defRPr/>
            </a:pPr>
            <a:r>
              <a:rPr lang="en-US" sz="1400" dirty="0" smtClean="0">
                <a:solidFill>
                  <a:srgbClr val="002060"/>
                </a:solidFill>
              </a:rPr>
              <a:t>Projection 3</a:t>
            </a:r>
          </a:p>
          <a:p>
            <a:pPr marL="640080" lvl="1" indent="-274320" eaLnBrk="1" fontAlgn="auto" hangingPunct="1">
              <a:spcAft>
                <a:spcPts val="0"/>
              </a:spcAft>
              <a:buClr>
                <a:schemeClr val="accent2">
                  <a:shade val="75000"/>
                </a:schemeClr>
              </a:buClr>
              <a:buFont typeface="Wingdings 2"/>
              <a:buChar char=""/>
              <a:defRPr/>
            </a:pPr>
            <a:r>
              <a:rPr lang="en-US" sz="1400" dirty="0" smtClean="0">
                <a:solidFill>
                  <a:srgbClr val="002060"/>
                </a:solidFill>
              </a:rPr>
              <a:t>Curved meridians &amp; Straight parallels</a:t>
            </a:r>
          </a:p>
          <a:p>
            <a:pPr marL="640080" lvl="1" indent="-274320" eaLnBrk="1" fontAlgn="auto" hangingPunct="1">
              <a:spcAft>
                <a:spcPts val="0"/>
              </a:spcAft>
              <a:buClr>
                <a:schemeClr val="accent2">
                  <a:shade val="75000"/>
                </a:schemeClr>
              </a:buClr>
              <a:buFont typeface="Wingdings 2"/>
              <a:buChar char=""/>
              <a:defRPr/>
            </a:pPr>
            <a:r>
              <a:rPr lang="en-US" sz="1400" dirty="0" smtClean="0">
                <a:solidFill>
                  <a:srgbClr val="002060"/>
                </a:solidFill>
              </a:rPr>
              <a:t>made  extreme parallels more accurate </a:t>
            </a:r>
          </a:p>
          <a:p>
            <a:pPr marL="274320" indent="-274320" eaLnBrk="1" fontAlgn="auto" hangingPunct="1">
              <a:spcAft>
                <a:spcPts val="0"/>
              </a:spcAft>
              <a:buFont typeface="Wingdings 2"/>
              <a:buChar char=""/>
              <a:defRPr/>
            </a:pPr>
            <a:r>
              <a:rPr lang="en-US" sz="1400" dirty="0" smtClean="0">
                <a:solidFill>
                  <a:srgbClr val="002060"/>
                </a:solidFill>
              </a:rPr>
              <a:t>Projection 4</a:t>
            </a:r>
          </a:p>
          <a:p>
            <a:pPr marL="640080" lvl="1" indent="-274320" eaLnBrk="1" fontAlgn="auto" hangingPunct="1">
              <a:spcAft>
                <a:spcPts val="0"/>
              </a:spcAft>
              <a:buClr>
                <a:schemeClr val="accent2">
                  <a:shade val="75000"/>
                </a:schemeClr>
              </a:buClr>
              <a:buFont typeface="Wingdings 2"/>
              <a:buChar char=""/>
              <a:defRPr/>
            </a:pPr>
            <a:r>
              <a:rPr lang="en-US" sz="1400" dirty="0" smtClean="0">
                <a:solidFill>
                  <a:srgbClr val="002060"/>
                </a:solidFill>
              </a:rPr>
              <a:t>View of globe from distance</a:t>
            </a:r>
          </a:p>
          <a:p>
            <a:pPr marL="640080" lvl="1" indent="-274320" eaLnBrk="1" fontAlgn="auto" hangingPunct="1">
              <a:spcAft>
                <a:spcPts val="0"/>
              </a:spcAft>
              <a:buClr>
                <a:schemeClr val="accent2">
                  <a:shade val="75000"/>
                </a:schemeClr>
              </a:buClr>
              <a:buFont typeface="Wingdings 2"/>
              <a:buChar char=""/>
              <a:defRPr/>
            </a:pPr>
            <a:r>
              <a:rPr lang="en-US" sz="1400" dirty="0" smtClean="0">
                <a:solidFill>
                  <a:srgbClr val="002060"/>
                </a:solidFill>
              </a:rPr>
              <a:t>External rings represent latitude lines</a:t>
            </a:r>
          </a:p>
          <a:p>
            <a:pPr marL="640080" lvl="1" indent="-274320" eaLnBrk="1" fontAlgn="auto" hangingPunct="1">
              <a:spcAft>
                <a:spcPts val="0"/>
              </a:spcAft>
              <a:buClr>
                <a:schemeClr val="accent2">
                  <a:shade val="75000"/>
                </a:schemeClr>
              </a:buClr>
              <a:buFont typeface="Wingdings 2"/>
              <a:buChar char=""/>
              <a:defRPr/>
            </a:pPr>
            <a:endParaRPr lang="en-US" sz="1400" dirty="0" smtClean="0"/>
          </a:p>
          <a:p>
            <a:pPr marL="640080" lvl="1" indent="-274320" eaLnBrk="1" fontAlgn="auto" hangingPunct="1">
              <a:spcAft>
                <a:spcPts val="0"/>
              </a:spcAft>
              <a:buClr>
                <a:schemeClr val="accent2">
                  <a:shade val="75000"/>
                </a:schemeClr>
              </a:buClr>
              <a:buFont typeface="Wingdings 2"/>
              <a:buChar char=""/>
              <a:defRPr/>
            </a:pPr>
            <a:endParaRPr lang="en-US" sz="1400" dirty="0" smtClean="0"/>
          </a:p>
          <a:p>
            <a:pPr marL="274320" indent="-274320" eaLnBrk="1" fontAlgn="auto" hangingPunct="1">
              <a:spcAft>
                <a:spcPts val="0"/>
              </a:spcAft>
              <a:buFont typeface="Wingdings 2"/>
              <a:buChar char=""/>
              <a:defRPr/>
            </a:pPr>
            <a:endParaRPr lang="en-US" dirty="0"/>
          </a:p>
        </p:txBody>
      </p:sp>
      <p:sp>
        <p:nvSpPr>
          <p:cNvPr id="3" name="Title 2"/>
          <p:cNvSpPr>
            <a:spLocks noGrp="1"/>
          </p:cNvSpPr>
          <p:nvPr>
            <p:ph type="title"/>
          </p:nvPr>
        </p:nvSpPr>
        <p:spPr>
          <a:xfrm>
            <a:off x="357158" y="-214338"/>
            <a:ext cx="8572560" cy="1214446"/>
          </a:xfrm>
        </p:spPr>
        <p:txBody>
          <a:bodyPr/>
          <a:lstStyle/>
          <a:p>
            <a:pPr eaLnBrk="1" fontAlgn="auto" hangingPunct="1">
              <a:spcAft>
                <a:spcPts val="0"/>
              </a:spcAft>
              <a:defRPr/>
            </a:pPr>
            <a:r>
              <a:rPr smtClean="0">
                <a:solidFill>
                  <a:srgbClr val="002060"/>
                </a:solidFill>
              </a:rPr>
              <a:t>Geografia:            four  Map Projections</a:t>
            </a:r>
            <a:endParaRPr>
              <a:solidFill>
                <a:srgbClr val="002060"/>
              </a:solidFill>
            </a:endParaRPr>
          </a:p>
        </p:txBody>
      </p:sp>
      <p:pic>
        <p:nvPicPr>
          <p:cNvPr id="3482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0" y="1428750"/>
            <a:ext cx="36004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2063" y="4286250"/>
            <a:ext cx="366236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28625" y="1428750"/>
            <a:ext cx="4429125" cy="500062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5000625" y="4143375"/>
            <a:ext cx="3786188" cy="22860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TextBox 7"/>
          <p:cNvSpPr txBox="1"/>
          <p:nvPr/>
        </p:nvSpPr>
        <p:spPr>
          <a:xfrm>
            <a:off x="7572375" y="1500188"/>
            <a:ext cx="1071563" cy="276225"/>
          </a:xfrm>
          <a:prstGeom prst="rect">
            <a:avLst/>
          </a:prstGeom>
          <a:noFill/>
        </p:spPr>
        <p:txBody>
          <a:bodyPr>
            <a:spAutoFit/>
          </a:bodyPr>
          <a:lstStyle/>
          <a:p>
            <a:pPr>
              <a:defRPr/>
            </a:pPr>
            <a:r>
              <a:rPr lang="en-US" sz="1200" dirty="0">
                <a:solidFill>
                  <a:srgbClr val="002060"/>
                </a:solidFill>
                <a:latin typeface="Constantia"/>
              </a:rPr>
              <a:t>Projection 2</a:t>
            </a:r>
          </a:p>
        </p:txBody>
      </p:sp>
      <p:sp>
        <p:nvSpPr>
          <p:cNvPr id="9" name="TextBox 8"/>
          <p:cNvSpPr txBox="1"/>
          <p:nvPr/>
        </p:nvSpPr>
        <p:spPr>
          <a:xfrm>
            <a:off x="7572375" y="4214813"/>
            <a:ext cx="1071563" cy="276225"/>
          </a:xfrm>
          <a:prstGeom prst="rect">
            <a:avLst/>
          </a:prstGeom>
          <a:noFill/>
        </p:spPr>
        <p:txBody>
          <a:bodyPr>
            <a:spAutoFit/>
          </a:bodyPr>
          <a:lstStyle/>
          <a:p>
            <a:pPr>
              <a:defRPr/>
            </a:pPr>
            <a:r>
              <a:rPr lang="en-US" sz="1200" dirty="0">
                <a:solidFill>
                  <a:srgbClr val="002060"/>
                </a:solidFill>
                <a:latin typeface="Constantia"/>
              </a:rPr>
              <a:t>Projection 3</a:t>
            </a:r>
          </a:p>
        </p:txBody>
      </p:sp>
      <p:sp>
        <p:nvSpPr>
          <p:cNvPr id="10" name="Rectangle 9"/>
          <p:cNvSpPr/>
          <p:nvPr/>
        </p:nvSpPr>
        <p:spPr>
          <a:xfrm>
            <a:off x="5000625" y="1428750"/>
            <a:ext cx="3786188" cy="257175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40750037"/>
      </p:ext>
    </p:extLst>
  </p:cSld>
  <p:clrMapOvr>
    <a:masterClrMapping/>
  </p:clrMapOvr>
  <p:transition spd="slow">
    <p:zoom/>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35843" name="TextBox 4"/>
          <p:cNvSpPr txBox="1">
            <a:spLocks noChangeArrowheads="1"/>
          </p:cNvSpPr>
          <p:nvPr/>
        </p:nvSpPr>
        <p:spPr bwMode="auto">
          <a:xfrm>
            <a:off x="357188" y="62865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smtClean="0">
                <a:solidFill>
                  <a:prstClr val="black"/>
                </a:solidFill>
              </a:rPr>
              <a:t>Almagest, Greek copy 9</a:t>
            </a:r>
            <a:r>
              <a:rPr lang="en-US" altLang="en-US" sz="1400" baseline="30000" smtClean="0">
                <a:solidFill>
                  <a:prstClr val="black"/>
                </a:solidFill>
              </a:rPr>
              <a:t>th</a:t>
            </a:r>
            <a:r>
              <a:rPr lang="en-US" altLang="en-US" sz="1400" smtClean="0">
                <a:solidFill>
                  <a:prstClr val="black"/>
                </a:solidFill>
              </a:rPr>
              <a:t> century</a:t>
            </a:r>
          </a:p>
        </p:txBody>
      </p:sp>
      <p:sp>
        <p:nvSpPr>
          <p:cNvPr id="4" name="Title 2"/>
          <p:cNvSpPr>
            <a:spLocks noGrp="1"/>
          </p:cNvSpPr>
          <p:nvPr>
            <p:ph type="title"/>
          </p:nvPr>
        </p:nvSpPr>
        <p:spPr>
          <a:xfrm>
            <a:off x="928662" y="4643446"/>
            <a:ext cx="8543956" cy="1219200"/>
          </a:xfrm>
        </p:spPr>
        <p:txBody>
          <a:bodyPr>
            <a:noAutofit/>
          </a:bodyPr>
          <a:lstStyle/>
          <a:p>
            <a:pPr>
              <a:defRPr/>
            </a:pPr>
            <a:r>
              <a:rPr sz="5500" smtClean="0">
                <a:solidFill>
                  <a:srgbClr val="582E14"/>
                </a:solidFill>
              </a:rPr>
              <a:t>Almagest  -  the Greatest</a:t>
            </a:r>
            <a:endParaRPr sz="5500">
              <a:solidFill>
                <a:srgbClr val="582E14"/>
              </a:solidFill>
            </a:endParaRPr>
          </a:p>
        </p:txBody>
      </p:sp>
      <p:sp>
        <p:nvSpPr>
          <p:cNvPr id="5" name="Rectangle 2"/>
          <p:cNvSpPr txBox="1">
            <a:spLocks noChangeArrowheads="1"/>
          </p:cNvSpPr>
          <p:nvPr/>
        </p:nvSpPr>
        <p:spPr>
          <a:xfrm>
            <a:off x="1000100" y="571480"/>
            <a:ext cx="9072626" cy="1143000"/>
          </a:xfrm>
          <a:prstGeom prst="rect">
            <a:avLst/>
          </a:prstGeom>
          <a:ln w="6350" cap="rnd">
            <a:noFill/>
          </a:ln>
        </p:spPr>
        <p:txBody>
          <a:bodyPr anchor="b">
            <a:normAutofit fontScale="67500" lnSpcReduction="20000"/>
          </a:bodyPr>
          <a:lstStyle/>
          <a:p>
            <a:pPr fontAlgn="auto">
              <a:spcAft>
                <a:spcPts val="0"/>
              </a:spcAft>
              <a:defRPr/>
            </a:pPr>
            <a:r>
              <a:rPr lang="en-US" sz="8900" spc="-100" dirty="0">
                <a:ln w="3200">
                  <a:solidFill>
                    <a:srgbClr val="444D26">
                      <a:shade val="75000"/>
                      <a:alpha val="25000"/>
                    </a:srgbClr>
                  </a:solidFill>
                  <a:prstDash val="solid"/>
                  <a:round/>
                </a:ln>
                <a:solidFill>
                  <a:srgbClr val="5C1F00"/>
                </a:solidFill>
                <a:effectLst>
                  <a:innerShdw blurRad="50800" dist="25400" dir="13500000">
                    <a:prstClr val="black">
                      <a:alpha val="70000"/>
                    </a:prstClr>
                  </a:innerShdw>
                </a:effectLst>
                <a:latin typeface="Constantia"/>
                <a:sym typeface="Mathematica1"/>
              </a:rPr>
              <a:t>    </a:t>
            </a:r>
            <a:r>
              <a:rPr lang="en-US" sz="8900" spc="-100" dirty="0">
                <a:ln w="3200">
                  <a:solidFill>
                    <a:srgbClr val="444D26">
                      <a:shade val="75000"/>
                      <a:alpha val="25000"/>
                    </a:srgbClr>
                  </a:solidFill>
                  <a:prstDash val="solid"/>
                  <a:round/>
                </a:ln>
                <a:solidFill>
                  <a:srgbClr val="5C1F00"/>
                </a:solidFill>
                <a:effectLst>
                  <a:innerShdw blurRad="50800" dist="25400" dir="13500000">
                    <a:prstClr val="black">
                      <a:alpha val="70000"/>
                    </a:prstClr>
                  </a:innerShdw>
                </a:effectLst>
                <a:latin typeface="Constantia"/>
              </a:rPr>
              <a:t>  </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p>
        </p:txBody>
      </p:sp>
    </p:spTree>
    <p:extLst>
      <p:ext uri="{BB962C8B-B14F-4D97-AF65-F5344CB8AC3E}">
        <p14:creationId xmlns:p14="http://schemas.microsoft.com/office/powerpoint/2010/main" val="2778724905"/>
      </p:ext>
    </p:extLst>
  </p:cSld>
  <p:clrMapOvr>
    <a:masterClrMapping/>
  </p:clrMapOvr>
  <p:transition spd="slow">
    <p:zoom/>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pic>
        <p:nvPicPr>
          <p:cNvPr id="36867" name="Picture 7" descr="almagest.13th.gree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285720" y="142852"/>
            <a:ext cx="9072626" cy="1143000"/>
          </a:xfrm>
        </p:spPr>
        <p:txBody>
          <a:bodyPr>
            <a:normAutofit fontScale="90000"/>
          </a:bodyPr>
          <a:lstStyle/>
          <a:p>
            <a:pPr eaLnBrk="1" fontAlgn="auto" hangingPunct="1">
              <a:spcAft>
                <a:spcPts val="0"/>
              </a:spcAft>
              <a:defRPr/>
            </a:pPr>
            <a:r>
              <a:rPr sz="5100" smtClean="0">
                <a:solidFill>
                  <a:srgbClr val="5C1F00"/>
                </a:solidFill>
                <a:sym typeface="Mathematica1"/>
              </a:rPr>
              <a:t>     -   Almagest  </a:t>
            </a:r>
            <a:r>
              <a:rPr sz="2800" smtClean="0">
                <a:solidFill>
                  <a:srgbClr val="5C1F00"/>
                </a:solidFill>
              </a:rPr>
              <a:t>  </a:t>
            </a:r>
            <a:r>
              <a:rPr sz="2800" smtClean="0"/>
              <a:t/>
            </a:r>
            <a:br>
              <a:rPr sz="2800" smtClean="0"/>
            </a:br>
            <a:r>
              <a:rPr sz="2800" smtClean="0"/>
              <a:t>           </a:t>
            </a:r>
            <a:endParaRPr sz="2800"/>
          </a:p>
        </p:txBody>
      </p:sp>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6870"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smtClean="0">
                <a:solidFill>
                  <a:prstClr val="black"/>
                </a:solidFill>
              </a:rPr>
              <a:t>Almagest, Greek copy 13</a:t>
            </a:r>
            <a:r>
              <a:rPr lang="en-US" altLang="en-US" sz="1400" baseline="30000" smtClean="0">
                <a:solidFill>
                  <a:prstClr val="black"/>
                </a:solidFill>
              </a:rPr>
              <a:t>th</a:t>
            </a:r>
            <a:r>
              <a:rPr lang="en-US" altLang="en-US" sz="1400" smtClean="0">
                <a:solidFill>
                  <a:prstClr val="black"/>
                </a:solidFill>
              </a:rPr>
              <a:t> century</a:t>
            </a:r>
          </a:p>
        </p:txBody>
      </p:sp>
      <p:sp>
        <p:nvSpPr>
          <p:cNvPr id="36871" name="TextBox 5"/>
          <p:cNvSpPr txBox="1">
            <a:spLocks noChangeArrowheads="1"/>
          </p:cNvSpPr>
          <p:nvPr/>
        </p:nvSpPr>
        <p:spPr bwMode="auto">
          <a:xfrm>
            <a:off x="4643438" y="16875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smtClean="0">
              <a:solidFill>
                <a:prstClr val="white"/>
              </a:solidFill>
            </a:endParaRPr>
          </a:p>
          <a:p>
            <a:pPr eaLnBrk="1" hangingPunct="1"/>
            <a:endParaRPr lang="en-US" altLang="en-US" smtClean="0">
              <a:solidFill>
                <a:prstClr val="white"/>
              </a:solidFill>
            </a:endParaRPr>
          </a:p>
          <a:p>
            <a:pPr eaLnBrk="1" hangingPunct="1"/>
            <a:endParaRPr lang="en-US" altLang="en-US" smtClean="0">
              <a:solidFill>
                <a:prstClr val="white"/>
              </a:solidFill>
            </a:endParaRPr>
          </a:p>
        </p:txBody>
      </p:sp>
      <p:sp>
        <p:nvSpPr>
          <p:cNvPr id="10" name="Rectangle 9"/>
          <p:cNvSpPr/>
          <p:nvPr/>
        </p:nvSpPr>
        <p:spPr>
          <a:xfrm>
            <a:off x="4143375" y="1071563"/>
            <a:ext cx="4857750" cy="5572125"/>
          </a:xfrm>
          <a:prstGeom prst="rect">
            <a:avLst/>
          </a:prstGeom>
          <a:solidFill>
            <a:schemeClr val="tx2">
              <a:lumMod val="25000"/>
              <a:alpha val="47000"/>
            </a:schemeClr>
          </a:solid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p:cNvSpPr txBox="1"/>
          <p:nvPr/>
        </p:nvSpPr>
        <p:spPr>
          <a:xfrm>
            <a:off x="4286248" y="1071546"/>
            <a:ext cx="4714908" cy="1461939"/>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  </a:t>
            </a:r>
            <a:r>
              <a:rPr lang="en-US" sz="3500" b="1" dirty="0">
                <a:solidFill>
                  <a:srgbClr val="5C1F00"/>
                </a:solidFill>
                <a:latin typeface="Constantia"/>
              </a:rPr>
              <a:t>“The Great Book” </a:t>
            </a:r>
          </a:p>
          <a:p>
            <a:pPr>
              <a:defRPr/>
            </a:pPr>
            <a:endParaRPr lang="en-US" b="1" dirty="0">
              <a:solidFill>
                <a:srgbClr val="5C1F00"/>
              </a:solidFill>
              <a:latin typeface="Constantia"/>
            </a:endParaRPr>
          </a:p>
          <a:p>
            <a:pPr>
              <a:defRPr/>
            </a:pPr>
            <a:r>
              <a:rPr lang="en-US" b="1" dirty="0">
                <a:solidFill>
                  <a:srgbClr val="5C1F00"/>
                </a:solidFill>
                <a:latin typeface="Constantia"/>
              </a:rPr>
              <a:t>       Most Important &amp; Influential</a:t>
            </a:r>
          </a:p>
          <a:p>
            <a:pPr>
              <a:defRPr/>
            </a:pPr>
            <a:r>
              <a:rPr lang="en-US" b="1" dirty="0">
                <a:solidFill>
                  <a:srgbClr val="5C1F00"/>
                </a:solidFill>
                <a:latin typeface="Constantia"/>
              </a:rPr>
              <a:t>     Astronomical  Work of Antiquity  </a:t>
            </a:r>
          </a:p>
        </p:txBody>
      </p:sp>
      <p:sp>
        <p:nvSpPr>
          <p:cNvPr id="9" name="TextBox 8"/>
          <p:cNvSpPr txBox="1"/>
          <p:nvPr/>
        </p:nvSpPr>
        <p:spPr>
          <a:xfrm>
            <a:off x="4143375" y="2143125"/>
            <a:ext cx="5286375" cy="4710113"/>
          </a:xfrm>
          <a:prstGeom prst="rect">
            <a:avLst/>
          </a:prstGeom>
          <a:noFill/>
        </p:spPr>
        <p:txBody>
          <a:bodyPr>
            <a:spAutoFit/>
          </a:bodyPr>
          <a:lstStyle/>
          <a:p>
            <a:pPr>
              <a:defRPr/>
            </a:pPr>
            <a:r>
              <a:rPr lang="en-US" dirty="0">
                <a:solidFill>
                  <a:prstClr val="white"/>
                </a:solidFill>
              </a:rPr>
              <a:t>              </a:t>
            </a:r>
          </a:p>
          <a:p>
            <a:pPr>
              <a:defRPr/>
            </a:pPr>
            <a:endParaRPr lang="en-US" dirty="0">
              <a:solidFill>
                <a:prstClr val="white"/>
              </a:solidFill>
            </a:endParaRPr>
          </a:p>
          <a:p>
            <a:pPr>
              <a:lnSpc>
                <a:spcPct val="95000"/>
              </a:lnSpc>
              <a:defRPr/>
            </a:pPr>
            <a:r>
              <a:rPr lang="en-US" sz="1600" dirty="0">
                <a:solidFill>
                  <a:prstClr val="white"/>
                </a:solidFill>
                <a:latin typeface="Constantia"/>
              </a:rPr>
              <a:t>Mathematical and Astronomical treatise proposing </a:t>
            </a:r>
          </a:p>
          <a:p>
            <a:pPr>
              <a:lnSpc>
                <a:spcPct val="95000"/>
              </a:lnSpc>
              <a:defRPr/>
            </a:pPr>
            <a:r>
              <a:rPr lang="en-US" sz="1600" dirty="0">
                <a:solidFill>
                  <a:prstClr val="white"/>
                </a:solidFill>
                <a:latin typeface="Constantia"/>
              </a:rPr>
              <a:t>the complex motions of stars and planetary paths</a:t>
            </a:r>
          </a:p>
          <a:p>
            <a:pPr>
              <a:lnSpc>
                <a:spcPct val="95000"/>
              </a:lnSpc>
              <a:defRPr/>
            </a:pPr>
            <a:endParaRPr lang="en-US" sz="1600" dirty="0">
              <a:solidFill>
                <a:prstClr val="white"/>
              </a:solidFill>
              <a:latin typeface="Constantia"/>
            </a:endParaRPr>
          </a:p>
          <a:p>
            <a:pPr>
              <a:lnSpc>
                <a:spcPct val="95000"/>
              </a:lnSpc>
              <a:defRPr/>
            </a:pPr>
            <a:r>
              <a:rPr lang="en-US" sz="1600" dirty="0">
                <a:solidFill>
                  <a:prstClr val="white"/>
                </a:solidFill>
                <a:latin typeface="Constantia"/>
              </a:rPr>
              <a:t>Written in 147 / 148 A.D.: </a:t>
            </a:r>
          </a:p>
          <a:p>
            <a:pPr>
              <a:lnSpc>
                <a:spcPct val="95000"/>
              </a:lnSpc>
              <a:defRPr/>
            </a:pPr>
            <a:r>
              <a:rPr lang="en-US" sz="1600" dirty="0">
                <a:solidFill>
                  <a:prstClr val="white"/>
                </a:solidFill>
                <a:latin typeface="Constantia"/>
              </a:rPr>
              <a:t>               inscription in Canopus, by </a:t>
            </a:r>
            <a:r>
              <a:rPr lang="en-US" sz="1600" dirty="0" err="1">
                <a:solidFill>
                  <a:prstClr val="white"/>
                </a:solidFill>
                <a:latin typeface="Constantia"/>
              </a:rPr>
              <a:t>Ptolemaeus</a:t>
            </a:r>
            <a:endParaRPr lang="en-US" sz="1600" dirty="0">
              <a:solidFill>
                <a:prstClr val="white"/>
              </a:solidFill>
              <a:latin typeface="Constantia"/>
            </a:endParaRPr>
          </a:p>
          <a:p>
            <a:pPr>
              <a:lnSpc>
                <a:spcPct val="95000"/>
              </a:lnSpc>
              <a:defRPr/>
            </a:pPr>
            <a:endParaRPr lang="en-US" sz="1600" dirty="0">
              <a:solidFill>
                <a:prstClr val="white"/>
              </a:solidFill>
              <a:latin typeface="Constantia"/>
            </a:endParaRPr>
          </a:p>
          <a:p>
            <a:pPr>
              <a:lnSpc>
                <a:spcPct val="95000"/>
              </a:lnSpc>
              <a:defRPr/>
            </a:pPr>
            <a:r>
              <a:rPr lang="en-US" sz="1600" dirty="0">
                <a:solidFill>
                  <a:prstClr val="white"/>
                </a:solidFill>
                <a:latin typeface="Constantia"/>
              </a:rPr>
              <a:t>Thirteen  Books</a:t>
            </a:r>
          </a:p>
          <a:p>
            <a:pPr>
              <a:lnSpc>
                <a:spcPct val="95000"/>
              </a:lnSpc>
              <a:defRPr/>
            </a:pPr>
            <a:endParaRPr lang="en-US" sz="1600" dirty="0">
              <a:solidFill>
                <a:prstClr val="white"/>
              </a:solidFill>
              <a:latin typeface="Constantia"/>
            </a:endParaRPr>
          </a:p>
          <a:p>
            <a:pPr>
              <a:lnSpc>
                <a:spcPct val="95000"/>
              </a:lnSpc>
              <a:defRPr/>
            </a:pPr>
            <a:endParaRPr lang="en-US" sz="1600" dirty="0">
              <a:solidFill>
                <a:prstClr val="white"/>
              </a:solidFill>
              <a:latin typeface="Constantia"/>
            </a:endParaRPr>
          </a:p>
          <a:p>
            <a:pPr>
              <a:lnSpc>
                <a:spcPct val="95000"/>
              </a:lnSpc>
              <a:defRPr/>
            </a:pPr>
            <a:endParaRPr lang="en-US" sz="1600" dirty="0">
              <a:solidFill>
                <a:prstClr val="white"/>
              </a:solidFill>
              <a:latin typeface="Constantia"/>
            </a:endParaRPr>
          </a:p>
          <a:p>
            <a:pPr>
              <a:lnSpc>
                <a:spcPct val="95000"/>
              </a:lnSpc>
              <a:defRPr/>
            </a:pPr>
            <a:r>
              <a:rPr lang="en-US" sz="1600" dirty="0">
                <a:solidFill>
                  <a:prstClr val="white"/>
                </a:solidFill>
                <a:latin typeface="Constantia"/>
              </a:rPr>
              <a:t>Original in Greek:</a:t>
            </a:r>
            <a:endParaRPr lang="en-US" sz="1700" b="1" dirty="0">
              <a:solidFill>
                <a:prstClr val="white"/>
              </a:solidFill>
            </a:endParaRPr>
          </a:p>
          <a:p>
            <a:pPr>
              <a:lnSpc>
                <a:spcPct val="95000"/>
              </a:lnSpc>
              <a:defRPr/>
            </a:pPr>
            <a:r>
              <a:rPr lang="en-US" sz="1700" b="1" dirty="0">
                <a:solidFill>
                  <a:prstClr val="white"/>
                </a:solidFill>
                <a:latin typeface="Constantia"/>
              </a:rPr>
              <a:t>Mathematike </a:t>
            </a:r>
            <a:r>
              <a:rPr lang="en-US" sz="1700" b="1" dirty="0" err="1">
                <a:solidFill>
                  <a:prstClr val="white"/>
                </a:solidFill>
                <a:latin typeface="Constantia"/>
              </a:rPr>
              <a:t>Syntaxis</a:t>
            </a:r>
            <a:r>
              <a:rPr lang="en-US" sz="1700" b="1" dirty="0">
                <a:solidFill>
                  <a:prstClr val="white"/>
                </a:solidFill>
                <a:latin typeface="Constantia"/>
              </a:rPr>
              <a:t> - Mathematical Treatise</a:t>
            </a:r>
          </a:p>
          <a:p>
            <a:pPr>
              <a:lnSpc>
                <a:spcPct val="95000"/>
              </a:lnSpc>
              <a:defRPr/>
            </a:pPr>
            <a:r>
              <a:rPr lang="en-US" sz="1700" b="1" dirty="0">
                <a:solidFill>
                  <a:prstClr val="white"/>
                </a:solidFill>
                <a:latin typeface="Constantia"/>
              </a:rPr>
              <a:t>He </a:t>
            </a:r>
            <a:r>
              <a:rPr lang="en-US" sz="1700" b="1" dirty="0" err="1">
                <a:solidFill>
                  <a:prstClr val="white"/>
                </a:solidFill>
                <a:latin typeface="Constantia"/>
              </a:rPr>
              <a:t>Megale</a:t>
            </a:r>
            <a:r>
              <a:rPr lang="en-US" sz="1700" b="1" dirty="0">
                <a:solidFill>
                  <a:prstClr val="white"/>
                </a:solidFill>
                <a:latin typeface="Constantia"/>
              </a:rPr>
              <a:t> </a:t>
            </a:r>
            <a:r>
              <a:rPr lang="en-US" sz="1700" b="1" dirty="0" err="1">
                <a:solidFill>
                  <a:prstClr val="white"/>
                </a:solidFill>
                <a:latin typeface="Constantia"/>
              </a:rPr>
              <a:t>Syntaxis</a:t>
            </a:r>
            <a:r>
              <a:rPr lang="en-US" sz="1700" b="1" dirty="0">
                <a:solidFill>
                  <a:prstClr val="white"/>
                </a:solidFill>
                <a:latin typeface="Constantia"/>
              </a:rPr>
              <a:t>     - “The Great Treatise”</a:t>
            </a:r>
          </a:p>
          <a:p>
            <a:pPr>
              <a:lnSpc>
                <a:spcPct val="95000"/>
              </a:lnSpc>
              <a:defRPr/>
            </a:pPr>
            <a:endParaRPr lang="en-US" sz="1700" dirty="0">
              <a:solidFill>
                <a:prstClr val="white"/>
              </a:solidFill>
              <a:latin typeface="Constantia"/>
            </a:endParaRPr>
          </a:p>
          <a:p>
            <a:pPr>
              <a:lnSpc>
                <a:spcPct val="95000"/>
              </a:lnSpc>
              <a:defRPr/>
            </a:pPr>
            <a:r>
              <a:rPr lang="en-US" sz="1700" dirty="0">
                <a:solidFill>
                  <a:prstClr val="white"/>
                </a:solidFill>
                <a:latin typeface="Constantia"/>
              </a:rPr>
              <a:t>Best known by its Arab name: </a:t>
            </a:r>
            <a:endParaRPr lang="en-US" sz="1700" b="1" dirty="0">
              <a:solidFill>
                <a:prstClr val="white"/>
              </a:solidFill>
            </a:endParaRPr>
          </a:p>
          <a:p>
            <a:pPr>
              <a:lnSpc>
                <a:spcPct val="95000"/>
              </a:lnSpc>
              <a:defRPr/>
            </a:pPr>
            <a:r>
              <a:rPr lang="en-US" sz="1700" b="1" dirty="0">
                <a:solidFill>
                  <a:prstClr val="white"/>
                </a:solidFill>
                <a:latin typeface="Constantia"/>
              </a:rPr>
              <a:t>Almagest                       -  “The Great Book”</a:t>
            </a:r>
          </a:p>
          <a:p>
            <a:pPr>
              <a:lnSpc>
                <a:spcPct val="95000"/>
              </a:lnSpc>
              <a:defRPr/>
            </a:pPr>
            <a:endParaRPr lang="en-US" sz="1700" b="1" dirty="0">
              <a:solidFill>
                <a:srgbClr val="000099"/>
              </a:solidFill>
            </a:endParaRPr>
          </a:p>
        </p:txBody>
      </p:sp>
    </p:spTree>
    <p:extLst>
      <p:ext uri="{BB962C8B-B14F-4D97-AF65-F5344CB8AC3E}">
        <p14:creationId xmlns:p14="http://schemas.microsoft.com/office/powerpoint/2010/main" val="4006881028"/>
      </p:ext>
    </p:extLst>
  </p:cSld>
  <p:clrMapOvr>
    <a:masterClrMapping/>
  </p:clrMapOvr>
  <p:transition spd="slow">
    <p:zoom/>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1500188"/>
            <a:ext cx="8501062" cy="4929187"/>
          </a:xfrm>
          <a:prstGeom prst="rect">
            <a:avLst/>
          </a:prstGeom>
          <a:solidFill>
            <a:schemeClr val="tx2">
              <a:lumMod val="25000"/>
              <a:alpha val="38000"/>
            </a:schemeClr>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571500" y="2000250"/>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One of the most influential scientific works in history </a:t>
            </a:r>
          </a:p>
          <a:p>
            <a:pPr marL="273050" indent="-273050" eaLnBrk="0" hangingPunct="0">
              <a:spcBef>
                <a:spcPts val="600"/>
              </a:spcBef>
              <a:buClr>
                <a:srgbClr val="F3A447"/>
              </a:buClr>
              <a:buSzPct val="85000"/>
              <a:defRPr/>
            </a:pPr>
            <a:r>
              <a:rPr lang="en-US" sz="2600" dirty="0">
                <a:solidFill>
                  <a:srgbClr val="540000"/>
                </a:solidFill>
                <a:latin typeface="Constantia"/>
              </a:rPr>
              <a:t>            </a:t>
            </a:r>
            <a:r>
              <a:rPr lang="en-US" dirty="0">
                <a:solidFill>
                  <a:srgbClr val="540000"/>
                </a:solidFill>
                <a:latin typeface="Constantia"/>
              </a:rPr>
              <a:t>(along with Euclid’s “Elements”, Copernicus’ “</a:t>
            </a:r>
            <a:r>
              <a:rPr lang="en-US" dirty="0" err="1">
                <a:solidFill>
                  <a:srgbClr val="540000"/>
                </a:solidFill>
                <a:latin typeface="Constantia"/>
              </a:rPr>
              <a:t>Revolutionibus</a:t>
            </a:r>
            <a:r>
              <a:rPr lang="en-US" dirty="0">
                <a:solidFill>
                  <a:srgbClr val="540000"/>
                </a:solidFill>
                <a:latin typeface="Constantia"/>
              </a:rPr>
              <a:t>”, </a:t>
            </a:r>
          </a:p>
          <a:p>
            <a:pPr marL="273050" indent="-273050" eaLnBrk="0" hangingPunct="0">
              <a:spcBef>
                <a:spcPts val="600"/>
              </a:spcBef>
              <a:buClr>
                <a:srgbClr val="F3A447"/>
              </a:buClr>
              <a:buSzPct val="85000"/>
              <a:defRPr/>
            </a:pPr>
            <a:r>
              <a:rPr lang="en-US" dirty="0">
                <a:solidFill>
                  <a:srgbClr val="540000"/>
                </a:solidFill>
                <a:latin typeface="Constantia"/>
              </a:rPr>
              <a:t>                   </a:t>
            </a:r>
            <a:r>
              <a:rPr lang="en-US" dirty="0" err="1">
                <a:solidFill>
                  <a:srgbClr val="540000"/>
                </a:solidFill>
                <a:latin typeface="Constantia"/>
              </a:rPr>
              <a:t>Galilei’s</a:t>
            </a:r>
            <a:r>
              <a:rPr lang="en-US" dirty="0">
                <a:solidFill>
                  <a:srgbClr val="540000"/>
                </a:solidFill>
                <a:latin typeface="Constantia"/>
              </a:rPr>
              <a:t>  “Dialogues” Newton’s “Principia”, </a:t>
            </a:r>
          </a:p>
          <a:p>
            <a:pPr marL="273050" indent="-273050" eaLnBrk="0" hangingPunct="0">
              <a:spcBef>
                <a:spcPts val="600"/>
              </a:spcBef>
              <a:buClr>
                <a:srgbClr val="F3A447"/>
              </a:buClr>
              <a:buSzPct val="85000"/>
              <a:defRPr/>
            </a:pPr>
            <a:r>
              <a:rPr lang="en-US" dirty="0">
                <a:solidFill>
                  <a:srgbClr val="540000"/>
                </a:solidFill>
                <a:latin typeface="Constantia"/>
              </a:rPr>
              <a:t>                   Darwin’s “Origin of Species”)</a:t>
            </a:r>
          </a:p>
          <a:p>
            <a:pPr marL="273050" indent="-273050" eaLnBrk="0" hangingPunct="0">
              <a:spcBef>
                <a:spcPts val="600"/>
              </a:spcBef>
              <a:buClr>
                <a:srgbClr val="F3A447"/>
              </a:buClr>
              <a:buSzPct val="85000"/>
              <a:defRPr/>
            </a:pPr>
            <a:endParaRPr lang="en-US" dirty="0">
              <a:solidFill>
                <a:srgbClr val="540000"/>
              </a:solidFill>
              <a:latin typeface="Constantia"/>
            </a:endParaRPr>
          </a:p>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One of most influential books of all time</a:t>
            </a:r>
          </a:p>
          <a:p>
            <a:pPr marL="273050" indent="-273050" eaLnBrk="0" hangingPunct="0">
              <a:spcBef>
                <a:spcPts val="600"/>
              </a:spcBef>
              <a:buClr>
                <a:srgbClr val="F3A447"/>
              </a:buClr>
              <a:buSzPct val="85000"/>
              <a:defRPr/>
            </a:pPr>
            <a:r>
              <a:rPr lang="en-US" sz="2600" dirty="0">
                <a:solidFill>
                  <a:srgbClr val="540000"/>
                </a:solidFill>
                <a:latin typeface="Constantia"/>
              </a:rPr>
              <a:t>            </a:t>
            </a:r>
            <a:r>
              <a:rPr lang="en-US" dirty="0">
                <a:solidFill>
                  <a:srgbClr val="540000"/>
                </a:solidFill>
                <a:latin typeface="Constantia"/>
              </a:rPr>
              <a:t>(perhaps only after Bible, Qur’an, </a:t>
            </a:r>
          </a:p>
          <a:p>
            <a:pPr marL="273050" indent="-273050" eaLnBrk="0" hangingPunct="0">
              <a:spcBef>
                <a:spcPts val="600"/>
              </a:spcBef>
              <a:buClr>
                <a:srgbClr val="F3A447"/>
              </a:buClr>
              <a:buSzPct val="85000"/>
              <a:defRPr/>
            </a:pPr>
            <a:r>
              <a:rPr lang="en-US" dirty="0">
                <a:solidFill>
                  <a:srgbClr val="540000"/>
                </a:solidFill>
                <a:latin typeface="Constantia"/>
              </a:rPr>
              <a:t>                   along with Euclid’s “Elements”, …)</a:t>
            </a:r>
          </a:p>
          <a:p>
            <a:pPr marL="273050" indent="-273050" eaLnBrk="0" hangingPunct="0">
              <a:spcBef>
                <a:spcPts val="600"/>
              </a:spcBef>
              <a:buClr>
                <a:srgbClr val="F3A447"/>
              </a:buClr>
              <a:buSzPct val="85000"/>
              <a:defRPr/>
            </a:pPr>
            <a:endParaRPr lang="en-US" dirty="0">
              <a:solidFill>
                <a:srgbClr val="540000"/>
              </a:solidFill>
              <a:latin typeface="Constantia"/>
            </a:endParaRPr>
          </a:p>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a:t>
            </a:r>
            <a:endParaRPr lang="en-US" sz="2600" dirty="0">
              <a:solidFill>
                <a:prstClr val="white"/>
              </a:solidFill>
              <a:latin typeface="Constantia"/>
            </a:endParaRPr>
          </a:p>
        </p:txBody>
      </p:sp>
      <p:sp>
        <p:nvSpPr>
          <p:cNvPr id="13" name="Title 2"/>
          <p:cNvSpPr>
            <a:spLocks noGrp="1"/>
          </p:cNvSpPr>
          <p:nvPr>
            <p:ph type="title"/>
          </p:nvPr>
        </p:nvSpPr>
        <p:spPr>
          <a:xfrm>
            <a:off x="285720" y="-285776"/>
            <a:ext cx="8543956" cy="1219200"/>
          </a:xfrm>
        </p:spPr>
        <p:txBody>
          <a:bodyPr>
            <a:noAutofit/>
          </a:bodyPr>
          <a:lstStyle/>
          <a:p>
            <a:pPr>
              <a:defRPr/>
            </a:pPr>
            <a:r>
              <a:rPr sz="5500" smtClean="0">
                <a:solidFill>
                  <a:srgbClr val="582E14"/>
                </a:solidFill>
              </a:rPr>
              <a:t>Almagest             the Greatest</a:t>
            </a:r>
            <a:endParaRPr sz="5500">
              <a:solidFill>
                <a:srgbClr val="582E14"/>
              </a:solidFill>
            </a:endParaRPr>
          </a:p>
        </p:txBody>
      </p:sp>
    </p:spTree>
    <p:extLst>
      <p:ext uri="{BB962C8B-B14F-4D97-AF65-F5344CB8AC3E}">
        <p14:creationId xmlns:p14="http://schemas.microsoft.com/office/powerpoint/2010/main" val="2104190599"/>
      </p:ext>
    </p:extLst>
  </p:cSld>
  <p:clrMapOvr>
    <a:masterClrMapping/>
  </p:clrMapOvr>
  <p:transition spd="slow">
    <p:zo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1500188"/>
            <a:ext cx="8501062" cy="4929187"/>
          </a:xfrm>
          <a:prstGeom prst="rect">
            <a:avLst/>
          </a:prstGeom>
          <a:solidFill>
            <a:schemeClr val="tx2">
              <a:lumMod val="25000"/>
              <a:alpha val="38000"/>
            </a:schemeClr>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428625" y="2143125"/>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defRPr/>
            </a:pPr>
            <a:endParaRPr lang="en-US" dirty="0">
              <a:solidFill>
                <a:srgbClr val="540000"/>
              </a:solidFill>
              <a:latin typeface="Constantia"/>
            </a:endParaRPr>
          </a:p>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 Masterwork technical exposition</a:t>
            </a:r>
          </a:p>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lnSpc>
                <a:spcPct val="90000"/>
              </a:lnSpc>
              <a:spcBef>
                <a:spcPts val="600"/>
              </a:spcBef>
              <a:buClr>
                <a:srgbClr val="F3A447"/>
              </a:buClr>
              <a:buSzPct val="120000"/>
              <a:buFont typeface="Arial" pitchFamily="34" charset="0"/>
              <a:buChar char="•"/>
              <a:defRPr/>
            </a:pPr>
            <a:r>
              <a:rPr lang="en-US" sz="2600" dirty="0">
                <a:solidFill>
                  <a:srgbClr val="540000"/>
                </a:solidFill>
                <a:latin typeface="Constantia"/>
              </a:rPr>
              <a:t> Brilliant synthesis </a:t>
            </a:r>
          </a:p>
          <a:p>
            <a:pPr marL="273050" indent="-273050" eaLnBrk="0" hangingPunct="0">
              <a:lnSpc>
                <a:spcPct val="90000"/>
              </a:lnSpc>
              <a:spcBef>
                <a:spcPts val="600"/>
              </a:spcBef>
              <a:buClr>
                <a:srgbClr val="F3A447"/>
              </a:buClr>
              <a:buSzPct val="85000"/>
              <a:defRPr/>
            </a:pPr>
            <a:r>
              <a:rPr lang="en-US" sz="2600" dirty="0">
                <a:solidFill>
                  <a:srgbClr val="540000"/>
                </a:solidFill>
                <a:latin typeface="Constantia"/>
              </a:rPr>
              <a:t>                                Theoretical  Astronomy</a:t>
            </a:r>
          </a:p>
          <a:p>
            <a:pPr marL="273050" indent="-273050" eaLnBrk="0" hangingPunct="0">
              <a:lnSpc>
                <a:spcPct val="90000"/>
              </a:lnSpc>
              <a:spcBef>
                <a:spcPts val="600"/>
              </a:spcBef>
              <a:buClr>
                <a:srgbClr val="F3A447"/>
              </a:buClr>
              <a:buSzPct val="85000"/>
              <a:defRPr/>
            </a:pPr>
            <a:endParaRPr lang="en-US" sz="2600" dirty="0">
              <a:solidFill>
                <a:srgbClr val="540000"/>
              </a:solidFill>
              <a:latin typeface="Constantia"/>
            </a:endParaRPr>
          </a:p>
          <a:p>
            <a:pPr marL="273050" indent="-273050" eaLnBrk="0" hangingPunct="0">
              <a:lnSpc>
                <a:spcPct val="90000"/>
              </a:lnSpc>
              <a:spcBef>
                <a:spcPts val="600"/>
              </a:spcBef>
              <a:buClr>
                <a:srgbClr val="F3A447"/>
              </a:buClr>
              <a:buSzPct val="85000"/>
              <a:defRPr/>
            </a:pPr>
            <a:r>
              <a:rPr lang="en-US" sz="2600" dirty="0">
                <a:solidFill>
                  <a:srgbClr val="540000"/>
                </a:solidFill>
                <a:latin typeface="Constantia"/>
              </a:rPr>
              <a:t>          Practical Handbook computation Ephemerides</a:t>
            </a:r>
          </a:p>
          <a:p>
            <a:pPr marL="273050" indent="-273050" eaLnBrk="0" hangingPunct="0">
              <a:spcBef>
                <a:spcPts val="600"/>
              </a:spcBef>
              <a:buClr>
                <a:srgbClr val="F3A447"/>
              </a:buClr>
              <a:buSzPct val="85000"/>
              <a:defRPr/>
            </a:pPr>
            <a:r>
              <a:rPr lang="en-US" sz="2600" dirty="0">
                <a:solidFill>
                  <a:srgbClr val="540000"/>
                </a:solidFill>
                <a:latin typeface="Constantia"/>
              </a:rPr>
              <a:t> </a:t>
            </a:r>
            <a:endParaRPr lang="en-US" sz="2600" dirty="0">
              <a:solidFill>
                <a:prstClr val="white"/>
              </a:solidFill>
              <a:latin typeface="Constantia"/>
            </a:endParaRPr>
          </a:p>
        </p:txBody>
      </p:sp>
      <p:sp>
        <p:nvSpPr>
          <p:cNvPr id="7" name="Left-Right Arrow 6"/>
          <p:cNvSpPr/>
          <p:nvPr/>
        </p:nvSpPr>
        <p:spPr>
          <a:xfrm>
            <a:off x="3857625" y="4357688"/>
            <a:ext cx="1571625" cy="285750"/>
          </a:xfrm>
          <a:prstGeom prst="leftRightArrow">
            <a:avLst/>
          </a:prstGeom>
          <a:solidFill>
            <a:srgbClr val="474201">
              <a:alpha val="62000"/>
            </a:srgbClr>
          </a:solidFill>
          <a:ln>
            <a:solidFill>
              <a:srgbClr val="4742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Title 2"/>
          <p:cNvSpPr>
            <a:spLocks noGrp="1"/>
          </p:cNvSpPr>
          <p:nvPr>
            <p:ph type="title"/>
          </p:nvPr>
        </p:nvSpPr>
        <p:spPr>
          <a:xfrm>
            <a:off x="285720" y="-285776"/>
            <a:ext cx="8543956" cy="1219200"/>
          </a:xfrm>
        </p:spPr>
        <p:txBody>
          <a:bodyPr>
            <a:noAutofit/>
          </a:bodyPr>
          <a:lstStyle/>
          <a:p>
            <a:pPr>
              <a:defRPr/>
            </a:pPr>
            <a:r>
              <a:rPr sz="5500" smtClean="0">
                <a:solidFill>
                  <a:srgbClr val="582E14"/>
                </a:solidFill>
              </a:rPr>
              <a:t>Almagest             the Greatest</a:t>
            </a:r>
            <a:endParaRPr sz="5500">
              <a:solidFill>
                <a:srgbClr val="582E14"/>
              </a:solidFill>
            </a:endParaRPr>
          </a:p>
        </p:txBody>
      </p:sp>
    </p:spTree>
    <p:extLst>
      <p:ext uri="{BB962C8B-B14F-4D97-AF65-F5344CB8AC3E}">
        <p14:creationId xmlns:p14="http://schemas.microsoft.com/office/powerpoint/2010/main" val="4196354983"/>
      </p:ext>
    </p:extLst>
  </p:cSld>
  <p:clrMapOvr>
    <a:masterClrMapping/>
  </p:clrMapOvr>
  <p:transition spd="slow">
    <p:zoom/>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1500188"/>
            <a:ext cx="8501062" cy="4929187"/>
          </a:xfrm>
          <a:prstGeom prst="rect">
            <a:avLst/>
          </a:prstGeom>
          <a:solidFill>
            <a:schemeClr val="tx2">
              <a:lumMod val="25000"/>
              <a:alpha val="38000"/>
            </a:schemeClr>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428625" y="2000250"/>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Systematic methodology</a:t>
            </a:r>
          </a:p>
          <a:p>
            <a:pPr marL="273050" indent="-273050" eaLnBrk="0" hangingPunct="0">
              <a:spcBef>
                <a:spcPts val="600"/>
              </a:spcBef>
              <a:buClr>
                <a:srgbClr val="F3A447"/>
              </a:buClr>
              <a:buSzPct val="85000"/>
              <a:defRPr/>
            </a:pPr>
            <a:r>
              <a:rPr lang="en-US" sz="2600" dirty="0">
                <a:solidFill>
                  <a:srgbClr val="540000"/>
                </a:solidFill>
                <a:latin typeface="Constantia"/>
              </a:rPr>
              <a:t>                             Observational  Data</a:t>
            </a:r>
          </a:p>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Numerical parameters planetary  models</a:t>
            </a:r>
          </a:p>
          <a:p>
            <a:pPr marL="273050" indent="-273050" eaLnBrk="0" hangingPunct="0">
              <a:spcBef>
                <a:spcPts val="600"/>
              </a:spcBef>
              <a:buClr>
                <a:srgbClr val="F3A447"/>
              </a:buClr>
              <a:buSzPct val="85000"/>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Construction  tables celestial phenomena </a:t>
            </a:r>
          </a:p>
          <a:p>
            <a:pPr marL="273050" indent="-273050" eaLnBrk="0" hangingPunct="0">
              <a:spcBef>
                <a:spcPts val="600"/>
              </a:spcBef>
              <a:buClr>
                <a:srgbClr val="F3A447"/>
              </a:buClr>
              <a:buSzPct val="85000"/>
              <a:defRPr/>
            </a:pPr>
            <a:r>
              <a:rPr lang="en-US" sz="2600" dirty="0">
                <a:solidFill>
                  <a:srgbClr val="540000"/>
                </a:solidFill>
                <a:latin typeface="Constantia"/>
              </a:rPr>
              <a:t>                   </a:t>
            </a:r>
            <a:r>
              <a:rPr lang="en-US" sz="1600" dirty="0">
                <a:solidFill>
                  <a:srgbClr val="540000"/>
                </a:solidFill>
                <a:latin typeface="Constantia"/>
              </a:rPr>
              <a:t>(solar, lunar &amp; planetary  positions; solar &amp; lunar eclipses, …)  </a:t>
            </a:r>
          </a:p>
          <a:p>
            <a:pPr marL="273050" indent="-273050" eaLnBrk="0" hangingPunct="0">
              <a:spcBef>
                <a:spcPts val="600"/>
              </a:spcBef>
              <a:buClr>
                <a:srgbClr val="F3A447"/>
              </a:buClr>
              <a:buSzPct val="85000"/>
              <a:defRPr/>
            </a:pPr>
            <a:endParaRPr lang="en-US" sz="2600" dirty="0">
              <a:solidFill>
                <a:prstClr val="white"/>
              </a:solidFill>
              <a:latin typeface="Constantia"/>
            </a:endParaRPr>
          </a:p>
        </p:txBody>
      </p:sp>
      <p:sp>
        <p:nvSpPr>
          <p:cNvPr id="8" name="Left-Right Arrow 7"/>
          <p:cNvSpPr/>
          <p:nvPr/>
        </p:nvSpPr>
        <p:spPr>
          <a:xfrm>
            <a:off x="3500438" y="3071813"/>
            <a:ext cx="1571625" cy="285750"/>
          </a:xfrm>
          <a:prstGeom prst="leftRightArrow">
            <a:avLst/>
          </a:prstGeom>
          <a:solidFill>
            <a:srgbClr val="474201">
              <a:alpha val="62000"/>
            </a:srgbClr>
          </a:solidFill>
          <a:ln>
            <a:solidFill>
              <a:srgbClr val="4742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Left-Right Arrow 8"/>
          <p:cNvSpPr/>
          <p:nvPr/>
        </p:nvSpPr>
        <p:spPr>
          <a:xfrm>
            <a:off x="3500438" y="4000500"/>
            <a:ext cx="1571625" cy="285750"/>
          </a:xfrm>
          <a:prstGeom prst="leftRightArrow">
            <a:avLst/>
          </a:prstGeom>
          <a:solidFill>
            <a:srgbClr val="474201">
              <a:alpha val="62000"/>
            </a:srgbClr>
          </a:solidFill>
          <a:ln>
            <a:solidFill>
              <a:srgbClr val="4742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Title 2"/>
          <p:cNvSpPr>
            <a:spLocks noGrp="1"/>
          </p:cNvSpPr>
          <p:nvPr>
            <p:ph type="title"/>
          </p:nvPr>
        </p:nvSpPr>
        <p:spPr>
          <a:xfrm>
            <a:off x="285720" y="-285776"/>
            <a:ext cx="8543956" cy="1219200"/>
          </a:xfrm>
        </p:spPr>
        <p:txBody>
          <a:bodyPr>
            <a:noAutofit/>
          </a:bodyPr>
          <a:lstStyle/>
          <a:p>
            <a:pPr>
              <a:defRPr/>
            </a:pPr>
            <a:r>
              <a:rPr sz="5500" smtClean="0">
                <a:solidFill>
                  <a:srgbClr val="582E14"/>
                </a:solidFill>
              </a:rPr>
              <a:t>Almagest             the Greatest</a:t>
            </a:r>
            <a:endParaRPr sz="5500">
              <a:solidFill>
                <a:srgbClr val="582E14"/>
              </a:solidFill>
            </a:endParaRPr>
          </a:p>
        </p:txBody>
      </p:sp>
    </p:spTree>
    <p:extLst>
      <p:ext uri="{BB962C8B-B14F-4D97-AF65-F5344CB8AC3E}">
        <p14:creationId xmlns:p14="http://schemas.microsoft.com/office/powerpoint/2010/main" val="1743415617"/>
      </p:ext>
    </p:extLst>
  </p:cSld>
  <p:clrMapOvr>
    <a:masterClrMapping/>
  </p:clrMapOvr>
  <p:transition spd="slow">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5" descr="AD_halle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643063"/>
            <a:ext cx="10858501" cy="1231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2875" y="1500188"/>
            <a:ext cx="8858250" cy="5214937"/>
          </a:xfrm>
          <a:prstGeom prst="rect">
            <a:avLst/>
          </a:prstGeom>
          <a:solidFill>
            <a:schemeClr val="tx2">
              <a:lumMod val="25000"/>
              <a:alpha val="70000"/>
            </a:schemeClr>
          </a:solidFill>
          <a:ln w="3810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TextBox 2"/>
          <p:cNvSpPr txBox="1"/>
          <p:nvPr/>
        </p:nvSpPr>
        <p:spPr>
          <a:xfrm>
            <a:off x="428625" y="1785938"/>
            <a:ext cx="8215313" cy="3416300"/>
          </a:xfrm>
          <a:prstGeom prst="rect">
            <a:avLst/>
          </a:prstGeom>
          <a:noFill/>
        </p:spPr>
        <p:txBody>
          <a:bodyPr>
            <a:spAutoFit/>
          </a:bodyPr>
          <a:lstStyle/>
          <a:p>
            <a:pPr>
              <a:defRPr/>
            </a:pPr>
            <a:endParaRPr lang="en-US" b="1" dirty="0">
              <a:solidFill>
                <a:prstClr val="white"/>
              </a:solidFill>
              <a:latin typeface="Constantia"/>
            </a:endParaRPr>
          </a:p>
          <a:p>
            <a:pPr>
              <a:buFont typeface="Mathematica1" pitchFamily="2" charset="2"/>
              <a:buChar char="·"/>
              <a:defRPr/>
            </a:pPr>
            <a:r>
              <a:rPr lang="en-US" b="1" dirty="0">
                <a:solidFill>
                  <a:prstClr val="white"/>
                </a:solidFill>
                <a:latin typeface="Constantia"/>
              </a:rPr>
              <a:t>   Most  Chaldean  astronomers  strictly concerned with ephemerides, </a:t>
            </a:r>
          </a:p>
          <a:p>
            <a:pPr>
              <a:defRPr/>
            </a:pPr>
            <a:r>
              <a:rPr lang="en-US" b="1" dirty="0">
                <a:solidFill>
                  <a:prstClr val="white"/>
                </a:solidFill>
                <a:latin typeface="Constantia"/>
              </a:rPr>
              <a:t>     not with theoretical models</a:t>
            </a:r>
          </a:p>
          <a:p>
            <a:pPr>
              <a:buFont typeface="Mathematica1" pitchFamily="2" charset="2"/>
              <a:buChar char="·"/>
              <a:defRPr/>
            </a:pPr>
            <a:endParaRPr lang="en-US" b="1" dirty="0">
              <a:solidFill>
                <a:prstClr val="white"/>
              </a:solidFill>
              <a:latin typeface="Constantia"/>
            </a:endParaRPr>
          </a:p>
          <a:p>
            <a:pPr>
              <a:buFont typeface="Mathematica1" pitchFamily="2" charset="2"/>
              <a:buChar char="·"/>
              <a:defRPr/>
            </a:pPr>
            <a:r>
              <a:rPr lang="en-US" b="1" dirty="0">
                <a:solidFill>
                  <a:prstClr val="white"/>
                </a:solidFill>
                <a:latin typeface="Constantia"/>
              </a:rPr>
              <a:t>    Predictive  planetary  models  empirical,  </a:t>
            </a:r>
          </a:p>
          <a:p>
            <a:pPr>
              <a:defRPr/>
            </a:pPr>
            <a:r>
              <a:rPr lang="en-US" b="1" dirty="0">
                <a:solidFill>
                  <a:prstClr val="white"/>
                </a:solidFill>
                <a:latin typeface="Constantia"/>
              </a:rPr>
              <a:t>     usually sophisticated arithmetical/numerical  schemes</a:t>
            </a:r>
          </a:p>
          <a:p>
            <a:pPr>
              <a:defRPr/>
            </a:pPr>
            <a:endParaRPr lang="en-US" b="1" dirty="0">
              <a:solidFill>
                <a:prstClr val="white"/>
              </a:solidFill>
              <a:latin typeface="Constantia"/>
            </a:endParaRPr>
          </a:p>
          <a:p>
            <a:pPr>
              <a:defRPr/>
            </a:pPr>
            <a:r>
              <a:rPr lang="en-US" b="1" dirty="0">
                <a:solidFill>
                  <a:prstClr val="white"/>
                </a:solidFill>
                <a:latin typeface="Constantia"/>
              </a:rPr>
              <a:t> </a:t>
            </a:r>
            <a:r>
              <a:rPr lang="en-US" b="1" dirty="0">
                <a:solidFill>
                  <a:prstClr val="white"/>
                </a:solidFill>
                <a:latin typeface="Constantia"/>
                <a:sym typeface="Mathematica1"/>
              </a:rPr>
              <a:t>   </a:t>
            </a:r>
            <a:r>
              <a:rPr lang="en-US" b="1" dirty="0">
                <a:solidFill>
                  <a:prstClr val="white"/>
                </a:solidFill>
                <a:latin typeface="Constantia"/>
              </a:rPr>
              <a:t>Models do  not involve   geometry &amp; cosmology    (that’s the Greeks !) </a:t>
            </a:r>
          </a:p>
          <a:p>
            <a:pPr>
              <a:defRPr/>
            </a:pPr>
            <a:endParaRPr lang="en-US" b="1" dirty="0">
              <a:solidFill>
                <a:prstClr val="white"/>
              </a:solidFill>
              <a:latin typeface="Constantia"/>
            </a:endParaRPr>
          </a:p>
          <a:p>
            <a:pPr>
              <a:defRPr/>
            </a:pPr>
            <a:r>
              <a:rPr lang="en-US" b="1" dirty="0">
                <a:solidFill>
                  <a:prstClr val="white"/>
                </a:solidFill>
                <a:latin typeface="Constantia"/>
              </a:rPr>
              <a:t> </a:t>
            </a:r>
            <a:r>
              <a:rPr lang="en-US" b="1" dirty="0">
                <a:solidFill>
                  <a:prstClr val="white"/>
                </a:solidFill>
                <a:latin typeface="Constantia"/>
                <a:sym typeface="Mathematica1"/>
              </a:rPr>
              <a:t>    Discovery  (lunar &amp; solar) eclipse cycles  &amp; </a:t>
            </a:r>
            <a:r>
              <a:rPr lang="en-US" b="1" dirty="0" err="1">
                <a:solidFill>
                  <a:prstClr val="white"/>
                </a:solidFill>
                <a:latin typeface="Constantia"/>
                <a:sym typeface="Mathematica1"/>
              </a:rPr>
              <a:t>Saros</a:t>
            </a:r>
            <a:r>
              <a:rPr lang="en-US" b="1" dirty="0">
                <a:solidFill>
                  <a:prstClr val="white"/>
                </a:solidFill>
                <a:latin typeface="Constantia"/>
                <a:sym typeface="Mathematica1"/>
              </a:rPr>
              <a:t> period</a:t>
            </a:r>
            <a:endParaRPr lang="en-US" dirty="0">
              <a:solidFill>
                <a:prstClr val="white"/>
              </a:solidFill>
              <a:latin typeface="Constantia"/>
            </a:endParaRPr>
          </a:p>
          <a:p>
            <a:pPr>
              <a:defRPr/>
            </a:pPr>
            <a:endParaRPr lang="en-US" dirty="0">
              <a:solidFill>
                <a:prstClr val="white"/>
              </a:solidFill>
              <a:latin typeface="Arial" pitchFamily="34" charset="0"/>
            </a:endParaRPr>
          </a:p>
          <a:p>
            <a:pPr>
              <a:defRPr/>
            </a:pPr>
            <a:r>
              <a:rPr lang="en-US" dirty="0">
                <a:solidFill>
                  <a:prstClr val="white"/>
                </a:solidFill>
                <a:latin typeface="Arial" pitchFamily="34" charset="0"/>
              </a:rPr>
              <a:t>   </a:t>
            </a:r>
          </a:p>
        </p:txBody>
      </p:sp>
      <p:sp>
        <p:nvSpPr>
          <p:cNvPr id="5" name="Title 1"/>
          <p:cNvSpPr txBox="1">
            <a:spLocks/>
          </p:cNvSpPr>
          <p:nvPr/>
        </p:nvSpPr>
        <p:spPr>
          <a:xfrm>
            <a:off x="142844" y="142852"/>
            <a:ext cx="9644098" cy="1143000"/>
          </a:xfrm>
          <a:prstGeom prst="rect">
            <a:avLst/>
          </a:prstGeom>
          <a:ln w="6350" cap="rnd">
            <a:noFill/>
          </a:ln>
        </p:spPr>
        <p:txBody>
          <a:bodyPr anchor="b"/>
          <a:lstStyle/>
          <a:p>
            <a:pPr fontAlgn="auto">
              <a:spcAft>
                <a:spcPts val="0"/>
              </a:spcAft>
              <a:defRPr/>
            </a:pPr>
            <a:r>
              <a:rPr lang="en-US" sz="5500" b="1" spc="-100" dirty="0">
                <a:ln w="3200">
                  <a:solidFill>
                    <a:srgbClr val="444D26">
                      <a:shade val="75000"/>
                      <a:alpha val="25000"/>
                    </a:srgbClr>
                  </a:solidFill>
                  <a:prstDash val="solid"/>
                  <a:round/>
                </a:ln>
                <a:solidFill>
                  <a:srgbClr val="F3A447">
                    <a:lumMod val="60000"/>
                    <a:lumOff val="40000"/>
                  </a:srgbClr>
                </a:solidFill>
                <a:effectLst>
                  <a:innerShdw blurRad="50800" dist="25400" dir="13500000">
                    <a:prstClr val="black">
                      <a:alpha val="70000"/>
                    </a:prstClr>
                  </a:innerShdw>
                </a:effectLst>
                <a:latin typeface="Constantia"/>
              </a:rPr>
              <a:t>     </a:t>
            </a:r>
            <a:r>
              <a:rPr lang="en-US" sz="5500" b="1" spc="-100" dirty="0">
                <a:ln w="3200">
                  <a:solidFill>
                    <a:srgbClr val="444D26">
                      <a:shade val="75000"/>
                      <a:alpha val="25000"/>
                    </a:srgbClr>
                  </a:solidFill>
                  <a:prstDash val="solid"/>
                  <a:round/>
                </a:ln>
                <a:effectLst>
                  <a:innerShdw blurRad="50800" dist="25400" dir="13500000">
                    <a:prstClr val="black">
                      <a:alpha val="70000"/>
                    </a:prstClr>
                  </a:innerShdw>
                </a:effectLst>
                <a:latin typeface="Constantia"/>
              </a:rPr>
              <a:t>Chaldean  Astronomy</a:t>
            </a:r>
          </a:p>
        </p:txBody>
      </p:sp>
    </p:spTree>
    <p:extLst>
      <p:ext uri="{BB962C8B-B14F-4D97-AF65-F5344CB8AC3E}">
        <p14:creationId xmlns:p14="http://schemas.microsoft.com/office/powerpoint/2010/main" val="1401802987"/>
      </p:ext>
    </p:extLst>
  </p:cSld>
  <p:clrMapOvr>
    <a:masterClrMapping/>
  </p:clrMapOvr>
  <p:transition spd="slow">
    <p:zoom/>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928688"/>
            <a:ext cx="8501062" cy="5786437"/>
          </a:xfrm>
          <a:prstGeom prst="rect">
            <a:avLst/>
          </a:prstGeom>
          <a:solidFill>
            <a:schemeClr val="tx2">
              <a:lumMod val="25000"/>
              <a:alpha val="38000"/>
            </a:schemeClr>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428625" y="1214438"/>
            <a:ext cx="8229600" cy="4572000"/>
          </a:xfrm>
          <a:prstGeom prst="rect">
            <a:avLst/>
          </a:prstGeom>
          <a:noFill/>
          <a:ln w="9525">
            <a:noFill/>
            <a:miter lim="800000"/>
            <a:headEnd/>
            <a:tailEnd/>
          </a:ln>
        </p:spPr>
        <p:txBody>
          <a:bodyPr/>
          <a:lstStyle/>
          <a:p>
            <a:pPr marL="237600" indent="-273050" eaLnBrk="0" hangingPunct="0">
              <a:spcBef>
                <a:spcPts val="0"/>
              </a:spcBef>
              <a:buClr>
                <a:srgbClr val="F3A447"/>
              </a:buClr>
              <a:buSzPct val="85000"/>
              <a:buFont typeface="Wingdings 2" pitchFamily="18" charset="2"/>
              <a:buChar char=""/>
              <a:defRPr/>
            </a:pPr>
            <a:r>
              <a:rPr lang="en-US" sz="2600" dirty="0">
                <a:solidFill>
                  <a:srgbClr val="540000"/>
                </a:solidFill>
                <a:latin typeface="Constantia"/>
              </a:rPr>
              <a:t>More than any other book, demonstrated</a:t>
            </a:r>
          </a:p>
          <a:p>
            <a:pPr marL="237600" indent="-273050" eaLnBrk="0" hangingPunct="0">
              <a:spcBef>
                <a:spcPts val="0"/>
              </a:spcBef>
              <a:buClr>
                <a:srgbClr val="F3A447"/>
              </a:buClr>
              <a:buSzPct val="85000"/>
              <a:defRPr/>
            </a:pPr>
            <a:r>
              <a:rPr lang="en-US" sz="2600" dirty="0">
                <a:solidFill>
                  <a:srgbClr val="540000"/>
                </a:solidFill>
                <a:latin typeface="Constantia"/>
              </a:rPr>
              <a:t>      </a:t>
            </a:r>
          </a:p>
          <a:p>
            <a:pPr marL="237600" indent="-273050" eaLnBrk="0" hangingPunct="0">
              <a:spcBef>
                <a:spcPts val="0"/>
              </a:spcBef>
              <a:buClr>
                <a:srgbClr val="F3A447"/>
              </a:buClr>
              <a:buSzPct val="85000"/>
              <a:defRPr/>
            </a:pPr>
            <a:r>
              <a:rPr lang="en-US" sz="2600" dirty="0">
                <a:solidFill>
                  <a:srgbClr val="540000"/>
                </a:solidFill>
                <a:latin typeface="Constantia"/>
              </a:rPr>
              <a:t>                  complex phenomena of heavens </a:t>
            </a:r>
          </a:p>
          <a:p>
            <a:pPr marL="237600" indent="-273050" eaLnBrk="0" hangingPunct="0">
              <a:spcBef>
                <a:spcPts val="0"/>
              </a:spcBef>
              <a:buClr>
                <a:srgbClr val="F3A447"/>
              </a:buClr>
              <a:buSzPct val="85000"/>
              <a:defRPr/>
            </a:pPr>
            <a:endParaRPr lang="en-US" sz="2600" dirty="0">
              <a:solidFill>
                <a:srgbClr val="540000"/>
              </a:solidFill>
              <a:latin typeface="Constantia"/>
            </a:endParaRPr>
          </a:p>
          <a:p>
            <a:pPr marL="237600" indent="-273050" eaLnBrk="0" hangingPunct="0">
              <a:spcBef>
                <a:spcPts val="0"/>
              </a:spcBef>
              <a:buClr>
                <a:srgbClr val="F3A447"/>
              </a:buClr>
              <a:buSzPct val="85000"/>
              <a:defRPr/>
            </a:pPr>
            <a:r>
              <a:rPr lang="en-US" sz="2600" dirty="0">
                <a:solidFill>
                  <a:srgbClr val="540000"/>
                </a:solidFill>
                <a:latin typeface="Constantia"/>
              </a:rPr>
              <a:t>           </a:t>
            </a:r>
            <a:r>
              <a:rPr lang="en-US" sz="2600" dirty="0" err="1">
                <a:solidFill>
                  <a:srgbClr val="540000"/>
                </a:solidFill>
                <a:latin typeface="Constantia"/>
              </a:rPr>
              <a:t>demonstratable</a:t>
            </a:r>
            <a:r>
              <a:rPr lang="en-US" sz="2600" dirty="0">
                <a:solidFill>
                  <a:srgbClr val="540000"/>
                </a:solidFill>
                <a:latin typeface="Constantia"/>
              </a:rPr>
              <a:t> &amp; observable regularities</a:t>
            </a:r>
          </a:p>
          <a:p>
            <a:pPr marL="237600" indent="-273050" eaLnBrk="0" hangingPunct="0">
              <a:spcBef>
                <a:spcPts val="0"/>
              </a:spcBef>
              <a:buClr>
                <a:srgbClr val="F3A447"/>
              </a:buClr>
              <a:buSzPct val="85000"/>
              <a:defRPr/>
            </a:pPr>
            <a:r>
              <a:rPr lang="en-US" sz="2600" dirty="0">
                <a:solidFill>
                  <a:srgbClr val="540000"/>
                </a:solidFill>
                <a:latin typeface="Constantia"/>
              </a:rPr>
              <a:t>                                   </a:t>
            </a:r>
          </a:p>
          <a:p>
            <a:pPr marL="237600" indent="-273050" eaLnBrk="0" hangingPunct="0">
              <a:spcBef>
                <a:spcPts val="0"/>
              </a:spcBef>
              <a:buClr>
                <a:srgbClr val="F3A447"/>
              </a:buClr>
              <a:buSzPct val="85000"/>
              <a:defRPr/>
            </a:pPr>
            <a:r>
              <a:rPr lang="en-US" sz="2600" dirty="0">
                <a:solidFill>
                  <a:srgbClr val="540000"/>
                </a:solidFill>
                <a:latin typeface="Constantia"/>
              </a:rPr>
              <a:t>              underlying mathematical description</a:t>
            </a:r>
          </a:p>
          <a:p>
            <a:pPr marL="237600" indent="-273050" eaLnBrk="0" hangingPunct="0">
              <a:spcBef>
                <a:spcPts val="0"/>
              </a:spcBef>
              <a:buClr>
                <a:srgbClr val="F3A447"/>
              </a:buClr>
              <a:buSzPct val="85000"/>
              <a:defRPr/>
            </a:pPr>
            <a:endParaRPr lang="en-US" sz="2600" dirty="0">
              <a:solidFill>
                <a:srgbClr val="540000"/>
              </a:solidFill>
              <a:latin typeface="Constantia"/>
            </a:endParaRPr>
          </a:p>
          <a:p>
            <a:pPr marL="237600" indent="-273050" eaLnBrk="0" hangingPunct="0">
              <a:spcBef>
                <a:spcPts val="0"/>
              </a:spcBef>
              <a:buClr>
                <a:srgbClr val="F3A447"/>
              </a:buClr>
              <a:buSzPct val="85000"/>
              <a:defRPr/>
            </a:pPr>
            <a:r>
              <a:rPr lang="en-US" sz="2600" dirty="0">
                <a:solidFill>
                  <a:srgbClr val="540000"/>
                </a:solidFill>
                <a:latin typeface="Constantia"/>
              </a:rPr>
              <a:t>                         predictions celestial events</a:t>
            </a:r>
          </a:p>
          <a:p>
            <a:pPr marL="237600" indent="-273050" eaLnBrk="0" hangingPunct="0">
              <a:spcBef>
                <a:spcPts val="0"/>
              </a:spcBef>
              <a:buClr>
                <a:srgbClr val="F3A447"/>
              </a:buClr>
              <a:buSzPct val="85000"/>
              <a:defRPr/>
            </a:pPr>
            <a:endParaRPr lang="en-US" sz="2600" dirty="0">
              <a:solidFill>
                <a:srgbClr val="540000"/>
              </a:solidFill>
              <a:latin typeface="Constantia"/>
            </a:endParaRPr>
          </a:p>
          <a:p>
            <a:pPr marL="237600" indent="-273050" eaLnBrk="0" hangingPunct="0">
              <a:spcBef>
                <a:spcPts val="0"/>
              </a:spcBef>
              <a:buClr>
                <a:srgbClr val="F3A447"/>
              </a:buClr>
              <a:buSzPct val="85000"/>
              <a:defRPr/>
            </a:pPr>
            <a:r>
              <a:rPr lang="en-US" sz="2600" dirty="0">
                <a:solidFill>
                  <a:srgbClr val="540000"/>
                </a:solidFill>
                <a:latin typeface="Constantia"/>
              </a:rPr>
              <a:t>Implication:</a:t>
            </a:r>
          </a:p>
          <a:p>
            <a:pPr marL="237600" indent="-273050" eaLnBrk="0" hangingPunct="0">
              <a:spcBef>
                <a:spcPts val="0"/>
              </a:spcBef>
              <a:buClr>
                <a:srgbClr val="F3A447"/>
              </a:buClr>
              <a:buSzPct val="85000"/>
              <a:defRPr/>
            </a:pPr>
            <a:r>
              <a:rPr lang="en-US" sz="2600" dirty="0">
                <a:solidFill>
                  <a:srgbClr val="540000"/>
                </a:solidFill>
                <a:latin typeface="Constantia"/>
              </a:rPr>
              <a:t>      Secrets other aspects of our world </a:t>
            </a:r>
          </a:p>
          <a:p>
            <a:pPr marL="237600" indent="-273050" eaLnBrk="0" hangingPunct="0">
              <a:spcBef>
                <a:spcPts val="0"/>
              </a:spcBef>
              <a:buClr>
                <a:srgbClr val="F3A447"/>
              </a:buClr>
              <a:buSzPct val="85000"/>
              <a:defRPr/>
            </a:pPr>
            <a:r>
              <a:rPr lang="en-US" sz="2600" dirty="0">
                <a:solidFill>
                  <a:srgbClr val="540000"/>
                </a:solidFill>
                <a:latin typeface="Constantia"/>
              </a:rPr>
              <a:t>      also understandable via  underlying regularities</a:t>
            </a:r>
          </a:p>
          <a:p>
            <a:pPr marL="273050" indent="-273050" eaLnBrk="0" hangingPunct="0">
              <a:lnSpc>
                <a:spcPct val="90000"/>
              </a:lnSpc>
              <a:spcBef>
                <a:spcPts val="600"/>
              </a:spcBef>
              <a:buClr>
                <a:srgbClr val="F3A447"/>
              </a:buClr>
              <a:buSzPct val="85000"/>
              <a:defRPr/>
            </a:pPr>
            <a:endParaRPr lang="en-US" sz="2600" dirty="0">
              <a:solidFill>
                <a:srgbClr val="540000"/>
              </a:solidFill>
              <a:latin typeface="Constantia"/>
            </a:endParaRPr>
          </a:p>
          <a:p>
            <a:pPr marL="273050" indent="-273050" eaLnBrk="0" hangingPunct="0">
              <a:lnSpc>
                <a:spcPct val="90000"/>
              </a:lnSpc>
              <a:spcBef>
                <a:spcPts val="600"/>
              </a:spcBef>
              <a:buClr>
                <a:srgbClr val="F3A447"/>
              </a:buClr>
              <a:buSzPct val="85000"/>
              <a:defRPr/>
            </a:pPr>
            <a:endParaRPr lang="en-US" sz="2600" dirty="0">
              <a:solidFill>
                <a:prstClr val="white"/>
              </a:solidFill>
              <a:latin typeface="Constantia"/>
            </a:endParaRPr>
          </a:p>
        </p:txBody>
      </p:sp>
      <p:sp>
        <p:nvSpPr>
          <p:cNvPr id="8" name="Left-Right Arrow 7"/>
          <p:cNvSpPr/>
          <p:nvPr/>
        </p:nvSpPr>
        <p:spPr>
          <a:xfrm>
            <a:off x="3643313" y="3286125"/>
            <a:ext cx="1571625" cy="285750"/>
          </a:xfrm>
          <a:prstGeom prst="leftRightArrow">
            <a:avLst/>
          </a:prstGeom>
          <a:solidFill>
            <a:srgbClr val="474201">
              <a:alpha val="62000"/>
            </a:srgbClr>
          </a:solidFill>
          <a:ln>
            <a:solidFill>
              <a:srgbClr val="4742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Left-Right Arrow 8"/>
          <p:cNvSpPr/>
          <p:nvPr/>
        </p:nvSpPr>
        <p:spPr>
          <a:xfrm>
            <a:off x="3643313" y="2500313"/>
            <a:ext cx="1571625" cy="285750"/>
          </a:xfrm>
          <a:prstGeom prst="leftRightArrow">
            <a:avLst/>
          </a:prstGeom>
          <a:solidFill>
            <a:srgbClr val="474201">
              <a:alpha val="62000"/>
            </a:srgbClr>
          </a:solidFill>
          <a:ln>
            <a:solidFill>
              <a:srgbClr val="4742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Title 2"/>
          <p:cNvSpPr>
            <a:spLocks noGrp="1"/>
          </p:cNvSpPr>
          <p:nvPr>
            <p:ph type="title"/>
          </p:nvPr>
        </p:nvSpPr>
        <p:spPr>
          <a:xfrm>
            <a:off x="285720" y="-285776"/>
            <a:ext cx="8543956" cy="1219200"/>
          </a:xfrm>
        </p:spPr>
        <p:txBody>
          <a:bodyPr>
            <a:noAutofit/>
          </a:bodyPr>
          <a:lstStyle/>
          <a:p>
            <a:pPr>
              <a:defRPr/>
            </a:pPr>
            <a:r>
              <a:rPr sz="5500" smtClean="0">
                <a:solidFill>
                  <a:srgbClr val="582E14"/>
                </a:solidFill>
              </a:rPr>
              <a:t>Almagest             the Greatest</a:t>
            </a:r>
            <a:endParaRPr sz="5500">
              <a:solidFill>
                <a:srgbClr val="582E14"/>
              </a:solidFill>
            </a:endParaRPr>
          </a:p>
        </p:txBody>
      </p:sp>
      <p:sp>
        <p:nvSpPr>
          <p:cNvPr id="15" name="Left-Right Arrow 14"/>
          <p:cNvSpPr/>
          <p:nvPr/>
        </p:nvSpPr>
        <p:spPr>
          <a:xfrm>
            <a:off x="3643313" y="4143375"/>
            <a:ext cx="1571625" cy="285750"/>
          </a:xfrm>
          <a:prstGeom prst="leftRightArrow">
            <a:avLst/>
          </a:prstGeom>
          <a:solidFill>
            <a:srgbClr val="474201">
              <a:alpha val="62000"/>
            </a:srgbClr>
          </a:solidFill>
          <a:ln>
            <a:solidFill>
              <a:srgbClr val="4742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365444889"/>
      </p:ext>
    </p:extLst>
  </p:cSld>
  <p:clrMapOvr>
    <a:masterClrMapping/>
  </p:clrMapOvr>
  <p:transition spd="slow">
    <p:zoom/>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Content Placeholder 3" descr="Bartolomeu_Velho_156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293225" cy="6858000"/>
          </a:xfrm>
        </p:spPr>
      </p:pic>
      <p:sp>
        <p:nvSpPr>
          <p:cNvPr id="6" name="Rectangle 5"/>
          <p:cNvSpPr/>
          <p:nvPr/>
        </p:nvSpPr>
        <p:spPr>
          <a:xfrm>
            <a:off x="0" y="0"/>
            <a:ext cx="9286875" cy="1214438"/>
          </a:xfrm>
          <a:prstGeom prst="rect">
            <a:avLst/>
          </a:prstGeom>
          <a:solidFill>
            <a:schemeClr val="accent2">
              <a:lumMod val="40000"/>
              <a:lumOff val="60000"/>
              <a:alpha val="50000"/>
            </a:schemeClr>
          </a:solid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Title 2"/>
          <p:cNvSpPr txBox="1">
            <a:spLocks/>
          </p:cNvSpPr>
          <p:nvPr/>
        </p:nvSpPr>
        <p:spPr>
          <a:xfrm>
            <a:off x="285720" y="-142900"/>
            <a:ext cx="9858444" cy="1219200"/>
          </a:xfrm>
          <a:prstGeom prst="rect">
            <a:avLst/>
          </a:prstGeom>
          <a:ln w="6350" cap="rnd">
            <a:noFill/>
          </a:ln>
        </p:spPr>
        <p:txBody>
          <a:bodyPr anchor="b"/>
          <a:lstStyle/>
          <a:p>
            <a:pPr eaLnBrk="0" hangingPunct="0">
              <a:defRPr/>
            </a:pPr>
            <a:r>
              <a:rPr lang="en-US" sz="5500" spc="-100" dirty="0">
                <a:ln w="3200">
                  <a:solidFill>
                    <a:srgbClr val="444D26">
                      <a:shade val="75000"/>
                      <a:alpha val="25000"/>
                    </a:srgbClr>
                  </a:solidFill>
                  <a:prstDash val="solid"/>
                  <a:round/>
                </a:ln>
                <a:solidFill>
                  <a:srgbClr val="582E14"/>
                </a:solidFill>
                <a:effectLst>
                  <a:innerShdw blurRad="50800" dist="25400" dir="13500000">
                    <a:prstClr val="black">
                      <a:alpha val="70000"/>
                    </a:prstClr>
                  </a:innerShdw>
                </a:effectLst>
                <a:latin typeface="Constantia"/>
              </a:rPr>
              <a:t> </a:t>
            </a:r>
            <a:r>
              <a:rPr lang="en-US" sz="6500" b="1" spc="-100" dirty="0">
                <a:ln w="3200">
                  <a:solidFill>
                    <a:srgbClr val="444D26">
                      <a:shade val="75000"/>
                      <a:alpha val="25000"/>
                    </a:srgbClr>
                  </a:solidFill>
                  <a:prstDash val="solid"/>
                  <a:round/>
                </a:ln>
                <a:solidFill>
                  <a:srgbClr val="582E14"/>
                </a:solidFill>
                <a:effectLst>
                  <a:innerShdw blurRad="50800" dist="25400" dir="13500000">
                    <a:prstClr val="black">
                      <a:alpha val="70000"/>
                    </a:prstClr>
                  </a:innerShdw>
                </a:effectLst>
                <a:latin typeface="Constantia"/>
              </a:rPr>
              <a:t>Geocentric  Universe</a:t>
            </a:r>
          </a:p>
        </p:txBody>
      </p:sp>
      <p:pic>
        <p:nvPicPr>
          <p:cNvPr id="7" name="Picture 6" descr="dialogues.jpg"/>
          <p:cNvPicPr>
            <a:picLocks noChangeAspect="1"/>
          </p:cNvPicPr>
          <p:nvPr/>
        </p:nvPicPr>
        <p:blipFill>
          <a:blip r:embed="rId3"/>
          <a:stretch>
            <a:fillRect/>
          </a:stretch>
        </p:blipFill>
        <p:spPr>
          <a:xfrm>
            <a:off x="5072063" y="1357313"/>
            <a:ext cx="3643312" cy="5283200"/>
          </a:xfrm>
          <a:prstGeom prst="rect">
            <a:avLst/>
          </a:prstGeom>
          <a:effectLst>
            <a:outerShdw blurRad="50800" dist="203200" dir="7560000" algn="ctr" rotWithShape="0">
              <a:srgbClr val="000000">
                <a:alpha val="43137"/>
              </a:srgbClr>
            </a:outerShdw>
          </a:effectLst>
        </p:spPr>
      </p:pic>
      <p:sp>
        <p:nvSpPr>
          <p:cNvPr id="8" name="Rectangle 7"/>
          <p:cNvSpPr/>
          <p:nvPr/>
        </p:nvSpPr>
        <p:spPr>
          <a:xfrm>
            <a:off x="5072063" y="1357313"/>
            <a:ext cx="3643312" cy="5286375"/>
          </a:xfrm>
          <a:prstGeom prst="rect">
            <a:avLst/>
          </a:prstGeom>
          <a:no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285750" y="4000500"/>
            <a:ext cx="4643438" cy="2643188"/>
          </a:xfrm>
          <a:prstGeom prst="rect">
            <a:avLst/>
          </a:prstGeom>
          <a:solidFill>
            <a:schemeClr val="accent2">
              <a:lumMod val="40000"/>
              <a:lumOff val="60000"/>
              <a:alpha val="74000"/>
            </a:schemeClr>
          </a:solid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TextBox 8"/>
          <p:cNvSpPr txBox="1"/>
          <p:nvPr/>
        </p:nvSpPr>
        <p:spPr>
          <a:xfrm>
            <a:off x="500063" y="4071938"/>
            <a:ext cx="4357687" cy="2586037"/>
          </a:xfrm>
          <a:prstGeom prst="rect">
            <a:avLst/>
          </a:prstGeom>
          <a:noFill/>
        </p:spPr>
        <p:txBody>
          <a:bodyPr>
            <a:spAutoFit/>
          </a:bodyPr>
          <a:lstStyle/>
          <a:p>
            <a:pPr>
              <a:defRPr/>
            </a:pPr>
            <a:r>
              <a:rPr lang="en-US" dirty="0">
                <a:solidFill>
                  <a:srgbClr val="5C1F00"/>
                </a:solidFill>
                <a:latin typeface="Constantia"/>
              </a:rPr>
              <a:t>Ptolemaeus’ Geocentric Universe is one </a:t>
            </a:r>
          </a:p>
          <a:p>
            <a:pPr>
              <a:defRPr/>
            </a:pPr>
            <a:r>
              <a:rPr lang="en-US" dirty="0">
                <a:solidFill>
                  <a:srgbClr val="5C1F00"/>
                </a:solidFill>
                <a:latin typeface="Constantia"/>
              </a:rPr>
              <a:t>of the 2 world </a:t>
            </a:r>
            <a:r>
              <a:rPr lang="en-US" dirty="0" err="1">
                <a:solidFill>
                  <a:srgbClr val="5C1F00"/>
                </a:solidFill>
                <a:latin typeface="Constantia"/>
              </a:rPr>
              <a:t>world</a:t>
            </a:r>
            <a:r>
              <a:rPr lang="en-US" dirty="0">
                <a:solidFill>
                  <a:srgbClr val="5C1F00"/>
                </a:solidFill>
                <a:latin typeface="Constantia"/>
              </a:rPr>
              <a:t> systems under </a:t>
            </a:r>
          </a:p>
          <a:p>
            <a:pPr>
              <a:defRPr/>
            </a:pPr>
            <a:r>
              <a:rPr lang="en-US" dirty="0">
                <a:solidFill>
                  <a:srgbClr val="5C1F00"/>
                </a:solidFill>
                <a:latin typeface="Constantia"/>
              </a:rPr>
              <a:t>discussion in Galileo </a:t>
            </a:r>
            <a:r>
              <a:rPr lang="en-US" dirty="0" err="1">
                <a:solidFill>
                  <a:srgbClr val="5C1F00"/>
                </a:solidFill>
                <a:latin typeface="Constantia"/>
              </a:rPr>
              <a:t>Galilei’s</a:t>
            </a:r>
            <a:r>
              <a:rPr lang="en-US" dirty="0">
                <a:solidFill>
                  <a:srgbClr val="5C1F00"/>
                </a:solidFill>
                <a:latin typeface="Constantia"/>
              </a:rPr>
              <a:t> book (1632)</a:t>
            </a:r>
          </a:p>
          <a:p>
            <a:pPr>
              <a:defRPr/>
            </a:pPr>
            <a:r>
              <a:rPr lang="en-US" dirty="0">
                <a:solidFill>
                  <a:srgbClr val="5C1F00"/>
                </a:solidFill>
                <a:latin typeface="Constantia"/>
              </a:rPr>
              <a:t>  </a:t>
            </a:r>
          </a:p>
          <a:p>
            <a:pPr>
              <a:defRPr/>
            </a:pPr>
            <a:r>
              <a:rPr lang="en-US" dirty="0">
                <a:solidFill>
                  <a:srgbClr val="5C1F00"/>
                </a:solidFill>
                <a:latin typeface="Constantia"/>
              </a:rPr>
              <a:t>     </a:t>
            </a:r>
            <a:r>
              <a:rPr lang="en-US" b="1" dirty="0">
                <a:solidFill>
                  <a:srgbClr val="5C1F00"/>
                </a:solidFill>
                <a:latin typeface="Constantia"/>
              </a:rPr>
              <a:t>Dialogue Concerning the </a:t>
            </a:r>
          </a:p>
          <a:p>
            <a:pPr>
              <a:defRPr/>
            </a:pPr>
            <a:r>
              <a:rPr lang="en-US" b="1" dirty="0">
                <a:solidFill>
                  <a:srgbClr val="5C1F00"/>
                </a:solidFill>
                <a:latin typeface="Constantia"/>
              </a:rPr>
              <a:t>     Two Chief World System</a:t>
            </a:r>
            <a:endParaRPr lang="en-US" dirty="0">
              <a:solidFill>
                <a:srgbClr val="5C1F00"/>
              </a:solidFill>
              <a:latin typeface="Constantia"/>
            </a:endParaRPr>
          </a:p>
          <a:p>
            <a:pPr>
              <a:defRPr/>
            </a:pPr>
            <a:endParaRPr lang="en-US" dirty="0">
              <a:solidFill>
                <a:srgbClr val="5C1F00"/>
              </a:solidFill>
              <a:latin typeface="Constantia"/>
            </a:endParaRPr>
          </a:p>
          <a:p>
            <a:pPr>
              <a:defRPr/>
            </a:pPr>
            <a:r>
              <a:rPr lang="en-US" dirty="0">
                <a:solidFill>
                  <a:srgbClr val="5C1F00"/>
                </a:solidFill>
                <a:latin typeface="Constantia"/>
              </a:rPr>
              <a:t>It had to give way to the heliocentric Universe,  1500 yrs after the Almagest</a:t>
            </a:r>
          </a:p>
        </p:txBody>
      </p:sp>
    </p:spTree>
    <p:extLst>
      <p:ext uri="{BB962C8B-B14F-4D97-AF65-F5344CB8AC3E}">
        <p14:creationId xmlns:p14="http://schemas.microsoft.com/office/powerpoint/2010/main" val="3141306561"/>
      </p:ext>
    </p:extLst>
  </p:cSld>
  <p:clrMapOvr>
    <a:masterClrMapping/>
  </p:clrMapOvr>
  <p:transition spd="slow">
    <p:zoom/>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1500188"/>
            <a:ext cx="8501062" cy="4929187"/>
          </a:xfrm>
          <a:prstGeom prst="rect">
            <a:avLst/>
          </a:prstGeom>
          <a:solidFill>
            <a:schemeClr val="tx2">
              <a:lumMod val="25000"/>
              <a:alpha val="38000"/>
            </a:schemeClr>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428625" y="1714500"/>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             </a:t>
            </a:r>
          </a:p>
          <a:p>
            <a:pPr marL="273050" indent="-273050" eaLnBrk="0" hangingPunct="0">
              <a:spcBef>
                <a:spcPts val="600"/>
              </a:spcBef>
              <a:buClr>
                <a:srgbClr val="F3A447"/>
              </a:buClr>
              <a:buSzPct val="85000"/>
              <a:defRPr/>
            </a:pPr>
            <a:r>
              <a:rPr lang="en-US" sz="2600" dirty="0">
                <a:solidFill>
                  <a:srgbClr val="540000"/>
                </a:solidFill>
                <a:latin typeface="Constantia"/>
              </a:rPr>
              <a:t>            Success  Almagest:</a:t>
            </a:r>
          </a:p>
          <a:p>
            <a:pPr marL="273050" indent="-273050" eaLnBrk="0" hangingPunct="0">
              <a:spcBef>
                <a:spcPts val="600"/>
              </a:spcBef>
              <a:buClr>
                <a:srgbClr val="F3A447"/>
              </a:buClr>
              <a:buSzPct val="85000"/>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Loss of most of work scientific predecessors: </a:t>
            </a:r>
          </a:p>
          <a:p>
            <a:pPr marL="273050" indent="-273050" eaLnBrk="0" hangingPunct="0">
              <a:spcBef>
                <a:spcPts val="600"/>
              </a:spcBef>
              <a:buClr>
                <a:srgbClr val="F3A447"/>
              </a:buClr>
              <a:buSzPct val="85000"/>
              <a:defRPr/>
            </a:pPr>
            <a:r>
              <a:rPr lang="en-US" sz="2600" dirty="0">
                <a:solidFill>
                  <a:srgbClr val="540000"/>
                </a:solidFill>
                <a:latin typeface="Constantia"/>
              </a:rPr>
              <a:t>            being obsolete, they ceased to be copied  </a:t>
            </a:r>
          </a:p>
          <a:p>
            <a:pPr marL="273050" indent="-273050" eaLnBrk="0" hangingPunct="0">
              <a:spcBef>
                <a:spcPts val="600"/>
              </a:spcBef>
              <a:buClr>
                <a:srgbClr val="F3A447"/>
              </a:buClr>
              <a:buSzPct val="85000"/>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Is this true ? </a:t>
            </a:r>
          </a:p>
          <a:p>
            <a:pPr marL="273050" indent="-273050" eaLnBrk="0" hangingPunct="0">
              <a:spcBef>
                <a:spcPts val="600"/>
              </a:spcBef>
              <a:buClr>
                <a:srgbClr val="F3A447"/>
              </a:buClr>
              <a:buSzPct val="85000"/>
              <a:defRPr/>
            </a:pPr>
            <a:r>
              <a:rPr lang="en-US" sz="1600" dirty="0">
                <a:solidFill>
                  <a:srgbClr val="540000"/>
                </a:solidFill>
                <a:latin typeface="Constantia"/>
              </a:rPr>
              <a:t>                    </a:t>
            </a:r>
          </a:p>
          <a:p>
            <a:pPr marL="273050" indent="-273050" eaLnBrk="0" hangingPunct="0">
              <a:spcBef>
                <a:spcPts val="600"/>
              </a:spcBef>
              <a:buClr>
                <a:srgbClr val="F3A447"/>
              </a:buClr>
              <a:buSzPct val="85000"/>
              <a:defRPr/>
            </a:pPr>
            <a:endParaRPr lang="en-US" sz="2600" dirty="0">
              <a:solidFill>
                <a:prstClr val="white"/>
              </a:solidFill>
              <a:latin typeface="Constantia"/>
            </a:endParaRPr>
          </a:p>
        </p:txBody>
      </p:sp>
      <p:sp>
        <p:nvSpPr>
          <p:cNvPr id="13" name="Title 2"/>
          <p:cNvSpPr>
            <a:spLocks noGrp="1"/>
          </p:cNvSpPr>
          <p:nvPr>
            <p:ph type="title"/>
          </p:nvPr>
        </p:nvSpPr>
        <p:spPr>
          <a:xfrm>
            <a:off x="285720" y="-285776"/>
            <a:ext cx="8543956" cy="1219200"/>
          </a:xfrm>
        </p:spPr>
        <p:txBody>
          <a:bodyPr>
            <a:noAutofit/>
          </a:bodyPr>
          <a:lstStyle/>
          <a:p>
            <a:pPr>
              <a:defRPr/>
            </a:pPr>
            <a:r>
              <a:rPr sz="5500" smtClean="0">
                <a:solidFill>
                  <a:srgbClr val="582E14"/>
                </a:solidFill>
              </a:rPr>
              <a:t>Almagest             the Greatest</a:t>
            </a:r>
            <a:endParaRPr sz="5500">
              <a:solidFill>
                <a:srgbClr val="582E14"/>
              </a:solidFill>
            </a:endParaRPr>
          </a:p>
        </p:txBody>
      </p:sp>
    </p:spTree>
    <p:extLst>
      <p:ext uri="{BB962C8B-B14F-4D97-AF65-F5344CB8AC3E}">
        <p14:creationId xmlns:p14="http://schemas.microsoft.com/office/powerpoint/2010/main" val="1522539408"/>
      </p:ext>
    </p:extLst>
  </p:cSld>
  <p:clrMapOvr>
    <a:masterClrMapping/>
  </p:clrMapOvr>
  <p:transition spd="slow">
    <p:zoom/>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1500188"/>
            <a:ext cx="8501062" cy="4929187"/>
          </a:xfrm>
          <a:prstGeom prst="rect">
            <a:avLst/>
          </a:prstGeom>
          <a:solidFill>
            <a:schemeClr val="tx1"/>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428625" y="1714500"/>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             </a:t>
            </a:r>
          </a:p>
          <a:p>
            <a:pPr marL="273050" indent="-273050" eaLnBrk="0" hangingPunct="0">
              <a:spcBef>
                <a:spcPts val="600"/>
              </a:spcBef>
              <a:buClr>
                <a:srgbClr val="F3A447"/>
              </a:buClr>
              <a:buSzPct val="85000"/>
              <a:defRPr/>
            </a:pPr>
            <a:r>
              <a:rPr lang="en-US" sz="2600" dirty="0">
                <a:solidFill>
                  <a:srgbClr val="540000"/>
                </a:solidFill>
                <a:latin typeface="Constantia"/>
              </a:rPr>
              <a:t>            </a:t>
            </a:r>
          </a:p>
          <a:p>
            <a:pPr marL="273050" indent="-273050" eaLnBrk="0" hangingPunct="0">
              <a:spcBef>
                <a:spcPts val="600"/>
              </a:spcBef>
              <a:buClr>
                <a:srgbClr val="F3A447"/>
              </a:buClr>
              <a:buSzPct val="85000"/>
              <a:defRPr/>
            </a:pPr>
            <a:r>
              <a:rPr lang="en-US" sz="1600" dirty="0">
                <a:solidFill>
                  <a:srgbClr val="540000"/>
                </a:solidFill>
                <a:latin typeface="Constantia"/>
              </a:rPr>
              <a:t>                    </a:t>
            </a:r>
          </a:p>
          <a:p>
            <a:pPr marL="273050" indent="-273050" eaLnBrk="0" hangingPunct="0">
              <a:spcBef>
                <a:spcPts val="600"/>
              </a:spcBef>
              <a:buClr>
                <a:srgbClr val="F3A447"/>
              </a:buClr>
              <a:buSzPct val="85000"/>
              <a:defRPr/>
            </a:pPr>
            <a:endParaRPr lang="en-US" sz="2600" dirty="0">
              <a:solidFill>
                <a:prstClr val="white"/>
              </a:solidFill>
              <a:latin typeface="Constantia"/>
            </a:endParaRPr>
          </a:p>
        </p:txBody>
      </p:sp>
      <p:sp>
        <p:nvSpPr>
          <p:cNvPr id="13" name="Title 2"/>
          <p:cNvSpPr>
            <a:spLocks noGrp="1"/>
          </p:cNvSpPr>
          <p:nvPr>
            <p:ph type="title"/>
          </p:nvPr>
        </p:nvSpPr>
        <p:spPr>
          <a:xfrm>
            <a:off x="285720" y="-285776"/>
            <a:ext cx="8543956" cy="1219200"/>
          </a:xfrm>
        </p:spPr>
        <p:txBody>
          <a:bodyPr>
            <a:noAutofit/>
          </a:bodyPr>
          <a:lstStyle/>
          <a:p>
            <a:pPr>
              <a:defRPr/>
            </a:pPr>
            <a:r>
              <a:rPr sz="5500" smtClean="0">
                <a:solidFill>
                  <a:srgbClr val="582E14"/>
                </a:solidFill>
              </a:rPr>
              <a:t>Almagest             the Greatest</a:t>
            </a:r>
            <a:endParaRPr sz="5500">
              <a:solidFill>
                <a:srgbClr val="582E14"/>
              </a:solidFill>
            </a:endParaRPr>
          </a:p>
        </p:txBody>
      </p:sp>
      <p:pic>
        <p:nvPicPr>
          <p:cNvPr id="44038" name="Picture 6" descr="almagest_diagr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571625"/>
            <a:ext cx="7358062"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875153"/>
      </p:ext>
    </p:extLst>
  </p:cSld>
  <p:clrMapOvr>
    <a:masterClrMapping/>
  </p:clrMapOvr>
  <p:transition spd="slow">
    <p:zoom/>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sz="6800" dirty="0" err="1" smtClean="0"/>
              <a:t>Epicyclic</a:t>
            </a:r>
            <a:r>
              <a:rPr sz="6800" dirty="0" smtClean="0"/>
              <a:t> Theory</a:t>
            </a:r>
            <a:r>
              <a:rPr dirty="0" smtClean="0"/>
              <a:t/>
            </a:r>
            <a:br>
              <a:rPr dirty="0" smtClean="0"/>
            </a:br>
            <a:r>
              <a:rPr dirty="0" smtClean="0"/>
              <a:t/>
            </a:r>
            <a:br>
              <a:rPr dirty="0" smtClean="0"/>
            </a:br>
            <a:r>
              <a:rPr dirty="0" smtClean="0"/>
              <a:t/>
            </a:r>
            <a:br>
              <a:rPr dirty="0" smtClean="0"/>
            </a:br>
            <a:endParaRPr dirty="0"/>
          </a:p>
        </p:txBody>
      </p:sp>
    </p:spTree>
    <p:extLst>
      <p:ext uri="{BB962C8B-B14F-4D97-AF65-F5344CB8AC3E}">
        <p14:creationId xmlns:p14="http://schemas.microsoft.com/office/powerpoint/2010/main" val="3119075604"/>
      </p:ext>
    </p:extLst>
  </p:cSld>
  <p:clrMapOvr>
    <a:masterClrMapping/>
  </p:clrMapOvr>
  <p:transition spd="slow">
    <p:zoom/>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Content Placeholder 3" descr="jupiter_saturn_retro_big.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5750" y="0"/>
            <a:ext cx="10263188" cy="6858000"/>
          </a:xfrm>
        </p:spPr>
      </p:pic>
      <p:sp>
        <p:nvSpPr>
          <p:cNvPr id="3" name="Title 2"/>
          <p:cNvSpPr>
            <a:spLocks noGrp="1"/>
          </p:cNvSpPr>
          <p:nvPr>
            <p:ph type="title"/>
          </p:nvPr>
        </p:nvSpPr>
        <p:spPr/>
        <p:txBody>
          <a:bodyPr/>
          <a:lstStyle/>
          <a:p>
            <a:pPr eaLnBrk="1" fontAlgn="auto" hangingPunct="1">
              <a:spcAft>
                <a:spcPts val="0"/>
              </a:spcAft>
              <a:defRPr/>
            </a:pPr>
            <a:endParaRPr/>
          </a:p>
        </p:txBody>
      </p:sp>
    </p:spTree>
    <p:extLst>
      <p:ext uri="{BB962C8B-B14F-4D97-AF65-F5344CB8AC3E}">
        <p14:creationId xmlns:p14="http://schemas.microsoft.com/office/powerpoint/2010/main" val="4096017534"/>
      </p:ext>
    </p:extLst>
  </p:cSld>
  <p:clrMapOvr>
    <a:masterClrMapping/>
  </p:clrMapOvr>
  <p:transition spd="slow">
    <p:zoom/>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121858" name="Content Placeholder 3" descr="retrograd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1600" y="285750"/>
            <a:ext cx="9245600" cy="6143625"/>
          </a:xfrm>
        </p:spPr>
      </p:pic>
      <p:sp>
        <p:nvSpPr>
          <p:cNvPr id="3" name="Title 2"/>
          <p:cNvSpPr>
            <a:spLocks noGrp="1"/>
          </p:cNvSpPr>
          <p:nvPr>
            <p:ph type="title"/>
          </p:nvPr>
        </p:nvSpPr>
        <p:spPr/>
        <p:txBody>
          <a:bodyPr/>
          <a:lstStyle/>
          <a:p>
            <a:pPr eaLnBrk="1" fontAlgn="auto" hangingPunct="1">
              <a:spcAft>
                <a:spcPts val="0"/>
              </a:spcAft>
              <a:defRPr/>
            </a:pPr>
            <a:endParaRPr/>
          </a:p>
        </p:txBody>
      </p:sp>
    </p:spTree>
    <p:extLst>
      <p:ext uri="{BB962C8B-B14F-4D97-AF65-F5344CB8AC3E}">
        <p14:creationId xmlns:p14="http://schemas.microsoft.com/office/powerpoint/2010/main" val="1447266490"/>
      </p:ext>
    </p:extLst>
  </p:cSld>
  <p:clrMapOvr>
    <a:masterClrMapping/>
  </p:clrMapOvr>
  <p:transition spd="slow">
    <p:zoom/>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bg>
      <p:bgPr>
        <a:solidFill>
          <a:srgbClr val="000F2E"/>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1071538" y="1571612"/>
            <a:ext cx="7772400" cy="792163"/>
          </a:xfrm>
        </p:spPr>
        <p:txBody>
          <a:bodyPr>
            <a:normAutofit fontScale="90000"/>
          </a:bodyPr>
          <a:lstStyle/>
          <a:p>
            <a:pPr eaLnBrk="1" fontAlgn="auto" hangingPunct="1">
              <a:spcAft>
                <a:spcPts val="0"/>
              </a:spcAft>
              <a:defRPr/>
            </a:pPr>
            <a:r>
              <a:rPr sz="3300" smtClean="0">
                <a:solidFill>
                  <a:schemeClr val="accent1"/>
                </a:solidFill>
              </a:rPr>
              <a:t>Epicycle Theory:   refinements </a:t>
            </a:r>
            <a:br>
              <a:rPr sz="3300" smtClean="0">
                <a:solidFill>
                  <a:schemeClr val="accent1"/>
                </a:solidFill>
              </a:rPr>
            </a:br>
            <a:r>
              <a:rPr sz="3300" smtClean="0">
                <a:solidFill>
                  <a:schemeClr val="accent1"/>
                </a:solidFill>
              </a:rPr>
              <a:t>             (</a:t>
            </a:r>
            <a:r>
              <a:rPr sz="3300">
                <a:solidFill>
                  <a:schemeClr val="accent1"/>
                </a:solidFill>
              </a:rPr>
              <a:t>2nd century B.C.) </a:t>
            </a:r>
          </a:p>
        </p:txBody>
      </p:sp>
      <p:pic>
        <p:nvPicPr>
          <p:cNvPr id="123907" name="Picture 7" descr="seedshistory04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00063" y="0"/>
            <a:ext cx="10109201" cy="6858000"/>
          </a:xfrm>
          <a:noFill/>
        </p:spPr>
      </p:pic>
      <p:sp>
        <p:nvSpPr>
          <p:cNvPr id="53252" name="Rectangle 5"/>
          <p:cNvSpPr>
            <a:spLocks noChangeArrowheads="1"/>
          </p:cNvSpPr>
          <p:nvPr/>
        </p:nvSpPr>
        <p:spPr bwMode="auto">
          <a:xfrm>
            <a:off x="2000250" y="4929188"/>
            <a:ext cx="7467600" cy="762000"/>
          </a:xfrm>
          <a:prstGeom prst="rect">
            <a:avLst/>
          </a:prstGeom>
          <a:noFill/>
          <a:ln w="9525">
            <a:noFill/>
            <a:miter lim="800000"/>
            <a:headEnd/>
            <a:tailEnd/>
          </a:ln>
        </p:spPr>
        <p:txBody>
          <a:bodyPr/>
          <a:lstStyle/>
          <a:p>
            <a:pPr marL="238125" indent="-238125">
              <a:spcBef>
                <a:spcPct val="20000"/>
              </a:spcBef>
              <a:buFontTx/>
              <a:buChar char="•"/>
              <a:defRPr/>
            </a:pPr>
            <a:r>
              <a:rPr lang="en-US" dirty="0">
                <a:solidFill>
                  <a:srgbClr val="F3A447"/>
                </a:solidFill>
                <a:latin typeface="Constantia"/>
              </a:rPr>
              <a:t>Hipparchus:     </a:t>
            </a:r>
          </a:p>
          <a:p>
            <a:pPr marL="238125" indent="-238125">
              <a:spcBef>
                <a:spcPct val="20000"/>
              </a:spcBef>
              <a:defRPr/>
            </a:pPr>
            <a:r>
              <a:rPr lang="en-US" dirty="0">
                <a:solidFill>
                  <a:srgbClr val="F3A447"/>
                </a:solidFill>
                <a:latin typeface="Constantia"/>
              </a:rPr>
              <a:t>    </a:t>
            </a:r>
            <a:r>
              <a:rPr lang="en-US" sz="1500" dirty="0">
                <a:solidFill>
                  <a:srgbClr val="F3A447"/>
                </a:solidFill>
                <a:latin typeface="Constantia"/>
              </a:rPr>
              <a:t>Eccentric:</a:t>
            </a:r>
            <a:r>
              <a:rPr lang="en-US" dirty="0">
                <a:solidFill>
                  <a:srgbClr val="F3A447"/>
                </a:solidFill>
                <a:latin typeface="Constantia"/>
              </a:rPr>
              <a:t>        </a:t>
            </a:r>
            <a:r>
              <a:rPr lang="en-US" sz="1500" dirty="0">
                <a:solidFill>
                  <a:srgbClr val="F3A447"/>
                </a:solidFill>
                <a:latin typeface="Constantia"/>
              </a:rPr>
              <a:t>placing the Earth away from the centers of the “perfect spheres”</a:t>
            </a:r>
          </a:p>
        </p:txBody>
      </p:sp>
      <p:sp>
        <p:nvSpPr>
          <p:cNvPr id="157702" name="Rectangle 6"/>
          <p:cNvSpPr>
            <a:spLocks noChangeArrowheads="1"/>
          </p:cNvSpPr>
          <p:nvPr/>
        </p:nvSpPr>
        <p:spPr bwMode="auto">
          <a:xfrm>
            <a:off x="2057400" y="5643563"/>
            <a:ext cx="7086600" cy="533400"/>
          </a:xfrm>
          <a:prstGeom prst="rect">
            <a:avLst/>
          </a:prstGeom>
          <a:noFill/>
          <a:ln w="9525">
            <a:noFill/>
            <a:miter lim="800000"/>
            <a:headEnd/>
            <a:tailEnd/>
          </a:ln>
        </p:spPr>
        <p:txBody>
          <a:bodyPr/>
          <a:lstStyle/>
          <a:p>
            <a:pPr marL="173038" indent="-173038">
              <a:spcBef>
                <a:spcPct val="20000"/>
              </a:spcBef>
              <a:buFontTx/>
              <a:buChar char="•"/>
              <a:defRPr/>
            </a:pPr>
            <a:r>
              <a:rPr lang="en-US" dirty="0">
                <a:solidFill>
                  <a:srgbClr val="F3A447"/>
                </a:solidFill>
                <a:latin typeface="Constantia"/>
              </a:rPr>
              <a:t>Ptolemy:</a:t>
            </a:r>
            <a:r>
              <a:rPr lang="en-US" sz="2200" dirty="0">
                <a:solidFill>
                  <a:srgbClr val="F3A447"/>
                </a:solidFill>
                <a:latin typeface="Arial" pitchFamily="34" charset="0"/>
              </a:rPr>
              <a:t>     </a:t>
            </a:r>
            <a:r>
              <a:rPr lang="en-US" sz="1500" dirty="0">
                <a:solidFill>
                  <a:srgbClr val="F3A447"/>
                </a:solidFill>
                <a:latin typeface="Constantia"/>
              </a:rPr>
              <a:t>further refinements, including </a:t>
            </a:r>
            <a:r>
              <a:rPr lang="en-US" sz="1500" dirty="0" err="1">
                <a:solidFill>
                  <a:srgbClr val="F3A447"/>
                </a:solidFill>
                <a:latin typeface="Constantia"/>
              </a:rPr>
              <a:t>equants</a:t>
            </a:r>
            <a:endParaRPr lang="en-US" sz="1500" u="sng" dirty="0">
              <a:solidFill>
                <a:srgbClr val="F3A447"/>
              </a:solidFill>
              <a:latin typeface="Constantia"/>
            </a:endParaRPr>
          </a:p>
        </p:txBody>
      </p:sp>
      <p:sp>
        <p:nvSpPr>
          <p:cNvPr id="123910" name="Line 8"/>
          <p:cNvSpPr>
            <a:spLocks noChangeShapeType="1"/>
          </p:cNvSpPr>
          <p:nvPr/>
        </p:nvSpPr>
        <p:spPr bwMode="auto">
          <a:xfrm flipV="1">
            <a:off x="6572250" y="2786063"/>
            <a:ext cx="785813" cy="207168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latin typeface="Arial" pitchFamily="34" charset="0"/>
            </a:endParaRPr>
          </a:p>
        </p:txBody>
      </p:sp>
      <p:sp>
        <p:nvSpPr>
          <p:cNvPr id="123911" name="Line 9"/>
          <p:cNvSpPr>
            <a:spLocks noChangeShapeType="1"/>
          </p:cNvSpPr>
          <p:nvPr/>
        </p:nvSpPr>
        <p:spPr bwMode="auto">
          <a:xfrm flipH="1" flipV="1">
            <a:off x="5572125" y="1143000"/>
            <a:ext cx="1000125" cy="371475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latin typeface="Arial" pitchFamily="34" charset="0"/>
            </a:endParaRPr>
          </a:p>
        </p:txBody>
      </p:sp>
      <p:sp>
        <p:nvSpPr>
          <p:cNvPr id="123912" name="Line 10"/>
          <p:cNvSpPr>
            <a:spLocks noChangeShapeType="1"/>
          </p:cNvSpPr>
          <p:nvPr/>
        </p:nvSpPr>
        <p:spPr bwMode="auto">
          <a:xfrm flipH="1" flipV="1">
            <a:off x="3643313" y="714375"/>
            <a:ext cx="2928937" cy="414337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latin typeface="Arial" pitchFamily="34" charset="0"/>
            </a:endParaRPr>
          </a:p>
        </p:txBody>
      </p:sp>
      <p:sp>
        <p:nvSpPr>
          <p:cNvPr id="123913"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b="1" smtClean="0">
                <a:solidFill>
                  <a:prstClr val="white"/>
                </a:solidFill>
                <a:latin typeface="Tahoma" pitchFamily="34" charset="0"/>
              </a:rPr>
              <a:t>0</a:t>
            </a:r>
          </a:p>
        </p:txBody>
      </p:sp>
    </p:spTree>
    <p:extLst>
      <p:ext uri="{BB962C8B-B14F-4D97-AF65-F5344CB8AC3E}">
        <p14:creationId xmlns:p14="http://schemas.microsoft.com/office/powerpoint/2010/main" val="3270455424"/>
      </p:ext>
    </p:extLst>
  </p:cSld>
  <p:clrMapOvr>
    <a:masterClrMapping/>
  </p:clrMapOvr>
  <p:transition spd="slow">
    <p:zoom/>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2"/>
          <p:cNvSpPr txBox="1">
            <a:spLocks noChangeArrowheads="1"/>
          </p:cNvSpPr>
          <p:nvPr/>
        </p:nvSpPr>
        <p:spPr>
          <a:xfrm>
            <a:off x="-142908" y="0"/>
            <a:ext cx="9429816" cy="1143000"/>
          </a:xfrm>
          <a:prstGeom prst="rect">
            <a:avLst/>
          </a:prstGeom>
        </p:spPr>
        <p:txBody>
          <a:bodyPr anchor="ctr">
            <a:normAutofit fontScale="97500"/>
            <a:scene3d>
              <a:camera prst="orthographicFront"/>
              <a:lightRig rig="soft" dir="t">
                <a:rot lat="0" lon="0" rev="16800000"/>
              </a:lightRig>
            </a:scene3d>
            <a:sp3d prstMaterial="softEdge">
              <a:bevelT w="38100" h="38100"/>
            </a:sp3d>
          </a:bodyPr>
          <a:lstStyle/>
          <a:p>
            <a:pPr algn="ctr" eaLnBrk="0" hangingPunct="0">
              <a:defRPr/>
            </a:pPr>
            <a:r>
              <a:rPr lang="en-US" sz="5100" b="1" dirty="0">
                <a:ln w="6350">
                  <a:noFill/>
                </a:ln>
                <a:solidFill>
                  <a:srgbClr val="000099"/>
                </a:solidFill>
                <a:effectLst>
                  <a:outerShdw blurRad="114300" dist="101600" dir="2700000" algn="tl" rotWithShape="0">
                    <a:srgbClr val="000000">
                      <a:alpha val="40000"/>
                    </a:srgbClr>
                  </a:outerShdw>
                </a:effectLst>
                <a:latin typeface="Constantia"/>
              </a:rPr>
              <a:t>Ptolemaeus Epicycle Theory</a:t>
            </a:r>
            <a:r>
              <a:rPr lang="en-US" sz="2800" b="1" dirty="0">
                <a:ln w="6350">
                  <a:noFill/>
                </a:ln>
                <a:solidFill>
                  <a:srgbClr val="000099"/>
                </a:solidFill>
                <a:effectLst>
                  <a:outerShdw blurRad="114300" dist="101600" dir="2700000" algn="tl" rotWithShape="0">
                    <a:srgbClr val="000000">
                      <a:alpha val="40000"/>
                    </a:srgbClr>
                  </a:outerShdw>
                </a:effectLst>
                <a:latin typeface="Constantia"/>
              </a:rPr>
              <a:t>   </a:t>
            </a:r>
          </a:p>
        </p:txBody>
      </p:sp>
      <p:pic>
        <p:nvPicPr>
          <p:cNvPr id="12595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7188" y="1785938"/>
            <a:ext cx="3500437" cy="4175125"/>
          </a:xfrm>
        </p:spPr>
      </p:pic>
      <p:pic>
        <p:nvPicPr>
          <p:cNvPr id="12595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0" y="1285875"/>
            <a:ext cx="25495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1214438"/>
            <a:ext cx="271462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625" y="3848100"/>
            <a:ext cx="284956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572000" y="1071563"/>
            <a:ext cx="1714500" cy="369887"/>
          </a:xfrm>
          <a:prstGeom prst="rect">
            <a:avLst/>
          </a:prstGeom>
          <a:noFill/>
        </p:spPr>
        <p:txBody>
          <a:bodyPr>
            <a:spAutoFit/>
          </a:bodyPr>
          <a:lstStyle/>
          <a:p>
            <a:pPr>
              <a:defRPr/>
            </a:pPr>
            <a:r>
              <a:rPr lang="en-US" dirty="0">
                <a:solidFill>
                  <a:srgbClr val="FF0000"/>
                </a:solidFill>
                <a:latin typeface="Constantia"/>
              </a:rPr>
              <a:t>eccentric</a:t>
            </a:r>
          </a:p>
        </p:txBody>
      </p:sp>
      <p:sp>
        <p:nvSpPr>
          <p:cNvPr id="8" name="TextBox 7"/>
          <p:cNvSpPr txBox="1"/>
          <p:nvPr/>
        </p:nvSpPr>
        <p:spPr>
          <a:xfrm>
            <a:off x="7215188" y="1000125"/>
            <a:ext cx="1714500" cy="369888"/>
          </a:xfrm>
          <a:prstGeom prst="rect">
            <a:avLst/>
          </a:prstGeom>
          <a:noFill/>
        </p:spPr>
        <p:txBody>
          <a:bodyPr>
            <a:spAutoFit/>
          </a:bodyPr>
          <a:lstStyle/>
          <a:p>
            <a:pPr>
              <a:defRPr/>
            </a:pPr>
            <a:r>
              <a:rPr lang="en-US" dirty="0" err="1">
                <a:solidFill>
                  <a:srgbClr val="FF0000"/>
                </a:solidFill>
                <a:latin typeface="Constantia"/>
              </a:rPr>
              <a:t>equant</a:t>
            </a:r>
            <a:endParaRPr lang="en-US" dirty="0">
              <a:solidFill>
                <a:srgbClr val="FF0000"/>
              </a:solidFill>
              <a:latin typeface="Constantia"/>
            </a:endParaRPr>
          </a:p>
        </p:txBody>
      </p:sp>
      <p:sp>
        <p:nvSpPr>
          <p:cNvPr id="11" name="TextBox 10"/>
          <p:cNvSpPr txBox="1"/>
          <p:nvPr/>
        </p:nvSpPr>
        <p:spPr>
          <a:xfrm>
            <a:off x="1357313" y="5929313"/>
            <a:ext cx="2143125" cy="369887"/>
          </a:xfrm>
          <a:prstGeom prst="rect">
            <a:avLst/>
          </a:prstGeom>
          <a:noFill/>
        </p:spPr>
        <p:txBody>
          <a:bodyPr>
            <a:spAutoFit/>
          </a:bodyPr>
          <a:lstStyle/>
          <a:p>
            <a:pPr>
              <a:defRPr/>
            </a:pPr>
            <a:r>
              <a:rPr lang="en-US" dirty="0">
                <a:solidFill>
                  <a:srgbClr val="FF0000"/>
                </a:solidFill>
                <a:latin typeface="Constantia"/>
              </a:rPr>
              <a:t>epicycle  (basic)  </a:t>
            </a:r>
          </a:p>
        </p:txBody>
      </p:sp>
    </p:spTree>
    <p:extLst>
      <p:ext uri="{BB962C8B-B14F-4D97-AF65-F5344CB8AC3E}">
        <p14:creationId xmlns:p14="http://schemas.microsoft.com/office/powerpoint/2010/main" val="3150017727"/>
      </p:ext>
    </p:extLst>
  </p:cSld>
  <p:clrMapOvr>
    <a:masterClrMapping/>
  </p:clrMapOvr>
  <p:transition spd="slow">
    <p:zoom/>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p:cNvSpPr>
            <a:spLocks noGrp="1"/>
          </p:cNvSpPr>
          <p:nvPr>
            <p:ph type="title"/>
          </p:nvPr>
        </p:nvSpPr>
        <p:spPr/>
        <p:txBody>
          <a:bodyPr>
            <a:normAutofit/>
          </a:bodyPr>
          <a:lstStyle/>
          <a:p>
            <a:r>
              <a:rPr lang="nl-NL" sz="3600" dirty="0" err="1" smtClean="0"/>
              <a:t>Early</a:t>
            </a:r>
            <a:r>
              <a:rPr lang="nl-NL" sz="3600" dirty="0" smtClean="0"/>
              <a:t> </a:t>
            </a:r>
            <a:r>
              <a:rPr lang="nl-NL" sz="3600" dirty="0" err="1" smtClean="0"/>
              <a:t>geometric</a:t>
            </a:r>
            <a:r>
              <a:rPr lang="nl-NL" sz="3600" dirty="0" smtClean="0"/>
              <a:t> </a:t>
            </a:r>
            <a:r>
              <a:rPr lang="nl-NL" sz="3600" dirty="0" err="1" smtClean="0"/>
              <a:t>planetary</a:t>
            </a:r>
            <a:r>
              <a:rPr lang="nl-NL" sz="3600" dirty="0" smtClean="0"/>
              <a:t> </a:t>
            </a:r>
            <a:r>
              <a:rPr lang="nl-NL" sz="3600" dirty="0" err="1" smtClean="0"/>
              <a:t>models</a:t>
            </a:r>
            <a:endParaRPr lang="nl-NL" sz="3600" dirty="0"/>
          </a:p>
        </p:txBody>
      </p:sp>
      <p:grpSp>
        <p:nvGrpSpPr>
          <p:cNvPr id="4" name="Groep 3"/>
          <p:cNvGrpSpPr/>
          <p:nvPr/>
        </p:nvGrpSpPr>
        <p:grpSpPr>
          <a:xfrm>
            <a:off x="2105912" y="1650126"/>
            <a:ext cx="6278066" cy="5019234"/>
            <a:chOff x="2295099" y="1650126"/>
            <a:chExt cx="5560645" cy="4445665"/>
          </a:xfrm>
        </p:grpSpPr>
        <p:grpSp>
          <p:nvGrpSpPr>
            <p:cNvPr id="5" name="Groep 4"/>
            <p:cNvGrpSpPr/>
            <p:nvPr/>
          </p:nvGrpSpPr>
          <p:grpSpPr>
            <a:xfrm>
              <a:off x="2295099" y="1712948"/>
              <a:ext cx="5560645" cy="4382843"/>
              <a:chOff x="2295099" y="1712948"/>
              <a:chExt cx="5560645" cy="4382843"/>
            </a:xfrm>
          </p:grpSpPr>
          <p:grpSp>
            <p:nvGrpSpPr>
              <p:cNvPr id="8" name="Groep 7"/>
              <p:cNvGrpSpPr/>
              <p:nvPr/>
            </p:nvGrpSpPr>
            <p:grpSpPr>
              <a:xfrm>
                <a:off x="2295099" y="1712948"/>
                <a:ext cx="5373245" cy="4382843"/>
                <a:chOff x="2295099" y="1712948"/>
                <a:chExt cx="5373245" cy="4382843"/>
              </a:xfrm>
            </p:grpSpPr>
            <p:sp>
              <p:nvSpPr>
                <p:cNvPr id="12" name="Ovaal 11"/>
                <p:cNvSpPr/>
                <p:nvPr/>
              </p:nvSpPr>
              <p:spPr>
                <a:xfrm>
                  <a:off x="2295099" y="2346385"/>
                  <a:ext cx="3752018" cy="3749406"/>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1" name="Rechte verbindingslijn met pijl 10"/>
                <p:cNvCxnSpPr/>
                <p:nvPr/>
              </p:nvCxnSpPr>
              <p:spPr>
                <a:xfrm>
                  <a:off x="4171108" y="4221088"/>
                  <a:ext cx="3497236" cy="0"/>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a:off x="4534762" y="1791562"/>
                  <a:ext cx="335142" cy="69097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flipH="1">
                  <a:off x="4170657" y="2482534"/>
                  <a:ext cx="699247" cy="173777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Ovaal 14"/>
                <p:cNvSpPr/>
                <p:nvPr/>
              </p:nvSpPr>
              <p:spPr>
                <a:xfrm>
                  <a:off x="4104456" y="1712948"/>
                  <a:ext cx="1530896" cy="153917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Ovaal 15"/>
                <p:cNvSpPr/>
                <p:nvPr/>
              </p:nvSpPr>
              <p:spPr>
                <a:xfrm>
                  <a:off x="4832666" y="2445296"/>
                  <a:ext cx="74476" cy="74476"/>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9" name="Tekstvak 8"/>
              <p:cNvSpPr txBox="1"/>
              <p:nvPr/>
            </p:nvSpPr>
            <p:spPr>
              <a:xfrm>
                <a:off x="5796135" y="2276019"/>
                <a:ext cx="2059609" cy="517950"/>
              </a:xfrm>
              <a:prstGeom prst="rect">
                <a:avLst/>
              </a:prstGeom>
              <a:noFill/>
            </p:spPr>
            <p:txBody>
              <a:bodyPr wrap="square" rtlCol="0">
                <a:spAutoFit/>
              </a:bodyPr>
              <a:lstStyle/>
              <a:p>
                <a:pPr fontAlgn="auto">
                  <a:spcBef>
                    <a:spcPts val="0"/>
                  </a:spcBef>
                  <a:spcAft>
                    <a:spcPts val="0"/>
                  </a:spcAft>
                </a:pPr>
                <a:r>
                  <a:rPr lang="en-US" sz="1600" b="1" dirty="0" smtClean="0">
                    <a:solidFill>
                      <a:srgbClr val="00B050"/>
                    </a:solidFill>
                    <a:latin typeface="Arial"/>
                    <a:cs typeface="Arial" pitchFamily="34" charset="0"/>
                  </a:rPr>
                  <a:t>Epicycle</a:t>
                </a:r>
              </a:p>
              <a:p>
                <a:pPr fontAlgn="auto">
                  <a:spcBef>
                    <a:spcPts val="0"/>
                  </a:spcBef>
                  <a:spcAft>
                    <a:spcPts val="0"/>
                  </a:spcAft>
                </a:pPr>
                <a:r>
                  <a:rPr lang="en-US" sz="1600" b="1" dirty="0" smtClean="0">
                    <a:solidFill>
                      <a:srgbClr val="00B050"/>
                    </a:solidFill>
                    <a:latin typeface="Arial"/>
                    <a:cs typeface="Arial" pitchFamily="34" charset="0"/>
                  </a:rPr>
                  <a:t>Anomalistic motion</a:t>
                </a:r>
                <a:endParaRPr lang="en-US" sz="1600" b="1" dirty="0">
                  <a:solidFill>
                    <a:srgbClr val="00B050"/>
                  </a:solidFill>
                  <a:latin typeface="Arial"/>
                  <a:cs typeface="Arial" pitchFamily="34" charset="0"/>
                </a:endParaRPr>
              </a:p>
            </p:txBody>
          </p:sp>
          <p:sp>
            <p:nvSpPr>
              <p:cNvPr id="10" name="Tekstvak 9"/>
              <p:cNvSpPr txBox="1"/>
              <p:nvPr/>
            </p:nvSpPr>
            <p:spPr>
              <a:xfrm>
                <a:off x="5635352" y="5517232"/>
                <a:ext cx="2220392" cy="517950"/>
              </a:xfrm>
              <a:prstGeom prst="rect">
                <a:avLst/>
              </a:prstGeom>
              <a:noFill/>
            </p:spPr>
            <p:txBody>
              <a:bodyPr wrap="square" rtlCol="0">
                <a:spAutoFit/>
              </a:bodyPr>
              <a:lstStyle/>
              <a:p>
                <a:pPr fontAlgn="auto">
                  <a:spcBef>
                    <a:spcPts val="0"/>
                  </a:spcBef>
                  <a:spcAft>
                    <a:spcPts val="0"/>
                  </a:spcAft>
                </a:pPr>
                <a:r>
                  <a:rPr lang="en-US" sz="1600" b="1" dirty="0" smtClean="0">
                    <a:solidFill>
                      <a:srgbClr val="D1282E"/>
                    </a:solidFill>
                    <a:latin typeface="Arial"/>
                    <a:cs typeface="Arial" pitchFamily="34" charset="0"/>
                  </a:rPr>
                  <a:t>Deferent</a:t>
                </a:r>
              </a:p>
              <a:p>
                <a:pPr fontAlgn="auto">
                  <a:spcBef>
                    <a:spcPts val="0"/>
                  </a:spcBef>
                  <a:spcAft>
                    <a:spcPts val="0"/>
                  </a:spcAft>
                </a:pPr>
                <a:r>
                  <a:rPr lang="en-US" sz="1600" b="1" dirty="0" smtClean="0">
                    <a:solidFill>
                      <a:srgbClr val="D1282E"/>
                    </a:solidFill>
                    <a:latin typeface="Arial"/>
                    <a:cs typeface="Arial" pitchFamily="34" charset="0"/>
                  </a:rPr>
                  <a:t>Longitudinal motion</a:t>
                </a:r>
                <a:endParaRPr lang="en-US" sz="1600" b="1" dirty="0">
                  <a:solidFill>
                    <a:srgbClr val="D1282E"/>
                  </a:solidFill>
                  <a:latin typeface="Arial"/>
                  <a:cs typeface="Arial" pitchFamily="34" charset="0"/>
                </a:endParaRPr>
              </a:p>
            </p:txBody>
          </p:sp>
        </p:grpSp>
        <p:cxnSp>
          <p:nvCxnSpPr>
            <p:cNvPr id="6" name="Rechte verbindingslijn met pijl 5"/>
            <p:cNvCxnSpPr/>
            <p:nvPr/>
          </p:nvCxnSpPr>
          <p:spPr>
            <a:xfrm flipH="1" flipV="1">
              <a:off x="5350978" y="1650126"/>
              <a:ext cx="284374" cy="28287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 name="Rechte verbindingslijn met pijl 6"/>
            <p:cNvCxnSpPr/>
            <p:nvPr/>
          </p:nvCxnSpPr>
          <p:spPr>
            <a:xfrm flipH="1">
              <a:off x="2447886" y="2780928"/>
              <a:ext cx="284374" cy="26818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pic>
        <p:nvPicPr>
          <p:cNvPr id="17" name="Picture 2" descr="C:\Users\Niels\Pictures\Astronomy\Planets, Moons and Comets\bigmars_hst_big.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250" b="96750" l="4625" r="95125"/>
                    </a14:imgEffect>
                  </a14:imgLayer>
                </a14:imgProps>
              </a:ext>
              <a:ext uri="{28A0092B-C50C-407E-A947-70E740481C1C}">
                <a14:useLocalDpi xmlns:a14="http://schemas.microsoft.com/office/drawing/2010/main" val="0"/>
              </a:ext>
            </a:extLst>
          </a:blip>
          <a:srcRect/>
          <a:stretch>
            <a:fillRect/>
          </a:stretch>
        </p:blipFill>
        <p:spPr bwMode="auto">
          <a:xfrm>
            <a:off x="4191744" y="1361152"/>
            <a:ext cx="771704" cy="771704"/>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18" name="Picture 3" descr="C:\Users\Niels\Pictures\Astronomy\Planets, Moons and Comets\bluemarble_apollo17_big.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298" b="98068" l="2633" r="96100"/>
                    </a14:imgEffect>
                  </a14:imgLayer>
                </a14:imgProps>
              </a:ext>
              <a:ext uri="{28A0092B-C50C-407E-A947-70E740481C1C}">
                <a14:useLocalDpi xmlns:a14="http://schemas.microsoft.com/office/drawing/2010/main" val="0"/>
              </a:ext>
            </a:extLst>
          </a:blip>
          <a:srcRect/>
          <a:stretch>
            <a:fillRect/>
          </a:stretch>
        </p:blipFill>
        <p:spPr bwMode="auto">
          <a:xfrm>
            <a:off x="3611029" y="3835213"/>
            <a:ext cx="1393018" cy="1393987"/>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16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000156"/>
            <a:ext cx="4214842" cy="2928934"/>
          </a:xfrm>
        </p:spPr>
        <p:txBody>
          <a:bodyPr>
            <a:noAutofit/>
          </a:bodyPr>
          <a:lstStyle/>
          <a:p>
            <a:pPr eaLnBrk="1" fontAlgn="auto" hangingPunct="1">
              <a:spcAft>
                <a:spcPts val="0"/>
              </a:spcAft>
              <a:defRPr/>
            </a:pPr>
            <a:r>
              <a:rPr sz="5000" smtClean="0">
                <a:solidFill>
                  <a:schemeClr val="bg1">
                    <a:lumMod val="85000"/>
                    <a:lumOff val="15000"/>
                  </a:schemeClr>
                </a:solidFill>
              </a:rPr>
              <a:t>Babylonian  Astronomy</a:t>
            </a:r>
            <a:endParaRPr sz="5000">
              <a:solidFill>
                <a:schemeClr val="bg1">
                  <a:lumMod val="85000"/>
                  <a:lumOff val="15000"/>
                </a:schemeClr>
              </a:solidFill>
            </a:endParaRPr>
          </a:p>
        </p:txBody>
      </p:sp>
      <p:sp>
        <p:nvSpPr>
          <p:cNvPr id="5" name="Rectangle 4"/>
          <p:cNvSpPr/>
          <p:nvPr/>
        </p:nvSpPr>
        <p:spPr>
          <a:xfrm>
            <a:off x="4286250" y="142875"/>
            <a:ext cx="4714875" cy="6572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5" descr="threestarseach.jpg"/>
          <p:cNvPicPr>
            <a:picLocks noChangeAspect="1"/>
          </p:cNvPicPr>
          <p:nvPr/>
        </p:nvPicPr>
        <p:blipFill>
          <a:blip r:embed="rId2"/>
          <a:stretch>
            <a:fillRect/>
          </a:stretch>
        </p:blipFill>
        <p:spPr>
          <a:xfrm>
            <a:off x="285750" y="2143125"/>
            <a:ext cx="4257675" cy="4264025"/>
          </a:xfrm>
          <a:prstGeom prst="rect">
            <a:avLst/>
          </a:prstGeom>
          <a:effectLst>
            <a:outerShdw blurRad="254000" dist="317500" dir="18900000" algn="bl" rotWithShape="0">
              <a:prstClr val="black">
                <a:alpha val="39000"/>
              </a:prstClr>
            </a:outerShdw>
          </a:effectLst>
        </p:spPr>
      </p:pic>
      <p:sp>
        <p:nvSpPr>
          <p:cNvPr id="7" name="Rectangle 6"/>
          <p:cNvSpPr/>
          <p:nvPr/>
        </p:nvSpPr>
        <p:spPr>
          <a:xfrm>
            <a:off x="285750" y="2143125"/>
            <a:ext cx="4286250" cy="4286250"/>
          </a:xfrm>
          <a:prstGeom prst="rect">
            <a:avLst/>
          </a:prstGeom>
          <a:noFill/>
          <a:ln w="38100">
            <a:solidFill>
              <a:schemeClr val="bg1"/>
            </a:solidFill>
          </a:ln>
          <a:effectLst>
            <a:outerShdw blurRad="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TextBox 7"/>
          <p:cNvSpPr txBox="1"/>
          <p:nvPr/>
        </p:nvSpPr>
        <p:spPr>
          <a:xfrm>
            <a:off x="4357688" y="357188"/>
            <a:ext cx="4714875" cy="6308725"/>
          </a:xfrm>
          <a:prstGeom prst="rect">
            <a:avLst/>
          </a:prstGeom>
          <a:noFill/>
        </p:spPr>
        <p:txBody>
          <a:bodyPr>
            <a:spAutoFit/>
          </a:bodyPr>
          <a:lstStyle/>
          <a:p>
            <a:pPr>
              <a:defRPr/>
            </a:pPr>
            <a:r>
              <a:rPr lang="en-US" sz="2200" b="1" dirty="0">
                <a:solidFill>
                  <a:prstClr val="white"/>
                </a:solidFill>
                <a:latin typeface="Constantia"/>
              </a:rPr>
              <a:t>Lasting  Astronomical  Influence:</a:t>
            </a:r>
          </a:p>
          <a:p>
            <a:pPr>
              <a:defRPr/>
            </a:pPr>
            <a:r>
              <a:rPr lang="en-US" sz="2200" b="1" dirty="0">
                <a:solidFill>
                  <a:prstClr val="white"/>
                </a:solidFill>
                <a:latin typeface="Constantia"/>
              </a:rPr>
              <a:t>  </a:t>
            </a:r>
          </a:p>
          <a:p>
            <a:pPr>
              <a:defRPr/>
            </a:pPr>
            <a:r>
              <a:rPr lang="en-US" dirty="0">
                <a:solidFill>
                  <a:prstClr val="white"/>
                </a:solidFill>
                <a:latin typeface="Constantia"/>
              </a:rPr>
              <a:t>    </a:t>
            </a:r>
            <a:r>
              <a:rPr lang="en-US" dirty="0">
                <a:solidFill>
                  <a:prstClr val="white"/>
                </a:solidFill>
                <a:latin typeface="Constantia"/>
                <a:sym typeface="Mathematica1"/>
              </a:rPr>
              <a:t> </a:t>
            </a:r>
            <a:r>
              <a:rPr lang="en-US" dirty="0">
                <a:solidFill>
                  <a:prstClr val="white"/>
                </a:solidFill>
                <a:latin typeface="Constantia"/>
              </a:rPr>
              <a:t>Constellation  Names</a:t>
            </a:r>
          </a:p>
          <a:p>
            <a:pPr>
              <a:defRPr/>
            </a:pPr>
            <a:endParaRPr lang="en-US" dirty="0">
              <a:solidFill>
                <a:prstClr val="white"/>
              </a:solidFill>
              <a:latin typeface="Constantia"/>
            </a:endParaRPr>
          </a:p>
          <a:p>
            <a:pPr>
              <a:defRPr/>
            </a:pPr>
            <a:r>
              <a:rPr lang="en-US" dirty="0">
                <a:solidFill>
                  <a:prstClr val="white"/>
                </a:solidFill>
                <a:latin typeface="Constantia"/>
              </a:rPr>
              <a:t>    </a:t>
            </a:r>
            <a:r>
              <a:rPr lang="en-US" dirty="0">
                <a:solidFill>
                  <a:prstClr val="white"/>
                </a:solidFill>
                <a:latin typeface="Constantia"/>
                <a:sym typeface="Mathematica1"/>
              </a:rPr>
              <a:t> </a:t>
            </a:r>
            <a:r>
              <a:rPr lang="en-US" dirty="0">
                <a:solidFill>
                  <a:prstClr val="white"/>
                </a:solidFill>
                <a:latin typeface="Constantia"/>
              </a:rPr>
              <a:t>Zodiac</a:t>
            </a:r>
          </a:p>
          <a:p>
            <a:pPr>
              <a:defRPr/>
            </a:pPr>
            <a:endParaRPr lang="en-US" dirty="0">
              <a:solidFill>
                <a:prstClr val="white"/>
              </a:solidFill>
              <a:latin typeface="Constantia"/>
            </a:endParaRPr>
          </a:p>
          <a:p>
            <a:pPr>
              <a:defRPr/>
            </a:pPr>
            <a:r>
              <a:rPr lang="en-US" dirty="0">
                <a:solidFill>
                  <a:prstClr val="white"/>
                </a:solidFill>
                <a:latin typeface="Constantia"/>
              </a:rPr>
              <a:t>    </a:t>
            </a:r>
            <a:r>
              <a:rPr lang="en-US" dirty="0">
                <a:solidFill>
                  <a:prstClr val="white"/>
                </a:solidFill>
                <a:latin typeface="Constantia"/>
                <a:sym typeface="Mathematica1"/>
              </a:rPr>
              <a:t> </a:t>
            </a:r>
            <a:r>
              <a:rPr lang="en-US" dirty="0">
                <a:solidFill>
                  <a:prstClr val="white"/>
                </a:solidFill>
                <a:latin typeface="Constantia"/>
              </a:rPr>
              <a:t>Degree  -  unit angle</a:t>
            </a:r>
          </a:p>
          <a:p>
            <a:pPr>
              <a:defRPr/>
            </a:pPr>
            <a:endParaRPr lang="en-US" dirty="0">
              <a:solidFill>
                <a:prstClr val="white"/>
              </a:solidFill>
              <a:latin typeface="Constantia"/>
            </a:endParaRPr>
          </a:p>
          <a:p>
            <a:pPr>
              <a:defRPr/>
            </a:pPr>
            <a:r>
              <a:rPr lang="en-US" dirty="0">
                <a:solidFill>
                  <a:prstClr val="white"/>
                </a:solidFill>
                <a:latin typeface="Constantia"/>
              </a:rPr>
              <a:t>    </a:t>
            </a:r>
            <a:r>
              <a:rPr lang="en-US" dirty="0">
                <a:solidFill>
                  <a:prstClr val="white"/>
                </a:solidFill>
                <a:latin typeface="Constantia"/>
                <a:sym typeface="Mathematica1"/>
              </a:rPr>
              <a:t> </a:t>
            </a:r>
            <a:r>
              <a:rPr lang="en-US" dirty="0" err="1">
                <a:solidFill>
                  <a:prstClr val="white"/>
                </a:solidFill>
                <a:latin typeface="Constantia"/>
              </a:rPr>
              <a:t>Sexagesimal</a:t>
            </a:r>
            <a:r>
              <a:rPr lang="en-US" dirty="0">
                <a:solidFill>
                  <a:prstClr val="white"/>
                </a:solidFill>
                <a:latin typeface="Constantia"/>
              </a:rPr>
              <a:t> number system:</a:t>
            </a:r>
          </a:p>
          <a:p>
            <a:pPr>
              <a:defRPr/>
            </a:pPr>
            <a:r>
              <a:rPr lang="en-US" dirty="0">
                <a:solidFill>
                  <a:prstClr val="white"/>
                </a:solidFill>
                <a:latin typeface="Constantia"/>
              </a:rPr>
              <a:t>          circle:      360 degrees</a:t>
            </a:r>
          </a:p>
          <a:p>
            <a:pPr>
              <a:defRPr/>
            </a:pPr>
            <a:r>
              <a:rPr lang="en-US" dirty="0">
                <a:solidFill>
                  <a:prstClr val="white"/>
                </a:solidFill>
                <a:latin typeface="Constantia"/>
              </a:rPr>
              <a:t>          degree:     60 minutes </a:t>
            </a:r>
          </a:p>
          <a:p>
            <a:pPr>
              <a:defRPr/>
            </a:pPr>
            <a:endParaRPr lang="en-US" dirty="0">
              <a:solidFill>
                <a:prstClr val="white"/>
              </a:solidFill>
              <a:latin typeface="Constantia"/>
            </a:endParaRPr>
          </a:p>
          <a:p>
            <a:pPr>
              <a:defRPr/>
            </a:pPr>
            <a:r>
              <a:rPr lang="en-US" dirty="0">
                <a:solidFill>
                  <a:prstClr val="white"/>
                </a:solidFill>
                <a:latin typeface="Constantia"/>
              </a:rPr>
              <a:t>          place value number system</a:t>
            </a:r>
          </a:p>
          <a:p>
            <a:pPr>
              <a:defRPr/>
            </a:pPr>
            <a:r>
              <a:rPr lang="en-US" dirty="0">
                <a:solidFill>
                  <a:prstClr val="white"/>
                </a:solidFill>
                <a:latin typeface="Constantia"/>
              </a:rPr>
              <a:t>          (crucial for Greek science !)</a:t>
            </a:r>
          </a:p>
          <a:p>
            <a:pPr>
              <a:defRPr/>
            </a:pPr>
            <a:endParaRPr lang="en-US" dirty="0">
              <a:solidFill>
                <a:prstClr val="white"/>
              </a:solidFill>
              <a:latin typeface="Constantia"/>
            </a:endParaRPr>
          </a:p>
          <a:p>
            <a:pPr>
              <a:defRPr/>
            </a:pPr>
            <a:r>
              <a:rPr lang="en-US" dirty="0">
                <a:solidFill>
                  <a:prstClr val="white"/>
                </a:solidFill>
                <a:latin typeface="Constantia"/>
              </a:rPr>
              <a:t>    </a:t>
            </a:r>
            <a:r>
              <a:rPr lang="en-US" dirty="0">
                <a:solidFill>
                  <a:prstClr val="white"/>
                </a:solidFill>
                <a:latin typeface="Constantia"/>
                <a:sym typeface="Mathematica1"/>
              </a:rPr>
              <a:t></a:t>
            </a:r>
            <a:r>
              <a:rPr lang="en-US" dirty="0">
                <a:solidFill>
                  <a:prstClr val="white"/>
                </a:solidFill>
                <a:latin typeface="Constantia"/>
              </a:rPr>
              <a:t> Eclipse Observations &amp; Periods</a:t>
            </a:r>
          </a:p>
          <a:p>
            <a:pPr>
              <a:defRPr/>
            </a:pPr>
            <a:endParaRPr lang="en-US" dirty="0">
              <a:solidFill>
                <a:prstClr val="white"/>
              </a:solidFill>
              <a:latin typeface="Constantia"/>
            </a:endParaRPr>
          </a:p>
          <a:p>
            <a:pPr>
              <a:defRPr/>
            </a:pPr>
            <a:r>
              <a:rPr lang="en-US" dirty="0">
                <a:solidFill>
                  <a:prstClr val="white"/>
                </a:solidFill>
                <a:latin typeface="Constantia"/>
              </a:rPr>
              <a:t>    </a:t>
            </a:r>
            <a:r>
              <a:rPr lang="en-US" dirty="0">
                <a:solidFill>
                  <a:prstClr val="white"/>
                </a:solidFill>
                <a:latin typeface="Constantia"/>
                <a:sym typeface="Mathematica1"/>
              </a:rPr>
              <a:t> </a:t>
            </a:r>
            <a:r>
              <a:rPr lang="en-US" dirty="0" err="1">
                <a:solidFill>
                  <a:prstClr val="white"/>
                </a:solidFill>
                <a:latin typeface="Constantia"/>
              </a:rPr>
              <a:t>Synodic</a:t>
            </a:r>
            <a:r>
              <a:rPr lang="en-US" dirty="0">
                <a:solidFill>
                  <a:prstClr val="white"/>
                </a:solidFill>
                <a:latin typeface="Constantia"/>
              </a:rPr>
              <a:t>, </a:t>
            </a:r>
            <a:r>
              <a:rPr lang="en-US" dirty="0" err="1">
                <a:solidFill>
                  <a:prstClr val="white"/>
                </a:solidFill>
                <a:latin typeface="Constantia"/>
              </a:rPr>
              <a:t>Siderial</a:t>
            </a:r>
            <a:r>
              <a:rPr lang="en-US" dirty="0">
                <a:solidFill>
                  <a:prstClr val="white"/>
                </a:solidFill>
                <a:latin typeface="Constantia"/>
              </a:rPr>
              <a:t>, Draconic, Anomalistic</a:t>
            </a:r>
          </a:p>
          <a:p>
            <a:pPr>
              <a:defRPr/>
            </a:pPr>
            <a:r>
              <a:rPr lang="en-US" dirty="0">
                <a:solidFill>
                  <a:prstClr val="white"/>
                </a:solidFill>
                <a:latin typeface="Constantia"/>
              </a:rPr>
              <a:t>      months</a:t>
            </a:r>
          </a:p>
          <a:p>
            <a:pPr>
              <a:defRPr/>
            </a:pPr>
            <a:endParaRPr lang="en-US" dirty="0">
              <a:solidFill>
                <a:prstClr val="white"/>
              </a:solidFill>
              <a:latin typeface="Constantia"/>
            </a:endParaRPr>
          </a:p>
          <a:p>
            <a:pPr>
              <a:defRPr/>
            </a:pPr>
            <a:r>
              <a:rPr lang="en-US" dirty="0">
                <a:solidFill>
                  <a:prstClr val="white"/>
                </a:solidFill>
                <a:latin typeface="Constantia"/>
              </a:rPr>
              <a:t>    </a:t>
            </a:r>
            <a:r>
              <a:rPr lang="en-US" dirty="0">
                <a:solidFill>
                  <a:prstClr val="white"/>
                </a:solidFill>
                <a:latin typeface="Constantia"/>
                <a:sym typeface="Mathematica1"/>
              </a:rPr>
              <a:t>  </a:t>
            </a:r>
            <a:r>
              <a:rPr lang="en-US" dirty="0">
                <a:solidFill>
                  <a:prstClr val="white"/>
                </a:solidFill>
                <a:latin typeface="Constantia"/>
              </a:rPr>
              <a:t>and … </a:t>
            </a:r>
          </a:p>
          <a:p>
            <a:pPr>
              <a:defRPr/>
            </a:pPr>
            <a:r>
              <a:rPr lang="en-US" dirty="0">
                <a:solidFill>
                  <a:prstClr val="white"/>
                </a:solidFill>
                <a:latin typeface="Constantia"/>
              </a:rPr>
              <a:t>            </a:t>
            </a:r>
          </a:p>
        </p:txBody>
      </p:sp>
    </p:spTree>
    <p:extLst>
      <p:ext uri="{BB962C8B-B14F-4D97-AF65-F5344CB8AC3E}">
        <p14:creationId xmlns:p14="http://schemas.microsoft.com/office/powerpoint/2010/main" val="2268361254"/>
      </p:ext>
    </p:extLst>
  </p:cSld>
  <p:clrMapOvr>
    <a:masterClrMapping/>
  </p:clrMapOvr>
  <p:transition spd="slow">
    <p:zoom/>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ep 42"/>
          <p:cNvGrpSpPr/>
          <p:nvPr/>
        </p:nvGrpSpPr>
        <p:grpSpPr>
          <a:xfrm>
            <a:off x="395536" y="1484784"/>
            <a:ext cx="8420253" cy="4752528"/>
            <a:chOff x="395536" y="1556792"/>
            <a:chExt cx="8420253" cy="4752528"/>
          </a:xfrm>
          <a:gradFill flip="none" rotWithShape="1">
            <a:gsLst>
              <a:gs pos="1000">
                <a:schemeClr val="accent1">
                  <a:lumMod val="20000"/>
                  <a:lumOff val="80000"/>
                </a:schemeClr>
              </a:gs>
              <a:gs pos="51000">
                <a:schemeClr val="bg1"/>
              </a:gs>
              <a:gs pos="100000">
                <a:schemeClr val="accent3">
                  <a:lumMod val="20000"/>
                  <a:lumOff val="80000"/>
                </a:schemeClr>
              </a:gs>
            </a:gsLst>
            <a:lin ang="8100000" scaled="0"/>
            <a:tileRect/>
          </a:gradFill>
          <a:scene3d>
            <a:camera prst="orthographicFront">
              <a:rot lat="0" lon="0" rev="0"/>
            </a:camera>
            <a:lightRig rig="brightRoom" dir="t">
              <a:rot lat="0" lon="0" rev="600000"/>
            </a:lightRig>
          </a:scene3d>
        </p:grpSpPr>
        <p:sp>
          <p:nvSpPr>
            <p:cNvPr id="44" name="Rechthoek 43"/>
            <p:cNvSpPr/>
            <p:nvPr/>
          </p:nvSpPr>
          <p:spPr>
            <a:xfrm>
              <a:off x="4716016" y="1556792"/>
              <a:ext cx="4099773" cy="4752528"/>
            </a:xfrm>
            <a:prstGeom prst="rect">
              <a:avLst/>
            </a:prstGeom>
            <a:grpFill/>
            <a:ln w="3175">
              <a:noFill/>
            </a:ln>
            <a:effectLst>
              <a:outerShdw blurRad="57785" dist="33020" dir="3180000" algn="ctr">
                <a:srgbClr val="000000">
                  <a:alpha val="30000"/>
                </a:srgbClr>
              </a:outerShdw>
            </a:effectLst>
            <a:sp3d prstMaterial="metal">
              <a:bevelT w="38100" h="57150" prst="angle"/>
            </a:sp3d>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nl-NL">
                <a:solidFill>
                  <a:srgbClr val="000000"/>
                </a:solidFill>
              </a:endParaRPr>
            </a:p>
          </p:txBody>
        </p:sp>
        <p:sp>
          <p:nvSpPr>
            <p:cNvPr id="42" name="Rechthoek 41"/>
            <p:cNvSpPr/>
            <p:nvPr/>
          </p:nvSpPr>
          <p:spPr>
            <a:xfrm>
              <a:off x="395536" y="1556792"/>
              <a:ext cx="4099773" cy="4752528"/>
            </a:xfrm>
            <a:prstGeom prst="rect">
              <a:avLst/>
            </a:prstGeom>
            <a:grpFill/>
            <a:ln w="3175">
              <a:noFill/>
            </a:ln>
            <a:effectLst>
              <a:outerShdw blurRad="57785" dist="33020" dir="3180000" algn="ctr">
                <a:srgbClr val="000000">
                  <a:alpha val="30000"/>
                </a:srgbClr>
              </a:outerShdw>
            </a:effectLst>
            <a:sp3d prstMaterial="metal">
              <a:bevelT w="38100" h="57150" prst="angle"/>
            </a:sp3d>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nl-NL">
                <a:solidFill>
                  <a:srgbClr val="000000"/>
                </a:solidFill>
              </a:endParaRPr>
            </a:p>
          </p:txBody>
        </p:sp>
      </p:grpSp>
      <p:pic>
        <p:nvPicPr>
          <p:cNvPr id="41"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512" y="2132856"/>
            <a:ext cx="4451905" cy="4693554"/>
          </a:xfrm>
          <a:prstGeom prst="rect">
            <a:avLst/>
          </a:prstGeom>
          <a:noFill/>
          <a:ln>
            <a:noFill/>
          </a:ln>
        </p:spPr>
      </p:pic>
      <p:sp>
        <p:nvSpPr>
          <p:cNvPr id="19" name="Titel 18"/>
          <p:cNvSpPr>
            <a:spLocks noGrp="1"/>
          </p:cNvSpPr>
          <p:nvPr>
            <p:ph type="title"/>
          </p:nvPr>
        </p:nvSpPr>
        <p:spPr/>
        <p:txBody>
          <a:bodyPr>
            <a:normAutofit/>
          </a:bodyPr>
          <a:lstStyle/>
          <a:p>
            <a:r>
              <a:rPr lang="en-US" sz="3600" dirty="0" smtClean="0"/>
              <a:t>The inferior and superior planets</a:t>
            </a:r>
            <a:endParaRPr lang="nl-NL" sz="3600" dirty="0"/>
          </a:p>
        </p:txBody>
      </p:sp>
      <p:grpSp>
        <p:nvGrpSpPr>
          <p:cNvPr id="52" name="Groep 51"/>
          <p:cNvGrpSpPr/>
          <p:nvPr/>
        </p:nvGrpSpPr>
        <p:grpSpPr>
          <a:xfrm>
            <a:off x="4945964" y="2198224"/>
            <a:ext cx="3802499" cy="3463024"/>
            <a:chOff x="4945964" y="2166609"/>
            <a:chExt cx="3802499" cy="3463024"/>
          </a:xfrm>
        </p:grpSpPr>
        <p:sp>
          <p:nvSpPr>
            <p:cNvPr id="46" name="Ovaal 45"/>
            <p:cNvSpPr/>
            <p:nvPr/>
          </p:nvSpPr>
          <p:spPr>
            <a:xfrm>
              <a:off x="5678458" y="3085964"/>
              <a:ext cx="1812316" cy="181231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l-NL">
                <a:solidFill>
                  <a:srgbClr val="FFFFFF"/>
                </a:solidFill>
              </a:endParaRPr>
            </a:p>
          </p:txBody>
        </p:sp>
        <p:grpSp>
          <p:nvGrpSpPr>
            <p:cNvPr id="21" name="Groep 20"/>
            <p:cNvGrpSpPr/>
            <p:nvPr/>
          </p:nvGrpSpPr>
          <p:grpSpPr>
            <a:xfrm>
              <a:off x="4945964" y="2166609"/>
              <a:ext cx="3802499" cy="3463024"/>
              <a:chOff x="1930380" y="1997663"/>
              <a:chExt cx="5322261" cy="4847107"/>
            </a:xfrm>
          </p:grpSpPr>
          <p:cxnSp>
            <p:nvCxnSpPr>
              <p:cNvPr id="20" name="Rechte verbindingslijn 19"/>
              <p:cNvCxnSpPr/>
              <p:nvPr/>
            </p:nvCxnSpPr>
            <p:spPr>
              <a:xfrm>
                <a:off x="3674306" y="3335607"/>
                <a:ext cx="614020" cy="127972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 name="Groep 3"/>
              <p:cNvGrpSpPr/>
              <p:nvPr/>
            </p:nvGrpSpPr>
            <p:grpSpPr>
              <a:xfrm>
                <a:off x="1930380" y="1997663"/>
                <a:ext cx="5322261" cy="4847107"/>
                <a:chOff x="2139626" y="1957949"/>
                <a:chExt cx="4714064" cy="4293207"/>
              </a:xfrm>
            </p:grpSpPr>
            <p:grpSp>
              <p:nvGrpSpPr>
                <p:cNvPr id="8" name="Groep 7"/>
                <p:cNvGrpSpPr/>
                <p:nvPr/>
              </p:nvGrpSpPr>
              <p:grpSpPr>
                <a:xfrm>
                  <a:off x="2139626" y="2087973"/>
                  <a:ext cx="4714064" cy="4163183"/>
                  <a:chOff x="2139626" y="2087973"/>
                  <a:chExt cx="4714064" cy="4163183"/>
                </a:xfrm>
              </p:grpSpPr>
              <p:sp>
                <p:nvSpPr>
                  <p:cNvPr id="12" name="Ovaal 11"/>
                  <p:cNvSpPr/>
                  <p:nvPr/>
                </p:nvSpPr>
                <p:spPr>
                  <a:xfrm>
                    <a:off x="2139626" y="2191020"/>
                    <a:ext cx="4062965" cy="4060136"/>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1" name="Rechte verbindingslijn met pijl 10"/>
                  <p:cNvCxnSpPr/>
                  <p:nvPr/>
                </p:nvCxnSpPr>
                <p:spPr>
                  <a:xfrm>
                    <a:off x="4171107" y="4221088"/>
                    <a:ext cx="2682583" cy="0"/>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a:off x="5353444" y="2140311"/>
                    <a:ext cx="389244" cy="79456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flipH="1">
                    <a:off x="4170658" y="2915022"/>
                    <a:ext cx="1591876" cy="130528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Ovaal 14"/>
                  <p:cNvSpPr/>
                  <p:nvPr/>
                </p:nvSpPr>
                <p:spPr>
                  <a:xfrm>
                    <a:off x="4966596" y="2087973"/>
                    <a:ext cx="1506059" cy="1514198"/>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Ovaal 15"/>
                  <p:cNvSpPr/>
                  <p:nvPr/>
                </p:nvSpPr>
                <p:spPr>
                  <a:xfrm>
                    <a:off x="5699150" y="2894741"/>
                    <a:ext cx="74475" cy="74475"/>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Rechte verbindingslijn met pijl 5"/>
                <p:cNvCxnSpPr/>
                <p:nvPr/>
              </p:nvCxnSpPr>
              <p:spPr>
                <a:xfrm flipH="1" flipV="1">
                  <a:off x="6301506" y="1957949"/>
                  <a:ext cx="284374" cy="28287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 name="Rechte verbindingslijn met pijl 6"/>
                <p:cNvCxnSpPr/>
                <p:nvPr/>
              </p:nvCxnSpPr>
              <p:spPr>
                <a:xfrm flipH="1">
                  <a:off x="2479445" y="2514827"/>
                  <a:ext cx="284374" cy="26818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cxnSp>
          <p:nvCxnSpPr>
            <p:cNvPr id="50" name="Rechte verbindingslijn met pijl 49"/>
            <p:cNvCxnSpPr/>
            <p:nvPr/>
          </p:nvCxnSpPr>
          <p:spPr>
            <a:xfrm>
              <a:off x="5556684" y="4411635"/>
              <a:ext cx="167444" cy="281894"/>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pic>
        <p:nvPicPr>
          <p:cNvPr id="17" name="Picture 2" descr="C:\Users\Niels\Pictures\Astronomy\Planets, Moons and Comets\bigmars_hst_bi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250" b="96750" l="4625" r="95125"/>
                    </a14:imgEffect>
                  </a14:imgLayer>
                </a14:imgProps>
              </a:ext>
              <a:ext uri="{28A0092B-C50C-407E-A947-70E740481C1C}">
                <a14:useLocalDpi xmlns:a14="http://schemas.microsoft.com/office/drawing/2010/main" val="0"/>
              </a:ext>
            </a:extLst>
          </a:blip>
          <a:srcRect/>
          <a:stretch>
            <a:fillRect/>
          </a:stretch>
        </p:blipFill>
        <p:spPr bwMode="auto">
          <a:xfrm>
            <a:off x="7308304" y="2085567"/>
            <a:ext cx="551345" cy="551345"/>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18" name="Picture 3" descr="C:\Users\Niels\Pictures\Astronomy\Planets, Moons and Comets\bluemarble_apollo17_big.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298" b="98068" l="2633" r="96100"/>
                    </a14:imgEffect>
                  </a14:imgLayer>
                </a14:imgProps>
              </a:ext>
              <a:ext uri="{28A0092B-C50C-407E-A947-70E740481C1C}">
                <a14:useLocalDpi xmlns:a14="http://schemas.microsoft.com/office/drawing/2010/main" val="0"/>
              </a:ext>
            </a:extLst>
          </a:blip>
          <a:srcRect/>
          <a:stretch>
            <a:fillRect/>
          </a:stretch>
        </p:blipFill>
        <p:spPr bwMode="auto">
          <a:xfrm>
            <a:off x="6120898" y="3573525"/>
            <a:ext cx="899374" cy="900000"/>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1026" name="Picture 2" descr="C:\Users\Niels\My Scientific Documents\Presentations\[-] Source material\sun_stereo_4dec2006_lr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1829" y="2795754"/>
            <a:ext cx="738714" cy="738714"/>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Groep 66"/>
          <p:cNvGrpSpPr/>
          <p:nvPr/>
        </p:nvGrpSpPr>
        <p:grpSpPr>
          <a:xfrm>
            <a:off x="518600" y="2229210"/>
            <a:ext cx="3896792" cy="3648062"/>
            <a:chOff x="518600" y="2168481"/>
            <a:chExt cx="3896792" cy="3648062"/>
          </a:xfrm>
        </p:grpSpPr>
        <p:cxnSp>
          <p:nvCxnSpPr>
            <p:cNvPr id="64" name="Rechte verbindingslijn 63"/>
            <p:cNvCxnSpPr/>
            <p:nvPr/>
          </p:nvCxnSpPr>
          <p:spPr>
            <a:xfrm>
              <a:off x="1331881" y="2426397"/>
              <a:ext cx="1082137" cy="166541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5" name="Groep 64"/>
            <p:cNvGrpSpPr/>
            <p:nvPr/>
          </p:nvGrpSpPr>
          <p:grpSpPr>
            <a:xfrm>
              <a:off x="518600" y="2168481"/>
              <a:ext cx="3896792" cy="3648062"/>
              <a:chOff x="518600" y="2168481"/>
              <a:chExt cx="3896792" cy="3648062"/>
            </a:xfrm>
          </p:grpSpPr>
          <p:sp>
            <p:nvSpPr>
              <p:cNvPr id="60" name="Ovaal 59"/>
              <p:cNvSpPr/>
              <p:nvPr/>
            </p:nvSpPr>
            <p:spPr>
              <a:xfrm rot="20700000">
                <a:off x="518600" y="2168481"/>
                <a:ext cx="3648062" cy="364806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l-NL">
                  <a:solidFill>
                    <a:srgbClr val="FFFFFF"/>
                  </a:solidFill>
                </a:endParaRPr>
              </a:p>
            </p:txBody>
          </p:sp>
          <p:grpSp>
            <p:nvGrpSpPr>
              <p:cNvPr id="26" name="Groep 25"/>
              <p:cNvGrpSpPr/>
              <p:nvPr/>
            </p:nvGrpSpPr>
            <p:grpSpPr>
              <a:xfrm>
                <a:off x="1259632" y="2798718"/>
                <a:ext cx="3155760" cy="2136987"/>
                <a:chOff x="2811090" y="2740329"/>
                <a:chExt cx="3912283" cy="2649281"/>
              </a:xfrm>
            </p:grpSpPr>
            <p:grpSp>
              <p:nvGrpSpPr>
                <p:cNvPr id="33" name="Groep 32"/>
                <p:cNvGrpSpPr/>
                <p:nvPr/>
              </p:nvGrpSpPr>
              <p:grpSpPr>
                <a:xfrm>
                  <a:off x="2985228" y="2740329"/>
                  <a:ext cx="3738145" cy="2649281"/>
                  <a:chOff x="2985228" y="2740329"/>
                  <a:chExt cx="3738145" cy="2649281"/>
                </a:xfrm>
              </p:grpSpPr>
              <p:sp>
                <p:nvSpPr>
                  <p:cNvPr id="37" name="Ovaal 36"/>
                  <p:cNvSpPr/>
                  <p:nvPr/>
                </p:nvSpPr>
                <p:spPr>
                  <a:xfrm rot="18815956">
                    <a:off x="2984414" y="3051822"/>
                    <a:ext cx="2338602" cy="2336973"/>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38" name="Rechte verbindingslijn 37"/>
                  <p:cNvCxnSpPr/>
                  <p:nvPr/>
                </p:nvCxnSpPr>
                <p:spPr>
                  <a:xfrm flipH="1">
                    <a:off x="3525945" y="2884984"/>
                    <a:ext cx="417895" cy="34338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p:cNvCxnSpPr>
                    <a:stCxn id="57" idx="4"/>
                  </p:cNvCxnSpPr>
                  <p:nvPr/>
                </p:nvCxnSpPr>
                <p:spPr>
                  <a:xfrm>
                    <a:off x="3541057" y="3272061"/>
                    <a:ext cx="629601" cy="94824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Ovaal 39"/>
                  <p:cNvSpPr/>
                  <p:nvPr/>
                </p:nvSpPr>
                <p:spPr>
                  <a:xfrm>
                    <a:off x="3070294" y="2740329"/>
                    <a:ext cx="954419" cy="959576"/>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cxnSp>
                <p:nvCxnSpPr>
                  <p:cNvPr id="36" name="Rechte verbindingslijn met pijl 35"/>
                  <p:cNvCxnSpPr/>
                  <p:nvPr/>
                </p:nvCxnSpPr>
                <p:spPr>
                  <a:xfrm>
                    <a:off x="4171108" y="4160582"/>
                    <a:ext cx="2552265" cy="0"/>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31" name="Rechte verbindingslijn met pijl 30"/>
                <p:cNvCxnSpPr/>
                <p:nvPr/>
              </p:nvCxnSpPr>
              <p:spPr>
                <a:xfrm flipH="1">
                  <a:off x="2811090" y="2935213"/>
                  <a:ext cx="66042" cy="37586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p:cNvCxnSpPr/>
                <p:nvPr/>
              </p:nvCxnSpPr>
              <p:spPr>
                <a:xfrm flipH="1" flipV="1">
                  <a:off x="5310659" y="3272061"/>
                  <a:ext cx="232541" cy="39917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57" name="Ovaal 56"/>
              <p:cNvSpPr/>
              <p:nvPr/>
            </p:nvSpPr>
            <p:spPr>
              <a:xfrm>
                <a:off x="1818407" y="3167554"/>
                <a:ext cx="60074" cy="60074"/>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6" name="Rechte verbindingslijn met pijl 65"/>
            <p:cNvCxnSpPr/>
            <p:nvPr/>
          </p:nvCxnSpPr>
          <p:spPr>
            <a:xfrm flipH="1" flipV="1">
              <a:off x="3982631" y="2863746"/>
              <a:ext cx="187574" cy="32198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pic>
        <p:nvPicPr>
          <p:cNvPr id="27" name="Picture 3" descr="C:\Users\Niels\Pictures\Astronomy\Planets, Moons and Comets\bluemarble_apollo17_big.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298" b="98068" l="2633" r="96100"/>
                    </a14:imgEffect>
                  </a14:imgLayer>
                </a14:imgProps>
              </a:ext>
              <a:ext uri="{28A0092B-C50C-407E-A947-70E740481C1C}">
                <a14:useLocalDpi xmlns:a14="http://schemas.microsoft.com/office/drawing/2010/main" val="0"/>
              </a:ext>
            </a:extLst>
          </a:blip>
          <a:srcRect/>
          <a:stretch>
            <a:fillRect/>
          </a:stretch>
        </p:blipFill>
        <p:spPr bwMode="auto">
          <a:xfrm>
            <a:off x="1892944" y="3573525"/>
            <a:ext cx="899375" cy="900000"/>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29" name="Picture 2" descr="C:\Users\Niels\My Scientific Documents\Presentations\[-] Source material\venu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7680" y="2656234"/>
            <a:ext cx="511320" cy="511320"/>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28" name="Picture 2" descr="C:\Users\Niels\My Scientific Documents\Presentations\[-] Source material\sun_stereo_4dec2006_lr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162" y="2057040"/>
            <a:ext cx="738714" cy="73871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4805634" y="5930116"/>
            <a:ext cx="3942830" cy="523220"/>
          </a:xfrm>
          <a:prstGeom prst="rect">
            <a:avLst/>
          </a:prstGeom>
          <a:solidFill>
            <a:schemeClr val="bg1"/>
          </a:solidFill>
          <a:ln>
            <a:solidFill>
              <a:schemeClr val="tx2"/>
            </a:solidFill>
          </a:ln>
          <a:effectLst>
            <a:outerShdw blurRad="50800" dist="38100" dir="5400000" algn="t" rotWithShape="0">
              <a:prstClr val="black">
                <a:alpha val="40000"/>
              </a:prstClr>
            </a:outerShdw>
          </a:effectLst>
        </p:spPr>
        <p:txBody>
          <a:bodyPr wrap="square" rtlCol="0">
            <a:spAutoFit/>
          </a:bodyPr>
          <a:lstStyle/>
          <a:p>
            <a:pPr algn="ctr" fontAlgn="auto">
              <a:spcBef>
                <a:spcPts val="0"/>
              </a:spcBef>
              <a:spcAft>
                <a:spcPts val="0"/>
              </a:spcAft>
            </a:pPr>
            <a:r>
              <a:rPr lang="nl-NL" sz="1400" dirty="0" err="1" smtClean="0">
                <a:solidFill>
                  <a:srgbClr val="000000"/>
                </a:solidFill>
                <a:latin typeface="Arial"/>
                <a:cs typeface="Arial" pitchFamily="34" charset="0"/>
              </a:rPr>
              <a:t>Period</a:t>
            </a:r>
            <a:r>
              <a:rPr lang="nl-NL" sz="1400" dirty="0" smtClean="0">
                <a:solidFill>
                  <a:srgbClr val="000000"/>
                </a:solidFill>
                <a:latin typeface="Arial"/>
                <a:cs typeface="Arial" pitchFamily="34" charset="0"/>
              </a:rPr>
              <a:t> of time = </a:t>
            </a:r>
            <a:r>
              <a:rPr lang="nl-NL" sz="1400" dirty="0" err="1" smtClean="0">
                <a:solidFill>
                  <a:srgbClr val="00B050"/>
                </a:solidFill>
                <a:latin typeface="Arial"/>
                <a:cs typeface="Arial" pitchFamily="34" charset="0"/>
              </a:rPr>
              <a:t>Number</a:t>
            </a:r>
            <a:r>
              <a:rPr lang="nl-NL" sz="1400" dirty="0" smtClean="0">
                <a:solidFill>
                  <a:srgbClr val="00B050"/>
                </a:solidFill>
                <a:latin typeface="Arial"/>
                <a:cs typeface="Arial" pitchFamily="34" charset="0"/>
              </a:rPr>
              <a:t> of </a:t>
            </a:r>
            <a:r>
              <a:rPr lang="nl-NL" sz="1400" dirty="0" err="1" smtClean="0">
                <a:solidFill>
                  <a:srgbClr val="00B050"/>
                </a:solidFill>
                <a:latin typeface="Arial"/>
                <a:cs typeface="Arial" pitchFamily="34" charset="0"/>
              </a:rPr>
              <a:t>anomalistic</a:t>
            </a:r>
            <a:r>
              <a:rPr lang="nl-NL" sz="1400" dirty="0" smtClean="0">
                <a:solidFill>
                  <a:srgbClr val="00B050"/>
                </a:solidFill>
                <a:latin typeface="Arial"/>
                <a:cs typeface="Arial" pitchFamily="34" charset="0"/>
              </a:rPr>
              <a:t> </a:t>
            </a:r>
            <a:r>
              <a:rPr lang="nl-NL" sz="1400" dirty="0" err="1" smtClean="0">
                <a:solidFill>
                  <a:srgbClr val="00B050"/>
                </a:solidFill>
                <a:latin typeface="Arial"/>
                <a:cs typeface="Arial" pitchFamily="34" charset="0"/>
              </a:rPr>
              <a:t>periods</a:t>
            </a:r>
            <a:r>
              <a:rPr lang="nl-NL" sz="1400" dirty="0" smtClean="0">
                <a:solidFill>
                  <a:srgbClr val="000000"/>
                </a:solidFill>
                <a:latin typeface="Arial"/>
                <a:cs typeface="Arial" pitchFamily="34" charset="0"/>
              </a:rPr>
              <a:t> + </a:t>
            </a:r>
            <a:r>
              <a:rPr lang="nl-NL" sz="1400" dirty="0" err="1" smtClean="0">
                <a:solidFill>
                  <a:srgbClr val="C00000"/>
                </a:solidFill>
                <a:latin typeface="Arial"/>
                <a:cs typeface="Arial" pitchFamily="34" charset="0"/>
              </a:rPr>
              <a:t>Number</a:t>
            </a:r>
            <a:r>
              <a:rPr lang="nl-NL" sz="1400" dirty="0" smtClean="0">
                <a:solidFill>
                  <a:srgbClr val="C00000"/>
                </a:solidFill>
                <a:latin typeface="Arial"/>
                <a:cs typeface="Arial" pitchFamily="34" charset="0"/>
              </a:rPr>
              <a:t> of </a:t>
            </a:r>
            <a:r>
              <a:rPr lang="nl-NL" sz="1400" dirty="0" err="1" smtClean="0">
                <a:solidFill>
                  <a:srgbClr val="C00000"/>
                </a:solidFill>
                <a:latin typeface="Arial"/>
                <a:cs typeface="Arial" pitchFamily="34" charset="0"/>
              </a:rPr>
              <a:t>longitudinal</a:t>
            </a:r>
            <a:r>
              <a:rPr lang="nl-NL" sz="1400" dirty="0" smtClean="0">
                <a:solidFill>
                  <a:srgbClr val="C00000"/>
                </a:solidFill>
                <a:latin typeface="Arial"/>
                <a:cs typeface="Arial" pitchFamily="34" charset="0"/>
              </a:rPr>
              <a:t> </a:t>
            </a:r>
            <a:r>
              <a:rPr lang="nl-NL" sz="1400" dirty="0" err="1" smtClean="0">
                <a:solidFill>
                  <a:srgbClr val="C00000"/>
                </a:solidFill>
                <a:latin typeface="Arial"/>
                <a:cs typeface="Arial" pitchFamily="34" charset="0"/>
              </a:rPr>
              <a:t>periods</a:t>
            </a:r>
            <a:endParaRPr lang="nl-NL" sz="1400" dirty="0">
              <a:solidFill>
                <a:srgbClr val="C00000"/>
              </a:solidFill>
              <a:latin typeface="Arial"/>
              <a:cs typeface="Arial" pitchFamily="34" charset="0"/>
            </a:endParaRPr>
          </a:p>
        </p:txBody>
      </p:sp>
    </p:spTree>
    <p:extLst>
      <p:ext uri="{BB962C8B-B14F-4D97-AF65-F5344CB8AC3E}">
        <p14:creationId xmlns:p14="http://schemas.microsoft.com/office/powerpoint/2010/main" val="416275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2"/>
          <p:cNvSpPr txBox="1">
            <a:spLocks noChangeArrowheads="1"/>
          </p:cNvSpPr>
          <p:nvPr/>
        </p:nvSpPr>
        <p:spPr>
          <a:xfrm>
            <a:off x="-142908" y="0"/>
            <a:ext cx="9429816" cy="1143000"/>
          </a:xfrm>
          <a:prstGeom prst="rect">
            <a:avLst/>
          </a:prstGeom>
        </p:spPr>
        <p:txBody>
          <a:bodyPr anchor="ctr">
            <a:normAutofit fontScale="97500"/>
            <a:scene3d>
              <a:camera prst="orthographicFront"/>
              <a:lightRig rig="soft" dir="t">
                <a:rot lat="0" lon="0" rev="16800000"/>
              </a:lightRig>
            </a:scene3d>
            <a:sp3d prstMaterial="softEdge">
              <a:bevelT w="38100" h="38100"/>
            </a:sp3d>
          </a:bodyPr>
          <a:lstStyle/>
          <a:p>
            <a:pPr algn="ctr" eaLnBrk="0" hangingPunct="0">
              <a:defRPr/>
            </a:pPr>
            <a:r>
              <a:rPr lang="en-US" sz="5100" b="1" dirty="0">
                <a:ln w="6350">
                  <a:noFill/>
                </a:ln>
                <a:solidFill>
                  <a:srgbClr val="000099"/>
                </a:solidFill>
                <a:effectLst>
                  <a:outerShdw blurRad="114300" dist="101600" dir="2700000" algn="tl" rotWithShape="0">
                    <a:srgbClr val="000000">
                      <a:alpha val="40000"/>
                    </a:srgbClr>
                  </a:outerShdw>
                </a:effectLst>
                <a:latin typeface="Constantia"/>
              </a:rPr>
              <a:t>Ptolemaeus Epicycle Theory</a:t>
            </a:r>
            <a:r>
              <a:rPr lang="en-US" sz="2800" b="1" dirty="0">
                <a:ln w="6350">
                  <a:noFill/>
                </a:ln>
                <a:solidFill>
                  <a:srgbClr val="000099"/>
                </a:solidFill>
                <a:effectLst>
                  <a:outerShdw blurRad="114300" dist="101600" dir="2700000" algn="tl" rotWithShape="0">
                    <a:srgbClr val="000000">
                      <a:alpha val="40000"/>
                    </a:srgbClr>
                  </a:outerShdw>
                </a:effectLst>
                <a:latin typeface="Constantia"/>
              </a:rPr>
              <a:t>   </a:t>
            </a:r>
          </a:p>
        </p:txBody>
      </p:sp>
      <p:pic>
        <p:nvPicPr>
          <p:cNvPr id="128003" name="Picture 12" descr="04p48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375"/>
            <a:ext cx="91440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a:xfrm>
            <a:off x="0" y="5715000"/>
            <a:ext cx="9429816" cy="1143000"/>
          </a:xfrm>
        </p:spPr>
        <p:txBody>
          <a:bodyPr/>
          <a:lstStyle/>
          <a:p>
            <a:pPr eaLnBrk="1" fontAlgn="auto" hangingPunct="1">
              <a:spcAft>
                <a:spcPts val="0"/>
              </a:spcAft>
              <a:defRPr/>
            </a:pPr>
            <a:r>
              <a:rPr sz="5100" smtClean="0">
                <a:solidFill>
                  <a:srgbClr val="000099"/>
                </a:solidFill>
              </a:rPr>
              <a:t>Ptolemaeus Epicycle Theory</a:t>
            </a:r>
            <a:r>
              <a:rPr sz="2800" smtClean="0">
                <a:solidFill>
                  <a:srgbClr val="000099"/>
                </a:solidFill>
              </a:rPr>
              <a:t>   </a:t>
            </a:r>
            <a:endParaRPr sz="2800">
              <a:solidFill>
                <a:srgbClr val="000099"/>
              </a:solidFill>
            </a:endParaRPr>
          </a:p>
        </p:txBody>
      </p:sp>
      <p:pic>
        <p:nvPicPr>
          <p:cNvPr id="128005" name="Picture 5" descr="seedshistory04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57200" y="2163763"/>
            <a:ext cx="4059238" cy="3292475"/>
          </a:xfrm>
          <a:noFill/>
        </p:spPr>
      </p:pic>
      <p:sp>
        <p:nvSpPr>
          <p:cNvPr id="128006" name="FlagCount" hidden="1">
            <a:hlinkClick r:id="rId5"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b="1" smtClean="0">
                <a:solidFill>
                  <a:prstClr val="white"/>
                </a:solidFill>
                <a:latin typeface="Tahoma" pitchFamily="34" charset="0"/>
              </a:rPr>
              <a:t>0</a:t>
            </a:r>
          </a:p>
        </p:txBody>
      </p:sp>
    </p:spTree>
    <p:extLst>
      <p:ext uri="{BB962C8B-B14F-4D97-AF65-F5344CB8AC3E}">
        <p14:creationId xmlns:p14="http://schemas.microsoft.com/office/powerpoint/2010/main" val="470611058"/>
      </p:ext>
    </p:extLst>
  </p:cSld>
  <p:clrMapOvr>
    <a:masterClrMapping/>
  </p:clrMapOvr>
  <p:transition spd="slow">
    <p:zoom/>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sz="6800" smtClean="0"/>
              <a:t>Almagest</a:t>
            </a:r>
            <a:r>
              <a:rPr smtClean="0"/>
              <a:t/>
            </a:r>
            <a:br>
              <a:rPr smtClean="0"/>
            </a:br>
            <a:r>
              <a:rPr smtClean="0"/>
              <a:t/>
            </a:r>
            <a:br>
              <a:rPr smtClean="0"/>
            </a:br>
            <a:r>
              <a:rPr smtClean="0">
                <a:sym typeface="Mathematica1"/>
              </a:rPr>
              <a:t>     </a:t>
            </a:r>
            <a:r>
              <a:rPr smtClean="0"/>
              <a:t/>
            </a:r>
            <a:br>
              <a:rPr smtClean="0"/>
            </a:br>
            <a:r>
              <a:rPr smtClean="0">
                <a:sym typeface="Mathematica1"/>
              </a:rPr>
              <a:t>  </a:t>
            </a:r>
            <a:endParaRPr/>
          </a:p>
        </p:txBody>
      </p:sp>
    </p:spTree>
    <p:extLst>
      <p:ext uri="{BB962C8B-B14F-4D97-AF65-F5344CB8AC3E}">
        <p14:creationId xmlns:p14="http://schemas.microsoft.com/office/powerpoint/2010/main" val="1278720991"/>
      </p:ext>
    </p:extLst>
  </p:cSld>
  <p:clrMapOvr>
    <a:masterClrMapping/>
  </p:clrMapOvr>
  <p:transition spd="slow">
    <p:zoom/>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571472" y="142852"/>
            <a:ext cx="8229600" cy="1143000"/>
          </a:xfrm>
        </p:spPr>
        <p:txBody>
          <a:bodyPr>
            <a:normAutofit fontScale="90000"/>
          </a:bodyPr>
          <a:lstStyle/>
          <a:p>
            <a:pPr eaLnBrk="1" fontAlgn="auto" hangingPunct="1">
              <a:spcAft>
                <a:spcPts val="0"/>
              </a:spcAft>
              <a:defRPr/>
            </a:pPr>
            <a:r>
              <a:rPr sz="5100" err="1" smtClean="0"/>
              <a:t>Syntaxis</a:t>
            </a:r>
            <a:r>
              <a:rPr sz="5100" smtClean="0"/>
              <a:t>  -   Almagest</a:t>
            </a:r>
            <a:r>
              <a:rPr sz="2800" smtClean="0"/>
              <a:t>  </a:t>
            </a:r>
            <a:br>
              <a:rPr sz="2800" smtClean="0"/>
            </a:br>
            <a:endParaRPr sz="2800"/>
          </a:p>
        </p:txBody>
      </p:sp>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0053"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smtClean="0">
                <a:solidFill>
                  <a:prstClr val="black"/>
                </a:solidFill>
              </a:rPr>
              <a:t>Almagest, Greek copy 13</a:t>
            </a:r>
            <a:r>
              <a:rPr lang="en-US" altLang="en-US" sz="1400" baseline="30000" smtClean="0">
                <a:solidFill>
                  <a:prstClr val="black"/>
                </a:solidFill>
              </a:rPr>
              <a:t>th</a:t>
            </a:r>
            <a:r>
              <a:rPr lang="en-US" altLang="en-US" sz="1400" smtClean="0">
                <a:solidFill>
                  <a:prstClr val="black"/>
                </a:solidFill>
              </a:rPr>
              <a:t> century</a:t>
            </a:r>
          </a:p>
        </p:txBody>
      </p:sp>
      <p:sp>
        <p:nvSpPr>
          <p:cNvPr id="130054" name="TextBox 5"/>
          <p:cNvSpPr txBox="1">
            <a:spLocks noChangeArrowheads="1"/>
          </p:cNvSpPr>
          <p:nvPr/>
        </p:nvSpPr>
        <p:spPr bwMode="auto">
          <a:xfrm>
            <a:off x="4643438" y="16875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smtClean="0">
              <a:solidFill>
                <a:prstClr val="white"/>
              </a:solidFill>
            </a:endParaRPr>
          </a:p>
          <a:p>
            <a:pPr eaLnBrk="1" hangingPunct="1"/>
            <a:endParaRPr lang="en-US" altLang="en-US" smtClean="0">
              <a:solidFill>
                <a:prstClr val="white"/>
              </a:solidFill>
            </a:endParaRPr>
          </a:p>
          <a:p>
            <a:pPr eaLnBrk="1" hangingPunct="1"/>
            <a:endParaRPr lang="en-US" altLang="en-US" smtClean="0">
              <a:solidFill>
                <a:prstClr val="white"/>
              </a:solidFill>
            </a:endParaRPr>
          </a:p>
        </p:txBody>
      </p:sp>
      <p:sp>
        <p:nvSpPr>
          <p:cNvPr id="7" name="TextBox 6"/>
          <p:cNvSpPr txBox="1"/>
          <p:nvPr/>
        </p:nvSpPr>
        <p:spPr>
          <a:xfrm>
            <a:off x="4286248" y="1071546"/>
            <a:ext cx="4714908" cy="1461939"/>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  “The Great Book” </a:t>
            </a:r>
          </a:p>
          <a:p>
            <a:pPr>
              <a:defRPr/>
            </a:pPr>
            <a:endParaRPr lang="en-US" b="1" dirty="0">
              <a:solidFill>
                <a:srgbClr val="000099"/>
              </a:solidFill>
              <a:latin typeface="Constantia"/>
            </a:endParaRPr>
          </a:p>
          <a:p>
            <a:pPr>
              <a:defRPr/>
            </a:pPr>
            <a:r>
              <a:rPr lang="en-US" b="1" dirty="0">
                <a:solidFill>
                  <a:srgbClr val="000099"/>
                </a:solidFill>
                <a:latin typeface="Constantia"/>
              </a:rPr>
              <a:t>       most Important &amp; Influential</a:t>
            </a:r>
          </a:p>
          <a:p>
            <a:pPr>
              <a:defRPr/>
            </a:pPr>
            <a:r>
              <a:rPr lang="en-US" b="1" dirty="0">
                <a:solidFill>
                  <a:srgbClr val="000099"/>
                </a:solidFill>
                <a:latin typeface="Constantia"/>
              </a:rPr>
              <a:t>     Astronomical  Work of Antiquity  </a:t>
            </a:r>
          </a:p>
        </p:txBody>
      </p:sp>
      <p:sp>
        <p:nvSpPr>
          <p:cNvPr id="9" name="TextBox 8"/>
          <p:cNvSpPr txBox="1"/>
          <p:nvPr/>
        </p:nvSpPr>
        <p:spPr>
          <a:xfrm>
            <a:off x="4143375" y="2143125"/>
            <a:ext cx="5286375" cy="4816475"/>
          </a:xfrm>
          <a:prstGeom prst="rect">
            <a:avLst/>
          </a:prstGeom>
          <a:noFill/>
        </p:spPr>
        <p:txBody>
          <a:bodyPr>
            <a:spAutoFit/>
          </a:bodyPr>
          <a:lstStyle/>
          <a:p>
            <a:pPr>
              <a:defRPr/>
            </a:pPr>
            <a:r>
              <a:rPr lang="en-US" dirty="0">
                <a:solidFill>
                  <a:prstClr val="white"/>
                </a:solidFill>
              </a:rPr>
              <a:t>              </a:t>
            </a:r>
          </a:p>
          <a:p>
            <a:pPr>
              <a:defRPr/>
            </a:pPr>
            <a:endParaRPr lang="en-US" sz="1600" dirty="0">
              <a:solidFill>
                <a:prstClr val="white"/>
              </a:solidFill>
              <a:latin typeface="Constantia"/>
            </a:endParaRPr>
          </a:p>
          <a:p>
            <a:pPr>
              <a:defRPr/>
            </a:pPr>
            <a:r>
              <a:rPr lang="en-US" sz="1600" dirty="0">
                <a:solidFill>
                  <a:prstClr val="white"/>
                </a:solidFill>
                <a:latin typeface="Constantia"/>
              </a:rPr>
              <a:t>Ptolemy first scientist to spell out inductive method:</a:t>
            </a:r>
          </a:p>
          <a:p>
            <a:pPr>
              <a:defRPr/>
            </a:pPr>
            <a:r>
              <a:rPr lang="en-US" sz="1600" dirty="0">
                <a:solidFill>
                  <a:prstClr val="white"/>
                </a:solidFill>
                <a:latin typeface="Constantia"/>
              </a:rPr>
              <a:t>      - models framed from preliminary facts</a:t>
            </a:r>
          </a:p>
          <a:p>
            <a:pPr>
              <a:defRPr/>
            </a:pPr>
            <a:r>
              <a:rPr lang="en-US" sz="1600" dirty="0">
                <a:solidFill>
                  <a:prstClr val="white"/>
                </a:solidFill>
                <a:latin typeface="Constantia"/>
              </a:rPr>
              <a:t>      - expand models by logical induction</a:t>
            </a:r>
          </a:p>
          <a:p>
            <a:pPr>
              <a:defRPr/>
            </a:pPr>
            <a:r>
              <a:rPr lang="en-US" sz="1600" dirty="0">
                <a:solidFill>
                  <a:prstClr val="white"/>
                </a:solidFill>
                <a:latin typeface="Constantia"/>
              </a:rPr>
              <a:t>      - testing hypothesis against reality</a:t>
            </a:r>
          </a:p>
          <a:p>
            <a:pPr>
              <a:defRPr/>
            </a:pPr>
            <a:endParaRPr lang="en-US" sz="1600" dirty="0">
              <a:solidFill>
                <a:prstClr val="white"/>
              </a:solidFill>
              <a:latin typeface="Constantia"/>
            </a:endParaRPr>
          </a:p>
          <a:p>
            <a:pPr>
              <a:defRPr/>
            </a:pPr>
            <a:r>
              <a:rPr lang="en-US" sz="1600" dirty="0">
                <a:solidFill>
                  <a:prstClr val="white"/>
                </a:solidFill>
                <a:latin typeface="Constantia"/>
              </a:rPr>
              <a:t>Only surviving comprehensive ancient </a:t>
            </a:r>
          </a:p>
          <a:p>
            <a:pPr>
              <a:defRPr/>
            </a:pPr>
            <a:r>
              <a:rPr lang="en-US" sz="1600" dirty="0">
                <a:solidFill>
                  <a:prstClr val="white"/>
                </a:solidFill>
                <a:latin typeface="Constantia"/>
              </a:rPr>
              <a:t>treatise on astronomy:  </a:t>
            </a:r>
          </a:p>
          <a:p>
            <a:pPr>
              <a:defRPr/>
            </a:pPr>
            <a:r>
              <a:rPr lang="en-US" sz="1600" dirty="0">
                <a:solidFill>
                  <a:prstClr val="white"/>
                </a:solidFill>
                <a:latin typeface="Constantia"/>
              </a:rPr>
              <a:t>      - most important source of information on </a:t>
            </a:r>
          </a:p>
          <a:p>
            <a:pPr>
              <a:defRPr/>
            </a:pPr>
            <a:r>
              <a:rPr lang="en-US" sz="1600" dirty="0">
                <a:solidFill>
                  <a:prstClr val="white"/>
                </a:solidFill>
                <a:latin typeface="Constantia"/>
              </a:rPr>
              <a:t>        ancient Greek astronomy</a:t>
            </a:r>
          </a:p>
          <a:p>
            <a:pPr>
              <a:defRPr/>
            </a:pPr>
            <a:endParaRPr lang="en-US" sz="1600" dirty="0">
              <a:solidFill>
                <a:prstClr val="white"/>
              </a:solidFill>
              <a:latin typeface="Constantia"/>
            </a:endParaRPr>
          </a:p>
          <a:p>
            <a:pPr>
              <a:defRPr/>
            </a:pPr>
            <a:r>
              <a:rPr lang="en-US" sz="1600" dirty="0">
                <a:solidFill>
                  <a:prstClr val="white"/>
                </a:solidFill>
                <a:latin typeface="Constantia"/>
              </a:rPr>
              <a:t>Geocentric Model</a:t>
            </a:r>
          </a:p>
          <a:p>
            <a:pPr>
              <a:defRPr/>
            </a:pPr>
            <a:r>
              <a:rPr lang="en-US" sz="1600" dirty="0">
                <a:solidFill>
                  <a:prstClr val="white"/>
                </a:solidFill>
                <a:latin typeface="Constantia"/>
              </a:rPr>
              <a:t>Epicycle  Theory</a:t>
            </a:r>
          </a:p>
          <a:p>
            <a:pPr>
              <a:defRPr/>
            </a:pPr>
            <a:endParaRPr lang="en-US" sz="1700" b="1" dirty="0">
              <a:solidFill>
                <a:srgbClr val="000099"/>
              </a:solidFill>
              <a:latin typeface="Constantia"/>
            </a:endParaRPr>
          </a:p>
          <a:p>
            <a:pPr>
              <a:defRPr/>
            </a:pPr>
            <a:r>
              <a:rPr lang="en-US" sz="1600" dirty="0">
                <a:solidFill>
                  <a:prstClr val="white"/>
                </a:solidFill>
                <a:latin typeface="Constantia"/>
              </a:rPr>
              <a:t>Dominated astronomy for &gt; 13 centuries</a:t>
            </a:r>
          </a:p>
          <a:p>
            <a:pPr>
              <a:defRPr/>
            </a:pPr>
            <a:r>
              <a:rPr lang="en-US" sz="1600" dirty="0">
                <a:solidFill>
                  <a:prstClr val="white"/>
                </a:solidFill>
                <a:latin typeface="Constantia"/>
              </a:rPr>
              <a:t>      -  Roman (Byzantine, Western) world </a:t>
            </a:r>
          </a:p>
          <a:p>
            <a:pPr>
              <a:defRPr/>
            </a:pPr>
            <a:r>
              <a:rPr lang="en-US" sz="1600" dirty="0">
                <a:solidFill>
                  <a:prstClr val="white"/>
                </a:solidFill>
                <a:latin typeface="Constantia"/>
              </a:rPr>
              <a:t>         Arab world</a:t>
            </a:r>
          </a:p>
          <a:p>
            <a:pPr>
              <a:defRPr/>
            </a:pPr>
            <a:endParaRPr lang="en-US" sz="1600" b="1" dirty="0">
              <a:solidFill>
                <a:srgbClr val="000099"/>
              </a:solidFill>
              <a:latin typeface="Constantia"/>
            </a:endParaRPr>
          </a:p>
        </p:txBody>
      </p:sp>
      <p:sp>
        <p:nvSpPr>
          <p:cNvPr id="10" name="Rectangle 9"/>
          <p:cNvSpPr/>
          <p:nvPr/>
        </p:nvSpPr>
        <p:spPr>
          <a:xfrm>
            <a:off x="4143375"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220561594"/>
      </p:ext>
    </p:extLst>
  </p:cSld>
  <p:clrMapOvr>
    <a:masterClrMapping/>
  </p:clrMapOvr>
  <p:transition spd="slow">
    <p:zoom/>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571472" y="142852"/>
            <a:ext cx="8229600" cy="1143000"/>
          </a:xfrm>
        </p:spPr>
        <p:txBody>
          <a:bodyPr>
            <a:normAutofit fontScale="90000"/>
          </a:bodyPr>
          <a:lstStyle/>
          <a:p>
            <a:pPr eaLnBrk="1" fontAlgn="auto" hangingPunct="1">
              <a:spcAft>
                <a:spcPts val="0"/>
              </a:spcAft>
              <a:defRPr/>
            </a:pPr>
            <a:r>
              <a:rPr sz="5100" err="1" smtClean="0"/>
              <a:t>Syntaxis</a:t>
            </a:r>
            <a:r>
              <a:rPr sz="5100" smtClean="0"/>
              <a:t>  -   Almagest</a:t>
            </a:r>
            <a:r>
              <a:rPr sz="2800" smtClean="0"/>
              <a:t>  </a:t>
            </a:r>
            <a:br>
              <a:rPr sz="2800" smtClean="0"/>
            </a:br>
            <a:endParaRPr sz="2800"/>
          </a:p>
        </p:txBody>
      </p:sp>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1077"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smtClean="0">
                <a:solidFill>
                  <a:prstClr val="black"/>
                </a:solidFill>
              </a:rPr>
              <a:t>Almagest, Greek copy 13</a:t>
            </a:r>
            <a:r>
              <a:rPr lang="en-US" altLang="en-US" sz="1400" baseline="30000" smtClean="0">
                <a:solidFill>
                  <a:prstClr val="black"/>
                </a:solidFill>
              </a:rPr>
              <a:t>th</a:t>
            </a:r>
            <a:r>
              <a:rPr lang="en-US" altLang="en-US" sz="1400" smtClean="0">
                <a:solidFill>
                  <a:prstClr val="black"/>
                </a:solidFill>
              </a:rPr>
              <a:t> century</a:t>
            </a:r>
          </a:p>
        </p:txBody>
      </p:sp>
      <p:sp>
        <p:nvSpPr>
          <p:cNvPr id="131078" name="TextBox 5"/>
          <p:cNvSpPr txBox="1">
            <a:spLocks noChangeArrowheads="1"/>
          </p:cNvSpPr>
          <p:nvPr/>
        </p:nvSpPr>
        <p:spPr bwMode="auto">
          <a:xfrm>
            <a:off x="4643438" y="16875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smtClean="0">
              <a:solidFill>
                <a:prstClr val="white"/>
              </a:solidFill>
            </a:endParaRPr>
          </a:p>
          <a:p>
            <a:pPr eaLnBrk="1" hangingPunct="1"/>
            <a:endParaRPr lang="en-US" altLang="en-US" smtClean="0">
              <a:solidFill>
                <a:prstClr val="white"/>
              </a:solidFill>
            </a:endParaRPr>
          </a:p>
          <a:p>
            <a:pPr eaLnBrk="1" hangingPunct="1"/>
            <a:endParaRPr lang="en-US" altLang="en-US" smtClean="0">
              <a:solidFill>
                <a:prstClr val="white"/>
              </a:solidFill>
            </a:endParaRPr>
          </a:p>
        </p:txBody>
      </p:sp>
      <p:sp>
        <p:nvSpPr>
          <p:cNvPr id="7" name="TextBox 6"/>
          <p:cNvSpPr txBox="1"/>
          <p:nvPr/>
        </p:nvSpPr>
        <p:spPr>
          <a:xfrm>
            <a:off x="4286248" y="1071546"/>
            <a:ext cx="4714908" cy="1461939"/>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  “The Great Book” </a:t>
            </a:r>
          </a:p>
          <a:p>
            <a:pPr>
              <a:defRPr/>
            </a:pPr>
            <a:endParaRPr lang="en-US" b="1" dirty="0">
              <a:solidFill>
                <a:srgbClr val="000099"/>
              </a:solidFill>
              <a:latin typeface="Constantia"/>
            </a:endParaRPr>
          </a:p>
          <a:p>
            <a:pPr>
              <a:defRPr/>
            </a:pPr>
            <a:r>
              <a:rPr lang="en-US" b="1" dirty="0">
                <a:solidFill>
                  <a:srgbClr val="000099"/>
                </a:solidFill>
                <a:latin typeface="Constantia"/>
              </a:rPr>
              <a:t>       most Important &amp; Influential</a:t>
            </a:r>
          </a:p>
          <a:p>
            <a:pPr>
              <a:defRPr/>
            </a:pPr>
            <a:r>
              <a:rPr lang="en-US" b="1" dirty="0">
                <a:solidFill>
                  <a:srgbClr val="000099"/>
                </a:solidFill>
                <a:latin typeface="Constantia"/>
              </a:rPr>
              <a:t>     Astronomical  Work of Antiquity  </a:t>
            </a:r>
          </a:p>
        </p:txBody>
      </p:sp>
      <p:sp>
        <p:nvSpPr>
          <p:cNvPr id="9" name="TextBox 8"/>
          <p:cNvSpPr txBox="1"/>
          <p:nvPr/>
        </p:nvSpPr>
        <p:spPr>
          <a:xfrm>
            <a:off x="4143375" y="2143125"/>
            <a:ext cx="5286375" cy="1108075"/>
          </a:xfrm>
          <a:prstGeom prst="rect">
            <a:avLst/>
          </a:prstGeom>
          <a:noFill/>
        </p:spPr>
        <p:txBody>
          <a:bodyPr>
            <a:spAutoFit/>
          </a:bodyPr>
          <a:lstStyle/>
          <a:p>
            <a:pPr>
              <a:defRPr/>
            </a:pPr>
            <a:r>
              <a:rPr lang="en-US" dirty="0">
                <a:solidFill>
                  <a:prstClr val="white"/>
                </a:solidFill>
              </a:rPr>
              <a:t>              </a:t>
            </a:r>
          </a:p>
          <a:p>
            <a:pPr>
              <a:defRPr/>
            </a:pPr>
            <a:endParaRPr lang="en-US" sz="1600" dirty="0">
              <a:solidFill>
                <a:prstClr val="white"/>
              </a:solidFill>
              <a:latin typeface="Constantia"/>
            </a:endParaRPr>
          </a:p>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4143375"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1084" name="TextBox 5"/>
          <p:cNvSpPr txBox="1">
            <a:spLocks noChangeArrowheads="1"/>
          </p:cNvSpPr>
          <p:nvPr/>
        </p:nvSpPr>
        <p:spPr bwMode="auto">
          <a:xfrm>
            <a:off x="4429125" y="2714625"/>
            <a:ext cx="428625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smtClean="0">
              <a:solidFill>
                <a:prstClr val="white"/>
              </a:solidFill>
            </a:endParaRPr>
          </a:p>
          <a:p>
            <a:pPr eaLnBrk="1" hangingPunct="1"/>
            <a:r>
              <a:rPr lang="en-US" altLang="en-US" sz="1400" smtClean="0">
                <a:solidFill>
                  <a:prstClr val="white"/>
                </a:solidFill>
              </a:rPr>
              <a:t>Geometrical models based on 800 yrs observations</a:t>
            </a:r>
          </a:p>
          <a:p>
            <a:pPr eaLnBrk="1" hangingPunct="1"/>
            <a:r>
              <a:rPr lang="en-US" altLang="en-US" sz="1400" smtClean="0">
                <a:solidFill>
                  <a:prstClr val="white"/>
                </a:solidFill>
              </a:rPr>
              <a:t>      (Babylonians,  Hipparchus, …)</a:t>
            </a:r>
          </a:p>
          <a:p>
            <a:pPr eaLnBrk="1" hangingPunct="1"/>
            <a:endParaRPr lang="en-US" altLang="en-US" sz="1400" smtClean="0">
              <a:solidFill>
                <a:prstClr val="white"/>
              </a:solidFill>
            </a:endParaRPr>
          </a:p>
          <a:p>
            <a:pPr eaLnBrk="1" hangingPunct="1"/>
            <a:r>
              <a:rPr lang="en-US" altLang="en-US" sz="1400" smtClean="0">
                <a:solidFill>
                  <a:prstClr val="white"/>
                </a:solidFill>
              </a:rPr>
              <a:t>Models presented in convenient tables</a:t>
            </a:r>
          </a:p>
          <a:p>
            <a:pPr eaLnBrk="1" hangingPunct="1"/>
            <a:endParaRPr lang="en-US" altLang="en-US" sz="1400" smtClean="0">
              <a:solidFill>
                <a:prstClr val="white"/>
              </a:solidFill>
            </a:endParaRPr>
          </a:p>
          <a:p>
            <a:pPr eaLnBrk="1" hangingPunct="1"/>
            <a:r>
              <a:rPr lang="en-US" altLang="en-US" sz="1400" smtClean="0">
                <a:solidFill>
                  <a:prstClr val="white"/>
                </a:solidFill>
              </a:rPr>
              <a:t>Calculations fairly accurate for prediction </a:t>
            </a:r>
          </a:p>
          <a:p>
            <a:pPr eaLnBrk="1" hangingPunct="1"/>
            <a:r>
              <a:rPr lang="en-US" altLang="en-US" sz="1400" smtClean="0">
                <a:solidFill>
                  <a:prstClr val="white"/>
                </a:solidFill>
              </a:rPr>
              <a:t>       solar and lunar eclipses</a:t>
            </a:r>
          </a:p>
          <a:p>
            <a:pPr eaLnBrk="1" hangingPunct="1"/>
            <a:endParaRPr lang="en-US" altLang="en-US" sz="1400" smtClean="0">
              <a:solidFill>
                <a:prstClr val="white"/>
              </a:solidFill>
            </a:endParaRPr>
          </a:p>
          <a:p>
            <a:pPr eaLnBrk="1" hangingPunct="1"/>
            <a:r>
              <a:rPr lang="en-US" altLang="en-US" sz="1400" smtClean="0">
                <a:solidFill>
                  <a:prstClr val="white"/>
                </a:solidFill>
              </a:rPr>
              <a:t>Almagest also contains star catalogue</a:t>
            </a:r>
          </a:p>
          <a:p>
            <a:pPr eaLnBrk="1" hangingPunct="1"/>
            <a:r>
              <a:rPr lang="en-US" altLang="en-US" sz="1400" smtClean="0">
                <a:solidFill>
                  <a:prstClr val="white"/>
                </a:solidFill>
              </a:rPr>
              <a:t>      - appropriated version Hipparchus’  catalogue</a:t>
            </a:r>
          </a:p>
          <a:p>
            <a:pPr eaLnBrk="1" hangingPunct="1"/>
            <a:r>
              <a:rPr lang="en-US" altLang="en-US" sz="1400" smtClean="0">
                <a:solidFill>
                  <a:prstClr val="white"/>
                </a:solidFill>
              </a:rPr>
              <a:t>      - 48 constellations:    modern ones, not full sky </a:t>
            </a:r>
          </a:p>
          <a:p>
            <a:pPr eaLnBrk="1" hangingPunct="1"/>
            <a:endParaRPr lang="en-US" altLang="en-US" sz="1400" smtClean="0">
              <a:solidFill>
                <a:prstClr val="white"/>
              </a:solidFill>
            </a:endParaRPr>
          </a:p>
          <a:p>
            <a:pPr eaLnBrk="1" hangingPunct="1"/>
            <a:endParaRPr lang="en-US" altLang="en-US" sz="1400" smtClean="0">
              <a:solidFill>
                <a:prstClr val="white"/>
              </a:solidFill>
            </a:endParaRPr>
          </a:p>
          <a:p>
            <a:pPr eaLnBrk="1" hangingPunct="1"/>
            <a:endParaRPr lang="en-US" altLang="en-US" smtClean="0">
              <a:solidFill>
                <a:prstClr val="white"/>
              </a:solidFill>
            </a:endParaRPr>
          </a:p>
          <a:p>
            <a:pPr eaLnBrk="1" hangingPunct="1"/>
            <a:endParaRPr lang="en-US" altLang="en-US" smtClean="0">
              <a:solidFill>
                <a:prstClr val="white"/>
              </a:solidFill>
            </a:endParaRPr>
          </a:p>
        </p:txBody>
      </p:sp>
    </p:spTree>
    <p:extLst>
      <p:ext uri="{BB962C8B-B14F-4D97-AF65-F5344CB8AC3E}">
        <p14:creationId xmlns:p14="http://schemas.microsoft.com/office/powerpoint/2010/main" val="679485524"/>
      </p:ext>
    </p:extLst>
  </p:cSld>
  <p:clrMapOvr>
    <a:masterClrMapping/>
  </p:clrMapOvr>
  <p:transition spd="slow">
    <p:zoom/>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2100"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smtClean="0">
                <a:solidFill>
                  <a:prstClr val="black"/>
                </a:solidFill>
              </a:rPr>
              <a:t>Almagest, Greek copy 13</a:t>
            </a:r>
            <a:r>
              <a:rPr lang="en-US" altLang="en-US" sz="1400" baseline="30000" smtClean="0">
                <a:solidFill>
                  <a:prstClr val="black"/>
                </a:solidFill>
              </a:rPr>
              <a:t>th</a:t>
            </a:r>
            <a:r>
              <a:rPr lang="en-US" altLang="en-US" sz="1400" smtClean="0">
                <a:solidFill>
                  <a:prstClr val="black"/>
                </a:solidFill>
              </a:rPr>
              <a:t> century</a:t>
            </a:r>
          </a:p>
        </p:txBody>
      </p:sp>
      <p:sp>
        <p:nvSpPr>
          <p:cNvPr id="132101" name="TextBox 5"/>
          <p:cNvSpPr txBox="1">
            <a:spLocks noChangeArrowheads="1"/>
          </p:cNvSpPr>
          <p:nvPr/>
        </p:nvSpPr>
        <p:spPr bwMode="auto">
          <a:xfrm>
            <a:off x="4643438" y="16875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smtClean="0">
              <a:solidFill>
                <a:prstClr val="white"/>
              </a:solidFill>
            </a:endParaRPr>
          </a:p>
          <a:p>
            <a:pPr eaLnBrk="1" hangingPunct="1"/>
            <a:endParaRPr lang="en-US" altLang="en-US" smtClean="0">
              <a:solidFill>
                <a:prstClr val="white"/>
              </a:solidFill>
            </a:endParaRPr>
          </a:p>
          <a:p>
            <a:pPr eaLnBrk="1" hangingPunct="1"/>
            <a:endParaRPr lang="en-US" altLang="en-US" smtClean="0">
              <a:solidFill>
                <a:prstClr val="white"/>
              </a:solidFill>
            </a:endParaRPr>
          </a:p>
        </p:txBody>
      </p:sp>
      <p:sp>
        <p:nvSpPr>
          <p:cNvPr id="7" name="TextBox 6"/>
          <p:cNvSpPr txBox="1"/>
          <p:nvPr/>
        </p:nvSpPr>
        <p:spPr>
          <a:xfrm>
            <a:off x="414337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Ptolemaeus’ Cosmos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4143375"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4143375" y="2071688"/>
            <a:ext cx="6500813" cy="4032250"/>
          </a:xfrm>
          <a:prstGeom prst="rect">
            <a:avLst/>
          </a:prstGeom>
        </p:spPr>
        <p:txBody>
          <a:bodyPr>
            <a:spAutoFit/>
          </a:bodyPr>
          <a:lstStyle/>
          <a:p>
            <a:pPr>
              <a:defRPr/>
            </a:pPr>
            <a:r>
              <a:rPr lang="en-US" sz="1600" dirty="0">
                <a:solidFill>
                  <a:prstClr val="white"/>
                </a:solidFill>
                <a:latin typeface="Constantia"/>
              </a:rPr>
              <a:t>The cosmology of the </a:t>
            </a:r>
            <a:r>
              <a:rPr lang="en-US" sz="1600" i="1" dirty="0">
                <a:solidFill>
                  <a:prstClr val="white"/>
                </a:solidFill>
                <a:latin typeface="Constantia"/>
              </a:rPr>
              <a:t>Almagest:</a:t>
            </a:r>
            <a:endParaRPr lang="en-US" sz="1600" dirty="0">
              <a:solidFill>
                <a:prstClr val="white"/>
              </a:solidFill>
              <a:latin typeface="Constantia"/>
            </a:endParaRPr>
          </a:p>
          <a:p>
            <a:pPr>
              <a:defRPr/>
            </a:pPr>
            <a:r>
              <a:rPr lang="en-US" sz="1600" dirty="0">
                <a:solidFill>
                  <a:prstClr val="white"/>
                </a:solidFill>
                <a:latin typeface="Constantia"/>
              </a:rPr>
              <a:t>        five main points</a:t>
            </a:r>
          </a:p>
          <a:p>
            <a:pPr>
              <a:defRPr/>
            </a:pPr>
            <a:r>
              <a:rPr lang="en-US" sz="1600" dirty="0">
                <a:solidFill>
                  <a:prstClr val="white"/>
                </a:solidFill>
                <a:latin typeface="Constantia"/>
              </a:rPr>
              <a:t>        each subject of a chapter Book I.</a:t>
            </a:r>
          </a:p>
          <a:p>
            <a:pPr>
              <a:defRPr/>
            </a:pPr>
            <a:endParaRPr lang="en-US" sz="1600" dirty="0">
              <a:solidFill>
                <a:prstClr val="white"/>
              </a:solidFill>
              <a:latin typeface="Constantia"/>
            </a:endParaRPr>
          </a:p>
          <a:p>
            <a:pPr>
              <a:defRPr/>
            </a:pPr>
            <a:endParaRPr lang="en-US" sz="1600" dirty="0">
              <a:solidFill>
                <a:prstClr val="white"/>
              </a:solidFill>
              <a:latin typeface="Constantia"/>
            </a:endParaRPr>
          </a:p>
          <a:p>
            <a:pPr>
              <a:defRPr/>
            </a:pPr>
            <a:endParaRPr lang="en-US" sz="1600" dirty="0">
              <a:solidFill>
                <a:prstClr val="white"/>
              </a:solidFill>
              <a:latin typeface="Constantia"/>
            </a:endParaRPr>
          </a:p>
          <a:p>
            <a:pPr>
              <a:defRPr/>
            </a:pPr>
            <a:endParaRPr lang="en-US" sz="1600" dirty="0">
              <a:solidFill>
                <a:prstClr val="white"/>
              </a:solidFill>
              <a:latin typeface="Constantia"/>
            </a:endParaRPr>
          </a:p>
          <a:p>
            <a:pPr>
              <a:buFont typeface="Arial" pitchFamily="34" charset="0"/>
              <a:buChar char="•"/>
              <a:defRPr/>
            </a:pPr>
            <a:r>
              <a:rPr lang="en-US" sz="1600" dirty="0">
                <a:solidFill>
                  <a:prstClr val="white"/>
                </a:solidFill>
                <a:latin typeface="Constantia"/>
              </a:rPr>
              <a:t>    The celestial realm is spherical, </a:t>
            </a:r>
          </a:p>
          <a:p>
            <a:pPr>
              <a:defRPr/>
            </a:pPr>
            <a:r>
              <a:rPr lang="en-US" sz="1600" dirty="0">
                <a:solidFill>
                  <a:prstClr val="white"/>
                </a:solidFill>
                <a:latin typeface="Constantia"/>
              </a:rPr>
              <a:t>           and moves as a sphere.</a:t>
            </a:r>
          </a:p>
          <a:p>
            <a:pPr>
              <a:buFont typeface="Arial" pitchFamily="34" charset="0"/>
              <a:buChar char="•"/>
              <a:defRPr/>
            </a:pPr>
            <a:r>
              <a:rPr lang="en-US" sz="1600" dirty="0">
                <a:solidFill>
                  <a:prstClr val="white"/>
                </a:solidFill>
                <a:latin typeface="Constantia"/>
              </a:rPr>
              <a:t>     The earth is a sphere.</a:t>
            </a:r>
          </a:p>
          <a:p>
            <a:pPr>
              <a:buFont typeface="Arial" pitchFamily="34" charset="0"/>
              <a:buChar char="•"/>
              <a:defRPr/>
            </a:pPr>
            <a:r>
              <a:rPr lang="en-US" sz="1600" dirty="0">
                <a:solidFill>
                  <a:prstClr val="white"/>
                </a:solidFill>
                <a:latin typeface="Constantia"/>
              </a:rPr>
              <a:t>     The earth is at the center of the cosmos.</a:t>
            </a:r>
          </a:p>
          <a:p>
            <a:pPr>
              <a:buFont typeface="Arial" pitchFamily="34" charset="0"/>
              <a:buChar char="•"/>
              <a:defRPr/>
            </a:pPr>
            <a:r>
              <a:rPr lang="en-US" sz="1600" dirty="0">
                <a:solidFill>
                  <a:prstClr val="white"/>
                </a:solidFill>
                <a:latin typeface="Constantia"/>
              </a:rPr>
              <a:t>     The earth, </a:t>
            </a:r>
          </a:p>
          <a:p>
            <a:pPr>
              <a:defRPr/>
            </a:pPr>
            <a:r>
              <a:rPr lang="en-US" sz="1600" dirty="0">
                <a:solidFill>
                  <a:prstClr val="white"/>
                </a:solidFill>
                <a:latin typeface="Constantia"/>
              </a:rPr>
              <a:t>           in relation to the distance of the fixed stars, </a:t>
            </a:r>
          </a:p>
          <a:p>
            <a:pPr>
              <a:defRPr/>
            </a:pPr>
            <a:r>
              <a:rPr lang="en-US" sz="1600" dirty="0">
                <a:solidFill>
                  <a:prstClr val="white"/>
                </a:solidFill>
                <a:latin typeface="Constantia"/>
              </a:rPr>
              <a:t>           has no appreciable size, </a:t>
            </a:r>
          </a:p>
          <a:p>
            <a:pPr>
              <a:defRPr/>
            </a:pPr>
            <a:r>
              <a:rPr lang="en-US" sz="1600" dirty="0">
                <a:solidFill>
                  <a:prstClr val="white"/>
                </a:solidFill>
                <a:latin typeface="Constantia"/>
              </a:rPr>
              <a:t>           must be treated as a mathematical point</a:t>
            </a:r>
          </a:p>
          <a:p>
            <a:pPr>
              <a:buFont typeface="Arial" pitchFamily="34" charset="0"/>
              <a:buChar char="•"/>
              <a:defRPr/>
            </a:pPr>
            <a:r>
              <a:rPr lang="en-US" sz="1600" dirty="0">
                <a:solidFill>
                  <a:prstClr val="white"/>
                </a:solidFill>
                <a:latin typeface="Constantia"/>
              </a:rPr>
              <a:t>     The earth does not move.</a:t>
            </a:r>
          </a:p>
        </p:txBody>
      </p:sp>
      <p:sp>
        <p:nvSpPr>
          <p:cNvPr id="12" name="Title 11"/>
          <p:cNvSpPr>
            <a:spLocks noGrp="1"/>
          </p:cNvSpPr>
          <p:nvPr>
            <p:ph type="title"/>
          </p:nvPr>
        </p:nvSpPr>
        <p:spPr/>
        <p:txBody>
          <a:bodyPr/>
          <a:lstStyle/>
          <a:p>
            <a:pPr eaLnBrk="1" hangingPunct="1">
              <a:defRPr/>
            </a:pPr>
            <a:endParaRPr/>
          </a:p>
        </p:txBody>
      </p:sp>
      <p:sp>
        <p:nvSpPr>
          <p:cNvPr id="13"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2962229372"/>
      </p:ext>
    </p:extLst>
  </p:cSld>
  <p:clrMapOvr>
    <a:masterClrMapping/>
  </p:clrMapOvr>
  <p:transition spd="slow">
    <p:zoom/>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3124"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smtClean="0">
                <a:solidFill>
                  <a:prstClr val="black"/>
                </a:solidFill>
              </a:rPr>
              <a:t>Almagest, Greek copy 13</a:t>
            </a:r>
            <a:r>
              <a:rPr lang="en-US" altLang="en-US" sz="1400" baseline="30000" smtClean="0">
                <a:solidFill>
                  <a:prstClr val="black"/>
                </a:solidFill>
              </a:rPr>
              <a:t>th</a:t>
            </a:r>
            <a:r>
              <a:rPr lang="en-US" altLang="en-US" sz="1400" smtClean="0">
                <a:solidFill>
                  <a:prstClr val="black"/>
                </a:solidFill>
              </a:rPr>
              <a:t> century</a:t>
            </a:r>
          </a:p>
        </p:txBody>
      </p:sp>
      <p:sp>
        <p:nvSpPr>
          <p:cNvPr id="133125"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smtClean="0">
              <a:solidFill>
                <a:prstClr val="white"/>
              </a:solidFill>
            </a:endParaRPr>
          </a:p>
          <a:p>
            <a:pPr eaLnBrk="1" hangingPunct="1"/>
            <a:endParaRPr lang="en-US" altLang="en-US" smtClean="0">
              <a:solidFill>
                <a:prstClr val="white"/>
              </a:solidFill>
            </a:endParaRPr>
          </a:p>
          <a:p>
            <a:pPr eaLnBrk="1" hangingPunct="1"/>
            <a:endParaRPr lang="en-US" altLang="en-US" smtClean="0">
              <a:solidFill>
                <a:prstClr val="white"/>
              </a:solidFill>
            </a:endParaRPr>
          </a:p>
        </p:txBody>
      </p:sp>
      <p:sp>
        <p:nvSpPr>
          <p:cNvPr id="7" name="TextBox 6"/>
          <p:cNvSpPr txBox="1"/>
          <p:nvPr/>
        </p:nvSpPr>
        <p:spPr>
          <a:xfrm>
            <a:off x="4143372" y="1071546"/>
            <a:ext cx="5000628" cy="1169551"/>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       Ptolemaeus’</a:t>
            </a:r>
          </a:p>
          <a:p>
            <a:pPr>
              <a:defRPr/>
            </a:pPr>
            <a:r>
              <a:rPr lang="en-US" sz="3500" b="1" dirty="0">
                <a:solidFill>
                  <a:srgbClr val="000099"/>
                </a:solidFill>
                <a:latin typeface="Constantia"/>
              </a:rPr>
              <a:t>  Planetary  Models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4143375"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5072063" y="2928938"/>
            <a:ext cx="6500812" cy="2554287"/>
          </a:xfrm>
          <a:prstGeom prst="rect">
            <a:avLst/>
          </a:prstGeom>
        </p:spPr>
        <p:txBody>
          <a:bodyPr>
            <a:spAutoFit/>
          </a:bodyPr>
          <a:lstStyle/>
          <a:p>
            <a:pPr>
              <a:defRPr/>
            </a:pPr>
            <a:r>
              <a:rPr lang="en-US" sz="1600" dirty="0">
                <a:solidFill>
                  <a:prstClr val="white"/>
                </a:solidFill>
                <a:latin typeface="Constantia"/>
              </a:rPr>
              <a:t>Order of planetary spheres:</a:t>
            </a:r>
          </a:p>
          <a:p>
            <a:pPr>
              <a:defRPr/>
            </a:pPr>
            <a:endParaRPr lang="en-US" sz="1600" dirty="0">
              <a:solidFill>
                <a:prstClr val="white"/>
              </a:solidFill>
              <a:latin typeface="Constantia"/>
            </a:endParaRPr>
          </a:p>
          <a:p>
            <a:pPr>
              <a:buFont typeface="Arial" pitchFamily="34" charset="0"/>
              <a:buChar char="•"/>
              <a:defRPr/>
            </a:pPr>
            <a:r>
              <a:rPr lang="en-US" sz="1600" dirty="0">
                <a:solidFill>
                  <a:prstClr val="white"/>
                </a:solidFill>
                <a:latin typeface="Constantia"/>
              </a:rPr>
              <a:t>    Moon </a:t>
            </a:r>
          </a:p>
          <a:p>
            <a:pPr>
              <a:buFont typeface="Arial" pitchFamily="34" charset="0"/>
              <a:buChar char="•"/>
              <a:defRPr/>
            </a:pPr>
            <a:r>
              <a:rPr lang="en-US" sz="1600" dirty="0">
                <a:solidFill>
                  <a:prstClr val="white"/>
                </a:solidFill>
                <a:latin typeface="Constantia"/>
              </a:rPr>
              <a:t>    Mercury</a:t>
            </a:r>
          </a:p>
          <a:p>
            <a:pPr>
              <a:buFont typeface="Arial" pitchFamily="34" charset="0"/>
              <a:buChar char="•"/>
              <a:defRPr/>
            </a:pPr>
            <a:r>
              <a:rPr lang="en-US" sz="1600" dirty="0">
                <a:solidFill>
                  <a:prstClr val="white"/>
                </a:solidFill>
                <a:latin typeface="Constantia"/>
              </a:rPr>
              <a:t>    Venus</a:t>
            </a:r>
          </a:p>
          <a:p>
            <a:pPr>
              <a:buFont typeface="Arial" pitchFamily="34" charset="0"/>
              <a:buChar char="•"/>
              <a:defRPr/>
            </a:pPr>
            <a:r>
              <a:rPr lang="en-US" sz="1600" dirty="0">
                <a:solidFill>
                  <a:prstClr val="white"/>
                </a:solidFill>
                <a:latin typeface="Constantia"/>
              </a:rPr>
              <a:t>    Sun</a:t>
            </a:r>
          </a:p>
          <a:p>
            <a:pPr>
              <a:buFont typeface="Arial" pitchFamily="34" charset="0"/>
              <a:buChar char="•"/>
              <a:defRPr/>
            </a:pPr>
            <a:r>
              <a:rPr lang="en-US" sz="1600" dirty="0">
                <a:solidFill>
                  <a:prstClr val="white"/>
                </a:solidFill>
                <a:latin typeface="Constantia"/>
              </a:rPr>
              <a:t>    Mars</a:t>
            </a:r>
          </a:p>
          <a:p>
            <a:pPr>
              <a:buFont typeface="Arial" pitchFamily="34" charset="0"/>
              <a:buChar char="•"/>
              <a:defRPr/>
            </a:pPr>
            <a:r>
              <a:rPr lang="en-US" sz="1600" dirty="0">
                <a:solidFill>
                  <a:prstClr val="white"/>
                </a:solidFill>
                <a:latin typeface="Constantia"/>
              </a:rPr>
              <a:t>    Jupiter</a:t>
            </a:r>
          </a:p>
          <a:p>
            <a:pPr>
              <a:buFont typeface="Arial" pitchFamily="34" charset="0"/>
              <a:buChar char="•"/>
              <a:defRPr/>
            </a:pPr>
            <a:r>
              <a:rPr lang="en-US" sz="1600" dirty="0">
                <a:solidFill>
                  <a:prstClr val="white"/>
                </a:solidFill>
                <a:latin typeface="Constantia"/>
              </a:rPr>
              <a:t>    Saturn</a:t>
            </a:r>
          </a:p>
          <a:p>
            <a:pPr>
              <a:buFont typeface="Arial" pitchFamily="34" charset="0"/>
              <a:buChar char="•"/>
              <a:defRPr/>
            </a:pPr>
            <a:r>
              <a:rPr lang="en-US" sz="1600" dirty="0">
                <a:solidFill>
                  <a:prstClr val="white"/>
                </a:solidFill>
                <a:latin typeface="Constantia"/>
              </a:rPr>
              <a:t>    Sphere  fixed stars</a:t>
            </a:r>
          </a:p>
        </p:txBody>
      </p:sp>
      <p:sp>
        <p:nvSpPr>
          <p:cNvPr id="13"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1409008623"/>
      </p:ext>
    </p:extLst>
  </p:cSld>
  <p:clrMapOvr>
    <a:masterClrMapping/>
  </p:clrMapOvr>
  <p:transition spd="slow">
    <p:zoom/>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214938"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4148" name="TextBox 4"/>
          <p:cNvSpPr txBox="1">
            <a:spLocks noChangeArrowheads="1"/>
          </p:cNvSpPr>
          <p:nvPr/>
        </p:nvSpPr>
        <p:spPr bwMode="auto">
          <a:xfrm>
            <a:off x="5286375" y="11430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smtClean="0">
                <a:solidFill>
                  <a:prstClr val="black"/>
                </a:solidFill>
              </a:rPr>
              <a:t>Almagest, Greek copy 13</a:t>
            </a:r>
            <a:r>
              <a:rPr lang="en-US" altLang="en-US" sz="1400" baseline="30000" smtClean="0">
                <a:solidFill>
                  <a:prstClr val="black"/>
                </a:solidFill>
              </a:rPr>
              <a:t>th</a:t>
            </a:r>
            <a:r>
              <a:rPr lang="en-US" altLang="en-US" sz="1400" smtClean="0">
                <a:solidFill>
                  <a:prstClr val="black"/>
                </a:solidFill>
              </a:rPr>
              <a:t> century</a:t>
            </a:r>
          </a:p>
        </p:txBody>
      </p:sp>
      <p:sp>
        <p:nvSpPr>
          <p:cNvPr id="134149"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smtClean="0">
              <a:solidFill>
                <a:prstClr val="white"/>
              </a:solidFill>
            </a:endParaRPr>
          </a:p>
          <a:p>
            <a:pPr eaLnBrk="1" hangingPunct="1"/>
            <a:endParaRPr lang="en-US" altLang="en-US" smtClean="0">
              <a:solidFill>
                <a:prstClr val="white"/>
              </a:solidFill>
            </a:endParaRPr>
          </a:p>
          <a:p>
            <a:pPr eaLnBrk="1" hangingPunct="1"/>
            <a:endParaRPr lang="en-US" altLang="en-US" smtClean="0">
              <a:solidFill>
                <a:prstClr val="white"/>
              </a:solidFill>
            </a:endParaRPr>
          </a:p>
        </p:txBody>
      </p:sp>
      <p:sp>
        <p:nvSpPr>
          <p:cNvPr id="7" name="TextBox 6"/>
          <p:cNvSpPr txBox="1"/>
          <p:nvPr/>
        </p:nvSpPr>
        <p:spPr>
          <a:xfrm>
            <a:off x="21428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Almagest:  13 books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214313"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3000375"/>
            <a:ext cx="6500812" cy="338138"/>
          </a:xfrm>
          <a:prstGeom prst="rect">
            <a:avLst/>
          </a:prstGeom>
        </p:spPr>
        <p:txBody>
          <a:bodyPr>
            <a:spAutoFit/>
          </a:bodyPr>
          <a:lstStyle/>
          <a:p>
            <a:pPr>
              <a:defRPr/>
            </a:pPr>
            <a:endParaRPr lang="en-US" sz="1600" dirty="0">
              <a:solidFill>
                <a:prstClr val="white"/>
              </a:solidFill>
              <a:latin typeface="Constantia"/>
            </a:endParaRPr>
          </a:p>
        </p:txBody>
      </p:sp>
      <p:sp>
        <p:nvSpPr>
          <p:cNvPr id="12" name="TextBox 11"/>
          <p:cNvSpPr txBox="1"/>
          <p:nvPr/>
        </p:nvSpPr>
        <p:spPr>
          <a:xfrm>
            <a:off x="357188" y="1643063"/>
            <a:ext cx="4643437" cy="5048250"/>
          </a:xfrm>
          <a:prstGeom prst="rect">
            <a:avLst/>
          </a:prstGeom>
          <a:noFill/>
        </p:spPr>
        <p:txBody>
          <a:bodyPr>
            <a:spAutoFit/>
          </a:bodyPr>
          <a:lstStyle/>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I:</a:t>
            </a:r>
          </a:p>
          <a:p>
            <a:pPr>
              <a:defRPr/>
            </a:pPr>
            <a:r>
              <a:rPr lang="en-US" sz="1400" dirty="0">
                <a:solidFill>
                  <a:prstClr val="white"/>
                </a:solidFill>
                <a:latin typeface="Constantia"/>
              </a:rPr>
              <a:t>  outline of Aristotelian cosmology: </a:t>
            </a:r>
          </a:p>
          <a:p>
            <a:pPr>
              <a:defRPr/>
            </a:pPr>
            <a:r>
              <a:rPr lang="en-US" sz="1400" dirty="0">
                <a:solidFill>
                  <a:prstClr val="white"/>
                </a:solidFill>
                <a:latin typeface="Constantia"/>
              </a:rPr>
              <a:t>  -  on the spherical form of the heavens, </a:t>
            </a:r>
          </a:p>
          <a:p>
            <a:pPr>
              <a:defRPr/>
            </a:pPr>
            <a:r>
              <a:rPr lang="en-US" sz="1400" dirty="0">
                <a:solidFill>
                  <a:prstClr val="white"/>
                </a:solidFill>
                <a:latin typeface="Constantia"/>
              </a:rPr>
              <a:t>  -  the (spherical) Earth lying motionless at centre </a:t>
            </a:r>
          </a:p>
          <a:p>
            <a:pPr>
              <a:defRPr/>
            </a:pPr>
            <a:r>
              <a:rPr lang="en-US" sz="1400" dirty="0">
                <a:solidFill>
                  <a:prstClr val="white"/>
                </a:solidFill>
                <a:latin typeface="Constantia"/>
              </a:rPr>
              <a:t>  -  the fixed stars and the various planets revolving </a:t>
            </a:r>
          </a:p>
          <a:p>
            <a:pPr>
              <a:defRPr/>
            </a:pPr>
            <a:r>
              <a:rPr lang="en-US" sz="1400" dirty="0">
                <a:solidFill>
                  <a:prstClr val="white"/>
                </a:solidFill>
                <a:latin typeface="Constantia"/>
              </a:rPr>
              <a:t>     around the earth </a:t>
            </a:r>
          </a:p>
          <a:p>
            <a:pPr>
              <a:defRPr/>
            </a:pPr>
            <a:r>
              <a:rPr lang="en-US" sz="1400" dirty="0">
                <a:solidFill>
                  <a:prstClr val="white"/>
                </a:solidFill>
                <a:latin typeface="Constantia"/>
              </a:rPr>
              <a:t>   - followed by explanation of chords with a set of </a:t>
            </a:r>
          </a:p>
          <a:p>
            <a:pPr>
              <a:defRPr/>
            </a:pPr>
            <a:r>
              <a:rPr lang="en-US" sz="1400" dirty="0">
                <a:solidFill>
                  <a:prstClr val="white"/>
                </a:solidFill>
                <a:latin typeface="Constantia"/>
              </a:rPr>
              <a:t>     chord tables</a:t>
            </a:r>
          </a:p>
          <a:p>
            <a:pPr>
              <a:defRPr/>
            </a:pPr>
            <a:r>
              <a:rPr lang="en-US" sz="1400" dirty="0">
                <a:solidFill>
                  <a:prstClr val="white"/>
                </a:solidFill>
                <a:latin typeface="Constantia"/>
              </a:rPr>
              <a:t>   - observations of the obliquity of the ecliptic    </a:t>
            </a:r>
          </a:p>
          <a:p>
            <a:pPr>
              <a:defRPr/>
            </a:pPr>
            <a:r>
              <a:rPr lang="en-US" sz="1400" dirty="0">
                <a:solidFill>
                  <a:prstClr val="white"/>
                </a:solidFill>
                <a:latin typeface="Constantia"/>
              </a:rPr>
              <a:t>   - introduction to spherical trigonometry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II:</a:t>
            </a:r>
          </a:p>
          <a:p>
            <a:pPr>
              <a:defRPr/>
            </a:pPr>
            <a:r>
              <a:rPr lang="en-US" sz="1400" dirty="0">
                <a:solidFill>
                  <a:prstClr val="white"/>
                </a:solidFill>
                <a:latin typeface="Constantia"/>
              </a:rPr>
              <a:t>   problems associated with the daily motion attributed</a:t>
            </a:r>
          </a:p>
          <a:p>
            <a:pPr>
              <a:defRPr/>
            </a:pPr>
            <a:r>
              <a:rPr lang="en-US" sz="1400" dirty="0">
                <a:solidFill>
                  <a:prstClr val="white"/>
                </a:solidFill>
                <a:latin typeface="Constantia"/>
              </a:rPr>
              <a:t>   to the heavens: </a:t>
            </a:r>
          </a:p>
          <a:p>
            <a:pPr>
              <a:defRPr/>
            </a:pPr>
            <a:r>
              <a:rPr lang="en-US" sz="1400" dirty="0">
                <a:solidFill>
                  <a:prstClr val="white"/>
                </a:solidFill>
                <a:latin typeface="Constantia"/>
              </a:rPr>
              <a:t>    - risings and settings of celestial object </a:t>
            </a:r>
          </a:p>
          <a:p>
            <a:pPr>
              <a:defRPr/>
            </a:pPr>
            <a:r>
              <a:rPr lang="en-US" sz="1400" dirty="0">
                <a:solidFill>
                  <a:prstClr val="white"/>
                </a:solidFill>
                <a:latin typeface="Constantia"/>
              </a:rPr>
              <a:t>    - length of daylight</a:t>
            </a:r>
          </a:p>
          <a:p>
            <a:pPr>
              <a:defRPr/>
            </a:pPr>
            <a:r>
              <a:rPr lang="en-US" sz="1400" dirty="0">
                <a:solidFill>
                  <a:prstClr val="white"/>
                </a:solidFill>
                <a:latin typeface="Constantia"/>
              </a:rPr>
              <a:t>    - determination of latitude </a:t>
            </a:r>
          </a:p>
          <a:p>
            <a:pPr>
              <a:defRPr/>
            </a:pPr>
            <a:r>
              <a:rPr lang="en-US" sz="1400" dirty="0">
                <a:solidFill>
                  <a:prstClr val="white"/>
                </a:solidFill>
                <a:latin typeface="Constantia"/>
              </a:rPr>
              <a:t>    - points at which the Sun is vertical</a:t>
            </a:r>
          </a:p>
          <a:p>
            <a:pPr>
              <a:defRPr/>
            </a:pPr>
            <a:r>
              <a:rPr lang="en-US" sz="1400" dirty="0">
                <a:solidFill>
                  <a:prstClr val="white"/>
                </a:solidFill>
                <a:latin typeface="Constantia"/>
              </a:rPr>
              <a:t>    - shadows of the gnomon at the equinoxes and   </a:t>
            </a:r>
          </a:p>
          <a:p>
            <a:pPr>
              <a:defRPr/>
            </a:pPr>
            <a:r>
              <a:rPr lang="en-US" sz="1400" dirty="0">
                <a:solidFill>
                  <a:prstClr val="white"/>
                </a:solidFill>
                <a:latin typeface="Constantia"/>
              </a:rPr>
              <a:t>      solstices</a:t>
            </a:r>
          </a:p>
          <a:p>
            <a:pPr>
              <a:defRPr/>
            </a:pPr>
            <a:r>
              <a:rPr lang="en-US" sz="1400" dirty="0">
                <a:solidFill>
                  <a:prstClr val="white"/>
                </a:solidFill>
                <a:latin typeface="Constantia"/>
              </a:rPr>
              <a:t>    - other things which change with the spectator's </a:t>
            </a:r>
          </a:p>
          <a:p>
            <a:pPr>
              <a:defRPr/>
            </a:pPr>
            <a:r>
              <a:rPr lang="en-US" sz="1400" dirty="0">
                <a:solidFill>
                  <a:prstClr val="white"/>
                </a:solidFill>
                <a:latin typeface="Constantia"/>
              </a:rPr>
              <a:t>      position. There is also</a:t>
            </a:r>
          </a:p>
          <a:p>
            <a:pPr>
              <a:defRPr/>
            </a:pPr>
            <a:r>
              <a:rPr lang="en-US" sz="1400" dirty="0">
                <a:solidFill>
                  <a:prstClr val="white"/>
                </a:solidFill>
                <a:latin typeface="Constantia"/>
              </a:rPr>
              <a:t>    - a study of the angles made by the ecliptic with</a:t>
            </a:r>
          </a:p>
          <a:p>
            <a:pPr>
              <a:defRPr/>
            </a:pPr>
            <a:r>
              <a:rPr lang="en-US" sz="1400" dirty="0">
                <a:solidFill>
                  <a:prstClr val="white"/>
                </a:solidFill>
                <a:latin typeface="Constantia"/>
              </a:rPr>
              <a:t>      vertical, with tables. </a:t>
            </a:r>
          </a:p>
        </p:txBody>
      </p:sp>
      <p:sp>
        <p:nvSpPr>
          <p:cNvPr id="13" name="Title 12"/>
          <p:cNvSpPr>
            <a:spLocks noGrp="1"/>
          </p:cNvSpPr>
          <p:nvPr>
            <p:ph type="title"/>
          </p:nvPr>
        </p:nvSpPr>
        <p:spPr/>
        <p:txBody>
          <a:bodyPr/>
          <a:lstStyle/>
          <a:p>
            <a:pPr eaLnBrk="1" hangingPunct="1">
              <a:defRPr/>
            </a:pPr>
            <a:endParaRPr/>
          </a:p>
        </p:txBody>
      </p:sp>
      <p:sp>
        <p:nvSpPr>
          <p:cNvPr id="14"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2428957173"/>
      </p:ext>
    </p:extLst>
  </p:cSld>
  <p:clrMapOvr>
    <a:masterClrMapping/>
  </p:clrMapOvr>
  <p:transition spd="slow">
    <p:zoom/>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214938"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5172" name="TextBox 4"/>
          <p:cNvSpPr txBox="1">
            <a:spLocks noChangeArrowheads="1"/>
          </p:cNvSpPr>
          <p:nvPr/>
        </p:nvSpPr>
        <p:spPr bwMode="auto">
          <a:xfrm>
            <a:off x="5286375" y="11430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smtClean="0">
                <a:solidFill>
                  <a:prstClr val="black"/>
                </a:solidFill>
              </a:rPr>
              <a:t>Almagest, Greek copy 13</a:t>
            </a:r>
            <a:r>
              <a:rPr lang="en-US" altLang="en-US" sz="1400" baseline="30000" smtClean="0">
                <a:solidFill>
                  <a:prstClr val="black"/>
                </a:solidFill>
              </a:rPr>
              <a:t>th</a:t>
            </a:r>
            <a:r>
              <a:rPr lang="en-US" altLang="en-US" sz="1400" smtClean="0">
                <a:solidFill>
                  <a:prstClr val="black"/>
                </a:solidFill>
              </a:rPr>
              <a:t> century</a:t>
            </a:r>
          </a:p>
        </p:txBody>
      </p:sp>
      <p:sp>
        <p:nvSpPr>
          <p:cNvPr id="135173"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smtClean="0">
              <a:solidFill>
                <a:prstClr val="white"/>
              </a:solidFill>
            </a:endParaRPr>
          </a:p>
          <a:p>
            <a:pPr eaLnBrk="1" hangingPunct="1"/>
            <a:endParaRPr lang="en-US" altLang="en-US" smtClean="0">
              <a:solidFill>
                <a:prstClr val="white"/>
              </a:solidFill>
            </a:endParaRPr>
          </a:p>
          <a:p>
            <a:pPr eaLnBrk="1" hangingPunct="1"/>
            <a:endParaRPr lang="en-US" altLang="en-US" smtClean="0">
              <a:solidFill>
                <a:prstClr val="white"/>
              </a:solidFill>
            </a:endParaRPr>
          </a:p>
        </p:txBody>
      </p:sp>
      <p:sp>
        <p:nvSpPr>
          <p:cNvPr id="7" name="TextBox 6"/>
          <p:cNvSpPr txBox="1"/>
          <p:nvPr/>
        </p:nvSpPr>
        <p:spPr>
          <a:xfrm>
            <a:off x="21428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Almagest:  13 books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214313"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3000375"/>
            <a:ext cx="6500812" cy="338138"/>
          </a:xfrm>
          <a:prstGeom prst="rect">
            <a:avLst/>
          </a:prstGeom>
        </p:spPr>
        <p:txBody>
          <a:bodyPr>
            <a:spAutoFit/>
          </a:bodyPr>
          <a:lstStyle/>
          <a:p>
            <a:pPr>
              <a:defRPr/>
            </a:pPr>
            <a:endParaRPr lang="en-US" sz="1600" dirty="0">
              <a:solidFill>
                <a:prstClr val="white"/>
              </a:solidFill>
              <a:latin typeface="Constantia"/>
            </a:endParaRPr>
          </a:p>
        </p:txBody>
      </p:sp>
      <p:sp>
        <p:nvSpPr>
          <p:cNvPr id="12" name="TextBox 11"/>
          <p:cNvSpPr txBox="1"/>
          <p:nvPr/>
        </p:nvSpPr>
        <p:spPr>
          <a:xfrm>
            <a:off x="357188" y="2500313"/>
            <a:ext cx="4643437" cy="3108325"/>
          </a:xfrm>
          <a:prstGeom prst="rect">
            <a:avLst/>
          </a:prstGeom>
          <a:noFill/>
        </p:spPr>
        <p:txBody>
          <a:bodyPr>
            <a:spAutoFit/>
          </a:bodyPr>
          <a:lstStyle/>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III:</a:t>
            </a:r>
          </a:p>
          <a:p>
            <a:pPr>
              <a:defRPr/>
            </a:pPr>
            <a:r>
              <a:rPr lang="en-US" sz="1400" dirty="0">
                <a:solidFill>
                  <a:prstClr val="white"/>
                </a:solidFill>
                <a:latin typeface="Constantia"/>
              </a:rPr>
              <a:t>   - length of the year, and the motion of the Sun </a:t>
            </a:r>
          </a:p>
          <a:p>
            <a:pPr>
              <a:defRPr/>
            </a:pPr>
            <a:r>
              <a:rPr lang="en-US" sz="1400" dirty="0">
                <a:solidFill>
                  <a:prstClr val="white"/>
                </a:solidFill>
                <a:latin typeface="Constantia"/>
              </a:rPr>
              <a:t>   - explains Hipparchus' discovery of the </a:t>
            </a:r>
          </a:p>
          <a:p>
            <a:pPr>
              <a:defRPr/>
            </a:pPr>
            <a:r>
              <a:rPr lang="en-US" sz="1400" dirty="0">
                <a:solidFill>
                  <a:prstClr val="white"/>
                </a:solidFill>
                <a:latin typeface="Constantia"/>
              </a:rPr>
              <a:t>     precession of the equinoxes</a:t>
            </a:r>
          </a:p>
          <a:p>
            <a:pPr>
              <a:defRPr/>
            </a:pPr>
            <a:r>
              <a:rPr lang="en-US" sz="1400" dirty="0">
                <a:solidFill>
                  <a:prstClr val="white"/>
                </a:solidFill>
                <a:latin typeface="Constantia"/>
              </a:rPr>
              <a:t>   - begin explanation epicycles</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Books IV &amp; V:</a:t>
            </a:r>
            <a:r>
              <a:rPr lang="en-US" sz="1400" dirty="0">
                <a:solidFill>
                  <a:prstClr val="white"/>
                </a:solidFill>
                <a:latin typeface="Constantia"/>
              </a:rPr>
              <a:t> </a:t>
            </a:r>
          </a:p>
          <a:p>
            <a:pPr>
              <a:defRPr/>
            </a:pPr>
            <a:r>
              <a:rPr lang="en-US" sz="1400" dirty="0">
                <a:solidFill>
                  <a:prstClr val="white"/>
                </a:solidFill>
                <a:latin typeface="Constantia"/>
              </a:rPr>
              <a:t>   the motion of the Moon:</a:t>
            </a:r>
          </a:p>
          <a:p>
            <a:pPr>
              <a:defRPr/>
            </a:pPr>
            <a:r>
              <a:rPr lang="en-US" sz="1400" dirty="0">
                <a:solidFill>
                  <a:prstClr val="white"/>
                </a:solidFill>
                <a:latin typeface="Constantia"/>
              </a:rPr>
              <a:t>   - lunar parallax </a:t>
            </a:r>
          </a:p>
          <a:p>
            <a:pPr>
              <a:defRPr/>
            </a:pPr>
            <a:r>
              <a:rPr lang="en-US" sz="1400" dirty="0">
                <a:solidFill>
                  <a:prstClr val="white"/>
                </a:solidFill>
                <a:latin typeface="Constantia"/>
              </a:rPr>
              <a:t>   - motion of the lunar apogee</a:t>
            </a:r>
          </a:p>
          <a:p>
            <a:pPr>
              <a:defRPr/>
            </a:pPr>
            <a:r>
              <a:rPr lang="en-US" sz="1400" dirty="0">
                <a:solidFill>
                  <a:prstClr val="white"/>
                </a:solidFill>
                <a:latin typeface="Constantia"/>
              </a:rPr>
              <a:t>   - sizes and distances of the Sun and Moon relative</a:t>
            </a:r>
          </a:p>
          <a:p>
            <a:pPr>
              <a:defRPr/>
            </a:pPr>
            <a:r>
              <a:rPr lang="en-US" sz="1400" dirty="0">
                <a:solidFill>
                  <a:prstClr val="white"/>
                </a:solidFill>
                <a:latin typeface="Constantia"/>
              </a:rPr>
              <a:t>     to Earth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VI: </a:t>
            </a:r>
          </a:p>
          <a:p>
            <a:pPr>
              <a:defRPr/>
            </a:pPr>
            <a:r>
              <a:rPr lang="en-US" sz="1400" dirty="0">
                <a:solidFill>
                  <a:prstClr val="white"/>
                </a:solidFill>
                <a:latin typeface="Constantia"/>
              </a:rPr>
              <a:t>    solar and lunar eclipses</a:t>
            </a:r>
          </a:p>
          <a:p>
            <a:pPr>
              <a:defRPr/>
            </a:pPr>
            <a:endParaRPr lang="en-US" sz="1400" dirty="0">
              <a:solidFill>
                <a:prstClr val="white"/>
              </a:solidFill>
              <a:latin typeface="Constantia"/>
            </a:endParaRPr>
          </a:p>
        </p:txBody>
      </p:sp>
      <p:sp>
        <p:nvSpPr>
          <p:cNvPr id="13" name="Title 12"/>
          <p:cNvSpPr>
            <a:spLocks noGrp="1"/>
          </p:cNvSpPr>
          <p:nvPr>
            <p:ph type="title"/>
          </p:nvPr>
        </p:nvSpPr>
        <p:spPr/>
        <p:txBody>
          <a:bodyPr/>
          <a:lstStyle/>
          <a:p>
            <a:pPr eaLnBrk="1" hangingPunct="1">
              <a:defRPr/>
            </a:pPr>
            <a:endParaRPr dirty="0"/>
          </a:p>
        </p:txBody>
      </p:sp>
      <p:sp>
        <p:nvSpPr>
          <p:cNvPr id="14"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1570263267"/>
      </p:ext>
    </p:extLst>
  </p:cSld>
  <p:clrMapOvr>
    <a:masterClrMapping/>
  </p:clrMapOvr>
  <p:transition spd="slow">
    <p:zoom/>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214938"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6196" name="TextBox 4"/>
          <p:cNvSpPr txBox="1">
            <a:spLocks noChangeArrowheads="1"/>
          </p:cNvSpPr>
          <p:nvPr/>
        </p:nvSpPr>
        <p:spPr bwMode="auto">
          <a:xfrm>
            <a:off x="5286375" y="11430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smtClean="0">
                <a:solidFill>
                  <a:prstClr val="black"/>
                </a:solidFill>
              </a:rPr>
              <a:t>Almagest, Greek copy 13</a:t>
            </a:r>
            <a:r>
              <a:rPr lang="en-US" altLang="en-US" sz="1400" baseline="30000" smtClean="0">
                <a:solidFill>
                  <a:prstClr val="black"/>
                </a:solidFill>
              </a:rPr>
              <a:t>th</a:t>
            </a:r>
            <a:r>
              <a:rPr lang="en-US" altLang="en-US" sz="1400" smtClean="0">
                <a:solidFill>
                  <a:prstClr val="black"/>
                </a:solidFill>
              </a:rPr>
              <a:t> century</a:t>
            </a:r>
          </a:p>
        </p:txBody>
      </p:sp>
      <p:sp>
        <p:nvSpPr>
          <p:cNvPr id="136197"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smtClean="0">
              <a:solidFill>
                <a:prstClr val="white"/>
              </a:solidFill>
            </a:endParaRPr>
          </a:p>
          <a:p>
            <a:pPr eaLnBrk="1" hangingPunct="1"/>
            <a:endParaRPr lang="en-US" altLang="en-US" smtClean="0">
              <a:solidFill>
                <a:prstClr val="white"/>
              </a:solidFill>
            </a:endParaRPr>
          </a:p>
          <a:p>
            <a:pPr eaLnBrk="1" hangingPunct="1"/>
            <a:endParaRPr lang="en-US" altLang="en-US" smtClean="0">
              <a:solidFill>
                <a:prstClr val="white"/>
              </a:solidFill>
            </a:endParaRPr>
          </a:p>
        </p:txBody>
      </p:sp>
      <p:sp>
        <p:nvSpPr>
          <p:cNvPr id="7" name="TextBox 6"/>
          <p:cNvSpPr txBox="1"/>
          <p:nvPr/>
        </p:nvSpPr>
        <p:spPr>
          <a:xfrm>
            <a:off x="21428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Almagest:  13 books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214313"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3000375"/>
            <a:ext cx="6500812" cy="338138"/>
          </a:xfrm>
          <a:prstGeom prst="rect">
            <a:avLst/>
          </a:prstGeom>
        </p:spPr>
        <p:txBody>
          <a:bodyPr>
            <a:spAutoFit/>
          </a:bodyPr>
          <a:lstStyle/>
          <a:p>
            <a:pPr>
              <a:defRPr/>
            </a:pPr>
            <a:endParaRPr lang="en-US" sz="1600" dirty="0">
              <a:solidFill>
                <a:prstClr val="white"/>
              </a:solidFill>
              <a:latin typeface="Constantia"/>
            </a:endParaRPr>
          </a:p>
        </p:txBody>
      </p:sp>
      <p:sp>
        <p:nvSpPr>
          <p:cNvPr id="12" name="TextBox 11"/>
          <p:cNvSpPr txBox="1"/>
          <p:nvPr/>
        </p:nvSpPr>
        <p:spPr>
          <a:xfrm>
            <a:off x="357188" y="2214563"/>
            <a:ext cx="4643437" cy="3754437"/>
          </a:xfrm>
          <a:prstGeom prst="rect">
            <a:avLst/>
          </a:prstGeom>
          <a:noFill/>
        </p:spPr>
        <p:txBody>
          <a:bodyPr>
            <a:spAutoFit/>
          </a:bodyPr>
          <a:lstStyle/>
          <a:p>
            <a:pPr>
              <a:buFont typeface="Arial" pitchFamily="34" charset="0"/>
              <a:buChar char="•"/>
              <a:defRPr/>
            </a:pPr>
            <a:r>
              <a:rPr lang="en-US" sz="1400" dirty="0">
                <a:solidFill>
                  <a:srgbClr val="000099"/>
                </a:solidFill>
                <a:latin typeface="Constantia"/>
              </a:rPr>
              <a:t>Books VII  &amp; VIII:</a:t>
            </a:r>
          </a:p>
          <a:p>
            <a:pPr>
              <a:buFont typeface="Arial" pitchFamily="34" charset="0"/>
              <a:buChar char="•"/>
              <a:defRPr/>
            </a:pPr>
            <a:r>
              <a:rPr lang="en-US" sz="1400" dirty="0">
                <a:solidFill>
                  <a:prstClr val="white"/>
                </a:solidFill>
                <a:latin typeface="Constantia"/>
              </a:rPr>
              <a:t>   motions of the fixed stars:</a:t>
            </a:r>
          </a:p>
          <a:p>
            <a:pPr>
              <a:defRPr/>
            </a:pPr>
            <a:r>
              <a:rPr lang="en-US" sz="1400" dirty="0">
                <a:solidFill>
                  <a:prstClr val="white"/>
                </a:solidFill>
                <a:latin typeface="Constantia"/>
              </a:rPr>
              <a:t>    - includes precession of the equinoxes</a:t>
            </a:r>
          </a:p>
          <a:p>
            <a:pPr>
              <a:buFont typeface="Arial" pitchFamily="34" charset="0"/>
              <a:buChar char="•"/>
              <a:defRPr/>
            </a:pPr>
            <a:r>
              <a:rPr lang="en-US" sz="1400" dirty="0">
                <a:solidFill>
                  <a:prstClr val="white"/>
                </a:solidFill>
                <a:latin typeface="Constantia"/>
              </a:rPr>
              <a:t>   star catalogue of 1022 stars:</a:t>
            </a:r>
          </a:p>
          <a:p>
            <a:pPr>
              <a:defRPr/>
            </a:pPr>
            <a:r>
              <a:rPr lang="en-US" sz="1400" dirty="0">
                <a:solidFill>
                  <a:prstClr val="white"/>
                </a:solidFill>
                <a:latin typeface="Constantia"/>
              </a:rPr>
              <a:t>    - described by positions in the constellations</a:t>
            </a:r>
          </a:p>
          <a:p>
            <a:pPr>
              <a:defRPr/>
            </a:pPr>
            <a:r>
              <a:rPr lang="en-US" sz="1400" dirty="0">
                <a:solidFill>
                  <a:prstClr val="white"/>
                </a:solidFill>
                <a:latin typeface="Constantia"/>
              </a:rPr>
              <a:t>    - magnitude scale for brightness: </a:t>
            </a:r>
          </a:p>
          <a:p>
            <a:pPr>
              <a:defRPr/>
            </a:pPr>
            <a:r>
              <a:rPr lang="en-US" sz="1400" dirty="0">
                <a:solidFill>
                  <a:prstClr val="white"/>
                </a:solidFill>
                <a:latin typeface="Constantia"/>
              </a:rPr>
              <a:t>       + brightness brightest stars marked of the </a:t>
            </a:r>
          </a:p>
          <a:p>
            <a:pPr>
              <a:defRPr/>
            </a:pPr>
            <a:r>
              <a:rPr lang="en-US" sz="1400" dirty="0">
                <a:solidFill>
                  <a:prstClr val="white"/>
                </a:solidFill>
                <a:latin typeface="Constantia"/>
              </a:rPr>
              <a:t>           1</a:t>
            </a:r>
            <a:r>
              <a:rPr lang="en-US" sz="1400" baseline="30000" dirty="0">
                <a:solidFill>
                  <a:prstClr val="white"/>
                </a:solidFill>
                <a:latin typeface="Constantia"/>
              </a:rPr>
              <a:t>st</a:t>
            </a:r>
            <a:r>
              <a:rPr lang="en-US" sz="1400" dirty="0">
                <a:solidFill>
                  <a:prstClr val="white"/>
                </a:solidFill>
                <a:latin typeface="Constantia"/>
              </a:rPr>
              <a:t> magnitude (m = 1),            </a:t>
            </a:r>
          </a:p>
          <a:p>
            <a:pPr>
              <a:defRPr/>
            </a:pPr>
            <a:r>
              <a:rPr lang="en-US" sz="1400" dirty="0">
                <a:solidFill>
                  <a:prstClr val="white"/>
                </a:solidFill>
                <a:latin typeface="Constantia"/>
              </a:rPr>
              <a:t>       + faintest  6</a:t>
            </a:r>
            <a:r>
              <a:rPr lang="en-US" sz="1400" baseline="30000" dirty="0">
                <a:solidFill>
                  <a:prstClr val="white"/>
                </a:solidFill>
                <a:latin typeface="Constantia"/>
              </a:rPr>
              <a:t>th</a:t>
            </a:r>
            <a:r>
              <a:rPr lang="en-US" sz="1400" dirty="0">
                <a:solidFill>
                  <a:prstClr val="white"/>
                </a:solidFill>
                <a:latin typeface="Constantia"/>
              </a:rPr>
              <a:t> magnitude (m = 6), </a:t>
            </a:r>
          </a:p>
          <a:p>
            <a:pPr>
              <a:defRPr/>
            </a:pPr>
            <a:r>
              <a:rPr lang="en-US" sz="1400" dirty="0">
                <a:solidFill>
                  <a:prstClr val="white"/>
                </a:solidFill>
                <a:latin typeface="Constantia"/>
              </a:rPr>
              <a:t>          limit human visual perception </a:t>
            </a:r>
          </a:p>
          <a:p>
            <a:pPr>
              <a:defRPr/>
            </a:pPr>
            <a:r>
              <a:rPr lang="en-US" sz="1400" dirty="0">
                <a:solidFill>
                  <a:prstClr val="white"/>
                </a:solidFill>
                <a:latin typeface="Constantia"/>
              </a:rPr>
              <a:t>       + each grade of magnitude considered twice the </a:t>
            </a:r>
          </a:p>
          <a:p>
            <a:pPr>
              <a:defRPr/>
            </a:pPr>
            <a:r>
              <a:rPr lang="en-US" sz="1400" dirty="0">
                <a:solidFill>
                  <a:prstClr val="white"/>
                </a:solidFill>
                <a:latin typeface="Constantia"/>
              </a:rPr>
              <a:t>          brightness of the following grade  (log. scale). </a:t>
            </a:r>
          </a:p>
          <a:p>
            <a:pPr>
              <a:defRPr/>
            </a:pPr>
            <a:r>
              <a:rPr lang="en-US" sz="1400" dirty="0">
                <a:solidFill>
                  <a:prstClr val="white"/>
                </a:solidFill>
                <a:latin typeface="Constantia"/>
              </a:rPr>
              <a:t>       + system believed to have originated with   </a:t>
            </a:r>
          </a:p>
          <a:p>
            <a:pPr>
              <a:defRPr/>
            </a:pPr>
            <a:r>
              <a:rPr lang="en-US" sz="1400" dirty="0">
                <a:solidFill>
                  <a:prstClr val="white"/>
                </a:solidFill>
                <a:latin typeface="Constantia"/>
              </a:rPr>
              <a:t>          Hipparchus</a:t>
            </a:r>
          </a:p>
          <a:p>
            <a:pPr>
              <a:defRPr/>
            </a:pPr>
            <a:r>
              <a:rPr lang="en-US" sz="1400" dirty="0">
                <a:solidFill>
                  <a:prstClr val="white"/>
                </a:solidFill>
                <a:latin typeface="Constantia"/>
              </a:rPr>
              <a:t>       + Stellar positions: </a:t>
            </a:r>
            <a:r>
              <a:rPr lang="en-US" sz="1400" dirty="0" err="1">
                <a:solidFill>
                  <a:prstClr val="white"/>
                </a:solidFill>
                <a:latin typeface="Constantia"/>
              </a:rPr>
              <a:t>Hipparchan</a:t>
            </a:r>
            <a:r>
              <a:rPr lang="en-US" sz="1400" dirty="0">
                <a:solidFill>
                  <a:prstClr val="white"/>
                </a:solidFill>
                <a:latin typeface="Constantia"/>
              </a:rPr>
              <a:t> origin</a:t>
            </a:r>
          </a:p>
          <a:p>
            <a:pPr>
              <a:defRPr/>
            </a:pPr>
            <a:r>
              <a:rPr lang="en-US" sz="1400" dirty="0">
                <a:solidFill>
                  <a:prstClr val="white"/>
                </a:solidFill>
                <a:latin typeface="Constantia"/>
              </a:rPr>
              <a:t>          (despite Ptolemy's claim to the contrary)</a:t>
            </a:r>
            <a:r>
              <a:rPr lang="en-US" sz="1400" dirty="0">
                <a:solidFill>
                  <a:prstClr val="white"/>
                </a:solidFill>
                <a:latin typeface="Arial" pitchFamily="34" charset="0"/>
              </a:rPr>
              <a:t> </a:t>
            </a:r>
          </a:p>
          <a:p>
            <a:pPr>
              <a:buFont typeface="Arial" pitchFamily="34" charset="0"/>
              <a:buChar char="•"/>
              <a:defRPr/>
            </a:pPr>
            <a:r>
              <a:rPr lang="en-US" sz="1400" dirty="0">
                <a:solidFill>
                  <a:prstClr val="white"/>
                </a:solidFill>
                <a:latin typeface="Constantia"/>
              </a:rPr>
              <a:t> </a:t>
            </a:r>
          </a:p>
        </p:txBody>
      </p:sp>
      <p:sp>
        <p:nvSpPr>
          <p:cNvPr id="13"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1365984564"/>
      </p:ext>
    </p:extLst>
  </p:cSld>
  <p:clrMapOvr>
    <a:masterClrMapping/>
  </p:clrMapOvr>
  <p:transition spd="slow">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a:p>
        </p:txBody>
      </p:sp>
      <p:pic>
        <p:nvPicPr>
          <p:cNvPr id="82947" name="Picture 2" descr="Jesus-Birth-Magi-Follow-Star-Across-the-Desert-Giclee-Print-C12365583.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571500"/>
            <a:ext cx="942975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42908" y="0"/>
            <a:ext cx="9644098" cy="1143000"/>
          </a:xfrm>
          <a:prstGeom prst="rect">
            <a:avLst/>
          </a:prstGeom>
          <a:ln w="6350" cap="rnd">
            <a:noFill/>
          </a:ln>
        </p:spPr>
        <p:txBody>
          <a:bodyPr anchor="b"/>
          <a:lstStyle/>
          <a:p>
            <a:pPr fontAlgn="auto">
              <a:spcAft>
                <a:spcPts val="0"/>
              </a:spcAft>
              <a:defRPr/>
            </a:pPr>
            <a:r>
              <a:rPr lang="en-US" sz="5500" b="1" spc="-100" dirty="0">
                <a:ln w="3200">
                  <a:solidFill>
                    <a:srgbClr val="444D26">
                      <a:shade val="75000"/>
                      <a:alpha val="25000"/>
                    </a:srgbClr>
                  </a:solidFill>
                  <a:prstDash val="solid"/>
                  <a:round/>
                </a:ln>
                <a:solidFill>
                  <a:srgbClr val="F3A447">
                    <a:lumMod val="60000"/>
                    <a:lumOff val="40000"/>
                  </a:srgbClr>
                </a:solidFill>
                <a:effectLst>
                  <a:innerShdw blurRad="50800" dist="25400" dir="13500000">
                    <a:prstClr val="black">
                      <a:alpha val="70000"/>
                    </a:prstClr>
                  </a:innerShdw>
                </a:effectLst>
                <a:latin typeface="Constantia"/>
              </a:rPr>
              <a:t>   </a:t>
            </a:r>
            <a:r>
              <a:rPr lang="en-US" sz="4800" b="1" spc="-100" dirty="0">
                <a:ln w="3200">
                  <a:solidFill>
                    <a:srgbClr val="444D26">
                      <a:shade val="75000"/>
                      <a:alpha val="25000"/>
                    </a:srgbClr>
                  </a:solidFill>
                  <a:prstDash val="solid"/>
                  <a:round/>
                </a:ln>
                <a:solidFill>
                  <a:prstClr val="black">
                    <a:lumMod val="75000"/>
                    <a:lumOff val="25000"/>
                  </a:prstClr>
                </a:solidFill>
                <a:effectLst>
                  <a:innerShdw blurRad="50800" dist="25400" dir="13500000">
                    <a:prstClr val="black">
                      <a:alpha val="70000"/>
                    </a:prstClr>
                  </a:innerShdw>
                </a:effectLst>
                <a:latin typeface="Constantia"/>
              </a:rPr>
              <a:t>Magi:   Chaldean Astronomers</a:t>
            </a:r>
          </a:p>
        </p:txBody>
      </p:sp>
    </p:spTree>
    <p:extLst>
      <p:ext uri="{BB962C8B-B14F-4D97-AF65-F5344CB8AC3E}">
        <p14:creationId xmlns:p14="http://schemas.microsoft.com/office/powerpoint/2010/main" val="2904698956"/>
      </p:ext>
    </p:extLst>
  </p:cSld>
  <p:clrMapOvr>
    <a:masterClrMapping/>
  </p:clrMapOvr>
  <p:transition spd="slow">
    <p:zoom/>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2214546" y="142852"/>
            <a:ext cx="8229600" cy="1143000"/>
          </a:xfrm>
        </p:spPr>
        <p:txBody>
          <a:bodyPr>
            <a:normAutofit fontScale="90000"/>
          </a:bodyPr>
          <a:lstStyle/>
          <a:p>
            <a:pPr eaLnBrk="1" fontAlgn="auto" hangingPunct="1">
              <a:spcAft>
                <a:spcPts val="0"/>
              </a:spcAft>
              <a:defRPr/>
            </a:pPr>
            <a:r>
              <a:rPr sz="5100" err="1" smtClean="0"/>
              <a:t>Syntaxis</a:t>
            </a:r>
            <a:r>
              <a:rPr sz="5100" smtClean="0"/>
              <a:t>  -   Almagest</a:t>
            </a:r>
            <a:r>
              <a:rPr sz="2800" smtClean="0"/>
              <a:t>  </a:t>
            </a:r>
            <a:br>
              <a:rPr sz="2800" smtClean="0"/>
            </a:br>
            <a:endParaRPr sz="2800"/>
          </a:p>
        </p:txBody>
      </p:sp>
      <p:sp>
        <p:nvSpPr>
          <p:cNvPr id="4" name="Rectangle 3"/>
          <p:cNvSpPr/>
          <p:nvPr/>
        </p:nvSpPr>
        <p:spPr>
          <a:xfrm>
            <a:off x="5214938"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7221" name="TextBox 4"/>
          <p:cNvSpPr txBox="1">
            <a:spLocks noChangeArrowheads="1"/>
          </p:cNvSpPr>
          <p:nvPr/>
        </p:nvSpPr>
        <p:spPr bwMode="auto">
          <a:xfrm>
            <a:off x="5286375" y="11430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smtClean="0">
                <a:solidFill>
                  <a:prstClr val="black"/>
                </a:solidFill>
              </a:rPr>
              <a:t>Almagest, Greek copy 13</a:t>
            </a:r>
            <a:r>
              <a:rPr lang="en-US" altLang="en-US" sz="1400" baseline="30000" smtClean="0">
                <a:solidFill>
                  <a:prstClr val="black"/>
                </a:solidFill>
              </a:rPr>
              <a:t>th</a:t>
            </a:r>
            <a:r>
              <a:rPr lang="en-US" altLang="en-US" sz="1400" smtClean="0">
                <a:solidFill>
                  <a:prstClr val="black"/>
                </a:solidFill>
              </a:rPr>
              <a:t> century</a:t>
            </a:r>
          </a:p>
        </p:txBody>
      </p:sp>
      <p:sp>
        <p:nvSpPr>
          <p:cNvPr id="137222"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smtClean="0">
              <a:solidFill>
                <a:prstClr val="white"/>
              </a:solidFill>
            </a:endParaRPr>
          </a:p>
          <a:p>
            <a:pPr eaLnBrk="1" hangingPunct="1"/>
            <a:endParaRPr lang="en-US" altLang="en-US" smtClean="0">
              <a:solidFill>
                <a:prstClr val="white"/>
              </a:solidFill>
            </a:endParaRPr>
          </a:p>
          <a:p>
            <a:pPr eaLnBrk="1" hangingPunct="1"/>
            <a:endParaRPr lang="en-US" altLang="en-US" smtClean="0">
              <a:solidFill>
                <a:prstClr val="white"/>
              </a:solidFill>
            </a:endParaRPr>
          </a:p>
        </p:txBody>
      </p:sp>
      <p:sp>
        <p:nvSpPr>
          <p:cNvPr id="7" name="TextBox 6"/>
          <p:cNvSpPr txBox="1"/>
          <p:nvPr/>
        </p:nvSpPr>
        <p:spPr>
          <a:xfrm>
            <a:off x="21428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Almagest:  13 books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214313"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3000375"/>
            <a:ext cx="6500812" cy="338138"/>
          </a:xfrm>
          <a:prstGeom prst="rect">
            <a:avLst/>
          </a:prstGeom>
        </p:spPr>
        <p:txBody>
          <a:bodyPr>
            <a:spAutoFit/>
          </a:bodyPr>
          <a:lstStyle/>
          <a:p>
            <a:pPr>
              <a:defRPr/>
            </a:pPr>
            <a:endParaRPr lang="en-US" sz="1600" dirty="0">
              <a:solidFill>
                <a:prstClr val="white"/>
              </a:solidFill>
              <a:latin typeface="Constantia"/>
            </a:endParaRPr>
          </a:p>
        </p:txBody>
      </p:sp>
      <p:sp>
        <p:nvSpPr>
          <p:cNvPr id="12" name="TextBox 11"/>
          <p:cNvSpPr txBox="1"/>
          <p:nvPr/>
        </p:nvSpPr>
        <p:spPr>
          <a:xfrm>
            <a:off x="357188" y="1714500"/>
            <a:ext cx="4643437" cy="4400550"/>
          </a:xfrm>
          <a:prstGeom prst="rect">
            <a:avLst/>
          </a:prstGeom>
          <a:noFill/>
        </p:spPr>
        <p:txBody>
          <a:bodyPr>
            <a:spAutoFit/>
          </a:bodyPr>
          <a:lstStyle/>
          <a:p>
            <a:pPr>
              <a:defRPr/>
            </a:pPr>
            <a:r>
              <a:rPr lang="en-US" sz="1400" dirty="0">
                <a:solidFill>
                  <a:prstClr val="white"/>
                </a:solidFill>
                <a:latin typeface="Arial" pitchFamily="34" charset="0"/>
              </a:rPr>
              <a:t>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IX:</a:t>
            </a:r>
          </a:p>
          <a:p>
            <a:pPr>
              <a:defRPr/>
            </a:pPr>
            <a:r>
              <a:rPr lang="en-US" sz="1400" dirty="0">
                <a:solidFill>
                  <a:prstClr val="white"/>
                </a:solidFill>
                <a:latin typeface="Constantia"/>
              </a:rPr>
              <a:t>   - general issues associated with creating models </a:t>
            </a:r>
          </a:p>
          <a:p>
            <a:pPr>
              <a:defRPr/>
            </a:pPr>
            <a:r>
              <a:rPr lang="en-US" sz="1400" dirty="0">
                <a:solidFill>
                  <a:prstClr val="white"/>
                </a:solidFill>
                <a:latin typeface="Constantia"/>
              </a:rPr>
              <a:t>      for the five (naked eye) planets</a:t>
            </a:r>
          </a:p>
          <a:p>
            <a:pPr>
              <a:defRPr/>
            </a:pPr>
            <a:r>
              <a:rPr lang="en-US" sz="1400" dirty="0">
                <a:solidFill>
                  <a:prstClr val="white"/>
                </a:solidFill>
                <a:latin typeface="Constantia"/>
              </a:rPr>
              <a:t>   - motion of Mercury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X:</a:t>
            </a:r>
          </a:p>
          <a:p>
            <a:pPr>
              <a:defRPr/>
            </a:pPr>
            <a:r>
              <a:rPr lang="en-US" sz="1400" dirty="0">
                <a:solidFill>
                  <a:prstClr val="white"/>
                </a:solidFill>
                <a:latin typeface="Constantia"/>
              </a:rPr>
              <a:t>  motions of Venus and Mars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XI:</a:t>
            </a:r>
          </a:p>
          <a:p>
            <a:pPr>
              <a:defRPr/>
            </a:pPr>
            <a:r>
              <a:rPr lang="en-US" sz="1400" dirty="0">
                <a:solidFill>
                  <a:prstClr val="white"/>
                </a:solidFill>
                <a:latin typeface="Constantia"/>
              </a:rPr>
              <a:t>   motions of Jupiter and Saturn</a:t>
            </a:r>
            <a:r>
              <a:rPr lang="en-US" sz="1400" dirty="0">
                <a:solidFill>
                  <a:prstClr val="white"/>
                </a:solidFill>
                <a:latin typeface="Arial" pitchFamily="34" charset="0"/>
              </a:rPr>
              <a:t>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XII: </a:t>
            </a:r>
          </a:p>
          <a:p>
            <a:pPr>
              <a:defRPr/>
            </a:pPr>
            <a:r>
              <a:rPr lang="en-US" sz="1400" dirty="0">
                <a:solidFill>
                  <a:prstClr val="white"/>
                </a:solidFill>
                <a:latin typeface="Constantia"/>
              </a:rPr>
              <a:t>   stations and </a:t>
            </a:r>
            <a:r>
              <a:rPr lang="en-US" sz="1400" dirty="0" err="1">
                <a:solidFill>
                  <a:prstClr val="white"/>
                </a:solidFill>
                <a:latin typeface="Constantia"/>
              </a:rPr>
              <a:t>retrogradations</a:t>
            </a:r>
            <a:r>
              <a:rPr lang="en-US" sz="1400" dirty="0">
                <a:solidFill>
                  <a:prstClr val="white"/>
                </a:solidFill>
                <a:latin typeface="Constantia"/>
              </a:rPr>
              <a:t>, </a:t>
            </a:r>
          </a:p>
          <a:p>
            <a:pPr>
              <a:defRPr/>
            </a:pPr>
            <a:r>
              <a:rPr lang="en-US" sz="1400" dirty="0">
                <a:solidFill>
                  <a:prstClr val="white"/>
                </a:solidFill>
                <a:latin typeface="Constantia"/>
              </a:rPr>
              <a:t>   - occurring when planets appear to pause, </a:t>
            </a:r>
          </a:p>
          <a:p>
            <a:pPr>
              <a:defRPr/>
            </a:pPr>
            <a:r>
              <a:rPr lang="en-US" sz="1400" dirty="0">
                <a:solidFill>
                  <a:prstClr val="white"/>
                </a:solidFill>
                <a:latin typeface="Constantia"/>
              </a:rPr>
              <a:t>      then briefly reverse their motion against the  </a:t>
            </a:r>
          </a:p>
          <a:p>
            <a:pPr>
              <a:defRPr/>
            </a:pPr>
            <a:r>
              <a:rPr lang="en-US" sz="1400" dirty="0">
                <a:solidFill>
                  <a:prstClr val="white"/>
                </a:solidFill>
                <a:latin typeface="Constantia"/>
              </a:rPr>
              <a:t>      background of the zodiac. </a:t>
            </a:r>
          </a:p>
          <a:p>
            <a:pPr>
              <a:defRPr/>
            </a:pPr>
            <a:r>
              <a:rPr lang="en-US" sz="1400" dirty="0">
                <a:solidFill>
                  <a:prstClr val="white"/>
                </a:solidFill>
                <a:latin typeface="Constantia"/>
              </a:rPr>
              <a:t>    - Ptolemy understood these terms to apply to </a:t>
            </a:r>
          </a:p>
          <a:p>
            <a:pPr>
              <a:defRPr/>
            </a:pPr>
            <a:r>
              <a:rPr lang="en-US" sz="1400" dirty="0">
                <a:solidFill>
                  <a:prstClr val="white"/>
                </a:solidFill>
                <a:latin typeface="Constantia"/>
              </a:rPr>
              <a:t>      Mercury and Venus as well as the outer planets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XIII:</a:t>
            </a:r>
          </a:p>
          <a:p>
            <a:pPr>
              <a:defRPr/>
            </a:pPr>
            <a:r>
              <a:rPr lang="en-US" sz="1400" dirty="0">
                <a:solidFill>
                  <a:srgbClr val="000099"/>
                </a:solidFill>
                <a:latin typeface="Constantia"/>
              </a:rPr>
              <a:t>    </a:t>
            </a:r>
            <a:r>
              <a:rPr lang="en-US" sz="1400" dirty="0">
                <a:solidFill>
                  <a:prstClr val="white"/>
                </a:solidFill>
                <a:latin typeface="Constantia"/>
              </a:rPr>
              <a:t>motion in latitude:</a:t>
            </a:r>
          </a:p>
          <a:p>
            <a:pPr>
              <a:defRPr/>
            </a:pPr>
            <a:r>
              <a:rPr lang="en-US" sz="1400" dirty="0">
                <a:solidFill>
                  <a:prstClr val="white"/>
                </a:solidFill>
                <a:latin typeface="Constantia"/>
              </a:rPr>
              <a:t>    the deviation of planets from the ecliptic</a:t>
            </a:r>
          </a:p>
          <a:p>
            <a:pPr>
              <a:defRPr/>
            </a:pPr>
            <a:endParaRPr lang="en-US" sz="1400" dirty="0">
              <a:solidFill>
                <a:prstClr val="white"/>
              </a:solidFill>
              <a:latin typeface="Constantia"/>
            </a:endParaRPr>
          </a:p>
        </p:txBody>
      </p:sp>
    </p:spTree>
    <p:extLst>
      <p:ext uri="{BB962C8B-B14F-4D97-AF65-F5344CB8AC3E}">
        <p14:creationId xmlns:p14="http://schemas.microsoft.com/office/powerpoint/2010/main" val="740152087"/>
      </p:ext>
    </p:extLst>
  </p:cSld>
  <p:clrMapOvr>
    <a:masterClrMapping/>
  </p:clrMapOvr>
  <p:transition spd="slow">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000156"/>
            <a:ext cx="4214842" cy="2928934"/>
          </a:xfrm>
        </p:spPr>
        <p:txBody>
          <a:bodyPr>
            <a:noAutofit/>
          </a:bodyPr>
          <a:lstStyle/>
          <a:p>
            <a:pPr eaLnBrk="1" fontAlgn="auto" hangingPunct="1">
              <a:spcAft>
                <a:spcPts val="0"/>
              </a:spcAft>
              <a:defRPr/>
            </a:pPr>
            <a:r>
              <a:rPr sz="5000" smtClean="0">
                <a:solidFill>
                  <a:schemeClr val="bg1">
                    <a:lumMod val="85000"/>
                    <a:lumOff val="15000"/>
                  </a:schemeClr>
                </a:solidFill>
              </a:rPr>
              <a:t>Babylonian  Astronomy</a:t>
            </a:r>
            <a:endParaRPr sz="5000">
              <a:solidFill>
                <a:schemeClr val="bg1">
                  <a:lumMod val="85000"/>
                  <a:lumOff val="15000"/>
                </a:schemeClr>
              </a:solidFill>
            </a:endParaRPr>
          </a:p>
        </p:txBody>
      </p:sp>
      <p:sp>
        <p:nvSpPr>
          <p:cNvPr id="5" name="Rectangle 4"/>
          <p:cNvSpPr/>
          <p:nvPr/>
        </p:nvSpPr>
        <p:spPr>
          <a:xfrm>
            <a:off x="4286250" y="142875"/>
            <a:ext cx="4714875" cy="65722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83972" name="Picture 8" descr="alexander.babyl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786063"/>
            <a:ext cx="5830888"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85750" y="2786063"/>
            <a:ext cx="5786438" cy="3643312"/>
          </a:xfrm>
          <a:prstGeom prst="rect">
            <a:avLst/>
          </a:prstGeom>
          <a:noFill/>
          <a:ln w="38100">
            <a:solidFill>
              <a:schemeClr val="bg1"/>
            </a:solidFill>
          </a:ln>
          <a:effectLst>
            <a:outerShdw blurRad="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TextBox 7"/>
          <p:cNvSpPr txBox="1"/>
          <p:nvPr/>
        </p:nvSpPr>
        <p:spPr>
          <a:xfrm>
            <a:off x="4357688" y="357188"/>
            <a:ext cx="4714875" cy="5200650"/>
          </a:xfrm>
          <a:prstGeom prst="rect">
            <a:avLst/>
          </a:prstGeom>
          <a:noFill/>
        </p:spPr>
        <p:txBody>
          <a:bodyPr>
            <a:spAutoFit/>
          </a:bodyPr>
          <a:lstStyle/>
          <a:p>
            <a:pPr>
              <a:defRPr/>
            </a:pPr>
            <a:r>
              <a:rPr lang="en-US" sz="2200" b="1" dirty="0">
                <a:solidFill>
                  <a:prstClr val="white"/>
                </a:solidFill>
                <a:latin typeface="Constantia"/>
              </a:rPr>
              <a:t>Transmission:</a:t>
            </a:r>
          </a:p>
          <a:p>
            <a:pPr>
              <a:defRPr/>
            </a:pPr>
            <a:r>
              <a:rPr lang="en-US" sz="2200" b="1" dirty="0">
                <a:solidFill>
                  <a:prstClr val="white"/>
                </a:solidFill>
                <a:latin typeface="Constantia"/>
              </a:rPr>
              <a:t>  </a:t>
            </a:r>
          </a:p>
          <a:p>
            <a:pPr>
              <a:defRPr/>
            </a:pPr>
            <a:r>
              <a:rPr lang="en-US" dirty="0">
                <a:solidFill>
                  <a:prstClr val="white"/>
                </a:solidFill>
                <a:latin typeface="Constantia"/>
              </a:rPr>
              <a:t>    </a:t>
            </a:r>
            <a:r>
              <a:rPr lang="en-US" dirty="0">
                <a:solidFill>
                  <a:prstClr val="white"/>
                </a:solidFill>
                <a:latin typeface="Constantia"/>
                <a:sym typeface="Mathematica1"/>
              </a:rPr>
              <a:t>  Transfer of Babylonian astronomical </a:t>
            </a:r>
          </a:p>
          <a:p>
            <a:pPr>
              <a:defRPr/>
            </a:pPr>
            <a:r>
              <a:rPr lang="en-US" dirty="0">
                <a:solidFill>
                  <a:prstClr val="white"/>
                </a:solidFill>
                <a:latin typeface="Constantia"/>
                <a:sym typeface="Mathematica1"/>
              </a:rPr>
              <a:t>       knowledge essential for Hellenistic </a:t>
            </a:r>
          </a:p>
          <a:p>
            <a:pPr>
              <a:defRPr/>
            </a:pPr>
            <a:r>
              <a:rPr lang="en-US" dirty="0">
                <a:solidFill>
                  <a:prstClr val="white"/>
                </a:solidFill>
                <a:latin typeface="Constantia"/>
                <a:sym typeface="Mathematica1"/>
              </a:rPr>
              <a:t>       astronomy</a:t>
            </a:r>
            <a:endParaRPr lang="en-US" dirty="0">
              <a:solidFill>
                <a:prstClr val="white"/>
              </a:solidFill>
              <a:latin typeface="Constantia"/>
            </a:endParaRPr>
          </a:p>
          <a:p>
            <a:pPr>
              <a:defRPr/>
            </a:pPr>
            <a:endParaRPr lang="en-US" dirty="0">
              <a:solidFill>
                <a:prstClr val="white"/>
              </a:solidFill>
              <a:latin typeface="Constantia"/>
            </a:endParaRPr>
          </a:p>
          <a:p>
            <a:pPr>
              <a:defRPr/>
            </a:pPr>
            <a:r>
              <a:rPr lang="en-US" dirty="0">
                <a:solidFill>
                  <a:prstClr val="white"/>
                </a:solidFill>
                <a:latin typeface="Constantia"/>
              </a:rPr>
              <a:t>    </a:t>
            </a:r>
            <a:r>
              <a:rPr lang="en-US" dirty="0">
                <a:solidFill>
                  <a:prstClr val="white"/>
                </a:solidFill>
                <a:latin typeface="Constantia"/>
                <a:sym typeface="Mathematica1"/>
              </a:rPr>
              <a:t>   Alexander the Great:</a:t>
            </a:r>
          </a:p>
          <a:p>
            <a:pPr>
              <a:defRPr/>
            </a:pPr>
            <a:endParaRPr lang="en-US" dirty="0">
              <a:solidFill>
                <a:prstClr val="white"/>
              </a:solidFill>
              <a:latin typeface="Constantia"/>
              <a:sym typeface="Mathematica1"/>
            </a:endParaRPr>
          </a:p>
          <a:p>
            <a:pPr>
              <a:defRPr/>
            </a:pPr>
            <a:r>
              <a:rPr lang="en-US" dirty="0">
                <a:solidFill>
                  <a:prstClr val="white"/>
                </a:solidFill>
                <a:latin typeface="Constantia"/>
                <a:sym typeface="Mathematica1"/>
              </a:rPr>
              <a:t>                                orders  translation  </a:t>
            </a:r>
          </a:p>
          <a:p>
            <a:pPr>
              <a:defRPr/>
            </a:pPr>
            <a:r>
              <a:rPr lang="en-US" dirty="0">
                <a:solidFill>
                  <a:prstClr val="white"/>
                </a:solidFill>
                <a:latin typeface="Constantia"/>
                <a:sym typeface="Mathematica1"/>
              </a:rPr>
              <a:t>                                astronomical records, </a:t>
            </a:r>
          </a:p>
          <a:p>
            <a:pPr>
              <a:defRPr/>
            </a:pPr>
            <a:r>
              <a:rPr lang="en-US" dirty="0">
                <a:solidFill>
                  <a:prstClr val="white"/>
                </a:solidFill>
                <a:latin typeface="Constantia"/>
                <a:sym typeface="Mathematica1"/>
              </a:rPr>
              <a:t>                                under supervision </a:t>
            </a:r>
          </a:p>
          <a:p>
            <a:pPr>
              <a:defRPr/>
            </a:pPr>
            <a:r>
              <a:rPr lang="en-US" dirty="0">
                <a:solidFill>
                  <a:prstClr val="white"/>
                </a:solidFill>
                <a:latin typeface="Constantia"/>
                <a:sym typeface="Mathematica1"/>
              </a:rPr>
              <a:t>                                Callisthenes of Olynthus,</a:t>
            </a:r>
          </a:p>
          <a:p>
            <a:pPr>
              <a:defRPr/>
            </a:pPr>
            <a:endParaRPr lang="en-US" dirty="0">
              <a:solidFill>
                <a:prstClr val="white"/>
              </a:solidFill>
              <a:latin typeface="Constantia"/>
              <a:sym typeface="Mathematica1"/>
            </a:endParaRPr>
          </a:p>
          <a:p>
            <a:pPr>
              <a:defRPr/>
            </a:pPr>
            <a:r>
              <a:rPr lang="en-US" dirty="0">
                <a:solidFill>
                  <a:prstClr val="white"/>
                </a:solidFill>
                <a:latin typeface="Constantia"/>
                <a:sym typeface="Mathematica1"/>
              </a:rPr>
              <a:t>                                 to be sent to his uncle</a:t>
            </a:r>
          </a:p>
          <a:p>
            <a:pPr>
              <a:defRPr/>
            </a:pPr>
            <a:r>
              <a:rPr lang="en-US" dirty="0">
                <a:solidFill>
                  <a:prstClr val="white"/>
                </a:solidFill>
                <a:latin typeface="Constantia"/>
                <a:sym typeface="Mathematica1"/>
              </a:rPr>
              <a:t>                                 </a:t>
            </a:r>
            <a:r>
              <a:rPr lang="en-US" dirty="0" err="1">
                <a:solidFill>
                  <a:prstClr val="white"/>
                </a:solidFill>
                <a:latin typeface="Constantia"/>
                <a:sym typeface="Mathematica1"/>
              </a:rPr>
              <a:t>Aristoteles</a:t>
            </a:r>
            <a:endParaRPr lang="en-US" dirty="0">
              <a:solidFill>
                <a:prstClr val="white"/>
              </a:solidFill>
              <a:latin typeface="Constantia"/>
              <a:sym typeface="Mathematica1"/>
            </a:endParaRPr>
          </a:p>
          <a:p>
            <a:pPr>
              <a:defRPr/>
            </a:pPr>
            <a:endParaRPr lang="en-US" dirty="0">
              <a:solidFill>
                <a:prstClr val="white"/>
              </a:solidFill>
              <a:latin typeface="Constantia"/>
              <a:sym typeface="Mathematica1"/>
            </a:endParaRPr>
          </a:p>
          <a:p>
            <a:pPr>
              <a:defRPr/>
            </a:pPr>
            <a:r>
              <a:rPr lang="en-US" dirty="0">
                <a:solidFill>
                  <a:prstClr val="white"/>
                </a:solidFill>
                <a:latin typeface="Constantia"/>
                <a:sym typeface="Mathematica1"/>
              </a:rPr>
              <a:t>                               Direct Contacts:</a:t>
            </a:r>
          </a:p>
          <a:p>
            <a:pPr>
              <a:defRPr/>
            </a:pPr>
            <a:r>
              <a:rPr lang="en-US" dirty="0">
                <a:solidFill>
                  <a:prstClr val="white"/>
                </a:solidFill>
                <a:latin typeface="Constantia"/>
                <a:sym typeface="Mathematica1"/>
              </a:rPr>
              <a:t>                                      e.g.  Hipparchus</a:t>
            </a:r>
            <a:endParaRPr lang="en-US" dirty="0">
              <a:solidFill>
                <a:prstClr val="white"/>
              </a:solidFill>
              <a:latin typeface="Constantia"/>
            </a:endParaRPr>
          </a:p>
        </p:txBody>
      </p:sp>
    </p:spTree>
    <p:extLst>
      <p:ext uri="{BB962C8B-B14F-4D97-AF65-F5344CB8AC3E}">
        <p14:creationId xmlns:p14="http://schemas.microsoft.com/office/powerpoint/2010/main" val="2977899689"/>
      </p:ext>
    </p:extLst>
  </p:cSld>
  <p:clrMapOvr>
    <a:masterClrMapping/>
  </p:clrMapOvr>
  <p:transition spd="slow">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624" y="0"/>
            <a:ext cx="13295096" cy="6957392"/>
          </a:xfrm>
          <a:prstGeom prst="rect">
            <a:avLst/>
          </a:prstGeom>
        </p:spPr>
      </p:pic>
      <p:sp>
        <p:nvSpPr>
          <p:cNvPr id="4" name="Title 3"/>
          <p:cNvSpPr>
            <a:spLocks noGrp="1"/>
          </p:cNvSpPr>
          <p:nvPr>
            <p:ph type="ctrTitle"/>
          </p:nvPr>
        </p:nvSpPr>
        <p:spPr>
          <a:xfrm>
            <a:off x="1043608" y="5301208"/>
            <a:ext cx="8305800" cy="1981200"/>
          </a:xfrm>
          <a:effectLst>
            <a:outerShdw blurRad="50800" dist="114300" dir="2100000" algn="ctr" rotWithShape="0">
              <a:srgbClr val="000000">
                <a:alpha val="43137"/>
              </a:srgbClr>
            </a:outerShdw>
          </a:effectLst>
        </p:spPr>
        <p:txBody>
          <a:bodyPr/>
          <a:lstStyle/>
          <a:p>
            <a:pPr eaLnBrk="1" fontAlgn="auto" hangingPunct="1">
              <a:spcAft>
                <a:spcPts val="0"/>
              </a:spcAft>
              <a:defRPr/>
            </a:pPr>
            <a:r>
              <a:rPr lang="en-GB" b="1" dirty="0" smtClean="0"/>
              <a:t>Reason &amp; the Cosmos</a:t>
            </a:r>
            <a:br>
              <a:rPr lang="en-GB" b="1" dirty="0" smtClean="0"/>
            </a:br>
            <a:r>
              <a:rPr lang="en-GB" b="1" dirty="0"/>
              <a:t/>
            </a:r>
            <a:br>
              <a:rPr lang="en-GB" b="1" dirty="0"/>
            </a:br>
            <a:r>
              <a:rPr b="1" dirty="0" smtClean="0"/>
              <a:t/>
            </a:r>
            <a:br>
              <a:rPr b="1" dirty="0" smtClean="0"/>
            </a:br>
            <a:r>
              <a:rPr b="1" dirty="0" smtClean="0"/>
              <a:t/>
            </a:r>
            <a:br>
              <a:rPr b="1" dirty="0" smtClean="0"/>
            </a:br>
            <a:r>
              <a:rPr b="1" dirty="0" smtClean="0"/>
              <a:t/>
            </a:r>
            <a:br>
              <a:rPr b="1" dirty="0" smtClean="0"/>
            </a:br>
            <a:r>
              <a:rPr lang="en-US" b="1" dirty="0"/>
              <a:t/>
            </a:r>
            <a:br>
              <a:rPr lang="en-US" b="1" dirty="0"/>
            </a:br>
            <a:r>
              <a:rPr b="1" dirty="0" smtClean="0"/>
              <a:t>Greek Cosmology</a:t>
            </a:r>
            <a:br>
              <a:rPr b="1" dirty="0" smtClean="0"/>
            </a:br>
            <a:r>
              <a:rPr sz="4300" dirty="0" smtClean="0"/>
              <a:t/>
            </a:r>
            <a:br>
              <a:rPr sz="4300" dirty="0" smtClean="0"/>
            </a:br>
            <a:endParaRPr sz="4300" dirty="0"/>
          </a:p>
        </p:txBody>
      </p:sp>
    </p:spTree>
    <p:extLst>
      <p:ext uri="{BB962C8B-B14F-4D97-AF65-F5344CB8AC3E}">
        <p14:creationId xmlns:p14="http://schemas.microsoft.com/office/powerpoint/2010/main" val="766833834"/>
      </p:ext>
    </p:extLst>
  </p:cSld>
  <p:clrMapOvr>
    <a:masterClrMapping/>
  </p:clrMapOvr>
  <p:transition spd="slow">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85720" y="4071942"/>
            <a:ext cx="8305800" cy="1981200"/>
          </a:xfrm>
        </p:spPr>
        <p:txBody>
          <a:bodyPr/>
          <a:lstStyle/>
          <a:p>
            <a:pPr eaLnBrk="1" fontAlgn="auto" hangingPunct="1">
              <a:spcAft>
                <a:spcPts val="0"/>
              </a:spcAft>
              <a:defRPr/>
            </a:pPr>
            <a:r>
              <a:rPr lang="en-GB" dirty="0" smtClean="0"/>
              <a:t>Timeline &amp; Overview</a:t>
            </a:r>
            <a:r>
              <a:rPr dirty="0" smtClean="0"/>
              <a:t/>
            </a:r>
            <a:br>
              <a:rPr dirty="0" smtClean="0"/>
            </a:br>
            <a:r>
              <a:rPr dirty="0" smtClean="0"/>
              <a:t/>
            </a:r>
            <a:br>
              <a:rPr dirty="0" smtClean="0"/>
            </a:br>
            <a:r>
              <a:rPr dirty="0" smtClean="0"/>
              <a:t>Greek Cosmology</a:t>
            </a:r>
            <a:br>
              <a:rPr dirty="0" smtClean="0"/>
            </a:br>
            <a:r>
              <a:rPr sz="4300" dirty="0" smtClean="0"/>
              <a:t/>
            </a:r>
            <a:br>
              <a:rPr sz="4300" dirty="0" smtClean="0"/>
            </a:br>
            <a:endParaRPr sz="4300" dirty="0"/>
          </a:p>
        </p:txBody>
      </p:sp>
    </p:spTree>
    <p:extLst>
      <p:ext uri="{BB962C8B-B14F-4D97-AF65-F5344CB8AC3E}">
        <p14:creationId xmlns:p14="http://schemas.microsoft.com/office/powerpoint/2010/main" val="2497630836"/>
      </p:ext>
    </p:extLst>
  </p:cSld>
  <p:clrMapOvr>
    <a:masterClrMapping/>
  </p:clrMapOvr>
  <p:transition spd="slow">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412776"/>
            <a:ext cx="3595328" cy="5317500"/>
          </a:xfrm>
        </p:spPr>
      </p:pic>
      <p:sp>
        <p:nvSpPr>
          <p:cNvPr id="3" name="Title 2"/>
          <p:cNvSpPr>
            <a:spLocks noGrp="1"/>
          </p:cNvSpPr>
          <p:nvPr>
            <p:ph type="title"/>
          </p:nvPr>
        </p:nvSpPr>
        <p:spPr>
          <a:xfrm>
            <a:off x="-1908720" y="188638"/>
            <a:ext cx="8229600" cy="1219200"/>
          </a:xfrm>
        </p:spPr>
        <p:txBody>
          <a:bodyPr>
            <a:normAutofit fontScale="90000"/>
          </a:bodyPr>
          <a:lstStyle/>
          <a:p>
            <a:pPr algn="ctr"/>
            <a:r>
              <a:rPr lang="nl-NL" dirty="0" smtClean="0">
                <a:solidFill>
                  <a:schemeClr val="bg1">
                    <a:lumMod val="50000"/>
                    <a:lumOff val="50000"/>
                  </a:schemeClr>
                </a:solidFill>
              </a:rPr>
              <a:t>8</a:t>
            </a:r>
            <a:r>
              <a:rPr lang="nl-NL" baseline="30000" dirty="0" smtClean="0">
                <a:solidFill>
                  <a:schemeClr val="bg1">
                    <a:lumMod val="50000"/>
                    <a:lumOff val="50000"/>
                  </a:schemeClr>
                </a:solidFill>
              </a:rPr>
              <a:t>th</a:t>
            </a:r>
            <a:r>
              <a:rPr lang="nl-NL" dirty="0" smtClean="0">
                <a:solidFill>
                  <a:schemeClr val="bg1">
                    <a:lumMod val="50000"/>
                    <a:lumOff val="50000"/>
                  </a:schemeClr>
                </a:solidFill>
              </a:rPr>
              <a:t> Century BCE:</a:t>
            </a:r>
            <a:br>
              <a:rPr lang="nl-NL" dirty="0" smtClean="0">
                <a:solidFill>
                  <a:schemeClr val="bg1">
                    <a:lumMod val="50000"/>
                    <a:lumOff val="50000"/>
                  </a:schemeClr>
                </a:solidFill>
              </a:rPr>
            </a:br>
            <a:r>
              <a:rPr lang="nl-NL" dirty="0" smtClean="0">
                <a:solidFill>
                  <a:schemeClr val="bg1">
                    <a:lumMod val="50000"/>
                    <a:lumOff val="50000"/>
                  </a:schemeClr>
                </a:solidFill>
              </a:rPr>
              <a:t> mythical cosmology</a:t>
            </a:r>
            <a:endParaRPr lang="en-GB" dirty="0">
              <a:solidFill>
                <a:schemeClr val="bg1">
                  <a:lumMod val="50000"/>
                  <a:lumOff val="50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88638"/>
            <a:ext cx="4392488" cy="6441333"/>
          </a:xfrm>
          <a:prstGeom prst="rect">
            <a:avLst/>
          </a:prstGeom>
        </p:spPr>
      </p:pic>
      <p:sp>
        <p:nvSpPr>
          <p:cNvPr id="6" name="Rectangle 5"/>
          <p:cNvSpPr/>
          <p:nvPr/>
        </p:nvSpPr>
        <p:spPr>
          <a:xfrm>
            <a:off x="4572000" y="188638"/>
            <a:ext cx="4392488" cy="644133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444208" y="6021288"/>
            <a:ext cx="252028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Homerus and guide</a:t>
            </a:r>
          </a:p>
          <a:p>
            <a:pPr algn="ctr"/>
            <a:r>
              <a:rPr lang="nl-NL" dirty="0" smtClean="0"/>
              <a:t>W-A Bouguereau</a:t>
            </a:r>
            <a:endParaRPr lang="en-GB" dirty="0"/>
          </a:p>
        </p:txBody>
      </p:sp>
    </p:spTree>
    <p:extLst>
      <p:ext uri="{BB962C8B-B14F-4D97-AF65-F5344CB8AC3E}">
        <p14:creationId xmlns:p14="http://schemas.microsoft.com/office/powerpoint/2010/main" val="2613607962"/>
      </p:ext>
    </p:extLst>
  </p:cSld>
  <p:clrMapOvr>
    <a:masterClrMapping/>
  </p:clrMapOvr>
  <p:transition spd="slow">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188640"/>
            <a:ext cx="9073008" cy="1219200"/>
          </a:xfrm>
        </p:spPr>
        <p:txBody>
          <a:bodyPr>
            <a:normAutofit fontScale="90000"/>
          </a:bodyPr>
          <a:lstStyle/>
          <a:p>
            <a:pPr algn="ctr"/>
            <a:r>
              <a:rPr lang="nl-NL" dirty="0">
                <a:solidFill>
                  <a:schemeClr val="bg1">
                    <a:lumMod val="50000"/>
                    <a:lumOff val="50000"/>
                  </a:schemeClr>
                </a:solidFill>
              </a:rPr>
              <a:t>6</a:t>
            </a:r>
            <a:r>
              <a:rPr lang="nl-NL" baseline="30000" dirty="0" smtClean="0">
                <a:solidFill>
                  <a:schemeClr val="bg1">
                    <a:lumMod val="50000"/>
                    <a:lumOff val="50000"/>
                  </a:schemeClr>
                </a:solidFill>
              </a:rPr>
              <a:t>th</a:t>
            </a:r>
            <a:r>
              <a:rPr lang="nl-NL" dirty="0" smtClean="0">
                <a:solidFill>
                  <a:schemeClr val="bg1">
                    <a:lumMod val="50000"/>
                    <a:lumOff val="50000"/>
                  </a:schemeClr>
                </a:solidFill>
              </a:rPr>
              <a:t> Century BCE:</a:t>
            </a:r>
            <a:br>
              <a:rPr lang="nl-NL" dirty="0" smtClean="0">
                <a:solidFill>
                  <a:schemeClr val="bg1">
                    <a:lumMod val="50000"/>
                    <a:lumOff val="50000"/>
                  </a:schemeClr>
                </a:solidFill>
              </a:rPr>
            </a:br>
            <a:r>
              <a:rPr lang="nl-NL" dirty="0" smtClean="0">
                <a:solidFill>
                  <a:schemeClr val="bg1">
                    <a:lumMod val="50000"/>
                    <a:lumOff val="50000"/>
                  </a:schemeClr>
                </a:solidFill>
              </a:rPr>
              <a:t> Pre-Socratic Ionian Natural Philosophers</a:t>
            </a:r>
            <a:endParaRPr lang="en-GB" dirty="0">
              <a:solidFill>
                <a:schemeClr val="bg1">
                  <a:lumMod val="50000"/>
                  <a:lumOff val="50000"/>
                </a:schemeClr>
              </a:solidFill>
            </a:endParaRPr>
          </a:p>
        </p:txBody>
      </p:sp>
      <p:sp>
        <p:nvSpPr>
          <p:cNvPr id="7" name="Rectangle 6"/>
          <p:cNvSpPr/>
          <p:nvPr/>
        </p:nvSpPr>
        <p:spPr>
          <a:xfrm>
            <a:off x="6444208" y="6021288"/>
            <a:ext cx="252028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solidFill>
                  <a:prstClr val="white"/>
                </a:solidFill>
              </a:rPr>
              <a:t>Homerus and guide</a:t>
            </a:r>
          </a:p>
          <a:p>
            <a:pPr algn="ctr"/>
            <a:r>
              <a:rPr lang="nl-NL" dirty="0" smtClean="0">
                <a:solidFill>
                  <a:prstClr val="white"/>
                </a:solidFill>
              </a:rPr>
              <a:t>W-A Bouguereau</a:t>
            </a:r>
            <a:endParaRPr lang="en-GB" dirty="0">
              <a:solidFill>
                <a:prstClr val="white"/>
              </a:solidFill>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718" y="2420888"/>
            <a:ext cx="9009282" cy="3096344"/>
          </a:xfrm>
        </p:spPr>
      </p:pic>
    </p:spTree>
    <p:extLst>
      <p:ext uri="{BB962C8B-B14F-4D97-AF65-F5344CB8AC3E}">
        <p14:creationId xmlns:p14="http://schemas.microsoft.com/office/powerpoint/2010/main" val="1338317567"/>
      </p:ext>
    </p:extLst>
  </p:cSld>
  <p:clrMapOvr>
    <a:masterClrMapping/>
  </p:clrMapOvr>
  <p:transition spd="slow">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7112" y="-139583"/>
            <a:ext cx="14796750" cy="7416824"/>
          </a:xfrm>
          <a:prstGeom prst="rect">
            <a:avLst/>
          </a:prstGeom>
        </p:spPr>
      </p:pic>
      <p:sp>
        <p:nvSpPr>
          <p:cNvPr id="4" name="Title 3"/>
          <p:cNvSpPr>
            <a:spLocks noGrp="1"/>
          </p:cNvSpPr>
          <p:nvPr>
            <p:ph type="ctrTitle"/>
          </p:nvPr>
        </p:nvSpPr>
        <p:spPr>
          <a:xfrm>
            <a:off x="-468560" y="4077072"/>
            <a:ext cx="10081120" cy="1981200"/>
          </a:xfrm>
        </p:spPr>
        <p:txBody>
          <a:bodyPr/>
          <a:lstStyle/>
          <a:p>
            <a:pPr algn="l" eaLnBrk="1" fontAlgn="auto" hangingPunct="1">
              <a:spcAft>
                <a:spcPts val="0"/>
              </a:spcAft>
              <a:defRPr/>
            </a:pPr>
            <a:r>
              <a:rPr dirty="0" smtClean="0"/>
              <a:t>       </a:t>
            </a:r>
            <a:r>
              <a:rPr sz="4500" b="1" dirty="0" smtClean="0"/>
              <a:t>Babylonians</a:t>
            </a:r>
            <a:br>
              <a:rPr sz="4500" b="1" dirty="0" smtClean="0"/>
            </a:br>
            <a:r>
              <a:rPr sz="4500" b="1" dirty="0" smtClean="0"/>
              <a:t>   </a:t>
            </a:r>
            <a:br>
              <a:rPr sz="4500" b="1" dirty="0" smtClean="0"/>
            </a:br>
            <a:r>
              <a:rPr lang="en-US" sz="4500" b="1" dirty="0"/>
              <a:t/>
            </a:r>
            <a:br>
              <a:rPr lang="en-US" sz="4500" b="1" dirty="0"/>
            </a:br>
            <a:r>
              <a:rPr sz="4500" b="1" dirty="0" smtClean="0"/>
              <a:t/>
            </a:r>
            <a:br>
              <a:rPr sz="4500" b="1" dirty="0" smtClean="0"/>
            </a:br>
            <a:r>
              <a:rPr lang="en-US" sz="4500" b="1" dirty="0"/>
              <a:t/>
            </a:r>
            <a:br>
              <a:rPr lang="en-US" sz="4500" b="1" dirty="0"/>
            </a:br>
            <a:r>
              <a:rPr lang="en-US" sz="4500" b="1" dirty="0" smtClean="0"/>
              <a:t>                 </a:t>
            </a:r>
            <a:br>
              <a:rPr lang="en-US" sz="4500" b="1" dirty="0" smtClean="0"/>
            </a:br>
            <a:r>
              <a:rPr lang="en-US" sz="4500" b="1" dirty="0" smtClean="0"/>
              <a:t>                    </a:t>
            </a:r>
            <a:r>
              <a:rPr sz="4500" b="1" dirty="0" smtClean="0"/>
              <a:t>Astronomers  of  Antiquity</a:t>
            </a:r>
            <a:br>
              <a:rPr sz="4500" b="1" dirty="0" smtClean="0"/>
            </a:br>
            <a:endParaRPr sz="4500" b="1" dirty="0"/>
          </a:p>
        </p:txBody>
      </p:sp>
    </p:spTree>
    <p:extLst>
      <p:ext uri="{BB962C8B-B14F-4D97-AF65-F5344CB8AC3E}">
        <p14:creationId xmlns:p14="http://schemas.microsoft.com/office/powerpoint/2010/main" val="2321522066"/>
      </p:ext>
    </p:extLst>
  </p:cSld>
  <p:clrMapOvr>
    <a:masterClrMapping/>
  </p:clrMapOvr>
  <p:transition spd="slow">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67544" y="188640"/>
            <a:ext cx="8229600" cy="1219200"/>
          </a:xfrm>
        </p:spPr>
        <p:txBody>
          <a:bodyPr>
            <a:normAutofit fontScale="90000"/>
          </a:bodyPr>
          <a:lstStyle/>
          <a:p>
            <a:pPr algn="ctr"/>
            <a:r>
              <a:rPr lang="nl-NL" dirty="0" smtClean="0">
                <a:solidFill>
                  <a:schemeClr val="bg1">
                    <a:lumMod val="50000"/>
                    <a:lumOff val="50000"/>
                  </a:schemeClr>
                </a:solidFill>
              </a:rPr>
              <a:t>5</a:t>
            </a:r>
            <a:r>
              <a:rPr lang="nl-NL" baseline="30000" dirty="0" smtClean="0">
                <a:solidFill>
                  <a:schemeClr val="bg1">
                    <a:lumMod val="50000"/>
                    <a:lumOff val="50000"/>
                  </a:schemeClr>
                </a:solidFill>
              </a:rPr>
              <a:t>th</a:t>
            </a:r>
            <a:r>
              <a:rPr lang="nl-NL" dirty="0" smtClean="0">
                <a:solidFill>
                  <a:schemeClr val="bg1">
                    <a:lumMod val="50000"/>
                    <a:lumOff val="50000"/>
                  </a:schemeClr>
                </a:solidFill>
              </a:rPr>
              <a:t> Century BCE:</a:t>
            </a:r>
            <a:br>
              <a:rPr lang="nl-NL" dirty="0" smtClean="0">
                <a:solidFill>
                  <a:schemeClr val="bg1">
                    <a:lumMod val="50000"/>
                    <a:lumOff val="50000"/>
                  </a:schemeClr>
                </a:solidFill>
              </a:rPr>
            </a:br>
            <a:r>
              <a:rPr lang="nl-NL" dirty="0" smtClean="0">
                <a:solidFill>
                  <a:schemeClr val="bg1">
                    <a:lumMod val="50000"/>
                    <a:lumOff val="50000"/>
                  </a:schemeClr>
                </a:solidFill>
              </a:rPr>
              <a:t> Pre-Socratic Natural Philosophers</a:t>
            </a:r>
            <a:endParaRPr lang="en-GB" dirty="0">
              <a:solidFill>
                <a:schemeClr val="bg1">
                  <a:lumMod val="50000"/>
                  <a:lumOff val="50000"/>
                </a:schemeClr>
              </a:solidFill>
            </a:endParaRPr>
          </a:p>
        </p:txBody>
      </p:sp>
      <p:sp>
        <p:nvSpPr>
          <p:cNvPr id="7" name="Rectangle 6"/>
          <p:cNvSpPr/>
          <p:nvPr/>
        </p:nvSpPr>
        <p:spPr>
          <a:xfrm>
            <a:off x="6444208" y="6021288"/>
            <a:ext cx="252028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solidFill>
                  <a:prstClr val="white"/>
                </a:solidFill>
              </a:rPr>
              <a:t>Homerus and guide</a:t>
            </a:r>
          </a:p>
          <a:p>
            <a:pPr algn="ctr"/>
            <a:r>
              <a:rPr lang="nl-NL" dirty="0" smtClean="0">
                <a:solidFill>
                  <a:prstClr val="white"/>
                </a:solidFill>
              </a:rPr>
              <a:t>W-A Bouguereau</a:t>
            </a:r>
            <a:endParaRPr lang="en-GB" dirty="0">
              <a:solidFill>
                <a:prstClr val="white"/>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2348880"/>
            <a:ext cx="8938993" cy="2952328"/>
          </a:xfrm>
        </p:spPr>
      </p:pic>
    </p:spTree>
    <p:extLst>
      <p:ext uri="{BB962C8B-B14F-4D97-AF65-F5344CB8AC3E}">
        <p14:creationId xmlns:p14="http://schemas.microsoft.com/office/powerpoint/2010/main" val="449989545"/>
      </p:ext>
    </p:extLst>
  </p:cSld>
  <p:clrMapOvr>
    <a:masterClrMapping/>
  </p:clrMapOvr>
  <p:transition spd="slow">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23528" y="548680"/>
            <a:ext cx="8229600" cy="1219200"/>
          </a:xfrm>
        </p:spPr>
        <p:txBody>
          <a:bodyPr>
            <a:normAutofit fontScale="90000"/>
          </a:bodyPr>
          <a:lstStyle/>
          <a:p>
            <a:pPr algn="ctr"/>
            <a:r>
              <a:rPr lang="nl-NL" dirty="0">
                <a:solidFill>
                  <a:schemeClr val="bg1">
                    <a:lumMod val="50000"/>
                    <a:lumOff val="50000"/>
                  </a:schemeClr>
                </a:solidFill>
              </a:rPr>
              <a:t>4</a:t>
            </a:r>
            <a:r>
              <a:rPr lang="nl-NL" baseline="30000" dirty="0" smtClean="0">
                <a:solidFill>
                  <a:schemeClr val="bg1">
                    <a:lumMod val="50000"/>
                    <a:lumOff val="50000"/>
                  </a:schemeClr>
                </a:solidFill>
              </a:rPr>
              <a:t>th</a:t>
            </a:r>
            <a:r>
              <a:rPr lang="nl-NL" dirty="0" smtClean="0">
                <a:solidFill>
                  <a:schemeClr val="bg1">
                    <a:lumMod val="50000"/>
                    <a:lumOff val="50000"/>
                  </a:schemeClr>
                </a:solidFill>
              </a:rPr>
              <a:t> Century BCE:</a:t>
            </a:r>
            <a:br>
              <a:rPr lang="nl-NL" dirty="0" smtClean="0">
                <a:solidFill>
                  <a:schemeClr val="bg1">
                    <a:lumMod val="50000"/>
                    <a:lumOff val="50000"/>
                  </a:schemeClr>
                </a:solidFill>
              </a:rPr>
            </a:br>
            <a:r>
              <a:rPr lang="nl-NL" dirty="0" smtClean="0">
                <a:solidFill>
                  <a:schemeClr val="bg1">
                    <a:lumMod val="50000"/>
                    <a:lumOff val="50000"/>
                  </a:schemeClr>
                </a:solidFill>
              </a:rPr>
              <a:t>from Plato to Aristoteles</a:t>
            </a:r>
            <a:br>
              <a:rPr lang="nl-NL" dirty="0" smtClean="0">
                <a:solidFill>
                  <a:schemeClr val="bg1">
                    <a:lumMod val="50000"/>
                    <a:lumOff val="50000"/>
                  </a:schemeClr>
                </a:solidFill>
              </a:rPr>
            </a:br>
            <a:r>
              <a:rPr lang="nl-NL" dirty="0" smtClean="0">
                <a:solidFill>
                  <a:schemeClr val="bg1">
                    <a:lumMod val="50000"/>
                    <a:lumOff val="50000"/>
                  </a:schemeClr>
                </a:solidFill>
              </a:rPr>
              <a:t> </a:t>
            </a:r>
            <a:endParaRPr lang="en-GB" dirty="0">
              <a:solidFill>
                <a:schemeClr val="bg1">
                  <a:lumMod val="50000"/>
                  <a:lumOff val="50000"/>
                </a:schemeClr>
              </a:solidFill>
            </a:endParaRPr>
          </a:p>
        </p:txBody>
      </p:sp>
      <p:sp>
        <p:nvSpPr>
          <p:cNvPr id="7" name="Rectangle 6"/>
          <p:cNvSpPr/>
          <p:nvPr/>
        </p:nvSpPr>
        <p:spPr>
          <a:xfrm>
            <a:off x="6444208" y="6021288"/>
            <a:ext cx="252028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solidFill>
                  <a:prstClr val="white"/>
                </a:solidFill>
              </a:rPr>
              <a:t>Homerus and guide</a:t>
            </a:r>
          </a:p>
          <a:p>
            <a:pPr algn="ctr"/>
            <a:r>
              <a:rPr lang="nl-NL" dirty="0" smtClean="0">
                <a:solidFill>
                  <a:prstClr val="white"/>
                </a:solidFill>
              </a:rPr>
              <a:t>W-A Bouguereau</a:t>
            </a:r>
            <a:endParaRPr lang="en-GB" dirty="0">
              <a:solidFill>
                <a:prstClr val="white"/>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156124"/>
            <a:ext cx="7992888" cy="5666719"/>
          </a:xfrm>
        </p:spPr>
      </p:pic>
    </p:spTree>
    <p:extLst>
      <p:ext uri="{BB962C8B-B14F-4D97-AF65-F5344CB8AC3E}">
        <p14:creationId xmlns:p14="http://schemas.microsoft.com/office/powerpoint/2010/main" val="2132969159"/>
      </p:ext>
    </p:extLst>
  </p:cSld>
  <p:clrMapOvr>
    <a:masterClrMapping/>
  </p:clrMapOvr>
  <p:transition spd="slow">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23528" y="548680"/>
            <a:ext cx="8229600" cy="1219200"/>
          </a:xfrm>
        </p:spPr>
        <p:txBody>
          <a:bodyPr>
            <a:normAutofit fontScale="90000"/>
          </a:bodyPr>
          <a:lstStyle/>
          <a:p>
            <a:pPr algn="ctr"/>
            <a:r>
              <a:rPr lang="nl-NL" dirty="0" smtClean="0">
                <a:solidFill>
                  <a:schemeClr val="bg1">
                    <a:lumMod val="50000"/>
                    <a:lumOff val="50000"/>
                  </a:schemeClr>
                </a:solidFill>
              </a:rPr>
              <a:t>3</a:t>
            </a:r>
            <a:r>
              <a:rPr lang="nl-NL" baseline="30000" dirty="0" smtClean="0">
                <a:solidFill>
                  <a:schemeClr val="bg1">
                    <a:lumMod val="50000"/>
                    <a:lumOff val="50000"/>
                  </a:schemeClr>
                </a:solidFill>
              </a:rPr>
              <a:t>rd</a:t>
            </a:r>
            <a:r>
              <a:rPr lang="nl-NL" dirty="0" smtClean="0">
                <a:solidFill>
                  <a:schemeClr val="bg1">
                    <a:lumMod val="50000"/>
                    <a:lumOff val="50000"/>
                  </a:schemeClr>
                </a:solidFill>
              </a:rPr>
              <a:t> Century BCE – 1</a:t>
            </a:r>
            <a:r>
              <a:rPr lang="nl-NL" baseline="30000" dirty="0" smtClean="0">
                <a:solidFill>
                  <a:schemeClr val="bg1">
                    <a:lumMod val="50000"/>
                    <a:lumOff val="50000"/>
                  </a:schemeClr>
                </a:solidFill>
              </a:rPr>
              <a:t>st</a:t>
            </a:r>
            <a:r>
              <a:rPr lang="nl-NL" dirty="0" smtClean="0">
                <a:solidFill>
                  <a:schemeClr val="bg1">
                    <a:lumMod val="50000"/>
                    <a:lumOff val="50000"/>
                  </a:schemeClr>
                </a:solidFill>
              </a:rPr>
              <a:t> Century AD:</a:t>
            </a:r>
            <a:br>
              <a:rPr lang="nl-NL" dirty="0" smtClean="0">
                <a:solidFill>
                  <a:schemeClr val="bg1">
                    <a:lumMod val="50000"/>
                    <a:lumOff val="50000"/>
                  </a:schemeClr>
                </a:solidFill>
              </a:rPr>
            </a:br>
            <a:r>
              <a:rPr lang="nl-NL" dirty="0" smtClean="0">
                <a:solidFill>
                  <a:schemeClr val="bg1">
                    <a:lumMod val="50000"/>
                    <a:lumOff val="50000"/>
                  </a:schemeClr>
                </a:solidFill>
              </a:rPr>
              <a:t>the Hellenistic Scientific Revolution</a:t>
            </a:r>
            <a:br>
              <a:rPr lang="nl-NL" dirty="0" smtClean="0">
                <a:solidFill>
                  <a:schemeClr val="bg1">
                    <a:lumMod val="50000"/>
                    <a:lumOff val="50000"/>
                  </a:schemeClr>
                </a:solidFill>
              </a:rPr>
            </a:br>
            <a:r>
              <a:rPr lang="nl-NL" dirty="0" smtClean="0">
                <a:solidFill>
                  <a:schemeClr val="bg1">
                    <a:lumMod val="50000"/>
                    <a:lumOff val="50000"/>
                  </a:schemeClr>
                </a:solidFill>
              </a:rPr>
              <a:t> </a:t>
            </a:r>
            <a:endParaRPr lang="en-GB" dirty="0">
              <a:solidFill>
                <a:schemeClr val="bg1">
                  <a:lumMod val="50000"/>
                  <a:lumOff val="50000"/>
                </a:schemeClr>
              </a:solidFill>
            </a:endParaRPr>
          </a:p>
        </p:txBody>
      </p:sp>
      <p:sp>
        <p:nvSpPr>
          <p:cNvPr id="7" name="Rectangle 6"/>
          <p:cNvSpPr/>
          <p:nvPr/>
        </p:nvSpPr>
        <p:spPr>
          <a:xfrm>
            <a:off x="6444208" y="6021288"/>
            <a:ext cx="252028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solidFill>
                  <a:prstClr val="white"/>
                </a:solidFill>
              </a:rPr>
              <a:t>Homerus and guide</a:t>
            </a:r>
          </a:p>
          <a:p>
            <a:pPr algn="ctr"/>
            <a:r>
              <a:rPr lang="nl-NL" dirty="0" smtClean="0">
                <a:solidFill>
                  <a:prstClr val="white"/>
                </a:solidFill>
              </a:rPr>
              <a:t>W-A Bouguereau</a:t>
            </a:r>
            <a:endParaRPr lang="en-GB" dirty="0">
              <a:solidFill>
                <a:prstClr val="white"/>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613" y="1484784"/>
            <a:ext cx="8898579" cy="5112568"/>
          </a:xfrm>
        </p:spPr>
      </p:pic>
    </p:spTree>
    <p:extLst>
      <p:ext uri="{BB962C8B-B14F-4D97-AF65-F5344CB8AC3E}">
        <p14:creationId xmlns:p14="http://schemas.microsoft.com/office/powerpoint/2010/main" val="3031384320"/>
      </p:ext>
    </p:extLst>
  </p:cSld>
  <p:clrMapOvr>
    <a:masterClrMapping/>
  </p:clrMapOvr>
  <p:transition spd="slow">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85720" y="4071942"/>
            <a:ext cx="8305800" cy="1981200"/>
          </a:xfrm>
        </p:spPr>
        <p:txBody>
          <a:bodyPr/>
          <a:lstStyle/>
          <a:p>
            <a:pPr eaLnBrk="1" fontAlgn="auto" hangingPunct="1">
              <a:spcAft>
                <a:spcPts val="0"/>
              </a:spcAft>
              <a:defRPr/>
            </a:pPr>
            <a:r>
              <a:rPr lang="en-GB" dirty="0" smtClean="0"/>
              <a:t>Ionia</a:t>
            </a:r>
            <a:r>
              <a:rPr dirty="0" smtClean="0"/>
              <a:t/>
            </a:r>
            <a:br>
              <a:rPr dirty="0" smtClean="0"/>
            </a:br>
            <a:r>
              <a:rPr dirty="0" smtClean="0"/>
              <a:t/>
            </a:r>
            <a:br>
              <a:rPr dirty="0" smtClean="0"/>
            </a:br>
            <a:r>
              <a:rPr dirty="0" smtClean="0"/>
              <a:t>Natural Philosophers</a:t>
            </a:r>
            <a:br>
              <a:rPr dirty="0" smtClean="0"/>
            </a:br>
            <a:r>
              <a:rPr sz="4300" dirty="0" smtClean="0"/>
              <a:t/>
            </a:r>
            <a:br>
              <a:rPr sz="4300" dirty="0" smtClean="0"/>
            </a:br>
            <a:endParaRPr sz="4300" dirty="0"/>
          </a:p>
        </p:txBody>
      </p:sp>
    </p:spTree>
    <p:extLst>
      <p:ext uri="{BB962C8B-B14F-4D97-AF65-F5344CB8AC3E}">
        <p14:creationId xmlns:p14="http://schemas.microsoft.com/office/powerpoint/2010/main" val="3218604256"/>
      </p:ext>
    </p:extLst>
  </p:cSld>
  <p:clrMapOvr>
    <a:masterClrMapping/>
  </p:clrMapOvr>
  <p:transition spd="slow">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8" descr="mile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0506" y="1703388"/>
            <a:ext cx="4462462"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25"/>
          <p:cNvSpPr>
            <a:spLocks noChangeArrowheads="1"/>
          </p:cNvSpPr>
          <p:nvPr/>
        </p:nvSpPr>
        <p:spPr bwMode="auto">
          <a:xfrm>
            <a:off x="142876" y="1714500"/>
            <a:ext cx="3775696" cy="983846"/>
          </a:xfrm>
          <a:prstGeom prst="rect">
            <a:avLst/>
          </a:prstGeom>
          <a:solidFill>
            <a:schemeClr val="tx1">
              <a:lumMod val="65000"/>
            </a:schemeClr>
          </a:solidFill>
          <a:ln w="25400">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prstClr val="white"/>
              </a:solidFill>
            </a:endParaRPr>
          </a:p>
        </p:txBody>
      </p:sp>
      <p:sp>
        <p:nvSpPr>
          <p:cNvPr id="9220" name="Rectangle 24"/>
          <p:cNvSpPr>
            <a:spLocks noChangeArrowheads="1"/>
          </p:cNvSpPr>
          <p:nvPr/>
        </p:nvSpPr>
        <p:spPr bwMode="auto">
          <a:xfrm>
            <a:off x="4067175" y="4652963"/>
            <a:ext cx="4897438" cy="1008062"/>
          </a:xfrm>
          <a:prstGeom prst="rect">
            <a:avLst/>
          </a:prstGeom>
          <a:solidFill>
            <a:schemeClr val="tx1">
              <a:lumMod val="65000"/>
            </a:schemeClr>
          </a:solidFill>
          <a:ln w="25400">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prstClr val="white"/>
              </a:solidFill>
            </a:endParaRPr>
          </a:p>
        </p:txBody>
      </p:sp>
      <p:sp>
        <p:nvSpPr>
          <p:cNvPr id="218114" name="Rectangle 2"/>
          <p:cNvSpPr>
            <a:spLocks noGrp="1" noChangeArrowheads="1"/>
          </p:cNvSpPr>
          <p:nvPr>
            <p:ph type="title" idx="4294967295"/>
          </p:nvPr>
        </p:nvSpPr>
        <p:spPr>
          <a:xfrm>
            <a:off x="468313" y="-171450"/>
            <a:ext cx="8229600" cy="1371600"/>
          </a:xfrm>
        </p:spPr>
        <p:txBody>
          <a:bodyPr/>
          <a:lstStyle/>
          <a:p>
            <a:pPr>
              <a:defRPr/>
            </a:pPr>
            <a:r>
              <a:rPr lang="en-US" sz="5500" dirty="0">
                <a:solidFill>
                  <a:schemeClr val="tx1"/>
                </a:solidFill>
              </a:rPr>
              <a:t>Ionia, 6</a:t>
            </a:r>
            <a:r>
              <a:rPr lang="en-US" sz="5500" baseline="30000" dirty="0">
                <a:solidFill>
                  <a:schemeClr val="tx1"/>
                </a:solidFill>
              </a:rPr>
              <a:t>th</a:t>
            </a:r>
            <a:r>
              <a:rPr lang="en-US" sz="5500" dirty="0">
                <a:solidFill>
                  <a:schemeClr val="tx1"/>
                </a:solidFill>
              </a:rPr>
              <a:t> century B.C.</a:t>
            </a:r>
          </a:p>
        </p:txBody>
      </p:sp>
      <p:sp>
        <p:nvSpPr>
          <p:cNvPr id="9222" name="Text Box 18"/>
          <p:cNvSpPr txBox="1">
            <a:spLocks noChangeArrowheads="1"/>
          </p:cNvSpPr>
          <p:nvPr/>
        </p:nvSpPr>
        <p:spPr bwMode="auto">
          <a:xfrm>
            <a:off x="251520" y="1810154"/>
            <a:ext cx="4572000" cy="88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70000"/>
              </a:lnSpc>
              <a:spcBef>
                <a:spcPct val="50000"/>
              </a:spcBef>
            </a:pPr>
            <a:r>
              <a:rPr lang="en-US" altLang="en-US" dirty="0" smtClean="0">
                <a:solidFill>
                  <a:srgbClr val="FFFF00"/>
                </a:solidFill>
              </a:rPr>
              <a:t> </a:t>
            </a:r>
            <a:r>
              <a:rPr lang="en-US" altLang="en-US" dirty="0" smtClean="0">
                <a:solidFill>
                  <a:prstClr val="white"/>
                </a:solidFill>
              </a:rPr>
              <a:t>… </a:t>
            </a:r>
            <a:r>
              <a:rPr lang="en-US" altLang="en-US" sz="1600" dirty="0" smtClean="0">
                <a:solidFill>
                  <a:prstClr val="white"/>
                </a:solidFill>
                <a:latin typeface="Constantia" panose="02030602050306030303" pitchFamily="18" charset="0"/>
              </a:rPr>
              <a:t>the Ionian coast, 6</a:t>
            </a:r>
            <a:r>
              <a:rPr lang="en-US" altLang="en-US" sz="1600" baseline="30000" dirty="0" smtClean="0">
                <a:solidFill>
                  <a:prstClr val="white"/>
                </a:solidFill>
                <a:latin typeface="Constantia" panose="02030602050306030303" pitchFamily="18" charset="0"/>
              </a:rPr>
              <a:t>th </a:t>
            </a:r>
            <a:r>
              <a:rPr lang="en-US" altLang="en-US" sz="1600" dirty="0" smtClean="0">
                <a:solidFill>
                  <a:prstClr val="white"/>
                </a:solidFill>
                <a:latin typeface="Constantia" panose="02030602050306030303" pitchFamily="18" charset="0"/>
              </a:rPr>
              <a:t>century B.C.,</a:t>
            </a:r>
          </a:p>
          <a:p>
            <a:pPr eaLnBrk="1" hangingPunct="1">
              <a:lnSpc>
                <a:spcPct val="70000"/>
              </a:lnSpc>
              <a:spcBef>
                <a:spcPct val="50000"/>
              </a:spcBef>
            </a:pPr>
            <a:r>
              <a:rPr lang="en-US" altLang="en-US" sz="1600" dirty="0" smtClean="0">
                <a:solidFill>
                  <a:prstClr val="white"/>
                </a:solidFill>
                <a:latin typeface="Constantia" panose="02030602050306030303" pitchFamily="18" charset="0"/>
              </a:rPr>
              <a:t> </a:t>
            </a:r>
            <a:r>
              <a:rPr lang="en-US" altLang="en-US" sz="1600" i="1" dirty="0" smtClean="0">
                <a:solidFill>
                  <a:prstClr val="white"/>
                </a:solidFill>
                <a:latin typeface="Constantia" panose="02030602050306030303" pitchFamily="18" charset="0"/>
              </a:rPr>
              <a:t>regularities and symmetries</a:t>
            </a:r>
            <a:r>
              <a:rPr lang="en-US" altLang="en-US" sz="1600" dirty="0" smtClean="0">
                <a:solidFill>
                  <a:prstClr val="white"/>
                </a:solidFill>
                <a:latin typeface="Constantia" panose="02030602050306030303" pitchFamily="18" charset="0"/>
              </a:rPr>
              <a:t> in nature </a:t>
            </a:r>
          </a:p>
          <a:p>
            <a:pPr eaLnBrk="1" hangingPunct="1">
              <a:lnSpc>
                <a:spcPct val="70000"/>
              </a:lnSpc>
              <a:spcBef>
                <a:spcPct val="50000"/>
              </a:spcBef>
            </a:pPr>
            <a:r>
              <a:rPr lang="en-US" altLang="en-US" sz="1600" dirty="0" smtClean="0">
                <a:solidFill>
                  <a:prstClr val="white"/>
                </a:solidFill>
                <a:latin typeface="Constantia" panose="02030602050306030303" pitchFamily="18" charset="0"/>
              </a:rPr>
              <a:t> recognized as keys to the cosmos …</a:t>
            </a:r>
          </a:p>
        </p:txBody>
      </p:sp>
      <p:sp>
        <p:nvSpPr>
          <p:cNvPr id="9223" name="Text Box 19"/>
          <p:cNvSpPr txBox="1">
            <a:spLocks noChangeArrowheads="1"/>
          </p:cNvSpPr>
          <p:nvPr/>
        </p:nvSpPr>
        <p:spPr bwMode="auto">
          <a:xfrm>
            <a:off x="4175919" y="4730750"/>
            <a:ext cx="5111750" cy="202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70000"/>
              </a:lnSpc>
              <a:spcBef>
                <a:spcPct val="50000"/>
              </a:spcBef>
              <a:buFont typeface="Wingdings" pitchFamily="2" charset="2"/>
              <a:buNone/>
            </a:pPr>
            <a:r>
              <a:rPr lang="en-US" altLang="en-US" dirty="0" smtClean="0">
                <a:solidFill>
                  <a:srgbClr val="FFFF00"/>
                </a:solidFill>
                <a:sym typeface="Wingdings" pitchFamily="2" charset="2"/>
              </a:rPr>
              <a:t>     </a:t>
            </a:r>
            <a:r>
              <a:rPr lang="en-US" altLang="en-US" sz="1400" i="1" dirty="0" smtClean="0">
                <a:solidFill>
                  <a:prstClr val="white"/>
                </a:solidFill>
                <a:latin typeface="Constantia" panose="02030602050306030303" pitchFamily="18" charset="0"/>
                <a:sym typeface="Wingdings" pitchFamily="2" charset="2"/>
              </a:rPr>
              <a:t>Mathematics </a:t>
            </a:r>
            <a:r>
              <a:rPr lang="en-US" altLang="en-US" sz="1400" dirty="0" smtClean="0">
                <a:solidFill>
                  <a:prstClr val="white"/>
                </a:solidFill>
                <a:latin typeface="Constantia" panose="02030602050306030303" pitchFamily="18" charset="0"/>
                <a:sym typeface="Wingdings" pitchFamily="2" charset="2"/>
              </a:rPr>
              <a:t>as natural language of cosmos</a:t>
            </a:r>
          </a:p>
          <a:p>
            <a:pPr eaLnBrk="1" hangingPunct="1">
              <a:lnSpc>
                <a:spcPct val="70000"/>
              </a:lnSpc>
              <a:spcBef>
                <a:spcPct val="50000"/>
              </a:spcBef>
              <a:buFont typeface="Wingdings" pitchFamily="2" charset="2"/>
              <a:buNone/>
            </a:pPr>
            <a:r>
              <a:rPr lang="en-US" altLang="en-US" sz="1400" dirty="0" smtClean="0">
                <a:solidFill>
                  <a:prstClr val="white"/>
                </a:solidFill>
                <a:latin typeface="Constantia" panose="02030602050306030303" pitchFamily="18" charset="0"/>
                <a:sym typeface="Wingdings" pitchFamily="2" charset="2"/>
              </a:rPr>
              <a:t>   Physical cosmos modelled after </a:t>
            </a:r>
            <a:r>
              <a:rPr lang="en-US" altLang="en-US" sz="1400" i="1" dirty="0" smtClean="0">
                <a:solidFill>
                  <a:prstClr val="white"/>
                </a:solidFill>
                <a:latin typeface="Constantia" panose="02030602050306030303" pitchFamily="18" charset="0"/>
                <a:sym typeface="Wingdings" pitchFamily="2" charset="2"/>
              </a:rPr>
              <a:t>ideal form</a:t>
            </a:r>
            <a:r>
              <a:rPr lang="en-US" altLang="en-US" sz="1400" dirty="0" smtClean="0">
                <a:solidFill>
                  <a:prstClr val="white"/>
                </a:solidFill>
                <a:latin typeface="Constantia" panose="02030602050306030303" pitchFamily="18" charset="0"/>
                <a:sym typeface="Wingdings" pitchFamily="2" charset="2"/>
              </a:rPr>
              <a:t>, </a:t>
            </a:r>
          </a:p>
          <a:p>
            <a:pPr eaLnBrk="1" hangingPunct="1">
              <a:lnSpc>
                <a:spcPct val="70000"/>
              </a:lnSpc>
              <a:spcBef>
                <a:spcPct val="50000"/>
              </a:spcBef>
              <a:buFont typeface="Wingdings" pitchFamily="2" charset="2"/>
              <a:buNone/>
            </a:pPr>
            <a:r>
              <a:rPr lang="en-US" altLang="en-US" sz="1400" dirty="0" smtClean="0">
                <a:solidFill>
                  <a:prstClr val="white"/>
                </a:solidFill>
                <a:latin typeface="Constantia" panose="02030602050306030303" pitchFamily="18" charset="0"/>
                <a:sym typeface="Wingdings" pitchFamily="2" charset="2"/>
              </a:rPr>
              <a:t>    	   encrypted in concepts of </a:t>
            </a:r>
            <a:r>
              <a:rPr lang="en-US" altLang="en-US" sz="1400" i="1" dirty="0" smtClean="0">
                <a:solidFill>
                  <a:prstClr val="white"/>
                </a:solidFill>
                <a:latin typeface="Constantia" panose="02030602050306030303" pitchFamily="18" charset="0"/>
                <a:sym typeface="Wingdings" pitchFamily="2" charset="2"/>
              </a:rPr>
              <a:t>geometry</a:t>
            </a:r>
          </a:p>
          <a:p>
            <a:pPr eaLnBrk="1" hangingPunct="1">
              <a:lnSpc>
                <a:spcPct val="70000"/>
              </a:lnSpc>
              <a:spcBef>
                <a:spcPct val="50000"/>
              </a:spcBef>
              <a:buFont typeface="Wingdings" pitchFamily="2" charset="2"/>
              <a:buNone/>
            </a:pPr>
            <a:endParaRPr lang="en-US" altLang="en-US" sz="1600" i="1" dirty="0">
              <a:solidFill>
                <a:prstClr val="white"/>
              </a:solidFill>
              <a:latin typeface="Constantia" panose="02030602050306030303" pitchFamily="18" charset="0"/>
              <a:sym typeface="Wingdings" pitchFamily="2" charset="2"/>
            </a:endParaRPr>
          </a:p>
          <a:p>
            <a:pPr eaLnBrk="1" hangingPunct="1">
              <a:lnSpc>
                <a:spcPct val="70000"/>
              </a:lnSpc>
              <a:spcBef>
                <a:spcPct val="50000"/>
              </a:spcBef>
              <a:buFont typeface="Wingdings" pitchFamily="2" charset="2"/>
              <a:buNone/>
            </a:pPr>
            <a:r>
              <a:rPr lang="en-US" altLang="en-US" i="1" dirty="0" smtClean="0">
                <a:solidFill>
                  <a:srgbClr val="FFFF00"/>
                </a:solidFill>
                <a:sym typeface="Wingdings" pitchFamily="2" charset="2"/>
              </a:rPr>
              <a:t> </a:t>
            </a:r>
            <a:r>
              <a:rPr lang="en-US" altLang="en-US" sz="1400" dirty="0" smtClean="0">
                <a:solidFill>
                  <a:prstClr val="white"/>
                </a:solidFill>
                <a:latin typeface="Papyrus" pitchFamily="66" charset="0"/>
              </a:rPr>
              <a:t>… </a:t>
            </a:r>
            <a:r>
              <a:rPr lang="en-US" altLang="en-US" sz="1400" dirty="0" smtClean="0">
                <a:solidFill>
                  <a:prstClr val="white"/>
                </a:solidFill>
                <a:latin typeface="+mn-lt"/>
              </a:rPr>
              <a:t>Anaximander of Miletus:     the </a:t>
            </a:r>
            <a:r>
              <a:rPr lang="en-US" altLang="en-US" sz="1400" dirty="0" err="1" smtClean="0">
                <a:solidFill>
                  <a:prstClr val="white"/>
                </a:solidFill>
                <a:latin typeface="+mn-lt"/>
              </a:rPr>
              <a:t>Apeiron</a:t>
            </a:r>
            <a:endParaRPr lang="en-US" altLang="en-US" sz="1400" dirty="0" smtClean="0">
              <a:solidFill>
                <a:prstClr val="white"/>
              </a:solidFill>
              <a:latin typeface="+mn-lt"/>
            </a:endParaRPr>
          </a:p>
          <a:p>
            <a:pPr eaLnBrk="1" hangingPunct="1">
              <a:lnSpc>
                <a:spcPct val="70000"/>
              </a:lnSpc>
              <a:spcBef>
                <a:spcPct val="50000"/>
              </a:spcBef>
              <a:buFont typeface="Wingdings" pitchFamily="2" charset="2"/>
              <a:buNone/>
            </a:pPr>
            <a:r>
              <a:rPr lang="en-US" altLang="en-US" sz="1400" dirty="0" smtClean="0">
                <a:solidFill>
                  <a:prstClr val="white"/>
                </a:solidFill>
                <a:latin typeface="+mn-lt"/>
              </a:rPr>
              <a:t>     Pythagoras of Samos:           music of spheres</a:t>
            </a:r>
          </a:p>
          <a:p>
            <a:pPr eaLnBrk="1" hangingPunct="1">
              <a:lnSpc>
                <a:spcPct val="70000"/>
              </a:lnSpc>
              <a:spcBef>
                <a:spcPct val="50000"/>
              </a:spcBef>
              <a:buFont typeface="Wingdings" pitchFamily="2" charset="2"/>
              <a:buNone/>
            </a:pPr>
            <a:r>
              <a:rPr lang="en-US" altLang="en-US" sz="1400" dirty="0" smtClean="0">
                <a:solidFill>
                  <a:prstClr val="white"/>
                </a:solidFill>
                <a:latin typeface="+mn-lt"/>
              </a:rPr>
              <a:t>     Plato:                                       Platonic solids</a:t>
            </a:r>
          </a:p>
        </p:txBody>
      </p:sp>
      <p:sp>
        <p:nvSpPr>
          <p:cNvPr id="218135" name="Text Box 23"/>
          <p:cNvSpPr txBox="1">
            <a:spLocks noChangeArrowheads="1"/>
          </p:cNvSpPr>
          <p:nvPr/>
        </p:nvSpPr>
        <p:spPr bwMode="auto">
          <a:xfrm>
            <a:off x="2000250" y="1000125"/>
            <a:ext cx="9144000" cy="646113"/>
          </a:xfrm>
          <a:prstGeom prst="rect">
            <a:avLst/>
          </a:prstGeom>
          <a:noFill/>
          <a:ln w="9525">
            <a:noFill/>
            <a:miter lim="800000"/>
            <a:headEnd/>
            <a:tailEnd/>
          </a:ln>
          <a:effectLst/>
        </p:spPr>
        <p:txBody>
          <a:bodyPr>
            <a:spAutoFit/>
          </a:bodyPr>
          <a:lstStyle/>
          <a:p>
            <a:pPr>
              <a:lnSpc>
                <a:spcPct val="50000"/>
              </a:lnSpc>
              <a:spcBef>
                <a:spcPct val="50000"/>
              </a:spcBef>
              <a:defRPr/>
            </a:pPr>
            <a:r>
              <a:rPr lang="en-US" sz="2400" dirty="0">
                <a:solidFill>
                  <a:prstClr val="white"/>
                </a:solidFill>
                <a:latin typeface="Book Antiqua"/>
              </a:rPr>
              <a:t> </a:t>
            </a:r>
            <a:r>
              <a:rPr lang="en-US" sz="2400" dirty="0" smtClean="0">
                <a:solidFill>
                  <a:prstClr val="white"/>
                </a:solidFill>
                <a:latin typeface="Book Antiqua"/>
              </a:rPr>
              <a:t> </a:t>
            </a:r>
            <a:r>
              <a:rPr lang="en-US" sz="2400" dirty="0">
                <a:solidFill>
                  <a:prstClr val="white"/>
                </a:solidFill>
                <a:latin typeface="Book Antiqua"/>
              </a:rPr>
              <a:t>P</a:t>
            </a:r>
            <a:r>
              <a:rPr lang="en-US" sz="2400" dirty="0" smtClean="0">
                <a:solidFill>
                  <a:prstClr val="white"/>
                </a:solidFill>
                <a:latin typeface="Book Antiqua"/>
              </a:rPr>
              <a:t>hase </a:t>
            </a:r>
            <a:r>
              <a:rPr lang="en-US" sz="2400" dirty="0">
                <a:solidFill>
                  <a:prstClr val="white"/>
                </a:solidFill>
                <a:latin typeface="Book Antiqua"/>
              </a:rPr>
              <a:t>transition in human history:   </a:t>
            </a:r>
          </a:p>
          <a:p>
            <a:pPr>
              <a:lnSpc>
                <a:spcPct val="50000"/>
              </a:lnSpc>
              <a:spcBef>
                <a:spcPct val="50000"/>
              </a:spcBef>
              <a:defRPr/>
            </a:pPr>
            <a:r>
              <a:rPr lang="en-US" sz="2400" dirty="0">
                <a:solidFill>
                  <a:prstClr val="white"/>
                </a:solidFill>
                <a:latin typeface="Book Antiqua"/>
              </a:rPr>
              <a:t>        the mythical world obsolete </a:t>
            </a:r>
          </a:p>
        </p:txBody>
      </p:sp>
      <p:sp>
        <p:nvSpPr>
          <p:cNvPr id="9225" name="Text Box 21"/>
          <p:cNvSpPr txBox="1">
            <a:spLocks noChangeArrowheads="1"/>
          </p:cNvSpPr>
          <p:nvPr/>
        </p:nvSpPr>
        <p:spPr bwMode="auto">
          <a:xfrm>
            <a:off x="755650" y="3141663"/>
            <a:ext cx="2232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1200" smtClean="0">
                <a:solidFill>
                  <a:srgbClr val="FFFF00"/>
                </a:solidFill>
              </a:rPr>
              <a:t>Pythagoras</a:t>
            </a:r>
          </a:p>
        </p:txBody>
      </p:sp>
      <p:sp>
        <p:nvSpPr>
          <p:cNvPr id="9226" name="Text Box 29"/>
          <p:cNvSpPr txBox="1">
            <a:spLocks noChangeArrowheads="1"/>
          </p:cNvSpPr>
          <p:nvPr/>
        </p:nvSpPr>
        <p:spPr bwMode="auto">
          <a:xfrm>
            <a:off x="4572000" y="4214813"/>
            <a:ext cx="10080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1200" smtClean="0">
                <a:solidFill>
                  <a:prstClr val="white"/>
                </a:solidFill>
              </a:rPr>
              <a:t>Miletus</a:t>
            </a:r>
          </a:p>
        </p:txBody>
      </p:sp>
      <p:pic>
        <p:nvPicPr>
          <p:cNvPr id="9227" name="Picture 12" descr="anaximande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4" y="2794000"/>
            <a:ext cx="3775697"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4083843" y="1712913"/>
            <a:ext cx="4880770" cy="2857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229" name="Picture 27" descr="Ion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744" y="1714500"/>
            <a:ext cx="2264869" cy="285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Text Box 29"/>
          <p:cNvSpPr txBox="1">
            <a:spLocks noChangeArrowheads="1"/>
          </p:cNvSpPr>
          <p:nvPr/>
        </p:nvSpPr>
        <p:spPr bwMode="auto">
          <a:xfrm>
            <a:off x="357188" y="3143250"/>
            <a:ext cx="1357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1200" smtClean="0">
                <a:solidFill>
                  <a:prstClr val="black"/>
                </a:solidFill>
              </a:rPr>
              <a:t>Anaximander</a:t>
            </a:r>
          </a:p>
        </p:txBody>
      </p:sp>
      <p:sp>
        <p:nvSpPr>
          <p:cNvPr id="2" name="Rectangle 1"/>
          <p:cNvSpPr/>
          <p:nvPr/>
        </p:nvSpPr>
        <p:spPr>
          <a:xfrm>
            <a:off x="6699744" y="1702445"/>
            <a:ext cx="2264869" cy="28653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142876" y="2794000"/>
            <a:ext cx="3775695" cy="39338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083844" y="5741796"/>
            <a:ext cx="4880770" cy="9558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65535022"/>
      </p:ext>
    </p:extLst>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143108" y="214290"/>
            <a:ext cx="8229600" cy="1143000"/>
          </a:xfrm>
        </p:spPr>
        <p:txBody>
          <a:bodyPr>
            <a:normAutofit fontScale="90000"/>
          </a:bodyPr>
          <a:lstStyle/>
          <a:p>
            <a:pPr>
              <a:defRPr/>
            </a:pPr>
            <a:r>
              <a:rPr lang="en-US" sz="5100" dirty="0" smtClean="0"/>
              <a:t>Anaximander</a:t>
            </a:r>
            <a:br>
              <a:rPr lang="en-US" sz="5100" dirty="0" smtClean="0"/>
            </a:br>
            <a:r>
              <a:rPr lang="en-US" sz="2800" dirty="0" smtClean="0"/>
              <a:t>the First Cosmologist  </a:t>
            </a:r>
            <a:br>
              <a:rPr lang="en-US" sz="2800" dirty="0" smtClean="0"/>
            </a:br>
            <a:r>
              <a:rPr lang="en-US" sz="2800" dirty="0" smtClean="0"/>
              <a:t>(Miletus,  610-546 BCE)</a:t>
            </a:r>
            <a:endParaRPr lang="en-US" sz="2800" dirty="0"/>
          </a:p>
        </p:txBody>
      </p:sp>
      <p:sp>
        <p:nvSpPr>
          <p:cNvPr id="5" name="Rectangle 4"/>
          <p:cNvSpPr/>
          <p:nvPr/>
        </p:nvSpPr>
        <p:spPr>
          <a:xfrm>
            <a:off x="4143375" y="1714500"/>
            <a:ext cx="4572000" cy="4643438"/>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5364" name="Picture 6" descr="Anaximan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76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86250" y="1928813"/>
            <a:ext cx="4262438" cy="4262437"/>
          </a:xfrm>
        </p:spPr>
      </p:pic>
      <p:sp>
        <p:nvSpPr>
          <p:cNvPr id="9" name="Rectangle 8"/>
          <p:cNvSpPr/>
          <p:nvPr/>
        </p:nvSpPr>
        <p:spPr>
          <a:xfrm>
            <a:off x="0" y="0"/>
            <a:ext cx="36433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extBox 1"/>
          <p:cNvSpPr txBox="1"/>
          <p:nvPr/>
        </p:nvSpPr>
        <p:spPr>
          <a:xfrm>
            <a:off x="5264271" y="6050159"/>
            <a:ext cx="3888432" cy="307777"/>
          </a:xfrm>
          <a:prstGeom prst="rect">
            <a:avLst/>
          </a:prstGeom>
          <a:noFill/>
        </p:spPr>
        <p:txBody>
          <a:bodyPr wrap="square" rtlCol="0">
            <a:spAutoFit/>
          </a:bodyPr>
          <a:lstStyle/>
          <a:p>
            <a:r>
              <a:rPr lang="nl-NL" sz="1400" dirty="0" smtClean="0">
                <a:solidFill>
                  <a:schemeClr val="bg1"/>
                </a:solidFill>
              </a:rPr>
              <a:t>Cartography of Anaximander</a:t>
            </a:r>
            <a:endParaRPr lang="en-GB" sz="1400" dirty="0">
              <a:solidFill>
                <a:schemeClr val="bg1"/>
              </a:solidFill>
            </a:endParaRPr>
          </a:p>
        </p:txBody>
      </p:sp>
    </p:spTree>
    <p:extLst>
      <p:ext uri="{BB962C8B-B14F-4D97-AF65-F5344CB8AC3E}">
        <p14:creationId xmlns:p14="http://schemas.microsoft.com/office/powerpoint/2010/main" val="1558228594"/>
      </p:ext>
    </p:extLst>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143108" y="214290"/>
            <a:ext cx="8229600" cy="1143000"/>
          </a:xfrm>
        </p:spPr>
        <p:txBody>
          <a:bodyPr>
            <a:normAutofit fontScale="90000"/>
          </a:bodyPr>
          <a:lstStyle/>
          <a:p>
            <a:pPr>
              <a:defRPr/>
            </a:pPr>
            <a:r>
              <a:rPr lang="en-US" sz="5100" dirty="0" smtClean="0"/>
              <a:t>Anaximander</a:t>
            </a:r>
            <a:br>
              <a:rPr lang="en-US" sz="5100" dirty="0" smtClean="0"/>
            </a:br>
            <a:r>
              <a:rPr lang="en-US" sz="2800" dirty="0" smtClean="0"/>
              <a:t>the First Cosmologist  </a:t>
            </a:r>
            <a:br>
              <a:rPr lang="en-US" sz="2800" dirty="0" smtClean="0"/>
            </a:br>
            <a:r>
              <a:rPr lang="en-US" sz="2800" dirty="0" smtClean="0"/>
              <a:t>(Miletus,  610-546 BCE)</a:t>
            </a:r>
            <a:endParaRPr lang="en-US" sz="2800" dirty="0"/>
          </a:p>
        </p:txBody>
      </p:sp>
      <p:sp>
        <p:nvSpPr>
          <p:cNvPr id="5" name="Rectangle 4"/>
          <p:cNvSpPr/>
          <p:nvPr/>
        </p:nvSpPr>
        <p:spPr>
          <a:xfrm>
            <a:off x="4143375" y="1714500"/>
            <a:ext cx="4572000" cy="4643438"/>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5364" name="Picture 6" descr="Anaximan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76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76056" y="1916832"/>
            <a:ext cx="2868340" cy="2868339"/>
          </a:xfrm>
        </p:spPr>
      </p:pic>
      <p:sp>
        <p:nvSpPr>
          <p:cNvPr id="9" name="Rectangle 8"/>
          <p:cNvSpPr/>
          <p:nvPr/>
        </p:nvSpPr>
        <p:spPr>
          <a:xfrm>
            <a:off x="0" y="0"/>
            <a:ext cx="36433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extBox 1"/>
          <p:cNvSpPr txBox="1"/>
          <p:nvPr/>
        </p:nvSpPr>
        <p:spPr>
          <a:xfrm>
            <a:off x="4211960" y="4805782"/>
            <a:ext cx="3888432" cy="1384995"/>
          </a:xfrm>
          <a:prstGeom prst="rect">
            <a:avLst/>
          </a:prstGeom>
          <a:noFill/>
        </p:spPr>
        <p:txBody>
          <a:bodyPr wrap="square" rtlCol="0">
            <a:spAutoFit/>
          </a:bodyPr>
          <a:lstStyle/>
          <a:p>
            <a:r>
              <a:rPr lang="nl-NL" sz="1400" b="1" dirty="0" smtClean="0">
                <a:solidFill>
                  <a:prstClr val="black"/>
                </a:solidFill>
                <a:latin typeface="Constantia" panose="02030602050306030303" pitchFamily="18" charset="0"/>
              </a:rPr>
              <a:t>Cosmology of Anaximander:</a:t>
            </a:r>
          </a:p>
          <a:p>
            <a:pPr marL="285750" indent="-285750">
              <a:buFontTx/>
              <a:buChar char="-"/>
            </a:pPr>
            <a:r>
              <a:rPr lang="nl-NL" sz="1400" dirty="0" smtClean="0">
                <a:solidFill>
                  <a:prstClr val="black"/>
                </a:solidFill>
                <a:latin typeface="Constantia" panose="02030602050306030303" pitchFamily="18" charset="0"/>
              </a:rPr>
              <a:t>Earth floats free without falling</a:t>
            </a:r>
          </a:p>
          <a:p>
            <a:pPr marL="285750" indent="-285750">
              <a:buFontTx/>
              <a:buChar char="-"/>
            </a:pPr>
            <a:r>
              <a:rPr lang="nl-NL" sz="1400" dirty="0" smtClean="0">
                <a:solidFill>
                  <a:prstClr val="black"/>
                </a:solidFill>
                <a:latin typeface="Constantia" panose="02030602050306030303" pitchFamily="18" charset="0"/>
              </a:rPr>
              <a:t>Karl Popper:</a:t>
            </a:r>
          </a:p>
          <a:p>
            <a:r>
              <a:rPr lang="nl-NL" sz="1400" dirty="0">
                <a:solidFill>
                  <a:prstClr val="black"/>
                </a:solidFill>
                <a:latin typeface="Constantia" panose="02030602050306030303" pitchFamily="18" charset="0"/>
              </a:rPr>
              <a:t> </a:t>
            </a:r>
            <a:r>
              <a:rPr lang="nl-NL" sz="1400" dirty="0" smtClean="0">
                <a:solidFill>
                  <a:prstClr val="black"/>
                </a:solidFill>
                <a:latin typeface="Constantia" panose="02030602050306030303" pitchFamily="18" charset="0"/>
              </a:rPr>
              <a:t>     “one of the most </a:t>
            </a:r>
            <a:r>
              <a:rPr lang="en-GB" sz="1400" dirty="0">
                <a:solidFill>
                  <a:schemeClr val="bg1"/>
                </a:solidFill>
                <a:latin typeface="Constantia" panose="02030602050306030303" pitchFamily="18" charset="0"/>
              </a:rPr>
              <a:t>boldest, most </a:t>
            </a:r>
            <a:r>
              <a:rPr lang="en-GB" sz="1400" dirty="0" smtClean="0">
                <a:solidFill>
                  <a:schemeClr val="bg1"/>
                </a:solidFill>
                <a:latin typeface="Constantia" panose="02030602050306030303" pitchFamily="18" charset="0"/>
              </a:rPr>
              <a:t>    </a:t>
            </a:r>
          </a:p>
          <a:p>
            <a:r>
              <a:rPr lang="en-GB" sz="1400" dirty="0">
                <a:solidFill>
                  <a:schemeClr val="bg1"/>
                </a:solidFill>
                <a:latin typeface="Constantia" panose="02030602050306030303" pitchFamily="18" charset="0"/>
              </a:rPr>
              <a:t> </a:t>
            </a:r>
            <a:r>
              <a:rPr lang="en-GB" sz="1400" dirty="0" smtClean="0">
                <a:solidFill>
                  <a:schemeClr val="bg1"/>
                </a:solidFill>
                <a:latin typeface="Constantia" panose="02030602050306030303" pitchFamily="18" charset="0"/>
              </a:rPr>
              <a:t>       revolutionary</a:t>
            </a:r>
            <a:r>
              <a:rPr lang="en-GB" sz="1400" dirty="0">
                <a:solidFill>
                  <a:schemeClr val="bg1"/>
                </a:solidFill>
                <a:latin typeface="Constantia" panose="02030602050306030303" pitchFamily="18" charset="0"/>
              </a:rPr>
              <a:t>, and most portentous ideas </a:t>
            </a:r>
            <a:endParaRPr lang="en-GB" sz="1400" dirty="0" smtClean="0">
              <a:solidFill>
                <a:schemeClr val="bg1"/>
              </a:solidFill>
              <a:latin typeface="Constantia" panose="02030602050306030303" pitchFamily="18" charset="0"/>
            </a:endParaRPr>
          </a:p>
          <a:p>
            <a:r>
              <a:rPr lang="en-GB" sz="1400" dirty="0">
                <a:solidFill>
                  <a:schemeClr val="bg1"/>
                </a:solidFill>
                <a:latin typeface="Constantia" panose="02030602050306030303" pitchFamily="18" charset="0"/>
              </a:rPr>
              <a:t> </a:t>
            </a:r>
            <a:r>
              <a:rPr lang="en-GB" sz="1400" dirty="0" smtClean="0">
                <a:solidFill>
                  <a:schemeClr val="bg1"/>
                </a:solidFill>
                <a:latin typeface="Constantia" panose="02030602050306030303" pitchFamily="18" charset="0"/>
              </a:rPr>
              <a:t>       in </a:t>
            </a:r>
            <a:r>
              <a:rPr lang="en-GB" sz="1400" dirty="0">
                <a:solidFill>
                  <a:schemeClr val="bg1"/>
                </a:solidFill>
                <a:latin typeface="Constantia" panose="02030602050306030303" pitchFamily="18" charset="0"/>
              </a:rPr>
              <a:t>the whole history of human </a:t>
            </a:r>
            <a:r>
              <a:rPr lang="en-GB" sz="1400" dirty="0" smtClean="0">
                <a:solidFill>
                  <a:schemeClr val="bg1"/>
                </a:solidFill>
                <a:latin typeface="Constantia" panose="02030602050306030303" pitchFamily="18" charset="0"/>
              </a:rPr>
              <a:t>thinking”</a:t>
            </a:r>
            <a:endParaRPr lang="en-GB" sz="1400" dirty="0">
              <a:solidFill>
                <a:schemeClr val="bg1"/>
              </a:solidFill>
              <a:latin typeface="Constantia" panose="02030602050306030303" pitchFamily="18" charset="0"/>
            </a:endParaRPr>
          </a:p>
        </p:txBody>
      </p:sp>
      <p:sp>
        <p:nvSpPr>
          <p:cNvPr id="3" name="Rectangle 2"/>
          <p:cNvSpPr/>
          <p:nvPr/>
        </p:nvSpPr>
        <p:spPr>
          <a:xfrm>
            <a:off x="4211960" y="4805782"/>
            <a:ext cx="4464496" cy="150353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2435909"/>
      </p:ext>
    </p:extLst>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43375" y="2000250"/>
            <a:ext cx="4572000" cy="4643438"/>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6388" name="Picture 6" descr="Anaximan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76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0"/>
            <a:ext cx="36433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2"/>
          <p:cNvSpPr txBox="1">
            <a:spLocks noChangeArrowheads="1"/>
          </p:cNvSpPr>
          <p:nvPr/>
        </p:nvSpPr>
        <p:spPr>
          <a:xfrm>
            <a:off x="2214546" y="357166"/>
            <a:ext cx="8229600" cy="1143000"/>
          </a:xfrm>
          <a:prstGeom prst="rect">
            <a:avLst/>
          </a:prstGeom>
        </p:spPr>
        <p:txBody>
          <a:bodyPr anchor="ctr">
            <a:scene3d>
              <a:camera prst="orthographicFront"/>
              <a:lightRig rig="soft" dir="t">
                <a:rot lat="0" lon="0" rev="16800000"/>
              </a:lightRig>
            </a:scene3d>
            <a:sp3d prstMaterial="softEdge">
              <a:bevelT w="38100" h="38100"/>
            </a:sp3d>
          </a:bodyPr>
          <a:lstStyle/>
          <a:p>
            <a:pPr algn="ctr" eaLnBrk="0" hangingPunct="0">
              <a:lnSpc>
                <a:spcPct val="110000"/>
              </a:lnSpc>
              <a:defRPr/>
            </a:pPr>
            <a:r>
              <a:rPr lang="en-US" sz="46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Lucida Sans"/>
              </a:rPr>
              <a:t>Anaximander</a:t>
            </a:r>
            <a:br>
              <a:rPr lang="en-US" sz="46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Lucida Sans"/>
              </a:rPr>
            </a:br>
            <a:r>
              <a:rPr lang="en-US" sz="25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Lucida Sans"/>
              </a:rPr>
              <a:t>founder scientific</a:t>
            </a:r>
          </a:p>
          <a:p>
            <a:pPr algn="ctr" eaLnBrk="0" hangingPunct="0">
              <a:lnSpc>
                <a:spcPct val="110000"/>
              </a:lnSpc>
              <a:defRPr/>
            </a:pPr>
            <a:r>
              <a:rPr lang="en-US" sz="25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Lucida Sans"/>
              </a:rPr>
              <a:t>Astronomy and Cosmology  </a:t>
            </a:r>
            <a:br>
              <a:rPr lang="en-US" sz="25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Lucida Sans"/>
              </a:rPr>
            </a:br>
            <a:r>
              <a:rPr lang="en-US" sz="25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Lucida Sans"/>
              </a:rPr>
              <a:t>(Miletus,  610-546 BCE)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7275" y="1893754"/>
            <a:ext cx="3124200" cy="3095625"/>
          </a:xfrm>
          <a:prstGeom prst="rect">
            <a:avLst/>
          </a:prstGeom>
        </p:spPr>
      </p:pic>
      <p:sp>
        <p:nvSpPr>
          <p:cNvPr id="4" name="TextBox 3"/>
          <p:cNvSpPr txBox="1"/>
          <p:nvPr/>
        </p:nvSpPr>
        <p:spPr>
          <a:xfrm>
            <a:off x="4241114" y="4941168"/>
            <a:ext cx="4176464" cy="1600438"/>
          </a:xfrm>
          <a:prstGeom prst="rect">
            <a:avLst/>
          </a:prstGeom>
          <a:noFill/>
        </p:spPr>
        <p:txBody>
          <a:bodyPr wrap="square" rtlCol="0">
            <a:spAutoFit/>
          </a:bodyPr>
          <a:lstStyle/>
          <a:p>
            <a:r>
              <a:rPr lang="nl-NL" sz="1400" b="1" dirty="0" smtClean="0">
                <a:solidFill>
                  <a:schemeClr val="bg1"/>
                </a:solidFill>
                <a:latin typeface="Constantia" panose="02030602050306030303" pitchFamily="18" charset="0"/>
              </a:rPr>
              <a:t>Cosmology Anaximander</a:t>
            </a:r>
          </a:p>
          <a:p>
            <a:pPr marL="285750" indent="-285750">
              <a:buFontTx/>
              <a:buChar char="-"/>
            </a:pPr>
            <a:r>
              <a:rPr lang="nl-NL" sz="1400" dirty="0" smtClean="0">
                <a:solidFill>
                  <a:schemeClr val="bg1"/>
                </a:solidFill>
                <a:latin typeface="Constantia" panose="02030602050306030303" pitchFamily="18" charset="0"/>
              </a:rPr>
              <a:t>heavenly sphere is a ring of fire </a:t>
            </a:r>
          </a:p>
          <a:p>
            <a:pPr marL="285750" indent="-285750">
              <a:buFontTx/>
              <a:buChar char="-"/>
            </a:pPr>
            <a:r>
              <a:rPr lang="nl-NL" sz="1400" dirty="0" smtClean="0">
                <a:solidFill>
                  <a:schemeClr val="bg1"/>
                </a:solidFill>
                <a:latin typeface="Constantia" panose="02030602050306030303" pitchFamily="18" charset="0"/>
              </a:rPr>
              <a:t>invisible, surrounded by fog</a:t>
            </a:r>
          </a:p>
          <a:p>
            <a:pPr marL="285750" indent="-285750">
              <a:buFontTx/>
              <a:buChar char="-"/>
            </a:pPr>
            <a:r>
              <a:rPr lang="nl-NL" sz="1400" dirty="0" smtClean="0">
                <a:solidFill>
                  <a:schemeClr val="bg1"/>
                </a:solidFill>
                <a:latin typeface="Constantia" panose="02030602050306030303" pitchFamily="18" charset="0"/>
              </a:rPr>
              <a:t>Heavenly bodies part of ring, visible through openings through fog. </a:t>
            </a:r>
          </a:p>
          <a:p>
            <a:pPr marL="285750" indent="-285750">
              <a:buFontTx/>
              <a:buChar char="-"/>
            </a:pPr>
            <a:r>
              <a:rPr lang="nl-NL" sz="1400" dirty="0" smtClean="0">
                <a:solidFill>
                  <a:schemeClr val="bg1"/>
                </a:solidFill>
                <a:latin typeface="Constantia" panose="02030602050306030303" pitchFamily="18" charset="0"/>
              </a:rPr>
              <a:t>ring for the Moon</a:t>
            </a:r>
          </a:p>
          <a:p>
            <a:pPr marL="285750" indent="-285750">
              <a:buFontTx/>
              <a:buChar char="-"/>
            </a:pPr>
            <a:r>
              <a:rPr lang="nl-NL" sz="1400" dirty="0">
                <a:solidFill>
                  <a:schemeClr val="bg1"/>
                </a:solidFill>
                <a:latin typeface="Constantia" panose="02030602050306030303" pitchFamily="18" charset="0"/>
              </a:rPr>
              <a:t>r</a:t>
            </a:r>
            <a:r>
              <a:rPr lang="nl-NL" sz="1400" dirty="0" smtClean="0">
                <a:solidFill>
                  <a:schemeClr val="bg1"/>
                </a:solidFill>
                <a:latin typeface="Constantia" panose="02030602050306030303" pitchFamily="18" charset="0"/>
              </a:rPr>
              <a:t>ing for the  Sun </a:t>
            </a:r>
            <a:endParaRPr lang="en-GB" sz="1400" dirty="0">
              <a:solidFill>
                <a:schemeClr val="bg1"/>
              </a:solidFill>
              <a:latin typeface="Constantia" panose="02030602050306030303" pitchFamily="18" charset="0"/>
            </a:endParaRPr>
          </a:p>
        </p:txBody>
      </p:sp>
      <p:sp>
        <p:nvSpPr>
          <p:cNvPr id="10" name="Rectangle 9"/>
          <p:cNvSpPr/>
          <p:nvPr/>
        </p:nvSpPr>
        <p:spPr>
          <a:xfrm>
            <a:off x="4197127" y="4960766"/>
            <a:ext cx="4464496" cy="15808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7072601"/>
      </p:ext>
    </p:extLst>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43375" y="2000250"/>
            <a:ext cx="4572000" cy="4643438"/>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6388" name="Picture 6" descr="Anaximan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76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0"/>
            <a:ext cx="36433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2"/>
          <p:cNvSpPr txBox="1">
            <a:spLocks noChangeArrowheads="1"/>
          </p:cNvSpPr>
          <p:nvPr/>
        </p:nvSpPr>
        <p:spPr>
          <a:xfrm>
            <a:off x="2214546" y="357166"/>
            <a:ext cx="8229600" cy="1143000"/>
          </a:xfrm>
          <a:prstGeom prst="rect">
            <a:avLst/>
          </a:prstGeom>
        </p:spPr>
        <p:txBody>
          <a:bodyPr anchor="ctr">
            <a:scene3d>
              <a:camera prst="orthographicFront"/>
              <a:lightRig rig="soft" dir="t">
                <a:rot lat="0" lon="0" rev="16800000"/>
              </a:lightRig>
            </a:scene3d>
            <a:sp3d prstMaterial="softEdge">
              <a:bevelT w="38100" h="38100"/>
            </a:sp3d>
          </a:bodyPr>
          <a:lstStyle/>
          <a:p>
            <a:pPr algn="ctr" eaLnBrk="0" hangingPunct="0">
              <a:lnSpc>
                <a:spcPct val="110000"/>
              </a:lnSpc>
              <a:defRPr/>
            </a:pPr>
            <a:r>
              <a:rPr lang="en-US" sz="46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Lucida Sans"/>
              </a:rPr>
              <a:t>Anaximander</a:t>
            </a:r>
            <a:br>
              <a:rPr lang="en-US" sz="46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Lucida Sans"/>
              </a:rPr>
            </a:br>
            <a:r>
              <a:rPr lang="en-US" sz="25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Lucida Sans"/>
              </a:rPr>
              <a:t>founder scientific</a:t>
            </a:r>
          </a:p>
          <a:p>
            <a:pPr algn="ctr" eaLnBrk="0" hangingPunct="0">
              <a:lnSpc>
                <a:spcPct val="110000"/>
              </a:lnSpc>
              <a:defRPr/>
            </a:pPr>
            <a:r>
              <a:rPr lang="en-US" sz="25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Lucida Sans"/>
              </a:rPr>
              <a:t>Astronomy and Cosmology  </a:t>
            </a:r>
            <a:br>
              <a:rPr lang="en-US" sz="25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Lucida Sans"/>
              </a:rPr>
            </a:br>
            <a:r>
              <a:rPr lang="en-US" sz="25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Lucida Sans"/>
              </a:rPr>
              <a:t>(Miletus,  610-546 BCE)</a:t>
            </a:r>
          </a:p>
        </p:txBody>
      </p:sp>
      <p:sp>
        <p:nvSpPr>
          <p:cNvPr id="4" name="TextBox 3"/>
          <p:cNvSpPr txBox="1"/>
          <p:nvPr/>
        </p:nvSpPr>
        <p:spPr>
          <a:xfrm>
            <a:off x="4241114" y="4941168"/>
            <a:ext cx="4176464" cy="1384995"/>
          </a:xfrm>
          <a:prstGeom prst="rect">
            <a:avLst/>
          </a:prstGeom>
          <a:noFill/>
        </p:spPr>
        <p:txBody>
          <a:bodyPr wrap="square" rtlCol="0">
            <a:spAutoFit/>
          </a:bodyPr>
          <a:lstStyle/>
          <a:p>
            <a:r>
              <a:rPr lang="nl-NL" sz="1400" b="1" dirty="0" smtClean="0">
                <a:solidFill>
                  <a:prstClr val="black"/>
                </a:solidFill>
                <a:latin typeface="Constantia" panose="02030602050306030303" pitchFamily="18" charset="0"/>
              </a:rPr>
              <a:t>Cosmology Anaximander</a:t>
            </a:r>
          </a:p>
          <a:p>
            <a:pPr marL="285750" indent="-285750">
              <a:buFontTx/>
              <a:buChar char="-"/>
            </a:pPr>
            <a:r>
              <a:rPr lang="nl-NL" sz="1400" dirty="0" smtClean="0">
                <a:solidFill>
                  <a:prstClr val="black"/>
                </a:solidFill>
                <a:latin typeface="Constantia" panose="02030602050306030303" pitchFamily="18" charset="0"/>
              </a:rPr>
              <a:t>Ring model could not explain all observations</a:t>
            </a:r>
          </a:p>
          <a:p>
            <a:pPr marL="285750" indent="-285750">
              <a:buFontTx/>
              <a:buChar char="-"/>
            </a:pPr>
            <a:r>
              <a:rPr lang="nl-NL" sz="1400" dirty="0" smtClean="0">
                <a:solidFill>
                  <a:prstClr val="black"/>
                </a:solidFill>
                <a:latin typeface="Constantia" panose="02030602050306030303" pitchFamily="18" charset="0"/>
              </a:rPr>
              <a:t>Anaximander preferred symmetry &amp; number 3</a:t>
            </a:r>
          </a:p>
          <a:p>
            <a:pPr marL="285750" indent="-285750">
              <a:buFontTx/>
              <a:buChar char="-"/>
            </a:pPr>
            <a:r>
              <a:rPr lang="nl-NL" sz="1400" dirty="0">
                <a:solidFill>
                  <a:prstClr val="black"/>
                </a:solidFill>
                <a:latin typeface="Constantia" panose="02030602050306030303" pitchFamily="18" charset="0"/>
              </a:rPr>
              <a:t>d</a:t>
            </a:r>
            <a:r>
              <a:rPr lang="nl-NL" sz="1400" dirty="0" smtClean="0">
                <a:solidFill>
                  <a:prstClr val="black"/>
                </a:solidFill>
                <a:latin typeface="Constantia" panose="02030602050306030303" pitchFamily="18" charset="0"/>
              </a:rPr>
              <a:t>iameter Sun ring     = 27 x diameter Earth </a:t>
            </a:r>
          </a:p>
          <a:p>
            <a:pPr marL="285750" indent="-285750">
              <a:buFontTx/>
              <a:buChar char="-"/>
            </a:pPr>
            <a:r>
              <a:rPr lang="nl-NL" sz="1400" dirty="0">
                <a:solidFill>
                  <a:prstClr val="black"/>
                </a:solidFill>
                <a:latin typeface="Constantia" panose="02030602050306030303" pitchFamily="18" charset="0"/>
              </a:rPr>
              <a:t>d</a:t>
            </a:r>
            <a:r>
              <a:rPr lang="nl-NL" sz="1400" dirty="0" smtClean="0">
                <a:solidFill>
                  <a:prstClr val="black"/>
                </a:solidFill>
                <a:latin typeface="Constantia" panose="02030602050306030303" pitchFamily="18" charset="0"/>
              </a:rPr>
              <a:t>iameter Moon ring =  18 x diameter Earth</a:t>
            </a:r>
          </a:p>
          <a:p>
            <a:pPr marL="285750" indent="-285750">
              <a:buFontTx/>
              <a:buChar char="-"/>
            </a:pPr>
            <a:r>
              <a:rPr lang="nl-NL" sz="1400" dirty="0">
                <a:solidFill>
                  <a:prstClr val="black"/>
                </a:solidFill>
                <a:latin typeface="Constantia" panose="02030602050306030303" pitchFamily="18" charset="0"/>
              </a:rPr>
              <a:t>d</a:t>
            </a:r>
            <a:r>
              <a:rPr lang="nl-NL" sz="1400" dirty="0" smtClean="0">
                <a:solidFill>
                  <a:prstClr val="black"/>
                </a:solidFill>
                <a:latin typeface="Constantia" panose="02030602050306030303" pitchFamily="18" charset="0"/>
              </a:rPr>
              <a:t>iameter stellar ring =   9 x diameter Earth</a:t>
            </a:r>
            <a:endParaRPr lang="en-GB" sz="1400" dirty="0">
              <a:solidFill>
                <a:prstClr val="black"/>
              </a:solidFill>
              <a:latin typeface="Constantia" panose="02030602050306030303"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008" y="2064837"/>
            <a:ext cx="4077863" cy="2906784"/>
          </a:xfrm>
          <a:prstGeom prst="rect">
            <a:avLst/>
          </a:prstGeom>
        </p:spPr>
      </p:pic>
      <p:sp>
        <p:nvSpPr>
          <p:cNvPr id="6" name="TextBox 5"/>
          <p:cNvSpPr txBox="1"/>
          <p:nvPr/>
        </p:nvSpPr>
        <p:spPr>
          <a:xfrm>
            <a:off x="4374008" y="4530025"/>
            <a:ext cx="1566144" cy="246221"/>
          </a:xfrm>
          <a:prstGeom prst="rect">
            <a:avLst/>
          </a:prstGeom>
          <a:noFill/>
        </p:spPr>
        <p:txBody>
          <a:bodyPr wrap="square" rtlCol="0">
            <a:spAutoFit/>
          </a:bodyPr>
          <a:lstStyle/>
          <a:p>
            <a:r>
              <a:rPr lang="nl-NL" sz="1000" b="1" i="1" dirty="0" smtClean="0">
                <a:solidFill>
                  <a:schemeClr val="bg1"/>
                </a:solidFill>
                <a:latin typeface="Constantia" panose="02030602050306030303" pitchFamily="18" charset="0"/>
              </a:rPr>
              <a:t>Daytime in summer</a:t>
            </a:r>
            <a:endParaRPr lang="en-GB" sz="1000" b="1" i="1" dirty="0">
              <a:solidFill>
                <a:schemeClr val="bg1"/>
              </a:solidFill>
              <a:latin typeface="Constantia" panose="02030602050306030303" pitchFamily="18" charset="0"/>
            </a:endParaRPr>
          </a:p>
        </p:txBody>
      </p:sp>
      <p:sp>
        <p:nvSpPr>
          <p:cNvPr id="10" name="TextBox 9"/>
          <p:cNvSpPr txBox="1"/>
          <p:nvPr/>
        </p:nvSpPr>
        <p:spPr>
          <a:xfrm>
            <a:off x="7160272" y="4540682"/>
            <a:ext cx="1566144" cy="246221"/>
          </a:xfrm>
          <a:prstGeom prst="rect">
            <a:avLst/>
          </a:prstGeom>
          <a:noFill/>
        </p:spPr>
        <p:txBody>
          <a:bodyPr wrap="square" rtlCol="0">
            <a:spAutoFit/>
          </a:bodyPr>
          <a:lstStyle/>
          <a:p>
            <a:r>
              <a:rPr lang="nl-NL" sz="1000" b="1" i="1" dirty="0" smtClean="0">
                <a:solidFill>
                  <a:schemeClr val="bg1"/>
                </a:solidFill>
                <a:latin typeface="Constantia" panose="02030602050306030303" pitchFamily="18" charset="0"/>
              </a:rPr>
              <a:t>Nighttime in winter</a:t>
            </a:r>
            <a:endParaRPr lang="en-GB" sz="1000" b="1" i="1" dirty="0">
              <a:solidFill>
                <a:schemeClr val="bg1"/>
              </a:solidFill>
              <a:latin typeface="Constantia" panose="02030602050306030303" pitchFamily="18" charset="0"/>
            </a:endParaRPr>
          </a:p>
        </p:txBody>
      </p:sp>
      <p:sp>
        <p:nvSpPr>
          <p:cNvPr id="11" name="Rectangle 10"/>
          <p:cNvSpPr/>
          <p:nvPr/>
        </p:nvSpPr>
        <p:spPr>
          <a:xfrm>
            <a:off x="4211960" y="4881896"/>
            <a:ext cx="4464496" cy="164344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62454074"/>
      </p:ext>
    </p:extLst>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85984" y="3571876"/>
            <a:ext cx="8229600" cy="1143000"/>
          </a:xfrm>
        </p:spPr>
        <p:txBody>
          <a:bodyPr>
            <a:noAutofit/>
          </a:bodyPr>
          <a:lstStyle/>
          <a:p>
            <a:pPr>
              <a:lnSpc>
                <a:spcPct val="60000"/>
              </a:lnSpc>
              <a:spcBef>
                <a:spcPct val="50000"/>
              </a:spcBef>
              <a:defRPr/>
            </a:pPr>
            <a:r>
              <a:rPr lang="en-US" sz="2200" dirty="0" smtClean="0">
                <a:solidFill>
                  <a:schemeClr val="tx1"/>
                </a:solidFill>
                <a:latin typeface="Tahoma" pitchFamily="34" charset="0"/>
              </a:rPr>
              <a:t>“The </a:t>
            </a:r>
            <a:r>
              <a:rPr lang="en-US" sz="2200" dirty="0" err="1" smtClean="0">
                <a:solidFill>
                  <a:schemeClr val="tx1"/>
                </a:solidFill>
                <a:latin typeface="Tahoma" pitchFamily="34" charset="0"/>
              </a:rPr>
              <a:t>Apeiron</a:t>
            </a:r>
            <a:r>
              <a:rPr lang="en-US" sz="2200" dirty="0" smtClean="0">
                <a:solidFill>
                  <a:schemeClr val="tx1"/>
                </a:solidFill>
                <a:latin typeface="Tahoma" pitchFamily="34" charset="0"/>
              </a:rPr>
              <a:t>,</a:t>
            </a:r>
            <a:br>
              <a:rPr lang="en-US" sz="2200" dirty="0" smtClean="0">
                <a:solidFill>
                  <a:schemeClr val="tx1"/>
                </a:solidFill>
                <a:latin typeface="Tahoma" pitchFamily="34" charset="0"/>
              </a:rPr>
            </a:br>
            <a:r>
              <a:rPr lang="en-US" sz="2200" dirty="0" smtClean="0">
                <a:solidFill>
                  <a:schemeClr val="tx1"/>
                </a:solidFill>
                <a:latin typeface="Tahoma" pitchFamily="34" charset="0"/>
              </a:rPr>
              <a:t> </a:t>
            </a:r>
            <a:br>
              <a:rPr lang="en-US" sz="2200" dirty="0" smtClean="0">
                <a:solidFill>
                  <a:schemeClr val="tx1"/>
                </a:solidFill>
                <a:latin typeface="Tahoma" pitchFamily="34" charset="0"/>
              </a:rPr>
            </a:br>
            <a:r>
              <a:rPr lang="en-US" sz="2200" dirty="0" smtClean="0">
                <a:solidFill>
                  <a:schemeClr val="tx1"/>
                </a:solidFill>
                <a:latin typeface="Tahoma" pitchFamily="34" charset="0"/>
              </a:rPr>
              <a:t>from which the elements </a:t>
            </a:r>
            <a:br>
              <a:rPr lang="en-US" sz="2200" dirty="0" smtClean="0">
                <a:solidFill>
                  <a:schemeClr val="tx1"/>
                </a:solidFill>
                <a:latin typeface="Tahoma" pitchFamily="34" charset="0"/>
              </a:rPr>
            </a:br>
            <a:r>
              <a:rPr lang="en-US" sz="2200" dirty="0" smtClean="0">
                <a:solidFill>
                  <a:schemeClr val="tx1"/>
                </a:solidFill>
                <a:latin typeface="Tahoma" pitchFamily="34" charset="0"/>
              </a:rPr>
              <a:t/>
            </a:r>
            <a:br>
              <a:rPr lang="en-US" sz="2200" dirty="0" smtClean="0">
                <a:solidFill>
                  <a:schemeClr val="tx1"/>
                </a:solidFill>
                <a:latin typeface="Tahoma" pitchFamily="34" charset="0"/>
              </a:rPr>
            </a:br>
            <a:r>
              <a:rPr lang="en-US" sz="2200" dirty="0" smtClean="0">
                <a:solidFill>
                  <a:schemeClr val="tx1"/>
                </a:solidFill>
                <a:latin typeface="Tahoma" pitchFamily="34" charset="0"/>
              </a:rPr>
              <a:t>[are formed], </a:t>
            </a:r>
            <a:br>
              <a:rPr lang="en-US" sz="2200" dirty="0" smtClean="0">
                <a:solidFill>
                  <a:schemeClr val="tx1"/>
                </a:solidFill>
                <a:latin typeface="Tahoma" pitchFamily="34" charset="0"/>
              </a:rPr>
            </a:br>
            <a:r>
              <a:rPr lang="en-US" sz="2200" dirty="0" smtClean="0">
                <a:solidFill>
                  <a:schemeClr val="tx1"/>
                </a:solidFill>
                <a:latin typeface="Tahoma" pitchFamily="34" charset="0"/>
              </a:rPr>
              <a:t/>
            </a:r>
            <a:br>
              <a:rPr lang="en-US" sz="2200" dirty="0" smtClean="0">
                <a:solidFill>
                  <a:schemeClr val="tx1"/>
                </a:solidFill>
                <a:latin typeface="Tahoma" pitchFamily="34" charset="0"/>
              </a:rPr>
            </a:br>
            <a:r>
              <a:rPr lang="en-US" sz="2200" dirty="0" smtClean="0">
                <a:solidFill>
                  <a:schemeClr val="tx1"/>
                </a:solidFill>
                <a:latin typeface="Tahoma" pitchFamily="34" charset="0"/>
              </a:rPr>
              <a:t>is something that is different”</a:t>
            </a:r>
            <a:endParaRPr lang="en-US" sz="2200" dirty="0">
              <a:solidFill>
                <a:schemeClr val="tx1"/>
              </a:solidFill>
              <a:latin typeface="Tahoma" pitchFamily="34" charset="0"/>
            </a:endParaRPr>
          </a:p>
        </p:txBody>
      </p:sp>
      <p:sp>
        <p:nvSpPr>
          <p:cNvPr id="5" name="Rectangle 4"/>
          <p:cNvSpPr/>
          <p:nvPr/>
        </p:nvSpPr>
        <p:spPr>
          <a:xfrm>
            <a:off x="4143375" y="2000250"/>
            <a:ext cx="4572000" cy="464343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6388" name="Picture 6" descr="Anaximan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76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0"/>
            <a:ext cx="36433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2"/>
          <p:cNvSpPr txBox="1">
            <a:spLocks noChangeArrowheads="1"/>
          </p:cNvSpPr>
          <p:nvPr/>
        </p:nvSpPr>
        <p:spPr>
          <a:xfrm>
            <a:off x="2214546" y="357166"/>
            <a:ext cx="8229600" cy="1143000"/>
          </a:xfrm>
          <a:prstGeom prst="rect">
            <a:avLst/>
          </a:prstGeom>
        </p:spPr>
        <p:txBody>
          <a:bodyPr anchor="ctr">
            <a:scene3d>
              <a:camera prst="orthographicFront"/>
              <a:lightRig rig="soft" dir="t">
                <a:rot lat="0" lon="0" rev="16800000"/>
              </a:lightRig>
            </a:scene3d>
            <a:sp3d prstMaterial="softEdge">
              <a:bevelT w="38100" h="38100"/>
            </a:sp3d>
          </a:bodyPr>
          <a:lstStyle/>
          <a:p>
            <a:pPr algn="ctr" eaLnBrk="0" hangingPunct="0">
              <a:lnSpc>
                <a:spcPct val="110000"/>
              </a:lnSpc>
              <a:defRPr/>
            </a:pPr>
            <a:r>
              <a:rPr lang="en-US" sz="46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Lucida Sans"/>
              </a:rPr>
              <a:t>Anaximander</a:t>
            </a:r>
            <a:br>
              <a:rPr lang="en-US" sz="46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Lucida Sans"/>
              </a:rPr>
            </a:br>
            <a:r>
              <a:rPr lang="en-US" sz="25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Lucida Sans"/>
              </a:rPr>
              <a:t>founder scientific</a:t>
            </a:r>
          </a:p>
          <a:p>
            <a:pPr algn="ctr" eaLnBrk="0" hangingPunct="0">
              <a:lnSpc>
                <a:spcPct val="110000"/>
              </a:lnSpc>
              <a:defRPr/>
            </a:pPr>
            <a:r>
              <a:rPr lang="en-US" sz="25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Lucida Sans"/>
              </a:rPr>
              <a:t>Astronomy and Cosmology  </a:t>
            </a:r>
            <a:br>
              <a:rPr lang="en-US" sz="25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Lucida Sans"/>
              </a:rPr>
            </a:br>
            <a:r>
              <a:rPr lang="en-US" sz="25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Lucida Sans"/>
              </a:rPr>
              <a:t>(Miletus,  610-546 BCE)</a:t>
            </a:r>
          </a:p>
        </p:txBody>
      </p:sp>
      <p:sp>
        <p:nvSpPr>
          <p:cNvPr id="2" name="TextBox 1"/>
          <p:cNvSpPr txBox="1"/>
          <p:nvPr/>
        </p:nvSpPr>
        <p:spPr>
          <a:xfrm>
            <a:off x="4341143" y="5723964"/>
            <a:ext cx="4176464" cy="738664"/>
          </a:xfrm>
          <a:prstGeom prst="rect">
            <a:avLst/>
          </a:prstGeom>
          <a:noFill/>
        </p:spPr>
        <p:txBody>
          <a:bodyPr wrap="square" rtlCol="0">
            <a:spAutoFit/>
          </a:bodyPr>
          <a:lstStyle/>
          <a:p>
            <a:r>
              <a:rPr lang="nl-NL" sz="1400" dirty="0" smtClean="0">
                <a:latin typeface="Constantia" panose="02030602050306030303" pitchFamily="18" charset="0"/>
              </a:rPr>
              <a:t>The idea of Apeiron, the “infinite” or “limitless” out of which the world emerged, is suggested to be close to our current idea of vacuum energy </a:t>
            </a:r>
            <a:endParaRPr lang="en-GB" sz="1400" dirty="0">
              <a:latin typeface="Constantia" panose="02030602050306030303" pitchFamily="18" charset="0"/>
            </a:endParaRPr>
          </a:p>
        </p:txBody>
      </p:sp>
      <p:sp>
        <p:nvSpPr>
          <p:cNvPr id="10" name="Rectangle 9"/>
          <p:cNvSpPr/>
          <p:nvPr/>
        </p:nvSpPr>
        <p:spPr>
          <a:xfrm>
            <a:off x="4211960" y="3140968"/>
            <a:ext cx="4392488" cy="19442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097425127"/>
      </p:ext>
    </p:extLst>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descr="ishtar_rec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071688"/>
            <a:ext cx="9501188" cy="127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p:txBody>
          <a:bodyPr/>
          <a:lstStyle/>
          <a:p>
            <a:pPr eaLnBrk="1" hangingPunct="1">
              <a:defRPr/>
            </a:pPr>
            <a:endParaRPr/>
          </a:p>
        </p:txBody>
      </p:sp>
    </p:spTree>
    <p:extLst>
      <p:ext uri="{BB962C8B-B14F-4D97-AF65-F5344CB8AC3E}">
        <p14:creationId xmlns:p14="http://schemas.microsoft.com/office/powerpoint/2010/main" val="1921440659"/>
      </p:ext>
    </p:extLst>
  </p:cSld>
  <p:clrMapOvr>
    <a:masterClrMapping/>
  </p:clrMapOvr>
  <p:transition spd="slow">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85720" y="4071942"/>
            <a:ext cx="8305800" cy="1981200"/>
          </a:xfrm>
        </p:spPr>
        <p:txBody>
          <a:bodyPr/>
          <a:lstStyle/>
          <a:p>
            <a:pPr eaLnBrk="1" fontAlgn="auto" hangingPunct="1">
              <a:spcAft>
                <a:spcPts val="0"/>
              </a:spcAft>
              <a:defRPr/>
            </a:pPr>
            <a:r>
              <a:rPr lang="en-GB" dirty="0" smtClean="0"/>
              <a:t>Classical Greek Cosmology</a:t>
            </a:r>
            <a:r>
              <a:rPr dirty="0" smtClean="0"/>
              <a:t/>
            </a:r>
            <a:br>
              <a:rPr dirty="0" smtClean="0"/>
            </a:br>
            <a:r>
              <a:rPr dirty="0" smtClean="0"/>
              <a:t/>
            </a:r>
            <a:br>
              <a:rPr dirty="0" smtClean="0"/>
            </a:br>
            <a:r>
              <a:rPr dirty="0" smtClean="0"/>
              <a:t>Plato &amp; Aristoteles</a:t>
            </a:r>
            <a:br>
              <a:rPr dirty="0" smtClean="0"/>
            </a:br>
            <a:r>
              <a:rPr sz="4300" dirty="0" smtClean="0"/>
              <a:t/>
            </a:r>
            <a:br>
              <a:rPr sz="4300" dirty="0" smtClean="0"/>
            </a:br>
            <a:endParaRPr sz="4300" dirty="0"/>
          </a:p>
        </p:txBody>
      </p:sp>
    </p:spTree>
    <p:extLst>
      <p:ext uri="{BB962C8B-B14F-4D97-AF65-F5344CB8AC3E}">
        <p14:creationId xmlns:p14="http://schemas.microsoft.com/office/powerpoint/2010/main" val="3117347559"/>
      </p:ext>
    </p:extLst>
  </p:cSld>
  <p:clrMapOvr>
    <a:masterClrMapping/>
  </p:clrMapOvr>
  <p:transition spd="slow">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7" descr="Plato_Pio-Clemetino_Inv3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428625"/>
            <a:ext cx="3967162" cy="60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642910" y="2143116"/>
            <a:ext cx="8229600" cy="1143000"/>
          </a:xfrm>
        </p:spPr>
        <p:txBody>
          <a:bodyPr>
            <a:normAutofit fontScale="90000"/>
          </a:bodyPr>
          <a:lstStyle/>
          <a:p>
            <a:pPr eaLnBrk="1" fontAlgn="auto" hangingPunct="1">
              <a:spcAft>
                <a:spcPts val="0"/>
              </a:spcAft>
              <a:defRPr/>
            </a:pPr>
            <a:r>
              <a:rPr sz="5100" smtClean="0"/>
              <a:t>Plato</a:t>
            </a:r>
            <a:r>
              <a:rPr sz="2800" smtClean="0"/>
              <a:t>  </a:t>
            </a:r>
            <a:br>
              <a:rPr sz="2800" smtClean="0"/>
            </a:br>
            <a:r>
              <a:rPr sz="2800" smtClean="0"/>
              <a:t> (Athens, </a:t>
            </a:r>
            <a:br>
              <a:rPr sz="2800" smtClean="0"/>
            </a:br>
            <a:r>
              <a:rPr sz="2800" smtClean="0"/>
              <a:t>   428-348 BCE)</a:t>
            </a:r>
            <a:br>
              <a:rPr sz="2800" smtClean="0"/>
            </a:br>
            <a:r>
              <a:rPr sz="2800" smtClean="0"/>
              <a:t/>
            </a:r>
            <a:br>
              <a:rPr sz="2800" smtClean="0"/>
            </a:br>
            <a:r>
              <a:rPr sz="2800" smtClean="0"/>
              <a:t/>
            </a:r>
            <a:br>
              <a:rPr sz="2800" smtClean="0"/>
            </a:br>
            <a:r>
              <a:rPr sz="2800" smtClean="0"/>
              <a:t/>
            </a:r>
            <a:br>
              <a:rPr sz="2800" smtClean="0"/>
            </a:br>
            <a:endParaRPr sz="3300"/>
          </a:p>
        </p:txBody>
      </p:sp>
      <p:sp>
        <p:nvSpPr>
          <p:cNvPr id="7" name="Rectangle 6"/>
          <p:cNvSpPr/>
          <p:nvPr/>
        </p:nvSpPr>
        <p:spPr>
          <a:xfrm>
            <a:off x="4643438" y="428625"/>
            <a:ext cx="3929062" cy="60007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3"/>
          <p:cNvSpPr txBox="1">
            <a:spLocks noChangeArrowheads="1"/>
          </p:cNvSpPr>
          <p:nvPr/>
        </p:nvSpPr>
        <p:spPr bwMode="auto">
          <a:xfrm>
            <a:off x="714375" y="2000250"/>
            <a:ext cx="4714875" cy="4497388"/>
          </a:xfrm>
          <a:prstGeom prst="rect">
            <a:avLst/>
          </a:prstGeom>
          <a:noFill/>
          <a:ln w="9525">
            <a:noFill/>
            <a:miter lim="800000"/>
            <a:headEnd/>
            <a:tailEnd/>
          </a:ln>
          <a:effectLst>
            <a:outerShdw blurRad="50800" dist="38100" dir="2700000" algn="tl" rotWithShape="0">
              <a:prstClr val="black">
                <a:alpha val="40000"/>
              </a:prstClr>
            </a:outerShdw>
          </a:effectLst>
        </p:spPr>
        <p:txBody>
          <a:bodyPr/>
          <a:lstStyle/>
          <a:p>
            <a:pPr marL="547688" indent="-411163" eaLnBrk="0" hangingPunct="0">
              <a:spcBef>
                <a:spcPct val="20000"/>
              </a:spcBef>
              <a:buClr>
                <a:srgbClr val="F9F9F9"/>
              </a:buClr>
              <a:buSzPct val="65000"/>
              <a:defRPr/>
            </a:pPr>
            <a:r>
              <a:rPr lang="en-US" sz="2300" b="1" dirty="0">
                <a:solidFill>
                  <a:prstClr val="white"/>
                </a:solidFill>
                <a:latin typeface="Constantia"/>
                <a:sym typeface="Mathematica1"/>
              </a:rPr>
              <a:t> </a:t>
            </a:r>
          </a:p>
          <a:p>
            <a:pPr marL="547688" indent="-411163" eaLnBrk="0" hangingPunct="0">
              <a:spcBef>
                <a:spcPct val="20000"/>
              </a:spcBef>
              <a:buClr>
                <a:srgbClr val="F9F9F9"/>
              </a:buClr>
              <a:buSzPct val="65000"/>
              <a:defRPr/>
            </a:pPr>
            <a:r>
              <a:rPr lang="en-US" sz="2300" b="1" dirty="0">
                <a:solidFill>
                  <a:prstClr val="white"/>
                </a:solidFill>
                <a:latin typeface="Constantia"/>
                <a:sym typeface="Mathematica1"/>
              </a:rPr>
              <a:t>Geometry  as  </a:t>
            </a:r>
          </a:p>
          <a:p>
            <a:pPr marL="547688" indent="-411163" eaLnBrk="0" hangingPunct="0">
              <a:spcBef>
                <a:spcPct val="20000"/>
              </a:spcBef>
              <a:buClr>
                <a:srgbClr val="F9F9F9"/>
              </a:buClr>
              <a:buSzPct val="65000"/>
              <a:defRPr/>
            </a:pPr>
            <a:r>
              <a:rPr lang="en-US" sz="2300" b="1" dirty="0">
                <a:solidFill>
                  <a:prstClr val="white"/>
                </a:solidFill>
                <a:latin typeface="Constantia"/>
                <a:sym typeface="Mathematica1"/>
              </a:rPr>
              <a:t>organizing  principle</a:t>
            </a:r>
          </a:p>
          <a:p>
            <a:pPr marL="547688" indent="-411163" eaLnBrk="0" hangingPunct="0">
              <a:spcBef>
                <a:spcPct val="20000"/>
              </a:spcBef>
              <a:buClr>
                <a:srgbClr val="F9F9F9"/>
              </a:buClr>
              <a:buSzPct val="65000"/>
              <a:defRPr/>
            </a:pPr>
            <a:r>
              <a:rPr lang="en-US" sz="2300" b="1" dirty="0">
                <a:solidFill>
                  <a:prstClr val="white"/>
                </a:solidFill>
                <a:latin typeface="Constantia"/>
                <a:sym typeface="Mathematica1"/>
              </a:rPr>
              <a:t>of the world </a:t>
            </a:r>
          </a:p>
          <a:p>
            <a:pPr marL="547688" indent="-411163" eaLnBrk="0" hangingPunct="0">
              <a:spcBef>
                <a:spcPct val="20000"/>
              </a:spcBef>
              <a:buClr>
                <a:srgbClr val="F9F9F9"/>
              </a:buClr>
              <a:buSzPct val="65000"/>
              <a:defRPr/>
            </a:pPr>
            <a:endParaRPr lang="en-US" sz="1600" b="1" dirty="0">
              <a:solidFill>
                <a:prstClr val="white"/>
              </a:solidFill>
              <a:latin typeface="Constantia"/>
            </a:endParaRPr>
          </a:p>
          <a:p>
            <a:pPr marL="547688" indent="-411163" eaLnBrk="0" hangingPunct="0">
              <a:spcBef>
                <a:spcPct val="20000"/>
              </a:spcBef>
              <a:buClr>
                <a:srgbClr val="F9F9F9"/>
              </a:buClr>
              <a:buSzPct val="65000"/>
              <a:defRPr/>
            </a:pPr>
            <a:endParaRPr lang="en-US" sz="1600" b="1" dirty="0">
              <a:solidFill>
                <a:prstClr val="white"/>
              </a:solidFill>
              <a:latin typeface="Constantia"/>
            </a:endParaRPr>
          </a:p>
          <a:p>
            <a:pPr marL="547688" indent="-411163" eaLnBrk="0" hangingPunct="0">
              <a:spcBef>
                <a:spcPct val="20000"/>
              </a:spcBef>
              <a:buClr>
                <a:srgbClr val="F9F9F9"/>
              </a:buClr>
              <a:buSzPct val="65000"/>
              <a:defRPr/>
            </a:pPr>
            <a:endParaRPr lang="en-US" sz="1600" b="1" dirty="0">
              <a:solidFill>
                <a:prstClr val="white"/>
              </a:solidFill>
              <a:latin typeface="Constantia"/>
            </a:endParaRPr>
          </a:p>
          <a:p>
            <a:pPr marL="547688" indent="-411163" eaLnBrk="0" hangingPunct="0">
              <a:spcBef>
                <a:spcPct val="20000"/>
              </a:spcBef>
              <a:buClr>
                <a:srgbClr val="F9F9F9"/>
              </a:buClr>
              <a:buSzPct val="65000"/>
              <a:defRPr/>
            </a:pPr>
            <a:r>
              <a:rPr lang="en-US" sz="1600" b="1" dirty="0">
                <a:solidFill>
                  <a:prstClr val="white"/>
                </a:solidFill>
                <a:latin typeface="Constantia"/>
              </a:rPr>
              <a:t>Founded Academy, Athens</a:t>
            </a:r>
          </a:p>
          <a:p>
            <a:pPr marL="547688" indent="-411163" eaLnBrk="0" hangingPunct="0">
              <a:spcBef>
                <a:spcPct val="20000"/>
              </a:spcBef>
              <a:buClr>
                <a:srgbClr val="F9F9F9"/>
              </a:buClr>
              <a:buSzPct val="65000"/>
              <a:buFont typeface="Mathematica1" pitchFamily="2" charset="2"/>
              <a:buChar char="·"/>
              <a:defRPr/>
            </a:pPr>
            <a:endParaRPr lang="en-US" sz="1600" b="1" dirty="0">
              <a:solidFill>
                <a:prstClr val="white"/>
              </a:solidFill>
              <a:latin typeface="Constantia"/>
            </a:endParaRPr>
          </a:p>
          <a:p>
            <a:pPr marL="547688" indent="-411163" eaLnBrk="0" hangingPunct="0">
              <a:spcBef>
                <a:spcPct val="20000"/>
              </a:spcBef>
              <a:buClr>
                <a:srgbClr val="F9F9F9"/>
              </a:buClr>
              <a:buSzPct val="65000"/>
              <a:buFont typeface="Mathematica1" pitchFamily="2" charset="2"/>
              <a:buChar char="·"/>
              <a:defRPr/>
            </a:pPr>
            <a:r>
              <a:rPr lang="en-US" sz="1600" b="1" dirty="0">
                <a:solidFill>
                  <a:prstClr val="white"/>
                </a:solidFill>
                <a:latin typeface="Constantia"/>
              </a:rPr>
              <a:t>Philosophy</a:t>
            </a:r>
          </a:p>
          <a:p>
            <a:pPr marL="547688" indent="-411163" eaLnBrk="0" hangingPunct="0">
              <a:spcBef>
                <a:spcPct val="20000"/>
              </a:spcBef>
              <a:buClr>
                <a:srgbClr val="F9F9F9"/>
              </a:buClr>
              <a:buSzPct val="65000"/>
              <a:buFont typeface="Mathematica1" pitchFamily="2" charset="2"/>
              <a:buChar char="·"/>
              <a:defRPr/>
            </a:pPr>
            <a:r>
              <a:rPr lang="en-US" sz="1600" b="1" dirty="0">
                <a:solidFill>
                  <a:prstClr val="white"/>
                </a:solidFill>
                <a:latin typeface="Constantia"/>
              </a:rPr>
              <a:t>Mathematics</a:t>
            </a:r>
          </a:p>
          <a:p>
            <a:pPr marL="547688" indent="-411163" eaLnBrk="0" hangingPunct="0">
              <a:spcBef>
                <a:spcPct val="20000"/>
              </a:spcBef>
              <a:buClr>
                <a:srgbClr val="F9F9F9"/>
              </a:buClr>
              <a:buSzPct val="65000"/>
              <a:buFont typeface="Mathematica1" pitchFamily="2" charset="2"/>
              <a:buChar char="·"/>
              <a:defRPr/>
            </a:pPr>
            <a:r>
              <a:rPr lang="en-US" sz="1600" b="1" dirty="0">
                <a:solidFill>
                  <a:prstClr val="white"/>
                </a:solidFill>
                <a:latin typeface="Constantia"/>
              </a:rPr>
              <a:t>Philosophical Dialogues</a:t>
            </a:r>
          </a:p>
          <a:p>
            <a:pPr marL="547688" indent="-411163" eaLnBrk="0" hangingPunct="0">
              <a:spcBef>
                <a:spcPct val="20000"/>
              </a:spcBef>
              <a:buClr>
                <a:srgbClr val="F9F9F9"/>
              </a:buClr>
              <a:buSzPct val="65000"/>
              <a:buFont typeface="Mathematica1" pitchFamily="2" charset="2"/>
              <a:buChar char="·"/>
              <a:defRPr/>
            </a:pPr>
            <a:endParaRPr lang="en-US" sz="1600" b="1" dirty="0">
              <a:solidFill>
                <a:prstClr val="white"/>
              </a:solidFill>
              <a:latin typeface="Constantia"/>
            </a:endParaRPr>
          </a:p>
          <a:p>
            <a:pPr marL="547688" indent="-411163" eaLnBrk="0" hangingPunct="0">
              <a:spcBef>
                <a:spcPct val="20000"/>
              </a:spcBef>
              <a:buClr>
                <a:srgbClr val="F9F9F9"/>
              </a:buClr>
              <a:buSzPct val="65000"/>
              <a:defRPr/>
            </a:pPr>
            <a:r>
              <a:rPr lang="en-US" sz="1600" b="1" dirty="0">
                <a:solidFill>
                  <a:prstClr val="white"/>
                </a:solidFill>
                <a:latin typeface="Constantia"/>
              </a:rPr>
              <a:t>           </a:t>
            </a:r>
            <a:r>
              <a:rPr lang="en-US" sz="1600" b="1" dirty="0">
                <a:solidFill>
                  <a:prstClr val="white"/>
                </a:solidFill>
                <a:latin typeface="Papyrus" pitchFamily="66" charset="0"/>
              </a:rPr>
              <a:t> </a:t>
            </a:r>
            <a:endParaRPr lang="en-US" sz="1600" dirty="0">
              <a:solidFill>
                <a:prstClr val="white"/>
              </a:solidFill>
              <a:latin typeface="Constantia"/>
            </a:endParaRPr>
          </a:p>
          <a:p>
            <a:pPr marL="547688" indent="-411163" eaLnBrk="0" hangingPunct="0">
              <a:spcBef>
                <a:spcPct val="20000"/>
              </a:spcBef>
              <a:buClr>
                <a:srgbClr val="F9F9F9"/>
              </a:buClr>
              <a:buSzPct val="65000"/>
              <a:defRPr/>
            </a:pPr>
            <a:r>
              <a:rPr lang="en-US" dirty="0">
                <a:solidFill>
                  <a:srgbClr val="969696"/>
                </a:solidFill>
                <a:latin typeface="Constantia"/>
              </a:rPr>
              <a:t>                                </a:t>
            </a:r>
          </a:p>
        </p:txBody>
      </p:sp>
      <p:sp>
        <p:nvSpPr>
          <p:cNvPr id="6" name="Rectangle 5"/>
          <p:cNvSpPr/>
          <p:nvPr/>
        </p:nvSpPr>
        <p:spPr>
          <a:xfrm>
            <a:off x="642938" y="2000250"/>
            <a:ext cx="3857625" cy="442912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359528778"/>
      </p:ext>
    </p:extLst>
  </p:cSld>
  <p:clrMapOvr>
    <a:masterClrMapping/>
  </p:clrMapOvr>
  <p:transition spd="slow">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3" descr="academiaplato.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00063" y="0"/>
            <a:ext cx="10177463" cy="6858000"/>
          </a:xfrm>
        </p:spPr>
      </p:pic>
      <p:sp>
        <p:nvSpPr>
          <p:cNvPr id="2" name="Title 1"/>
          <p:cNvSpPr>
            <a:spLocks noGrp="1"/>
          </p:cNvSpPr>
          <p:nvPr>
            <p:ph type="title"/>
          </p:nvPr>
        </p:nvSpPr>
        <p:spPr/>
        <p:txBody>
          <a:bodyPr/>
          <a:lstStyle/>
          <a:p>
            <a:pPr>
              <a:defRPr/>
            </a:pPr>
            <a:r>
              <a:rPr lang="en-US" sz="6100" dirty="0" smtClean="0"/>
              <a:t>Academia  </a:t>
            </a:r>
            <a:r>
              <a:rPr lang="en-US" sz="6100" dirty="0" err="1" smtClean="0"/>
              <a:t>Platon</a:t>
            </a:r>
            <a:endParaRPr lang="en-US" sz="6100" dirty="0"/>
          </a:p>
        </p:txBody>
      </p:sp>
      <p:sp>
        <p:nvSpPr>
          <p:cNvPr id="6" name="Rectangle 5"/>
          <p:cNvSpPr/>
          <p:nvPr/>
        </p:nvSpPr>
        <p:spPr>
          <a:xfrm>
            <a:off x="714375" y="5072063"/>
            <a:ext cx="8001000" cy="1428750"/>
          </a:xfrm>
          <a:prstGeom prst="rect">
            <a:avLst/>
          </a:prstGeom>
          <a:solidFill>
            <a:schemeClr val="accent1">
              <a:alpha val="59000"/>
            </a:schemeClr>
          </a:solid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Title 1"/>
          <p:cNvSpPr txBox="1">
            <a:spLocks/>
          </p:cNvSpPr>
          <p:nvPr/>
        </p:nvSpPr>
        <p:spPr>
          <a:xfrm>
            <a:off x="571472" y="5214950"/>
            <a:ext cx="8229600" cy="1143000"/>
          </a:xfrm>
          <a:prstGeom prst="rect">
            <a:avLst/>
          </a:prstGeom>
        </p:spPr>
        <p:txBody>
          <a:bodyPr anchor="ctr">
            <a:normAutofit fontScale="70000" lnSpcReduction="20000"/>
            <a:scene3d>
              <a:camera prst="orthographicFront"/>
              <a:lightRig rig="soft" dir="t">
                <a:rot lat="0" lon="0" rev="16800000"/>
              </a:lightRig>
            </a:scene3d>
            <a:sp3d prstMaterial="softEdge">
              <a:bevelT w="38100" h="38100"/>
            </a:sp3d>
          </a:bodyPr>
          <a:lstStyle/>
          <a:p>
            <a:pPr algn="ctr" eaLnBrk="0" hangingPunct="0">
              <a:defRPr/>
            </a:pPr>
            <a:r>
              <a:rPr lang="en-US" sz="6100" b="1" dirty="0">
                <a:ln w="6350">
                  <a:noFill/>
                </a:ln>
                <a:solidFill>
                  <a:srgbClr val="000099"/>
                </a:solidFill>
                <a:effectLst>
                  <a:outerShdw blurRad="114300" dist="101600" dir="2700000" algn="tl" rotWithShape="0">
                    <a:srgbClr val="000000">
                      <a:alpha val="40000"/>
                    </a:srgbClr>
                  </a:outerShdw>
                </a:effectLst>
                <a:latin typeface="Lucida Sans"/>
              </a:rPr>
              <a:t>“Let no one unversed</a:t>
            </a:r>
          </a:p>
          <a:p>
            <a:pPr algn="ctr" eaLnBrk="0" hangingPunct="0">
              <a:defRPr/>
            </a:pPr>
            <a:r>
              <a:rPr lang="en-US" sz="6100" b="1" dirty="0">
                <a:ln w="6350">
                  <a:noFill/>
                </a:ln>
                <a:solidFill>
                  <a:srgbClr val="000099"/>
                </a:solidFill>
                <a:effectLst>
                  <a:outerShdw blurRad="114300" dist="101600" dir="2700000" algn="tl" rotWithShape="0">
                    <a:srgbClr val="000000">
                      <a:alpha val="40000"/>
                    </a:srgbClr>
                  </a:outerShdw>
                </a:effectLst>
                <a:latin typeface="Lucida Sans"/>
              </a:rPr>
              <a:t>in geometry enter here”</a:t>
            </a:r>
          </a:p>
        </p:txBody>
      </p:sp>
    </p:spTree>
    <p:extLst>
      <p:ext uri="{BB962C8B-B14F-4D97-AF65-F5344CB8AC3E}">
        <p14:creationId xmlns:p14="http://schemas.microsoft.com/office/powerpoint/2010/main" val="3085499252"/>
      </p:ext>
    </p:extLst>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aeus_trans_calcidius_med_manuscript.jpg"/>
          <p:cNvPicPr>
            <a:picLocks noChangeAspect="1"/>
          </p:cNvPicPr>
          <p:nvPr/>
        </p:nvPicPr>
        <p:blipFill>
          <a:blip r:embed="rId2"/>
          <a:stretch>
            <a:fillRect/>
          </a:stretch>
        </p:blipFill>
        <p:spPr>
          <a:xfrm>
            <a:off x="-714375" y="0"/>
            <a:ext cx="10318750" cy="7000875"/>
          </a:xfrm>
          <a:prstGeom prst="rect">
            <a:avLst/>
          </a:prstGeom>
          <a:effectLst>
            <a:outerShdw blurRad="254000" dist="215900" dir="2700000" algn="tl" rotWithShape="0">
              <a:prstClr val="black">
                <a:alpha val="40000"/>
              </a:prstClr>
            </a:outerShdw>
          </a:effectLst>
        </p:spPr>
      </p:pic>
      <p:sp>
        <p:nvSpPr>
          <p:cNvPr id="2" name="Title 1"/>
          <p:cNvSpPr>
            <a:spLocks noGrp="1"/>
          </p:cNvSpPr>
          <p:nvPr>
            <p:ph type="title"/>
          </p:nvPr>
        </p:nvSpPr>
        <p:spPr>
          <a:xfrm>
            <a:off x="357158" y="1000108"/>
            <a:ext cx="8229600" cy="1143000"/>
          </a:xfrm>
        </p:spPr>
        <p:txBody>
          <a:bodyPr>
            <a:noAutofit/>
          </a:bodyPr>
          <a:lstStyle/>
          <a:p>
            <a:pPr>
              <a:defRPr/>
            </a:pPr>
            <a:r>
              <a:rPr lang="en-US" sz="6100" dirty="0" smtClean="0">
                <a:solidFill>
                  <a:srgbClr val="000099"/>
                </a:solidFill>
              </a:rPr>
              <a:t>Timaeus:</a:t>
            </a:r>
            <a:br>
              <a:rPr lang="en-US" sz="6100" dirty="0" smtClean="0">
                <a:solidFill>
                  <a:srgbClr val="000099"/>
                </a:solidFill>
              </a:rPr>
            </a:br>
            <a:r>
              <a:rPr lang="en-US" sz="6100" dirty="0" smtClean="0">
                <a:solidFill>
                  <a:srgbClr val="000099"/>
                </a:solidFill>
              </a:rPr>
              <a:t>Plato’s  Cosmology</a:t>
            </a:r>
            <a:endParaRPr lang="en-US" sz="6100" dirty="0">
              <a:solidFill>
                <a:srgbClr val="000099"/>
              </a:solidFill>
            </a:endParaRPr>
          </a:p>
        </p:txBody>
      </p:sp>
    </p:spTree>
    <p:extLst>
      <p:ext uri="{BB962C8B-B14F-4D97-AF65-F5344CB8AC3E}">
        <p14:creationId xmlns:p14="http://schemas.microsoft.com/office/powerpoint/2010/main" val="411230224"/>
      </p:ext>
    </p:extLst>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aeus_trans_calcidius_med_manuscript.jpg"/>
          <p:cNvPicPr>
            <a:picLocks noChangeAspect="1"/>
          </p:cNvPicPr>
          <p:nvPr/>
        </p:nvPicPr>
        <p:blipFill>
          <a:blip r:embed="rId2"/>
          <a:stretch>
            <a:fillRect/>
          </a:stretch>
        </p:blipFill>
        <p:spPr>
          <a:xfrm>
            <a:off x="-714375" y="0"/>
            <a:ext cx="10318750" cy="7000875"/>
          </a:xfrm>
          <a:prstGeom prst="rect">
            <a:avLst/>
          </a:prstGeom>
          <a:effectLst>
            <a:outerShdw blurRad="254000" dist="215900" dir="2700000" algn="tl" rotWithShape="0">
              <a:prstClr val="black">
                <a:alpha val="40000"/>
              </a:prstClr>
            </a:outerShdw>
          </a:effectLst>
        </p:spPr>
      </p:pic>
      <p:sp>
        <p:nvSpPr>
          <p:cNvPr id="6" name="Rectangle 5"/>
          <p:cNvSpPr/>
          <p:nvPr/>
        </p:nvSpPr>
        <p:spPr>
          <a:xfrm>
            <a:off x="428625" y="4429125"/>
            <a:ext cx="8215313" cy="1500188"/>
          </a:xfrm>
          <a:prstGeom prst="rect">
            <a:avLst/>
          </a:prstGeom>
          <a:solidFill>
            <a:schemeClr val="accent1">
              <a:alpha val="55000"/>
            </a:schemeClr>
          </a:solid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357158" y="1000108"/>
            <a:ext cx="8229600" cy="1143000"/>
          </a:xfrm>
        </p:spPr>
        <p:txBody>
          <a:bodyPr>
            <a:noAutofit/>
          </a:bodyPr>
          <a:lstStyle/>
          <a:p>
            <a:pPr eaLnBrk="1" fontAlgn="auto" hangingPunct="1">
              <a:spcAft>
                <a:spcPts val="0"/>
              </a:spcAft>
              <a:defRPr/>
            </a:pPr>
            <a:r>
              <a:rPr sz="6100" smtClean="0">
                <a:solidFill>
                  <a:srgbClr val="000099"/>
                </a:solidFill>
              </a:rPr>
              <a:t>Timaeus:</a:t>
            </a:r>
            <a:br>
              <a:rPr sz="6100" smtClean="0">
                <a:solidFill>
                  <a:srgbClr val="000099"/>
                </a:solidFill>
              </a:rPr>
            </a:br>
            <a:r>
              <a:rPr sz="6100" smtClean="0">
                <a:solidFill>
                  <a:srgbClr val="000099"/>
                </a:solidFill>
              </a:rPr>
              <a:t>Plato’s  Cosmology</a:t>
            </a:r>
            <a:endParaRPr sz="6100">
              <a:solidFill>
                <a:srgbClr val="000099"/>
              </a:solidFill>
            </a:endParaRPr>
          </a:p>
        </p:txBody>
      </p:sp>
      <p:sp>
        <p:nvSpPr>
          <p:cNvPr id="5" name="Rectangle 4"/>
          <p:cNvSpPr/>
          <p:nvPr/>
        </p:nvSpPr>
        <p:spPr>
          <a:xfrm>
            <a:off x="428625" y="4429125"/>
            <a:ext cx="8215313" cy="1482725"/>
          </a:xfrm>
          <a:prstGeom prst="rect">
            <a:avLst/>
          </a:prstGeom>
        </p:spPr>
        <p:txBody>
          <a:bodyPr>
            <a:spAutoFit/>
          </a:bodyPr>
          <a:lstStyle/>
          <a:p>
            <a:pPr>
              <a:lnSpc>
                <a:spcPct val="80000"/>
              </a:lnSpc>
              <a:spcBef>
                <a:spcPct val="50000"/>
              </a:spcBef>
              <a:defRPr/>
            </a:pPr>
            <a:r>
              <a:rPr lang="en-US" sz="2100" b="1" dirty="0">
                <a:solidFill>
                  <a:srgbClr val="000099"/>
                </a:solidFill>
                <a:latin typeface="Constantia"/>
              </a:rPr>
              <a:t>Plato’s Cosmic Scheme:</a:t>
            </a:r>
          </a:p>
          <a:p>
            <a:pPr>
              <a:lnSpc>
                <a:spcPct val="80000"/>
              </a:lnSpc>
              <a:spcBef>
                <a:spcPct val="50000"/>
              </a:spcBef>
              <a:defRPr/>
            </a:pPr>
            <a:endParaRPr lang="en-US" sz="2100" b="1" dirty="0">
              <a:solidFill>
                <a:srgbClr val="000099"/>
              </a:solidFill>
              <a:latin typeface="Constantia"/>
            </a:endParaRPr>
          </a:p>
          <a:p>
            <a:pPr>
              <a:lnSpc>
                <a:spcPct val="60000"/>
              </a:lnSpc>
              <a:spcBef>
                <a:spcPct val="50000"/>
              </a:spcBef>
              <a:defRPr/>
            </a:pPr>
            <a:r>
              <a:rPr lang="en-US" sz="2100" dirty="0">
                <a:solidFill>
                  <a:srgbClr val="000099"/>
                </a:solidFill>
                <a:latin typeface="Constantia"/>
              </a:rPr>
              <a:t>         </a:t>
            </a:r>
            <a:r>
              <a:rPr lang="en-US" sz="2100" dirty="0">
                <a:solidFill>
                  <a:srgbClr val="000099"/>
                </a:solidFill>
                <a:latin typeface="Constantia"/>
                <a:sym typeface="Mathematica1"/>
              </a:rPr>
              <a:t> </a:t>
            </a:r>
            <a:r>
              <a:rPr lang="en-US" sz="2100" b="1" i="1" dirty="0">
                <a:solidFill>
                  <a:srgbClr val="000099"/>
                </a:solidFill>
                <a:latin typeface="Constantia"/>
              </a:rPr>
              <a:t>Demiurge, </a:t>
            </a:r>
            <a:r>
              <a:rPr lang="en-US" sz="2100" b="1" dirty="0">
                <a:solidFill>
                  <a:srgbClr val="000099"/>
                </a:solidFill>
                <a:latin typeface="Constantia"/>
              </a:rPr>
              <a:t>divine craftsman</a:t>
            </a:r>
            <a:r>
              <a:rPr lang="en-US" sz="2100" b="1" i="1" dirty="0">
                <a:solidFill>
                  <a:srgbClr val="000099"/>
                </a:solidFill>
                <a:latin typeface="Constantia"/>
              </a:rPr>
              <a:t>, is a mathematician:</a:t>
            </a:r>
          </a:p>
          <a:p>
            <a:pPr>
              <a:lnSpc>
                <a:spcPct val="60000"/>
              </a:lnSpc>
              <a:spcBef>
                <a:spcPct val="50000"/>
              </a:spcBef>
              <a:defRPr/>
            </a:pPr>
            <a:r>
              <a:rPr lang="en-US" sz="2100" b="1" i="1" dirty="0">
                <a:solidFill>
                  <a:srgbClr val="000099"/>
                </a:solidFill>
                <a:latin typeface="Constantia"/>
                <a:sym typeface="Wingdings" pitchFamily="2" charset="2"/>
              </a:rPr>
              <a:t>         </a:t>
            </a:r>
            <a:r>
              <a:rPr lang="en-US" sz="2100" b="1" i="1" dirty="0">
                <a:solidFill>
                  <a:srgbClr val="000099"/>
                </a:solidFill>
                <a:latin typeface="Constantia"/>
                <a:sym typeface="Mathematica1"/>
              </a:rPr>
              <a:t> </a:t>
            </a:r>
            <a:r>
              <a:rPr lang="en-US" sz="2100" b="1" i="1" dirty="0">
                <a:solidFill>
                  <a:srgbClr val="000099"/>
                </a:solidFill>
                <a:latin typeface="Constantia"/>
              </a:rPr>
              <a:t>Universe constructed according to geometric principles   </a:t>
            </a:r>
            <a:endParaRPr lang="en-US" sz="2100" b="1" i="1" dirty="0">
              <a:solidFill>
                <a:srgbClr val="000099"/>
              </a:solidFill>
              <a:latin typeface="Constantia"/>
              <a:sym typeface="Wingdings" pitchFamily="2" charset="2"/>
            </a:endParaRPr>
          </a:p>
        </p:txBody>
      </p:sp>
    </p:spTree>
    <p:extLst>
      <p:ext uri="{BB962C8B-B14F-4D97-AF65-F5344CB8AC3E}">
        <p14:creationId xmlns:p14="http://schemas.microsoft.com/office/powerpoint/2010/main" val="388616495"/>
      </p:ext>
    </p:extLst>
  </p:cSld>
  <p:clrMapOvr>
    <a:masterClrMapping/>
  </p:clrMapOvr>
  <p:transition spd="slow">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imaeus_trans_calcidius_med_manuscript.jpg"/>
          <p:cNvPicPr>
            <a:picLocks noChangeAspect="1"/>
          </p:cNvPicPr>
          <p:nvPr/>
        </p:nvPicPr>
        <p:blipFill>
          <a:blip r:embed="rId2"/>
          <a:stretch>
            <a:fillRect/>
          </a:stretch>
        </p:blipFill>
        <p:spPr>
          <a:xfrm>
            <a:off x="-714375" y="0"/>
            <a:ext cx="10318750" cy="7000875"/>
          </a:xfrm>
          <a:prstGeom prst="rect">
            <a:avLst/>
          </a:prstGeom>
          <a:effectLst>
            <a:outerShdw blurRad="254000" dist="215900" dir="2700000" algn="tl" rotWithShape="0">
              <a:prstClr val="black">
                <a:alpha val="40000"/>
              </a:prstClr>
            </a:outerShdw>
          </a:effectLst>
        </p:spPr>
      </p:pic>
      <p:sp>
        <p:nvSpPr>
          <p:cNvPr id="13" name="Rectangle 12"/>
          <p:cNvSpPr/>
          <p:nvPr/>
        </p:nvSpPr>
        <p:spPr>
          <a:xfrm>
            <a:off x="214313" y="3143250"/>
            <a:ext cx="8786812" cy="3000375"/>
          </a:xfrm>
          <a:prstGeom prst="rect">
            <a:avLst/>
          </a:prstGeom>
          <a:solidFill>
            <a:schemeClr val="tx1"/>
          </a:solid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88068" name="Content Placeholder 3" descr="140px-Tetrahedron.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57188" y="3286125"/>
            <a:ext cx="2071687" cy="2071688"/>
          </a:xfrm>
        </p:spPr>
      </p:pic>
      <p:sp>
        <p:nvSpPr>
          <p:cNvPr id="2" name="Title 1"/>
          <p:cNvSpPr>
            <a:spLocks noGrp="1"/>
          </p:cNvSpPr>
          <p:nvPr>
            <p:ph type="title"/>
          </p:nvPr>
        </p:nvSpPr>
        <p:spPr>
          <a:xfrm>
            <a:off x="142844" y="214290"/>
            <a:ext cx="8229600" cy="1219200"/>
          </a:xfrm>
        </p:spPr>
        <p:txBody>
          <a:bodyPr/>
          <a:lstStyle/>
          <a:p>
            <a:pPr eaLnBrk="1" fontAlgn="auto" hangingPunct="1">
              <a:spcAft>
                <a:spcPts val="0"/>
              </a:spcAft>
              <a:defRPr/>
            </a:pPr>
            <a:r>
              <a:rPr sz="6100" smtClean="0">
                <a:solidFill>
                  <a:srgbClr val="000099"/>
                </a:solidFill>
              </a:rPr>
              <a:t>Platonic  Solids</a:t>
            </a:r>
            <a:endParaRPr sz="6100">
              <a:solidFill>
                <a:srgbClr val="000099"/>
              </a:solidFill>
            </a:endParaRPr>
          </a:p>
        </p:txBody>
      </p:sp>
      <p:pic>
        <p:nvPicPr>
          <p:cNvPr id="88070" name="Picture 4" descr="125px-Hexahedron.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3429000"/>
            <a:ext cx="2071688"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5" descr="150px-Octahedron.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43188" y="3429000"/>
            <a:ext cx="207168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6" descr="150px-Icosahedron.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86563" y="3500438"/>
            <a:ext cx="2071687"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3" name="TextBox 7"/>
          <p:cNvSpPr txBox="1">
            <a:spLocks noChangeArrowheads="1"/>
          </p:cNvSpPr>
          <p:nvPr/>
        </p:nvSpPr>
        <p:spPr bwMode="auto">
          <a:xfrm>
            <a:off x="500063" y="5500688"/>
            <a:ext cx="2071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smtClean="0">
                <a:solidFill>
                  <a:srgbClr val="000099"/>
                </a:solidFill>
                <a:latin typeface="Papyrus" pitchFamily="66" charset="0"/>
              </a:rPr>
              <a:t>Tetrahedron:</a:t>
            </a:r>
          </a:p>
          <a:p>
            <a:pPr eaLnBrk="1" hangingPunct="1"/>
            <a:r>
              <a:rPr lang="en-US" altLang="en-US" b="1" smtClean="0">
                <a:solidFill>
                  <a:srgbClr val="000099"/>
                </a:solidFill>
                <a:latin typeface="Papyrus" pitchFamily="66" charset="0"/>
              </a:rPr>
              <a:t>          fire</a:t>
            </a:r>
          </a:p>
        </p:txBody>
      </p:sp>
      <p:sp>
        <p:nvSpPr>
          <p:cNvPr id="88074" name="TextBox 8"/>
          <p:cNvSpPr txBox="1">
            <a:spLocks noChangeArrowheads="1"/>
          </p:cNvSpPr>
          <p:nvPr/>
        </p:nvSpPr>
        <p:spPr bwMode="auto">
          <a:xfrm>
            <a:off x="2571750" y="5500688"/>
            <a:ext cx="2071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smtClean="0">
                <a:solidFill>
                  <a:srgbClr val="000099"/>
                </a:solidFill>
                <a:latin typeface="Papyrus" pitchFamily="66" charset="0"/>
              </a:rPr>
              <a:t> Octahedron:</a:t>
            </a:r>
          </a:p>
          <a:p>
            <a:pPr eaLnBrk="1" hangingPunct="1"/>
            <a:r>
              <a:rPr lang="en-US" altLang="en-US" b="1" smtClean="0">
                <a:solidFill>
                  <a:srgbClr val="000099"/>
                </a:solidFill>
                <a:latin typeface="Papyrus" pitchFamily="66" charset="0"/>
              </a:rPr>
              <a:t>           air</a:t>
            </a:r>
          </a:p>
        </p:txBody>
      </p:sp>
      <p:sp>
        <p:nvSpPr>
          <p:cNvPr id="88075" name="TextBox 9"/>
          <p:cNvSpPr txBox="1">
            <a:spLocks noChangeArrowheads="1"/>
          </p:cNvSpPr>
          <p:nvPr/>
        </p:nvSpPr>
        <p:spPr bwMode="auto">
          <a:xfrm>
            <a:off x="6929438" y="5500688"/>
            <a:ext cx="2071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smtClean="0">
                <a:solidFill>
                  <a:srgbClr val="000099"/>
                </a:solidFill>
                <a:latin typeface="Papyrus" pitchFamily="66" charset="0"/>
              </a:rPr>
              <a:t>Icosahedron:</a:t>
            </a:r>
          </a:p>
          <a:p>
            <a:pPr eaLnBrk="1" hangingPunct="1"/>
            <a:r>
              <a:rPr lang="en-US" altLang="en-US" b="1" smtClean="0">
                <a:solidFill>
                  <a:srgbClr val="000099"/>
                </a:solidFill>
                <a:latin typeface="Papyrus" pitchFamily="66" charset="0"/>
              </a:rPr>
              <a:t>        water</a:t>
            </a:r>
          </a:p>
        </p:txBody>
      </p:sp>
      <p:sp>
        <p:nvSpPr>
          <p:cNvPr id="88076" name="TextBox 10"/>
          <p:cNvSpPr txBox="1">
            <a:spLocks noChangeArrowheads="1"/>
          </p:cNvSpPr>
          <p:nvPr/>
        </p:nvSpPr>
        <p:spPr bwMode="auto">
          <a:xfrm>
            <a:off x="4643438" y="5500688"/>
            <a:ext cx="2071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smtClean="0">
                <a:solidFill>
                  <a:srgbClr val="000099"/>
                </a:solidFill>
                <a:latin typeface="Papyrus" pitchFamily="66" charset="0"/>
              </a:rPr>
              <a:t>        Cube:</a:t>
            </a:r>
          </a:p>
          <a:p>
            <a:pPr eaLnBrk="1" hangingPunct="1"/>
            <a:r>
              <a:rPr lang="en-US" altLang="en-US" b="1" smtClean="0">
                <a:solidFill>
                  <a:srgbClr val="000099"/>
                </a:solidFill>
                <a:latin typeface="Papyrus" pitchFamily="66" charset="0"/>
              </a:rPr>
              <a:t>          earth</a:t>
            </a:r>
          </a:p>
        </p:txBody>
      </p:sp>
      <p:sp>
        <p:nvSpPr>
          <p:cNvPr id="15" name="Rectangle 14"/>
          <p:cNvSpPr/>
          <p:nvPr/>
        </p:nvSpPr>
        <p:spPr>
          <a:xfrm>
            <a:off x="214313" y="1928813"/>
            <a:ext cx="8786812" cy="1071562"/>
          </a:xfrm>
          <a:prstGeom prst="rect">
            <a:avLst/>
          </a:prstGeom>
          <a:solidFill>
            <a:schemeClr val="tx1"/>
          </a:solid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214313" y="2000250"/>
            <a:ext cx="8786812" cy="887413"/>
          </a:xfrm>
          <a:prstGeom prst="rect">
            <a:avLst/>
          </a:prstGeom>
        </p:spPr>
        <p:txBody>
          <a:bodyPr>
            <a:spAutoFit/>
          </a:bodyPr>
          <a:lstStyle/>
          <a:p>
            <a:pPr>
              <a:lnSpc>
                <a:spcPct val="60000"/>
              </a:lnSpc>
              <a:spcBef>
                <a:spcPct val="50000"/>
              </a:spcBef>
              <a:defRPr/>
            </a:pPr>
            <a:r>
              <a:rPr lang="en-US" dirty="0">
                <a:solidFill>
                  <a:srgbClr val="000099"/>
                </a:solidFill>
                <a:latin typeface="Constantia"/>
                <a:sym typeface="Wingdings" pitchFamily="2" charset="2"/>
              </a:rPr>
              <a:t>the Five Platonic solids </a:t>
            </a:r>
          </a:p>
          <a:p>
            <a:pPr>
              <a:lnSpc>
                <a:spcPct val="60000"/>
              </a:lnSpc>
              <a:spcBef>
                <a:spcPct val="50000"/>
              </a:spcBef>
              <a:defRPr/>
            </a:pPr>
            <a:r>
              <a:rPr lang="en-US" dirty="0">
                <a:solidFill>
                  <a:srgbClr val="000099"/>
                </a:solidFill>
                <a:latin typeface="Constantia"/>
                <a:sym typeface="Wingdings" pitchFamily="2" charset="2"/>
              </a:rPr>
              <a:t>                    ● there are only five convex regular </a:t>
            </a:r>
            <a:r>
              <a:rPr lang="en-US" dirty="0" err="1">
                <a:solidFill>
                  <a:srgbClr val="000099"/>
                </a:solidFill>
                <a:latin typeface="Constantia"/>
                <a:sym typeface="Wingdings" pitchFamily="2" charset="2"/>
              </a:rPr>
              <a:t>polyhedra</a:t>
            </a:r>
            <a:r>
              <a:rPr lang="en-US" dirty="0">
                <a:solidFill>
                  <a:srgbClr val="000099"/>
                </a:solidFill>
                <a:latin typeface="Constantia"/>
                <a:sym typeface="Wingdings" pitchFamily="2" charset="2"/>
              </a:rPr>
              <a:t> !</a:t>
            </a:r>
          </a:p>
          <a:p>
            <a:pPr>
              <a:lnSpc>
                <a:spcPct val="60000"/>
              </a:lnSpc>
              <a:spcBef>
                <a:spcPct val="50000"/>
              </a:spcBef>
              <a:defRPr/>
            </a:pPr>
            <a:r>
              <a:rPr lang="en-US" dirty="0">
                <a:solidFill>
                  <a:srgbClr val="000099"/>
                </a:solidFill>
                <a:latin typeface="Constantia"/>
                <a:sym typeface="Wingdings" pitchFamily="2" charset="2"/>
              </a:rPr>
              <a:t>	    ● Plato identified them with the cosmos and its constituents</a:t>
            </a:r>
            <a:endParaRPr lang="en-US" dirty="0">
              <a:solidFill>
                <a:srgbClr val="000099"/>
              </a:solidFill>
              <a:latin typeface="Constantia"/>
            </a:endParaRPr>
          </a:p>
        </p:txBody>
      </p:sp>
    </p:spTree>
    <p:extLst>
      <p:ext uri="{BB962C8B-B14F-4D97-AF65-F5344CB8AC3E}">
        <p14:creationId xmlns:p14="http://schemas.microsoft.com/office/powerpoint/2010/main" val="1806584076"/>
      </p:ext>
    </p:extLst>
  </p:cSld>
  <p:clrMapOvr>
    <a:masterClrMapping/>
  </p:clrMapOvr>
  <p:transition spd="slow">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imaeus_trans_calcidius_med_manuscript.jpg"/>
          <p:cNvPicPr>
            <a:picLocks noChangeAspect="1"/>
          </p:cNvPicPr>
          <p:nvPr/>
        </p:nvPicPr>
        <p:blipFill>
          <a:blip r:embed="rId2"/>
          <a:stretch>
            <a:fillRect/>
          </a:stretch>
        </p:blipFill>
        <p:spPr>
          <a:xfrm>
            <a:off x="-714375" y="0"/>
            <a:ext cx="10318750" cy="7000875"/>
          </a:xfrm>
          <a:prstGeom prst="rect">
            <a:avLst/>
          </a:prstGeom>
          <a:effectLst>
            <a:outerShdw blurRad="254000" dist="215900" dir="2700000" algn="tl" rotWithShape="0">
              <a:prstClr val="black">
                <a:alpha val="40000"/>
              </a:prstClr>
            </a:outerShdw>
          </a:effectLst>
        </p:spPr>
      </p:pic>
      <p:sp>
        <p:nvSpPr>
          <p:cNvPr id="13" name="Rectangle 12"/>
          <p:cNvSpPr/>
          <p:nvPr/>
        </p:nvSpPr>
        <p:spPr>
          <a:xfrm>
            <a:off x="214313" y="3143250"/>
            <a:ext cx="8786812" cy="3000375"/>
          </a:xfrm>
          <a:prstGeom prst="rect">
            <a:avLst/>
          </a:prstGeom>
          <a:solidFill>
            <a:schemeClr val="tx1"/>
          </a:solid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89092" name="Content Placeholder 3" descr="140px-Tetrahedron.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57188" y="3286125"/>
            <a:ext cx="2071687" cy="2071688"/>
          </a:xfrm>
        </p:spPr>
      </p:pic>
      <p:sp>
        <p:nvSpPr>
          <p:cNvPr id="2" name="Title 1"/>
          <p:cNvSpPr>
            <a:spLocks noGrp="1"/>
          </p:cNvSpPr>
          <p:nvPr>
            <p:ph type="title"/>
          </p:nvPr>
        </p:nvSpPr>
        <p:spPr>
          <a:xfrm>
            <a:off x="214282" y="142852"/>
            <a:ext cx="8229600" cy="1219200"/>
          </a:xfrm>
        </p:spPr>
        <p:txBody>
          <a:bodyPr/>
          <a:lstStyle/>
          <a:p>
            <a:pPr eaLnBrk="1" fontAlgn="auto" hangingPunct="1">
              <a:spcAft>
                <a:spcPts val="0"/>
              </a:spcAft>
              <a:defRPr/>
            </a:pPr>
            <a:r>
              <a:rPr sz="6100" smtClean="0">
                <a:solidFill>
                  <a:srgbClr val="000099"/>
                </a:solidFill>
              </a:rPr>
              <a:t>Platonic  Solids</a:t>
            </a:r>
            <a:endParaRPr sz="6100">
              <a:solidFill>
                <a:srgbClr val="000099"/>
              </a:solidFill>
            </a:endParaRPr>
          </a:p>
        </p:txBody>
      </p:sp>
      <p:pic>
        <p:nvPicPr>
          <p:cNvPr id="89094" name="Picture 4" descr="125px-Hexahedron.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3429000"/>
            <a:ext cx="2071688"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5" descr="150px-Octahedron.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43188" y="3429000"/>
            <a:ext cx="207168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6" descr="150px-Icosahedron.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86563" y="3500438"/>
            <a:ext cx="2071687"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7" name="TextBox 7"/>
          <p:cNvSpPr txBox="1">
            <a:spLocks noChangeArrowheads="1"/>
          </p:cNvSpPr>
          <p:nvPr/>
        </p:nvSpPr>
        <p:spPr bwMode="auto">
          <a:xfrm>
            <a:off x="500063" y="5500688"/>
            <a:ext cx="2071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smtClean="0">
                <a:solidFill>
                  <a:srgbClr val="000099"/>
                </a:solidFill>
                <a:latin typeface="Papyrus" pitchFamily="66" charset="0"/>
              </a:rPr>
              <a:t>Tetrahedron:</a:t>
            </a:r>
          </a:p>
          <a:p>
            <a:pPr eaLnBrk="1" hangingPunct="1"/>
            <a:r>
              <a:rPr lang="en-US" altLang="en-US" b="1" smtClean="0">
                <a:solidFill>
                  <a:srgbClr val="000099"/>
                </a:solidFill>
                <a:latin typeface="Papyrus" pitchFamily="66" charset="0"/>
              </a:rPr>
              <a:t>          fire</a:t>
            </a:r>
          </a:p>
        </p:txBody>
      </p:sp>
      <p:sp>
        <p:nvSpPr>
          <p:cNvPr id="89098" name="TextBox 8"/>
          <p:cNvSpPr txBox="1">
            <a:spLocks noChangeArrowheads="1"/>
          </p:cNvSpPr>
          <p:nvPr/>
        </p:nvSpPr>
        <p:spPr bwMode="auto">
          <a:xfrm>
            <a:off x="2571750" y="5500688"/>
            <a:ext cx="2071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smtClean="0">
                <a:solidFill>
                  <a:srgbClr val="000099"/>
                </a:solidFill>
                <a:latin typeface="Papyrus" pitchFamily="66" charset="0"/>
              </a:rPr>
              <a:t> Octahedron:</a:t>
            </a:r>
          </a:p>
          <a:p>
            <a:pPr eaLnBrk="1" hangingPunct="1"/>
            <a:r>
              <a:rPr lang="en-US" altLang="en-US" b="1" smtClean="0">
                <a:solidFill>
                  <a:srgbClr val="000099"/>
                </a:solidFill>
                <a:latin typeface="Papyrus" pitchFamily="66" charset="0"/>
              </a:rPr>
              <a:t>           air</a:t>
            </a:r>
          </a:p>
        </p:txBody>
      </p:sp>
      <p:sp>
        <p:nvSpPr>
          <p:cNvPr id="89099" name="TextBox 9"/>
          <p:cNvSpPr txBox="1">
            <a:spLocks noChangeArrowheads="1"/>
          </p:cNvSpPr>
          <p:nvPr/>
        </p:nvSpPr>
        <p:spPr bwMode="auto">
          <a:xfrm>
            <a:off x="6929438" y="5500688"/>
            <a:ext cx="2071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smtClean="0">
                <a:solidFill>
                  <a:srgbClr val="000099"/>
                </a:solidFill>
                <a:latin typeface="Papyrus" pitchFamily="66" charset="0"/>
              </a:rPr>
              <a:t>Icosahedron:</a:t>
            </a:r>
          </a:p>
          <a:p>
            <a:pPr eaLnBrk="1" hangingPunct="1"/>
            <a:r>
              <a:rPr lang="en-US" altLang="en-US" b="1" smtClean="0">
                <a:solidFill>
                  <a:srgbClr val="000099"/>
                </a:solidFill>
                <a:latin typeface="Papyrus" pitchFamily="66" charset="0"/>
              </a:rPr>
              <a:t>        water</a:t>
            </a:r>
          </a:p>
        </p:txBody>
      </p:sp>
      <p:sp>
        <p:nvSpPr>
          <p:cNvPr id="89100" name="TextBox 10"/>
          <p:cNvSpPr txBox="1">
            <a:spLocks noChangeArrowheads="1"/>
          </p:cNvSpPr>
          <p:nvPr/>
        </p:nvSpPr>
        <p:spPr bwMode="auto">
          <a:xfrm>
            <a:off x="4643438" y="5500688"/>
            <a:ext cx="2071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smtClean="0">
                <a:solidFill>
                  <a:srgbClr val="000099"/>
                </a:solidFill>
                <a:latin typeface="Papyrus" pitchFamily="66" charset="0"/>
              </a:rPr>
              <a:t>        Cube:</a:t>
            </a:r>
          </a:p>
          <a:p>
            <a:pPr eaLnBrk="1" hangingPunct="1"/>
            <a:r>
              <a:rPr lang="en-US" altLang="en-US" b="1" smtClean="0">
                <a:solidFill>
                  <a:srgbClr val="000099"/>
                </a:solidFill>
                <a:latin typeface="Papyrus" pitchFamily="66" charset="0"/>
              </a:rPr>
              <a:t>          earth</a:t>
            </a:r>
          </a:p>
        </p:txBody>
      </p:sp>
      <p:sp>
        <p:nvSpPr>
          <p:cNvPr id="15" name="Rectangle 14"/>
          <p:cNvSpPr/>
          <p:nvPr/>
        </p:nvSpPr>
        <p:spPr>
          <a:xfrm>
            <a:off x="214313" y="1285875"/>
            <a:ext cx="4143375" cy="1714500"/>
          </a:xfrm>
          <a:prstGeom prst="rect">
            <a:avLst/>
          </a:prstGeom>
          <a:solidFill>
            <a:schemeClr val="tx1"/>
          </a:solid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214313" y="1428750"/>
            <a:ext cx="8786812" cy="2243138"/>
          </a:xfrm>
          <a:prstGeom prst="rect">
            <a:avLst/>
          </a:prstGeom>
        </p:spPr>
        <p:txBody>
          <a:bodyPr>
            <a:spAutoFit/>
          </a:bodyPr>
          <a:lstStyle/>
          <a:p>
            <a:pPr>
              <a:lnSpc>
                <a:spcPct val="60000"/>
              </a:lnSpc>
              <a:spcBef>
                <a:spcPct val="50000"/>
              </a:spcBef>
              <a:defRPr/>
            </a:pPr>
            <a:r>
              <a:rPr lang="en-US" sz="2000" dirty="0">
                <a:solidFill>
                  <a:srgbClr val="000099"/>
                </a:solidFill>
                <a:latin typeface="Constantia"/>
                <a:sym typeface="Wingdings" pitchFamily="2" charset="2"/>
              </a:rPr>
              <a:t>Dodecahedron             Quintessence</a:t>
            </a:r>
          </a:p>
          <a:p>
            <a:pPr>
              <a:lnSpc>
                <a:spcPct val="60000"/>
              </a:lnSpc>
              <a:spcBef>
                <a:spcPct val="50000"/>
              </a:spcBef>
              <a:defRPr/>
            </a:pPr>
            <a:endParaRPr lang="en-US" sz="2000" dirty="0">
              <a:solidFill>
                <a:srgbClr val="000099"/>
              </a:solidFill>
              <a:latin typeface="Constantia"/>
              <a:sym typeface="Wingdings" pitchFamily="2" charset="2"/>
            </a:endParaRPr>
          </a:p>
          <a:p>
            <a:pPr>
              <a:lnSpc>
                <a:spcPct val="60000"/>
              </a:lnSpc>
              <a:spcBef>
                <a:spcPct val="50000"/>
              </a:spcBef>
              <a:defRPr/>
            </a:pPr>
            <a:r>
              <a:rPr lang="en-US" sz="2000" dirty="0">
                <a:solidFill>
                  <a:srgbClr val="000099"/>
                </a:solidFill>
                <a:latin typeface="Constantia"/>
                <a:sym typeface="Wingdings" pitchFamily="2" charset="2"/>
              </a:rPr>
              <a:t>of which the Cosmos itself is made:</a:t>
            </a:r>
          </a:p>
          <a:p>
            <a:pPr>
              <a:lnSpc>
                <a:spcPct val="60000"/>
              </a:lnSpc>
              <a:spcBef>
                <a:spcPct val="50000"/>
              </a:spcBef>
              <a:defRPr/>
            </a:pPr>
            <a:r>
              <a:rPr lang="en-US" sz="2000" dirty="0">
                <a:solidFill>
                  <a:srgbClr val="000099"/>
                </a:solidFill>
                <a:latin typeface="Constantia"/>
                <a:sym typeface="Wingdings" pitchFamily="2" charset="2"/>
              </a:rPr>
              <a:t>  “</a:t>
            </a:r>
            <a:r>
              <a:rPr lang="en-US" sz="2000" dirty="0">
                <a:solidFill>
                  <a:srgbClr val="000099"/>
                </a:solidFill>
                <a:latin typeface="Constantia"/>
              </a:rPr>
              <a:t>the stuff  for embroidering </a:t>
            </a:r>
          </a:p>
          <a:p>
            <a:pPr>
              <a:lnSpc>
                <a:spcPct val="50000"/>
              </a:lnSpc>
              <a:spcBef>
                <a:spcPct val="50000"/>
              </a:spcBef>
              <a:defRPr/>
            </a:pPr>
            <a:r>
              <a:rPr lang="en-US" sz="2000" dirty="0">
                <a:solidFill>
                  <a:srgbClr val="000099"/>
                </a:solidFill>
                <a:latin typeface="Constantia"/>
              </a:rPr>
              <a:t>   the constellations on the heavens”</a:t>
            </a:r>
          </a:p>
          <a:p>
            <a:pPr>
              <a:lnSpc>
                <a:spcPct val="60000"/>
              </a:lnSpc>
              <a:spcBef>
                <a:spcPct val="50000"/>
              </a:spcBef>
              <a:defRPr/>
            </a:pPr>
            <a:endParaRPr lang="en-US" sz="2000" b="1" dirty="0">
              <a:solidFill>
                <a:srgbClr val="000099"/>
              </a:solidFill>
              <a:latin typeface="Papyrus" pitchFamily="66" charset="0"/>
              <a:sym typeface="Wingdings" pitchFamily="2" charset="2"/>
            </a:endParaRPr>
          </a:p>
          <a:p>
            <a:pPr>
              <a:lnSpc>
                <a:spcPct val="60000"/>
              </a:lnSpc>
              <a:spcBef>
                <a:spcPct val="50000"/>
              </a:spcBef>
              <a:defRPr/>
            </a:pPr>
            <a:r>
              <a:rPr lang="en-US" b="1" dirty="0">
                <a:solidFill>
                  <a:srgbClr val="000099"/>
                </a:solidFill>
                <a:latin typeface="Constantia"/>
                <a:sym typeface="Wingdings" pitchFamily="2" charset="2"/>
              </a:rPr>
              <a:t>                  </a:t>
            </a:r>
          </a:p>
        </p:txBody>
      </p:sp>
      <p:sp>
        <p:nvSpPr>
          <p:cNvPr id="17" name="Rectangle 16"/>
          <p:cNvSpPr/>
          <p:nvPr/>
        </p:nvSpPr>
        <p:spPr>
          <a:xfrm>
            <a:off x="5214938" y="1285875"/>
            <a:ext cx="2500312" cy="2286000"/>
          </a:xfrm>
          <a:prstGeom prst="rect">
            <a:avLst/>
          </a:prstGeom>
          <a:solidFill>
            <a:schemeClr val="tx1"/>
          </a:solid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9" name="Straight Arrow Connector 18"/>
          <p:cNvCxnSpPr/>
          <p:nvPr/>
        </p:nvCxnSpPr>
        <p:spPr>
          <a:xfrm>
            <a:off x="2071688" y="1500188"/>
            <a:ext cx="571500" cy="1587"/>
          </a:xfrm>
          <a:prstGeom prst="straightConnector1">
            <a:avLst/>
          </a:prstGeom>
          <a:ln w="28575">
            <a:solidFill>
              <a:srgbClr val="000099"/>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89105" name="Picture 24" descr="Dodecahedron"/>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357813" y="1357313"/>
            <a:ext cx="223996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7922214"/>
      </p:ext>
    </p:extLst>
  </p:cSld>
  <p:clrMapOvr>
    <a:masterClrMapping/>
  </p:clrMapOvr>
  <p:transition spd="slow">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aeus_trans_calcidius_med_manuscript.jpg"/>
          <p:cNvPicPr>
            <a:picLocks noChangeAspect="1"/>
          </p:cNvPicPr>
          <p:nvPr/>
        </p:nvPicPr>
        <p:blipFill>
          <a:blip r:embed="rId2"/>
          <a:stretch>
            <a:fillRect/>
          </a:stretch>
        </p:blipFill>
        <p:spPr>
          <a:xfrm>
            <a:off x="-714375" y="0"/>
            <a:ext cx="10318750" cy="7000875"/>
          </a:xfrm>
          <a:prstGeom prst="rect">
            <a:avLst/>
          </a:prstGeom>
          <a:effectLst>
            <a:outerShdw blurRad="254000" dist="215900" dir="2700000" algn="tl" rotWithShape="0">
              <a:prstClr val="black">
                <a:alpha val="40000"/>
              </a:prstClr>
            </a:outerShdw>
          </a:effectLst>
        </p:spPr>
      </p:pic>
      <p:sp>
        <p:nvSpPr>
          <p:cNvPr id="6" name="Rectangle 5"/>
          <p:cNvSpPr/>
          <p:nvPr/>
        </p:nvSpPr>
        <p:spPr>
          <a:xfrm>
            <a:off x="428625" y="4429125"/>
            <a:ext cx="8215313" cy="1500188"/>
          </a:xfrm>
          <a:prstGeom prst="rect">
            <a:avLst/>
          </a:prstGeom>
          <a:solidFill>
            <a:schemeClr val="accent1">
              <a:alpha val="55000"/>
            </a:schemeClr>
          </a:solid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357158" y="1000108"/>
            <a:ext cx="8229600" cy="1143000"/>
          </a:xfrm>
        </p:spPr>
        <p:txBody>
          <a:bodyPr>
            <a:noAutofit/>
          </a:bodyPr>
          <a:lstStyle/>
          <a:p>
            <a:pPr>
              <a:defRPr/>
            </a:pPr>
            <a:r>
              <a:rPr lang="en-US" sz="6100" dirty="0" smtClean="0">
                <a:solidFill>
                  <a:srgbClr val="000099"/>
                </a:solidFill>
              </a:rPr>
              <a:t>Timaeus:</a:t>
            </a:r>
            <a:br>
              <a:rPr lang="en-US" sz="6100" dirty="0" smtClean="0">
                <a:solidFill>
                  <a:srgbClr val="000099"/>
                </a:solidFill>
              </a:rPr>
            </a:br>
            <a:r>
              <a:rPr lang="en-US" sz="6100" dirty="0" smtClean="0">
                <a:solidFill>
                  <a:srgbClr val="000099"/>
                </a:solidFill>
              </a:rPr>
              <a:t>Plato’s  Cosmology</a:t>
            </a:r>
            <a:endParaRPr lang="en-US" sz="6100" dirty="0">
              <a:solidFill>
                <a:srgbClr val="000099"/>
              </a:solidFill>
            </a:endParaRPr>
          </a:p>
        </p:txBody>
      </p:sp>
      <p:sp>
        <p:nvSpPr>
          <p:cNvPr id="5" name="Rectangle 4"/>
          <p:cNvSpPr/>
          <p:nvPr/>
        </p:nvSpPr>
        <p:spPr>
          <a:xfrm>
            <a:off x="428625" y="4429125"/>
            <a:ext cx="8215313" cy="1482725"/>
          </a:xfrm>
          <a:prstGeom prst="rect">
            <a:avLst/>
          </a:prstGeom>
        </p:spPr>
        <p:txBody>
          <a:bodyPr>
            <a:spAutoFit/>
          </a:bodyPr>
          <a:lstStyle/>
          <a:p>
            <a:pPr>
              <a:lnSpc>
                <a:spcPct val="80000"/>
              </a:lnSpc>
              <a:spcBef>
                <a:spcPct val="50000"/>
              </a:spcBef>
              <a:defRPr/>
            </a:pPr>
            <a:r>
              <a:rPr lang="en-US" sz="2100" b="1" dirty="0">
                <a:solidFill>
                  <a:srgbClr val="000099"/>
                </a:solidFill>
                <a:latin typeface="Book Antiqua"/>
              </a:rPr>
              <a:t>Plato’s Cosmic Scheme:</a:t>
            </a:r>
          </a:p>
          <a:p>
            <a:pPr>
              <a:lnSpc>
                <a:spcPct val="80000"/>
              </a:lnSpc>
              <a:spcBef>
                <a:spcPct val="50000"/>
              </a:spcBef>
              <a:defRPr/>
            </a:pPr>
            <a:endParaRPr lang="en-US" sz="2100" b="1" dirty="0">
              <a:solidFill>
                <a:srgbClr val="000099"/>
              </a:solidFill>
              <a:latin typeface="Book Antiqua"/>
            </a:endParaRPr>
          </a:p>
          <a:p>
            <a:pPr>
              <a:lnSpc>
                <a:spcPct val="60000"/>
              </a:lnSpc>
              <a:spcBef>
                <a:spcPct val="50000"/>
              </a:spcBef>
              <a:defRPr/>
            </a:pPr>
            <a:r>
              <a:rPr lang="en-US" sz="2100" dirty="0">
                <a:solidFill>
                  <a:srgbClr val="000099"/>
                </a:solidFill>
                <a:latin typeface="Book Antiqua"/>
              </a:rPr>
              <a:t>         </a:t>
            </a:r>
            <a:r>
              <a:rPr lang="en-US" sz="2100" dirty="0">
                <a:solidFill>
                  <a:srgbClr val="000099"/>
                </a:solidFill>
                <a:latin typeface="Book Antiqua"/>
                <a:sym typeface="Mathematica1"/>
              </a:rPr>
              <a:t> </a:t>
            </a:r>
            <a:r>
              <a:rPr lang="en-US" sz="2100" b="1" i="1" dirty="0">
                <a:solidFill>
                  <a:srgbClr val="000099"/>
                </a:solidFill>
                <a:latin typeface="Book Antiqua"/>
              </a:rPr>
              <a:t>Demiurge, </a:t>
            </a:r>
            <a:r>
              <a:rPr lang="en-US" sz="2100" b="1" dirty="0">
                <a:solidFill>
                  <a:srgbClr val="000099"/>
                </a:solidFill>
                <a:latin typeface="Book Antiqua"/>
              </a:rPr>
              <a:t>divine craftsman</a:t>
            </a:r>
            <a:r>
              <a:rPr lang="en-US" sz="2100" b="1" i="1" dirty="0">
                <a:solidFill>
                  <a:srgbClr val="000099"/>
                </a:solidFill>
                <a:latin typeface="Book Antiqua"/>
              </a:rPr>
              <a:t>, is a mathematician:</a:t>
            </a:r>
          </a:p>
          <a:p>
            <a:pPr>
              <a:lnSpc>
                <a:spcPct val="60000"/>
              </a:lnSpc>
              <a:spcBef>
                <a:spcPct val="50000"/>
              </a:spcBef>
              <a:defRPr/>
            </a:pPr>
            <a:r>
              <a:rPr lang="en-US" sz="2100" b="1" i="1" dirty="0">
                <a:solidFill>
                  <a:srgbClr val="000099"/>
                </a:solidFill>
                <a:latin typeface="Book Antiqua"/>
                <a:sym typeface="Wingdings" pitchFamily="2" charset="2"/>
              </a:rPr>
              <a:t>         </a:t>
            </a:r>
            <a:r>
              <a:rPr lang="en-US" sz="2100" b="1" i="1" dirty="0">
                <a:solidFill>
                  <a:srgbClr val="000099"/>
                </a:solidFill>
                <a:latin typeface="Book Antiqua"/>
                <a:sym typeface="Mathematica1"/>
              </a:rPr>
              <a:t> </a:t>
            </a:r>
            <a:r>
              <a:rPr lang="en-US" sz="2100" b="1" i="1" dirty="0">
                <a:solidFill>
                  <a:srgbClr val="000099"/>
                </a:solidFill>
                <a:latin typeface="Book Antiqua"/>
              </a:rPr>
              <a:t>Universe constructed according to geometric principles   </a:t>
            </a:r>
            <a:endParaRPr lang="en-US" sz="2100" b="1" i="1" dirty="0">
              <a:solidFill>
                <a:srgbClr val="000099"/>
              </a:solidFill>
              <a:latin typeface="Book Antiqua"/>
              <a:sym typeface="Wingdings" pitchFamily="2" charset="2"/>
            </a:endParaRPr>
          </a:p>
        </p:txBody>
      </p:sp>
    </p:spTree>
    <p:extLst>
      <p:ext uri="{BB962C8B-B14F-4D97-AF65-F5344CB8AC3E}">
        <p14:creationId xmlns:p14="http://schemas.microsoft.com/office/powerpoint/2010/main" val="1996005294"/>
      </p:ext>
    </p:extLst>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imaeus_trans_calcidius_med_manuscript.jpg"/>
          <p:cNvPicPr>
            <a:picLocks noChangeAspect="1"/>
          </p:cNvPicPr>
          <p:nvPr/>
        </p:nvPicPr>
        <p:blipFill>
          <a:blip r:embed="rId2"/>
          <a:stretch>
            <a:fillRect/>
          </a:stretch>
        </p:blipFill>
        <p:spPr>
          <a:xfrm>
            <a:off x="-714375" y="0"/>
            <a:ext cx="10318750" cy="7000875"/>
          </a:xfrm>
          <a:prstGeom prst="rect">
            <a:avLst/>
          </a:prstGeom>
          <a:effectLst>
            <a:outerShdw blurRad="254000" dist="215900" dir="2700000" algn="tl" rotWithShape="0">
              <a:prstClr val="black">
                <a:alpha val="40000"/>
              </a:prstClr>
            </a:outerShdw>
          </a:effectLst>
        </p:spPr>
      </p:pic>
      <p:sp>
        <p:nvSpPr>
          <p:cNvPr id="13" name="Rectangle 12"/>
          <p:cNvSpPr/>
          <p:nvPr/>
        </p:nvSpPr>
        <p:spPr>
          <a:xfrm>
            <a:off x="214313" y="3143250"/>
            <a:ext cx="8786812" cy="3000375"/>
          </a:xfrm>
          <a:prstGeom prst="rect">
            <a:avLst/>
          </a:prstGeom>
          <a:solidFill>
            <a:schemeClr val="tx1"/>
          </a:solid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p:txBody>
          <a:bodyPr/>
          <a:lstStyle/>
          <a:p>
            <a:pPr>
              <a:defRPr/>
            </a:pPr>
            <a:r>
              <a:rPr lang="en-US" sz="6100" dirty="0" smtClean="0">
                <a:solidFill>
                  <a:srgbClr val="000099"/>
                </a:solidFill>
              </a:rPr>
              <a:t>Platonic  Solids</a:t>
            </a:r>
            <a:endParaRPr lang="en-US" sz="6100" dirty="0">
              <a:solidFill>
                <a:srgbClr val="000099"/>
              </a:solidFill>
            </a:endParaRPr>
          </a:p>
        </p:txBody>
      </p:sp>
      <p:pic>
        <p:nvPicPr>
          <p:cNvPr id="21509" name="Content Placeholder 3" descr="140px-Tetrahedron.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57188" y="3286125"/>
            <a:ext cx="2071687" cy="2071688"/>
          </a:xfrm>
        </p:spPr>
      </p:pic>
      <p:pic>
        <p:nvPicPr>
          <p:cNvPr id="21510" name="Picture 4" descr="125px-Hexahedron.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3429000"/>
            <a:ext cx="2071688"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5" descr="150px-Octahedron.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43188" y="3429000"/>
            <a:ext cx="207168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6" descr="150px-Icosahedron.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86563" y="3500438"/>
            <a:ext cx="2071687"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7"/>
          <p:cNvSpPr txBox="1">
            <a:spLocks noChangeArrowheads="1"/>
          </p:cNvSpPr>
          <p:nvPr/>
        </p:nvSpPr>
        <p:spPr bwMode="auto">
          <a:xfrm>
            <a:off x="500063" y="5500688"/>
            <a:ext cx="2071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smtClean="0">
                <a:solidFill>
                  <a:srgbClr val="000099"/>
                </a:solidFill>
                <a:latin typeface="Papyrus" pitchFamily="66" charset="0"/>
              </a:rPr>
              <a:t>Tetrahedron:</a:t>
            </a:r>
          </a:p>
          <a:p>
            <a:pPr eaLnBrk="1" hangingPunct="1"/>
            <a:r>
              <a:rPr lang="en-US" altLang="en-US" b="1" smtClean="0">
                <a:solidFill>
                  <a:srgbClr val="000099"/>
                </a:solidFill>
                <a:latin typeface="Papyrus" pitchFamily="66" charset="0"/>
              </a:rPr>
              <a:t>          fire</a:t>
            </a:r>
          </a:p>
        </p:txBody>
      </p:sp>
      <p:sp>
        <p:nvSpPr>
          <p:cNvPr id="21514" name="TextBox 8"/>
          <p:cNvSpPr txBox="1">
            <a:spLocks noChangeArrowheads="1"/>
          </p:cNvSpPr>
          <p:nvPr/>
        </p:nvSpPr>
        <p:spPr bwMode="auto">
          <a:xfrm>
            <a:off x="2571750" y="5500688"/>
            <a:ext cx="2071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smtClean="0">
                <a:solidFill>
                  <a:srgbClr val="000099"/>
                </a:solidFill>
                <a:latin typeface="Papyrus" pitchFamily="66" charset="0"/>
              </a:rPr>
              <a:t> Octahedron:</a:t>
            </a:r>
          </a:p>
          <a:p>
            <a:pPr eaLnBrk="1" hangingPunct="1"/>
            <a:r>
              <a:rPr lang="en-US" altLang="en-US" b="1" smtClean="0">
                <a:solidFill>
                  <a:srgbClr val="000099"/>
                </a:solidFill>
                <a:latin typeface="Papyrus" pitchFamily="66" charset="0"/>
              </a:rPr>
              <a:t>           air</a:t>
            </a:r>
          </a:p>
        </p:txBody>
      </p:sp>
      <p:sp>
        <p:nvSpPr>
          <p:cNvPr id="21515" name="TextBox 9"/>
          <p:cNvSpPr txBox="1">
            <a:spLocks noChangeArrowheads="1"/>
          </p:cNvSpPr>
          <p:nvPr/>
        </p:nvSpPr>
        <p:spPr bwMode="auto">
          <a:xfrm>
            <a:off x="6929438" y="5500688"/>
            <a:ext cx="2071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smtClean="0">
                <a:solidFill>
                  <a:srgbClr val="000099"/>
                </a:solidFill>
                <a:latin typeface="Papyrus" pitchFamily="66" charset="0"/>
              </a:rPr>
              <a:t>Icosahedron:</a:t>
            </a:r>
          </a:p>
          <a:p>
            <a:pPr eaLnBrk="1" hangingPunct="1"/>
            <a:r>
              <a:rPr lang="en-US" altLang="en-US" b="1" smtClean="0">
                <a:solidFill>
                  <a:srgbClr val="000099"/>
                </a:solidFill>
                <a:latin typeface="Papyrus" pitchFamily="66" charset="0"/>
              </a:rPr>
              <a:t>        water</a:t>
            </a:r>
          </a:p>
        </p:txBody>
      </p:sp>
      <p:sp>
        <p:nvSpPr>
          <p:cNvPr id="21516" name="TextBox 10"/>
          <p:cNvSpPr txBox="1">
            <a:spLocks noChangeArrowheads="1"/>
          </p:cNvSpPr>
          <p:nvPr/>
        </p:nvSpPr>
        <p:spPr bwMode="auto">
          <a:xfrm>
            <a:off x="4643438" y="5500688"/>
            <a:ext cx="2071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smtClean="0">
                <a:solidFill>
                  <a:srgbClr val="000099"/>
                </a:solidFill>
                <a:latin typeface="Papyrus" pitchFamily="66" charset="0"/>
              </a:rPr>
              <a:t>        Cube:</a:t>
            </a:r>
          </a:p>
          <a:p>
            <a:pPr eaLnBrk="1" hangingPunct="1"/>
            <a:r>
              <a:rPr lang="en-US" altLang="en-US" b="1" smtClean="0">
                <a:solidFill>
                  <a:srgbClr val="000099"/>
                </a:solidFill>
                <a:latin typeface="Papyrus" pitchFamily="66" charset="0"/>
              </a:rPr>
              <a:t>          earth</a:t>
            </a:r>
          </a:p>
        </p:txBody>
      </p:sp>
      <p:sp>
        <p:nvSpPr>
          <p:cNvPr id="15" name="Rectangle 14"/>
          <p:cNvSpPr/>
          <p:nvPr/>
        </p:nvSpPr>
        <p:spPr>
          <a:xfrm>
            <a:off x="214313" y="1928813"/>
            <a:ext cx="8786812" cy="1071562"/>
          </a:xfrm>
          <a:prstGeom prst="rect">
            <a:avLst/>
          </a:prstGeom>
          <a:solidFill>
            <a:schemeClr val="tx1"/>
          </a:solid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214313" y="2000250"/>
            <a:ext cx="8786812" cy="887413"/>
          </a:xfrm>
          <a:prstGeom prst="rect">
            <a:avLst/>
          </a:prstGeom>
        </p:spPr>
        <p:txBody>
          <a:bodyPr>
            <a:spAutoFit/>
          </a:bodyPr>
          <a:lstStyle/>
          <a:p>
            <a:pPr>
              <a:lnSpc>
                <a:spcPct val="60000"/>
              </a:lnSpc>
              <a:spcBef>
                <a:spcPct val="50000"/>
              </a:spcBef>
              <a:defRPr/>
            </a:pPr>
            <a:r>
              <a:rPr lang="en-US" b="1" dirty="0">
                <a:solidFill>
                  <a:srgbClr val="000099"/>
                </a:solidFill>
                <a:latin typeface="Book Antiqua"/>
                <a:sym typeface="Wingdings" pitchFamily="2" charset="2"/>
              </a:rPr>
              <a:t>the Five Platonic solids </a:t>
            </a:r>
          </a:p>
          <a:p>
            <a:pPr>
              <a:lnSpc>
                <a:spcPct val="60000"/>
              </a:lnSpc>
              <a:spcBef>
                <a:spcPct val="50000"/>
              </a:spcBef>
              <a:defRPr/>
            </a:pPr>
            <a:r>
              <a:rPr lang="en-US" b="1" dirty="0">
                <a:solidFill>
                  <a:srgbClr val="000099"/>
                </a:solidFill>
                <a:latin typeface="Book Antiqua"/>
                <a:sym typeface="Wingdings" pitchFamily="2" charset="2"/>
              </a:rPr>
              <a:t>                    ● there are only five convex regular </a:t>
            </a:r>
            <a:r>
              <a:rPr lang="en-US" b="1" dirty="0" err="1">
                <a:solidFill>
                  <a:srgbClr val="000099"/>
                </a:solidFill>
                <a:latin typeface="Book Antiqua"/>
                <a:sym typeface="Wingdings" pitchFamily="2" charset="2"/>
              </a:rPr>
              <a:t>polyhedra</a:t>
            </a:r>
            <a:r>
              <a:rPr lang="en-US" b="1" dirty="0">
                <a:solidFill>
                  <a:srgbClr val="000099"/>
                </a:solidFill>
                <a:latin typeface="Book Antiqua"/>
                <a:sym typeface="Wingdings" pitchFamily="2" charset="2"/>
              </a:rPr>
              <a:t> !</a:t>
            </a:r>
          </a:p>
          <a:p>
            <a:pPr>
              <a:lnSpc>
                <a:spcPct val="60000"/>
              </a:lnSpc>
              <a:spcBef>
                <a:spcPct val="50000"/>
              </a:spcBef>
              <a:defRPr/>
            </a:pPr>
            <a:r>
              <a:rPr lang="en-US" b="1" dirty="0">
                <a:solidFill>
                  <a:srgbClr val="000099"/>
                </a:solidFill>
                <a:latin typeface="Book Antiqua"/>
                <a:sym typeface="Wingdings" pitchFamily="2" charset="2"/>
              </a:rPr>
              <a:t>	    ● Plato identified them with the cosmos and its constituents</a:t>
            </a:r>
            <a:endParaRPr lang="en-US" b="1" dirty="0">
              <a:solidFill>
                <a:srgbClr val="000099"/>
              </a:solidFill>
              <a:latin typeface="Book Antiqua"/>
            </a:endParaRPr>
          </a:p>
        </p:txBody>
      </p:sp>
    </p:spTree>
    <p:extLst>
      <p:ext uri="{BB962C8B-B14F-4D97-AF65-F5344CB8AC3E}">
        <p14:creationId xmlns:p14="http://schemas.microsoft.com/office/powerpoint/2010/main" val="369840644"/>
      </p:ext>
    </p:extLst>
  </p:cSld>
  <p:clrMapOvr>
    <a:masterClrMapping/>
  </p:clrMapOvr>
  <p:transition>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imaeus_trans_calcidius_med_manuscript.jpg"/>
          <p:cNvPicPr>
            <a:picLocks noChangeAspect="1"/>
          </p:cNvPicPr>
          <p:nvPr/>
        </p:nvPicPr>
        <p:blipFill>
          <a:blip r:embed="rId2"/>
          <a:stretch>
            <a:fillRect/>
          </a:stretch>
        </p:blipFill>
        <p:spPr>
          <a:xfrm>
            <a:off x="-714375" y="0"/>
            <a:ext cx="10318750" cy="7000875"/>
          </a:xfrm>
          <a:prstGeom prst="rect">
            <a:avLst/>
          </a:prstGeom>
          <a:effectLst>
            <a:outerShdw blurRad="254000" dist="215900" dir="2700000" algn="tl" rotWithShape="0">
              <a:prstClr val="black">
                <a:alpha val="40000"/>
              </a:prstClr>
            </a:outerShdw>
          </a:effectLst>
        </p:spPr>
      </p:pic>
      <p:sp>
        <p:nvSpPr>
          <p:cNvPr id="13" name="Rectangle 12"/>
          <p:cNvSpPr/>
          <p:nvPr/>
        </p:nvSpPr>
        <p:spPr>
          <a:xfrm>
            <a:off x="214313" y="3143250"/>
            <a:ext cx="8786812" cy="3000375"/>
          </a:xfrm>
          <a:prstGeom prst="rect">
            <a:avLst/>
          </a:prstGeom>
          <a:solidFill>
            <a:schemeClr val="tx1"/>
          </a:solid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p:txBody>
          <a:bodyPr/>
          <a:lstStyle/>
          <a:p>
            <a:pPr>
              <a:defRPr/>
            </a:pPr>
            <a:r>
              <a:rPr lang="en-US" sz="6100" dirty="0" smtClean="0">
                <a:solidFill>
                  <a:srgbClr val="000099"/>
                </a:solidFill>
              </a:rPr>
              <a:t>Platonic  Solids</a:t>
            </a:r>
            <a:endParaRPr lang="en-US" sz="6100" dirty="0">
              <a:solidFill>
                <a:srgbClr val="000099"/>
              </a:solidFill>
            </a:endParaRPr>
          </a:p>
        </p:txBody>
      </p:sp>
      <p:pic>
        <p:nvPicPr>
          <p:cNvPr id="22533" name="Content Placeholder 3" descr="140px-Tetrahedron.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57188" y="3286125"/>
            <a:ext cx="2071687" cy="2071688"/>
          </a:xfrm>
        </p:spPr>
      </p:pic>
      <p:pic>
        <p:nvPicPr>
          <p:cNvPr id="22534" name="Picture 4" descr="125px-Hexahedron.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3429000"/>
            <a:ext cx="2071688"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5" descr="150px-Octahedron.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43188" y="3429000"/>
            <a:ext cx="207168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6" descr="150px-Icosahedron.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86563" y="3500438"/>
            <a:ext cx="2071687"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Box 7"/>
          <p:cNvSpPr txBox="1">
            <a:spLocks noChangeArrowheads="1"/>
          </p:cNvSpPr>
          <p:nvPr/>
        </p:nvSpPr>
        <p:spPr bwMode="auto">
          <a:xfrm>
            <a:off x="500063" y="5500688"/>
            <a:ext cx="2071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smtClean="0">
                <a:solidFill>
                  <a:srgbClr val="000099"/>
                </a:solidFill>
                <a:latin typeface="Papyrus" pitchFamily="66" charset="0"/>
              </a:rPr>
              <a:t>Tetrahedron:</a:t>
            </a:r>
          </a:p>
          <a:p>
            <a:pPr eaLnBrk="1" hangingPunct="1"/>
            <a:r>
              <a:rPr lang="en-US" altLang="en-US" b="1" smtClean="0">
                <a:solidFill>
                  <a:srgbClr val="000099"/>
                </a:solidFill>
                <a:latin typeface="Papyrus" pitchFamily="66" charset="0"/>
              </a:rPr>
              <a:t>          fire</a:t>
            </a:r>
          </a:p>
        </p:txBody>
      </p:sp>
      <p:sp>
        <p:nvSpPr>
          <p:cNvPr id="22538" name="TextBox 8"/>
          <p:cNvSpPr txBox="1">
            <a:spLocks noChangeArrowheads="1"/>
          </p:cNvSpPr>
          <p:nvPr/>
        </p:nvSpPr>
        <p:spPr bwMode="auto">
          <a:xfrm>
            <a:off x="2571750" y="5500688"/>
            <a:ext cx="2071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smtClean="0">
                <a:solidFill>
                  <a:srgbClr val="000099"/>
                </a:solidFill>
                <a:latin typeface="Papyrus" pitchFamily="66" charset="0"/>
              </a:rPr>
              <a:t> Octahedron:</a:t>
            </a:r>
          </a:p>
          <a:p>
            <a:pPr eaLnBrk="1" hangingPunct="1"/>
            <a:r>
              <a:rPr lang="en-US" altLang="en-US" b="1" smtClean="0">
                <a:solidFill>
                  <a:srgbClr val="000099"/>
                </a:solidFill>
                <a:latin typeface="Papyrus" pitchFamily="66" charset="0"/>
              </a:rPr>
              <a:t>           air</a:t>
            </a:r>
          </a:p>
        </p:txBody>
      </p:sp>
      <p:sp>
        <p:nvSpPr>
          <p:cNvPr id="22539" name="TextBox 9"/>
          <p:cNvSpPr txBox="1">
            <a:spLocks noChangeArrowheads="1"/>
          </p:cNvSpPr>
          <p:nvPr/>
        </p:nvSpPr>
        <p:spPr bwMode="auto">
          <a:xfrm>
            <a:off x="6929438" y="5500688"/>
            <a:ext cx="2071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smtClean="0">
                <a:solidFill>
                  <a:srgbClr val="000099"/>
                </a:solidFill>
                <a:latin typeface="Papyrus" pitchFamily="66" charset="0"/>
              </a:rPr>
              <a:t>Icosahedron:</a:t>
            </a:r>
          </a:p>
          <a:p>
            <a:pPr eaLnBrk="1" hangingPunct="1"/>
            <a:r>
              <a:rPr lang="en-US" altLang="en-US" b="1" smtClean="0">
                <a:solidFill>
                  <a:srgbClr val="000099"/>
                </a:solidFill>
                <a:latin typeface="Papyrus" pitchFamily="66" charset="0"/>
              </a:rPr>
              <a:t>        water</a:t>
            </a:r>
          </a:p>
        </p:txBody>
      </p:sp>
      <p:sp>
        <p:nvSpPr>
          <p:cNvPr id="22540" name="TextBox 10"/>
          <p:cNvSpPr txBox="1">
            <a:spLocks noChangeArrowheads="1"/>
          </p:cNvSpPr>
          <p:nvPr/>
        </p:nvSpPr>
        <p:spPr bwMode="auto">
          <a:xfrm>
            <a:off x="4643438" y="5500688"/>
            <a:ext cx="2071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smtClean="0">
                <a:solidFill>
                  <a:srgbClr val="000099"/>
                </a:solidFill>
                <a:latin typeface="Papyrus" pitchFamily="66" charset="0"/>
              </a:rPr>
              <a:t>        Cube:</a:t>
            </a:r>
          </a:p>
          <a:p>
            <a:pPr eaLnBrk="1" hangingPunct="1"/>
            <a:r>
              <a:rPr lang="en-US" altLang="en-US" b="1" smtClean="0">
                <a:solidFill>
                  <a:srgbClr val="000099"/>
                </a:solidFill>
                <a:latin typeface="Papyrus" pitchFamily="66" charset="0"/>
              </a:rPr>
              <a:t>          earth</a:t>
            </a:r>
          </a:p>
        </p:txBody>
      </p:sp>
      <p:sp>
        <p:nvSpPr>
          <p:cNvPr id="15" name="Rectangle 14"/>
          <p:cNvSpPr/>
          <p:nvPr/>
        </p:nvSpPr>
        <p:spPr>
          <a:xfrm>
            <a:off x="214313" y="1285875"/>
            <a:ext cx="4143375" cy="1714500"/>
          </a:xfrm>
          <a:prstGeom prst="rect">
            <a:avLst/>
          </a:prstGeom>
          <a:solidFill>
            <a:schemeClr val="tx1"/>
          </a:solid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214313" y="1428750"/>
            <a:ext cx="8786812" cy="2243138"/>
          </a:xfrm>
          <a:prstGeom prst="rect">
            <a:avLst/>
          </a:prstGeom>
        </p:spPr>
        <p:txBody>
          <a:bodyPr>
            <a:spAutoFit/>
          </a:bodyPr>
          <a:lstStyle/>
          <a:p>
            <a:pPr>
              <a:lnSpc>
                <a:spcPct val="60000"/>
              </a:lnSpc>
              <a:spcBef>
                <a:spcPct val="50000"/>
              </a:spcBef>
              <a:defRPr/>
            </a:pPr>
            <a:r>
              <a:rPr lang="en-US" sz="2000" b="1" dirty="0">
                <a:solidFill>
                  <a:srgbClr val="000099"/>
                </a:solidFill>
                <a:latin typeface="Papyrus" pitchFamily="66" charset="0"/>
                <a:sym typeface="Wingdings" pitchFamily="2" charset="2"/>
              </a:rPr>
              <a:t>Dodecahedron             Quintessence</a:t>
            </a:r>
          </a:p>
          <a:p>
            <a:pPr>
              <a:lnSpc>
                <a:spcPct val="60000"/>
              </a:lnSpc>
              <a:spcBef>
                <a:spcPct val="50000"/>
              </a:spcBef>
              <a:defRPr/>
            </a:pPr>
            <a:endParaRPr lang="en-US" sz="2000" b="1" dirty="0">
              <a:solidFill>
                <a:srgbClr val="000099"/>
              </a:solidFill>
              <a:latin typeface="Papyrus" pitchFamily="66" charset="0"/>
              <a:sym typeface="Wingdings" pitchFamily="2" charset="2"/>
            </a:endParaRPr>
          </a:p>
          <a:p>
            <a:pPr>
              <a:lnSpc>
                <a:spcPct val="60000"/>
              </a:lnSpc>
              <a:spcBef>
                <a:spcPct val="50000"/>
              </a:spcBef>
              <a:defRPr/>
            </a:pPr>
            <a:r>
              <a:rPr lang="en-US" sz="2000" b="1" dirty="0">
                <a:solidFill>
                  <a:srgbClr val="000099"/>
                </a:solidFill>
                <a:latin typeface="Papyrus" pitchFamily="66" charset="0"/>
                <a:sym typeface="Wingdings" pitchFamily="2" charset="2"/>
              </a:rPr>
              <a:t>of which the Cosmos itself is made:</a:t>
            </a:r>
          </a:p>
          <a:p>
            <a:pPr>
              <a:lnSpc>
                <a:spcPct val="60000"/>
              </a:lnSpc>
              <a:spcBef>
                <a:spcPct val="50000"/>
              </a:spcBef>
              <a:defRPr/>
            </a:pPr>
            <a:r>
              <a:rPr lang="en-US" sz="2000" b="1" dirty="0">
                <a:solidFill>
                  <a:srgbClr val="000099"/>
                </a:solidFill>
                <a:latin typeface="Papyrus" pitchFamily="66" charset="0"/>
                <a:sym typeface="Wingdings" pitchFamily="2" charset="2"/>
              </a:rPr>
              <a:t>    “</a:t>
            </a:r>
            <a:r>
              <a:rPr lang="en-US" sz="2000" b="1" dirty="0">
                <a:solidFill>
                  <a:srgbClr val="000099"/>
                </a:solidFill>
                <a:latin typeface="Papyrus" pitchFamily="66" charset="0"/>
              </a:rPr>
              <a:t>the stuff  for embroidering </a:t>
            </a:r>
          </a:p>
          <a:p>
            <a:pPr>
              <a:lnSpc>
                <a:spcPct val="50000"/>
              </a:lnSpc>
              <a:spcBef>
                <a:spcPct val="50000"/>
              </a:spcBef>
              <a:defRPr/>
            </a:pPr>
            <a:r>
              <a:rPr lang="en-US" sz="2000" b="1" dirty="0">
                <a:solidFill>
                  <a:srgbClr val="000099"/>
                </a:solidFill>
                <a:latin typeface="Papyrus" pitchFamily="66" charset="0"/>
              </a:rPr>
              <a:t>      the constellations on the heavens”</a:t>
            </a:r>
          </a:p>
          <a:p>
            <a:pPr>
              <a:lnSpc>
                <a:spcPct val="60000"/>
              </a:lnSpc>
              <a:spcBef>
                <a:spcPct val="50000"/>
              </a:spcBef>
              <a:defRPr/>
            </a:pPr>
            <a:endParaRPr lang="en-US" sz="2000" b="1" dirty="0">
              <a:solidFill>
                <a:srgbClr val="000099"/>
              </a:solidFill>
              <a:latin typeface="Papyrus" pitchFamily="66" charset="0"/>
              <a:sym typeface="Wingdings" pitchFamily="2" charset="2"/>
            </a:endParaRPr>
          </a:p>
          <a:p>
            <a:pPr>
              <a:lnSpc>
                <a:spcPct val="60000"/>
              </a:lnSpc>
              <a:spcBef>
                <a:spcPct val="50000"/>
              </a:spcBef>
              <a:defRPr/>
            </a:pPr>
            <a:r>
              <a:rPr lang="en-US" b="1" dirty="0">
                <a:solidFill>
                  <a:srgbClr val="000099"/>
                </a:solidFill>
                <a:latin typeface="Book Antiqua"/>
                <a:sym typeface="Wingdings" pitchFamily="2" charset="2"/>
              </a:rPr>
              <a:t>                  </a:t>
            </a:r>
          </a:p>
        </p:txBody>
      </p:sp>
      <p:sp>
        <p:nvSpPr>
          <p:cNvPr id="17" name="Rectangle 16"/>
          <p:cNvSpPr/>
          <p:nvPr/>
        </p:nvSpPr>
        <p:spPr>
          <a:xfrm>
            <a:off x="5214938" y="1285875"/>
            <a:ext cx="2500312" cy="2286000"/>
          </a:xfrm>
          <a:prstGeom prst="rect">
            <a:avLst/>
          </a:prstGeom>
          <a:solidFill>
            <a:schemeClr val="tx1"/>
          </a:solid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9" name="Straight Arrow Connector 18"/>
          <p:cNvCxnSpPr/>
          <p:nvPr/>
        </p:nvCxnSpPr>
        <p:spPr>
          <a:xfrm>
            <a:off x="2071688" y="1500188"/>
            <a:ext cx="571500" cy="1587"/>
          </a:xfrm>
          <a:prstGeom prst="straightConnector1">
            <a:avLst/>
          </a:prstGeom>
          <a:ln w="28575">
            <a:solidFill>
              <a:srgbClr val="000099"/>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2545" name="Picture 24" descr="Dodecahedron"/>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357813" y="1357313"/>
            <a:ext cx="223996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1103032"/>
      </p:ext>
    </p:extLst>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86898" cy="1143000"/>
          </a:xfrm>
        </p:spPr>
        <p:txBody>
          <a:bodyPr>
            <a:noAutofit/>
          </a:bodyPr>
          <a:lstStyle/>
          <a:p>
            <a:pPr eaLnBrk="1" fontAlgn="auto" hangingPunct="1">
              <a:spcAft>
                <a:spcPts val="0"/>
              </a:spcAft>
              <a:defRPr/>
            </a:pPr>
            <a:r>
              <a:rPr sz="5500" smtClean="0"/>
              <a:t>      Babylonian  Astronomy</a:t>
            </a:r>
            <a:endParaRPr sz="5500"/>
          </a:p>
        </p:txBody>
      </p:sp>
      <p:pic>
        <p:nvPicPr>
          <p:cNvPr id="76803" name="Picture 2" descr="mapANEpreci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500188"/>
            <a:ext cx="5119688"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1500188"/>
            <a:ext cx="5143500" cy="407193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4" descr="Astronomer-Priests-of-Chaldea-Observe-Stars-from-the-Tower-of-Babylon-Giclee-Print-C12363734.jpeg"/>
          <p:cNvPicPr>
            <a:picLocks noChangeAspect="1"/>
          </p:cNvPicPr>
          <p:nvPr/>
        </p:nvPicPr>
        <p:blipFill>
          <a:blip r:embed="rId3"/>
          <a:stretch>
            <a:fillRect/>
          </a:stretch>
        </p:blipFill>
        <p:spPr>
          <a:xfrm>
            <a:off x="5143504" y="1000108"/>
            <a:ext cx="3714776" cy="5564937"/>
          </a:xfrm>
          <a:prstGeom prst="rect">
            <a:avLst/>
          </a:prstGeom>
          <a:effectLst>
            <a:outerShdw blurRad="292100" dist="190500" dir="8100000" algn="tr" rotWithShape="0">
              <a:prstClr val="black">
                <a:alpha val="40000"/>
              </a:prstClr>
            </a:outerShdw>
            <a:softEdge rad="63500"/>
          </a:effectLst>
        </p:spPr>
      </p:pic>
      <p:sp>
        <p:nvSpPr>
          <p:cNvPr id="6" name="Rectangle 5"/>
          <p:cNvSpPr/>
          <p:nvPr/>
        </p:nvSpPr>
        <p:spPr>
          <a:xfrm>
            <a:off x="285720" y="5572140"/>
            <a:ext cx="5357850" cy="923330"/>
          </a:xfrm>
          <a:prstGeom prst="rect">
            <a:avLst/>
          </a:prstGeom>
        </p:spPr>
        <p:txBody>
          <a:bodyPr>
            <a:spAutoFit/>
            <a:scene3d>
              <a:camera prst="orthographicFront"/>
              <a:lightRig rig="threePt" dir="t"/>
            </a:scene3d>
            <a:sp3d extrusionH="57150">
              <a:bevelT w="38100" h="38100"/>
              <a:bevelB w="44450"/>
              <a:extrusionClr>
                <a:schemeClr val="bg1"/>
              </a:extrusionClr>
            </a:sp3d>
          </a:bodyPr>
          <a:lstStyle/>
          <a:p>
            <a:pPr>
              <a:lnSpc>
                <a:spcPct val="150000"/>
              </a:lnSpc>
              <a:defRPr/>
            </a:pPr>
            <a:r>
              <a:rPr lang="en-US" b="1" dirty="0">
                <a:solidFill>
                  <a:prstClr val="white"/>
                </a:solidFill>
                <a:effectLst>
                  <a:outerShdw blurRad="190500" dist="139700" dir="5400000" algn="ctr" rotWithShape="0">
                    <a:srgbClr val="000000">
                      <a:alpha val="43137"/>
                    </a:srgbClr>
                  </a:outerShdw>
                </a:effectLst>
              </a:rPr>
              <a:t>Mesopotamia        =      </a:t>
            </a:r>
            <a:r>
              <a:rPr lang="en-US" b="1" dirty="0" smtClean="0">
                <a:solidFill>
                  <a:prstClr val="white"/>
                </a:solidFill>
                <a:effectLst>
                  <a:outerShdw blurRad="190500" dist="139700" dir="5400000" algn="ctr" rotWithShape="0">
                    <a:srgbClr val="000000">
                      <a:alpha val="43137"/>
                    </a:srgbClr>
                  </a:outerShdw>
                </a:effectLst>
              </a:rPr>
              <a:t>“land of two rivers”</a:t>
            </a:r>
            <a:endParaRPr lang="en-US" b="1" dirty="0">
              <a:solidFill>
                <a:prstClr val="white"/>
              </a:solidFill>
              <a:effectLst>
                <a:outerShdw blurRad="190500" dist="139700" dir="5400000" algn="ctr" rotWithShape="0">
                  <a:srgbClr val="000000">
                    <a:alpha val="43137"/>
                  </a:srgbClr>
                </a:outerShdw>
              </a:effectLst>
            </a:endParaRPr>
          </a:p>
          <a:p>
            <a:pPr>
              <a:lnSpc>
                <a:spcPct val="150000"/>
              </a:lnSpc>
              <a:defRPr/>
            </a:pPr>
            <a:r>
              <a:rPr lang="en-US" b="1" dirty="0">
                <a:solidFill>
                  <a:prstClr val="white"/>
                </a:solidFill>
                <a:effectLst>
                  <a:outerShdw blurRad="190500" dist="139700" dir="5400000" algn="ctr" rotWithShape="0">
                    <a:srgbClr val="000000">
                      <a:alpha val="43137"/>
                    </a:srgbClr>
                  </a:outerShdw>
                </a:effectLst>
              </a:rPr>
              <a:t>land between the rivers Euphrates &amp; Tigris</a:t>
            </a:r>
          </a:p>
        </p:txBody>
      </p:sp>
      <p:sp>
        <p:nvSpPr>
          <p:cNvPr id="7" name="Rectangle 6"/>
          <p:cNvSpPr/>
          <p:nvPr/>
        </p:nvSpPr>
        <p:spPr>
          <a:xfrm>
            <a:off x="285750" y="5643563"/>
            <a:ext cx="4786313" cy="8572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949367192"/>
      </p:ext>
    </p:extLst>
  </p:cSld>
  <p:clrMapOvr>
    <a:masterClrMapping/>
  </p:clrMapOvr>
  <p:transition spd="slow">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0114" name="Picture 7" descr="aristotel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1938" y="428625"/>
            <a:ext cx="4786312" cy="598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128240" y="1916832"/>
            <a:ext cx="8229600" cy="1143000"/>
          </a:xfrm>
        </p:spPr>
        <p:txBody>
          <a:bodyPr>
            <a:normAutofit fontScale="90000"/>
          </a:bodyPr>
          <a:lstStyle/>
          <a:p>
            <a:pPr eaLnBrk="1" fontAlgn="auto" hangingPunct="1">
              <a:spcAft>
                <a:spcPts val="0"/>
              </a:spcAft>
              <a:defRPr/>
            </a:pPr>
            <a:r>
              <a:rPr sz="5100" dirty="0" smtClean="0"/>
              <a:t>Aristoteles</a:t>
            </a:r>
            <a:r>
              <a:rPr sz="2800" dirty="0" smtClean="0"/>
              <a:t>  </a:t>
            </a:r>
            <a:br>
              <a:rPr sz="2800" dirty="0" smtClean="0"/>
            </a:br>
            <a:r>
              <a:rPr sz="2800" dirty="0" smtClean="0"/>
              <a:t> </a:t>
            </a:r>
            <a:r>
              <a:rPr sz="2200" dirty="0" smtClean="0"/>
              <a:t>(Chalcidice-Athens, 384-322 BCE)</a:t>
            </a:r>
            <a:br>
              <a:rPr sz="2200" dirty="0" smtClean="0"/>
            </a:br>
            <a:r>
              <a:rPr sz="2800" dirty="0" smtClean="0"/>
              <a:t/>
            </a:r>
            <a:br>
              <a:rPr sz="2800" dirty="0" smtClean="0"/>
            </a:br>
            <a:r>
              <a:rPr sz="2800" dirty="0" smtClean="0"/>
              <a:t/>
            </a:r>
            <a:br>
              <a:rPr sz="2800" dirty="0" smtClean="0"/>
            </a:br>
            <a:r>
              <a:rPr sz="2800" dirty="0" smtClean="0"/>
              <a:t/>
            </a:r>
            <a:br>
              <a:rPr sz="2800" dirty="0" smtClean="0"/>
            </a:br>
            <a:endParaRPr sz="3300" dirty="0"/>
          </a:p>
        </p:txBody>
      </p:sp>
      <p:sp>
        <p:nvSpPr>
          <p:cNvPr id="7" name="Rectangle 6"/>
          <p:cNvSpPr/>
          <p:nvPr/>
        </p:nvSpPr>
        <p:spPr>
          <a:xfrm>
            <a:off x="4071938" y="428625"/>
            <a:ext cx="4786312" cy="60007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3"/>
          <p:cNvSpPr txBox="1">
            <a:spLocks noChangeArrowheads="1"/>
          </p:cNvSpPr>
          <p:nvPr/>
        </p:nvSpPr>
        <p:spPr bwMode="auto">
          <a:xfrm>
            <a:off x="0" y="1628800"/>
            <a:ext cx="4714875" cy="4958609"/>
          </a:xfrm>
          <a:prstGeom prst="rect">
            <a:avLst/>
          </a:prstGeom>
          <a:noFill/>
          <a:ln w="9525">
            <a:noFill/>
            <a:miter lim="800000"/>
            <a:headEnd/>
            <a:tailEnd/>
          </a:ln>
          <a:effectLst>
            <a:outerShdw blurRad="50800" dist="38100" dir="2700000" algn="tl" rotWithShape="0">
              <a:prstClr val="black">
                <a:alpha val="40000"/>
              </a:prstClr>
            </a:outerShdw>
          </a:effectLst>
        </p:spPr>
        <p:txBody>
          <a:bodyPr/>
          <a:lstStyle/>
          <a:p>
            <a:pPr marL="547688" indent="-411163" eaLnBrk="0" hangingPunct="0">
              <a:spcBef>
                <a:spcPct val="20000"/>
              </a:spcBef>
              <a:buClr>
                <a:srgbClr val="F9F9F9"/>
              </a:buClr>
              <a:buSzPct val="65000"/>
              <a:defRPr/>
            </a:pPr>
            <a:r>
              <a:rPr lang="en-US" sz="2300" b="1" dirty="0" smtClean="0">
                <a:solidFill>
                  <a:prstClr val="white"/>
                </a:solidFill>
                <a:latin typeface="Constantia"/>
                <a:sym typeface="Mathematica1"/>
              </a:rPr>
              <a:t> </a:t>
            </a:r>
            <a:r>
              <a:rPr lang="en-US" sz="1600" b="1" dirty="0" smtClean="0">
                <a:solidFill>
                  <a:prstClr val="white"/>
                </a:solidFill>
                <a:latin typeface="Constantia"/>
              </a:rPr>
              <a:t>- “</a:t>
            </a:r>
            <a:r>
              <a:rPr lang="en-GB" sz="1400" b="1" dirty="0" smtClean="0">
                <a:latin typeface="Constantia" panose="02030602050306030303" pitchFamily="18" charset="0"/>
              </a:rPr>
              <a:t>Aristotle </a:t>
            </a:r>
            <a:r>
              <a:rPr lang="en-GB" sz="1400" b="1" dirty="0">
                <a:latin typeface="Constantia" panose="02030602050306030303" pitchFamily="18" charset="0"/>
              </a:rPr>
              <a:t>was the first genuine scientist </a:t>
            </a:r>
          </a:p>
          <a:p>
            <a:pPr marL="136525" eaLnBrk="0" hangingPunct="0">
              <a:spcBef>
                <a:spcPct val="20000"/>
              </a:spcBef>
              <a:buClr>
                <a:srgbClr val="F9F9F9"/>
              </a:buClr>
              <a:buSzPct val="65000"/>
              <a:defRPr/>
            </a:pPr>
            <a:r>
              <a:rPr lang="en-GB" sz="1400" b="1" dirty="0" smtClean="0">
                <a:latin typeface="Constantia" panose="02030602050306030303" pitchFamily="18" charset="0"/>
              </a:rPr>
              <a:t>   in </a:t>
            </a:r>
            <a:r>
              <a:rPr lang="en-GB" sz="1400" b="1" dirty="0">
                <a:latin typeface="Constantia" panose="02030602050306030303" pitchFamily="18" charset="0"/>
              </a:rPr>
              <a:t>history ...  every scientist is in his </a:t>
            </a:r>
            <a:r>
              <a:rPr lang="en-GB" sz="1400" b="1" dirty="0" smtClean="0">
                <a:latin typeface="Constantia" panose="02030602050306030303" pitchFamily="18" charset="0"/>
              </a:rPr>
              <a:t>debt”</a:t>
            </a:r>
            <a:endParaRPr lang="en-US" sz="1400" b="1" dirty="0">
              <a:solidFill>
                <a:prstClr val="white"/>
              </a:solidFill>
              <a:latin typeface="Constantia" panose="02030602050306030303" pitchFamily="18" charset="0"/>
            </a:endParaRPr>
          </a:p>
          <a:p>
            <a:pPr marL="547688" indent="-411163" eaLnBrk="0" hangingPunct="0">
              <a:spcBef>
                <a:spcPct val="20000"/>
              </a:spcBef>
              <a:buClr>
                <a:srgbClr val="F9F9F9"/>
              </a:buClr>
              <a:buSzPct val="65000"/>
              <a:defRPr/>
            </a:pPr>
            <a:endParaRPr lang="en-US" sz="1600" b="1" dirty="0" smtClean="0">
              <a:solidFill>
                <a:prstClr val="white"/>
              </a:solidFill>
              <a:latin typeface="Constantia" panose="02030602050306030303" pitchFamily="18" charset="0"/>
            </a:endParaRPr>
          </a:p>
          <a:p>
            <a:pPr marL="547688" indent="-411163" eaLnBrk="0" hangingPunct="0">
              <a:spcBef>
                <a:spcPct val="20000"/>
              </a:spcBef>
              <a:buClr>
                <a:srgbClr val="F9F9F9"/>
              </a:buClr>
              <a:buSzPct val="65000"/>
              <a:defRPr/>
            </a:pPr>
            <a:r>
              <a:rPr lang="en-US" sz="1600" b="1" dirty="0">
                <a:solidFill>
                  <a:prstClr val="white"/>
                </a:solidFill>
                <a:latin typeface="Constantia" panose="02030602050306030303" pitchFamily="18" charset="0"/>
              </a:rPr>
              <a:t> </a:t>
            </a:r>
            <a:r>
              <a:rPr lang="en-US" sz="1600" b="1" dirty="0" smtClean="0">
                <a:solidFill>
                  <a:prstClr val="white"/>
                </a:solidFill>
                <a:latin typeface="Constantia" panose="02030602050306030303" pitchFamily="18" charset="0"/>
              </a:rPr>
              <a:t>         </a:t>
            </a:r>
            <a:r>
              <a:rPr lang="en-US" sz="1400" b="1" dirty="0" smtClean="0">
                <a:solidFill>
                  <a:prstClr val="white"/>
                </a:solidFill>
                <a:latin typeface="Constantia" panose="02030602050306030303" pitchFamily="18" charset="0"/>
              </a:rPr>
              <a:t>Physics</a:t>
            </a:r>
            <a:r>
              <a:rPr lang="en-US" sz="1400" b="1" dirty="0">
                <a:solidFill>
                  <a:prstClr val="white"/>
                </a:solidFill>
                <a:latin typeface="Constantia" panose="02030602050306030303" pitchFamily="18" charset="0"/>
              </a:rPr>
              <a:t>, </a:t>
            </a:r>
            <a:r>
              <a:rPr lang="en-US" sz="1400" b="1" dirty="0" err="1" smtClean="0">
                <a:solidFill>
                  <a:prstClr val="white"/>
                </a:solidFill>
                <a:latin typeface="Constantia" panose="02030602050306030303" pitchFamily="18" charset="0"/>
              </a:rPr>
              <a:t>Metaphysics,Astronomy</a:t>
            </a:r>
            <a:r>
              <a:rPr lang="en-US" sz="1400" b="1" dirty="0" smtClean="0">
                <a:solidFill>
                  <a:prstClr val="white"/>
                </a:solidFill>
                <a:latin typeface="Constantia" panose="02030602050306030303" pitchFamily="18" charset="0"/>
              </a:rPr>
              <a:t>, </a:t>
            </a:r>
            <a:endParaRPr lang="en-US" sz="1400" b="1" dirty="0">
              <a:solidFill>
                <a:prstClr val="white"/>
              </a:solidFill>
              <a:latin typeface="Constantia" panose="02030602050306030303" pitchFamily="18" charset="0"/>
            </a:endParaRPr>
          </a:p>
          <a:p>
            <a:pPr marL="547688" indent="-411163" eaLnBrk="0" hangingPunct="0">
              <a:spcBef>
                <a:spcPct val="20000"/>
              </a:spcBef>
              <a:buClr>
                <a:srgbClr val="F9F9F9"/>
              </a:buClr>
              <a:buSzPct val="65000"/>
              <a:defRPr/>
            </a:pPr>
            <a:r>
              <a:rPr lang="en-US" sz="1400" b="1" dirty="0">
                <a:solidFill>
                  <a:prstClr val="white"/>
                </a:solidFill>
                <a:latin typeface="Constantia" panose="02030602050306030303" pitchFamily="18" charset="0"/>
              </a:rPr>
              <a:t>     </a:t>
            </a:r>
            <a:r>
              <a:rPr lang="en-US" sz="1400" b="1" dirty="0" smtClean="0">
                <a:solidFill>
                  <a:prstClr val="white"/>
                </a:solidFill>
                <a:latin typeface="Constantia" panose="02030602050306030303" pitchFamily="18" charset="0"/>
              </a:rPr>
              <a:t>       Poetry</a:t>
            </a:r>
            <a:r>
              <a:rPr lang="en-US" sz="1400" b="1" dirty="0">
                <a:solidFill>
                  <a:prstClr val="white"/>
                </a:solidFill>
                <a:latin typeface="Constantia" panose="02030602050306030303" pitchFamily="18" charset="0"/>
              </a:rPr>
              <a:t>,  Theater, Music, </a:t>
            </a:r>
          </a:p>
          <a:p>
            <a:pPr marL="547688" indent="-411163" eaLnBrk="0" hangingPunct="0">
              <a:spcBef>
                <a:spcPct val="20000"/>
              </a:spcBef>
              <a:buClr>
                <a:srgbClr val="F9F9F9"/>
              </a:buClr>
              <a:buSzPct val="65000"/>
              <a:defRPr/>
            </a:pPr>
            <a:r>
              <a:rPr lang="en-US" sz="1400" b="1" dirty="0">
                <a:solidFill>
                  <a:prstClr val="white"/>
                </a:solidFill>
                <a:latin typeface="Constantia" panose="02030602050306030303" pitchFamily="18" charset="0"/>
              </a:rPr>
              <a:t>            Logic, Rhetoric, Ethics, </a:t>
            </a:r>
          </a:p>
          <a:p>
            <a:pPr marL="547688" indent="-411163" eaLnBrk="0" hangingPunct="0">
              <a:spcBef>
                <a:spcPct val="20000"/>
              </a:spcBef>
              <a:buClr>
                <a:srgbClr val="F9F9F9"/>
              </a:buClr>
              <a:buSzPct val="65000"/>
              <a:defRPr/>
            </a:pPr>
            <a:r>
              <a:rPr lang="en-US" sz="1400" b="1" dirty="0">
                <a:solidFill>
                  <a:prstClr val="white"/>
                </a:solidFill>
                <a:latin typeface="Constantia" panose="02030602050306030303" pitchFamily="18" charset="0"/>
              </a:rPr>
              <a:t>            Politics, Government, </a:t>
            </a:r>
          </a:p>
          <a:p>
            <a:pPr marL="547688" indent="-411163" eaLnBrk="0" hangingPunct="0">
              <a:spcBef>
                <a:spcPct val="20000"/>
              </a:spcBef>
              <a:buClr>
                <a:srgbClr val="F9F9F9"/>
              </a:buClr>
              <a:buSzPct val="65000"/>
              <a:defRPr/>
            </a:pPr>
            <a:r>
              <a:rPr lang="en-US" sz="1400" b="1" dirty="0">
                <a:solidFill>
                  <a:prstClr val="white"/>
                </a:solidFill>
                <a:latin typeface="Constantia" panose="02030602050306030303" pitchFamily="18" charset="0"/>
              </a:rPr>
              <a:t>            G</a:t>
            </a:r>
            <a:r>
              <a:rPr lang="en-US" sz="1400" b="1" dirty="0" smtClean="0">
                <a:solidFill>
                  <a:prstClr val="white"/>
                </a:solidFill>
                <a:latin typeface="Constantia" panose="02030602050306030303" pitchFamily="18" charset="0"/>
              </a:rPr>
              <a:t>eology, Biology</a:t>
            </a:r>
            <a:r>
              <a:rPr lang="en-US" sz="1400" b="1" dirty="0">
                <a:solidFill>
                  <a:prstClr val="white"/>
                </a:solidFill>
                <a:latin typeface="Constantia" panose="02030602050306030303" pitchFamily="18" charset="0"/>
              </a:rPr>
              <a:t>, </a:t>
            </a:r>
            <a:r>
              <a:rPr lang="en-US" sz="1400" b="1" dirty="0" smtClean="0">
                <a:solidFill>
                  <a:prstClr val="white"/>
                </a:solidFill>
                <a:latin typeface="Constantia" panose="02030602050306030303" pitchFamily="18" charset="0"/>
              </a:rPr>
              <a:t>Zoology</a:t>
            </a:r>
          </a:p>
          <a:p>
            <a:pPr marL="547688" indent="-411163" eaLnBrk="0" hangingPunct="0">
              <a:spcBef>
                <a:spcPct val="20000"/>
              </a:spcBef>
              <a:buClr>
                <a:srgbClr val="F9F9F9"/>
              </a:buClr>
              <a:buSzPct val="65000"/>
              <a:defRPr/>
            </a:pPr>
            <a:endParaRPr lang="en-US" sz="1600" b="1" dirty="0">
              <a:solidFill>
                <a:prstClr val="white"/>
              </a:solidFill>
              <a:latin typeface="Constantia"/>
            </a:endParaRPr>
          </a:p>
          <a:p>
            <a:pPr marL="547688" indent="-411163" eaLnBrk="0" hangingPunct="0">
              <a:spcBef>
                <a:spcPct val="20000"/>
              </a:spcBef>
              <a:buClr>
                <a:srgbClr val="F9F9F9"/>
              </a:buClr>
              <a:buSzPct val="65000"/>
              <a:defRPr/>
            </a:pPr>
            <a:r>
              <a:rPr lang="en-US" sz="1600" b="1" dirty="0" smtClean="0">
                <a:solidFill>
                  <a:prstClr val="white"/>
                </a:solidFill>
                <a:latin typeface="Constantia"/>
                <a:sym typeface="Mathematica1"/>
              </a:rPr>
              <a:t>- </a:t>
            </a:r>
            <a:r>
              <a:rPr lang="en-US" sz="1400" b="1" dirty="0" smtClean="0">
                <a:solidFill>
                  <a:prstClr val="white"/>
                </a:solidFill>
                <a:latin typeface="Constantia" panose="02030602050306030303" pitchFamily="18" charset="0"/>
              </a:rPr>
              <a:t>Student  </a:t>
            </a:r>
            <a:r>
              <a:rPr lang="en-US" sz="1400" b="1" dirty="0">
                <a:solidFill>
                  <a:prstClr val="white"/>
                </a:solidFill>
                <a:latin typeface="Constantia" panose="02030602050306030303" pitchFamily="18" charset="0"/>
              </a:rPr>
              <a:t>Plato</a:t>
            </a:r>
          </a:p>
          <a:p>
            <a:pPr marL="136525" eaLnBrk="0" hangingPunct="0">
              <a:spcBef>
                <a:spcPct val="20000"/>
              </a:spcBef>
              <a:buClr>
                <a:srgbClr val="F9F9F9"/>
              </a:buClr>
              <a:buSzPct val="65000"/>
              <a:defRPr/>
            </a:pPr>
            <a:r>
              <a:rPr lang="en-US" sz="1400" b="1" dirty="0" smtClean="0">
                <a:solidFill>
                  <a:prstClr val="white"/>
                </a:solidFill>
                <a:latin typeface="Constantia" panose="02030602050306030303" pitchFamily="18" charset="0"/>
              </a:rPr>
              <a:t>- teacher  </a:t>
            </a:r>
            <a:r>
              <a:rPr lang="en-US" sz="1400" b="1" dirty="0">
                <a:solidFill>
                  <a:prstClr val="white"/>
                </a:solidFill>
                <a:latin typeface="Constantia" panose="02030602050306030303" pitchFamily="18" charset="0"/>
              </a:rPr>
              <a:t>Alexander the </a:t>
            </a:r>
            <a:r>
              <a:rPr lang="en-US" sz="1400" b="1" dirty="0" smtClean="0">
                <a:solidFill>
                  <a:prstClr val="white"/>
                </a:solidFill>
                <a:latin typeface="Constantia" panose="02030602050306030303" pitchFamily="18" charset="0"/>
              </a:rPr>
              <a:t>Great</a:t>
            </a:r>
          </a:p>
          <a:p>
            <a:pPr marL="136525" eaLnBrk="0" hangingPunct="0">
              <a:spcBef>
                <a:spcPct val="20000"/>
              </a:spcBef>
              <a:buClr>
                <a:srgbClr val="F9F9F9"/>
              </a:buClr>
              <a:buSzPct val="65000"/>
              <a:defRPr/>
            </a:pPr>
            <a:r>
              <a:rPr lang="en-US" sz="1400" b="1" dirty="0" smtClean="0">
                <a:solidFill>
                  <a:prstClr val="white"/>
                </a:solidFill>
                <a:latin typeface="Constantia" panose="02030602050306030303" pitchFamily="18" charset="0"/>
              </a:rPr>
              <a:t>- literary  style:   </a:t>
            </a:r>
          </a:p>
          <a:p>
            <a:pPr marL="136525" eaLnBrk="0" hangingPunct="0">
              <a:spcBef>
                <a:spcPct val="20000"/>
              </a:spcBef>
              <a:buClr>
                <a:srgbClr val="F9F9F9"/>
              </a:buClr>
              <a:buSzPct val="65000"/>
              <a:defRPr/>
            </a:pPr>
            <a:r>
              <a:rPr lang="en-US" sz="1400" b="1" dirty="0">
                <a:solidFill>
                  <a:prstClr val="white"/>
                </a:solidFill>
                <a:latin typeface="Constantia" panose="02030602050306030303" pitchFamily="18" charset="0"/>
              </a:rPr>
              <a:t> </a:t>
            </a:r>
            <a:r>
              <a:rPr lang="en-US" sz="1400" b="1" dirty="0" smtClean="0">
                <a:solidFill>
                  <a:prstClr val="white"/>
                </a:solidFill>
                <a:latin typeface="Constantia" panose="02030602050306030303" pitchFamily="18" charset="0"/>
              </a:rPr>
              <a:t>               “River of Gold” (Cicero)</a:t>
            </a:r>
            <a:endParaRPr lang="en-US" sz="1400" b="1" dirty="0">
              <a:solidFill>
                <a:prstClr val="white"/>
              </a:solidFill>
              <a:latin typeface="Constantia" panose="02030602050306030303" pitchFamily="18" charset="0"/>
            </a:endParaRPr>
          </a:p>
          <a:p>
            <a:pPr marL="136525" eaLnBrk="0" hangingPunct="0">
              <a:spcBef>
                <a:spcPct val="20000"/>
              </a:spcBef>
              <a:buClr>
                <a:srgbClr val="F9F9F9"/>
              </a:buClr>
              <a:buSzPct val="65000"/>
              <a:defRPr/>
            </a:pPr>
            <a:r>
              <a:rPr lang="en-US" sz="1400" b="1" dirty="0" smtClean="0">
                <a:solidFill>
                  <a:prstClr val="white"/>
                </a:solidFill>
                <a:latin typeface="Constantia" panose="02030602050306030303" pitchFamily="18" charset="0"/>
              </a:rPr>
              <a:t>- founded </a:t>
            </a:r>
            <a:r>
              <a:rPr lang="en-US" sz="1400" b="1" dirty="0">
                <a:solidFill>
                  <a:prstClr val="white"/>
                </a:solidFill>
                <a:latin typeface="Constantia" panose="02030602050306030303" pitchFamily="18" charset="0"/>
              </a:rPr>
              <a:t>Lyceum, </a:t>
            </a:r>
            <a:r>
              <a:rPr lang="en-US" sz="1400" b="1" dirty="0" smtClean="0">
                <a:solidFill>
                  <a:prstClr val="white"/>
                </a:solidFill>
                <a:latin typeface="Constantia" panose="02030602050306030303" pitchFamily="18" charset="0"/>
              </a:rPr>
              <a:t>Athens</a:t>
            </a:r>
          </a:p>
          <a:p>
            <a:pPr marL="136525" eaLnBrk="0" hangingPunct="0">
              <a:spcBef>
                <a:spcPct val="20000"/>
              </a:spcBef>
              <a:buClr>
                <a:srgbClr val="F9F9F9"/>
              </a:buClr>
              <a:buSzPct val="65000"/>
              <a:defRPr/>
            </a:pPr>
            <a:r>
              <a:rPr lang="en-US" sz="1400" b="1" dirty="0" smtClean="0">
                <a:solidFill>
                  <a:prstClr val="white"/>
                </a:solidFill>
                <a:latin typeface="Constantia" panose="02030602050306030303" pitchFamily="18" charset="0"/>
              </a:rPr>
              <a:t>- Dominant  influence  for  over  1800 years</a:t>
            </a:r>
            <a:endParaRPr lang="en-US" sz="1400" b="1" dirty="0">
              <a:solidFill>
                <a:prstClr val="white"/>
              </a:solidFill>
              <a:latin typeface="Constantia" panose="02030602050306030303" pitchFamily="18" charset="0"/>
            </a:endParaRPr>
          </a:p>
          <a:p>
            <a:pPr marL="136525" eaLnBrk="0" hangingPunct="0">
              <a:spcBef>
                <a:spcPct val="20000"/>
              </a:spcBef>
              <a:buClr>
                <a:srgbClr val="F9F9F9"/>
              </a:buClr>
              <a:buSzPct val="65000"/>
              <a:defRPr/>
            </a:pPr>
            <a:r>
              <a:rPr lang="en-US" sz="1400" b="1" dirty="0" smtClean="0">
                <a:solidFill>
                  <a:prstClr val="white"/>
                </a:solidFill>
                <a:latin typeface="Constantia" panose="02030602050306030303" pitchFamily="18" charset="0"/>
              </a:rPr>
              <a:t>      </a:t>
            </a:r>
            <a:r>
              <a:rPr lang="en-US" sz="1200" dirty="0" smtClean="0">
                <a:solidFill>
                  <a:prstClr val="white"/>
                </a:solidFill>
                <a:latin typeface="Constantia" panose="02030602050306030303" pitchFamily="18" charset="0"/>
              </a:rPr>
              <a:t>both in Christian philosophy &amp; theology</a:t>
            </a:r>
          </a:p>
          <a:p>
            <a:pPr marL="136525" eaLnBrk="0" hangingPunct="0">
              <a:spcBef>
                <a:spcPct val="20000"/>
              </a:spcBef>
              <a:buClr>
                <a:srgbClr val="F9F9F9"/>
              </a:buClr>
              <a:buSzPct val="65000"/>
              <a:defRPr/>
            </a:pPr>
            <a:r>
              <a:rPr lang="en-US" sz="1200" dirty="0">
                <a:solidFill>
                  <a:prstClr val="white"/>
                </a:solidFill>
                <a:latin typeface="Constantia" panose="02030602050306030303" pitchFamily="18" charset="0"/>
              </a:rPr>
              <a:t> </a:t>
            </a:r>
            <a:r>
              <a:rPr lang="en-US" sz="1200" dirty="0" smtClean="0">
                <a:solidFill>
                  <a:prstClr val="white"/>
                </a:solidFill>
                <a:latin typeface="Constantia" panose="02030602050306030303" pitchFamily="18" charset="0"/>
              </a:rPr>
              <a:t>     and in Muslim intellectual  history</a:t>
            </a:r>
            <a:endParaRPr lang="en-US" sz="1200" dirty="0">
              <a:solidFill>
                <a:prstClr val="white"/>
              </a:solidFill>
              <a:latin typeface="Constantia" panose="02030602050306030303" pitchFamily="18" charset="0"/>
            </a:endParaRPr>
          </a:p>
          <a:p>
            <a:pPr marL="547688" indent="-411163" eaLnBrk="0" hangingPunct="0">
              <a:spcBef>
                <a:spcPct val="20000"/>
              </a:spcBef>
              <a:buClr>
                <a:srgbClr val="F9F9F9"/>
              </a:buClr>
              <a:buSzPct val="65000"/>
              <a:defRPr/>
            </a:pPr>
            <a:r>
              <a:rPr lang="en-US" sz="1400" b="1" dirty="0">
                <a:solidFill>
                  <a:prstClr val="white"/>
                </a:solidFill>
                <a:latin typeface="Constantia" panose="02030602050306030303" pitchFamily="18" charset="0"/>
              </a:rPr>
              <a:t>           </a:t>
            </a:r>
          </a:p>
          <a:p>
            <a:pPr marL="547688" indent="-411163" eaLnBrk="0" hangingPunct="0">
              <a:spcBef>
                <a:spcPct val="20000"/>
              </a:spcBef>
              <a:buClr>
                <a:srgbClr val="F9F9F9"/>
              </a:buClr>
              <a:buSzPct val="65000"/>
              <a:defRPr/>
            </a:pPr>
            <a:r>
              <a:rPr lang="en-US" sz="1600" b="1" dirty="0">
                <a:solidFill>
                  <a:prstClr val="white"/>
                </a:solidFill>
                <a:latin typeface="Papyrus" pitchFamily="66" charset="0"/>
              </a:rPr>
              <a:t> </a:t>
            </a:r>
            <a:endParaRPr lang="en-US" sz="1600" dirty="0">
              <a:solidFill>
                <a:prstClr val="white"/>
              </a:solidFill>
              <a:latin typeface="Constantia"/>
            </a:endParaRPr>
          </a:p>
          <a:p>
            <a:pPr marL="547688" indent="-411163" eaLnBrk="0" hangingPunct="0">
              <a:spcBef>
                <a:spcPct val="20000"/>
              </a:spcBef>
              <a:buClr>
                <a:srgbClr val="F9F9F9"/>
              </a:buClr>
              <a:buSzPct val="65000"/>
              <a:defRPr/>
            </a:pPr>
            <a:r>
              <a:rPr lang="en-US" dirty="0">
                <a:solidFill>
                  <a:srgbClr val="969696"/>
                </a:solidFill>
                <a:latin typeface="Constantia"/>
              </a:rPr>
              <a:t>                                </a:t>
            </a:r>
          </a:p>
        </p:txBody>
      </p:sp>
      <p:sp>
        <p:nvSpPr>
          <p:cNvPr id="6" name="Rectangle 5"/>
          <p:cNvSpPr/>
          <p:nvPr/>
        </p:nvSpPr>
        <p:spPr>
          <a:xfrm>
            <a:off x="142875" y="1556792"/>
            <a:ext cx="3857625" cy="487258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3"/>
          <p:cNvSpPr txBox="1">
            <a:spLocks noChangeArrowheads="1"/>
          </p:cNvSpPr>
          <p:nvPr/>
        </p:nvSpPr>
        <p:spPr bwMode="auto">
          <a:xfrm>
            <a:off x="4396931" y="5795321"/>
            <a:ext cx="4714875" cy="792088"/>
          </a:xfrm>
          <a:prstGeom prst="rect">
            <a:avLst/>
          </a:prstGeom>
          <a:noFill/>
          <a:ln w="9525">
            <a:noFill/>
            <a:miter lim="800000"/>
            <a:headEnd/>
            <a:tailEnd/>
          </a:ln>
          <a:effectLst>
            <a:outerShdw blurRad="50800" dist="38100" dir="2700000" algn="tl" rotWithShape="0">
              <a:prstClr val="black">
                <a:alpha val="40000"/>
              </a:prstClr>
            </a:outerShdw>
          </a:effectLst>
        </p:spPr>
        <p:txBody>
          <a:bodyPr/>
          <a:lstStyle/>
          <a:p>
            <a:pPr marL="547688" indent="-411163" eaLnBrk="0" hangingPunct="0">
              <a:spcBef>
                <a:spcPct val="20000"/>
              </a:spcBef>
              <a:buClr>
                <a:srgbClr val="F9F9F9"/>
              </a:buClr>
              <a:buSzPct val="65000"/>
              <a:defRPr/>
            </a:pPr>
            <a:r>
              <a:rPr lang="en-US" sz="2300" b="1" dirty="0">
                <a:solidFill>
                  <a:prstClr val="white"/>
                </a:solidFill>
                <a:latin typeface="Constantia"/>
                <a:sym typeface="Mathematica1"/>
              </a:rPr>
              <a:t>Father  of  Western  Science </a:t>
            </a:r>
            <a:endParaRPr lang="en-US" sz="1600" b="1" dirty="0" smtClean="0">
              <a:solidFill>
                <a:prstClr val="white"/>
              </a:solidFill>
              <a:latin typeface="Constantia"/>
            </a:endParaRPr>
          </a:p>
          <a:p>
            <a:pPr marL="136525" eaLnBrk="0" hangingPunct="0">
              <a:spcBef>
                <a:spcPct val="20000"/>
              </a:spcBef>
              <a:buClr>
                <a:srgbClr val="F9F9F9"/>
              </a:buClr>
              <a:buSzPct val="65000"/>
              <a:defRPr/>
            </a:pPr>
            <a:endParaRPr lang="en-US" sz="1400" b="1" dirty="0">
              <a:solidFill>
                <a:prstClr val="white"/>
              </a:solidFill>
              <a:latin typeface="Constantia" panose="02030602050306030303" pitchFamily="18" charset="0"/>
            </a:endParaRPr>
          </a:p>
          <a:p>
            <a:pPr marL="547688" indent="-411163" eaLnBrk="0" hangingPunct="0">
              <a:spcBef>
                <a:spcPct val="20000"/>
              </a:spcBef>
              <a:buClr>
                <a:srgbClr val="F9F9F9"/>
              </a:buClr>
              <a:buSzPct val="65000"/>
              <a:defRPr/>
            </a:pPr>
            <a:r>
              <a:rPr lang="en-US" sz="1400" b="1" dirty="0">
                <a:solidFill>
                  <a:prstClr val="white"/>
                </a:solidFill>
                <a:latin typeface="Constantia" panose="02030602050306030303" pitchFamily="18" charset="0"/>
              </a:rPr>
              <a:t>           </a:t>
            </a:r>
          </a:p>
          <a:p>
            <a:pPr marL="547688" indent="-411163" eaLnBrk="0" hangingPunct="0">
              <a:spcBef>
                <a:spcPct val="20000"/>
              </a:spcBef>
              <a:buClr>
                <a:srgbClr val="F9F9F9"/>
              </a:buClr>
              <a:buSzPct val="65000"/>
              <a:defRPr/>
            </a:pPr>
            <a:r>
              <a:rPr lang="en-US" sz="1600" b="1" dirty="0">
                <a:solidFill>
                  <a:prstClr val="white"/>
                </a:solidFill>
                <a:latin typeface="Papyrus" pitchFamily="66" charset="0"/>
              </a:rPr>
              <a:t> </a:t>
            </a:r>
            <a:endParaRPr lang="en-US" sz="1600" dirty="0">
              <a:solidFill>
                <a:prstClr val="white"/>
              </a:solidFill>
              <a:latin typeface="Constantia"/>
            </a:endParaRPr>
          </a:p>
          <a:p>
            <a:pPr marL="547688" indent="-411163" eaLnBrk="0" hangingPunct="0">
              <a:spcBef>
                <a:spcPct val="20000"/>
              </a:spcBef>
              <a:buClr>
                <a:srgbClr val="F9F9F9"/>
              </a:buClr>
              <a:buSzPct val="65000"/>
              <a:defRPr/>
            </a:pPr>
            <a:r>
              <a:rPr lang="en-US" dirty="0">
                <a:solidFill>
                  <a:srgbClr val="969696"/>
                </a:solidFill>
                <a:latin typeface="Constantia"/>
              </a:rPr>
              <a:t>                                </a:t>
            </a:r>
          </a:p>
        </p:txBody>
      </p:sp>
    </p:spTree>
    <p:extLst>
      <p:ext uri="{BB962C8B-B14F-4D97-AF65-F5344CB8AC3E}">
        <p14:creationId xmlns:p14="http://schemas.microsoft.com/office/powerpoint/2010/main" val="3571747557"/>
      </p:ext>
    </p:extLst>
  </p:cSld>
  <p:clrMapOvr>
    <a:masterClrMapping/>
  </p:clrMapOvr>
  <p:transition spd="slow">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57488" y="571480"/>
            <a:ext cx="8229600" cy="1143000"/>
          </a:xfrm>
        </p:spPr>
        <p:txBody>
          <a:bodyPr>
            <a:normAutofit fontScale="90000"/>
          </a:bodyPr>
          <a:lstStyle/>
          <a:p>
            <a:pPr eaLnBrk="1" fontAlgn="auto" hangingPunct="1">
              <a:spcAft>
                <a:spcPts val="0"/>
              </a:spcAft>
              <a:defRPr/>
            </a:pPr>
            <a:r>
              <a:rPr sz="5100" smtClean="0"/>
              <a:t>Aristoteles</a:t>
            </a:r>
            <a:r>
              <a:rPr sz="2800" smtClean="0"/>
              <a:t>  </a:t>
            </a:r>
            <a:br>
              <a:rPr sz="2800" smtClean="0"/>
            </a:br>
            <a:r>
              <a:rPr sz="2800" smtClean="0"/>
              <a:t> (384-322 BCE)</a:t>
            </a:r>
            <a:br>
              <a:rPr sz="2800" smtClean="0"/>
            </a:br>
            <a:r>
              <a:rPr sz="2800" smtClean="0"/>
              <a:t/>
            </a:r>
            <a:br>
              <a:rPr sz="2800" smtClean="0"/>
            </a:br>
            <a:r>
              <a:rPr sz="2800" smtClean="0"/>
              <a:t/>
            </a:r>
            <a:br>
              <a:rPr sz="2800" smtClean="0"/>
            </a:br>
            <a:endParaRPr sz="3300"/>
          </a:p>
        </p:txBody>
      </p:sp>
      <p:pic>
        <p:nvPicPr>
          <p:cNvPr id="91139" name="Picture 3" descr="Ad-Plat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42875"/>
            <a:ext cx="4605338" cy="6572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00625" y="3500438"/>
            <a:ext cx="4000500" cy="3692525"/>
          </a:xfrm>
          <a:prstGeom prst="rect">
            <a:avLst/>
          </a:prstGeom>
          <a:noFill/>
        </p:spPr>
        <p:txBody>
          <a:bodyPr>
            <a:spAutoFit/>
          </a:bodyPr>
          <a:lstStyle/>
          <a:p>
            <a:pPr>
              <a:defRPr/>
            </a:pPr>
            <a:endParaRPr lang="en-US" b="1" i="1" dirty="0">
              <a:solidFill>
                <a:prstClr val="white"/>
              </a:solidFill>
              <a:latin typeface="Constantia"/>
            </a:endParaRPr>
          </a:p>
          <a:p>
            <a:pPr>
              <a:defRPr/>
            </a:pPr>
            <a:r>
              <a:rPr lang="en-US" i="1" dirty="0">
                <a:solidFill>
                  <a:prstClr val="white"/>
                </a:solidFill>
                <a:latin typeface="Arial" pitchFamily="34" charset="0"/>
              </a:rPr>
              <a:t>I saw the Master there of those who know,</a:t>
            </a:r>
            <a:r>
              <a:rPr lang="en-US" dirty="0">
                <a:solidFill>
                  <a:prstClr val="white"/>
                </a:solidFill>
                <a:latin typeface="Arial" pitchFamily="34" charset="0"/>
              </a:rPr>
              <a:t> </a:t>
            </a:r>
            <a:r>
              <a:rPr lang="en-US" i="1" dirty="0">
                <a:solidFill>
                  <a:prstClr val="white"/>
                </a:solidFill>
                <a:latin typeface="Arial" pitchFamily="34" charset="0"/>
              </a:rPr>
              <a:t>Amid the philosophic family,</a:t>
            </a:r>
            <a:r>
              <a:rPr lang="en-US" dirty="0">
                <a:solidFill>
                  <a:prstClr val="white"/>
                </a:solidFill>
                <a:latin typeface="Arial" pitchFamily="34" charset="0"/>
              </a:rPr>
              <a:t> </a:t>
            </a:r>
          </a:p>
          <a:p>
            <a:pPr>
              <a:defRPr/>
            </a:pPr>
            <a:r>
              <a:rPr lang="en-US" i="1" dirty="0">
                <a:solidFill>
                  <a:prstClr val="white"/>
                </a:solidFill>
                <a:latin typeface="Arial" pitchFamily="34" charset="0"/>
              </a:rPr>
              <a:t>By all admired, </a:t>
            </a:r>
          </a:p>
          <a:p>
            <a:pPr>
              <a:defRPr/>
            </a:pPr>
            <a:r>
              <a:rPr lang="en-US" i="1" dirty="0">
                <a:solidFill>
                  <a:prstClr val="white"/>
                </a:solidFill>
                <a:latin typeface="Arial" pitchFamily="34" charset="0"/>
              </a:rPr>
              <a:t>and by all reverenced;</a:t>
            </a:r>
            <a:r>
              <a:rPr lang="en-US" dirty="0">
                <a:solidFill>
                  <a:prstClr val="white"/>
                </a:solidFill>
                <a:latin typeface="Arial" pitchFamily="34" charset="0"/>
              </a:rPr>
              <a:t> </a:t>
            </a:r>
          </a:p>
          <a:p>
            <a:pPr>
              <a:defRPr/>
            </a:pPr>
            <a:r>
              <a:rPr lang="en-US" i="1" dirty="0">
                <a:solidFill>
                  <a:prstClr val="white"/>
                </a:solidFill>
                <a:latin typeface="Arial" pitchFamily="34" charset="0"/>
              </a:rPr>
              <a:t>There Plato too I saw, and Socrates,</a:t>
            </a:r>
            <a:r>
              <a:rPr lang="en-US" dirty="0">
                <a:solidFill>
                  <a:prstClr val="white"/>
                </a:solidFill>
                <a:latin typeface="Arial" pitchFamily="34" charset="0"/>
              </a:rPr>
              <a:t> </a:t>
            </a:r>
            <a:r>
              <a:rPr lang="en-US" i="1" dirty="0">
                <a:solidFill>
                  <a:prstClr val="white"/>
                </a:solidFill>
                <a:latin typeface="Arial" pitchFamily="34" charset="0"/>
              </a:rPr>
              <a:t>Who stood beside him closer than the rest.</a:t>
            </a:r>
            <a:r>
              <a:rPr lang="en-US" dirty="0">
                <a:solidFill>
                  <a:prstClr val="white"/>
                </a:solidFill>
                <a:latin typeface="Arial" pitchFamily="34" charset="0"/>
              </a:rPr>
              <a:t> </a:t>
            </a:r>
          </a:p>
          <a:p>
            <a:pPr>
              <a:defRPr/>
            </a:pPr>
            <a:endParaRPr lang="en-US" b="1" i="1" dirty="0">
              <a:solidFill>
                <a:prstClr val="white"/>
              </a:solidFill>
              <a:latin typeface="Constantia"/>
            </a:endParaRPr>
          </a:p>
          <a:p>
            <a:pPr>
              <a:defRPr/>
            </a:pPr>
            <a:r>
              <a:rPr lang="en-US" b="1" i="1" dirty="0">
                <a:solidFill>
                  <a:prstClr val="white"/>
                </a:solidFill>
                <a:latin typeface="Constantia"/>
              </a:rPr>
              <a:t>                 </a:t>
            </a:r>
            <a:r>
              <a:rPr lang="en-US" b="1" dirty="0">
                <a:solidFill>
                  <a:prstClr val="white"/>
                </a:solidFill>
                <a:latin typeface="Constantia"/>
              </a:rPr>
              <a:t>Dante, </a:t>
            </a:r>
            <a:r>
              <a:rPr lang="en-US" b="1" dirty="0" err="1">
                <a:solidFill>
                  <a:prstClr val="white"/>
                </a:solidFill>
                <a:latin typeface="Constantia"/>
              </a:rPr>
              <a:t>Divina</a:t>
            </a:r>
            <a:r>
              <a:rPr lang="en-US" b="1" dirty="0">
                <a:solidFill>
                  <a:prstClr val="white"/>
                </a:solidFill>
                <a:latin typeface="Constantia"/>
              </a:rPr>
              <a:t> Commedia</a:t>
            </a:r>
          </a:p>
          <a:p>
            <a:pPr>
              <a:defRPr/>
            </a:pPr>
            <a:r>
              <a:rPr lang="en-US" b="1" dirty="0">
                <a:solidFill>
                  <a:prstClr val="white"/>
                </a:solidFill>
                <a:latin typeface="Constantia"/>
              </a:rPr>
              <a:t>                              (1</a:t>
            </a:r>
            <a:r>
              <a:rPr lang="en-US" b="1" baseline="30000" dirty="0">
                <a:solidFill>
                  <a:prstClr val="white"/>
                </a:solidFill>
                <a:latin typeface="Constantia"/>
              </a:rPr>
              <a:t>st</a:t>
            </a:r>
            <a:r>
              <a:rPr lang="en-US" b="1" dirty="0">
                <a:solidFill>
                  <a:prstClr val="white"/>
                </a:solidFill>
                <a:latin typeface="Constantia"/>
              </a:rPr>
              <a:t> level hell)</a:t>
            </a:r>
          </a:p>
          <a:p>
            <a:pPr>
              <a:defRPr/>
            </a:pPr>
            <a:r>
              <a:rPr lang="en-US" b="1" i="1" dirty="0">
                <a:solidFill>
                  <a:prstClr val="white"/>
                </a:solidFill>
                <a:latin typeface="Constantia"/>
              </a:rPr>
              <a:t> </a:t>
            </a:r>
          </a:p>
          <a:p>
            <a:pPr>
              <a:defRPr/>
            </a:pPr>
            <a:endParaRPr lang="en-US" b="1" i="1" dirty="0">
              <a:solidFill>
                <a:prstClr val="white"/>
              </a:solidFill>
              <a:latin typeface="Constantia"/>
            </a:endParaRPr>
          </a:p>
        </p:txBody>
      </p:sp>
      <p:sp>
        <p:nvSpPr>
          <p:cNvPr id="6" name="Rectangle 5"/>
          <p:cNvSpPr/>
          <p:nvPr/>
        </p:nvSpPr>
        <p:spPr>
          <a:xfrm>
            <a:off x="4929188" y="3500438"/>
            <a:ext cx="4000500" cy="3143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142875" y="142875"/>
            <a:ext cx="4643438" cy="6572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721304912"/>
      </p:ext>
    </p:extLst>
  </p:cSld>
  <p:clrMapOvr>
    <a:masterClrMapping/>
  </p:clrMapOvr>
  <p:transition spd="slow">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929188" y="260648"/>
            <a:ext cx="8229600" cy="1143000"/>
          </a:xfrm>
        </p:spPr>
        <p:txBody>
          <a:bodyPr>
            <a:normAutofit fontScale="90000"/>
          </a:bodyPr>
          <a:lstStyle/>
          <a:p>
            <a:pPr eaLnBrk="1" fontAlgn="auto" hangingPunct="1">
              <a:spcAft>
                <a:spcPts val="0"/>
              </a:spcAft>
              <a:defRPr/>
            </a:pPr>
            <a:r>
              <a:rPr sz="2800" dirty="0" smtClean="0"/>
              <a:t> </a:t>
            </a:r>
            <a:br>
              <a:rPr sz="2800" dirty="0" smtClean="0"/>
            </a:br>
            <a:r>
              <a:rPr sz="2800" dirty="0" smtClean="0"/>
              <a:t/>
            </a:r>
            <a:br>
              <a:rPr sz="2800" dirty="0" smtClean="0"/>
            </a:br>
            <a:r>
              <a:rPr sz="5000" dirty="0" smtClean="0"/>
              <a:t>On the Heavens</a:t>
            </a:r>
            <a:r>
              <a:rPr sz="2800" dirty="0" smtClean="0"/>
              <a:t/>
            </a:r>
            <a:br>
              <a:rPr sz="2800" dirty="0" smtClean="0"/>
            </a:br>
            <a:endParaRPr sz="3300" dirty="0"/>
          </a:p>
        </p:txBody>
      </p:sp>
      <p:pic>
        <p:nvPicPr>
          <p:cNvPr id="91139" name="Picture 3" descr="Ad-Plat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42875"/>
            <a:ext cx="4605338" cy="6572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4929188" y="1484784"/>
            <a:ext cx="4000500" cy="51589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142875" y="142875"/>
            <a:ext cx="4643438" cy="6572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extBox 1"/>
          <p:cNvSpPr txBox="1"/>
          <p:nvPr/>
        </p:nvSpPr>
        <p:spPr>
          <a:xfrm>
            <a:off x="4985881" y="1547541"/>
            <a:ext cx="4175017" cy="5078313"/>
          </a:xfrm>
          <a:prstGeom prst="rect">
            <a:avLst/>
          </a:prstGeom>
          <a:noFill/>
        </p:spPr>
        <p:txBody>
          <a:bodyPr wrap="square" rtlCol="0">
            <a:spAutoFit/>
          </a:bodyPr>
          <a:lstStyle/>
          <a:p>
            <a:pPr marL="285750" indent="-285750">
              <a:buFont typeface="Arial" panose="020B0604020202020204" pitchFamily="34" charset="0"/>
              <a:buChar char="•"/>
            </a:pPr>
            <a:r>
              <a:rPr lang="nl-NL" b="1" dirty="0" smtClean="0">
                <a:latin typeface="Constantia" panose="02030602050306030303" pitchFamily="18" charset="0"/>
              </a:rPr>
              <a:t>Aristotle’s cosmological work</a:t>
            </a:r>
          </a:p>
          <a:p>
            <a:pPr marL="285750" indent="-285750">
              <a:buFont typeface="Arial" panose="020B0604020202020204" pitchFamily="34" charset="0"/>
              <a:buChar char="•"/>
            </a:pPr>
            <a:endParaRPr lang="nl-NL" b="1" dirty="0">
              <a:latin typeface="Constantia" panose="02030602050306030303" pitchFamily="18" charset="0"/>
            </a:endParaRPr>
          </a:p>
          <a:p>
            <a:pPr marL="171450" indent="-171450">
              <a:buFont typeface="Arial" panose="020B0604020202020204" pitchFamily="34" charset="0"/>
              <a:buChar char="•"/>
            </a:pPr>
            <a:r>
              <a:rPr lang="en-GB" sz="1200" dirty="0" smtClean="0">
                <a:latin typeface="Constantia" panose="02030602050306030303" pitchFamily="18" charset="0"/>
              </a:rPr>
              <a:t>    the </a:t>
            </a:r>
            <a:r>
              <a:rPr lang="en-GB" sz="1200" dirty="0">
                <a:latin typeface="Constantia" panose="02030602050306030303" pitchFamily="18" charset="0"/>
              </a:rPr>
              <a:t>most influential treatise of its kind in the </a:t>
            </a:r>
            <a:r>
              <a:rPr lang="en-GB" sz="1200" dirty="0" smtClean="0">
                <a:latin typeface="Constantia" panose="02030602050306030303" pitchFamily="18" charset="0"/>
              </a:rPr>
              <a:t>history </a:t>
            </a:r>
          </a:p>
          <a:p>
            <a:r>
              <a:rPr lang="en-GB" sz="1200" dirty="0">
                <a:latin typeface="Constantia" panose="02030602050306030303" pitchFamily="18" charset="0"/>
              </a:rPr>
              <a:t> </a:t>
            </a:r>
            <a:r>
              <a:rPr lang="en-GB" sz="1200" dirty="0" smtClean="0">
                <a:latin typeface="Constantia" panose="02030602050306030303" pitchFamily="18" charset="0"/>
              </a:rPr>
              <a:t>        of </a:t>
            </a:r>
            <a:r>
              <a:rPr lang="en-GB" sz="1200" dirty="0">
                <a:latin typeface="Constantia" panose="02030602050306030303" pitchFamily="18" charset="0"/>
              </a:rPr>
              <a:t>humanity. </a:t>
            </a:r>
            <a:endParaRPr lang="en-GB" sz="1200" dirty="0" smtClean="0">
              <a:latin typeface="Constantia" panose="02030602050306030303" pitchFamily="18" charset="0"/>
            </a:endParaRPr>
          </a:p>
          <a:p>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It </a:t>
            </a:r>
            <a:r>
              <a:rPr lang="en-GB" sz="1200" dirty="0">
                <a:latin typeface="Constantia" panose="02030602050306030303" pitchFamily="18" charset="0"/>
              </a:rPr>
              <a:t>was accepted for more that 18 centuries from its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inception </a:t>
            </a:r>
            <a:r>
              <a:rPr lang="en-GB" sz="1200" dirty="0">
                <a:latin typeface="Constantia" panose="02030602050306030303" pitchFamily="18" charset="0"/>
              </a:rPr>
              <a:t>(around 350 B.C.) until the works of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Copernicus </a:t>
            </a:r>
            <a:r>
              <a:rPr lang="en-GB" sz="1200" dirty="0">
                <a:latin typeface="Constantia" panose="02030602050306030303" pitchFamily="18" charset="0"/>
              </a:rPr>
              <a:t>in the early 1500s</a:t>
            </a:r>
            <a:r>
              <a:rPr lang="en-GB" sz="1200" dirty="0" smtClean="0">
                <a:latin typeface="Constantia" panose="02030602050306030303" pitchFamily="18" charset="0"/>
              </a:rPr>
              <a:t>.</a:t>
            </a:r>
          </a:p>
          <a:p>
            <a:endParaRPr lang="nl-NL" sz="1200" b="1" dirty="0" smtClean="0">
              <a:latin typeface="Constantia" panose="02030602050306030303" pitchFamily="18" charset="0"/>
            </a:endParaRPr>
          </a:p>
          <a:p>
            <a:endParaRPr lang="nl-NL" sz="1200" b="1" dirty="0">
              <a:latin typeface="Constantia" panose="02030602050306030303" pitchFamily="18" charset="0"/>
            </a:endParaRPr>
          </a:p>
          <a:p>
            <a:endParaRPr lang="nl-NL" sz="1200" b="1" dirty="0" smtClean="0">
              <a:latin typeface="Constantia" panose="02030602050306030303" pitchFamily="18" charset="0"/>
            </a:endParaRPr>
          </a:p>
          <a:p>
            <a:endParaRPr lang="nl-NL" sz="1200" b="1" dirty="0">
              <a:latin typeface="Constantia" panose="02030602050306030303" pitchFamily="18" charset="0"/>
            </a:endParaRPr>
          </a:p>
          <a:p>
            <a:endParaRPr lang="nl-NL" sz="1200" b="1" dirty="0" smtClean="0">
              <a:latin typeface="Constantia" panose="02030602050306030303" pitchFamily="18" charset="0"/>
            </a:endParaRPr>
          </a:p>
          <a:p>
            <a:endParaRPr lang="nl-NL" sz="1200" b="1" dirty="0">
              <a:latin typeface="Constantia" panose="02030602050306030303" pitchFamily="18" charset="0"/>
            </a:endParaRPr>
          </a:p>
          <a:p>
            <a:endParaRPr lang="nl-NL" sz="1200" b="1" dirty="0">
              <a:latin typeface="Constantia" panose="02030602050306030303" pitchFamily="18" charset="0"/>
            </a:endParaRPr>
          </a:p>
          <a:p>
            <a:endParaRPr lang="nl-NL" sz="1200" b="1" dirty="0" smtClean="0">
              <a:latin typeface="Constantia" panose="02030602050306030303" pitchFamily="18" charset="0"/>
            </a:endParaRPr>
          </a:p>
          <a:p>
            <a:endParaRPr lang="nl-NL" sz="1200" b="1" dirty="0">
              <a:latin typeface="Constantia" panose="02030602050306030303" pitchFamily="18" charset="0"/>
            </a:endParaRPr>
          </a:p>
          <a:p>
            <a:pPr marL="171450" indent="-171450">
              <a:buFont typeface="Arial" panose="020B0604020202020204" pitchFamily="34" charset="0"/>
              <a:buChar char="•"/>
            </a:pPr>
            <a:r>
              <a:rPr lang="nl-NL" sz="1200" b="1" dirty="0" smtClean="0">
                <a:latin typeface="Constantia" panose="02030602050306030303" pitchFamily="18" charset="0"/>
              </a:rPr>
              <a:t>    </a:t>
            </a:r>
          </a:p>
          <a:p>
            <a:pPr marL="171450" indent="-171450">
              <a:buFont typeface="Arial" panose="020B0604020202020204" pitchFamily="34" charset="0"/>
              <a:buChar char="•"/>
            </a:pPr>
            <a:r>
              <a:rPr lang="nl-NL" sz="1200" b="1" dirty="0">
                <a:latin typeface="Constantia" panose="02030602050306030303" pitchFamily="18" charset="0"/>
              </a:rPr>
              <a:t> </a:t>
            </a:r>
            <a:r>
              <a:rPr lang="nl-NL" sz="1200" b="1" dirty="0" smtClean="0">
                <a:latin typeface="Constantia" panose="02030602050306030303" pitchFamily="18" charset="0"/>
              </a:rPr>
              <a:t>  Key aspects of Aristotle’s Cosmology:</a:t>
            </a:r>
          </a:p>
          <a:p>
            <a:pPr marL="171450" indent="-171450">
              <a:buFont typeface="Arial" panose="020B0604020202020204" pitchFamily="34" charset="0"/>
              <a:buChar char="•"/>
            </a:pPr>
            <a:endParaRPr lang="nl-NL" sz="1200" b="1" dirty="0" smtClean="0">
              <a:latin typeface="Constantia" panose="02030602050306030303" pitchFamily="18" charset="0"/>
            </a:endParaRPr>
          </a:p>
          <a:p>
            <a:r>
              <a:rPr lang="nl-NL" sz="1200" b="1" dirty="0">
                <a:latin typeface="Constantia" panose="02030602050306030303" pitchFamily="18" charset="0"/>
              </a:rPr>
              <a:t> </a:t>
            </a:r>
            <a:r>
              <a:rPr lang="nl-NL" sz="1200" b="1" dirty="0" smtClean="0">
                <a:latin typeface="Constantia" panose="02030602050306030303" pitchFamily="18" charset="0"/>
              </a:rPr>
              <a:t>       1)   Earth is at the centre of the Universe</a:t>
            </a:r>
          </a:p>
          <a:p>
            <a:r>
              <a:rPr lang="nl-NL" sz="1200" b="1" dirty="0">
                <a:latin typeface="Constantia" panose="02030602050306030303" pitchFamily="18" charset="0"/>
              </a:rPr>
              <a:t> </a:t>
            </a:r>
            <a:r>
              <a:rPr lang="nl-NL" sz="1200" b="1" dirty="0" smtClean="0">
                <a:latin typeface="Constantia" panose="02030602050306030303" pitchFamily="18" charset="0"/>
              </a:rPr>
              <a:t>       2)   the Universe is finite</a:t>
            </a:r>
          </a:p>
          <a:p>
            <a:r>
              <a:rPr lang="nl-NL" sz="1200" b="1" dirty="0">
                <a:latin typeface="Constantia" panose="02030602050306030303" pitchFamily="18" charset="0"/>
              </a:rPr>
              <a:t> </a:t>
            </a:r>
            <a:r>
              <a:rPr lang="nl-NL" sz="1200" b="1" dirty="0" smtClean="0">
                <a:latin typeface="Constantia" panose="02030602050306030303" pitchFamily="18" charset="0"/>
              </a:rPr>
              <a:t>       3)   the Universe is eternal and unchanged</a:t>
            </a:r>
          </a:p>
          <a:p>
            <a:r>
              <a:rPr lang="nl-NL" sz="1200" b="1" dirty="0">
                <a:latin typeface="Constantia" panose="02030602050306030303" pitchFamily="18" charset="0"/>
              </a:rPr>
              <a:t> </a:t>
            </a:r>
            <a:r>
              <a:rPr lang="nl-NL" sz="1200" b="1" dirty="0" smtClean="0">
                <a:latin typeface="Constantia" panose="02030602050306030303" pitchFamily="18" charset="0"/>
              </a:rPr>
              <a:t>       4)   the motion of the heavenly bodies are </a:t>
            </a:r>
          </a:p>
          <a:p>
            <a:r>
              <a:rPr lang="nl-NL" sz="1200" b="1" dirty="0">
                <a:latin typeface="Constantia" panose="02030602050306030303" pitchFamily="18" charset="0"/>
              </a:rPr>
              <a:t> </a:t>
            </a:r>
            <a:r>
              <a:rPr lang="nl-NL" sz="1200" b="1" dirty="0" smtClean="0">
                <a:latin typeface="Constantia" panose="02030602050306030303" pitchFamily="18" charset="0"/>
              </a:rPr>
              <a:t>              uniform and circular</a:t>
            </a:r>
            <a:endParaRPr lang="en-GB" sz="1200" b="1" dirty="0">
              <a:latin typeface="Constantia" panose="02030602050306030303" pitchFamily="18" charset="0"/>
            </a:endParaRPr>
          </a:p>
        </p:txBody>
      </p:sp>
      <p:sp>
        <p:nvSpPr>
          <p:cNvPr id="3" name="Rectangle 2"/>
          <p:cNvSpPr/>
          <p:nvPr/>
        </p:nvSpPr>
        <p:spPr>
          <a:xfrm>
            <a:off x="-1260648" y="1196752"/>
            <a:ext cx="4572000" cy="461665"/>
          </a:xfrm>
          <a:prstGeom prst="rect">
            <a:avLst/>
          </a:prstGeom>
        </p:spPr>
        <p:txBody>
          <a:bodyPr>
            <a:spAutoFit/>
          </a:bodyPr>
          <a:lstStyle/>
          <a:p>
            <a:endParaRPr lang="en-GB" sz="1200" dirty="0" smtClean="0">
              <a:latin typeface="Constantia" panose="02030602050306030303" pitchFamily="18" charset="0"/>
            </a:endParaRPr>
          </a:p>
          <a:p>
            <a:endParaRPr lang="en-GB" sz="1200" dirty="0">
              <a:latin typeface="Constantia" panose="02030602050306030303" pitchFamily="18" charset="0"/>
            </a:endParaRPr>
          </a:p>
        </p:txBody>
      </p:sp>
      <p:sp>
        <p:nvSpPr>
          <p:cNvPr id="4" name="Rectangle 3"/>
          <p:cNvSpPr/>
          <p:nvPr/>
        </p:nvSpPr>
        <p:spPr>
          <a:xfrm>
            <a:off x="5076056" y="4797152"/>
            <a:ext cx="3744416" cy="1728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7150883"/>
      </p:ext>
    </p:extLst>
  </p:cSld>
  <p:clrMapOvr>
    <a:masterClrMapping/>
  </p:clrMapOvr>
  <p:transition spd="slow">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929188" y="260648"/>
            <a:ext cx="8229600" cy="1143000"/>
          </a:xfrm>
        </p:spPr>
        <p:txBody>
          <a:bodyPr>
            <a:normAutofit fontScale="90000"/>
          </a:bodyPr>
          <a:lstStyle/>
          <a:p>
            <a:pPr eaLnBrk="1" fontAlgn="auto" hangingPunct="1">
              <a:spcAft>
                <a:spcPts val="0"/>
              </a:spcAft>
              <a:defRPr/>
            </a:pPr>
            <a:r>
              <a:rPr sz="2800" dirty="0" smtClean="0"/>
              <a:t> </a:t>
            </a:r>
            <a:br>
              <a:rPr sz="2800" dirty="0" smtClean="0"/>
            </a:br>
            <a:r>
              <a:rPr sz="2800" dirty="0" smtClean="0"/>
              <a:t/>
            </a:r>
            <a:br>
              <a:rPr sz="2800" dirty="0" smtClean="0"/>
            </a:br>
            <a:r>
              <a:rPr sz="5000" dirty="0" smtClean="0"/>
              <a:t>On the Heavens</a:t>
            </a:r>
            <a:r>
              <a:rPr sz="2800" dirty="0" smtClean="0"/>
              <a:t/>
            </a:r>
            <a:br>
              <a:rPr sz="2800" dirty="0" smtClean="0"/>
            </a:br>
            <a:endParaRPr sz="3300" dirty="0"/>
          </a:p>
        </p:txBody>
      </p:sp>
      <p:pic>
        <p:nvPicPr>
          <p:cNvPr id="91139" name="Picture 3" descr="Ad-Plat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42875"/>
            <a:ext cx="4605338" cy="6572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4929188" y="1484784"/>
            <a:ext cx="4000500" cy="51589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142875" y="142875"/>
            <a:ext cx="4643438" cy="6572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extBox 1"/>
          <p:cNvSpPr txBox="1"/>
          <p:nvPr/>
        </p:nvSpPr>
        <p:spPr>
          <a:xfrm>
            <a:off x="4968983" y="1628800"/>
            <a:ext cx="4175017" cy="5570756"/>
          </a:xfrm>
          <a:prstGeom prst="rect">
            <a:avLst/>
          </a:prstGeom>
          <a:noFill/>
        </p:spPr>
        <p:txBody>
          <a:bodyPr wrap="square" rtlCol="0">
            <a:spAutoFit/>
          </a:bodyPr>
          <a:lstStyle/>
          <a:p>
            <a:pPr marL="285750" indent="-285750">
              <a:buFont typeface="Arial" panose="020B0604020202020204" pitchFamily="34" charset="0"/>
              <a:buChar char="•"/>
            </a:pPr>
            <a:r>
              <a:rPr lang="en-GB" sz="2000" b="1" dirty="0" smtClean="0">
                <a:solidFill>
                  <a:prstClr val="white"/>
                </a:solidFill>
                <a:latin typeface="Constantia" panose="02030602050306030303" pitchFamily="18" charset="0"/>
              </a:rPr>
              <a:t>Four causes  </a:t>
            </a:r>
          </a:p>
          <a:p>
            <a:r>
              <a:rPr lang="en-GB" sz="1200" b="1" dirty="0">
                <a:solidFill>
                  <a:prstClr val="white"/>
                </a:solidFill>
                <a:latin typeface="Constantia" panose="02030602050306030303" pitchFamily="18" charset="0"/>
              </a:rPr>
              <a:t> </a:t>
            </a:r>
            <a:r>
              <a:rPr lang="en-GB" sz="1200" b="1" dirty="0" smtClean="0">
                <a:solidFill>
                  <a:prstClr val="white"/>
                </a:solidFill>
                <a:latin typeface="Constantia" panose="02030602050306030303" pitchFamily="18" charset="0"/>
              </a:rPr>
              <a:t>        </a:t>
            </a:r>
          </a:p>
          <a:p>
            <a:r>
              <a:rPr lang="en-GB" sz="1200" dirty="0">
                <a:latin typeface="Constantia" panose="02030602050306030303" pitchFamily="18" charset="0"/>
              </a:rPr>
              <a:t>Aristotle suggested that the reason for anything coming about can be attributed to four different types of simultaneously active causal factors</a:t>
            </a:r>
            <a:r>
              <a:rPr lang="en-GB" sz="1200" dirty="0" smtClean="0">
                <a:latin typeface="Constantia" panose="02030602050306030303" pitchFamily="18" charset="0"/>
              </a:rPr>
              <a:t>:</a:t>
            </a:r>
          </a:p>
          <a:p>
            <a:endParaRPr lang="nl-NL" sz="1200" dirty="0">
              <a:latin typeface="Constantia" panose="02030602050306030303" pitchFamily="18" charset="0"/>
            </a:endParaRPr>
          </a:p>
          <a:p>
            <a:pPr marL="228600" indent="-228600">
              <a:buAutoNum type="arabicParenR"/>
            </a:pPr>
            <a:r>
              <a:rPr lang="en-GB" sz="1200" b="1" dirty="0" smtClean="0">
                <a:latin typeface="Constantia" panose="02030602050306030303" pitchFamily="18" charset="0"/>
              </a:rPr>
              <a:t>Material </a:t>
            </a:r>
            <a:r>
              <a:rPr lang="en-GB" sz="1200" b="1" dirty="0">
                <a:latin typeface="Constantia" panose="02030602050306030303" pitchFamily="18" charset="0"/>
              </a:rPr>
              <a:t>cause </a:t>
            </a:r>
            <a:r>
              <a:rPr lang="en-GB" sz="1200" b="1" dirty="0" smtClean="0">
                <a:latin typeface="Constantia" panose="02030602050306030303" pitchFamily="18" charset="0"/>
              </a:rPr>
              <a:t> </a:t>
            </a:r>
            <a:r>
              <a:rPr lang="en-GB" sz="1200" dirty="0" smtClean="0">
                <a:latin typeface="Constantia" panose="02030602050306030303" pitchFamily="18" charset="0"/>
              </a:rPr>
              <a:t>- the </a:t>
            </a:r>
            <a:r>
              <a:rPr lang="en-GB" sz="1200" dirty="0">
                <a:latin typeface="Constantia" panose="02030602050306030303" pitchFamily="18" charset="0"/>
              </a:rPr>
              <a:t>material out of which something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is </a:t>
            </a:r>
            <a:r>
              <a:rPr lang="en-GB" sz="1200" dirty="0">
                <a:latin typeface="Constantia" panose="02030602050306030303" pitchFamily="18" charset="0"/>
              </a:rPr>
              <a:t>composed. </a:t>
            </a:r>
            <a:endParaRPr lang="en-GB" sz="1200" dirty="0" smtClean="0">
              <a:latin typeface="Constantia" panose="02030602050306030303" pitchFamily="18" charset="0"/>
            </a:endParaRPr>
          </a:p>
          <a:p>
            <a:pPr marL="228600" indent="-228600">
              <a:buAutoNum type="arabicParenR" startAt="2"/>
            </a:pPr>
            <a:r>
              <a:rPr lang="en-GB" sz="1200" b="1" dirty="0" smtClean="0">
                <a:latin typeface="Constantia" panose="02030602050306030303" pitchFamily="18" charset="0"/>
              </a:rPr>
              <a:t>Formal </a:t>
            </a:r>
            <a:r>
              <a:rPr lang="en-GB" sz="1200" b="1" dirty="0">
                <a:latin typeface="Constantia" panose="02030602050306030303" pitchFamily="18" charset="0"/>
              </a:rPr>
              <a:t>cause </a:t>
            </a:r>
            <a:r>
              <a:rPr lang="en-GB" sz="1200" dirty="0">
                <a:latin typeface="Constantia" panose="02030602050306030303" pitchFamily="18" charset="0"/>
              </a:rPr>
              <a:t> </a:t>
            </a:r>
            <a:r>
              <a:rPr lang="en-GB" sz="1200" dirty="0" smtClean="0">
                <a:latin typeface="Constantia" panose="02030602050306030303" pitchFamily="18" charset="0"/>
              </a:rPr>
              <a:t>   - its </a:t>
            </a:r>
            <a:r>
              <a:rPr lang="en-GB" sz="1200" dirty="0">
                <a:latin typeface="Constantia" panose="02030602050306030303" pitchFamily="18" charset="0"/>
              </a:rPr>
              <a:t>form, i.e., the arrangement of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that </a:t>
            </a:r>
            <a:r>
              <a:rPr lang="en-GB" sz="1200" dirty="0">
                <a:latin typeface="Constantia" panose="02030602050306030303" pitchFamily="18" charset="0"/>
              </a:rPr>
              <a:t>matter. </a:t>
            </a:r>
            <a:endParaRPr lang="en-GB" sz="1200" dirty="0" smtClean="0">
              <a:latin typeface="Constantia" panose="02030602050306030303" pitchFamily="18" charset="0"/>
            </a:endParaRPr>
          </a:p>
          <a:p>
            <a:pPr marL="228600" indent="-228600">
              <a:buAutoNum type="arabicParenR" startAt="3"/>
            </a:pPr>
            <a:r>
              <a:rPr lang="en-GB" sz="1200" b="1" dirty="0" smtClean="0">
                <a:latin typeface="Constantia" panose="02030602050306030303" pitchFamily="18" charset="0"/>
              </a:rPr>
              <a:t>Efficient </a:t>
            </a:r>
            <a:r>
              <a:rPr lang="en-GB" sz="1200" b="1" dirty="0">
                <a:latin typeface="Constantia" panose="02030602050306030303" pitchFamily="18" charset="0"/>
              </a:rPr>
              <a:t>cause </a:t>
            </a:r>
            <a:r>
              <a:rPr lang="en-GB" sz="1200" dirty="0">
                <a:latin typeface="Constantia" panose="02030602050306030303" pitchFamily="18" charset="0"/>
              </a:rPr>
              <a:t> </a:t>
            </a:r>
            <a:r>
              <a:rPr lang="en-GB" sz="1200" dirty="0" smtClean="0">
                <a:latin typeface="Constantia" panose="02030602050306030303" pitchFamily="18" charset="0"/>
              </a:rPr>
              <a:t>- "the </a:t>
            </a:r>
            <a:r>
              <a:rPr lang="en-GB" sz="1200" dirty="0">
                <a:latin typeface="Constantia" panose="02030602050306030303" pitchFamily="18" charset="0"/>
              </a:rPr>
              <a:t>primary source", or that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from </a:t>
            </a:r>
            <a:r>
              <a:rPr lang="en-GB" sz="1200" dirty="0">
                <a:latin typeface="Constantia" panose="02030602050306030303" pitchFamily="18" charset="0"/>
              </a:rPr>
              <a:t>which the change under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consideration </a:t>
            </a:r>
            <a:r>
              <a:rPr lang="en-GB" sz="1200" dirty="0">
                <a:latin typeface="Constantia" panose="02030602050306030303" pitchFamily="18" charset="0"/>
              </a:rPr>
              <a:t>proceeds. </a:t>
            </a:r>
            <a:endParaRPr lang="en-GB" sz="1200" dirty="0" smtClean="0">
              <a:latin typeface="Constantia" panose="02030602050306030303" pitchFamily="18" charset="0"/>
            </a:endParaRPr>
          </a:p>
          <a:p>
            <a:r>
              <a:rPr lang="nl-NL" sz="1200" dirty="0" smtClean="0">
                <a:latin typeface="Constantia" panose="02030602050306030303" pitchFamily="18" charset="0"/>
              </a:rPr>
              <a:t>                                       This is akin to the modern concept</a:t>
            </a:r>
          </a:p>
          <a:p>
            <a:r>
              <a:rPr lang="nl-NL" sz="1200" dirty="0">
                <a:latin typeface="Constantia" panose="02030602050306030303" pitchFamily="18" charset="0"/>
              </a:rPr>
              <a:t> </a:t>
            </a:r>
            <a:r>
              <a:rPr lang="nl-NL" sz="1200" dirty="0" smtClean="0">
                <a:latin typeface="Constantia" panose="02030602050306030303" pitchFamily="18" charset="0"/>
              </a:rPr>
              <a:t>                                      of cause. </a:t>
            </a:r>
          </a:p>
          <a:p>
            <a:pPr marL="228600" indent="-228600">
              <a:buAutoNum type="arabicParenR" startAt="4"/>
            </a:pPr>
            <a:r>
              <a:rPr lang="en-GB" sz="1200" dirty="0" smtClean="0">
                <a:latin typeface="Constantia" panose="02030602050306030303" pitchFamily="18" charset="0"/>
              </a:rPr>
              <a:t>Final cause         -  its </a:t>
            </a:r>
            <a:r>
              <a:rPr lang="en-GB" sz="1200" dirty="0">
                <a:latin typeface="Constantia" panose="02030602050306030303" pitchFamily="18" charset="0"/>
              </a:rPr>
              <a:t>purpose, or that for the sake of </a:t>
            </a:r>
            <a:r>
              <a:rPr lang="en-GB" sz="1200" dirty="0" smtClean="0">
                <a:latin typeface="Constantia" panose="02030602050306030303" pitchFamily="18" charset="0"/>
              </a:rPr>
              <a:t>     </a:t>
            </a:r>
          </a:p>
          <a:p>
            <a:r>
              <a:rPr lang="en-GB" sz="1200" dirty="0" smtClean="0">
                <a:latin typeface="Constantia" panose="02030602050306030303" pitchFamily="18" charset="0"/>
              </a:rPr>
              <a:t>                                      which </a:t>
            </a:r>
            <a:r>
              <a:rPr lang="en-GB" sz="1200" dirty="0">
                <a:latin typeface="Constantia" panose="02030602050306030303" pitchFamily="18" charset="0"/>
              </a:rPr>
              <a:t>a thing exists or </a:t>
            </a:r>
            <a:r>
              <a:rPr lang="en-GB" sz="1200" dirty="0" smtClean="0">
                <a:latin typeface="Constantia" panose="02030602050306030303" pitchFamily="18" charset="0"/>
              </a:rPr>
              <a:t>is done. This </a:t>
            </a:r>
          </a:p>
          <a:p>
            <a:r>
              <a:rPr lang="en-GB" sz="1200" dirty="0">
                <a:latin typeface="Constantia" panose="02030602050306030303" pitchFamily="18" charset="0"/>
              </a:rPr>
              <a:t> </a:t>
            </a:r>
            <a:r>
              <a:rPr lang="en-GB" sz="1200" dirty="0" smtClean="0">
                <a:latin typeface="Constantia" panose="02030602050306030303" pitchFamily="18" charset="0"/>
              </a:rPr>
              <a:t>                                     covers </a:t>
            </a:r>
            <a:r>
              <a:rPr lang="en-GB" sz="1200" dirty="0">
                <a:latin typeface="Constantia" panose="02030602050306030303" pitchFamily="18" charset="0"/>
              </a:rPr>
              <a:t>modern ideas of motivating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causes</a:t>
            </a:r>
            <a:r>
              <a:rPr lang="en-GB" sz="1200" dirty="0">
                <a:latin typeface="Constantia" panose="02030602050306030303" pitchFamily="18" charset="0"/>
              </a:rPr>
              <a:t>, such as volition, need, desire,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ethics</a:t>
            </a:r>
            <a:r>
              <a:rPr lang="en-GB" sz="1200" dirty="0">
                <a:latin typeface="Constantia" panose="02030602050306030303" pitchFamily="18" charset="0"/>
              </a:rPr>
              <a:t>, or spiritual beliefs.</a:t>
            </a:r>
          </a:p>
          <a:p>
            <a:endParaRPr lang="nl-NL" sz="1200" b="1" dirty="0" smtClean="0">
              <a:solidFill>
                <a:prstClr val="white"/>
              </a:solidFill>
              <a:latin typeface="Constantia" panose="02030602050306030303" pitchFamily="18" charset="0"/>
            </a:endParaRPr>
          </a:p>
          <a:p>
            <a:endParaRPr lang="nl-NL" sz="1200" b="1" dirty="0">
              <a:solidFill>
                <a:prstClr val="white"/>
              </a:solidFill>
              <a:latin typeface="Constantia" panose="02030602050306030303" pitchFamily="18" charset="0"/>
            </a:endParaRPr>
          </a:p>
          <a:p>
            <a:endParaRPr lang="nl-NL" sz="1200" b="1" dirty="0" smtClean="0">
              <a:solidFill>
                <a:prstClr val="white"/>
              </a:solidFill>
              <a:latin typeface="Constantia" panose="02030602050306030303" pitchFamily="18" charset="0"/>
            </a:endParaRPr>
          </a:p>
          <a:p>
            <a:endParaRPr lang="nl-NL" sz="1200" b="1" dirty="0">
              <a:solidFill>
                <a:prstClr val="white"/>
              </a:solidFill>
              <a:latin typeface="Constantia" panose="02030602050306030303" pitchFamily="18" charset="0"/>
            </a:endParaRPr>
          </a:p>
          <a:p>
            <a:endParaRPr lang="nl-NL" sz="1200" b="1" dirty="0" smtClean="0">
              <a:solidFill>
                <a:prstClr val="white"/>
              </a:solidFill>
              <a:latin typeface="Constantia" panose="02030602050306030303" pitchFamily="18" charset="0"/>
            </a:endParaRPr>
          </a:p>
          <a:p>
            <a:endParaRPr lang="nl-NL" sz="1200" b="1" dirty="0">
              <a:solidFill>
                <a:prstClr val="white"/>
              </a:solidFill>
              <a:latin typeface="Constantia" panose="02030602050306030303" pitchFamily="18" charset="0"/>
            </a:endParaRPr>
          </a:p>
          <a:p>
            <a:endParaRPr lang="nl-NL" sz="1200" b="1" dirty="0">
              <a:solidFill>
                <a:prstClr val="white"/>
              </a:solidFill>
              <a:latin typeface="Constantia" panose="02030602050306030303" pitchFamily="18" charset="0"/>
            </a:endParaRPr>
          </a:p>
          <a:p>
            <a:endParaRPr lang="nl-NL" sz="1200" b="1" dirty="0" smtClean="0">
              <a:solidFill>
                <a:prstClr val="white"/>
              </a:solidFill>
              <a:latin typeface="Constantia" panose="02030602050306030303" pitchFamily="18" charset="0"/>
            </a:endParaRPr>
          </a:p>
          <a:p>
            <a:r>
              <a:rPr lang="nl-NL" sz="1200" b="1" dirty="0" smtClean="0">
                <a:solidFill>
                  <a:prstClr val="white"/>
                </a:solidFill>
                <a:latin typeface="Constantia" panose="02030602050306030303" pitchFamily="18" charset="0"/>
              </a:rPr>
              <a:t>   </a:t>
            </a:r>
            <a:endParaRPr lang="en-GB" sz="1200" b="1" dirty="0">
              <a:solidFill>
                <a:prstClr val="white"/>
              </a:solidFill>
              <a:latin typeface="Constantia" panose="02030602050306030303" pitchFamily="18" charset="0"/>
            </a:endParaRPr>
          </a:p>
        </p:txBody>
      </p:sp>
    </p:spTree>
    <p:extLst>
      <p:ext uri="{BB962C8B-B14F-4D97-AF65-F5344CB8AC3E}">
        <p14:creationId xmlns:p14="http://schemas.microsoft.com/office/powerpoint/2010/main" val="3396876008"/>
      </p:ext>
    </p:extLst>
  </p:cSld>
  <p:clrMapOvr>
    <a:masterClrMapping/>
  </p:clrMapOvr>
  <p:transition spd="slow">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929188" y="260648"/>
            <a:ext cx="8229600" cy="1143000"/>
          </a:xfrm>
        </p:spPr>
        <p:txBody>
          <a:bodyPr>
            <a:normAutofit fontScale="90000"/>
          </a:bodyPr>
          <a:lstStyle/>
          <a:p>
            <a:pPr eaLnBrk="1" fontAlgn="auto" hangingPunct="1">
              <a:spcAft>
                <a:spcPts val="0"/>
              </a:spcAft>
              <a:defRPr/>
            </a:pPr>
            <a:r>
              <a:rPr sz="2800" dirty="0" smtClean="0"/>
              <a:t> </a:t>
            </a:r>
            <a:br>
              <a:rPr sz="2800" dirty="0" smtClean="0"/>
            </a:br>
            <a:r>
              <a:rPr sz="2800" dirty="0" smtClean="0"/>
              <a:t/>
            </a:r>
            <a:br>
              <a:rPr sz="2800" dirty="0" smtClean="0"/>
            </a:br>
            <a:r>
              <a:rPr sz="5000" dirty="0" smtClean="0"/>
              <a:t>On the Heavens</a:t>
            </a:r>
            <a:r>
              <a:rPr sz="2800" dirty="0" smtClean="0"/>
              <a:t/>
            </a:r>
            <a:br>
              <a:rPr sz="2800" dirty="0" smtClean="0"/>
            </a:br>
            <a:endParaRPr sz="3300" dirty="0"/>
          </a:p>
        </p:txBody>
      </p:sp>
      <p:pic>
        <p:nvPicPr>
          <p:cNvPr id="91139" name="Picture 3" descr="Ad-Plat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42875"/>
            <a:ext cx="4605338" cy="6572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4929188" y="1484784"/>
            <a:ext cx="4000500" cy="51589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142875" y="142875"/>
            <a:ext cx="4643438" cy="6572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extBox 1"/>
          <p:cNvSpPr txBox="1"/>
          <p:nvPr/>
        </p:nvSpPr>
        <p:spPr>
          <a:xfrm>
            <a:off x="4911127" y="1844824"/>
            <a:ext cx="4175017" cy="4616648"/>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prstClr val="white"/>
                </a:solidFill>
                <a:latin typeface="Constantia" panose="02030602050306030303" pitchFamily="18" charset="0"/>
              </a:rPr>
              <a:t>Elements - composition</a:t>
            </a:r>
            <a:endParaRPr lang="en-GB" sz="2000" b="1" dirty="0" smtClean="0">
              <a:solidFill>
                <a:prstClr val="white"/>
              </a:solidFill>
              <a:latin typeface="Constantia" panose="02030602050306030303" pitchFamily="18" charset="0"/>
            </a:endParaRPr>
          </a:p>
          <a:p>
            <a:pPr marL="171450" indent="-171450">
              <a:buFont typeface="Arial" panose="020B0604020202020204" pitchFamily="34" charset="0"/>
              <a:buChar char="•"/>
            </a:pPr>
            <a:endParaRPr lang="en-GB" sz="1200" b="1" dirty="0" smtClean="0">
              <a:solidFill>
                <a:prstClr val="white"/>
              </a:solidFill>
              <a:latin typeface="Constantia" panose="02030602050306030303" pitchFamily="18" charset="0"/>
            </a:endParaRPr>
          </a:p>
          <a:p>
            <a:r>
              <a:rPr lang="en-GB" sz="1200" b="1" dirty="0">
                <a:solidFill>
                  <a:prstClr val="white"/>
                </a:solidFill>
                <a:latin typeface="Constantia" panose="02030602050306030303" pitchFamily="18" charset="0"/>
              </a:rPr>
              <a:t> </a:t>
            </a:r>
            <a:r>
              <a:rPr lang="en-GB" sz="1200" b="1" dirty="0" smtClean="0">
                <a:solidFill>
                  <a:prstClr val="white"/>
                </a:solidFill>
                <a:latin typeface="Constantia" panose="02030602050306030303" pitchFamily="18" charset="0"/>
              </a:rPr>
              <a:t>        4 elements (</a:t>
            </a:r>
            <a:r>
              <a:rPr lang="en-GB" sz="1200" b="1" dirty="0" err="1" smtClean="0">
                <a:solidFill>
                  <a:prstClr val="white"/>
                </a:solidFill>
                <a:latin typeface="Constantia" panose="02030602050306030303" pitchFamily="18" charset="0"/>
              </a:rPr>
              <a:t>Empedokles</a:t>
            </a:r>
            <a:r>
              <a:rPr lang="en-GB" sz="1200" b="1" dirty="0" smtClean="0">
                <a:solidFill>
                  <a:prstClr val="white"/>
                </a:solidFill>
                <a:latin typeface="Constantia" panose="02030602050306030303" pitchFamily="18" charset="0"/>
              </a:rPr>
              <a:t>)</a:t>
            </a:r>
          </a:p>
          <a:p>
            <a:r>
              <a:rPr lang="nl-NL" sz="1200" b="1" dirty="0" smtClean="0">
                <a:solidFill>
                  <a:prstClr val="white"/>
                </a:solidFill>
                <a:latin typeface="Constantia" panose="02030602050306030303" pitchFamily="18" charset="0"/>
              </a:rPr>
              <a:t> </a:t>
            </a:r>
          </a:p>
          <a:p>
            <a:r>
              <a:rPr lang="nl-NL" sz="1200" b="1" dirty="0">
                <a:solidFill>
                  <a:prstClr val="white"/>
                </a:solidFill>
                <a:latin typeface="Constantia" panose="02030602050306030303" pitchFamily="18" charset="0"/>
              </a:rPr>
              <a:t> </a:t>
            </a:r>
            <a:r>
              <a:rPr lang="nl-NL" sz="1200" b="1" dirty="0" smtClean="0">
                <a:solidFill>
                  <a:prstClr val="white"/>
                </a:solidFill>
                <a:latin typeface="Constantia" panose="02030602050306030303" pitchFamily="18" charset="0"/>
              </a:rPr>
              <a:t>     1) </a:t>
            </a:r>
            <a:r>
              <a:rPr lang="en-GB" sz="1200" b="1" dirty="0" smtClean="0">
                <a:solidFill>
                  <a:prstClr val="white"/>
                </a:solidFill>
                <a:latin typeface="Constantia" panose="02030602050306030303" pitchFamily="18" charset="0"/>
              </a:rPr>
              <a:t>Earth  </a:t>
            </a:r>
            <a:r>
              <a:rPr lang="en-GB" sz="1200" dirty="0" smtClean="0">
                <a:solidFill>
                  <a:prstClr val="white"/>
                </a:solidFill>
                <a:latin typeface="Constantia" panose="02030602050306030303" pitchFamily="18" charset="0"/>
              </a:rPr>
              <a:t>        cold </a:t>
            </a:r>
            <a:r>
              <a:rPr lang="en-GB" sz="1200" dirty="0">
                <a:solidFill>
                  <a:prstClr val="white"/>
                </a:solidFill>
                <a:latin typeface="Constantia" panose="02030602050306030303" pitchFamily="18" charset="0"/>
              </a:rPr>
              <a:t>and </a:t>
            </a:r>
            <a:r>
              <a:rPr lang="en-GB" sz="1200" dirty="0" smtClean="0">
                <a:solidFill>
                  <a:prstClr val="white"/>
                </a:solidFill>
                <a:latin typeface="Constantia" panose="02030602050306030303" pitchFamily="18" charset="0"/>
              </a:rPr>
              <a:t>dry</a:t>
            </a:r>
            <a:r>
              <a:rPr lang="en-GB" sz="1200" dirty="0">
                <a:solidFill>
                  <a:prstClr val="white"/>
                </a:solidFill>
                <a:latin typeface="Constantia" panose="02030602050306030303" pitchFamily="18" charset="0"/>
              </a:rPr>
              <a:t> </a:t>
            </a:r>
            <a:r>
              <a:rPr lang="en-GB" sz="1200" dirty="0" smtClean="0">
                <a:solidFill>
                  <a:prstClr val="white"/>
                </a:solidFill>
                <a:latin typeface="Constantia" panose="02030602050306030303" pitchFamily="18" charset="0"/>
              </a:rPr>
              <a:t>    - modern </a:t>
            </a:r>
            <a:r>
              <a:rPr lang="en-GB" sz="1200" dirty="0">
                <a:solidFill>
                  <a:prstClr val="white"/>
                </a:solidFill>
                <a:latin typeface="Constantia" panose="02030602050306030303" pitchFamily="18" charset="0"/>
              </a:rPr>
              <a:t>idea </a:t>
            </a:r>
            <a:r>
              <a:rPr lang="en-GB" sz="1200" dirty="0" smtClean="0">
                <a:solidFill>
                  <a:prstClr val="white"/>
                </a:solidFill>
                <a:latin typeface="Constantia" panose="02030602050306030303" pitchFamily="18" charset="0"/>
              </a:rPr>
              <a:t>solid</a:t>
            </a:r>
            <a:r>
              <a:rPr lang="en-GB" sz="1200" dirty="0">
                <a:solidFill>
                  <a:prstClr val="white"/>
                </a:solidFill>
                <a:latin typeface="Constantia" panose="02030602050306030303" pitchFamily="18" charset="0"/>
              </a:rPr>
              <a:t>.</a:t>
            </a:r>
          </a:p>
          <a:p>
            <a:r>
              <a:rPr lang="en-GB" sz="1200" dirty="0" smtClean="0">
                <a:solidFill>
                  <a:prstClr val="white"/>
                </a:solidFill>
                <a:latin typeface="Constantia" panose="02030602050306030303" pitchFamily="18" charset="0"/>
              </a:rPr>
              <a:t>     2) </a:t>
            </a:r>
            <a:r>
              <a:rPr lang="en-GB" sz="1200" b="1" dirty="0" smtClean="0">
                <a:solidFill>
                  <a:prstClr val="white"/>
                </a:solidFill>
                <a:latin typeface="Constantia" panose="02030602050306030303" pitchFamily="18" charset="0"/>
              </a:rPr>
              <a:t>Water</a:t>
            </a:r>
            <a:r>
              <a:rPr lang="en-GB" sz="1200" dirty="0" smtClean="0">
                <a:solidFill>
                  <a:prstClr val="white"/>
                </a:solidFill>
                <a:latin typeface="Constantia" panose="02030602050306030303" pitchFamily="18" charset="0"/>
              </a:rPr>
              <a:t>         cold </a:t>
            </a:r>
            <a:r>
              <a:rPr lang="en-GB" sz="1200" dirty="0">
                <a:solidFill>
                  <a:prstClr val="white"/>
                </a:solidFill>
                <a:latin typeface="Constantia" panose="02030602050306030303" pitchFamily="18" charset="0"/>
              </a:rPr>
              <a:t>and </a:t>
            </a:r>
            <a:r>
              <a:rPr lang="en-GB" sz="1200" dirty="0" smtClean="0">
                <a:solidFill>
                  <a:prstClr val="white"/>
                </a:solidFill>
                <a:latin typeface="Constantia" panose="02030602050306030303" pitchFamily="18" charset="0"/>
              </a:rPr>
              <a:t>wet     - modern </a:t>
            </a:r>
            <a:r>
              <a:rPr lang="en-GB" sz="1200" dirty="0">
                <a:solidFill>
                  <a:prstClr val="white"/>
                </a:solidFill>
                <a:latin typeface="Constantia" panose="02030602050306030303" pitchFamily="18" charset="0"/>
              </a:rPr>
              <a:t>idea </a:t>
            </a:r>
            <a:r>
              <a:rPr lang="en-GB" sz="1200" dirty="0" smtClean="0">
                <a:solidFill>
                  <a:prstClr val="white"/>
                </a:solidFill>
                <a:latin typeface="Constantia" panose="02030602050306030303" pitchFamily="18" charset="0"/>
              </a:rPr>
              <a:t>liquid</a:t>
            </a:r>
          </a:p>
          <a:p>
            <a:r>
              <a:rPr lang="en-GB" sz="1200" dirty="0" smtClean="0">
                <a:solidFill>
                  <a:prstClr val="white"/>
                </a:solidFill>
                <a:latin typeface="Constantia" panose="02030602050306030303" pitchFamily="18" charset="0"/>
              </a:rPr>
              <a:t>     3) </a:t>
            </a:r>
            <a:r>
              <a:rPr lang="en-GB" sz="1200" b="1" dirty="0" smtClean="0">
                <a:solidFill>
                  <a:prstClr val="white"/>
                </a:solidFill>
                <a:latin typeface="Constantia" panose="02030602050306030303" pitchFamily="18" charset="0"/>
              </a:rPr>
              <a:t>Air</a:t>
            </a:r>
            <a:r>
              <a:rPr lang="en-GB" sz="1200" dirty="0" smtClean="0">
                <a:solidFill>
                  <a:prstClr val="white"/>
                </a:solidFill>
                <a:latin typeface="Constantia" panose="02030602050306030303" pitchFamily="18" charset="0"/>
              </a:rPr>
              <a:t>               hot </a:t>
            </a:r>
            <a:r>
              <a:rPr lang="en-GB" sz="1200" dirty="0">
                <a:solidFill>
                  <a:prstClr val="white"/>
                </a:solidFill>
                <a:latin typeface="Constantia" panose="02030602050306030303" pitchFamily="18" charset="0"/>
              </a:rPr>
              <a:t>and </a:t>
            </a:r>
            <a:r>
              <a:rPr lang="en-GB" sz="1200" dirty="0" smtClean="0">
                <a:solidFill>
                  <a:prstClr val="white"/>
                </a:solidFill>
                <a:latin typeface="Constantia" panose="02030602050306030303" pitchFamily="18" charset="0"/>
              </a:rPr>
              <a:t>wet      - modern </a:t>
            </a:r>
            <a:r>
              <a:rPr lang="en-GB" sz="1200" dirty="0">
                <a:solidFill>
                  <a:prstClr val="white"/>
                </a:solidFill>
                <a:latin typeface="Constantia" panose="02030602050306030303" pitchFamily="18" charset="0"/>
              </a:rPr>
              <a:t>idea of a gas.</a:t>
            </a:r>
          </a:p>
          <a:p>
            <a:r>
              <a:rPr lang="en-GB" sz="1200" dirty="0">
                <a:solidFill>
                  <a:prstClr val="white"/>
                </a:solidFill>
                <a:latin typeface="Constantia" panose="02030602050306030303" pitchFamily="18" charset="0"/>
              </a:rPr>
              <a:t> </a:t>
            </a:r>
            <a:r>
              <a:rPr lang="en-GB" sz="1200" dirty="0" smtClean="0">
                <a:solidFill>
                  <a:prstClr val="white"/>
                </a:solidFill>
                <a:latin typeface="Constantia" panose="02030602050306030303" pitchFamily="18" charset="0"/>
              </a:rPr>
              <a:t>    4) </a:t>
            </a:r>
            <a:r>
              <a:rPr lang="en-GB" sz="1200" b="1" dirty="0" smtClean="0">
                <a:solidFill>
                  <a:prstClr val="white"/>
                </a:solidFill>
                <a:latin typeface="Constantia" panose="02030602050306030303" pitchFamily="18" charset="0"/>
              </a:rPr>
              <a:t>Fire</a:t>
            </a:r>
            <a:r>
              <a:rPr lang="en-GB" sz="1200" dirty="0" smtClean="0">
                <a:solidFill>
                  <a:prstClr val="white"/>
                </a:solidFill>
                <a:latin typeface="Constantia" panose="02030602050306030303" pitchFamily="18" charset="0"/>
              </a:rPr>
              <a:t>             hot </a:t>
            </a:r>
            <a:r>
              <a:rPr lang="en-GB" sz="1200" dirty="0">
                <a:solidFill>
                  <a:prstClr val="white"/>
                </a:solidFill>
                <a:latin typeface="Constantia" panose="02030602050306030303" pitchFamily="18" charset="0"/>
              </a:rPr>
              <a:t>and </a:t>
            </a:r>
            <a:r>
              <a:rPr lang="en-GB" sz="1200" dirty="0" smtClean="0">
                <a:solidFill>
                  <a:prstClr val="white"/>
                </a:solidFill>
                <a:latin typeface="Constantia" panose="02030602050306030303" pitchFamily="18" charset="0"/>
              </a:rPr>
              <a:t>dry      - modern </a:t>
            </a:r>
            <a:r>
              <a:rPr lang="en-GB" sz="1200" dirty="0">
                <a:solidFill>
                  <a:prstClr val="white"/>
                </a:solidFill>
                <a:latin typeface="Constantia" panose="02030602050306030303" pitchFamily="18" charset="0"/>
              </a:rPr>
              <a:t>ideas of </a:t>
            </a:r>
            <a:r>
              <a:rPr lang="en-GB" sz="1200" dirty="0" smtClean="0">
                <a:solidFill>
                  <a:prstClr val="white"/>
                </a:solidFill>
                <a:latin typeface="Constantia" panose="02030602050306030303" pitchFamily="18" charset="0"/>
              </a:rPr>
              <a:t>plasma</a:t>
            </a:r>
          </a:p>
          <a:p>
            <a:endParaRPr lang="nl-NL" sz="1200" dirty="0">
              <a:solidFill>
                <a:prstClr val="white"/>
              </a:solidFill>
              <a:latin typeface="Constantia" panose="02030602050306030303" pitchFamily="18" charset="0"/>
            </a:endParaRPr>
          </a:p>
          <a:p>
            <a:r>
              <a:rPr lang="nl-NL" sz="1200" dirty="0" smtClean="0">
                <a:solidFill>
                  <a:prstClr val="white"/>
                </a:solidFill>
                <a:latin typeface="Constantia" panose="02030602050306030303" pitchFamily="18" charset="0"/>
              </a:rPr>
              <a:t>          </a:t>
            </a:r>
            <a:r>
              <a:rPr lang="nl-NL" sz="1200" b="1" dirty="0" smtClean="0">
                <a:solidFill>
                  <a:prstClr val="white"/>
                </a:solidFill>
                <a:latin typeface="Constantia" panose="02030602050306030303" pitchFamily="18" charset="0"/>
              </a:rPr>
              <a:t>in addition,a 5th element</a:t>
            </a:r>
          </a:p>
          <a:p>
            <a:r>
              <a:rPr lang="nl-NL" sz="1200" dirty="0">
                <a:solidFill>
                  <a:prstClr val="white"/>
                </a:solidFill>
                <a:latin typeface="Constantia" panose="02030602050306030303" pitchFamily="18" charset="0"/>
              </a:rPr>
              <a:t> </a:t>
            </a:r>
            <a:r>
              <a:rPr lang="nl-NL" sz="1200" dirty="0" smtClean="0">
                <a:solidFill>
                  <a:prstClr val="white"/>
                </a:solidFill>
                <a:latin typeface="Constantia" panose="02030602050306030303" pitchFamily="18" charset="0"/>
              </a:rPr>
              <a:t>     5) </a:t>
            </a:r>
            <a:r>
              <a:rPr lang="nl-NL" sz="1200" b="1" dirty="0" smtClean="0">
                <a:solidFill>
                  <a:prstClr val="white"/>
                </a:solidFill>
                <a:latin typeface="Constantia" panose="02030602050306030303" pitchFamily="18" charset="0"/>
              </a:rPr>
              <a:t>Aether</a:t>
            </a:r>
            <a:r>
              <a:rPr lang="nl-NL" sz="1200" dirty="0" smtClean="0">
                <a:solidFill>
                  <a:prstClr val="white"/>
                </a:solidFill>
                <a:latin typeface="Constantia" panose="02030602050306030303" pitchFamily="18" charset="0"/>
              </a:rPr>
              <a:t>        divine substance making up the </a:t>
            </a:r>
          </a:p>
          <a:p>
            <a:r>
              <a:rPr lang="nl-NL" sz="1200" dirty="0">
                <a:solidFill>
                  <a:prstClr val="white"/>
                </a:solidFill>
                <a:latin typeface="Constantia" panose="02030602050306030303" pitchFamily="18" charset="0"/>
              </a:rPr>
              <a:t> </a:t>
            </a:r>
            <a:r>
              <a:rPr lang="nl-NL" sz="1200" dirty="0" smtClean="0">
                <a:solidFill>
                  <a:prstClr val="white"/>
                </a:solidFill>
                <a:latin typeface="Constantia" panose="02030602050306030303" pitchFamily="18" charset="0"/>
              </a:rPr>
              <a:t>                              spheres and heavenly bodies</a:t>
            </a:r>
          </a:p>
          <a:p>
            <a:r>
              <a:rPr lang="nl-NL" sz="1200" dirty="0">
                <a:solidFill>
                  <a:prstClr val="white"/>
                </a:solidFill>
                <a:latin typeface="Constantia" panose="02030602050306030303" pitchFamily="18" charset="0"/>
              </a:rPr>
              <a:t> </a:t>
            </a:r>
            <a:r>
              <a:rPr lang="nl-NL" sz="1200" dirty="0" smtClean="0">
                <a:solidFill>
                  <a:prstClr val="white"/>
                </a:solidFill>
                <a:latin typeface="Constantia" panose="02030602050306030303" pitchFamily="18" charset="0"/>
              </a:rPr>
              <a:t>                              (stars and planets)</a:t>
            </a:r>
            <a:endParaRPr lang="en-GB" sz="1200" dirty="0">
              <a:solidFill>
                <a:prstClr val="white"/>
              </a:solidFill>
              <a:latin typeface="Constantia" panose="02030602050306030303" pitchFamily="18" charset="0"/>
            </a:endParaRPr>
          </a:p>
          <a:p>
            <a:r>
              <a:rPr lang="nl-NL" sz="1200" b="1" dirty="0" smtClean="0">
                <a:solidFill>
                  <a:prstClr val="white"/>
                </a:solidFill>
                <a:latin typeface="Constantia" panose="02030602050306030303" pitchFamily="18" charset="0"/>
              </a:rPr>
              <a:t>    </a:t>
            </a:r>
          </a:p>
          <a:p>
            <a:endParaRPr lang="nl-NL" sz="1200" b="1" dirty="0">
              <a:solidFill>
                <a:prstClr val="white"/>
              </a:solidFill>
              <a:latin typeface="Constantia" panose="02030602050306030303" pitchFamily="18" charset="0"/>
            </a:endParaRPr>
          </a:p>
          <a:p>
            <a:endParaRPr lang="nl-NL" sz="1200" b="1" dirty="0" smtClean="0">
              <a:solidFill>
                <a:prstClr val="white"/>
              </a:solidFill>
              <a:latin typeface="Constantia" panose="02030602050306030303" pitchFamily="18" charset="0"/>
            </a:endParaRPr>
          </a:p>
          <a:p>
            <a:endParaRPr lang="nl-NL" sz="1200" b="1" dirty="0">
              <a:solidFill>
                <a:prstClr val="white"/>
              </a:solidFill>
              <a:latin typeface="Constantia" panose="02030602050306030303" pitchFamily="18" charset="0"/>
            </a:endParaRPr>
          </a:p>
          <a:p>
            <a:endParaRPr lang="nl-NL" sz="1200" b="1" dirty="0" smtClean="0">
              <a:solidFill>
                <a:prstClr val="white"/>
              </a:solidFill>
              <a:latin typeface="Constantia" panose="02030602050306030303" pitchFamily="18" charset="0"/>
            </a:endParaRPr>
          </a:p>
          <a:p>
            <a:endParaRPr lang="nl-NL" sz="1200" b="1" dirty="0">
              <a:solidFill>
                <a:prstClr val="white"/>
              </a:solidFill>
              <a:latin typeface="Constantia" panose="02030602050306030303" pitchFamily="18" charset="0"/>
            </a:endParaRPr>
          </a:p>
          <a:p>
            <a:endParaRPr lang="nl-NL" sz="1200" b="1" dirty="0">
              <a:solidFill>
                <a:prstClr val="white"/>
              </a:solidFill>
              <a:latin typeface="Constantia" panose="02030602050306030303" pitchFamily="18" charset="0"/>
            </a:endParaRPr>
          </a:p>
          <a:p>
            <a:endParaRPr lang="nl-NL" sz="1200" b="1" dirty="0" smtClean="0">
              <a:solidFill>
                <a:prstClr val="white"/>
              </a:solidFill>
              <a:latin typeface="Constantia" panose="02030602050306030303" pitchFamily="18" charset="0"/>
            </a:endParaRPr>
          </a:p>
          <a:p>
            <a:endParaRPr lang="nl-NL" sz="1200" b="1" dirty="0">
              <a:solidFill>
                <a:prstClr val="white"/>
              </a:solidFill>
              <a:latin typeface="Constantia" panose="02030602050306030303" pitchFamily="18" charset="0"/>
            </a:endParaRPr>
          </a:p>
          <a:p>
            <a:endParaRPr lang="nl-NL" sz="1200" b="1" dirty="0" smtClean="0">
              <a:solidFill>
                <a:prstClr val="white"/>
              </a:solidFill>
              <a:latin typeface="Constantia" panose="02030602050306030303" pitchFamily="18" charset="0"/>
            </a:endParaRPr>
          </a:p>
        </p:txBody>
      </p:sp>
    </p:spTree>
    <p:extLst>
      <p:ext uri="{BB962C8B-B14F-4D97-AF65-F5344CB8AC3E}">
        <p14:creationId xmlns:p14="http://schemas.microsoft.com/office/powerpoint/2010/main" val="4157991767"/>
      </p:ext>
    </p:extLst>
  </p:cSld>
  <p:clrMapOvr>
    <a:masterClrMapping/>
  </p:clrMapOvr>
  <p:transition spd="slow">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929188" y="260648"/>
            <a:ext cx="8229600" cy="1143000"/>
          </a:xfrm>
        </p:spPr>
        <p:txBody>
          <a:bodyPr>
            <a:normAutofit fontScale="90000"/>
          </a:bodyPr>
          <a:lstStyle/>
          <a:p>
            <a:pPr eaLnBrk="1" fontAlgn="auto" hangingPunct="1">
              <a:spcAft>
                <a:spcPts val="0"/>
              </a:spcAft>
              <a:defRPr/>
            </a:pPr>
            <a:r>
              <a:rPr sz="2800" dirty="0" smtClean="0"/>
              <a:t> </a:t>
            </a:r>
            <a:br>
              <a:rPr sz="2800" dirty="0" smtClean="0"/>
            </a:br>
            <a:r>
              <a:rPr sz="2800" dirty="0" smtClean="0"/>
              <a:t/>
            </a:r>
            <a:br>
              <a:rPr sz="2800" dirty="0" smtClean="0"/>
            </a:br>
            <a:r>
              <a:rPr sz="5000" dirty="0" smtClean="0"/>
              <a:t>On the Heavens</a:t>
            </a:r>
            <a:r>
              <a:rPr sz="2800" dirty="0" smtClean="0"/>
              <a:t/>
            </a:r>
            <a:br>
              <a:rPr sz="2800" dirty="0" smtClean="0"/>
            </a:br>
            <a:endParaRPr sz="3300" dirty="0"/>
          </a:p>
        </p:txBody>
      </p:sp>
      <p:pic>
        <p:nvPicPr>
          <p:cNvPr id="91139" name="Picture 3" descr="Ad-Plat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42875"/>
            <a:ext cx="4605338" cy="6572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4929188" y="1484784"/>
            <a:ext cx="4000500" cy="51589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142875" y="142875"/>
            <a:ext cx="4643438" cy="6572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extBox 1"/>
          <p:cNvSpPr txBox="1"/>
          <p:nvPr/>
        </p:nvSpPr>
        <p:spPr>
          <a:xfrm>
            <a:off x="4929188" y="1547541"/>
            <a:ext cx="4175017" cy="6155531"/>
          </a:xfrm>
          <a:prstGeom prst="rect">
            <a:avLst/>
          </a:prstGeom>
          <a:noFill/>
        </p:spPr>
        <p:txBody>
          <a:bodyPr wrap="square" rtlCol="0">
            <a:spAutoFit/>
          </a:bodyPr>
          <a:lstStyle/>
          <a:p>
            <a:endParaRPr lang="nl-NL" b="1" dirty="0">
              <a:solidFill>
                <a:prstClr val="white"/>
              </a:solidFill>
              <a:latin typeface="Constantia" panose="02030602050306030303" pitchFamily="18" charset="0"/>
            </a:endParaRPr>
          </a:p>
          <a:p>
            <a:pPr marL="171450" indent="-171450">
              <a:buFont typeface="Arial" panose="020B0604020202020204" pitchFamily="34" charset="0"/>
              <a:buChar char="•"/>
            </a:pPr>
            <a:r>
              <a:rPr lang="en-GB" sz="1200" dirty="0" smtClean="0">
                <a:solidFill>
                  <a:prstClr val="white"/>
                </a:solidFill>
                <a:latin typeface="Constantia" panose="02030602050306030303" pitchFamily="18" charset="0"/>
              </a:rPr>
              <a:t>    </a:t>
            </a:r>
            <a:r>
              <a:rPr lang="en-GB" sz="2000" b="1" dirty="0" smtClean="0">
                <a:solidFill>
                  <a:prstClr val="white"/>
                </a:solidFill>
                <a:latin typeface="Constantia" panose="02030602050306030303" pitchFamily="18" charset="0"/>
              </a:rPr>
              <a:t>Movement of bodies</a:t>
            </a:r>
          </a:p>
          <a:p>
            <a:pPr marL="171450" indent="-171450">
              <a:buFont typeface="Arial" panose="020B0604020202020204" pitchFamily="34" charset="0"/>
              <a:buChar char="•"/>
            </a:pPr>
            <a:endParaRPr lang="en-GB" sz="2000" b="1" dirty="0" smtClean="0">
              <a:solidFill>
                <a:prstClr val="white"/>
              </a:solidFill>
              <a:latin typeface="Constantia" panose="02030602050306030303" pitchFamily="18" charset="0"/>
            </a:endParaRPr>
          </a:p>
          <a:p>
            <a:pPr marL="171450" indent="-171450">
              <a:buFont typeface="Arial" panose="020B0604020202020204" pitchFamily="34" charset="0"/>
              <a:buChar char="•"/>
            </a:pPr>
            <a:endParaRPr lang="en-GB" sz="1200" b="1" dirty="0">
              <a:solidFill>
                <a:prstClr val="white"/>
              </a:solidFill>
              <a:latin typeface="Constantia" panose="02030602050306030303" pitchFamily="18" charset="0"/>
            </a:endParaRPr>
          </a:p>
          <a:p>
            <a:r>
              <a:rPr lang="en-GB" sz="1200" b="1" dirty="0" smtClean="0">
                <a:solidFill>
                  <a:prstClr val="white"/>
                </a:solidFill>
                <a:latin typeface="Constantia" panose="02030602050306030303" pitchFamily="18" charset="0"/>
              </a:rPr>
              <a:t>          - a</a:t>
            </a:r>
            <a:r>
              <a:rPr lang="en-GB" sz="1200" dirty="0" smtClean="0">
                <a:latin typeface="Constantia" panose="02030602050306030303" pitchFamily="18" charset="0"/>
              </a:rPr>
              <a:t>ll </a:t>
            </a:r>
            <a:r>
              <a:rPr lang="en-GB" sz="1200" dirty="0">
                <a:latin typeface="Constantia" panose="02030602050306030303" pitchFamily="18" charset="0"/>
              </a:rPr>
              <a:t>bodies, </a:t>
            </a:r>
            <a:r>
              <a:rPr lang="en-GB" sz="1200" i="1" dirty="0">
                <a:latin typeface="Constantia" panose="02030602050306030303" pitchFamily="18" charset="0"/>
              </a:rPr>
              <a:t>by their very nature</a:t>
            </a:r>
            <a:r>
              <a:rPr lang="en-GB" sz="1200" dirty="0">
                <a:latin typeface="Constantia" panose="02030602050306030303" pitchFamily="18" charset="0"/>
              </a:rPr>
              <a:t>, have a natural way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of moving.</a:t>
            </a:r>
          </a:p>
          <a:p>
            <a:r>
              <a:rPr lang="en-GB" sz="1200" dirty="0" smtClean="0">
                <a:latin typeface="Constantia" panose="02030602050306030303" pitchFamily="18" charset="0"/>
              </a:rPr>
              <a:t>         - Movement </a:t>
            </a:r>
            <a:r>
              <a:rPr lang="en-GB" sz="1200" dirty="0">
                <a:latin typeface="Constantia" panose="02030602050306030303" pitchFamily="18" charset="0"/>
              </a:rPr>
              <a:t>is </a:t>
            </a:r>
            <a:r>
              <a:rPr lang="en-GB" sz="1200" i="1" dirty="0">
                <a:latin typeface="Constantia" panose="02030602050306030303" pitchFamily="18" charset="0"/>
              </a:rPr>
              <a:t>not</a:t>
            </a:r>
            <a:r>
              <a:rPr lang="en-GB" sz="1200" dirty="0">
                <a:latin typeface="Constantia" panose="02030602050306030303" pitchFamily="18" charset="0"/>
              </a:rPr>
              <a:t>, he states, the result of the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influence </a:t>
            </a:r>
            <a:r>
              <a:rPr lang="en-GB" sz="1200" dirty="0">
                <a:latin typeface="Constantia" panose="02030602050306030303" pitchFamily="18" charset="0"/>
              </a:rPr>
              <a:t>of one body on another </a:t>
            </a:r>
            <a:endParaRPr lang="en-GB" sz="1200" b="1" dirty="0" smtClean="0">
              <a:solidFill>
                <a:prstClr val="white"/>
              </a:solidFill>
              <a:latin typeface="Constantia" panose="02030602050306030303" pitchFamily="18" charset="0"/>
            </a:endParaRPr>
          </a:p>
          <a:p>
            <a:r>
              <a:rPr lang="nl-NL" sz="1200" b="1" dirty="0" smtClean="0">
                <a:solidFill>
                  <a:prstClr val="white"/>
                </a:solidFill>
                <a:latin typeface="Constantia" panose="02030602050306030303" pitchFamily="18" charset="0"/>
              </a:rPr>
              <a:t>    </a:t>
            </a:r>
          </a:p>
          <a:p>
            <a:pPr marL="171450" indent="-171450">
              <a:buFont typeface="Arial" panose="020B0604020202020204" pitchFamily="34" charset="0"/>
              <a:buChar char="•"/>
            </a:pPr>
            <a:r>
              <a:rPr lang="en-GB" sz="1200" dirty="0" smtClean="0">
                <a:latin typeface="Constantia" panose="02030602050306030303" pitchFamily="18" charset="0"/>
              </a:rPr>
              <a:t>      - Some </a:t>
            </a:r>
            <a:r>
              <a:rPr lang="en-GB" sz="1200" dirty="0">
                <a:latin typeface="Constantia" panose="02030602050306030303" pitchFamily="18" charset="0"/>
              </a:rPr>
              <a:t>bodies naturally move in straight </a:t>
            </a:r>
            <a:r>
              <a:rPr lang="en-GB" sz="1200" dirty="0" smtClean="0">
                <a:latin typeface="Constantia" panose="02030602050306030303" pitchFamily="18" charset="0"/>
              </a:rPr>
              <a:t>lines</a:t>
            </a:r>
          </a:p>
          <a:p>
            <a:r>
              <a:rPr lang="en-GB" sz="1200" dirty="0" smtClean="0">
                <a:latin typeface="Constantia" panose="02030602050306030303" pitchFamily="18" charset="0"/>
              </a:rPr>
              <a:t>           - others </a:t>
            </a:r>
            <a:r>
              <a:rPr lang="en-GB" sz="1200" dirty="0">
                <a:latin typeface="Constantia" panose="02030602050306030303" pitchFamily="18" charset="0"/>
              </a:rPr>
              <a:t>naturally stay put. </a:t>
            </a:r>
          </a:p>
          <a:p>
            <a:r>
              <a:rPr lang="en-GB" sz="1200" dirty="0" smtClean="0">
                <a:latin typeface="Constantia" panose="02030602050306030303" pitchFamily="18" charset="0"/>
              </a:rPr>
              <a:t>           - Yet </a:t>
            </a:r>
            <a:r>
              <a:rPr lang="en-GB" sz="1200" dirty="0">
                <a:latin typeface="Constantia" panose="02030602050306030303" pitchFamily="18" charset="0"/>
              </a:rPr>
              <a:t>another natural movement: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the </a:t>
            </a:r>
            <a:r>
              <a:rPr lang="en-GB" sz="1200" dirty="0">
                <a:latin typeface="Constantia" panose="02030602050306030303" pitchFamily="18" charset="0"/>
              </a:rPr>
              <a:t>circular motion. </a:t>
            </a:r>
            <a:endParaRPr lang="en-GB" sz="1200" dirty="0" smtClean="0">
              <a:latin typeface="Constantia" panose="02030602050306030303" pitchFamily="18" charset="0"/>
            </a:endParaRPr>
          </a:p>
          <a:p>
            <a:endParaRPr lang="en-GB" sz="1200" dirty="0">
              <a:latin typeface="Constantia" panose="02030602050306030303" pitchFamily="18" charset="0"/>
            </a:endParaRPr>
          </a:p>
          <a:p>
            <a:pPr marL="171450" indent="-171450">
              <a:buFont typeface="Arial" panose="020B0604020202020204" pitchFamily="34" charset="0"/>
              <a:buChar char="•"/>
            </a:pPr>
            <a:r>
              <a:rPr lang="en-GB" sz="1200" dirty="0" smtClean="0">
                <a:latin typeface="Constantia" panose="02030602050306030303" pitchFamily="18" charset="0"/>
              </a:rPr>
              <a:t>     Since </a:t>
            </a:r>
            <a:r>
              <a:rPr lang="en-GB" sz="1200" dirty="0">
                <a:latin typeface="Constantia" panose="02030602050306030303" pitchFamily="18" charset="0"/>
              </a:rPr>
              <a:t>to each motion there must correspond a </a:t>
            </a:r>
            <a:r>
              <a:rPr lang="en-GB" sz="1200" dirty="0" smtClean="0">
                <a:latin typeface="Constantia" panose="02030602050306030303" pitchFamily="18" charset="0"/>
              </a:rPr>
              <a:t>   </a:t>
            </a:r>
          </a:p>
          <a:p>
            <a:r>
              <a:rPr lang="en-GB" sz="1200" dirty="0" smtClean="0">
                <a:latin typeface="Constantia" panose="02030602050306030303" pitchFamily="18" charset="0"/>
              </a:rPr>
              <a:t>         substance</a:t>
            </a:r>
            <a:r>
              <a:rPr lang="en-GB" sz="1200" dirty="0">
                <a:latin typeface="Constantia" panose="02030602050306030303" pitchFamily="18" charset="0"/>
              </a:rPr>
              <a:t>, there ought to be some things that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naturally </a:t>
            </a:r>
            <a:r>
              <a:rPr lang="en-GB" sz="1200" dirty="0">
                <a:latin typeface="Constantia" panose="02030602050306030303" pitchFamily="18" charset="0"/>
              </a:rPr>
              <a:t>move in </a:t>
            </a:r>
            <a:r>
              <a:rPr lang="en-GB" sz="1200" dirty="0" smtClean="0">
                <a:latin typeface="Constantia" panose="02030602050306030303" pitchFamily="18" charset="0"/>
              </a:rPr>
              <a:t>circles:</a:t>
            </a:r>
          </a:p>
          <a:p>
            <a:endParaRPr lang="en-GB" sz="1200" dirty="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the </a:t>
            </a:r>
            <a:r>
              <a:rPr lang="en-GB" sz="1200" dirty="0">
                <a:latin typeface="Constantia" panose="02030602050306030303" pitchFamily="18" charset="0"/>
              </a:rPr>
              <a:t>heavenly bodies </a:t>
            </a:r>
          </a:p>
          <a:p>
            <a:r>
              <a:rPr lang="en-GB" sz="1200" dirty="0" smtClean="0">
                <a:latin typeface="Constantia" panose="02030602050306030303" pitchFamily="18" charset="0"/>
              </a:rPr>
              <a:t>          (made </a:t>
            </a:r>
            <a:r>
              <a:rPr lang="en-GB" sz="1200" dirty="0">
                <a:latin typeface="Constantia" panose="02030602050306030303" pitchFamily="18" charset="0"/>
              </a:rPr>
              <a:t>of a more exalted and perfect substance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than </a:t>
            </a:r>
            <a:r>
              <a:rPr lang="en-GB" sz="1200" dirty="0">
                <a:latin typeface="Constantia" panose="02030602050306030303" pitchFamily="18" charset="0"/>
              </a:rPr>
              <a:t>all earthly </a:t>
            </a:r>
            <a:r>
              <a:rPr lang="en-GB" sz="1200" dirty="0" smtClean="0">
                <a:latin typeface="Constantia" panose="02030602050306030303" pitchFamily="18" charset="0"/>
              </a:rPr>
              <a:t>objects).</a:t>
            </a:r>
          </a:p>
          <a:p>
            <a:endParaRPr lang="nl-NL" sz="1200" b="1" dirty="0">
              <a:solidFill>
                <a:prstClr val="white"/>
              </a:solidFill>
              <a:latin typeface="Constantia" panose="02030602050306030303" pitchFamily="18" charset="0"/>
            </a:endParaRPr>
          </a:p>
          <a:p>
            <a:endParaRPr lang="nl-NL" sz="1200" b="1" dirty="0" smtClean="0">
              <a:solidFill>
                <a:prstClr val="white"/>
              </a:solidFill>
              <a:latin typeface="Constantia" panose="02030602050306030303" pitchFamily="18" charset="0"/>
            </a:endParaRPr>
          </a:p>
          <a:p>
            <a:endParaRPr lang="nl-NL" sz="1200" b="1" dirty="0">
              <a:solidFill>
                <a:prstClr val="white"/>
              </a:solidFill>
              <a:latin typeface="Constantia" panose="02030602050306030303" pitchFamily="18" charset="0"/>
            </a:endParaRPr>
          </a:p>
          <a:p>
            <a:endParaRPr lang="nl-NL" sz="1200" b="1" dirty="0" smtClean="0">
              <a:solidFill>
                <a:prstClr val="white"/>
              </a:solidFill>
              <a:latin typeface="Constantia" panose="02030602050306030303" pitchFamily="18" charset="0"/>
            </a:endParaRPr>
          </a:p>
          <a:p>
            <a:endParaRPr lang="nl-NL" sz="1200" b="1" dirty="0">
              <a:solidFill>
                <a:prstClr val="white"/>
              </a:solidFill>
              <a:latin typeface="Constantia" panose="02030602050306030303" pitchFamily="18" charset="0"/>
            </a:endParaRPr>
          </a:p>
          <a:p>
            <a:endParaRPr lang="nl-NL" sz="1200" b="1" dirty="0">
              <a:solidFill>
                <a:prstClr val="white"/>
              </a:solidFill>
              <a:latin typeface="Constantia" panose="02030602050306030303" pitchFamily="18" charset="0"/>
            </a:endParaRPr>
          </a:p>
          <a:p>
            <a:endParaRPr lang="nl-NL" sz="1200" b="1" dirty="0" smtClean="0">
              <a:solidFill>
                <a:prstClr val="white"/>
              </a:solidFill>
              <a:latin typeface="Constantia" panose="02030602050306030303" pitchFamily="18" charset="0"/>
            </a:endParaRPr>
          </a:p>
          <a:p>
            <a:endParaRPr lang="nl-NL" sz="1200" b="1" dirty="0">
              <a:solidFill>
                <a:prstClr val="white"/>
              </a:solidFill>
              <a:latin typeface="Constantia" panose="02030602050306030303" pitchFamily="18" charset="0"/>
            </a:endParaRPr>
          </a:p>
          <a:p>
            <a:pPr marL="171450" indent="-171450">
              <a:buFont typeface="Arial" panose="020B0604020202020204" pitchFamily="34" charset="0"/>
              <a:buChar char="•"/>
            </a:pPr>
            <a:r>
              <a:rPr lang="nl-NL" sz="1200" b="1" dirty="0" smtClean="0">
                <a:solidFill>
                  <a:prstClr val="white"/>
                </a:solidFill>
                <a:latin typeface="Constantia" panose="02030602050306030303" pitchFamily="18" charset="0"/>
              </a:rPr>
              <a:t>    </a:t>
            </a:r>
          </a:p>
          <a:p>
            <a:pPr marL="171450" indent="-171450">
              <a:buFont typeface="Arial" panose="020B0604020202020204" pitchFamily="34" charset="0"/>
              <a:buChar char="•"/>
            </a:pPr>
            <a:r>
              <a:rPr lang="nl-NL" sz="1200" b="1" dirty="0">
                <a:solidFill>
                  <a:prstClr val="white"/>
                </a:solidFill>
                <a:latin typeface="Constantia" panose="02030602050306030303" pitchFamily="18" charset="0"/>
              </a:rPr>
              <a:t> </a:t>
            </a:r>
            <a:r>
              <a:rPr lang="nl-NL" sz="1200" b="1" dirty="0" smtClean="0">
                <a:solidFill>
                  <a:prstClr val="white"/>
                </a:solidFill>
                <a:latin typeface="Constantia" panose="02030602050306030303" pitchFamily="18" charset="0"/>
              </a:rPr>
              <a:t>  </a:t>
            </a:r>
            <a:endParaRPr lang="en-GB" sz="1200" b="1" dirty="0">
              <a:solidFill>
                <a:prstClr val="white"/>
              </a:solidFill>
              <a:latin typeface="Constantia" panose="02030602050306030303" pitchFamily="18" charset="0"/>
            </a:endParaRPr>
          </a:p>
        </p:txBody>
      </p:sp>
    </p:spTree>
    <p:extLst>
      <p:ext uri="{BB962C8B-B14F-4D97-AF65-F5344CB8AC3E}">
        <p14:creationId xmlns:p14="http://schemas.microsoft.com/office/powerpoint/2010/main" val="1804011222"/>
      </p:ext>
    </p:extLst>
  </p:cSld>
  <p:clrMapOvr>
    <a:masterClrMapping/>
  </p:clrMapOvr>
  <p:transition spd="slow">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929188" y="260648"/>
            <a:ext cx="8229600" cy="1143000"/>
          </a:xfrm>
        </p:spPr>
        <p:txBody>
          <a:bodyPr>
            <a:normAutofit fontScale="90000"/>
          </a:bodyPr>
          <a:lstStyle/>
          <a:p>
            <a:pPr eaLnBrk="1" fontAlgn="auto" hangingPunct="1">
              <a:spcAft>
                <a:spcPts val="0"/>
              </a:spcAft>
              <a:defRPr/>
            </a:pPr>
            <a:r>
              <a:rPr sz="2800" dirty="0" smtClean="0"/>
              <a:t> </a:t>
            </a:r>
            <a:br>
              <a:rPr sz="2800" dirty="0" smtClean="0"/>
            </a:br>
            <a:r>
              <a:rPr sz="2800" dirty="0" smtClean="0"/>
              <a:t/>
            </a:r>
            <a:br>
              <a:rPr sz="2800" dirty="0" smtClean="0"/>
            </a:br>
            <a:r>
              <a:rPr sz="5000" dirty="0" smtClean="0"/>
              <a:t>On the Heavens</a:t>
            </a:r>
            <a:r>
              <a:rPr sz="2800" dirty="0" smtClean="0"/>
              <a:t/>
            </a:r>
            <a:br>
              <a:rPr sz="2800" dirty="0" smtClean="0"/>
            </a:br>
            <a:endParaRPr sz="3300" dirty="0"/>
          </a:p>
        </p:txBody>
      </p:sp>
      <p:pic>
        <p:nvPicPr>
          <p:cNvPr id="91139" name="Picture 3" descr="Ad-Plat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42875"/>
            <a:ext cx="4605338" cy="6572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4929188" y="1124744"/>
            <a:ext cx="4000500" cy="55189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142875" y="142875"/>
            <a:ext cx="4643438" cy="6572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extBox 1"/>
          <p:cNvSpPr txBox="1"/>
          <p:nvPr/>
        </p:nvSpPr>
        <p:spPr>
          <a:xfrm>
            <a:off x="4936233" y="1340768"/>
            <a:ext cx="4175017" cy="6863417"/>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prstClr val="white"/>
                </a:solidFill>
                <a:latin typeface="Constantia" panose="02030602050306030303" pitchFamily="18" charset="0"/>
              </a:rPr>
              <a:t>Aristotle’s </a:t>
            </a:r>
            <a:r>
              <a:rPr lang="nl-NL" sz="2000" b="1" dirty="0">
                <a:solidFill>
                  <a:prstClr val="white"/>
                </a:solidFill>
                <a:latin typeface="Constantia" panose="02030602050306030303" pitchFamily="18" charset="0"/>
              </a:rPr>
              <a:t> </a:t>
            </a:r>
            <a:r>
              <a:rPr lang="nl-NL" sz="2000" b="1" dirty="0" smtClean="0">
                <a:solidFill>
                  <a:prstClr val="white"/>
                </a:solidFill>
                <a:latin typeface="Constantia" panose="02030602050306030303" pitchFamily="18" charset="0"/>
              </a:rPr>
              <a:t>Cosmos</a:t>
            </a:r>
          </a:p>
          <a:p>
            <a:endParaRPr lang="nl-NL" sz="1200" b="1" dirty="0">
              <a:solidFill>
                <a:prstClr val="white"/>
              </a:solidFill>
              <a:latin typeface="Constantia" panose="02030602050306030303" pitchFamily="18" charset="0"/>
            </a:endParaRPr>
          </a:p>
          <a:p>
            <a:pPr marL="171450" indent="-171450">
              <a:buFont typeface="Arial" panose="020B0604020202020204" pitchFamily="34" charset="0"/>
              <a:buChar char="•"/>
            </a:pPr>
            <a:r>
              <a:rPr lang="en-GB" sz="1200" b="1" dirty="0" smtClean="0">
                <a:solidFill>
                  <a:prstClr val="white"/>
                </a:solidFill>
                <a:latin typeface="Constantia" panose="02030602050306030303" pitchFamily="18" charset="0"/>
              </a:rPr>
              <a:t>  Aristotle’s Cosmos</a:t>
            </a:r>
            <a:r>
              <a:rPr lang="en-GB" sz="1200" dirty="0" smtClean="0">
                <a:solidFill>
                  <a:prstClr val="white"/>
                </a:solidFill>
                <a:latin typeface="Constantia" panose="02030602050306030303" pitchFamily="18" charset="0"/>
              </a:rPr>
              <a:t> made </a:t>
            </a:r>
            <a:r>
              <a:rPr lang="en-GB" sz="1200" dirty="0">
                <a:solidFill>
                  <a:prstClr val="white"/>
                </a:solidFill>
                <a:latin typeface="Constantia" panose="02030602050306030303" pitchFamily="18" charset="0"/>
              </a:rPr>
              <a:t>of </a:t>
            </a:r>
            <a:endParaRPr lang="en-GB" sz="1200" dirty="0" smtClean="0">
              <a:solidFill>
                <a:prstClr val="white"/>
              </a:solidFill>
              <a:latin typeface="Constantia" panose="02030602050306030303" pitchFamily="18" charset="0"/>
            </a:endParaRPr>
          </a:p>
          <a:p>
            <a:pPr marL="171450" indent="-171450">
              <a:buFont typeface="Arial" panose="020B0604020202020204" pitchFamily="34" charset="0"/>
              <a:buChar char="•"/>
            </a:pPr>
            <a:endParaRPr lang="en-GB" sz="1200" dirty="0">
              <a:solidFill>
                <a:prstClr val="white"/>
              </a:solidFill>
              <a:latin typeface="Constantia" panose="02030602050306030303" pitchFamily="18" charset="0"/>
            </a:endParaRPr>
          </a:p>
          <a:p>
            <a:r>
              <a:rPr lang="en-GB" sz="1200" dirty="0" smtClean="0">
                <a:solidFill>
                  <a:prstClr val="white"/>
                </a:solidFill>
                <a:latin typeface="Constantia" panose="02030602050306030303" pitchFamily="18" charset="0"/>
              </a:rPr>
              <a:t>      a </a:t>
            </a:r>
            <a:r>
              <a:rPr lang="en-GB" sz="1200" dirty="0">
                <a:solidFill>
                  <a:prstClr val="white"/>
                </a:solidFill>
                <a:latin typeface="Constantia" panose="02030602050306030303" pitchFamily="18" charset="0"/>
              </a:rPr>
              <a:t>central earth (which he accepted as spherical) </a:t>
            </a:r>
            <a:endParaRPr lang="en-GB" sz="1200" dirty="0" smtClean="0">
              <a:solidFill>
                <a:prstClr val="white"/>
              </a:solidFill>
              <a:latin typeface="Constantia" panose="02030602050306030303" pitchFamily="18" charset="0"/>
            </a:endParaRPr>
          </a:p>
          <a:p>
            <a:endParaRPr lang="en-GB" sz="1200" dirty="0">
              <a:solidFill>
                <a:prstClr val="white"/>
              </a:solidFill>
              <a:latin typeface="Constantia" panose="02030602050306030303" pitchFamily="18" charset="0"/>
            </a:endParaRPr>
          </a:p>
          <a:p>
            <a:r>
              <a:rPr lang="en-GB" sz="1200" dirty="0" smtClean="0">
                <a:solidFill>
                  <a:prstClr val="white"/>
                </a:solidFill>
                <a:latin typeface="Constantia" panose="02030602050306030303" pitchFamily="18" charset="0"/>
              </a:rPr>
              <a:t>      surrounded </a:t>
            </a:r>
            <a:r>
              <a:rPr lang="en-GB" sz="1200" dirty="0">
                <a:solidFill>
                  <a:prstClr val="white"/>
                </a:solidFill>
                <a:latin typeface="Constantia" panose="02030602050306030303" pitchFamily="18" charset="0"/>
              </a:rPr>
              <a:t>by </a:t>
            </a:r>
            <a:endParaRPr lang="en-GB" sz="1200" dirty="0" smtClean="0">
              <a:solidFill>
                <a:prstClr val="white"/>
              </a:solidFill>
              <a:latin typeface="Constantia" panose="02030602050306030303" pitchFamily="18" charset="0"/>
            </a:endParaRPr>
          </a:p>
          <a:p>
            <a:r>
              <a:rPr lang="en-GB" sz="1200" dirty="0">
                <a:solidFill>
                  <a:prstClr val="white"/>
                </a:solidFill>
                <a:latin typeface="Constantia" panose="02030602050306030303" pitchFamily="18" charset="0"/>
              </a:rPr>
              <a:t> </a:t>
            </a:r>
            <a:r>
              <a:rPr lang="en-GB" sz="1200" dirty="0" smtClean="0">
                <a:solidFill>
                  <a:prstClr val="white"/>
                </a:solidFill>
                <a:latin typeface="Constantia" panose="02030602050306030303" pitchFamily="18" charset="0"/>
              </a:rPr>
              <a:t>     - the </a:t>
            </a:r>
            <a:r>
              <a:rPr lang="en-GB" sz="1200" dirty="0">
                <a:solidFill>
                  <a:prstClr val="white"/>
                </a:solidFill>
                <a:latin typeface="Constantia" panose="02030602050306030303" pitchFamily="18" charset="0"/>
              </a:rPr>
              <a:t>moon, </a:t>
            </a:r>
            <a:endParaRPr lang="en-GB" sz="1200" dirty="0" smtClean="0">
              <a:solidFill>
                <a:prstClr val="white"/>
              </a:solidFill>
              <a:latin typeface="Constantia" panose="02030602050306030303" pitchFamily="18" charset="0"/>
            </a:endParaRPr>
          </a:p>
          <a:p>
            <a:r>
              <a:rPr lang="en-GB" sz="1200" dirty="0">
                <a:solidFill>
                  <a:prstClr val="white"/>
                </a:solidFill>
                <a:latin typeface="Constantia" panose="02030602050306030303" pitchFamily="18" charset="0"/>
              </a:rPr>
              <a:t> </a:t>
            </a:r>
            <a:r>
              <a:rPr lang="en-GB" sz="1200" dirty="0" smtClean="0">
                <a:solidFill>
                  <a:prstClr val="white"/>
                </a:solidFill>
                <a:latin typeface="Constantia" panose="02030602050306030303" pitchFamily="18" charset="0"/>
              </a:rPr>
              <a:t>     - the sun  </a:t>
            </a:r>
          </a:p>
          <a:p>
            <a:r>
              <a:rPr lang="en-GB" sz="1200" dirty="0">
                <a:solidFill>
                  <a:prstClr val="white"/>
                </a:solidFill>
                <a:latin typeface="Constantia" panose="02030602050306030303" pitchFamily="18" charset="0"/>
              </a:rPr>
              <a:t> </a:t>
            </a:r>
            <a:r>
              <a:rPr lang="en-GB" sz="1200" dirty="0" smtClean="0">
                <a:solidFill>
                  <a:prstClr val="white"/>
                </a:solidFill>
                <a:latin typeface="Constantia" panose="02030602050306030303" pitchFamily="18" charset="0"/>
              </a:rPr>
              <a:t>     - stars </a:t>
            </a:r>
            <a:r>
              <a:rPr lang="en-GB" sz="1200" dirty="0">
                <a:solidFill>
                  <a:prstClr val="white"/>
                </a:solidFill>
                <a:latin typeface="Constantia" panose="02030602050306030303" pitchFamily="18" charset="0"/>
              </a:rPr>
              <a:t>all moving in circles around it. </a:t>
            </a:r>
            <a:endParaRPr lang="en-GB" sz="1200" dirty="0" smtClean="0">
              <a:solidFill>
                <a:prstClr val="white"/>
              </a:solidFill>
              <a:latin typeface="Constantia" panose="02030602050306030303" pitchFamily="18" charset="0"/>
            </a:endParaRPr>
          </a:p>
          <a:p>
            <a:endParaRPr lang="en-GB" sz="1200" dirty="0">
              <a:solidFill>
                <a:prstClr val="white"/>
              </a:solidFill>
              <a:latin typeface="Constantia" panose="02030602050306030303" pitchFamily="18" charset="0"/>
            </a:endParaRPr>
          </a:p>
          <a:p>
            <a:r>
              <a:rPr lang="en-GB" sz="1200" dirty="0" smtClean="0">
                <a:solidFill>
                  <a:prstClr val="white"/>
                </a:solidFill>
                <a:latin typeface="Constantia" panose="02030602050306030303" pitchFamily="18" charset="0"/>
              </a:rPr>
              <a:t>     This </a:t>
            </a:r>
            <a:r>
              <a:rPr lang="en-GB" sz="1200" dirty="0">
                <a:solidFill>
                  <a:prstClr val="white"/>
                </a:solidFill>
                <a:latin typeface="Constantia" panose="02030602050306030303" pitchFamily="18" charset="0"/>
              </a:rPr>
              <a:t>conglomerate he called ``the world''. </a:t>
            </a:r>
            <a:endParaRPr lang="en-GB" sz="1200" dirty="0" smtClean="0">
              <a:solidFill>
                <a:prstClr val="white"/>
              </a:solidFill>
              <a:latin typeface="Constantia" panose="02030602050306030303" pitchFamily="18" charset="0"/>
            </a:endParaRPr>
          </a:p>
          <a:p>
            <a:endParaRPr lang="en-GB" sz="1200" dirty="0">
              <a:solidFill>
                <a:prstClr val="white"/>
              </a:solidFill>
              <a:latin typeface="Constantia" panose="02030602050306030303" pitchFamily="18" charset="0"/>
            </a:endParaRPr>
          </a:p>
          <a:p>
            <a:pPr marL="171450" indent="-171450">
              <a:buFont typeface="Arial" panose="020B0604020202020204" pitchFamily="34" charset="0"/>
              <a:buChar char="•"/>
            </a:pPr>
            <a:r>
              <a:rPr lang="en-GB" sz="1200" dirty="0" smtClean="0">
                <a:solidFill>
                  <a:prstClr val="white"/>
                </a:solidFill>
                <a:latin typeface="Constantia" panose="02030602050306030303" pitchFamily="18" charset="0"/>
              </a:rPr>
              <a:t>  Note </a:t>
            </a:r>
            <a:r>
              <a:rPr lang="en-GB" sz="1200" dirty="0">
                <a:solidFill>
                  <a:prstClr val="white"/>
                </a:solidFill>
                <a:latin typeface="Constantia" panose="02030602050306030303" pitchFamily="18" charset="0"/>
              </a:rPr>
              <a:t>the strange idea that all celestial bodies </a:t>
            </a:r>
            <a:endParaRPr lang="en-GB" sz="1200" dirty="0" smtClean="0">
              <a:solidFill>
                <a:prstClr val="white"/>
              </a:solidFill>
              <a:latin typeface="Constantia" panose="02030602050306030303" pitchFamily="18" charset="0"/>
            </a:endParaRPr>
          </a:p>
          <a:p>
            <a:r>
              <a:rPr lang="en-GB" sz="1200" dirty="0" smtClean="0">
                <a:solidFill>
                  <a:prstClr val="white"/>
                </a:solidFill>
                <a:latin typeface="Constantia" panose="02030602050306030303" pitchFamily="18" charset="0"/>
              </a:rPr>
              <a:t>       are </a:t>
            </a:r>
            <a:r>
              <a:rPr lang="en-GB" sz="1200" dirty="0">
                <a:solidFill>
                  <a:prstClr val="white"/>
                </a:solidFill>
                <a:latin typeface="Constantia" panose="02030602050306030303" pitchFamily="18" charset="0"/>
              </a:rPr>
              <a:t>perfect, yet they must circle the imperfect Earth. </a:t>
            </a:r>
            <a:endParaRPr lang="en-GB" sz="1200" dirty="0" smtClean="0">
              <a:solidFill>
                <a:prstClr val="white"/>
              </a:solidFill>
              <a:latin typeface="Constantia" panose="02030602050306030303" pitchFamily="18" charset="0"/>
            </a:endParaRPr>
          </a:p>
          <a:p>
            <a:endParaRPr lang="en-GB" sz="1200" dirty="0">
              <a:solidFill>
                <a:prstClr val="white"/>
              </a:solidFill>
              <a:latin typeface="Constantia" panose="02030602050306030303" pitchFamily="18" charset="0"/>
            </a:endParaRPr>
          </a:p>
          <a:p>
            <a:r>
              <a:rPr lang="en-GB" sz="1200" dirty="0" smtClean="0">
                <a:solidFill>
                  <a:prstClr val="white"/>
                </a:solidFill>
                <a:latin typeface="Constantia" panose="02030602050306030303" pitchFamily="18" charset="0"/>
              </a:rPr>
              <a:t>        The </a:t>
            </a:r>
            <a:r>
              <a:rPr lang="en-GB" sz="1200" dirty="0">
                <a:solidFill>
                  <a:prstClr val="white"/>
                </a:solidFill>
                <a:latin typeface="Constantia" panose="02030602050306030303" pitchFamily="18" charset="0"/>
              </a:rPr>
              <a:t>initial motion of these spheres was caused by the </a:t>
            </a:r>
            <a:r>
              <a:rPr lang="en-GB" sz="1200" dirty="0" smtClean="0">
                <a:solidFill>
                  <a:prstClr val="white"/>
                </a:solidFill>
                <a:latin typeface="Constantia" panose="02030602050306030303" pitchFamily="18" charset="0"/>
              </a:rPr>
              <a:t>  </a:t>
            </a:r>
          </a:p>
          <a:p>
            <a:r>
              <a:rPr lang="en-GB" sz="1200" dirty="0">
                <a:solidFill>
                  <a:prstClr val="white"/>
                </a:solidFill>
                <a:latin typeface="Constantia" panose="02030602050306030303" pitchFamily="18" charset="0"/>
              </a:rPr>
              <a:t> </a:t>
            </a:r>
            <a:r>
              <a:rPr lang="en-GB" sz="1200" dirty="0" smtClean="0">
                <a:solidFill>
                  <a:prstClr val="white"/>
                </a:solidFill>
                <a:latin typeface="Constantia" panose="02030602050306030303" pitchFamily="18" charset="0"/>
              </a:rPr>
              <a:t>       action </a:t>
            </a:r>
            <a:r>
              <a:rPr lang="en-GB" sz="1200" dirty="0">
                <a:solidFill>
                  <a:prstClr val="white"/>
                </a:solidFill>
                <a:latin typeface="Constantia" panose="02030602050306030303" pitchFamily="18" charset="0"/>
              </a:rPr>
              <a:t>of a ``prime mover'' which (who?) acts on the </a:t>
            </a:r>
            <a:r>
              <a:rPr lang="en-GB" sz="1200" dirty="0" smtClean="0">
                <a:solidFill>
                  <a:prstClr val="white"/>
                </a:solidFill>
                <a:latin typeface="Constantia" panose="02030602050306030303" pitchFamily="18" charset="0"/>
              </a:rPr>
              <a:t>  </a:t>
            </a:r>
          </a:p>
          <a:p>
            <a:r>
              <a:rPr lang="en-GB" sz="1200" dirty="0">
                <a:solidFill>
                  <a:prstClr val="white"/>
                </a:solidFill>
                <a:latin typeface="Constantia" panose="02030602050306030303" pitchFamily="18" charset="0"/>
              </a:rPr>
              <a:t> </a:t>
            </a:r>
            <a:r>
              <a:rPr lang="en-GB" sz="1200" dirty="0" smtClean="0">
                <a:solidFill>
                  <a:prstClr val="white"/>
                </a:solidFill>
                <a:latin typeface="Constantia" panose="02030602050306030303" pitchFamily="18" charset="0"/>
              </a:rPr>
              <a:t>       outermost </a:t>
            </a:r>
            <a:r>
              <a:rPr lang="en-GB" sz="1200" dirty="0">
                <a:solidFill>
                  <a:prstClr val="white"/>
                </a:solidFill>
                <a:latin typeface="Constantia" panose="02030602050306030303" pitchFamily="18" charset="0"/>
              </a:rPr>
              <a:t>sphere of the fixed stars; </a:t>
            </a:r>
            <a:endParaRPr lang="en-GB" sz="1200" dirty="0" smtClean="0">
              <a:solidFill>
                <a:prstClr val="white"/>
              </a:solidFill>
              <a:latin typeface="Constantia" panose="02030602050306030303" pitchFamily="18" charset="0"/>
            </a:endParaRPr>
          </a:p>
          <a:p>
            <a:endParaRPr lang="en-GB" sz="1200" dirty="0">
              <a:solidFill>
                <a:prstClr val="white"/>
              </a:solidFill>
              <a:latin typeface="Constantia" panose="02030602050306030303" pitchFamily="18" charset="0"/>
            </a:endParaRPr>
          </a:p>
          <a:p>
            <a:r>
              <a:rPr lang="en-GB" sz="1200" dirty="0" smtClean="0">
                <a:solidFill>
                  <a:prstClr val="white"/>
                </a:solidFill>
                <a:latin typeface="Constantia" panose="02030602050306030303" pitchFamily="18" charset="0"/>
              </a:rPr>
              <a:t>        the </a:t>
            </a:r>
            <a:r>
              <a:rPr lang="en-GB" sz="1200" dirty="0">
                <a:solidFill>
                  <a:prstClr val="white"/>
                </a:solidFill>
                <a:latin typeface="Constantia" panose="02030602050306030303" pitchFamily="18" charset="0"/>
              </a:rPr>
              <a:t>motion then trickles down to the other spheres </a:t>
            </a:r>
            <a:endParaRPr lang="en-GB" sz="1200" dirty="0" smtClean="0">
              <a:solidFill>
                <a:prstClr val="white"/>
              </a:solidFill>
              <a:latin typeface="Constantia" panose="02030602050306030303" pitchFamily="18" charset="0"/>
            </a:endParaRPr>
          </a:p>
          <a:p>
            <a:r>
              <a:rPr lang="en-GB" sz="1200" dirty="0">
                <a:solidFill>
                  <a:prstClr val="white"/>
                </a:solidFill>
                <a:latin typeface="Constantia" panose="02030602050306030303" pitchFamily="18" charset="0"/>
              </a:rPr>
              <a:t> </a:t>
            </a:r>
            <a:r>
              <a:rPr lang="en-GB" sz="1200" dirty="0" smtClean="0">
                <a:solidFill>
                  <a:prstClr val="white"/>
                </a:solidFill>
                <a:latin typeface="Constantia" panose="02030602050306030303" pitchFamily="18" charset="0"/>
              </a:rPr>
              <a:t>       through </a:t>
            </a:r>
            <a:r>
              <a:rPr lang="en-GB" sz="1200" dirty="0">
                <a:solidFill>
                  <a:prstClr val="white"/>
                </a:solidFill>
                <a:latin typeface="Constantia" panose="02030602050306030303" pitchFamily="18" charset="0"/>
              </a:rPr>
              <a:t>a dragging force</a:t>
            </a:r>
            <a:r>
              <a:rPr lang="en-GB" sz="1200" dirty="0" smtClean="0">
                <a:solidFill>
                  <a:prstClr val="white"/>
                </a:solidFill>
                <a:latin typeface="Constantia" panose="02030602050306030303" pitchFamily="18" charset="0"/>
              </a:rPr>
              <a:t>.</a:t>
            </a:r>
          </a:p>
          <a:p>
            <a:endParaRPr lang="nl-NL" sz="1200" b="1" dirty="0">
              <a:solidFill>
                <a:prstClr val="white"/>
              </a:solidFill>
              <a:latin typeface="Constantia" panose="02030602050306030303" pitchFamily="18" charset="0"/>
            </a:endParaRPr>
          </a:p>
          <a:p>
            <a:pPr marL="171450" indent="-171450">
              <a:buFont typeface="Arial" panose="020B0604020202020204" pitchFamily="34" charset="0"/>
              <a:buChar char="•"/>
            </a:pPr>
            <a:r>
              <a:rPr lang="nl-NL" sz="1200" b="1" dirty="0" smtClean="0">
                <a:solidFill>
                  <a:prstClr val="white"/>
                </a:solidFill>
                <a:latin typeface="Constantia" panose="02030602050306030303" pitchFamily="18" charset="0"/>
              </a:rPr>
              <a:t>    </a:t>
            </a:r>
            <a:r>
              <a:rPr lang="nl-NL" sz="1200" dirty="0" smtClean="0">
                <a:solidFill>
                  <a:prstClr val="white"/>
                </a:solidFill>
                <a:latin typeface="Constantia" panose="02030602050306030303" pitchFamily="18" charset="0"/>
              </a:rPr>
              <a:t>Heavens consisted of a complex system of 55 spheres !</a:t>
            </a:r>
          </a:p>
          <a:p>
            <a:r>
              <a:rPr lang="nl-NL" sz="1200" dirty="0" smtClean="0">
                <a:solidFill>
                  <a:prstClr val="white"/>
                </a:solidFill>
                <a:latin typeface="Constantia" panose="02030602050306030303" pitchFamily="18" charset="0"/>
              </a:rPr>
              <a:t>         - could explain and predict the motions of  </a:t>
            </a:r>
          </a:p>
          <a:p>
            <a:r>
              <a:rPr lang="nl-NL" sz="1200" dirty="0">
                <a:solidFill>
                  <a:prstClr val="white"/>
                </a:solidFill>
                <a:latin typeface="Constantia" panose="02030602050306030303" pitchFamily="18" charset="0"/>
              </a:rPr>
              <a:t> </a:t>
            </a:r>
            <a:r>
              <a:rPr lang="nl-NL" sz="1200" dirty="0" smtClean="0">
                <a:solidFill>
                  <a:prstClr val="white"/>
                </a:solidFill>
                <a:latin typeface="Constantia" panose="02030602050306030303" pitchFamily="18" charset="0"/>
              </a:rPr>
              <a:t>           stars and planets</a:t>
            </a:r>
          </a:p>
          <a:p>
            <a:r>
              <a:rPr lang="nl-NL" sz="1200" dirty="0">
                <a:solidFill>
                  <a:prstClr val="white"/>
                </a:solidFill>
                <a:latin typeface="Constantia" panose="02030602050306030303" pitchFamily="18" charset="0"/>
              </a:rPr>
              <a:t> </a:t>
            </a:r>
            <a:r>
              <a:rPr lang="nl-NL" sz="1200" dirty="0" smtClean="0">
                <a:solidFill>
                  <a:prstClr val="white"/>
                </a:solidFill>
                <a:latin typeface="Constantia" panose="02030602050306030303" pitchFamily="18" charset="0"/>
              </a:rPr>
              <a:t>        -  a real scientific theory </a:t>
            </a:r>
            <a:endParaRPr lang="nl-NL" sz="1200" dirty="0">
              <a:solidFill>
                <a:prstClr val="white"/>
              </a:solidFill>
              <a:latin typeface="Constantia" panose="02030602050306030303" pitchFamily="18" charset="0"/>
            </a:endParaRPr>
          </a:p>
          <a:p>
            <a:endParaRPr lang="nl-NL" sz="1200" b="1" dirty="0" smtClean="0">
              <a:solidFill>
                <a:prstClr val="white"/>
              </a:solidFill>
              <a:latin typeface="Constantia" panose="02030602050306030303" pitchFamily="18" charset="0"/>
            </a:endParaRPr>
          </a:p>
          <a:p>
            <a:endParaRPr lang="nl-NL" sz="1200" b="1" dirty="0">
              <a:solidFill>
                <a:prstClr val="white"/>
              </a:solidFill>
              <a:latin typeface="Constantia" panose="02030602050306030303" pitchFamily="18" charset="0"/>
            </a:endParaRPr>
          </a:p>
          <a:p>
            <a:endParaRPr lang="nl-NL" sz="1200" b="1" dirty="0" smtClean="0">
              <a:solidFill>
                <a:prstClr val="white"/>
              </a:solidFill>
              <a:latin typeface="Constantia" panose="02030602050306030303" pitchFamily="18" charset="0"/>
            </a:endParaRPr>
          </a:p>
          <a:p>
            <a:endParaRPr lang="nl-NL" sz="1200" b="1" dirty="0">
              <a:solidFill>
                <a:prstClr val="white"/>
              </a:solidFill>
              <a:latin typeface="Constantia" panose="02030602050306030303" pitchFamily="18" charset="0"/>
            </a:endParaRPr>
          </a:p>
          <a:p>
            <a:endParaRPr lang="nl-NL" sz="1200" b="1" dirty="0">
              <a:solidFill>
                <a:prstClr val="white"/>
              </a:solidFill>
              <a:latin typeface="Constantia" panose="02030602050306030303" pitchFamily="18" charset="0"/>
            </a:endParaRPr>
          </a:p>
          <a:p>
            <a:endParaRPr lang="nl-NL" sz="1200" b="1" dirty="0" smtClean="0">
              <a:solidFill>
                <a:prstClr val="white"/>
              </a:solidFill>
              <a:latin typeface="Constantia" panose="02030602050306030303" pitchFamily="18" charset="0"/>
            </a:endParaRPr>
          </a:p>
          <a:p>
            <a:endParaRPr lang="nl-NL" sz="1200" b="1" dirty="0">
              <a:solidFill>
                <a:prstClr val="white"/>
              </a:solidFill>
              <a:latin typeface="Constantia" panose="02030602050306030303" pitchFamily="18" charset="0"/>
            </a:endParaRPr>
          </a:p>
          <a:p>
            <a:pPr marL="171450" indent="-171450">
              <a:buFont typeface="Arial" panose="020B0604020202020204" pitchFamily="34" charset="0"/>
              <a:buChar char="•"/>
            </a:pPr>
            <a:r>
              <a:rPr lang="nl-NL" sz="1200" b="1" dirty="0" smtClean="0">
                <a:solidFill>
                  <a:prstClr val="white"/>
                </a:solidFill>
                <a:latin typeface="Constantia" panose="02030602050306030303" pitchFamily="18" charset="0"/>
              </a:rPr>
              <a:t>    </a:t>
            </a:r>
          </a:p>
          <a:p>
            <a:pPr marL="171450" indent="-171450">
              <a:buFont typeface="Arial" panose="020B0604020202020204" pitchFamily="34" charset="0"/>
              <a:buChar char="•"/>
            </a:pPr>
            <a:r>
              <a:rPr lang="nl-NL" sz="1200" b="1" dirty="0">
                <a:solidFill>
                  <a:prstClr val="white"/>
                </a:solidFill>
                <a:latin typeface="Constantia" panose="02030602050306030303" pitchFamily="18" charset="0"/>
              </a:rPr>
              <a:t> </a:t>
            </a:r>
            <a:r>
              <a:rPr lang="nl-NL" sz="1200" b="1" dirty="0" smtClean="0">
                <a:solidFill>
                  <a:prstClr val="white"/>
                </a:solidFill>
                <a:latin typeface="Constantia" panose="02030602050306030303" pitchFamily="18" charset="0"/>
              </a:rPr>
              <a:t>  </a:t>
            </a:r>
            <a:endParaRPr lang="en-GB" sz="1200" b="1" dirty="0">
              <a:solidFill>
                <a:prstClr val="white"/>
              </a:solidFill>
              <a:latin typeface="Constantia" panose="02030602050306030303" pitchFamily="18" charset="0"/>
            </a:endParaRPr>
          </a:p>
        </p:txBody>
      </p:sp>
    </p:spTree>
    <p:extLst>
      <p:ext uri="{BB962C8B-B14F-4D97-AF65-F5344CB8AC3E}">
        <p14:creationId xmlns:p14="http://schemas.microsoft.com/office/powerpoint/2010/main" val="913345991"/>
      </p:ext>
    </p:extLst>
  </p:cSld>
  <p:clrMapOvr>
    <a:masterClrMapping/>
  </p:clrMapOvr>
  <p:transition spd="slow">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80528" y="-819472"/>
            <a:ext cx="9793088" cy="8580292"/>
          </a:xfrm>
        </p:spPr>
      </p:pic>
      <p:sp>
        <p:nvSpPr>
          <p:cNvPr id="5" name="Rectangle 4"/>
          <p:cNvSpPr/>
          <p:nvPr/>
        </p:nvSpPr>
        <p:spPr>
          <a:xfrm>
            <a:off x="-252536" y="-212065"/>
            <a:ext cx="9702539" cy="7402846"/>
          </a:xfrm>
          <a:prstGeom prst="rect">
            <a:avLst/>
          </a:prstGeom>
          <a:solidFill>
            <a:schemeClr val="tx1">
              <a:lumMod val="75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425987" name="Text Box 3"/>
          <p:cNvSpPr txBox="1">
            <a:spLocks noChangeArrowheads="1"/>
          </p:cNvSpPr>
          <p:nvPr/>
        </p:nvSpPr>
        <p:spPr bwMode="auto">
          <a:xfrm>
            <a:off x="323528" y="-2475656"/>
            <a:ext cx="8712200" cy="3416320"/>
          </a:xfrm>
          <a:prstGeom prst="rect">
            <a:avLst/>
          </a:prstGeom>
          <a:noFill/>
          <a:ln w="9525">
            <a:noFill/>
            <a:miter lim="800000"/>
            <a:headEnd/>
            <a:tailEnd/>
          </a:ln>
          <a:effectLst>
            <a:outerShdw blurRad="50800" dist="88900" dir="2880000" algn="ctr" rotWithShape="0">
              <a:srgbClr val="000000">
                <a:alpha val="43137"/>
              </a:srgbClr>
            </a:outerShdw>
          </a:effectLst>
        </p:spPr>
        <p:txBody>
          <a:bodyPr lIns="91440" tIns="45720" rIns="91440" bIns="45720">
            <a:spAutoFit/>
          </a:bodyPr>
          <a:lstStyle/>
          <a:p>
            <a:pPr algn="ctr" eaLnBrk="0" hangingPunct="0">
              <a:spcBef>
                <a:spcPct val="50000"/>
              </a:spcBef>
              <a:defRPr/>
            </a:pPr>
            <a:endParaRPr lang="en-US" sz="5400" b="1" dirty="0">
              <a:solidFill>
                <a:srgbClr val="FFFFFF"/>
              </a:solidFill>
              <a:effectLst>
                <a:outerShdw blurRad="38100" dist="38100" dir="2700000" algn="tl">
                  <a:srgbClr val="FFFFFF"/>
                </a:outerShdw>
              </a:effectLst>
              <a:latin typeface="Times New Roman" pitchFamily="18" charset="0"/>
              <a:cs typeface="Arial" pitchFamily="34" charset="0"/>
            </a:endParaRPr>
          </a:p>
          <a:p>
            <a:pPr algn="ctr" eaLnBrk="0" hangingPunct="0">
              <a:spcBef>
                <a:spcPct val="50000"/>
              </a:spcBef>
              <a:defRPr/>
            </a:pPr>
            <a:endParaRPr lang="en-US" sz="5400" b="1" dirty="0">
              <a:solidFill>
                <a:srgbClr val="FFFFFF"/>
              </a:solidFill>
              <a:effectLst>
                <a:outerShdw blurRad="38100" dist="38100" dir="2700000" algn="tl">
                  <a:srgbClr val="FFFFFF"/>
                </a:outerShdw>
              </a:effectLst>
              <a:latin typeface="Times New Roman" pitchFamily="18" charset="0"/>
              <a:cs typeface="Arial" pitchFamily="34" charset="0"/>
            </a:endParaRPr>
          </a:p>
          <a:p>
            <a:pPr algn="ctr" eaLnBrk="0" hangingPunct="0">
              <a:spcBef>
                <a:spcPct val="50000"/>
              </a:spcBef>
              <a:defRPr/>
            </a:pPr>
            <a:r>
              <a:rPr lang="en-US" sz="5400" b="1" dirty="0" err="1" smtClean="0">
                <a:solidFill>
                  <a:srgbClr val="FFFFFF"/>
                </a:solidFill>
                <a:effectLst>
                  <a:outerShdw blurRad="38100" dist="38100" dir="2700000" algn="tl">
                    <a:srgbClr val="FFFFFF"/>
                  </a:outerShdw>
                </a:effectLst>
                <a:latin typeface="Times New Roman" pitchFamily="18" charset="0"/>
                <a:cs typeface="Arial" pitchFamily="34" charset="0"/>
              </a:rPr>
              <a:t>Aristotles</a:t>
            </a:r>
            <a:r>
              <a:rPr lang="en-US" sz="5400" b="1" dirty="0" smtClean="0">
                <a:solidFill>
                  <a:srgbClr val="FFFFFF"/>
                </a:solidFill>
                <a:effectLst>
                  <a:outerShdw blurRad="38100" dist="38100" dir="2700000" algn="tl">
                    <a:srgbClr val="FFFFFF"/>
                  </a:outerShdw>
                </a:effectLst>
                <a:latin typeface="Times New Roman" pitchFamily="18" charset="0"/>
                <a:cs typeface="Arial" pitchFamily="34" charset="0"/>
              </a:rPr>
              <a:t>’  Cosmos</a:t>
            </a:r>
          </a:p>
        </p:txBody>
      </p:sp>
      <p:sp>
        <p:nvSpPr>
          <p:cNvPr id="6" name="TextBox 4"/>
          <p:cNvSpPr txBox="1">
            <a:spLocks noChangeArrowheads="1"/>
          </p:cNvSpPr>
          <p:nvPr/>
        </p:nvSpPr>
        <p:spPr bwMode="auto">
          <a:xfrm>
            <a:off x="6335712" y="3573016"/>
            <a:ext cx="2808288" cy="2585323"/>
          </a:xfrm>
          <a:prstGeom prst="rect">
            <a:avLst/>
          </a:prstGeom>
          <a:noFill/>
          <a:ln>
            <a:noFill/>
          </a:ln>
          <a:effectLst>
            <a:glow rad="101600">
              <a:schemeClr val="accent1">
                <a:satMod val="175000"/>
                <a:alpha val="40000"/>
              </a:schemeClr>
            </a:glow>
            <a:outerShdw blurRad="50800" dist="88900" dir="48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spcBef>
                <a:spcPts val="500"/>
              </a:spcBef>
              <a:buSzPct val="62000"/>
              <a:buChar char="•"/>
              <a:defRPr sz="2600">
                <a:solidFill>
                  <a:schemeClr val="tx1"/>
                </a:solidFill>
                <a:latin typeface="Optima" charset="0"/>
                <a:ea typeface="ヒラギノ角ゴ ProN W3" charset="0"/>
                <a:cs typeface="ヒラギノ角ゴ ProN W3" charset="0"/>
                <a:sym typeface="Optima" charset="0"/>
              </a:defRPr>
            </a:lvl1pPr>
            <a:lvl2pPr marL="742950" indent="-285750" eaLnBrk="0" hangingPunct="0">
              <a:spcBef>
                <a:spcPts val="500"/>
              </a:spcBef>
              <a:buSzPct val="62000"/>
              <a:buChar char="•"/>
              <a:defRPr sz="2300">
                <a:solidFill>
                  <a:srgbClr val="CBCBCB"/>
                </a:solidFill>
                <a:latin typeface="Optima" charset="0"/>
                <a:ea typeface="ヒラギノ角ゴ ProN W3" charset="0"/>
                <a:cs typeface="ヒラギノ角ゴ ProN W3" charset="0"/>
                <a:sym typeface="Optima" charset="0"/>
              </a:defRPr>
            </a:lvl2pPr>
            <a:lvl3pPr marL="1143000" indent="-228600" eaLnBrk="0" hangingPunct="0">
              <a:spcBef>
                <a:spcPts val="500"/>
              </a:spcBef>
              <a:buSzPct val="62000"/>
              <a:buChar char="•"/>
              <a:defRPr>
                <a:solidFill>
                  <a:srgbClr val="CBCBCB"/>
                </a:solidFill>
                <a:latin typeface="Optima" charset="0"/>
                <a:ea typeface="ヒラギノ角ゴ ProN W3" charset="0"/>
                <a:cs typeface="ヒラギノ角ゴ ProN W3" charset="0"/>
                <a:sym typeface="Optima" charset="0"/>
              </a:defRPr>
            </a:lvl3pPr>
            <a:lvl4pPr marL="1600200" indent="-228600" eaLnBrk="0" hangingPunct="0">
              <a:spcBef>
                <a:spcPts val="500"/>
              </a:spcBef>
              <a:buSzPct val="62000"/>
              <a:buChar char="•"/>
              <a:defRPr>
                <a:solidFill>
                  <a:srgbClr val="CBCBCB"/>
                </a:solidFill>
                <a:latin typeface="Optima" charset="0"/>
                <a:ea typeface="ヒラギノ角ゴ ProN W3" charset="0"/>
                <a:cs typeface="ヒラギノ角ゴ ProN W3" charset="0"/>
                <a:sym typeface="Optima" charset="0"/>
              </a:defRPr>
            </a:lvl4pPr>
            <a:lvl5pPr marL="2057400" indent="-228600" eaLnBrk="0" hangingPunct="0">
              <a:spcBef>
                <a:spcPts val="500"/>
              </a:spcBef>
              <a:buSzPct val="62000"/>
              <a:buChar char="•"/>
              <a:defRPr>
                <a:solidFill>
                  <a:srgbClr val="CBCBCB"/>
                </a:solidFill>
                <a:latin typeface="Optima" charset="0"/>
                <a:ea typeface="ヒラギノ角ゴ ProN W3" charset="0"/>
                <a:cs typeface="ヒラギノ角ゴ ProN W3" charset="0"/>
                <a:sym typeface="Optima" charset="0"/>
              </a:defRPr>
            </a:lvl5pPr>
            <a:lvl6pPr marL="2514600" indent="-228600" eaLnBrk="0" fontAlgn="base" hangingPunct="0">
              <a:spcBef>
                <a:spcPts val="500"/>
              </a:spcBef>
              <a:spcAft>
                <a:spcPct val="0"/>
              </a:spcAft>
              <a:buSzPct val="62000"/>
              <a:buChar char="•"/>
              <a:defRPr>
                <a:solidFill>
                  <a:srgbClr val="CBCBCB"/>
                </a:solidFill>
                <a:latin typeface="Optima" charset="0"/>
                <a:ea typeface="ヒラギノ角ゴ ProN W3" charset="0"/>
                <a:cs typeface="ヒラギノ角ゴ ProN W3" charset="0"/>
                <a:sym typeface="Optima" charset="0"/>
              </a:defRPr>
            </a:lvl6pPr>
            <a:lvl7pPr marL="2971800" indent="-228600" eaLnBrk="0" fontAlgn="base" hangingPunct="0">
              <a:spcBef>
                <a:spcPts val="500"/>
              </a:spcBef>
              <a:spcAft>
                <a:spcPct val="0"/>
              </a:spcAft>
              <a:buSzPct val="62000"/>
              <a:buChar char="•"/>
              <a:defRPr>
                <a:solidFill>
                  <a:srgbClr val="CBCBCB"/>
                </a:solidFill>
                <a:latin typeface="Optima" charset="0"/>
                <a:ea typeface="ヒラギノ角ゴ ProN W3" charset="0"/>
                <a:cs typeface="ヒラギノ角ゴ ProN W3" charset="0"/>
                <a:sym typeface="Optima" charset="0"/>
              </a:defRPr>
            </a:lvl7pPr>
            <a:lvl8pPr marL="3429000" indent="-228600" eaLnBrk="0" fontAlgn="base" hangingPunct="0">
              <a:spcBef>
                <a:spcPts val="500"/>
              </a:spcBef>
              <a:spcAft>
                <a:spcPct val="0"/>
              </a:spcAft>
              <a:buSzPct val="62000"/>
              <a:buChar char="•"/>
              <a:defRPr>
                <a:solidFill>
                  <a:srgbClr val="CBCBCB"/>
                </a:solidFill>
                <a:latin typeface="Optima" charset="0"/>
                <a:ea typeface="ヒラギノ角ゴ ProN W3" charset="0"/>
                <a:cs typeface="ヒラギノ角ゴ ProN W3" charset="0"/>
                <a:sym typeface="Optima" charset="0"/>
              </a:defRPr>
            </a:lvl8pPr>
            <a:lvl9pPr marL="3886200" indent="-228600" eaLnBrk="0" fontAlgn="base" hangingPunct="0">
              <a:spcBef>
                <a:spcPts val="500"/>
              </a:spcBef>
              <a:spcAft>
                <a:spcPct val="0"/>
              </a:spcAft>
              <a:buSzPct val="62000"/>
              <a:buChar char="•"/>
              <a:defRPr>
                <a:solidFill>
                  <a:srgbClr val="CBCBCB"/>
                </a:solidFill>
                <a:latin typeface="Optima" charset="0"/>
                <a:ea typeface="ヒラギノ角ゴ ProN W3" charset="0"/>
                <a:cs typeface="ヒラギノ角ゴ ProN W3" charset="0"/>
                <a:sym typeface="Optima" charset="0"/>
              </a:defRPr>
            </a:lvl9pPr>
          </a:lstStyle>
          <a:p>
            <a:pPr eaLnBrk="1" hangingPunct="1">
              <a:spcBef>
                <a:spcPct val="0"/>
              </a:spcBef>
              <a:buSzTx/>
              <a:buFontTx/>
              <a:buNone/>
            </a:pPr>
            <a:r>
              <a:rPr lang="nl-NL" altLang="en-US" sz="1800" b="1" dirty="0" smtClean="0">
                <a:solidFill>
                  <a:srgbClr val="FFFFFF"/>
                </a:solidFill>
                <a:latin typeface="Times New Roman" panose="02020603050405020304" pitchFamily="18" charset="0"/>
              </a:rPr>
              <a:t>Cosmos </a:t>
            </a:r>
            <a:r>
              <a:rPr lang="nl-NL" altLang="en-US" sz="1800" b="1" dirty="0">
                <a:solidFill>
                  <a:srgbClr val="FFFFFF"/>
                </a:solidFill>
                <a:latin typeface="Times New Roman" panose="02020603050405020304" pitchFamily="18" charset="0"/>
              </a:rPr>
              <a:t>of </a:t>
            </a:r>
            <a:r>
              <a:rPr lang="nl-NL" altLang="en-US" sz="1800" b="1" dirty="0" smtClean="0">
                <a:solidFill>
                  <a:srgbClr val="FFFFFF"/>
                </a:solidFill>
                <a:latin typeface="Times New Roman" panose="02020603050405020304" pitchFamily="18" charset="0"/>
              </a:rPr>
              <a:t>Aristoteles</a:t>
            </a:r>
          </a:p>
          <a:p>
            <a:pPr eaLnBrk="1" hangingPunct="1">
              <a:spcBef>
                <a:spcPct val="0"/>
              </a:spcBef>
              <a:buSzTx/>
              <a:buFontTx/>
              <a:buNone/>
            </a:pPr>
            <a:endParaRPr lang="nl-NL" altLang="en-US" sz="1800" b="1" dirty="0">
              <a:solidFill>
                <a:srgbClr val="FFFFFF"/>
              </a:solidFill>
              <a:latin typeface="Times New Roman" panose="02020603050405020304" pitchFamily="18" charset="0"/>
            </a:endParaRPr>
          </a:p>
          <a:p>
            <a:pPr eaLnBrk="1" hangingPunct="1">
              <a:spcBef>
                <a:spcPct val="0"/>
              </a:spcBef>
              <a:buSzTx/>
              <a:buFontTx/>
              <a:buNone/>
            </a:pPr>
            <a:r>
              <a:rPr lang="nl-NL" altLang="en-US" sz="1800" b="1" dirty="0" smtClean="0">
                <a:solidFill>
                  <a:srgbClr val="FFFFFF"/>
                </a:solidFill>
                <a:latin typeface="Times New Roman" panose="02020603050405020304" pitchFamily="18" charset="0"/>
              </a:rPr>
              <a:t>Moon</a:t>
            </a:r>
          </a:p>
          <a:p>
            <a:pPr eaLnBrk="1" hangingPunct="1">
              <a:spcBef>
                <a:spcPct val="0"/>
              </a:spcBef>
              <a:buSzTx/>
              <a:buFontTx/>
              <a:buNone/>
            </a:pPr>
            <a:r>
              <a:rPr lang="nl-NL" altLang="en-US" sz="1800" b="1" dirty="0" smtClean="0">
                <a:solidFill>
                  <a:srgbClr val="FFFFFF"/>
                </a:solidFill>
                <a:latin typeface="Times New Roman" panose="02020603050405020304" pitchFamily="18" charset="0"/>
              </a:rPr>
              <a:t>Mercury</a:t>
            </a:r>
          </a:p>
          <a:p>
            <a:pPr eaLnBrk="1" hangingPunct="1">
              <a:spcBef>
                <a:spcPct val="0"/>
              </a:spcBef>
              <a:buSzTx/>
              <a:buFontTx/>
              <a:buNone/>
            </a:pPr>
            <a:r>
              <a:rPr lang="nl-NL" altLang="en-US" sz="1800" b="1" dirty="0" smtClean="0">
                <a:solidFill>
                  <a:srgbClr val="FFFFFF"/>
                </a:solidFill>
                <a:latin typeface="Times New Roman" panose="02020603050405020304" pitchFamily="18" charset="0"/>
              </a:rPr>
              <a:t>Venus</a:t>
            </a:r>
          </a:p>
          <a:p>
            <a:pPr eaLnBrk="1" hangingPunct="1">
              <a:spcBef>
                <a:spcPct val="0"/>
              </a:spcBef>
              <a:buSzTx/>
              <a:buFontTx/>
              <a:buNone/>
            </a:pPr>
            <a:r>
              <a:rPr lang="nl-NL" altLang="en-US" sz="1800" b="1" dirty="0" smtClean="0">
                <a:solidFill>
                  <a:srgbClr val="FFFFFF"/>
                </a:solidFill>
                <a:latin typeface="Times New Roman" panose="02020603050405020304" pitchFamily="18" charset="0"/>
              </a:rPr>
              <a:t>Sun </a:t>
            </a:r>
          </a:p>
          <a:p>
            <a:pPr eaLnBrk="1" hangingPunct="1">
              <a:spcBef>
                <a:spcPct val="0"/>
              </a:spcBef>
              <a:buSzTx/>
              <a:buFontTx/>
              <a:buNone/>
            </a:pPr>
            <a:r>
              <a:rPr lang="nl-NL" altLang="en-US" sz="1800" b="1" dirty="0" smtClean="0">
                <a:solidFill>
                  <a:srgbClr val="FFFFFF"/>
                </a:solidFill>
                <a:latin typeface="Times New Roman" panose="02020603050405020304" pitchFamily="18" charset="0"/>
              </a:rPr>
              <a:t>Mars</a:t>
            </a:r>
          </a:p>
          <a:p>
            <a:pPr eaLnBrk="1" hangingPunct="1">
              <a:spcBef>
                <a:spcPct val="0"/>
              </a:spcBef>
              <a:buSzTx/>
              <a:buFontTx/>
              <a:buNone/>
            </a:pPr>
            <a:r>
              <a:rPr lang="nl-NL" altLang="en-US" sz="1800" b="1" dirty="0" smtClean="0">
                <a:solidFill>
                  <a:srgbClr val="FFFFFF"/>
                </a:solidFill>
                <a:latin typeface="Times New Roman" panose="02020603050405020304" pitchFamily="18" charset="0"/>
              </a:rPr>
              <a:t>Jupiter </a:t>
            </a:r>
          </a:p>
          <a:p>
            <a:pPr eaLnBrk="1" hangingPunct="1">
              <a:spcBef>
                <a:spcPct val="0"/>
              </a:spcBef>
              <a:buSzTx/>
              <a:buFontTx/>
              <a:buNone/>
            </a:pPr>
            <a:r>
              <a:rPr lang="nl-NL" altLang="en-US" sz="1800" b="1" dirty="0" smtClean="0">
                <a:solidFill>
                  <a:srgbClr val="FFFFFF"/>
                </a:solidFill>
                <a:latin typeface="Times New Roman" panose="02020603050405020304" pitchFamily="18" charset="0"/>
              </a:rPr>
              <a:t>Saturn  </a:t>
            </a:r>
            <a:endParaRPr lang="en-GB" altLang="en-US" sz="1800" b="1" dirty="0">
              <a:solidFill>
                <a:srgbClr val="FFFFFF"/>
              </a:solidFill>
              <a:latin typeface="Times New Roman" panose="02020603050405020304" pitchFamily="18" charset="0"/>
            </a:endParaRPr>
          </a:p>
        </p:txBody>
      </p:sp>
      <p:sp>
        <p:nvSpPr>
          <p:cNvPr id="2" name="Rectangle 1"/>
          <p:cNvSpPr/>
          <p:nvPr/>
        </p:nvSpPr>
        <p:spPr>
          <a:xfrm>
            <a:off x="6228184" y="3489358"/>
            <a:ext cx="2807544" cy="28199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6191309"/>
      </p:ext>
    </p:extLst>
  </p:cSld>
  <p:clrMapOvr>
    <a:masterClrMapping/>
  </p:clrMapOvr>
  <p:transition spd="slow">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682" y="332656"/>
            <a:ext cx="4618184" cy="6180216"/>
          </a:xfrm>
          <a:prstGeom prst="rect">
            <a:avLst/>
          </a:prstGeom>
        </p:spPr>
      </p:pic>
      <p:sp>
        <p:nvSpPr>
          <p:cNvPr id="29698" name="Rectangle 2"/>
          <p:cNvSpPr>
            <a:spLocks noGrp="1" noChangeArrowheads="1"/>
          </p:cNvSpPr>
          <p:nvPr>
            <p:ph type="title"/>
          </p:nvPr>
        </p:nvSpPr>
        <p:spPr>
          <a:xfrm>
            <a:off x="4929188" y="260648"/>
            <a:ext cx="8229600" cy="1143000"/>
          </a:xfrm>
        </p:spPr>
        <p:txBody>
          <a:bodyPr>
            <a:normAutofit fontScale="90000"/>
          </a:bodyPr>
          <a:lstStyle/>
          <a:p>
            <a:pPr eaLnBrk="1" fontAlgn="auto" hangingPunct="1">
              <a:spcAft>
                <a:spcPts val="0"/>
              </a:spcAft>
              <a:defRPr/>
            </a:pPr>
            <a:r>
              <a:rPr sz="2800" dirty="0" smtClean="0"/>
              <a:t> </a:t>
            </a:r>
            <a:br>
              <a:rPr sz="2800" dirty="0" smtClean="0"/>
            </a:br>
            <a:r>
              <a:rPr sz="2800" dirty="0" smtClean="0"/>
              <a:t/>
            </a:r>
            <a:br>
              <a:rPr sz="2800" dirty="0" smtClean="0"/>
            </a:br>
            <a:r>
              <a:rPr sz="5000" dirty="0" smtClean="0"/>
              <a:t>On the Heavens</a:t>
            </a:r>
            <a:r>
              <a:rPr sz="2800" dirty="0" smtClean="0"/>
              <a:t/>
            </a:r>
            <a:br>
              <a:rPr sz="2800" dirty="0" smtClean="0"/>
            </a:br>
            <a:endParaRPr sz="3300" dirty="0"/>
          </a:p>
        </p:txBody>
      </p:sp>
      <p:sp>
        <p:nvSpPr>
          <p:cNvPr id="6" name="Rectangle 5"/>
          <p:cNvSpPr/>
          <p:nvPr/>
        </p:nvSpPr>
        <p:spPr>
          <a:xfrm>
            <a:off x="4929188" y="1353968"/>
            <a:ext cx="4000500" cy="51589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148428" y="336588"/>
            <a:ext cx="4643438" cy="618995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extBox 1"/>
          <p:cNvSpPr txBox="1"/>
          <p:nvPr/>
        </p:nvSpPr>
        <p:spPr>
          <a:xfrm>
            <a:off x="4929188" y="1412776"/>
            <a:ext cx="4175017" cy="4062651"/>
          </a:xfrm>
          <a:prstGeom prst="rect">
            <a:avLst/>
          </a:prstGeom>
          <a:noFill/>
        </p:spPr>
        <p:txBody>
          <a:bodyPr wrap="square" rtlCol="0">
            <a:spAutoFit/>
          </a:bodyPr>
          <a:lstStyle/>
          <a:p>
            <a:pPr marL="285750" indent="-285750">
              <a:buFont typeface="Arial" panose="020B0604020202020204" pitchFamily="34" charset="0"/>
              <a:buChar char="•"/>
            </a:pPr>
            <a:r>
              <a:rPr lang="nl-NL" b="1" dirty="0" smtClean="0">
                <a:solidFill>
                  <a:prstClr val="white"/>
                </a:solidFill>
                <a:latin typeface="Constantia" panose="02030602050306030303" pitchFamily="18" charset="0"/>
              </a:rPr>
              <a:t>Aristotle’s cosmology</a:t>
            </a:r>
          </a:p>
          <a:p>
            <a:endParaRPr lang="nl-NL" sz="1200" b="1" dirty="0" smtClean="0">
              <a:solidFill>
                <a:prstClr val="white"/>
              </a:solidFill>
              <a:latin typeface="Constantia" panose="02030602050306030303" pitchFamily="18" charset="0"/>
            </a:endParaRPr>
          </a:p>
          <a:p>
            <a:endParaRPr lang="nl-NL" sz="1200" b="1" dirty="0" smtClean="0">
              <a:solidFill>
                <a:prstClr val="white"/>
              </a:solidFill>
              <a:latin typeface="Constantia" panose="02030602050306030303" pitchFamily="18" charset="0"/>
            </a:endParaRPr>
          </a:p>
          <a:p>
            <a:endParaRPr lang="nl-NL" sz="1200" b="1" dirty="0">
              <a:solidFill>
                <a:prstClr val="white"/>
              </a:solidFill>
              <a:latin typeface="Constantia" panose="02030602050306030303" pitchFamily="18" charset="0"/>
            </a:endParaRPr>
          </a:p>
          <a:p>
            <a:pPr marL="171450" indent="-171450">
              <a:buFont typeface="Arial" panose="020B0604020202020204" pitchFamily="34" charset="0"/>
              <a:buChar char="•"/>
            </a:pPr>
            <a:r>
              <a:rPr lang="en-GB" sz="1200" b="1" dirty="0">
                <a:solidFill>
                  <a:prstClr val="white"/>
                </a:solidFill>
                <a:latin typeface="Constantia" panose="02030602050306030303" pitchFamily="18" charset="0"/>
              </a:rPr>
              <a:t> </a:t>
            </a:r>
            <a:r>
              <a:rPr lang="en-GB" sz="1200" b="1" dirty="0">
                <a:latin typeface="Constantia" panose="02030602050306030303" pitchFamily="18" charset="0"/>
              </a:rPr>
              <a:t>this </a:t>
            </a:r>
            <a:r>
              <a:rPr lang="en-GB" sz="1200" b="1" dirty="0" smtClean="0">
                <a:latin typeface="Constantia" panose="02030602050306030303" pitchFamily="18" charset="0"/>
              </a:rPr>
              <a:t>world </a:t>
            </a:r>
            <a:r>
              <a:rPr lang="en-GB" sz="1200" b="1" dirty="0">
                <a:latin typeface="Constantia" panose="02030602050306030303" pitchFamily="18" charset="0"/>
              </a:rPr>
              <a:t>is unique. </a:t>
            </a:r>
            <a:endParaRPr lang="en-GB" sz="1200" b="1" dirty="0" smtClean="0">
              <a:latin typeface="Constantia" panose="02030602050306030303" pitchFamily="18" charset="0"/>
            </a:endParaRPr>
          </a:p>
          <a:p>
            <a:pPr marL="171450" indent="-171450">
              <a:buFont typeface="Arial" panose="020B0604020202020204" pitchFamily="34" charset="0"/>
              <a:buChar char="•"/>
            </a:pPr>
            <a:endParaRPr lang="en-GB" sz="1200" dirty="0">
              <a:latin typeface="Constantia" panose="02030602050306030303" pitchFamily="18" charset="0"/>
            </a:endParaRPr>
          </a:p>
          <a:p>
            <a:pPr marL="171450" indent="-171450">
              <a:buFont typeface="Arial" panose="020B0604020202020204" pitchFamily="34" charset="0"/>
              <a:buChar char="•"/>
            </a:pPr>
            <a:r>
              <a:rPr lang="en-GB" sz="1200" dirty="0">
                <a:latin typeface="Constantia" panose="02030602050306030303" pitchFamily="18" charset="0"/>
              </a:rPr>
              <a:t>t</a:t>
            </a:r>
            <a:r>
              <a:rPr lang="en-GB" sz="1200" dirty="0" smtClean="0">
                <a:latin typeface="Constantia" panose="02030602050306030303" pitchFamily="18" charset="0"/>
              </a:rPr>
              <a:t>he </a:t>
            </a:r>
            <a:r>
              <a:rPr lang="en-GB" sz="1200" dirty="0">
                <a:latin typeface="Constantia" panose="02030602050306030303" pitchFamily="18" charset="0"/>
              </a:rPr>
              <a:t>argument goes as follows: </a:t>
            </a:r>
          </a:p>
          <a:p>
            <a:r>
              <a:rPr lang="en-GB" sz="1200" dirty="0" smtClean="0">
                <a:latin typeface="Constantia" panose="02030602050306030303" pitchFamily="18" charset="0"/>
              </a:rPr>
              <a:t>    - earth </a:t>
            </a:r>
            <a:r>
              <a:rPr lang="en-GB" sz="1200" dirty="0">
                <a:latin typeface="Constantia" panose="02030602050306030303" pitchFamily="18" charset="0"/>
              </a:rPr>
              <a:t>(the substance) moves naturally to the </a:t>
            </a:r>
            <a:r>
              <a:rPr lang="en-GB" sz="1200" dirty="0" err="1" smtClean="0">
                <a:latin typeface="Constantia" panose="02030602050306030303" pitchFamily="18" charset="0"/>
              </a:rPr>
              <a:t>center</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 if the </a:t>
            </a:r>
            <a:r>
              <a:rPr lang="en-GB" sz="1200" dirty="0">
                <a:latin typeface="Constantia" panose="02030602050306030303" pitchFamily="18" charset="0"/>
              </a:rPr>
              <a:t>world is not unique there ought to be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at </a:t>
            </a:r>
            <a:r>
              <a:rPr lang="en-GB" sz="1200" dirty="0">
                <a:latin typeface="Constantia" panose="02030602050306030303" pitchFamily="18" charset="0"/>
              </a:rPr>
              <a:t>least two </a:t>
            </a:r>
            <a:r>
              <a:rPr lang="en-GB" sz="1200" dirty="0" err="1" smtClean="0">
                <a:latin typeface="Constantia" panose="02030602050306030303" pitchFamily="18" charset="0"/>
              </a:rPr>
              <a:t>centers</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  but </a:t>
            </a:r>
            <a:r>
              <a:rPr lang="en-GB" sz="1200" dirty="0">
                <a:latin typeface="Constantia" panose="02030602050306030303" pitchFamily="18" charset="0"/>
              </a:rPr>
              <a:t>then, how can earth know to which of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the </a:t>
            </a:r>
            <a:r>
              <a:rPr lang="en-GB" sz="1200" dirty="0">
                <a:latin typeface="Constantia" panose="02030602050306030303" pitchFamily="18" charset="0"/>
              </a:rPr>
              <a:t>two </a:t>
            </a:r>
            <a:r>
              <a:rPr lang="en-GB" sz="1200" dirty="0" err="1">
                <a:latin typeface="Constantia" panose="02030602050306030303" pitchFamily="18" charset="0"/>
              </a:rPr>
              <a:t>centers</a:t>
            </a:r>
            <a:r>
              <a:rPr lang="en-GB" sz="1200" dirty="0">
                <a:latin typeface="Constantia" panose="02030602050306030303" pitchFamily="18" charset="0"/>
              </a:rPr>
              <a:t> to go?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a:t>
            </a:r>
            <a:r>
              <a:rPr lang="en-GB" sz="1200" dirty="0">
                <a:latin typeface="Constantia" panose="02030602050306030303" pitchFamily="18" charset="0"/>
              </a:rPr>
              <a:t> </a:t>
            </a:r>
            <a:r>
              <a:rPr lang="en-GB" sz="1200" dirty="0" smtClean="0">
                <a:latin typeface="Constantia" panose="02030602050306030303" pitchFamily="18" charset="0"/>
              </a:rPr>
              <a:t>since </a:t>
            </a:r>
            <a:r>
              <a:rPr lang="en-GB" sz="1200" dirty="0">
                <a:latin typeface="Constantia" panose="02030602050306030303" pitchFamily="18" charset="0"/>
              </a:rPr>
              <a:t>``earthy'' objects have no trouble deciding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how </a:t>
            </a:r>
            <a:r>
              <a:rPr lang="en-GB" sz="1200" dirty="0">
                <a:latin typeface="Constantia" panose="02030602050306030303" pitchFamily="18" charset="0"/>
              </a:rPr>
              <a:t>to move, </a:t>
            </a:r>
            <a:r>
              <a:rPr lang="en-GB" sz="1200" dirty="0" smtClean="0">
                <a:latin typeface="Constantia" panose="02030602050306030303" pitchFamily="18" charset="0"/>
              </a:rPr>
              <a:t>there </a:t>
            </a:r>
            <a:r>
              <a:rPr lang="en-GB" sz="1200" dirty="0">
                <a:latin typeface="Constantia" panose="02030602050306030303" pitchFamily="18" charset="0"/>
              </a:rPr>
              <a:t>can only be one </a:t>
            </a:r>
            <a:r>
              <a:rPr lang="en-GB" sz="1200" dirty="0" err="1">
                <a:latin typeface="Constantia" panose="02030602050306030303" pitchFamily="18" charset="0"/>
              </a:rPr>
              <a:t>center</a:t>
            </a:r>
            <a:r>
              <a:rPr lang="en-GB" sz="1200" dirty="0">
                <a:latin typeface="Constantia" panose="02030602050306030303" pitchFamily="18" charset="0"/>
              </a:rPr>
              <a:t>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a:t>
            </a:r>
            <a:r>
              <a:rPr lang="en-GB" sz="1200" dirty="0">
                <a:latin typeface="Constantia" panose="02030602050306030303" pitchFamily="18" charset="0"/>
              </a:rPr>
              <a:t>the Earth) circled endlessly by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all </a:t>
            </a:r>
            <a:r>
              <a:rPr lang="en-GB" sz="1200" dirty="0">
                <a:latin typeface="Constantia" panose="02030602050306030303" pitchFamily="18" charset="0"/>
              </a:rPr>
              <a:t>heavenly bodies.</a:t>
            </a:r>
            <a:r>
              <a:rPr lang="en-GB" sz="1200" b="1" dirty="0" smtClean="0">
                <a:solidFill>
                  <a:prstClr val="white"/>
                </a:solidFill>
                <a:latin typeface="Constantia" panose="02030602050306030303" pitchFamily="18" charset="0"/>
              </a:rPr>
              <a:t>   </a:t>
            </a:r>
            <a:r>
              <a:rPr lang="en-GB" sz="1200" dirty="0" smtClean="0">
                <a:solidFill>
                  <a:prstClr val="white"/>
                </a:solidFill>
                <a:latin typeface="Constantia" panose="02030602050306030303" pitchFamily="18" charset="0"/>
              </a:rPr>
              <a:t> </a:t>
            </a:r>
          </a:p>
          <a:p>
            <a:endParaRPr lang="nl-NL" sz="1200" b="1" dirty="0">
              <a:solidFill>
                <a:prstClr val="white"/>
              </a:solidFill>
              <a:latin typeface="Constantia" panose="02030602050306030303" pitchFamily="18" charset="0"/>
            </a:endParaRPr>
          </a:p>
          <a:p>
            <a:pPr marL="171450" indent="-171450">
              <a:buFont typeface="Arial" panose="020B0604020202020204" pitchFamily="34" charset="0"/>
              <a:buChar char="•"/>
            </a:pPr>
            <a:r>
              <a:rPr lang="nl-NL" sz="1200" dirty="0" smtClean="0">
                <a:solidFill>
                  <a:prstClr val="white"/>
                </a:solidFill>
                <a:latin typeface="Constantia" panose="02030602050306030303" pitchFamily="18" charset="0"/>
              </a:rPr>
              <a:t>Note:     </a:t>
            </a:r>
          </a:p>
          <a:p>
            <a:r>
              <a:rPr lang="nl-NL" sz="1200" dirty="0" smtClean="0">
                <a:solidFill>
                  <a:prstClr val="white"/>
                </a:solidFill>
                <a:latin typeface="Constantia" panose="02030602050306030303" pitchFamily="18" charset="0"/>
              </a:rPr>
              <a:t>     - this cosmological tenet turned out to be </a:t>
            </a:r>
          </a:p>
          <a:p>
            <a:r>
              <a:rPr lang="nl-NL" sz="1200" dirty="0">
                <a:solidFill>
                  <a:prstClr val="white"/>
                </a:solidFill>
                <a:latin typeface="Constantia" panose="02030602050306030303" pitchFamily="18" charset="0"/>
              </a:rPr>
              <a:t> </a:t>
            </a:r>
            <a:r>
              <a:rPr lang="nl-NL" sz="1200" dirty="0" smtClean="0">
                <a:solidFill>
                  <a:prstClr val="white"/>
                </a:solidFill>
                <a:latin typeface="Constantia" panose="02030602050306030303" pitchFamily="18" charset="0"/>
              </a:rPr>
              <a:t>      completely wrong with the discovery of the </a:t>
            </a:r>
          </a:p>
          <a:p>
            <a:r>
              <a:rPr lang="nl-NL" sz="1200" dirty="0">
                <a:solidFill>
                  <a:prstClr val="white"/>
                </a:solidFill>
                <a:latin typeface="Constantia" panose="02030602050306030303" pitchFamily="18" charset="0"/>
              </a:rPr>
              <a:t> </a:t>
            </a:r>
            <a:r>
              <a:rPr lang="nl-NL" sz="1200" dirty="0" smtClean="0">
                <a:solidFill>
                  <a:prstClr val="white"/>
                </a:solidFill>
                <a:latin typeface="Constantia" panose="02030602050306030303" pitchFamily="18" charset="0"/>
              </a:rPr>
              <a:t>      moons of Jupiter</a:t>
            </a:r>
            <a:endParaRPr lang="en-GB" sz="1200" dirty="0">
              <a:solidFill>
                <a:prstClr val="white"/>
              </a:solidFill>
              <a:latin typeface="Constantia" panose="02030602050306030303" pitchFamily="18" charset="0"/>
            </a:endParaRPr>
          </a:p>
        </p:txBody>
      </p:sp>
    </p:spTree>
    <p:extLst>
      <p:ext uri="{BB962C8B-B14F-4D97-AF65-F5344CB8AC3E}">
        <p14:creationId xmlns:p14="http://schemas.microsoft.com/office/powerpoint/2010/main" val="1561639307"/>
      </p:ext>
    </p:extLst>
  </p:cSld>
  <p:clrMapOvr>
    <a:masterClrMapping/>
  </p:clrMapOvr>
  <p:transition spd="slow">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428" y="557854"/>
            <a:ext cx="4639258" cy="5968690"/>
          </a:xfrm>
          <a:prstGeom prst="rect">
            <a:avLst/>
          </a:prstGeom>
        </p:spPr>
      </p:pic>
      <p:sp>
        <p:nvSpPr>
          <p:cNvPr id="29698" name="Rectangle 2"/>
          <p:cNvSpPr>
            <a:spLocks noGrp="1" noChangeArrowheads="1"/>
          </p:cNvSpPr>
          <p:nvPr>
            <p:ph type="title"/>
          </p:nvPr>
        </p:nvSpPr>
        <p:spPr>
          <a:xfrm>
            <a:off x="4929188" y="260648"/>
            <a:ext cx="8229600" cy="1143000"/>
          </a:xfrm>
        </p:spPr>
        <p:txBody>
          <a:bodyPr>
            <a:normAutofit fontScale="90000"/>
          </a:bodyPr>
          <a:lstStyle/>
          <a:p>
            <a:pPr eaLnBrk="1" fontAlgn="auto" hangingPunct="1">
              <a:spcAft>
                <a:spcPts val="0"/>
              </a:spcAft>
              <a:defRPr/>
            </a:pPr>
            <a:r>
              <a:rPr sz="2800" dirty="0" smtClean="0"/>
              <a:t> </a:t>
            </a:r>
            <a:br>
              <a:rPr sz="2800" dirty="0" smtClean="0"/>
            </a:br>
            <a:r>
              <a:rPr sz="2800" dirty="0" smtClean="0"/>
              <a:t/>
            </a:r>
            <a:br>
              <a:rPr sz="2800" dirty="0" smtClean="0"/>
            </a:br>
            <a:r>
              <a:rPr sz="5000" dirty="0" smtClean="0"/>
              <a:t>On the Heavens</a:t>
            </a:r>
            <a:r>
              <a:rPr sz="2800" dirty="0" smtClean="0"/>
              <a:t/>
            </a:r>
            <a:br>
              <a:rPr sz="2800" dirty="0" smtClean="0"/>
            </a:br>
            <a:endParaRPr sz="3300" dirty="0"/>
          </a:p>
        </p:txBody>
      </p:sp>
      <p:sp>
        <p:nvSpPr>
          <p:cNvPr id="6" name="Rectangle 5"/>
          <p:cNvSpPr/>
          <p:nvPr/>
        </p:nvSpPr>
        <p:spPr>
          <a:xfrm>
            <a:off x="4929188" y="1353968"/>
            <a:ext cx="4000500" cy="51589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148428" y="557854"/>
            <a:ext cx="4643438" cy="59686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extBox 1"/>
          <p:cNvSpPr txBox="1"/>
          <p:nvPr/>
        </p:nvSpPr>
        <p:spPr>
          <a:xfrm>
            <a:off x="4929187" y="1532763"/>
            <a:ext cx="4175017" cy="4801314"/>
          </a:xfrm>
          <a:prstGeom prst="rect">
            <a:avLst/>
          </a:prstGeom>
          <a:noFill/>
        </p:spPr>
        <p:txBody>
          <a:bodyPr wrap="square" rtlCol="0">
            <a:spAutoFit/>
          </a:bodyPr>
          <a:lstStyle/>
          <a:p>
            <a:pPr marL="285750" indent="-285750">
              <a:buFont typeface="Arial" panose="020B0604020202020204" pitchFamily="34" charset="0"/>
              <a:buChar char="•"/>
            </a:pPr>
            <a:r>
              <a:rPr lang="nl-NL" sz="2000" b="1" dirty="0" smtClean="0">
                <a:solidFill>
                  <a:prstClr val="white"/>
                </a:solidFill>
                <a:latin typeface="Constantia" panose="02030602050306030303" pitchFamily="18" charset="0"/>
              </a:rPr>
              <a:t>Existence</a:t>
            </a:r>
          </a:p>
          <a:p>
            <a:endParaRPr lang="nl-NL" sz="1200" b="1" dirty="0" smtClean="0">
              <a:solidFill>
                <a:prstClr val="white"/>
              </a:solidFill>
              <a:latin typeface="Constantia" panose="02030602050306030303" pitchFamily="18" charset="0"/>
            </a:endParaRPr>
          </a:p>
          <a:p>
            <a:endParaRPr lang="nl-NL" sz="1200" b="1" dirty="0" smtClean="0">
              <a:solidFill>
                <a:prstClr val="white"/>
              </a:solidFill>
              <a:latin typeface="Constantia" panose="02030602050306030303" pitchFamily="18" charset="0"/>
            </a:endParaRPr>
          </a:p>
          <a:p>
            <a:endParaRPr lang="nl-NL" sz="1200" b="1" dirty="0">
              <a:solidFill>
                <a:prstClr val="white"/>
              </a:solidFill>
              <a:latin typeface="Constantia" panose="02030602050306030303" pitchFamily="18" charset="0"/>
            </a:endParaRPr>
          </a:p>
          <a:p>
            <a:pPr marL="171450" indent="-171450">
              <a:buFont typeface="Arial" panose="020B0604020202020204" pitchFamily="34" charset="0"/>
              <a:buChar char="•"/>
            </a:pPr>
            <a:r>
              <a:rPr lang="en-GB" sz="1200" b="1" dirty="0">
                <a:solidFill>
                  <a:prstClr val="white"/>
                </a:solidFill>
                <a:latin typeface="Constantia" panose="02030602050306030303" pitchFamily="18" charset="0"/>
              </a:rPr>
              <a:t> </a:t>
            </a:r>
            <a:r>
              <a:rPr lang="en-GB" sz="1200" b="1" dirty="0" smtClean="0">
                <a:solidFill>
                  <a:prstClr val="white"/>
                </a:solidFill>
                <a:latin typeface="Constantia" panose="02030602050306030303" pitchFamily="18" charset="0"/>
              </a:rPr>
              <a:t>the world did not come into being at one time</a:t>
            </a:r>
          </a:p>
          <a:p>
            <a:pPr marL="171450" indent="-171450">
              <a:buFont typeface="Arial" panose="020B0604020202020204" pitchFamily="34" charset="0"/>
              <a:buChar char="•"/>
            </a:pPr>
            <a:endParaRPr lang="en-GB" sz="1200" b="1" dirty="0">
              <a:solidFill>
                <a:prstClr val="white"/>
              </a:solidFill>
              <a:latin typeface="Constantia" panose="02030602050306030303" pitchFamily="18" charset="0"/>
            </a:endParaRPr>
          </a:p>
          <a:p>
            <a:pPr marL="171450" indent="-171450">
              <a:buFont typeface="Arial" panose="020B0604020202020204" pitchFamily="34" charset="0"/>
              <a:buChar char="•"/>
            </a:pPr>
            <a:r>
              <a:rPr lang="en-GB" sz="1200" b="1" dirty="0" smtClean="0">
                <a:solidFill>
                  <a:prstClr val="white"/>
                </a:solidFill>
                <a:latin typeface="Constantia" panose="02030602050306030303" pitchFamily="18" charset="0"/>
              </a:rPr>
              <a:t>The world has existed, unchanged for all eternity</a:t>
            </a:r>
          </a:p>
          <a:p>
            <a:r>
              <a:rPr lang="nl-NL" sz="1200" b="1" dirty="0" smtClean="0">
                <a:solidFill>
                  <a:prstClr val="white"/>
                </a:solidFill>
                <a:latin typeface="Constantia" panose="02030602050306030303" pitchFamily="18" charset="0"/>
              </a:rPr>
              <a:t>      - </a:t>
            </a:r>
            <a:r>
              <a:rPr lang="en-GB" sz="1200" dirty="0" smtClean="0">
                <a:latin typeface="Constantia" panose="02030602050306030303" pitchFamily="18" charset="0"/>
              </a:rPr>
              <a:t>it </a:t>
            </a:r>
            <a:r>
              <a:rPr lang="en-GB" sz="1200" dirty="0">
                <a:latin typeface="Constantia" panose="02030602050306030303" pitchFamily="18" charset="0"/>
              </a:rPr>
              <a:t>had to be that way since it was ``perfect</a:t>
            </a:r>
            <a:r>
              <a:rPr lang="en-GB" sz="1200" dirty="0" smtClean="0">
                <a:latin typeface="Constantia" panose="02030602050306030303" pitchFamily="18" charset="0"/>
              </a:rPr>
              <a:t>''; </a:t>
            </a:r>
          </a:p>
          <a:p>
            <a:r>
              <a:rPr lang="en-GB" sz="1200" dirty="0">
                <a:latin typeface="Constantia" panose="02030602050306030303" pitchFamily="18" charset="0"/>
              </a:rPr>
              <a:t> </a:t>
            </a:r>
            <a:r>
              <a:rPr lang="en-GB" sz="1200" dirty="0" smtClean="0">
                <a:latin typeface="Constantia" panose="02030602050306030303" pitchFamily="18" charset="0"/>
              </a:rPr>
              <a:t>     - the </a:t>
            </a:r>
            <a:r>
              <a:rPr lang="en-GB" sz="1200" dirty="0">
                <a:latin typeface="Constantia" panose="02030602050306030303" pitchFamily="18" charset="0"/>
              </a:rPr>
              <a:t>universe is in a kind of ``steady state scenario''. </a:t>
            </a:r>
            <a:endParaRPr lang="en-GB" sz="1200" dirty="0" smtClean="0">
              <a:latin typeface="Constantia" panose="02030602050306030303" pitchFamily="18" charset="0"/>
            </a:endParaRPr>
          </a:p>
          <a:p>
            <a:endParaRPr lang="en-GB" sz="1200" dirty="0">
              <a:latin typeface="Constantia" panose="02030602050306030303" pitchFamily="18" charset="0"/>
            </a:endParaRPr>
          </a:p>
          <a:p>
            <a:pPr marL="171450" indent="-171450">
              <a:buFont typeface="Arial" panose="020B0604020202020204" pitchFamily="34" charset="0"/>
              <a:buChar char="•"/>
            </a:pPr>
            <a:r>
              <a:rPr lang="en-GB" sz="1200" dirty="0" smtClean="0">
                <a:latin typeface="Constantia" panose="02030602050306030303" pitchFamily="18" charset="0"/>
              </a:rPr>
              <a:t>Still</a:t>
            </a:r>
            <a:r>
              <a:rPr lang="en-GB" sz="1200" dirty="0">
                <a:latin typeface="Constantia" panose="02030602050306030303" pitchFamily="18" charset="0"/>
              </a:rPr>
              <a:t>, since he believed that the sphere was the most perfect of the geometrical shapes, </a:t>
            </a:r>
            <a:endParaRPr lang="en-GB" sz="1200" dirty="0" smtClean="0">
              <a:latin typeface="Constantia" panose="02030602050306030303" pitchFamily="18" charset="0"/>
            </a:endParaRPr>
          </a:p>
          <a:p>
            <a:pPr marL="171450" indent="-171450">
              <a:buFont typeface="Arial" panose="020B0604020202020204" pitchFamily="34" charset="0"/>
              <a:buChar char="•"/>
            </a:pPr>
            <a:r>
              <a:rPr lang="en-GB" sz="1200" dirty="0">
                <a:latin typeface="Constantia" panose="02030602050306030303" pitchFamily="18" charset="0"/>
              </a:rPr>
              <a:t> </a:t>
            </a:r>
            <a:r>
              <a:rPr lang="en-GB" sz="1200" dirty="0" smtClean="0">
                <a:latin typeface="Constantia" panose="02030602050306030303" pitchFamily="18" charset="0"/>
              </a:rPr>
              <a:t>the </a:t>
            </a:r>
            <a:r>
              <a:rPr lang="en-GB" sz="1200" dirty="0">
                <a:latin typeface="Constantia" panose="02030602050306030303" pitchFamily="18" charset="0"/>
              </a:rPr>
              <a:t>universe did have a </a:t>
            </a:r>
            <a:r>
              <a:rPr lang="en-GB" sz="1200" dirty="0" err="1">
                <a:latin typeface="Constantia" panose="02030602050306030303" pitchFamily="18" charset="0"/>
              </a:rPr>
              <a:t>center</a:t>
            </a:r>
            <a:r>
              <a:rPr lang="en-GB" sz="1200" dirty="0">
                <a:latin typeface="Constantia" panose="02030602050306030303" pitchFamily="18" charset="0"/>
              </a:rPr>
              <a:t> (the Earth) </a:t>
            </a:r>
            <a:endParaRPr lang="en-GB" sz="1200" dirty="0" smtClean="0">
              <a:latin typeface="Constantia" panose="02030602050306030303" pitchFamily="18" charset="0"/>
            </a:endParaRPr>
          </a:p>
          <a:p>
            <a:pPr marL="171450" indent="-171450">
              <a:buFont typeface="Arial" panose="020B0604020202020204" pitchFamily="34" charset="0"/>
              <a:buChar char="•"/>
            </a:pPr>
            <a:r>
              <a:rPr lang="en-GB" sz="1200" dirty="0" smtClean="0">
                <a:latin typeface="Constantia" panose="02030602050306030303" pitchFamily="18" charset="0"/>
              </a:rPr>
              <a:t>and </a:t>
            </a:r>
            <a:r>
              <a:rPr lang="en-GB" sz="1200" dirty="0">
                <a:latin typeface="Constantia" panose="02030602050306030303" pitchFamily="18" charset="0"/>
              </a:rPr>
              <a:t>its ``material'' part had an edge, </a:t>
            </a:r>
          </a:p>
          <a:p>
            <a:pPr marL="171450" indent="-171450">
              <a:buFont typeface="Arial" panose="020B0604020202020204" pitchFamily="34" charset="0"/>
              <a:buChar char="•"/>
            </a:pPr>
            <a:r>
              <a:rPr lang="en-GB" sz="1200" dirty="0" smtClean="0">
                <a:latin typeface="Constantia" panose="02030602050306030303" pitchFamily="18" charset="0"/>
              </a:rPr>
              <a:t>which </a:t>
            </a:r>
            <a:r>
              <a:rPr lang="en-GB" sz="1200" dirty="0">
                <a:latin typeface="Constantia" panose="02030602050306030303" pitchFamily="18" charset="0"/>
              </a:rPr>
              <a:t>was ``gradual''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 starting </a:t>
            </a:r>
            <a:r>
              <a:rPr lang="en-GB" sz="1200" dirty="0">
                <a:latin typeface="Constantia" panose="02030602050306030303" pitchFamily="18" charset="0"/>
              </a:rPr>
              <a:t>in the lunar and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 ending </a:t>
            </a:r>
            <a:r>
              <a:rPr lang="en-GB" sz="1200" dirty="0">
                <a:latin typeface="Constantia" panose="02030602050306030303" pitchFamily="18" charset="0"/>
              </a:rPr>
              <a:t>in the fixed star sphere. </a:t>
            </a:r>
            <a:endParaRPr lang="en-GB" sz="1200" dirty="0" smtClean="0">
              <a:latin typeface="Constantia" panose="02030602050306030303" pitchFamily="18" charset="0"/>
            </a:endParaRPr>
          </a:p>
          <a:p>
            <a:pPr marL="171450" indent="-171450">
              <a:buFont typeface="Arial" panose="020B0604020202020204" pitchFamily="34" charset="0"/>
              <a:buChar char="•"/>
            </a:pPr>
            <a:r>
              <a:rPr lang="en-GB" sz="1200" dirty="0" smtClean="0">
                <a:latin typeface="Constantia" panose="02030602050306030303" pitchFamily="18" charset="0"/>
              </a:rPr>
              <a:t>Beyond </a:t>
            </a:r>
            <a:r>
              <a:rPr lang="en-GB" sz="1200" dirty="0">
                <a:latin typeface="Constantia" panose="02030602050306030303" pitchFamily="18" charset="0"/>
              </a:rPr>
              <a:t>the sphere of the stars the universe continued </a:t>
            </a:r>
            <a:endParaRPr lang="en-GB" sz="1200" dirty="0" smtClean="0">
              <a:latin typeface="Constantia" panose="02030602050306030303" pitchFamily="18" charset="0"/>
            </a:endParaRPr>
          </a:p>
          <a:p>
            <a:r>
              <a:rPr lang="en-GB" sz="1200" dirty="0" smtClean="0">
                <a:latin typeface="Constantia" panose="02030602050306030303" pitchFamily="18" charset="0"/>
              </a:rPr>
              <a:t>     into </a:t>
            </a:r>
            <a:r>
              <a:rPr lang="en-GB" sz="1200" dirty="0">
                <a:latin typeface="Constantia" panose="02030602050306030303" pitchFamily="18" charset="0"/>
              </a:rPr>
              <a:t>the spiritual realm where material things cannot </a:t>
            </a:r>
            <a:r>
              <a:rPr lang="en-GB" sz="1200" dirty="0" smtClean="0">
                <a:latin typeface="Constantia" panose="02030602050306030303" pitchFamily="18" charset="0"/>
              </a:rPr>
              <a:t>be</a:t>
            </a:r>
          </a:p>
          <a:p>
            <a:endParaRPr lang="nl-NL" sz="1200" b="1" dirty="0">
              <a:solidFill>
                <a:prstClr val="white"/>
              </a:solidFill>
              <a:latin typeface="Constantia" panose="02030602050306030303" pitchFamily="18" charset="0"/>
            </a:endParaRPr>
          </a:p>
          <a:p>
            <a:pPr marL="171450" indent="-171450">
              <a:buFont typeface="Arial" panose="020B0604020202020204" pitchFamily="34" charset="0"/>
              <a:buChar char="•"/>
            </a:pPr>
            <a:r>
              <a:rPr lang="en-GB" sz="1200" dirty="0">
                <a:latin typeface="Constantia" panose="02030602050306030303" pitchFamily="18" charset="0"/>
              </a:rPr>
              <a:t>This is in direct conflict with the Biblical description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of </a:t>
            </a:r>
            <a:r>
              <a:rPr lang="en-GB" sz="1200" dirty="0">
                <a:latin typeface="Constantia" panose="02030602050306030303" pitchFamily="18" charset="0"/>
              </a:rPr>
              <a:t>creation, and an enormous amount of effort was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spent </a:t>
            </a:r>
            <a:r>
              <a:rPr lang="en-GB" sz="1200" dirty="0">
                <a:latin typeface="Constantia" panose="02030602050306030303" pitchFamily="18" charset="0"/>
              </a:rPr>
              <a:t>by the medieval philosophers in trying to </a:t>
            </a:r>
            <a:endParaRPr lang="en-GB" sz="1200" dirty="0" smtClean="0">
              <a:latin typeface="Constantia" panose="02030602050306030303" pitchFamily="18" charset="0"/>
            </a:endParaRPr>
          </a:p>
          <a:p>
            <a:r>
              <a:rPr lang="en-GB" sz="1200" dirty="0">
                <a:latin typeface="Constantia" panose="02030602050306030303" pitchFamily="18" charset="0"/>
              </a:rPr>
              <a:t> </a:t>
            </a:r>
            <a:r>
              <a:rPr lang="en-GB" sz="1200" dirty="0" smtClean="0">
                <a:latin typeface="Constantia" panose="02030602050306030303" pitchFamily="18" charset="0"/>
              </a:rPr>
              <a:t>   reconcile </a:t>
            </a:r>
            <a:r>
              <a:rPr lang="en-GB" sz="1200" dirty="0">
                <a:latin typeface="Constantia" panose="02030602050306030303" pitchFamily="18" charset="0"/>
              </a:rPr>
              <a:t>these views.</a:t>
            </a:r>
            <a:endParaRPr lang="en-GB" sz="1200" b="1" dirty="0" smtClean="0">
              <a:solidFill>
                <a:prstClr val="white"/>
              </a:solidFill>
              <a:latin typeface="Constantia" panose="02030602050306030303" pitchFamily="18" charset="0"/>
            </a:endParaRPr>
          </a:p>
          <a:p>
            <a:pPr marL="171450" indent="-171450">
              <a:buFont typeface="Arial" panose="020B0604020202020204" pitchFamily="34" charset="0"/>
              <a:buChar char="•"/>
            </a:pPr>
            <a:endParaRPr lang="en-GB" sz="1200" dirty="0">
              <a:solidFill>
                <a:prstClr val="white"/>
              </a:solidFill>
              <a:latin typeface="Constantia" panose="02030602050306030303" pitchFamily="18" charset="0"/>
            </a:endParaRPr>
          </a:p>
        </p:txBody>
      </p:sp>
    </p:spTree>
    <p:extLst>
      <p:ext uri="{BB962C8B-B14F-4D97-AF65-F5344CB8AC3E}">
        <p14:creationId xmlns:p14="http://schemas.microsoft.com/office/powerpoint/2010/main" val="323866456"/>
      </p:ext>
    </p:extLst>
  </p:cSld>
  <p:clrMapOvr>
    <a:masterClrMapping/>
  </p:clrMapOvr>
  <p:transition spd="slow">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5" descr="AD_halle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214438"/>
            <a:ext cx="11501438" cy="130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2844" y="142852"/>
            <a:ext cx="9644098" cy="1143000"/>
          </a:xfrm>
        </p:spPr>
        <p:txBody>
          <a:bodyPr>
            <a:noAutofit/>
          </a:bodyPr>
          <a:lstStyle/>
          <a:p>
            <a:pPr eaLnBrk="1" fontAlgn="auto" hangingPunct="1">
              <a:spcAft>
                <a:spcPts val="0"/>
              </a:spcAft>
              <a:defRPr/>
            </a:pPr>
            <a:r>
              <a:rPr sz="5500" b="1" dirty="0" smtClean="0">
                <a:solidFill>
                  <a:schemeClr val="accent2">
                    <a:lumMod val="60000"/>
                    <a:lumOff val="40000"/>
                  </a:schemeClr>
                </a:solidFill>
              </a:rPr>
              <a:t>   </a:t>
            </a:r>
            <a:r>
              <a:rPr sz="5500" b="1" dirty="0" smtClean="0">
                <a:solidFill>
                  <a:schemeClr val="tx1"/>
                </a:solidFill>
              </a:rPr>
              <a:t>Babylonian  Astronomy</a:t>
            </a:r>
            <a:endParaRPr sz="5500" b="1" dirty="0">
              <a:solidFill>
                <a:schemeClr val="tx1"/>
              </a:solidFill>
            </a:endParaRPr>
          </a:p>
        </p:txBody>
      </p:sp>
      <p:sp>
        <p:nvSpPr>
          <p:cNvPr id="4" name="Rectangle 3"/>
          <p:cNvSpPr/>
          <p:nvPr/>
        </p:nvSpPr>
        <p:spPr>
          <a:xfrm>
            <a:off x="142875" y="1500188"/>
            <a:ext cx="8858250" cy="5214937"/>
          </a:xfrm>
          <a:prstGeom prst="rect">
            <a:avLst/>
          </a:prstGeom>
          <a:solidFill>
            <a:schemeClr val="tx2">
              <a:lumMod val="25000"/>
              <a:alpha val="69000"/>
            </a:schemeClr>
          </a:solidFill>
          <a:ln w="3810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TextBox 2"/>
          <p:cNvSpPr txBox="1"/>
          <p:nvPr/>
        </p:nvSpPr>
        <p:spPr>
          <a:xfrm>
            <a:off x="214282" y="1428736"/>
            <a:ext cx="8715436" cy="5293757"/>
          </a:xfrm>
          <a:prstGeom prst="rect">
            <a:avLst/>
          </a:prstGeom>
          <a:noFill/>
        </p:spPr>
        <p:txBody>
          <a:bodyPr>
            <a:spAutoFit/>
            <a:scene3d>
              <a:camera prst="orthographicFront"/>
              <a:lightRig rig="sunset" dir="t"/>
            </a:scene3d>
            <a:sp3d prstMaterial="translucentPowder"/>
          </a:bodyPr>
          <a:lstStyle/>
          <a:p>
            <a:pPr>
              <a:defRPr/>
            </a:pPr>
            <a:endParaRPr lang="en-US" sz="2800" dirty="0">
              <a:solidFill>
                <a:prstClr val="white"/>
              </a:solidFill>
            </a:endParaRPr>
          </a:p>
          <a:p>
            <a:pPr>
              <a:defRPr/>
            </a:pPr>
            <a:r>
              <a:rPr lang="en-US" sz="2800" b="1" dirty="0">
                <a:solidFill>
                  <a:prstClr val="white">
                    <a:lumMod val="95000"/>
                  </a:prstClr>
                </a:solidFill>
                <a:effectLst>
                  <a:outerShdw blurRad="50800" dist="38100" dir="2700000" algn="tl" rotWithShape="0">
                    <a:prstClr val="black">
                      <a:alpha val="40000"/>
                    </a:prstClr>
                  </a:outerShdw>
                </a:effectLst>
                <a:latin typeface="Constantia"/>
              </a:rPr>
              <a:t>Two distinct periods of flowering:</a:t>
            </a:r>
          </a:p>
          <a:p>
            <a:pPr>
              <a:defRPr/>
            </a:pPr>
            <a:endParaRPr lang="en-US" sz="2800" b="1" dirty="0">
              <a:solidFill>
                <a:prstClr val="white">
                  <a:lumMod val="95000"/>
                </a:prstClr>
              </a:solidFill>
              <a:effectLst>
                <a:outerShdw blurRad="50800" dist="38100" dir="2700000" algn="tl" rotWithShape="0">
                  <a:prstClr val="black">
                    <a:alpha val="40000"/>
                  </a:prstClr>
                </a:outerShdw>
              </a:effectLst>
              <a:latin typeface="Constantia"/>
            </a:endParaRPr>
          </a:p>
          <a:p>
            <a:pPr marL="457200" indent="-457200">
              <a:buFont typeface="Arial" panose="020B0604020202020204" pitchFamily="34" charset="0"/>
              <a:buChar char="•"/>
              <a:defRPr/>
            </a:pPr>
            <a:r>
              <a:rPr lang="en-US" sz="2800" b="1" dirty="0">
                <a:solidFill>
                  <a:prstClr val="white">
                    <a:lumMod val="95000"/>
                  </a:prstClr>
                </a:solidFill>
                <a:effectLst>
                  <a:outerShdw blurRad="50800" dist="38100" dir="2700000" algn="tl" rotWithShape="0">
                    <a:prstClr val="black">
                      <a:alpha val="40000"/>
                    </a:prstClr>
                  </a:outerShdw>
                </a:effectLst>
                <a:latin typeface="Constantia"/>
              </a:rPr>
              <a:t>Old Babylonian astronomy:</a:t>
            </a:r>
          </a:p>
          <a:p>
            <a:pPr>
              <a:defRPr/>
            </a:pPr>
            <a:r>
              <a:rPr lang="en-US" sz="2800" b="1" dirty="0">
                <a:solidFill>
                  <a:prstClr val="white">
                    <a:lumMod val="95000"/>
                  </a:prstClr>
                </a:solidFill>
                <a:effectLst>
                  <a:outerShdw blurRad="50800" dist="38100" dir="2700000" algn="tl" rotWithShape="0">
                    <a:prstClr val="black">
                      <a:alpha val="40000"/>
                    </a:prstClr>
                  </a:outerShdw>
                </a:effectLst>
                <a:latin typeface="Constantia"/>
              </a:rPr>
              <a:t>     </a:t>
            </a:r>
            <a:r>
              <a:rPr lang="en-US" sz="2400" b="1" dirty="0">
                <a:solidFill>
                  <a:prstClr val="white">
                    <a:lumMod val="95000"/>
                  </a:prstClr>
                </a:solidFill>
                <a:effectLst>
                  <a:outerShdw blurRad="50800" dist="38100" dir="2700000" algn="tl" rotWithShape="0">
                    <a:prstClr val="black">
                      <a:alpha val="40000"/>
                    </a:prstClr>
                  </a:outerShdw>
                </a:effectLst>
                <a:latin typeface="Constantia"/>
              </a:rPr>
              <a:t>during and after  </a:t>
            </a:r>
          </a:p>
          <a:p>
            <a:pPr>
              <a:defRPr/>
            </a:pPr>
            <a:r>
              <a:rPr lang="en-US" sz="2400" b="1" dirty="0">
                <a:solidFill>
                  <a:prstClr val="white">
                    <a:lumMod val="95000"/>
                  </a:prstClr>
                </a:solidFill>
                <a:effectLst>
                  <a:outerShdw blurRad="50800" dist="38100" dir="2700000" algn="tl" rotWithShape="0">
                    <a:prstClr val="black">
                      <a:alpha val="40000"/>
                    </a:prstClr>
                  </a:outerShdw>
                </a:effectLst>
                <a:latin typeface="Constantia"/>
              </a:rPr>
              <a:t>      First Babylonian dynasty  (Hammurabi)       1830-1531 BCE</a:t>
            </a:r>
          </a:p>
          <a:p>
            <a:pPr>
              <a:defRPr/>
            </a:pPr>
            <a:r>
              <a:rPr lang="en-US" sz="2800" b="1" dirty="0">
                <a:solidFill>
                  <a:prstClr val="white">
                    <a:lumMod val="95000"/>
                  </a:prstClr>
                </a:solidFill>
                <a:effectLst>
                  <a:outerShdw blurRad="50800" dist="38100" dir="2700000" algn="tl" rotWithShape="0">
                    <a:prstClr val="black">
                      <a:alpha val="40000"/>
                    </a:prstClr>
                  </a:outerShdw>
                </a:effectLst>
                <a:latin typeface="Constantia"/>
              </a:rPr>
              <a:t>  </a:t>
            </a:r>
          </a:p>
          <a:p>
            <a:pPr marL="457200" indent="-457200">
              <a:buFont typeface="Arial" panose="020B0604020202020204" pitchFamily="34" charset="0"/>
              <a:buChar char="•"/>
              <a:defRPr/>
            </a:pPr>
            <a:r>
              <a:rPr lang="en-US" sz="2800" b="1" dirty="0">
                <a:solidFill>
                  <a:prstClr val="white">
                    <a:lumMod val="95000"/>
                  </a:prstClr>
                </a:solidFill>
                <a:effectLst>
                  <a:outerShdw blurRad="50800" dist="38100" dir="2700000" algn="tl" rotWithShape="0">
                    <a:prstClr val="black">
                      <a:alpha val="40000"/>
                    </a:prstClr>
                  </a:outerShdw>
                </a:effectLst>
                <a:latin typeface="Constantia"/>
              </a:rPr>
              <a:t>New Babylonian/Chaldean  astronomy:      </a:t>
            </a:r>
          </a:p>
          <a:p>
            <a:pPr>
              <a:defRPr/>
            </a:pPr>
            <a:r>
              <a:rPr lang="en-US" sz="2800" b="1" dirty="0">
                <a:solidFill>
                  <a:prstClr val="white">
                    <a:lumMod val="95000"/>
                  </a:prstClr>
                </a:solidFill>
                <a:effectLst>
                  <a:outerShdw blurRad="50800" dist="38100" dir="2700000" algn="tl" rotWithShape="0">
                    <a:prstClr val="black">
                      <a:alpha val="40000"/>
                    </a:prstClr>
                  </a:outerShdw>
                </a:effectLst>
                <a:latin typeface="Constantia"/>
              </a:rPr>
              <a:t>      </a:t>
            </a:r>
            <a:r>
              <a:rPr lang="en-US" sz="2400" b="1" dirty="0">
                <a:solidFill>
                  <a:prstClr val="white">
                    <a:lumMod val="95000"/>
                  </a:prstClr>
                </a:solidFill>
                <a:effectLst>
                  <a:outerShdw blurRad="50800" dist="38100" dir="2700000" algn="tl" rotWithShape="0">
                    <a:prstClr val="black">
                      <a:alpha val="40000"/>
                    </a:prstClr>
                  </a:outerShdw>
                </a:effectLst>
                <a:latin typeface="Constantia"/>
              </a:rPr>
              <a:t>Neo-Babylonian         (Nebuchadnezzar)         626-539 BCE</a:t>
            </a:r>
          </a:p>
          <a:p>
            <a:pPr>
              <a:defRPr/>
            </a:pPr>
            <a:r>
              <a:rPr lang="en-US" sz="2400" b="1" dirty="0">
                <a:solidFill>
                  <a:prstClr val="white">
                    <a:lumMod val="95000"/>
                  </a:prstClr>
                </a:solidFill>
                <a:effectLst>
                  <a:outerShdw blurRad="50800" dist="38100" dir="2700000" algn="tl" rotWithShape="0">
                    <a:prstClr val="black">
                      <a:alpha val="40000"/>
                    </a:prstClr>
                  </a:outerShdw>
                </a:effectLst>
                <a:latin typeface="Constantia"/>
              </a:rPr>
              <a:t>       Medo-Persian                                                           539-331  BCE</a:t>
            </a:r>
          </a:p>
          <a:p>
            <a:pPr>
              <a:defRPr/>
            </a:pPr>
            <a:r>
              <a:rPr lang="en-US" sz="2400" b="1" dirty="0">
                <a:solidFill>
                  <a:prstClr val="white">
                    <a:lumMod val="95000"/>
                  </a:prstClr>
                </a:solidFill>
                <a:effectLst>
                  <a:outerShdw blurRad="50800" dist="38100" dir="2700000" algn="tl" rotWithShape="0">
                    <a:prstClr val="black">
                      <a:alpha val="40000"/>
                    </a:prstClr>
                  </a:outerShdw>
                </a:effectLst>
                <a:latin typeface="Constantia"/>
              </a:rPr>
              <a:t>       Seleucid                                                                      335-141  BCE</a:t>
            </a:r>
          </a:p>
          <a:p>
            <a:pPr>
              <a:defRPr/>
            </a:pPr>
            <a:r>
              <a:rPr lang="en-US" sz="2400" b="1" dirty="0">
                <a:solidFill>
                  <a:prstClr val="white">
                    <a:lumMod val="95000"/>
                  </a:prstClr>
                </a:solidFill>
                <a:effectLst>
                  <a:outerShdw blurRad="50800" dist="38100" dir="2700000" algn="tl" rotWithShape="0">
                    <a:prstClr val="black">
                      <a:alpha val="40000"/>
                    </a:prstClr>
                  </a:outerShdw>
                </a:effectLst>
                <a:latin typeface="Constantia"/>
              </a:rPr>
              <a:t>       Parthian                                                              129 BCE-224 AD</a:t>
            </a:r>
          </a:p>
          <a:p>
            <a:pPr>
              <a:defRPr/>
            </a:pPr>
            <a:endParaRPr lang="en-US" dirty="0">
              <a:solidFill>
                <a:prstClr val="white"/>
              </a:solidFill>
            </a:endParaRPr>
          </a:p>
        </p:txBody>
      </p:sp>
    </p:spTree>
    <p:extLst>
      <p:ext uri="{BB962C8B-B14F-4D97-AF65-F5344CB8AC3E}">
        <p14:creationId xmlns:p14="http://schemas.microsoft.com/office/powerpoint/2010/main" val="4207573396"/>
      </p:ext>
    </p:extLst>
  </p:cSld>
  <p:clrMapOvr>
    <a:masterClrMapping/>
  </p:clrMapOvr>
  <p:transition spd="slow">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28" y="0"/>
            <a:ext cx="9144000" cy="6858000"/>
          </a:xfrm>
        </p:spPr>
      </p:pic>
      <p:sp>
        <p:nvSpPr>
          <p:cNvPr id="6" name="Rectangle 5"/>
          <p:cNvSpPr/>
          <p:nvPr/>
        </p:nvSpPr>
        <p:spPr>
          <a:xfrm>
            <a:off x="5004048" y="5949280"/>
            <a:ext cx="3744416" cy="646331"/>
          </a:xfrm>
          <a:prstGeom prst="rect">
            <a:avLst/>
          </a:prstGeom>
          <a:solidFill>
            <a:schemeClr val="tx1">
              <a:lumMod val="65000"/>
              <a:alpha val="7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004048" y="5949280"/>
            <a:ext cx="4248472" cy="646331"/>
          </a:xfrm>
          <a:prstGeom prst="rect">
            <a:avLst/>
          </a:prstGeom>
          <a:noFill/>
        </p:spPr>
        <p:txBody>
          <a:bodyPr wrap="square" rtlCol="0">
            <a:spAutoFit/>
          </a:bodyPr>
          <a:lstStyle/>
          <a:p>
            <a:r>
              <a:rPr lang="nl-NL" b="1" dirty="0" smtClean="0">
                <a:solidFill>
                  <a:schemeClr val="bg1"/>
                </a:solidFill>
                <a:latin typeface="Constantia" panose="02030602050306030303" pitchFamily="18" charset="0"/>
              </a:rPr>
              <a:t>Pictorial view </a:t>
            </a:r>
          </a:p>
          <a:p>
            <a:r>
              <a:rPr lang="nl-NL" b="1" dirty="0" smtClean="0">
                <a:solidFill>
                  <a:schemeClr val="bg1"/>
                </a:solidFill>
                <a:latin typeface="Constantia" panose="02030602050306030303" pitchFamily="18" charset="0"/>
              </a:rPr>
              <a:t>Aristotelian view of the Cosmos </a:t>
            </a:r>
            <a:endParaRPr lang="en-GB" b="1" dirty="0">
              <a:solidFill>
                <a:schemeClr val="bg1"/>
              </a:solidFill>
              <a:latin typeface="Constantia" panose="02030602050306030303" pitchFamily="18" charset="0"/>
            </a:endParaRPr>
          </a:p>
        </p:txBody>
      </p:sp>
    </p:spTree>
    <p:extLst>
      <p:ext uri="{BB962C8B-B14F-4D97-AF65-F5344CB8AC3E}">
        <p14:creationId xmlns:p14="http://schemas.microsoft.com/office/powerpoint/2010/main" val="2679204692"/>
      </p:ext>
    </p:extLst>
  </p:cSld>
  <p:clrMapOvr>
    <a:masterClrMapping/>
  </p:clrMapOvr>
  <p:transition spd="slow">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85720" y="4071942"/>
            <a:ext cx="8305800" cy="1981200"/>
          </a:xfrm>
        </p:spPr>
        <p:txBody>
          <a:bodyPr/>
          <a:lstStyle/>
          <a:p>
            <a:pPr eaLnBrk="1" fontAlgn="auto" hangingPunct="1">
              <a:spcAft>
                <a:spcPts val="0"/>
              </a:spcAft>
              <a:defRPr/>
            </a:pPr>
            <a:r>
              <a:rPr dirty="0" smtClean="0"/>
              <a:t>Hellenistic  Cosmology:</a:t>
            </a:r>
            <a:br>
              <a:rPr dirty="0" smtClean="0"/>
            </a:br>
            <a:r>
              <a:rPr dirty="0" smtClean="0"/>
              <a:t/>
            </a:r>
            <a:br>
              <a:rPr dirty="0" smtClean="0"/>
            </a:br>
            <a:r>
              <a:rPr dirty="0" smtClean="0"/>
              <a:t>the first Scientific Revolution</a:t>
            </a:r>
            <a:br>
              <a:rPr dirty="0" smtClean="0"/>
            </a:br>
            <a:r>
              <a:rPr sz="4300" dirty="0" smtClean="0"/>
              <a:t/>
            </a:r>
            <a:br>
              <a:rPr sz="4300" dirty="0" smtClean="0"/>
            </a:br>
            <a:endParaRPr sz="4300" dirty="0"/>
          </a:p>
        </p:txBody>
      </p:sp>
    </p:spTree>
    <p:extLst>
      <p:ext uri="{BB962C8B-B14F-4D97-AF65-F5344CB8AC3E}">
        <p14:creationId xmlns:p14="http://schemas.microsoft.com/office/powerpoint/2010/main" val="1202373648"/>
      </p:ext>
    </p:extLst>
  </p:cSld>
  <p:clrMapOvr>
    <a:masterClrMapping/>
  </p:clrMapOvr>
  <p:transition spd="slow">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2" name="Picture 7" descr="MacedonEmpi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63800"/>
            <a:ext cx="91440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lexander_mosaic.web.3.jpg"/>
          <p:cNvPicPr>
            <a:picLocks noChangeAspect="1"/>
          </p:cNvPicPr>
          <p:nvPr/>
        </p:nvPicPr>
        <p:blipFill>
          <a:blip r:embed="rId3"/>
          <a:stretch>
            <a:fillRect/>
          </a:stretch>
        </p:blipFill>
        <p:spPr>
          <a:xfrm>
            <a:off x="4786314" y="428604"/>
            <a:ext cx="3810011" cy="5715016"/>
          </a:xfrm>
          <a:prstGeom prst="rect">
            <a:avLst/>
          </a:prstGeom>
          <a:effectLst>
            <a:outerShdw blurRad="50800" dist="317500" dir="2700000" algn="tl" rotWithShape="0">
              <a:prstClr val="black">
                <a:alpha val="40000"/>
              </a:prstClr>
            </a:outerShdw>
          </a:effectLst>
          <a:scene3d>
            <a:camera prst="isometricOffAxis2Left">
              <a:rot lat="1012845" lon="303487" rev="21219524"/>
            </a:camera>
            <a:lightRig rig="soft" dir="t"/>
          </a:scene3d>
          <a:sp3d prstMaterial="softEdge"/>
        </p:spPr>
      </p:pic>
      <p:sp>
        <p:nvSpPr>
          <p:cNvPr id="2" name="Title 1"/>
          <p:cNvSpPr>
            <a:spLocks noGrp="1"/>
          </p:cNvSpPr>
          <p:nvPr>
            <p:ph type="title"/>
          </p:nvPr>
        </p:nvSpPr>
        <p:spPr>
          <a:xfrm>
            <a:off x="-1428792" y="571480"/>
            <a:ext cx="8229600" cy="1143000"/>
          </a:xfrm>
        </p:spPr>
        <p:txBody>
          <a:bodyPr>
            <a:normAutofit fontScale="90000"/>
          </a:bodyPr>
          <a:lstStyle/>
          <a:p>
            <a:pPr>
              <a:defRPr/>
            </a:pPr>
            <a:r>
              <a:rPr lang="en-US" dirty="0" smtClean="0"/>
              <a:t>First </a:t>
            </a:r>
            <a:br>
              <a:rPr lang="en-US" dirty="0" smtClean="0"/>
            </a:br>
            <a:r>
              <a:rPr lang="en-US" dirty="0" smtClean="0"/>
              <a:t>Scientific Revolution:</a:t>
            </a:r>
            <a:br>
              <a:rPr lang="en-US" dirty="0" smtClean="0"/>
            </a:br>
            <a:r>
              <a:rPr lang="en-US" dirty="0" smtClean="0"/>
              <a:t>Hellenistic World </a:t>
            </a:r>
            <a:endParaRPr lang="en-US" dirty="0"/>
          </a:p>
        </p:txBody>
      </p:sp>
    </p:spTree>
    <p:extLst>
      <p:ext uri="{BB962C8B-B14F-4D97-AF65-F5344CB8AC3E}">
        <p14:creationId xmlns:p14="http://schemas.microsoft.com/office/powerpoint/2010/main" val="1608246285"/>
      </p:ext>
    </p:extLst>
  </p:cSld>
  <p:clrMapOvr>
    <a:masterClrMapping/>
  </p:clrMapOvr>
  <p:transition>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Content Placeholder 3" descr="Diadochen1.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214313"/>
            <a:ext cx="15016163" cy="7215188"/>
          </a:xfrm>
        </p:spPr>
      </p:pic>
      <p:sp>
        <p:nvSpPr>
          <p:cNvPr id="3" name="Title 2"/>
          <p:cNvSpPr>
            <a:spLocks noGrp="1"/>
          </p:cNvSpPr>
          <p:nvPr>
            <p:ph type="title"/>
          </p:nvPr>
        </p:nvSpPr>
        <p:spPr>
          <a:xfrm>
            <a:off x="785786" y="714356"/>
            <a:ext cx="8229600" cy="1219200"/>
          </a:xfrm>
        </p:spPr>
        <p:txBody>
          <a:bodyPr>
            <a:normAutofit fontScale="90000"/>
          </a:bodyPr>
          <a:lstStyle/>
          <a:p>
            <a:pPr eaLnBrk="1" fontAlgn="auto" hangingPunct="1">
              <a:spcAft>
                <a:spcPts val="0"/>
              </a:spcAft>
              <a:defRPr/>
            </a:pPr>
            <a:r>
              <a:rPr smtClean="0"/>
              <a:t>     </a:t>
            </a:r>
            <a:r>
              <a:rPr sz="7300" b="1" smtClean="0">
                <a:solidFill>
                  <a:srgbClr val="000066"/>
                </a:solidFill>
              </a:rPr>
              <a:t>Hellenistic  States</a:t>
            </a:r>
            <a:r>
              <a:rPr sz="6200" b="1" smtClean="0">
                <a:solidFill>
                  <a:srgbClr val="000066"/>
                </a:solidFill>
              </a:rPr>
              <a:t/>
            </a:r>
            <a:br>
              <a:rPr sz="6200" b="1" smtClean="0">
                <a:solidFill>
                  <a:srgbClr val="000066"/>
                </a:solidFill>
              </a:rPr>
            </a:br>
            <a:r>
              <a:rPr sz="6200" b="1" smtClean="0">
                <a:solidFill>
                  <a:srgbClr val="000066"/>
                </a:solidFill>
              </a:rPr>
              <a:t>      </a:t>
            </a:r>
            <a:r>
              <a:rPr sz="5100" b="1" smtClean="0">
                <a:solidFill>
                  <a:srgbClr val="000066"/>
                </a:solidFill>
              </a:rPr>
              <a:t>&amp; Centers of  Science</a:t>
            </a:r>
            <a:endParaRPr sz="5100" b="1">
              <a:solidFill>
                <a:srgbClr val="000066"/>
              </a:solidFill>
            </a:endParaRPr>
          </a:p>
        </p:txBody>
      </p:sp>
      <p:sp>
        <p:nvSpPr>
          <p:cNvPr id="8" name="Oval 7"/>
          <p:cNvSpPr/>
          <p:nvPr/>
        </p:nvSpPr>
        <p:spPr>
          <a:xfrm>
            <a:off x="1000125" y="2214563"/>
            <a:ext cx="642938" cy="642937"/>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p:nvSpPr>
        <p:spPr>
          <a:xfrm>
            <a:off x="3786188" y="3143250"/>
            <a:ext cx="357187" cy="357188"/>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a:off x="3857625" y="4429125"/>
            <a:ext cx="642938" cy="642938"/>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Oval 11"/>
          <p:cNvSpPr/>
          <p:nvPr/>
        </p:nvSpPr>
        <p:spPr>
          <a:xfrm flipH="1" flipV="1">
            <a:off x="4143375" y="4714875"/>
            <a:ext cx="117475" cy="117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Oval 15"/>
          <p:cNvSpPr/>
          <p:nvPr/>
        </p:nvSpPr>
        <p:spPr>
          <a:xfrm>
            <a:off x="3571875" y="2143125"/>
            <a:ext cx="642938" cy="642938"/>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Oval 12"/>
          <p:cNvSpPr/>
          <p:nvPr/>
        </p:nvSpPr>
        <p:spPr>
          <a:xfrm flipH="1" flipV="1">
            <a:off x="3857625" y="2428875"/>
            <a:ext cx="117475" cy="117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Oval 16"/>
          <p:cNvSpPr/>
          <p:nvPr/>
        </p:nvSpPr>
        <p:spPr>
          <a:xfrm flipH="1" flipV="1">
            <a:off x="1285875" y="2500313"/>
            <a:ext cx="117475" cy="117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Oval 17"/>
          <p:cNvSpPr/>
          <p:nvPr/>
        </p:nvSpPr>
        <p:spPr>
          <a:xfrm flipV="1">
            <a:off x="3929063" y="3286125"/>
            <a:ext cx="46037" cy="460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7116" name="TextBox 18"/>
          <p:cNvSpPr txBox="1">
            <a:spLocks noChangeArrowheads="1"/>
          </p:cNvSpPr>
          <p:nvPr/>
        </p:nvSpPr>
        <p:spPr bwMode="auto">
          <a:xfrm>
            <a:off x="4214813" y="2071688"/>
            <a:ext cx="157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500" b="1" i="1" smtClean="0">
                <a:solidFill>
                  <a:prstClr val="black"/>
                </a:solidFill>
              </a:rPr>
              <a:t>Pergamum</a:t>
            </a:r>
          </a:p>
        </p:txBody>
      </p:sp>
      <p:sp>
        <p:nvSpPr>
          <p:cNvPr id="47117" name="TextBox 19"/>
          <p:cNvSpPr txBox="1">
            <a:spLocks noChangeArrowheads="1"/>
          </p:cNvSpPr>
          <p:nvPr/>
        </p:nvSpPr>
        <p:spPr bwMode="auto">
          <a:xfrm>
            <a:off x="4286250" y="4714875"/>
            <a:ext cx="157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500" b="1" i="1" smtClean="0">
                <a:solidFill>
                  <a:prstClr val="black"/>
                </a:solidFill>
              </a:rPr>
              <a:t>Alexandria</a:t>
            </a:r>
          </a:p>
        </p:txBody>
      </p:sp>
      <p:sp>
        <p:nvSpPr>
          <p:cNvPr id="47118" name="TextBox 20"/>
          <p:cNvSpPr txBox="1">
            <a:spLocks noChangeArrowheads="1"/>
          </p:cNvSpPr>
          <p:nvPr/>
        </p:nvSpPr>
        <p:spPr bwMode="auto">
          <a:xfrm>
            <a:off x="1643063" y="2571750"/>
            <a:ext cx="157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500" b="1" i="1" smtClean="0">
                <a:solidFill>
                  <a:prstClr val="black"/>
                </a:solidFill>
              </a:rPr>
              <a:t>Syracuse</a:t>
            </a:r>
          </a:p>
        </p:txBody>
      </p:sp>
      <p:sp>
        <p:nvSpPr>
          <p:cNvPr id="47119" name="TextBox 21"/>
          <p:cNvSpPr txBox="1">
            <a:spLocks noChangeArrowheads="1"/>
          </p:cNvSpPr>
          <p:nvPr/>
        </p:nvSpPr>
        <p:spPr bwMode="auto">
          <a:xfrm>
            <a:off x="4143375" y="3071813"/>
            <a:ext cx="157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500" b="1" i="1" smtClean="0">
                <a:solidFill>
                  <a:prstClr val="black"/>
                </a:solidFill>
              </a:rPr>
              <a:t>Rhodos</a:t>
            </a:r>
          </a:p>
        </p:txBody>
      </p:sp>
    </p:spTree>
    <p:extLst>
      <p:ext uri="{BB962C8B-B14F-4D97-AF65-F5344CB8AC3E}">
        <p14:creationId xmlns:p14="http://schemas.microsoft.com/office/powerpoint/2010/main" val="1989433746"/>
      </p:ext>
    </p:extLst>
  </p:cSld>
  <p:clrMapOvr>
    <a:masterClrMapping/>
  </p:clrMapOvr>
  <p:transition spd="slow">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Content Placeholder 3" descr="Diadochen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4313"/>
            <a:ext cx="15016163" cy="721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000232" y="5357826"/>
            <a:ext cx="8229600" cy="1219200"/>
          </a:xfrm>
        </p:spPr>
        <p:txBody>
          <a:bodyPr/>
          <a:lstStyle/>
          <a:p>
            <a:pPr eaLnBrk="1" fontAlgn="auto" hangingPunct="1">
              <a:spcAft>
                <a:spcPts val="0"/>
              </a:spcAft>
              <a:defRPr/>
            </a:pPr>
            <a:r>
              <a:rPr smtClean="0"/>
              <a:t>                       </a:t>
            </a:r>
            <a:r>
              <a:rPr sz="6800" smtClean="0">
                <a:solidFill>
                  <a:srgbClr val="000066"/>
                </a:solidFill>
              </a:rPr>
              <a:t>Alexandria</a:t>
            </a:r>
            <a:endParaRPr sz="6800">
              <a:solidFill>
                <a:srgbClr val="000066"/>
              </a:solidFill>
            </a:endParaRPr>
          </a:p>
        </p:txBody>
      </p:sp>
      <p:pic>
        <p:nvPicPr>
          <p:cNvPr id="6" name="Picture 5" descr="ALEXS1.jpg"/>
          <p:cNvPicPr>
            <a:picLocks noChangeAspect="1"/>
          </p:cNvPicPr>
          <p:nvPr/>
        </p:nvPicPr>
        <p:blipFill>
          <a:blip r:embed="rId3"/>
          <a:stretch>
            <a:fillRect/>
          </a:stretch>
        </p:blipFill>
        <p:spPr>
          <a:xfrm>
            <a:off x="3286125" y="357188"/>
            <a:ext cx="5605463" cy="3500437"/>
          </a:xfrm>
          <a:prstGeom prst="rect">
            <a:avLst/>
          </a:prstGeom>
          <a:effectLst>
            <a:outerShdw blurRad="50800" dist="317500" dir="2580000" algn="ctr" rotWithShape="0">
              <a:srgbClr val="000000">
                <a:alpha val="43137"/>
              </a:srgbClr>
            </a:outerShdw>
          </a:effectLst>
        </p:spPr>
      </p:pic>
      <p:sp>
        <p:nvSpPr>
          <p:cNvPr id="8" name="Rectangle 7"/>
          <p:cNvSpPr/>
          <p:nvPr/>
        </p:nvSpPr>
        <p:spPr>
          <a:xfrm>
            <a:off x="3286125" y="357188"/>
            <a:ext cx="5600700" cy="3500437"/>
          </a:xfrm>
          <a:prstGeom prst="rect">
            <a:avLst/>
          </a:prstGeom>
          <a:noFill/>
          <a:ln w="76200">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4" name="Straight Connector 13"/>
          <p:cNvCxnSpPr>
            <a:endCxn id="7" idx="4"/>
          </p:cNvCxnSpPr>
          <p:nvPr/>
        </p:nvCxnSpPr>
        <p:spPr>
          <a:xfrm rot="10800000" flipV="1">
            <a:off x="4178300" y="3857625"/>
            <a:ext cx="4679950" cy="1214438"/>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7" idx="2"/>
          </p:cNvCxnSpPr>
          <p:nvPr/>
        </p:nvCxnSpPr>
        <p:spPr>
          <a:xfrm rot="16200000" flipH="1">
            <a:off x="3124993" y="4018757"/>
            <a:ext cx="893763" cy="57150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857625" y="4429125"/>
            <a:ext cx="642938" cy="642938"/>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894031817"/>
      </p:ext>
    </p:extLst>
  </p:cSld>
  <p:clrMapOvr>
    <a:masterClrMapping/>
  </p:clrMapOvr>
  <p:transition spd="slow">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Oxyrhynchus_papyrus_with_Euclid's_Elemen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8013" y="-500063"/>
            <a:ext cx="12900026" cy="785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8" descr="Aeolipile_illustr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2275" y="2928938"/>
            <a:ext cx="23717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rchimedes'_screw.jpg"/>
          <p:cNvPicPr>
            <a:picLocks noChangeAspect="1"/>
          </p:cNvPicPr>
          <p:nvPr/>
        </p:nvPicPr>
        <p:blipFill>
          <a:blip r:embed="rId4"/>
          <a:stretch>
            <a:fillRect/>
          </a:stretch>
        </p:blipFill>
        <p:spPr>
          <a:xfrm>
            <a:off x="4857752" y="642918"/>
            <a:ext cx="4037800" cy="2786082"/>
          </a:xfrm>
          <a:prstGeom prst="rect">
            <a:avLst/>
          </a:prstGeom>
          <a:effectLst>
            <a:reflection blurRad="6350" stA="50000" endA="300" endPos="55000" dir="5400000" sy="-100000" algn="bl" rotWithShape="0"/>
          </a:effectLst>
        </p:spPr>
      </p:pic>
      <p:pic>
        <p:nvPicPr>
          <p:cNvPr id="7" name="Picture 6" descr="DeathMosaic.jpg"/>
          <p:cNvPicPr>
            <a:picLocks noChangeAspect="1"/>
          </p:cNvPicPr>
          <p:nvPr/>
        </p:nvPicPr>
        <p:blipFill>
          <a:blip r:embed="rId5"/>
          <a:stretch>
            <a:fillRect/>
          </a:stretch>
        </p:blipFill>
        <p:spPr>
          <a:xfrm>
            <a:off x="285720" y="1285860"/>
            <a:ext cx="4857784" cy="3643338"/>
          </a:xfrm>
          <a:prstGeom prst="rect">
            <a:avLst/>
          </a:prstGeom>
          <a:effectLst>
            <a:reflection blurRad="6350" stA="50000" endA="300" endPos="55500" dist="50800" dir="5400000" sy="-100000" algn="bl" rotWithShape="0"/>
          </a:effectLst>
        </p:spPr>
      </p:pic>
      <p:pic>
        <p:nvPicPr>
          <p:cNvPr id="5" name="Picture 6" descr="Euclid_7"/>
          <p:cNvPicPr>
            <a:picLocks noChangeAspect="1" noChangeArrowheads="1"/>
          </p:cNvPicPr>
          <p:nvPr/>
        </p:nvPicPr>
        <p:blipFill>
          <a:blip r:embed="rId6"/>
          <a:srcRect/>
          <a:stretch>
            <a:fillRect/>
          </a:stretch>
        </p:blipFill>
        <p:spPr bwMode="auto">
          <a:xfrm>
            <a:off x="2822575" y="3214688"/>
            <a:ext cx="3976688" cy="3392487"/>
          </a:xfrm>
          <a:prstGeom prst="rect">
            <a:avLst/>
          </a:prstGeom>
          <a:noFill/>
          <a:effectLst>
            <a:outerShdw blurRad="190500" dist="279400" dir="2700000" algn="tl" rotWithShape="0">
              <a:prstClr val="black">
                <a:alpha val="40000"/>
              </a:prstClr>
            </a:outerShdw>
          </a:effectLst>
        </p:spPr>
      </p:pic>
      <p:sp>
        <p:nvSpPr>
          <p:cNvPr id="6" name="Rectangle 5"/>
          <p:cNvSpPr/>
          <p:nvPr/>
        </p:nvSpPr>
        <p:spPr>
          <a:xfrm>
            <a:off x="2857500" y="3214688"/>
            <a:ext cx="3929063" cy="3429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142844" y="0"/>
            <a:ext cx="9215502" cy="1143000"/>
          </a:xfrm>
        </p:spPr>
        <p:txBody>
          <a:bodyPr>
            <a:noAutofit/>
          </a:bodyPr>
          <a:lstStyle/>
          <a:p>
            <a:pPr>
              <a:defRPr/>
            </a:pPr>
            <a:r>
              <a:rPr lang="en-US" sz="5200" dirty="0" smtClean="0">
                <a:solidFill>
                  <a:schemeClr val="bg1"/>
                </a:solidFill>
              </a:rPr>
              <a:t>First Scientific Revolution</a:t>
            </a:r>
            <a:endParaRPr lang="en-US" sz="5200" dirty="0">
              <a:solidFill>
                <a:schemeClr val="bg1"/>
              </a:solidFill>
            </a:endParaRPr>
          </a:p>
        </p:txBody>
      </p:sp>
    </p:spTree>
    <p:extLst>
      <p:ext uri="{BB962C8B-B14F-4D97-AF65-F5344CB8AC3E}">
        <p14:creationId xmlns:p14="http://schemas.microsoft.com/office/powerpoint/2010/main" val="2219966565"/>
      </p:ext>
    </p:extLst>
  </p:cSld>
  <p:clrMapOvr>
    <a:masterClrMapping/>
  </p:clrMapOvr>
  <p:transition>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youth.antikythera.popa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428750"/>
            <a:ext cx="10501313" cy="1235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28596" y="214290"/>
            <a:ext cx="8401080" cy="6134120"/>
          </a:xfrm>
        </p:spPr>
        <p:txBody>
          <a:bodyPr>
            <a:normAutofit fontScale="90000"/>
          </a:bodyPr>
          <a:lstStyle/>
          <a:p>
            <a:pPr>
              <a:defRPr/>
            </a:pPr>
            <a:r>
              <a:rPr b="1" smtClean="0">
                <a:solidFill>
                  <a:schemeClr val="tx2">
                    <a:lumMod val="90000"/>
                  </a:schemeClr>
                </a:solidFill>
              </a:rPr>
              <a:t>     Euclides   </a:t>
            </a:r>
            <a:br>
              <a:rPr b="1" smtClean="0">
                <a:solidFill>
                  <a:schemeClr val="tx2">
                    <a:lumMod val="90000"/>
                  </a:schemeClr>
                </a:solidFill>
              </a:rPr>
            </a:br>
            <a:r>
              <a:rPr b="1" smtClean="0">
                <a:solidFill>
                  <a:schemeClr val="tx2">
                    <a:lumMod val="90000"/>
                  </a:schemeClr>
                </a:solidFill>
              </a:rPr>
              <a:t>                     Herophilus     </a:t>
            </a:r>
            <a:br>
              <a:rPr b="1" smtClean="0">
                <a:solidFill>
                  <a:schemeClr val="tx2">
                    <a:lumMod val="90000"/>
                  </a:schemeClr>
                </a:solidFill>
              </a:rPr>
            </a:br>
            <a:r>
              <a:rPr b="1" smtClean="0">
                <a:solidFill>
                  <a:schemeClr val="tx2">
                    <a:lumMod val="90000"/>
                  </a:schemeClr>
                </a:solidFill>
              </a:rPr>
              <a:t>                                                    Aristarchus  </a:t>
            </a:r>
            <a:br>
              <a:rPr b="1" smtClean="0">
                <a:solidFill>
                  <a:schemeClr val="tx2">
                    <a:lumMod val="90000"/>
                  </a:schemeClr>
                </a:solidFill>
              </a:rPr>
            </a:br>
            <a:r>
              <a:rPr b="1" smtClean="0">
                <a:solidFill>
                  <a:schemeClr val="tx2">
                    <a:lumMod val="90000"/>
                  </a:schemeClr>
                </a:solidFill>
              </a:rPr>
              <a:t>       Ctesibius    </a:t>
            </a:r>
            <a:br>
              <a:rPr b="1" smtClean="0">
                <a:solidFill>
                  <a:schemeClr val="tx2">
                    <a:lumMod val="90000"/>
                  </a:schemeClr>
                </a:solidFill>
              </a:rPr>
            </a:br>
            <a:r>
              <a:rPr b="1" smtClean="0">
                <a:solidFill>
                  <a:schemeClr val="tx2">
                    <a:lumMod val="90000"/>
                  </a:schemeClr>
                </a:solidFill>
              </a:rPr>
              <a:t>                                Archimedes  </a:t>
            </a:r>
            <a:br>
              <a:rPr b="1" smtClean="0">
                <a:solidFill>
                  <a:schemeClr val="tx2">
                    <a:lumMod val="90000"/>
                  </a:schemeClr>
                </a:solidFill>
              </a:rPr>
            </a:br>
            <a:r>
              <a:rPr b="1" smtClean="0">
                <a:solidFill>
                  <a:schemeClr val="tx2">
                    <a:lumMod val="90000"/>
                  </a:schemeClr>
                </a:solidFill>
              </a:rPr>
              <a:t>             Eratosthenes  </a:t>
            </a:r>
            <a:br>
              <a:rPr b="1" smtClean="0">
                <a:solidFill>
                  <a:schemeClr val="tx2">
                    <a:lumMod val="90000"/>
                  </a:schemeClr>
                </a:solidFill>
              </a:rPr>
            </a:br>
            <a:r>
              <a:rPr b="1" smtClean="0">
                <a:solidFill>
                  <a:schemeClr val="tx2">
                    <a:lumMod val="90000"/>
                  </a:schemeClr>
                </a:solidFill>
              </a:rPr>
              <a:t>                                      Apollonius </a:t>
            </a:r>
            <a:br>
              <a:rPr b="1" smtClean="0">
                <a:solidFill>
                  <a:schemeClr val="tx2">
                    <a:lumMod val="90000"/>
                  </a:schemeClr>
                </a:solidFill>
              </a:rPr>
            </a:br>
            <a:r>
              <a:rPr b="1" smtClean="0">
                <a:solidFill>
                  <a:schemeClr val="tx2">
                    <a:lumMod val="90000"/>
                  </a:schemeClr>
                </a:solidFill>
              </a:rPr>
              <a:t>                Hipparchus </a:t>
            </a:r>
            <a:br>
              <a:rPr b="1" smtClean="0">
                <a:solidFill>
                  <a:schemeClr val="tx2">
                    <a:lumMod val="90000"/>
                  </a:schemeClr>
                </a:solidFill>
              </a:rPr>
            </a:br>
            <a:r>
              <a:rPr b="1" smtClean="0">
                <a:solidFill>
                  <a:schemeClr val="tx2">
                    <a:lumMod val="90000"/>
                  </a:schemeClr>
                </a:solidFill>
              </a:rPr>
              <a:t>                                 Heron of Alexandria </a:t>
            </a:r>
            <a:br>
              <a:rPr b="1" smtClean="0">
                <a:solidFill>
                  <a:schemeClr val="tx2">
                    <a:lumMod val="90000"/>
                  </a:schemeClr>
                </a:solidFill>
              </a:rPr>
            </a:br>
            <a:r>
              <a:rPr b="1" smtClean="0">
                <a:solidFill>
                  <a:schemeClr val="tx2">
                    <a:lumMod val="90000"/>
                  </a:schemeClr>
                </a:solidFill>
              </a:rPr>
              <a:t>       Ptolemaeus</a:t>
            </a:r>
            <a:endParaRPr b="1">
              <a:solidFill>
                <a:schemeClr val="tx2">
                  <a:lumMod val="90000"/>
                </a:schemeClr>
              </a:solidFill>
            </a:endParaRPr>
          </a:p>
        </p:txBody>
      </p:sp>
    </p:spTree>
    <p:extLst>
      <p:ext uri="{BB962C8B-B14F-4D97-AF65-F5344CB8AC3E}">
        <p14:creationId xmlns:p14="http://schemas.microsoft.com/office/powerpoint/2010/main" val="2675900453"/>
      </p:ext>
    </p:extLst>
  </p:cSld>
  <p:clrMapOvr>
    <a:masterClrMapping/>
  </p:clrMapOvr>
  <p:transition spd="slow">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p:cNvSpPr/>
          <p:nvPr/>
        </p:nvSpPr>
        <p:spPr>
          <a:xfrm>
            <a:off x="2357438" y="6429375"/>
            <a:ext cx="685800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1203" name="Picture 14" descr="Aristarchos_Samo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6625" y="3397250"/>
            <a:ext cx="194627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eron.jpeg"/>
          <p:cNvPicPr>
            <a:picLocks noChangeAspect="1"/>
          </p:cNvPicPr>
          <p:nvPr/>
        </p:nvPicPr>
        <p:blipFill>
          <a:blip r:embed="rId3"/>
          <a:stretch>
            <a:fillRect/>
          </a:stretch>
        </p:blipFill>
        <p:spPr>
          <a:xfrm>
            <a:off x="7388225" y="857250"/>
            <a:ext cx="1827213" cy="2566988"/>
          </a:xfrm>
          <a:prstGeom prst="rect">
            <a:avLst/>
          </a:prstGeom>
          <a:effectLst>
            <a:outerShdw blurRad="50800" dir="3480000" algn="ctr" rotWithShape="0">
              <a:srgbClr val="000000">
                <a:alpha val="43137"/>
              </a:srgbClr>
            </a:outerShdw>
          </a:effectLst>
        </p:spPr>
      </p:pic>
      <p:pic>
        <p:nvPicPr>
          <p:cNvPr id="14" name="Picture 13" descr="popup.jpg"/>
          <p:cNvPicPr>
            <a:picLocks noChangeAspect="1"/>
          </p:cNvPicPr>
          <p:nvPr/>
        </p:nvPicPr>
        <p:blipFill>
          <a:blip r:embed="rId4"/>
          <a:stretch>
            <a:fillRect/>
          </a:stretch>
        </p:blipFill>
        <p:spPr>
          <a:xfrm>
            <a:off x="5059363" y="3500438"/>
            <a:ext cx="2492375" cy="3000375"/>
          </a:xfrm>
          <a:prstGeom prst="rect">
            <a:avLst/>
          </a:prstGeom>
          <a:effectLst>
            <a:outerShdw blurRad="50800" dir="5400000" algn="ctr" rotWithShape="0">
              <a:srgbClr val="000000">
                <a:alpha val="43137"/>
              </a:srgbClr>
            </a:outerShdw>
          </a:effectLst>
        </p:spPr>
      </p:pic>
      <p:pic>
        <p:nvPicPr>
          <p:cNvPr id="51206" name="Content Placeholder 3" descr="Euklid-von-Alexandria_1.jpg"/>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214313" y="428625"/>
            <a:ext cx="2759075" cy="3275013"/>
          </a:xfrm>
        </p:spPr>
      </p:pic>
      <p:pic>
        <p:nvPicPr>
          <p:cNvPr id="7" name="Picture 6" descr="apollonius.jpg"/>
          <p:cNvPicPr>
            <a:picLocks noChangeAspect="1"/>
          </p:cNvPicPr>
          <p:nvPr/>
        </p:nvPicPr>
        <p:blipFill>
          <a:blip r:embed="rId6"/>
          <a:stretch>
            <a:fillRect/>
          </a:stretch>
        </p:blipFill>
        <p:spPr>
          <a:xfrm>
            <a:off x="2857500" y="0"/>
            <a:ext cx="2643188" cy="3929063"/>
          </a:xfrm>
          <a:prstGeom prst="rect">
            <a:avLst/>
          </a:prstGeom>
          <a:effectLst>
            <a:outerShdw blurRad="50800" dir="2880000" algn="ctr" rotWithShape="0">
              <a:srgbClr val="000000">
                <a:alpha val="43137"/>
              </a:srgbClr>
            </a:outerShdw>
          </a:effectLst>
        </p:spPr>
      </p:pic>
      <p:pic>
        <p:nvPicPr>
          <p:cNvPr id="11" name="Picture 10" descr="erathosthenes.2.jpg"/>
          <p:cNvPicPr>
            <a:picLocks noChangeAspect="1"/>
          </p:cNvPicPr>
          <p:nvPr/>
        </p:nvPicPr>
        <p:blipFill>
          <a:blip r:embed="rId7"/>
          <a:stretch>
            <a:fillRect/>
          </a:stretch>
        </p:blipFill>
        <p:spPr>
          <a:xfrm>
            <a:off x="1928813" y="3714750"/>
            <a:ext cx="3606800" cy="2786063"/>
          </a:xfrm>
          <a:prstGeom prst="rect">
            <a:avLst/>
          </a:prstGeom>
          <a:effectLst>
            <a:outerShdw blurRad="50800" dir="12660000" algn="ctr" rotWithShape="0">
              <a:srgbClr val="000000">
                <a:alpha val="43137"/>
              </a:srgbClr>
            </a:outerShdw>
          </a:effectLst>
        </p:spPr>
      </p:pic>
      <p:pic>
        <p:nvPicPr>
          <p:cNvPr id="13" name="Picture 12" descr="Ptolemy.colour.jpg"/>
          <p:cNvPicPr>
            <a:picLocks noChangeAspect="1"/>
          </p:cNvPicPr>
          <p:nvPr/>
        </p:nvPicPr>
        <p:blipFill>
          <a:blip r:embed="rId8"/>
          <a:stretch>
            <a:fillRect/>
          </a:stretch>
        </p:blipFill>
        <p:spPr>
          <a:xfrm>
            <a:off x="-214313" y="3643313"/>
            <a:ext cx="2674938" cy="3214687"/>
          </a:xfrm>
          <a:prstGeom prst="rect">
            <a:avLst/>
          </a:prstGeom>
          <a:effectLst>
            <a:outerShdw blurRad="50800" dir="3900000" algn="ctr" rotWithShape="0">
              <a:srgbClr val="000000">
                <a:alpha val="43137"/>
              </a:srgbClr>
            </a:outerShdw>
          </a:effectLst>
        </p:spPr>
      </p:pic>
      <p:sp>
        <p:nvSpPr>
          <p:cNvPr id="16" name="TextBox 15"/>
          <p:cNvSpPr txBox="1"/>
          <p:nvPr/>
        </p:nvSpPr>
        <p:spPr>
          <a:xfrm>
            <a:off x="3143250" y="3357563"/>
            <a:ext cx="2143125" cy="307975"/>
          </a:xfrm>
          <a:prstGeom prst="rect">
            <a:avLst/>
          </a:prstGeom>
          <a:noFill/>
        </p:spPr>
        <p:txBody>
          <a:bodyPr>
            <a:spAutoFit/>
          </a:bodyPr>
          <a:lstStyle/>
          <a:p>
            <a:pPr>
              <a:defRPr/>
            </a:pPr>
            <a:r>
              <a:rPr lang="en-US" sz="1400" b="1" dirty="0">
                <a:solidFill>
                  <a:srgbClr val="5C1F00"/>
                </a:solidFill>
                <a:latin typeface="Constantia"/>
              </a:rPr>
              <a:t>Apollonius of </a:t>
            </a:r>
            <a:r>
              <a:rPr lang="en-US" sz="1400" b="1" dirty="0" err="1">
                <a:solidFill>
                  <a:srgbClr val="5C1F00"/>
                </a:solidFill>
                <a:latin typeface="Constantia"/>
              </a:rPr>
              <a:t>Perga</a:t>
            </a:r>
            <a:endParaRPr lang="en-US" sz="1400" b="1" dirty="0">
              <a:solidFill>
                <a:srgbClr val="5C1F00"/>
              </a:solidFill>
              <a:latin typeface="Constantia"/>
            </a:endParaRPr>
          </a:p>
        </p:txBody>
      </p:sp>
      <p:sp>
        <p:nvSpPr>
          <p:cNvPr id="18" name="TextBox 17"/>
          <p:cNvSpPr txBox="1"/>
          <p:nvPr/>
        </p:nvSpPr>
        <p:spPr>
          <a:xfrm>
            <a:off x="7858125" y="3500438"/>
            <a:ext cx="2143125" cy="307975"/>
          </a:xfrm>
          <a:prstGeom prst="rect">
            <a:avLst/>
          </a:prstGeom>
          <a:noFill/>
        </p:spPr>
        <p:txBody>
          <a:bodyPr>
            <a:spAutoFit/>
          </a:bodyPr>
          <a:lstStyle/>
          <a:p>
            <a:pPr>
              <a:defRPr/>
            </a:pPr>
            <a:r>
              <a:rPr lang="en-US" sz="1400" b="1" dirty="0">
                <a:solidFill>
                  <a:prstClr val="black"/>
                </a:solidFill>
                <a:latin typeface="Constantia"/>
              </a:rPr>
              <a:t>Aristarchus</a:t>
            </a:r>
          </a:p>
        </p:txBody>
      </p:sp>
      <p:pic>
        <p:nvPicPr>
          <p:cNvPr id="6" name="Picture 5" descr="image.jpg"/>
          <p:cNvPicPr>
            <a:picLocks noChangeAspect="1"/>
          </p:cNvPicPr>
          <p:nvPr/>
        </p:nvPicPr>
        <p:blipFill>
          <a:blip r:embed="rId9"/>
          <a:stretch>
            <a:fillRect/>
          </a:stretch>
        </p:blipFill>
        <p:spPr>
          <a:xfrm>
            <a:off x="5357813" y="-285750"/>
            <a:ext cx="2108200" cy="3810000"/>
          </a:xfrm>
          <a:prstGeom prst="rect">
            <a:avLst/>
          </a:prstGeom>
          <a:effectLst>
            <a:outerShdw blurRad="50800" dir="3240000" algn="ctr" rotWithShape="0">
              <a:srgbClr val="000000">
                <a:alpha val="43137"/>
              </a:srgbClr>
            </a:outerShdw>
          </a:effectLst>
        </p:spPr>
      </p:pic>
      <p:sp>
        <p:nvSpPr>
          <p:cNvPr id="19" name="TextBox 18"/>
          <p:cNvSpPr txBox="1"/>
          <p:nvPr/>
        </p:nvSpPr>
        <p:spPr>
          <a:xfrm>
            <a:off x="5643563" y="6143625"/>
            <a:ext cx="2143125" cy="307975"/>
          </a:xfrm>
          <a:prstGeom prst="rect">
            <a:avLst/>
          </a:prstGeom>
          <a:noFill/>
        </p:spPr>
        <p:txBody>
          <a:bodyPr>
            <a:spAutoFit/>
          </a:bodyPr>
          <a:lstStyle/>
          <a:p>
            <a:pPr>
              <a:defRPr/>
            </a:pPr>
            <a:r>
              <a:rPr lang="en-US" sz="1400" b="1" dirty="0">
                <a:solidFill>
                  <a:prstClr val="white"/>
                </a:solidFill>
                <a:latin typeface="Constantia"/>
              </a:rPr>
              <a:t>Archimedes</a:t>
            </a:r>
          </a:p>
        </p:txBody>
      </p:sp>
      <p:sp>
        <p:nvSpPr>
          <p:cNvPr id="20" name="TextBox 19"/>
          <p:cNvSpPr txBox="1"/>
          <p:nvPr/>
        </p:nvSpPr>
        <p:spPr>
          <a:xfrm>
            <a:off x="1785938" y="500063"/>
            <a:ext cx="2143125" cy="307975"/>
          </a:xfrm>
          <a:prstGeom prst="rect">
            <a:avLst/>
          </a:prstGeom>
          <a:noFill/>
        </p:spPr>
        <p:txBody>
          <a:bodyPr>
            <a:spAutoFit/>
          </a:bodyPr>
          <a:lstStyle/>
          <a:p>
            <a:pPr>
              <a:defRPr/>
            </a:pPr>
            <a:r>
              <a:rPr lang="en-US" sz="1400" b="1" dirty="0">
                <a:solidFill>
                  <a:srgbClr val="002060"/>
                </a:solidFill>
                <a:latin typeface="Constantia"/>
              </a:rPr>
              <a:t>Euclides</a:t>
            </a:r>
          </a:p>
        </p:txBody>
      </p:sp>
      <p:sp>
        <p:nvSpPr>
          <p:cNvPr id="21" name="TextBox 20"/>
          <p:cNvSpPr txBox="1"/>
          <p:nvPr/>
        </p:nvSpPr>
        <p:spPr>
          <a:xfrm>
            <a:off x="1357313" y="3714750"/>
            <a:ext cx="2143125" cy="307975"/>
          </a:xfrm>
          <a:prstGeom prst="rect">
            <a:avLst/>
          </a:prstGeom>
          <a:noFill/>
        </p:spPr>
        <p:txBody>
          <a:bodyPr>
            <a:spAutoFit/>
          </a:bodyPr>
          <a:lstStyle/>
          <a:p>
            <a:pPr>
              <a:defRPr/>
            </a:pPr>
            <a:r>
              <a:rPr lang="en-US" sz="1400" b="1" dirty="0">
                <a:solidFill>
                  <a:srgbClr val="002060"/>
                </a:solidFill>
                <a:latin typeface="Constantia"/>
              </a:rPr>
              <a:t>Ptolemaeus</a:t>
            </a:r>
          </a:p>
        </p:txBody>
      </p:sp>
      <p:sp>
        <p:nvSpPr>
          <p:cNvPr id="22" name="TextBox 21"/>
          <p:cNvSpPr txBox="1"/>
          <p:nvPr/>
        </p:nvSpPr>
        <p:spPr>
          <a:xfrm>
            <a:off x="2571750" y="3786188"/>
            <a:ext cx="2143125" cy="307975"/>
          </a:xfrm>
          <a:prstGeom prst="rect">
            <a:avLst/>
          </a:prstGeom>
          <a:noFill/>
        </p:spPr>
        <p:txBody>
          <a:bodyPr>
            <a:spAutoFit/>
          </a:bodyPr>
          <a:lstStyle/>
          <a:p>
            <a:pPr>
              <a:defRPr/>
            </a:pPr>
            <a:r>
              <a:rPr lang="en-US" sz="1400" b="1" dirty="0">
                <a:solidFill>
                  <a:prstClr val="white"/>
                </a:solidFill>
                <a:latin typeface="Constantia"/>
              </a:rPr>
              <a:t>Eratosthenes</a:t>
            </a:r>
          </a:p>
        </p:txBody>
      </p:sp>
      <p:sp>
        <p:nvSpPr>
          <p:cNvPr id="17" name="TextBox 16"/>
          <p:cNvSpPr txBox="1"/>
          <p:nvPr/>
        </p:nvSpPr>
        <p:spPr>
          <a:xfrm>
            <a:off x="5500688" y="214313"/>
            <a:ext cx="2143125" cy="307975"/>
          </a:xfrm>
          <a:prstGeom prst="rect">
            <a:avLst/>
          </a:prstGeom>
          <a:noFill/>
        </p:spPr>
        <p:txBody>
          <a:bodyPr>
            <a:spAutoFit/>
          </a:bodyPr>
          <a:lstStyle/>
          <a:p>
            <a:pPr>
              <a:defRPr/>
            </a:pPr>
            <a:r>
              <a:rPr lang="en-US" sz="1400" b="1" dirty="0">
                <a:solidFill>
                  <a:prstClr val="white"/>
                </a:solidFill>
                <a:latin typeface="Constantia"/>
              </a:rPr>
              <a:t>Hipparchus</a:t>
            </a:r>
          </a:p>
        </p:txBody>
      </p:sp>
      <p:sp>
        <p:nvSpPr>
          <p:cNvPr id="24" name="TextBox 23"/>
          <p:cNvSpPr txBox="1"/>
          <p:nvPr/>
        </p:nvSpPr>
        <p:spPr>
          <a:xfrm>
            <a:off x="7500938" y="571500"/>
            <a:ext cx="2143125" cy="307975"/>
          </a:xfrm>
          <a:prstGeom prst="rect">
            <a:avLst/>
          </a:prstGeom>
          <a:noFill/>
        </p:spPr>
        <p:txBody>
          <a:bodyPr>
            <a:spAutoFit/>
          </a:bodyPr>
          <a:lstStyle/>
          <a:p>
            <a:pPr>
              <a:defRPr/>
            </a:pPr>
            <a:r>
              <a:rPr lang="en-US" sz="1400" b="1" dirty="0">
                <a:solidFill>
                  <a:prstClr val="black"/>
                </a:solidFill>
                <a:latin typeface="Constantia"/>
              </a:rPr>
              <a:t>Heron</a:t>
            </a:r>
          </a:p>
        </p:txBody>
      </p:sp>
    </p:spTree>
    <p:extLst>
      <p:ext uri="{BB962C8B-B14F-4D97-AF65-F5344CB8AC3E}">
        <p14:creationId xmlns:p14="http://schemas.microsoft.com/office/powerpoint/2010/main" val="3702257457"/>
      </p:ext>
    </p:extLst>
  </p:cSld>
  <p:clrMapOvr>
    <a:masterClrMapping/>
  </p:clrMapOvr>
  <p:transition spd="slow">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youth.antikythera.popa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428750"/>
            <a:ext cx="10501313" cy="1235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28596" y="214290"/>
            <a:ext cx="8401080" cy="6134120"/>
          </a:xfrm>
        </p:spPr>
        <p:txBody>
          <a:bodyPr>
            <a:normAutofit fontScale="90000"/>
          </a:bodyPr>
          <a:lstStyle/>
          <a:p>
            <a:pPr>
              <a:defRPr/>
            </a:pPr>
            <a:r>
              <a:rPr b="1" smtClean="0">
                <a:solidFill>
                  <a:schemeClr val="tx2">
                    <a:lumMod val="90000"/>
                  </a:schemeClr>
                </a:solidFill>
              </a:rPr>
              <a:t>Euclides    (~ 300 BC)</a:t>
            </a:r>
            <a:br>
              <a:rPr b="1" smtClean="0">
                <a:solidFill>
                  <a:schemeClr val="tx2">
                    <a:lumMod val="90000"/>
                  </a:schemeClr>
                </a:solidFill>
              </a:rPr>
            </a:br>
            <a:r>
              <a:rPr b="1" smtClean="0">
                <a:solidFill>
                  <a:schemeClr val="tx2">
                    <a:lumMod val="90000"/>
                  </a:schemeClr>
                </a:solidFill>
              </a:rPr>
              <a:t>                Herophilus     (335-280 BC)</a:t>
            </a:r>
            <a:br>
              <a:rPr b="1" smtClean="0">
                <a:solidFill>
                  <a:schemeClr val="tx2">
                    <a:lumMod val="90000"/>
                  </a:schemeClr>
                </a:solidFill>
              </a:rPr>
            </a:br>
            <a:r>
              <a:rPr b="1" smtClean="0">
                <a:solidFill>
                  <a:schemeClr val="tx2">
                    <a:lumMod val="90000"/>
                  </a:schemeClr>
                </a:solidFill>
              </a:rPr>
              <a:t>     Aristarchus  of  Samos    (310-230 BC)</a:t>
            </a:r>
            <a:br>
              <a:rPr b="1" smtClean="0">
                <a:solidFill>
                  <a:schemeClr val="tx2">
                    <a:lumMod val="90000"/>
                  </a:schemeClr>
                </a:solidFill>
              </a:rPr>
            </a:br>
            <a:r>
              <a:rPr b="1" smtClean="0">
                <a:solidFill>
                  <a:schemeClr val="tx2">
                    <a:lumMod val="90000"/>
                  </a:schemeClr>
                </a:solidFill>
              </a:rPr>
              <a:t>                       Ctesibius    (285-222 BC)</a:t>
            </a:r>
            <a:br>
              <a:rPr b="1" smtClean="0">
                <a:solidFill>
                  <a:schemeClr val="tx2">
                    <a:lumMod val="90000"/>
                  </a:schemeClr>
                </a:solidFill>
              </a:rPr>
            </a:br>
            <a:r>
              <a:rPr b="1" smtClean="0">
                <a:solidFill>
                  <a:schemeClr val="tx2">
                    <a:lumMod val="90000"/>
                  </a:schemeClr>
                </a:solidFill>
              </a:rPr>
              <a:t>            Archimedes  (287-212  BC)</a:t>
            </a:r>
            <a:br>
              <a:rPr b="1" smtClean="0">
                <a:solidFill>
                  <a:schemeClr val="tx2">
                    <a:lumMod val="90000"/>
                  </a:schemeClr>
                </a:solidFill>
              </a:rPr>
            </a:br>
            <a:r>
              <a:rPr b="1" smtClean="0">
                <a:solidFill>
                  <a:schemeClr val="tx2">
                    <a:lumMod val="90000"/>
                  </a:schemeClr>
                </a:solidFill>
              </a:rPr>
              <a:t>Eratosthenes  (276-194  BC)           </a:t>
            </a:r>
            <a:br>
              <a:rPr b="1" smtClean="0">
                <a:solidFill>
                  <a:schemeClr val="tx2">
                    <a:lumMod val="90000"/>
                  </a:schemeClr>
                </a:solidFill>
              </a:rPr>
            </a:br>
            <a:r>
              <a:rPr b="1" smtClean="0">
                <a:solidFill>
                  <a:schemeClr val="tx2">
                    <a:lumMod val="90000"/>
                  </a:schemeClr>
                </a:solidFill>
              </a:rPr>
              <a:t>           Apollonius of Perga  (262-190 BC)</a:t>
            </a:r>
            <a:br>
              <a:rPr b="1" smtClean="0">
                <a:solidFill>
                  <a:schemeClr val="tx2">
                    <a:lumMod val="90000"/>
                  </a:schemeClr>
                </a:solidFill>
              </a:rPr>
            </a:br>
            <a:r>
              <a:rPr b="1" smtClean="0">
                <a:solidFill>
                  <a:schemeClr val="tx2">
                    <a:lumMod val="90000"/>
                  </a:schemeClr>
                </a:solidFill>
              </a:rPr>
              <a:t> Hipparchus of Samos  (190-120 BC)</a:t>
            </a:r>
            <a:br>
              <a:rPr b="1" smtClean="0">
                <a:solidFill>
                  <a:schemeClr val="tx2">
                    <a:lumMod val="90000"/>
                  </a:schemeClr>
                </a:solidFill>
              </a:rPr>
            </a:br>
            <a:r>
              <a:rPr b="1" smtClean="0">
                <a:solidFill>
                  <a:schemeClr val="tx2">
                    <a:lumMod val="90000"/>
                  </a:schemeClr>
                </a:solidFill>
              </a:rPr>
              <a:t>           Heron of Alexandria    (10-70 AD)</a:t>
            </a:r>
            <a:br>
              <a:rPr b="1" smtClean="0">
                <a:solidFill>
                  <a:schemeClr val="tx2">
                    <a:lumMod val="90000"/>
                  </a:schemeClr>
                </a:solidFill>
              </a:rPr>
            </a:br>
            <a:r>
              <a:rPr b="1" smtClean="0">
                <a:solidFill>
                  <a:schemeClr val="tx2">
                    <a:lumMod val="90000"/>
                  </a:schemeClr>
                </a:solidFill>
              </a:rPr>
              <a:t>                           Ptolemaeus  (83-168 AD) </a:t>
            </a:r>
            <a:endParaRPr b="1">
              <a:solidFill>
                <a:schemeClr val="tx2">
                  <a:lumMod val="90000"/>
                </a:schemeClr>
              </a:solidFill>
            </a:endParaRPr>
          </a:p>
        </p:txBody>
      </p:sp>
    </p:spTree>
    <p:extLst>
      <p:ext uri="{BB962C8B-B14F-4D97-AF65-F5344CB8AC3E}">
        <p14:creationId xmlns:p14="http://schemas.microsoft.com/office/powerpoint/2010/main" val="2163473261"/>
      </p:ext>
    </p:extLst>
  </p:cSld>
  <p:clrMapOvr>
    <a:masterClrMapping/>
  </p:clrMapOvr>
  <p:transition spd="slow">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Content Placeholder 1"/>
          <p:cNvSpPr>
            <a:spLocks noGrp="1"/>
          </p:cNvSpPr>
          <p:nvPr>
            <p:ph idx="1"/>
          </p:nvPr>
        </p:nvSpPr>
        <p:spPr>
          <a:xfrm>
            <a:off x="857250" y="1666875"/>
            <a:ext cx="8715375" cy="5191125"/>
          </a:xfrm>
        </p:spPr>
        <p:txBody>
          <a:bodyPr/>
          <a:lstStyle/>
          <a:p>
            <a:pPr>
              <a:lnSpc>
                <a:spcPct val="80000"/>
              </a:lnSpc>
              <a:buFont typeface="Wingdings 2" pitchFamily="18" charset="2"/>
              <a:buNone/>
              <a:defRPr/>
            </a:pPr>
            <a:r>
              <a:rPr lang="en-US" dirty="0" smtClean="0"/>
              <a:t>    </a:t>
            </a:r>
            <a:r>
              <a:rPr lang="en-US" sz="2200" b="1" dirty="0" smtClean="0">
                <a:solidFill>
                  <a:schemeClr val="bg1">
                    <a:lumMod val="85000"/>
                    <a:lumOff val="15000"/>
                  </a:schemeClr>
                </a:solidFill>
              </a:rPr>
              <a:t>Various  astronomers  made  significant, </a:t>
            </a:r>
          </a:p>
          <a:p>
            <a:pPr>
              <a:lnSpc>
                <a:spcPct val="80000"/>
              </a:lnSpc>
              <a:buFont typeface="Wingdings 2" pitchFamily="18" charset="2"/>
              <a:buNone/>
              <a:defRPr/>
            </a:pPr>
            <a:r>
              <a:rPr lang="en-US" sz="2200" b="1" dirty="0" smtClean="0">
                <a:solidFill>
                  <a:schemeClr val="bg1">
                    <a:lumMod val="85000"/>
                    <a:lumOff val="15000"/>
                  </a:schemeClr>
                </a:solidFill>
              </a:rPr>
              <a:t>     even amazing,  contributions.  Noteworthy examples:</a:t>
            </a:r>
          </a:p>
          <a:p>
            <a:pPr>
              <a:lnSpc>
                <a:spcPct val="80000"/>
              </a:lnSpc>
              <a:buFont typeface="Wingdings 2" pitchFamily="18" charset="2"/>
              <a:buNone/>
              <a:defRPr/>
            </a:pPr>
            <a:endParaRPr lang="en-US" sz="2200" b="1" dirty="0" smtClean="0">
              <a:solidFill>
                <a:schemeClr val="bg1">
                  <a:lumMod val="85000"/>
                  <a:lumOff val="15000"/>
                </a:schemeClr>
              </a:solidFill>
            </a:endParaRPr>
          </a:p>
          <a:p>
            <a:pPr>
              <a:lnSpc>
                <a:spcPct val="80000"/>
              </a:lnSpc>
              <a:buFont typeface="Wingdings 2" pitchFamily="18" charset="2"/>
              <a:buNone/>
              <a:defRPr/>
            </a:pPr>
            <a:r>
              <a:rPr lang="en-US" sz="2200" b="1" dirty="0" smtClean="0">
                <a:solidFill>
                  <a:schemeClr val="bg1">
                    <a:lumMod val="85000"/>
                    <a:lumOff val="15000"/>
                  </a:schemeClr>
                </a:solidFill>
                <a:sym typeface="Mathematica1"/>
              </a:rPr>
              <a:t>            </a:t>
            </a:r>
            <a:r>
              <a:rPr lang="en-US" sz="2200" b="1" dirty="0" smtClean="0">
                <a:solidFill>
                  <a:schemeClr val="bg1">
                    <a:lumMod val="85000"/>
                    <a:lumOff val="15000"/>
                  </a:schemeClr>
                </a:solidFill>
              </a:rPr>
              <a:t>Aristarchus of Samos    - Heliocentric  Universe</a:t>
            </a:r>
          </a:p>
          <a:p>
            <a:pPr>
              <a:lnSpc>
                <a:spcPct val="80000"/>
              </a:lnSpc>
              <a:buFont typeface="Wingdings 2" pitchFamily="18" charset="2"/>
              <a:buNone/>
              <a:defRPr/>
            </a:pPr>
            <a:r>
              <a:rPr lang="en-US" sz="2200" b="1" dirty="0" smtClean="0">
                <a:solidFill>
                  <a:schemeClr val="bg1">
                    <a:lumMod val="85000"/>
                    <a:lumOff val="15000"/>
                  </a:schemeClr>
                </a:solidFill>
              </a:rPr>
              <a:t>                                                           - distance Moon &amp; Sun</a:t>
            </a:r>
          </a:p>
          <a:p>
            <a:pPr>
              <a:lnSpc>
                <a:spcPct val="80000"/>
              </a:lnSpc>
              <a:buFont typeface="Wingdings 2" pitchFamily="18" charset="2"/>
              <a:buNone/>
              <a:defRPr/>
            </a:pPr>
            <a:r>
              <a:rPr lang="en-US" sz="2200" b="1" dirty="0" smtClean="0">
                <a:solidFill>
                  <a:schemeClr val="bg1">
                    <a:lumMod val="85000"/>
                    <a:lumOff val="15000"/>
                  </a:schemeClr>
                </a:solidFill>
              </a:rPr>
              <a:t>                                                           - size Sun</a:t>
            </a:r>
          </a:p>
          <a:p>
            <a:pPr>
              <a:lnSpc>
                <a:spcPct val="80000"/>
              </a:lnSpc>
              <a:buFont typeface="Wingdings 2" pitchFamily="18" charset="2"/>
              <a:buNone/>
              <a:defRPr/>
            </a:pPr>
            <a:r>
              <a:rPr lang="en-US" sz="2200" b="1" dirty="0" smtClean="0">
                <a:solidFill>
                  <a:schemeClr val="bg1">
                    <a:lumMod val="85000"/>
                    <a:lumOff val="15000"/>
                  </a:schemeClr>
                </a:solidFill>
              </a:rPr>
              <a:t>          </a:t>
            </a:r>
            <a:r>
              <a:rPr lang="en-US" sz="2200" b="1" dirty="0" smtClean="0">
                <a:solidFill>
                  <a:schemeClr val="bg1">
                    <a:lumMod val="85000"/>
                    <a:lumOff val="15000"/>
                  </a:schemeClr>
                </a:solidFill>
                <a:sym typeface="Mathematica1"/>
              </a:rPr>
              <a:t>  </a:t>
            </a:r>
            <a:r>
              <a:rPr lang="en-US" sz="2200" b="1" dirty="0" smtClean="0">
                <a:solidFill>
                  <a:schemeClr val="bg1">
                    <a:lumMod val="85000"/>
                    <a:lumOff val="15000"/>
                  </a:schemeClr>
                </a:solidFill>
              </a:rPr>
              <a:t>Archimedes                      - </a:t>
            </a:r>
            <a:r>
              <a:rPr lang="en-US" sz="2200" b="1" dirty="0" err="1" smtClean="0">
                <a:solidFill>
                  <a:schemeClr val="bg1">
                    <a:lumMod val="85000"/>
                    <a:lumOff val="15000"/>
                  </a:schemeClr>
                </a:solidFill>
              </a:rPr>
              <a:t>Planisphere</a:t>
            </a:r>
            <a:r>
              <a:rPr lang="en-US" sz="2200" b="1" dirty="0" smtClean="0">
                <a:solidFill>
                  <a:schemeClr val="bg1">
                    <a:lumMod val="85000"/>
                    <a:lumOff val="15000"/>
                  </a:schemeClr>
                </a:solidFill>
              </a:rPr>
              <a:t>/Planetarium  ?</a:t>
            </a:r>
          </a:p>
          <a:p>
            <a:pPr>
              <a:lnSpc>
                <a:spcPct val="80000"/>
              </a:lnSpc>
              <a:buFont typeface="Wingdings 2" pitchFamily="18" charset="2"/>
              <a:buNone/>
              <a:defRPr/>
            </a:pPr>
            <a:r>
              <a:rPr lang="en-US" sz="2200" b="1" dirty="0" smtClean="0">
                <a:solidFill>
                  <a:schemeClr val="bg1">
                    <a:lumMod val="85000"/>
                    <a:lumOff val="15000"/>
                  </a:schemeClr>
                </a:solidFill>
              </a:rPr>
              <a:t>          </a:t>
            </a:r>
            <a:r>
              <a:rPr lang="en-US" sz="2200" b="1" dirty="0" smtClean="0">
                <a:solidFill>
                  <a:schemeClr val="bg1">
                    <a:lumMod val="85000"/>
                    <a:lumOff val="15000"/>
                  </a:schemeClr>
                </a:solidFill>
                <a:sym typeface="Mathematica1"/>
              </a:rPr>
              <a:t>  </a:t>
            </a:r>
            <a:r>
              <a:rPr lang="en-US" sz="2200" b="1" dirty="0" smtClean="0">
                <a:solidFill>
                  <a:schemeClr val="bg1">
                    <a:lumMod val="85000"/>
                    <a:lumOff val="15000"/>
                  </a:schemeClr>
                </a:solidFill>
              </a:rPr>
              <a:t>Eratosthenes                   - Diameter Earth </a:t>
            </a:r>
          </a:p>
          <a:p>
            <a:pPr>
              <a:lnSpc>
                <a:spcPct val="80000"/>
              </a:lnSpc>
              <a:buFont typeface="Wingdings 2" pitchFamily="18" charset="2"/>
              <a:buNone/>
              <a:defRPr/>
            </a:pPr>
            <a:r>
              <a:rPr lang="en-US" sz="2200" b="1" dirty="0" smtClean="0">
                <a:solidFill>
                  <a:schemeClr val="bg1">
                    <a:lumMod val="85000"/>
                    <a:lumOff val="15000"/>
                  </a:schemeClr>
                </a:solidFill>
              </a:rPr>
              <a:t>          </a:t>
            </a:r>
            <a:r>
              <a:rPr lang="en-US" sz="2200" b="1" dirty="0" smtClean="0">
                <a:solidFill>
                  <a:schemeClr val="bg1">
                    <a:lumMod val="85000"/>
                    <a:lumOff val="15000"/>
                  </a:schemeClr>
                </a:solidFill>
                <a:sym typeface="Mathematica1"/>
              </a:rPr>
              <a:t>  </a:t>
            </a:r>
            <a:r>
              <a:rPr lang="en-US" sz="2200" b="1" dirty="0" smtClean="0">
                <a:solidFill>
                  <a:schemeClr val="bg1">
                    <a:lumMod val="85000"/>
                    <a:lumOff val="15000"/>
                  </a:schemeClr>
                </a:solidFill>
              </a:rPr>
              <a:t>Hipparchus                      - multitude </a:t>
            </a:r>
          </a:p>
          <a:p>
            <a:pPr>
              <a:lnSpc>
                <a:spcPct val="80000"/>
              </a:lnSpc>
              <a:buFont typeface="Wingdings 2" pitchFamily="18" charset="2"/>
              <a:buNone/>
              <a:defRPr/>
            </a:pPr>
            <a:r>
              <a:rPr lang="en-US" sz="2200" b="1" dirty="0" smtClean="0">
                <a:solidFill>
                  <a:schemeClr val="bg1">
                    <a:lumMod val="85000"/>
                    <a:lumOff val="15000"/>
                  </a:schemeClr>
                </a:solidFill>
              </a:rPr>
              <a:t>                                                             essential contributions </a:t>
            </a:r>
          </a:p>
          <a:p>
            <a:pPr>
              <a:lnSpc>
                <a:spcPct val="80000"/>
              </a:lnSpc>
              <a:buFont typeface="Wingdings 2" pitchFamily="18" charset="2"/>
              <a:buNone/>
              <a:defRPr/>
            </a:pPr>
            <a:endParaRPr lang="en-US" sz="2200" b="1" dirty="0" smtClean="0">
              <a:solidFill>
                <a:schemeClr val="bg1">
                  <a:lumMod val="85000"/>
                  <a:lumOff val="15000"/>
                </a:schemeClr>
              </a:solidFill>
            </a:endParaRPr>
          </a:p>
          <a:p>
            <a:pPr>
              <a:lnSpc>
                <a:spcPct val="80000"/>
              </a:lnSpc>
              <a:buFont typeface="Wingdings 2" pitchFamily="18" charset="2"/>
              <a:buNone/>
              <a:defRPr/>
            </a:pPr>
            <a:r>
              <a:rPr lang="en-US" sz="2200" b="1" dirty="0" smtClean="0">
                <a:solidFill>
                  <a:schemeClr val="bg1">
                    <a:lumMod val="85000"/>
                    <a:lumOff val="15000"/>
                  </a:schemeClr>
                </a:solidFill>
              </a:rPr>
              <a:t>     Problematic is the loss of nearly all,  except for a few,</a:t>
            </a:r>
          </a:p>
          <a:p>
            <a:pPr>
              <a:lnSpc>
                <a:spcPct val="80000"/>
              </a:lnSpc>
              <a:buFont typeface="Wingdings 2" pitchFamily="18" charset="2"/>
              <a:buNone/>
              <a:defRPr/>
            </a:pPr>
            <a:r>
              <a:rPr lang="en-US" sz="2200" b="1" dirty="0" smtClean="0">
                <a:solidFill>
                  <a:schemeClr val="bg1">
                    <a:lumMod val="85000"/>
                    <a:lumOff val="15000"/>
                  </a:schemeClr>
                </a:solidFill>
              </a:rPr>
              <a:t>     of the books and works they have written … </a:t>
            </a:r>
            <a:endParaRPr lang="en-US" sz="2200" b="1" dirty="0">
              <a:solidFill>
                <a:schemeClr val="bg1">
                  <a:lumMod val="85000"/>
                  <a:lumOff val="15000"/>
                </a:schemeClr>
              </a:solidFill>
            </a:endParaRPr>
          </a:p>
        </p:txBody>
      </p:sp>
      <p:sp>
        <p:nvSpPr>
          <p:cNvPr id="3" name="Title 2"/>
          <p:cNvSpPr>
            <a:spLocks noGrp="1"/>
          </p:cNvSpPr>
          <p:nvPr>
            <p:ph type="title"/>
          </p:nvPr>
        </p:nvSpPr>
        <p:spPr>
          <a:xfrm>
            <a:off x="285720" y="-142900"/>
            <a:ext cx="8229600" cy="1219200"/>
          </a:xfrm>
        </p:spPr>
        <p:txBody>
          <a:bodyPr>
            <a:normAutofit fontScale="90000"/>
          </a:bodyPr>
          <a:lstStyle/>
          <a:p>
            <a:pPr>
              <a:defRPr/>
            </a:pPr>
            <a:r>
              <a:rPr smtClean="0"/>
              <a:t>         </a:t>
            </a:r>
            <a:r>
              <a:rPr sz="5700" smtClean="0"/>
              <a:t>Hellenistic  Astronomers</a:t>
            </a:r>
            <a:endParaRPr sz="5700"/>
          </a:p>
        </p:txBody>
      </p:sp>
      <p:sp>
        <p:nvSpPr>
          <p:cNvPr id="6" name="Rectangle 5"/>
          <p:cNvSpPr/>
          <p:nvPr/>
        </p:nvSpPr>
        <p:spPr>
          <a:xfrm>
            <a:off x="428625" y="1500188"/>
            <a:ext cx="8358188" cy="4929187"/>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504900883"/>
      </p:ext>
    </p:extLst>
  </p:cSld>
  <p:clrMapOvr>
    <a:masterClrMapping/>
  </p:clrMapOvr>
  <p:transition spd="slow">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520" y="404664"/>
            <a:ext cx="9644098" cy="1143000"/>
          </a:xfrm>
        </p:spPr>
        <p:txBody>
          <a:bodyPr>
            <a:noAutofit/>
          </a:bodyPr>
          <a:lstStyle/>
          <a:p>
            <a:pPr eaLnBrk="1" fontAlgn="auto" hangingPunct="1">
              <a:spcAft>
                <a:spcPts val="0"/>
              </a:spcAft>
              <a:defRPr/>
            </a:pPr>
            <a:r>
              <a:rPr sz="5500" b="1" dirty="0" smtClean="0">
                <a:solidFill>
                  <a:schemeClr val="accent2">
                    <a:lumMod val="60000"/>
                    <a:lumOff val="40000"/>
                  </a:schemeClr>
                </a:solidFill>
              </a:rPr>
              <a:t>   </a:t>
            </a:r>
            <a:r>
              <a:rPr sz="4500" b="1" dirty="0" smtClean="0">
                <a:solidFill>
                  <a:schemeClr val="bg1">
                    <a:lumMod val="65000"/>
                    <a:lumOff val="35000"/>
                  </a:schemeClr>
                </a:solidFill>
              </a:rPr>
              <a:t>Babylonian  </a:t>
            </a:r>
            <a:br>
              <a:rPr sz="4500" b="1" dirty="0" smtClean="0">
                <a:solidFill>
                  <a:schemeClr val="bg1">
                    <a:lumMod val="65000"/>
                    <a:lumOff val="35000"/>
                  </a:schemeClr>
                </a:solidFill>
              </a:rPr>
            </a:br>
            <a:r>
              <a:rPr lang="en-US" sz="4500" b="1" dirty="0">
                <a:solidFill>
                  <a:schemeClr val="bg1">
                    <a:lumMod val="65000"/>
                    <a:lumOff val="35000"/>
                  </a:schemeClr>
                </a:solidFill>
              </a:rPr>
              <a:t> </a:t>
            </a:r>
            <a:r>
              <a:rPr lang="en-US" sz="4500" b="1" dirty="0" smtClean="0">
                <a:solidFill>
                  <a:schemeClr val="bg1">
                    <a:lumMod val="65000"/>
                    <a:lumOff val="35000"/>
                  </a:schemeClr>
                </a:solidFill>
              </a:rPr>
              <a:t>   </a:t>
            </a:r>
            <a:r>
              <a:rPr sz="4500" b="1" dirty="0" smtClean="0">
                <a:solidFill>
                  <a:schemeClr val="bg1">
                    <a:lumMod val="65000"/>
                    <a:lumOff val="35000"/>
                  </a:schemeClr>
                </a:solidFill>
              </a:rPr>
              <a:t>Astronomy</a:t>
            </a:r>
            <a:endParaRPr sz="4500" b="1" dirty="0">
              <a:solidFill>
                <a:schemeClr val="bg1">
                  <a:lumMod val="65000"/>
                  <a:lumOff val="35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4004" y="15439"/>
            <a:ext cx="5469996" cy="6858000"/>
          </a:xfrm>
          <a:prstGeom prst="rect">
            <a:avLst/>
          </a:prstGeom>
        </p:spPr>
      </p:pic>
      <p:sp>
        <p:nvSpPr>
          <p:cNvPr id="6" name="TextBox 5"/>
          <p:cNvSpPr txBox="1"/>
          <p:nvPr/>
        </p:nvSpPr>
        <p:spPr>
          <a:xfrm>
            <a:off x="179512" y="1981648"/>
            <a:ext cx="3384376" cy="1200329"/>
          </a:xfrm>
          <a:prstGeom prst="rect">
            <a:avLst/>
          </a:prstGeom>
          <a:noFill/>
        </p:spPr>
        <p:txBody>
          <a:bodyPr wrap="square" rtlCol="0">
            <a:spAutoFit/>
          </a:bodyPr>
          <a:lstStyle/>
          <a:p>
            <a:r>
              <a:rPr lang="nl-NL" b="1" dirty="0">
                <a:solidFill>
                  <a:schemeClr val="bg1">
                    <a:lumMod val="65000"/>
                    <a:lumOff val="35000"/>
                  </a:schemeClr>
                </a:solidFill>
              </a:rPr>
              <a:t>t</a:t>
            </a:r>
            <a:r>
              <a:rPr lang="nl-NL" b="1" dirty="0" smtClean="0">
                <a:solidFill>
                  <a:schemeClr val="bg1">
                    <a:lumMod val="65000"/>
                    <a:lumOff val="35000"/>
                  </a:schemeClr>
                </a:solidFill>
              </a:rPr>
              <a:t>imeline</a:t>
            </a:r>
          </a:p>
          <a:p>
            <a:r>
              <a:rPr lang="nl-NL" b="1" dirty="0" smtClean="0">
                <a:solidFill>
                  <a:schemeClr val="bg1">
                    <a:lumMod val="65000"/>
                    <a:lumOff val="35000"/>
                  </a:schemeClr>
                </a:solidFill>
              </a:rPr>
              <a:t>Babylonian astronomy</a:t>
            </a:r>
          </a:p>
          <a:p>
            <a:endParaRPr lang="nl-NL" b="1" dirty="0">
              <a:solidFill>
                <a:schemeClr val="bg1">
                  <a:lumMod val="65000"/>
                  <a:lumOff val="35000"/>
                </a:schemeClr>
              </a:solidFill>
            </a:endParaRPr>
          </a:p>
          <a:p>
            <a:r>
              <a:rPr lang="nl-NL" b="1" dirty="0" smtClean="0">
                <a:solidFill>
                  <a:schemeClr val="bg1">
                    <a:lumMod val="65000"/>
                    <a:lumOff val="35000"/>
                  </a:schemeClr>
                </a:solidFill>
              </a:rPr>
              <a:t>Evans 1998 </a:t>
            </a:r>
            <a:endParaRPr lang="en-GB" b="1" dirty="0">
              <a:solidFill>
                <a:schemeClr val="bg1">
                  <a:lumMod val="65000"/>
                  <a:lumOff val="35000"/>
                </a:schemeClr>
              </a:solidFill>
            </a:endParaRPr>
          </a:p>
        </p:txBody>
      </p:sp>
      <p:sp>
        <p:nvSpPr>
          <p:cNvPr id="7" name="Rectangle 6"/>
          <p:cNvSpPr/>
          <p:nvPr/>
        </p:nvSpPr>
        <p:spPr>
          <a:xfrm>
            <a:off x="107504" y="1981648"/>
            <a:ext cx="3566500" cy="1375344"/>
          </a:xfrm>
          <a:prstGeom prst="rect">
            <a:avLst/>
          </a:prstGeom>
          <a:no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77" y="3472760"/>
            <a:ext cx="3543627" cy="2140941"/>
          </a:xfrm>
          <a:prstGeom prst="rect">
            <a:avLst/>
          </a:prstGeom>
        </p:spPr>
      </p:pic>
      <p:sp>
        <p:nvSpPr>
          <p:cNvPr id="10" name="Rectangle 9"/>
          <p:cNvSpPr/>
          <p:nvPr/>
        </p:nvSpPr>
        <p:spPr>
          <a:xfrm>
            <a:off x="118940" y="3472760"/>
            <a:ext cx="3566500" cy="2140941"/>
          </a:xfrm>
          <a:prstGeom prst="rect">
            <a:avLst/>
          </a:prstGeom>
          <a:no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9147604"/>
      </p:ext>
    </p:extLst>
  </p:cSld>
  <p:clrMapOvr>
    <a:masterClrMapping/>
  </p:clrMapOvr>
  <p:transition spd="slow">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smtClean="0"/>
              <a:t>Aristarchus of Samos</a:t>
            </a:r>
            <a:br>
              <a:rPr smtClean="0"/>
            </a:br>
            <a:r>
              <a:rPr lang="el-GR" smtClean="0"/>
              <a:t>Ἀρίσταρχος</a:t>
            </a:r>
            <a:r>
              <a:rPr smtClean="0"/>
              <a:t/>
            </a:r>
            <a:br>
              <a:rPr smtClean="0"/>
            </a:br>
            <a:r>
              <a:rPr smtClean="0"/>
              <a:t/>
            </a:r>
            <a:br>
              <a:rPr smtClean="0"/>
            </a:br>
            <a:r>
              <a:rPr smtClean="0"/>
              <a:t>310-230 BCE</a:t>
            </a:r>
            <a:br>
              <a:rPr smtClean="0"/>
            </a:br>
            <a:endParaRPr/>
          </a:p>
        </p:txBody>
      </p:sp>
    </p:spTree>
    <p:extLst>
      <p:ext uri="{BB962C8B-B14F-4D97-AF65-F5344CB8AC3E}">
        <p14:creationId xmlns:p14="http://schemas.microsoft.com/office/powerpoint/2010/main" val="2567396534"/>
      </p:ext>
    </p:extLst>
  </p:cSld>
  <p:clrMapOvr>
    <a:masterClrMapping/>
  </p:clrMapOvr>
  <p:transition spd="slow">
    <p:zo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7"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2875" y="-285750"/>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4143372" y="2000240"/>
            <a:ext cx="8229600" cy="1143000"/>
          </a:xfrm>
        </p:spPr>
        <p:txBody>
          <a:bodyPr>
            <a:normAutofit fontScale="90000"/>
          </a:bodyPr>
          <a:lstStyle/>
          <a:p>
            <a:pPr eaLnBrk="1" fontAlgn="auto" hangingPunct="1">
              <a:spcAft>
                <a:spcPts val="0"/>
              </a:spcAft>
              <a:defRPr/>
            </a:pPr>
            <a:r>
              <a:rPr sz="5100" smtClean="0">
                <a:solidFill>
                  <a:schemeClr val="bg1">
                    <a:lumMod val="85000"/>
                    <a:lumOff val="15000"/>
                  </a:schemeClr>
                </a:solidFill>
              </a:rPr>
              <a:t>Aristarchus </a:t>
            </a:r>
            <a:br>
              <a:rPr sz="5100" smtClean="0">
                <a:solidFill>
                  <a:schemeClr val="bg1">
                    <a:lumMod val="85000"/>
                    <a:lumOff val="15000"/>
                  </a:schemeClr>
                </a:solidFill>
              </a:rPr>
            </a:br>
            <a:r>
              <a:rPr sz="5100" smtClean="0">
                <a:solidFill>
                  <a:schemeClr val="bg1">
                    <a:lumMod val="85000"/>
                    <a:lumOff val="15000"/>
                  </a:schemeClr>
                </a:solidFill>
              </a:rPr>
              <a:t>of  Samos</a:t>
            </a:r>
            <a:r>
              <a:rPr sz="2800" smtClean="0">
                <a:solidFill>
                  <a:schemeClr val="bg1">
                    <a:lumMod val="85000"/>
                    <a:lumOff val="15000"/>
                  </a:schemeClr>
                </a:solidFill>
              </a:rPr>
              <a:t>  </a:t>
            </a:r>
            <a:br>
              <a:rPr sz="2800" smtClean="0">
                <a:solidFill>
                  <a:schemeClr val="bg1">
                    <a:lumMod val="85000"/>
                    <a:lumOff val="15000"/>
                  </a:schemeClr>
                </a:solidFill>
              </a:rPr>
            </a:br>
            <a:r>
              <a:rPr sz="2800" smtClean="0">
                <a:solidFill>
                  <a:schemeClr val="bg1">
                    <a:lumMod val="85000"/>
                    <a:lumOff val="15000"/>
                  </a:schemeClr>
                </a:solidFill>
              </a:rPr>
              <a:t> (Samos,  310-230 BCE)</a:t>
            </a:r>
            <a:br>
              <a:rPr sz="2800" smtClean="0">
                <a:solidFill>
                  <a:schemeClr val="bg1">
                    <a:lumMod val="85000"/>
                    <a:lumOff val="15000"/>
                  </a:schemeClr>
                </a:solidFill>
              </a:rPr>
            </a:br>
            <a:r>
              <a:rPr sz="2800" smtClean="0">
                <a:solidFill>
                  <a:schemeClr val="bg1">
                    <a:lumMod val="85000"/>
                    <a:lumOff val="15000"/>
                  </a:schemeClr>
                </a:solidFill>
              </a:rPr>
              <a:t/>
            </a:r>
            <a:br>
              <a:rPr sz="2800" smtClean="0">
                <a:solidFill>
                  <a:schemeClr val="bg1">
                    <a:lumMod val="85000"/>
                    <a:lumOff val="15000"/>
                  </a:schemeClr>
                </a:solidFill>
              </a:rPr>
            </a:br>
            <a:r>
              <a:rPr sz="2800" smtClean="0">
                <a:solidFill>
                  <a:schemeClr val="bg1">
                    <a:lumMod val="85000"/>
                    <a:lumOff val="15000"/>
                  </a:schemeClr>
                </a:solidFill>
              </a:rPr>
              <a:t/>
            </a:r>
            <a:br>
              <a:rPr sz="2800" smtClean="0">
                <a:solidFill>
                  <a:schemeClr val="bg1">
                    <a:lumMod val="85000"/>
                    <a:lumOff val="15000"/>
                  </a:schemeClr>
                </a:solidFill>
              </a:rPr>
            </a:br>
            <a:r>
              <a:rPr sz="2800" smtClean="0">
                <a:solidFill>
                  <a:schemeClr val="bg1">
                    <a:lumMod val="85000"/>
                    <a:lumOff val="15000"/>
                  </a:schemeClr>
                </a:solidFill>
              </a:rPr>
              <a:t> </a:t>
            </a:r>
            <a:r>
              <a:rPr sz="3300" smtClean="0">
                <a:solidFill>
                  <a:schemeClr val="bg1">
                    <a:lumMod val="85000"/>
                    <a:lumOff val="15000"/>
                  </a:schemeClr>
                </a:solidFill>
              </a:rPr>
              <a:t>the  ancient  Copernicus</a:t>
            </a:r>
            <a:endParaRPr sz="3300">
              <a:solidFill>
                <a:schemeClr val="bg1">
                  <a:lumMod val="85000"/>
                  <a:lumOff val="15000"/>
                </a:schemeClr>
              </a:solidFill>
            </a:endParaRPr>
          </a:p>
        </p:txBody>
      </p:sp>
      <p:pic>
        <p:nvPicPr>
          <p:cNvPr id="95237" name="Picture 2" descr="Aristarchos_Samo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14313"/>
            <a:ext cx="361632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214313"/>
            <a:ext cx="3616325" cy="64293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5239" name="Picture 4" descr="Aristarchus_work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3375" y="3571875"/>
            <a:ext cx="4643438"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143375" y="3571875"/>
            <a:ext cx="4643438" cy="307181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TextBox 8"/>
          <p:cNvSpPr txBox="1"/>
          <p:nvPr/>
        </p:nvSpPr>
        <p:spPr>
          <a:xfrm>
            <a:off x="4071938" y="3214688"/>
            <a:ext cx="5429250" cy="307975"/>
          </a:xfrm>
          <a:prstGeom prst="rect">
            <a:avLst/>
          </a:prstGeom>
          <a:noFill/>
        </p:spPr>
        <p:txBody>
          <a:bodyPr>
            <a:spAutoFit/>
          </a:bodyPr>
          <a:lstStyle/>
          <a:p>
            <a:pPr>
              <a:defRPr/>
            </a:pPr>
            <a:r>
              <a:rPr lang="en-US" sz="1400" b="1" dirty="0">
                <a:solidFill>
                  <a:srgbClr val="000099"/>
                </a:solidFill>
                <a:latin typeface="Constantia"/>
              </a:rPr>
              <a:t>“On the Sizes &amp; Distances of the Sun and Moon ”:</a:t>
            </a:r>
          </a:p>
        </p:txBody>
      </p:sp>
    </p:spTree>
    <p:extLst>
      <p:ext uri="{BB962C8B-B14F-4D97-AF65-F5344CB8AC3E}">
        <p14:creationId xmlns:p14="http://schemas.microsoft.com/office/powerpoint/2010/main" val="4137376480"/>
      </p:ext>
    </p:extLst>
  </p:cSld>
  <p:clrMapOvr>
    <a:masterClrMapping/>
  </p:clrMapOvr>
  <p:transition spd="slow">
    <p:zo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2"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142852"/>
            <a:ext cx="9001156" cy="1143000"/>
          </a:xfrm>
        </p:spPr>
        <p:txBody>
          <a:bodyPr>
            <a:normAutofit fontScale="90000"/>
          </a:bodyPr>
          <a:lstStyle/>
          <a:p>
            <a:pPr eaLnBrk="1" fontAlgn="auto" hangingPunct="1">
              <a:spcAft>
                <a:spcPts val="0"/>
              </a:spcAft>
              <a:defRPr/>
            </a:pPr>
            <a:r>
              <a:rPr sz="5100" smtClean="0"/>
              <a:t>      </a:t>
            </a:r>
            <a:r>
              <a:rPr sz="5100" smtClean="0">
                <a:solidFill>
                  <a:schemeClr val="bg1">
                    <a:lumMod val="85000"/>
                    <a:lumOff val="15000"/>
                  </a:schemeClr>
                </a:solidFill>
              </a:rPr>
              <a:t>On the Sizes and Distances</a:t>
            </a:r>
            <a:r>
              <a:rPr sz="2800" smtClean="0">
                <a:solidFill>
                  <a:schemeClr val="bg1">
                    <a:lumMod val="85000"/>
                    <a:lumOff val="15000"/>
                  </a:schemeClr>
                </a:solidFill>
              </a:rPr>
              <a:t>  </a:t>
            </a:r>
            <a:br>
              <a:rPr sz="2800" smtClean="0">
                <a:solidFill>
                  <a:schemeClr val="bg1">
                    <a:lumMod val="85000"/>
                    <a:lumOff val="15000"/>
                  </a:schemeClr>
                </a:solidFill>
              </a:rPr>
            </a:br>
            <a:endParaRPr sz="2800">
              <a:solidFill>
                <a:schemeClr val="bg1">
                  <a:lumMod val="85000"/>
                  <a:lumOff val="15000"/>
                </a:schemeClr>
              </a:solidFill>
            </a:endParaRPr>
          </a:p>
        </p:txBody>
      </p:sp>
      <p:pic>
        <p:nvPicPr>
          <p:cNvPr id="96261" name="Picture 2" descr="almagest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1071563"/>
            <a:ext cx="411003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1071563"/>
            <a:ext cx="4071938"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2709" name="TextBox 4"/>
          <p:cNvSpPr txBox="1">
            <a:spLocks noChangeArrowheads="1"/>
          </p:cNvSpPr>
          <p:nvPr/>
        </p:nvSpPr>
        <p:spPr bwMode="auto">
          <a:xfrm>
            <a:off x="4572000" y="6143625"/>
            <a:ext cx="3857625" cy="461963"/>
          </a:xfrm>
          <a:prstGeom prst="rect">
            <a:avLst/>
          </a:prstGeom>
          <a:noFill/>
          <a:ln w="9525">
            <a:noFill/>
            <a:miter lim="800000"/>
            <a:headEnd/>
            <a:tailEnd/>
          </a:ln>
        </p:spPr>
        <p:txBody>
          <a:bodyPr>
            <a:spAutoFit/>
          </a:bodyPr>
          <a:lstStyle/>
          <a:p>
            <a:pPr>
              <a:defRPr/>
            </a:pPr>
            <a:r>
              <a:rPr lang="en-US" sz="1200" dirty="0">
                <a:solidFill>
                  <a:prstClr val="black">
                    <a:lumMod val="85000"/>
                    <a:lumOff val="15000"/>
                  </a:prstClr>
                </a:solidFill>
                <a:latin typeface="Constantia"/>
              </a:rPr>
              <a:t>On the Sizes and the Distances</a:t>
            </a:r>
          </a:p>
          <a:p>
            <a:pPr>
              <a:defRPr/>
            </a:pPr>
            <a:r>
              <a:rPr lang="en-US" sz="1200" dirty="0">
                <a:solidFill>
                  <a:prstClr val="black">
                    <a:lumMod val="85000"/>
                    <a:lumOff val="15000"/>
                  </a:prstClr>
                </a:solidFill>
                <a:latin typeface="Constantia"/>
              </a:rPr>
              <a:t>Greek copy 10</a:t>
            </a:r>
            <a:r>
              <a:rPr lang="en-US" sz="1200" baseline="30000" dirty="0">
                <a:solidFill>
                  <a:prstClr val="black">
                    <a:lumMod val="85000"/>
                    <a:lumOff val="15000"/>
                  </a:prstClr>
                </a:solidFill>
                <a:latin typeface="Constantia"/>
              </a:rPr>
              <a:t>th</a:t>
            </a:r>
            <a:r>
              <a:rPr lang="en-US" sz="1200" dirty="0">
                <a:solidFill>
                  <a:prstClr val="black">
                    <a:lumMod val="85000"/>
                    <a:lumOff val="15000"/>
                  </a:prstClr>
                </a:solidFill>
                <a:latin typeface="Constantia"/>
              </a:rPr>
              <a:t> century</a:t>
            </a:r>
          </a:p>
        </p:txBody>
      </p:sp>
      <p:sp>
        <p:nvSpPr>
          <p:cNvPr id="8" name="Rectangle 7"/>
          <p:cNvSpPr/>
          <p:nvPr/>
        </p:nvSpPr>
        <p:spPr>
          <a:xfrm>
            <a:off x="4500563" y="1071563"/>
            <a:ext cx="4429125" cy="3071812"/>
          </a:xfrm>
          <a:prstGeom prst="rect">
            <a:avLst/>
          </a:prstGeom>
          <a:solidFill>
            <a:schemeClr val="tx1"/>
          </a:solid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TextBox 9"/>
          <p:cNvSpPr txBox="1"/>
          <p:nvPr/>
        </p:nvSpPr>
        <p:spPr>
          <a:xfrm>
            <a:off x="4643438" y="1214438"/>
            <a:ext cx="4214812" cy="3078162"/>
          </a:xfrm>
          <a:prstGeom prst="rect">
            <a:avLst/>
          </a:prstGeom>
          <a:noFill/>
        </p:spPr>
        <p:txBody>
          <a:bodyPr>
            <a:spAutoFit/>
          </a:bodyPr>
          <a:lstStyle/>
          <a:p>
            <a:pPr>
              <a:defRPr/>
            </a:pPr>
            <a:r>
              <a:rPr lang="en-US" sz="1600" dirty="0">
                <a:solidFill>
                  <a:prstClr val="black">
                    <a:lumMod val="85000"/>
                    <a:lumOff val="15000"/>
                  </a:prstClr>
                </a:solidFill>
                <a:latin typeface="Constantia"/>
              </a:rPr>
              <a:t>Only one work of Aristarchus  survives:</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   </a:t>
            </a:r>
            <a:r>
              <a:rPr lang="en-US" sz="1600" b="1" dirty="0">
                <a:solidFill>
                  <a:srgbClr val="0000FF"/>
                </a:solidFill>
                <a:latin typeface="Constantia"/>
              </a:rPr>
              <a:t>On the Sizes and the Distances</a:t>
            </a:r>
          </a:p>
          <a:p>
            <a:pPr>
              <a:defRPr/>
            </a:pPr>
            <a:r>
              <a:rPr lang="en-US" sz="1600" b="1" dirty="0">
                <a:solidFill>
                  <a:srgbClr val="0000FF"/>
                </a:solidFill>
                <a:latin typeface="Constantia"/>
              </a:rPr>
              <a:t>              of  the Sun and Moon</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First mathematically based attempt</a:t>
            </a:r>
          </a:p>
          <a:p>
            <a:pPr>
              <a:defRPr/>
            </a:pPr>
            <a:r>
              <a:rPr lang="en-US" sz="1600" dirty="0">
                <a:solidFill>
                  <a:prstClr val="black">
                    <a:lumMod val="85000"/>
                    <a:lumOff val="15000"/>
                  </a:prstClr>
                </a:solidFill>
                <a:latin typeface="Constantia"/>
              </a:rPr>
              <a:t>to measure distance Earth-Sun, thus</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First attempt to measure scale Universe</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Based upon geocentric view of Universe</a:t>
            </a:r>
          </a:p>
          <a:p>
            <a:pPr>
              <a:defRPr/>
            </a:pPr>
            <a:endParaRPr lang="en-US" dirty="0">
              <a:solidFill>
                <a:prstClr val="black">
                  <a:lumMod val="85000"/>
                  <a:lumOff val="15000"/>
                </a:prstClr>
              </a:solidFill>
              <a:latin typeface="Arial" pitchFamily="34" charset="0"/>
            </a:endParaRPr>
          </a:p>
        </p:txBody>
      </p:sp>
      <p:sp>
        <p:nvSpPr>
          <p:cNvPr id="11" name="Rectangle 10"/>
          <p:cNvSpPr/>
          <p:nvPr/>
        </p:nvSpPr>
        <p:spPr>
          <a:xfrm>
            <a:off x="4500563" y="6143625"/>
            <a:ext cx="4429125" cy="500063"/>
          </a:xfrm>
          <a:prstGeom prst="rect">
            <a:avLst/>
          </a:prstGeom>
          <a:no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707777683"/>
      </p:ext>
    </p:extLst>
  </p:cSld>
  <p:clrMapOvr>
    <a:masterClrMapping/>
  </p:clrMapOvr>
  <p:transition spd="slow">
    <p:zo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2"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142852"/>
            <a:ext cx="9001156" cy="1143000"/>
          </a:xfrm>
        </p:spPr>
        <p:txBody>
          <a:bodyPr>
            <a:normAutofit fontScale="90000"/>
          </a:bodyPr>
          <a:lstStyle/>
          <a:p>
            <a:pPr eaLnBrk="1" fontAlgn="auto" hangingPunct="1">
              <a:spcAft>
                <a:spcPts val="0"/>
              </a:spcAft>
              <a:defRPr/>
            </a:pPr>
            <a:r>
              <a:rPr sz="5100" smtClean="0"/>
              <a:t>      </a:t>
            </a:r>
            <a:r>
              <a:rPr sz="5100" smtClean="0">
                <a:solidFill>
                  <a:schemeClr val="bg1">
                    <a:lumMod val="85000"/>
                    <a:lumOff val="15000"/>
                  </a:schemeClr>
                </a:solidFill>
              </a:rPr>
              <a:t>On the Sizes and Distances</a:t>
            </a:r>
            <a:r>
              <a:rPr sz="2800" smtClean="0">
                <a:solidFill>
                  <a:schemeClr val="bg1">
                    <a:lumMod val="85000"/>
                    <a:lumOff val="15000"/>
                  </a:schemeClr>
                </a:solidFill>
              </a:rPr>
              <a:t>  </a:t>
            </a:r>
            <a:br>
              <a:rPr sz="2800" smtClean="0">
                <a:solidFill>
                  <a:schemeClr val="bg1">
                    <a:lumMod val="85000"/>
                    <a:lumOff val="15000"/>
                  </a:schemeClr>
                </a:solidFill>
              </a:rPr>
            </a:br>
            <a:endParaRPr sz="2800">
              <a:solidFill>
                <a:schemeClr val="bg1">
                  <a:lumMod val="85000"/>
                  <a:lumOff val="15000"/>
                </a:schemeClr>
              </a:solidFill>
            </a:endParaRPr>
          </a:p>
        </p:txBody>
      </p:sp>
      <p:pic>
        <p:nvPicPr>
          <p:cNvPr id="97285" name="Picture 2" descr="almagest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1071563"/>
            <a:ext cx="411003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1071563"/>
            <a:ext cx="4071938"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2709" name="TextBox 4"/>
          <p:cNvSpPr txBox="1">
            <a:spLocks noChangeArrowheads="1"/>
          </p:cNvSpPr>
          <p:nvPr/>
        </p:nvSpPr>
        <p:spPr bwMode="auto">
          <a:xfrm>
            <a:off x="4572000" y="6143625"/>
            <a:ext cx="3857625" cy="461963"/>
          </a:xfrm>
          <a:prstGeom prst="rect">
            <a:avLst/>
          </a:prstGeom>
          <a:noFill/>
          <a:ln w="9525">
            <a:noFill/>
            <a:miter lim="800000"/>
            <a:headEnd/>
            <a:tailEnd/>
          </a:ln>
        </p:spPr>
        <p:txBody>
          <a:bodyPr>
            <a:spAutoFit/>
          </a:bodyPr>
          <a:lstStyle/>
          <a:p>
            <a:pPr>
              <a:defRPr/>
            </a:pPr>
            <a:r>
              <a:rPr lang="en-US" sz="1200" dirty="0">
                <a:solidFill>
                  <a:prstClr val="black">
                    <a:lumMod val="85000"/>
                    <a:lumOff val="15000"/>
                  </a:prstClr>
                </a:solidFill>
                <a:latin typeface="Constantia"/>
              </a:rPr>
              <a:t>On the Sizes and the Distances</a:t>
            </a:r>
          </a:p>
          <a:p>
            <a:pPr>
              <a:defRPr/>
            </a:pPr>
            <a:r>
              <a:rPr lang="en-US" sz="1200" dirty="0">
                <a:solidFill>
                  <a:prstClr val="black">
                    <a:lumMod val="85000"/>
                    <a:lumOff val="15000"/>
                  </a:prstClr>
                </a:solidFill>
                <a:latin typeface="Constantia"/>
              </a:rPr>
              <a:t>Greek copy 10</a:t>
            </a:r>
            <a:r>
              <a:rPr lang="en-US" sz="1200" baseline="30000" dirty="0">
                <a:solidFill>
                  <a:prstClr val="black">
                    <a:lumMod val="85000"/>
                    <a:lumOff val="15000"/>
                  </a:prstClr>
                </a:solidFill>
                <a:latin typeface="Constantia"/>
              </a:rPr>
              <a:t>th</a:t>
            </a:r>
            <a:r>
              <a:rPr lang="en-US" sz="1200" dirty="0">
                <a:solidFill>
                  <a:prstClr val="black">
                    <a:lumMod val="85000"/>
                    <a:lumOff val="15000"/>
                  </a:prstClr>
                </a:solidFill>
                <a:latin typeface="Constantia"/>
              </a:rPr>
              <a:t> century</a:t>
            </a:r>
          </a:p>
        </p:txBody>
      </p:sp>
      <p:sp>
        <p:nvSpPr>
          <p:cNvPr id="8" name="Rectangle 7"/>
          <p:cNvSpPr/>
          <p:nvPr/>
        </p:nvSpPr>
        <p:spPr>
          <a:xfrm>
            <a:off x="4500563" y="1071563"/>
            <a:ext cx="4429125" cy="5000625"/>
          </a:xfrm>
          <a:prstGeom prst="rect">
            <a:avLst/>
          </a:prstGeom>
          <a:solidFill>
            <a:schemeClr val="tx1"/>
          </a:solid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7289" name="Picture 13" descr="aristarchu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43000"/>
            <a:ext cx="4286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500563" y="6143625"/>
            <a:ext cx="4429125" cy="500063"/>
          </a:xfrm>
          <a:prstGeom prst="rect">
            <a:avLst/>
          </a:prstGeom>
          <a:no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TextBox 14"/>
          <p:cNvSpPr txBox="1"/>
          <p:nvPr/>
        </p:nvSpPr>
        <p:spPr>
          <a:xfrm>
            <a:off x="4572000" y="2786063"/>
            <a:ext cx="4214813" cy="3786187"/>
          </a:xfrm>
          <a:prstGeom prst="rect">
            <a:avLst/>
          </a:prstGeom>
          <a:noFill/>
        </p:spPr>
        <p:txBody>
          <a:bodyPr>
            <a:spAutoFit/>
          </a:bodyPr>
          <a:lstStyle/>
          <a:p>
            <a:pPr>
              <a:defRPr/>
            </a:pPr>
            <a:r>
              <a:rPr lang="en-US" sz="1600" dirty="0">
                <a:solidFill>
                  <a:prstClr val="black">
                    <a:lumMod val="85000"/>
                    <a:lumOff val="15000"/>
                  </a:prstClr>
                </a:solidFill>
                <a:latin typeface="Constantia"/>
              </a:rPr>
              <a:t>Aristarchus' geometric construction used to estimate the distance to the Sun. </a:t>
            </a:r>
          </a:p>
          <a:p>
            <a:pPr>
              <a:defRPr/>
            </a:pPr>
            <a:r>
              <a:rPr lang="en-US" sz="1600" dirty="0">
                <a:solidFill>
                  <a:prstClr val="black">
                    <a:lumMod val="85000"/>
                    <a:lumOff val="15000"/>
                  </a:prstClr>
                </a:solidFill>
                <a:latin typeface="Constantia"/>
              </a:rPr>
              <a:t>Earth (E) –Sun (S)-Moon (M) triangle and sizes are not drawn to scale.</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Measure angle b:</a:t>
            </a:r>
          </a:p>
          <a:p>
            <a:pPr>
              <a:defRPr/>
            </a:pPr>
            <a:r>
              <a:rPr lang="en-US" sz="1600" dirty="0">
                <a:solidFill>
                  <a:prstClr val="black">
                    <a:lumMod val="85000"/>
                    <a:lumOff val="15000"/>
                  </a:prstClr>
                </a:solidFill>
                <a:latin typeface="Constantia"/>
              </a:rPr>
              <a:t>    c =  90</a:t>
            </a:r>
            <a:r>
              <a:rPr lang="en-US" sz="1600" dirty="0">
                <a:solidFill>
                  <a:prstClr val="black">
                    <a:lumMod val="85000"/>
                    <a:lumOff val="15000"/>
                  </a:prstClr>
                </a:solidFill>
                <a:latin typeface="Constantia"/>
                <a:sym typeface="Mathematica1"/>
              </a:rPr>
              <a:t>-b           </a:t>
            </a:r>
            <a:r>
              <a:rPr lang="en-US" sz="1600" dirty="0">
                <a:solidFill>
                  <a:prstClr val="black">
                    <a:lumMod val="85000"/>
                    <a:lumOff val="15000"/>
                  </a:prstClr>
                </a:solidFill>
                <a:latin typeface="Constantia"/>
              </a:rPr>
              <a:t>EM/ES = sin(c) </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Aristarchus:</a:t>
            </a:r>
          </a:p>
          <a:p>
            <a:pPr>
              <a:defRPr/>
            </a:pPr>
            <a:r>
              <a:rPr lang="en-US" sz="1600" dirty="0">
                <a:solidFill>
                  <a:prstClr val="black">
                    <a:lumMod val="85000"/>
                    <a:lumOff val="15000"/>
                  </a:prstClr>
                </a:solidFill>
                <a:latin typeface="Constantia"/>
              </a:rPr>
              <a:t>      b = 87</a:t>
            </a:r>
            <a:r>
              <a:rPr lang="en-US" sz="1600" dirty="0">
                <a:solidFill>
                  <a:prstClr val="black">
                    <a:lumMod val="85000"/>
                    <a:lumOff val="15000"/>
                  </a:prstClr>
                </a:solidFill>
                <a:latin typeface="Constantia"/>
                <a:sym typeface="Mathematica1"/>
              </a:rPr>
              <a:t></a:t>
            </a:r>
            <a:r>
              <a:rPr lang="en-US" sz="1600" dirty="0">
                <a:solidFill>
                  <a:prstClr val="black">
                    <a:lumMod val="85000"/>
                    <a:lumOff val="15000"/>
                  </a:prstClr>
                </a:solidFill>
                <a:latin typeface="Constantia"/>
              </a:rPr>
              <a:t>              real value:       b = 89</a:t>
            </a:r>
            <a:r>
              <a:rPr lang="en-US" sz="1600" dirty="0">
                <a:solidFill>
                  <a:prstClr val="black">
                    <a:lumMod val="85000"/>
                    <a:lumOff val="15000"/>
                  </a:prstClr>
                </a:solidFill>
                <a:latin typeface="Constantia"/>
                <a:sym typeface="Mathematica1"/>
              </a:rPr>
              <a:t></a:t>
            </a:r>
            <a:r>
              <a:rPr lang="en-US" sz="1600" dirty="0">
                <a:solidFill>
                  <a:prstClr val="black">
                    <a:lumMod val="85000"/>
                    <a:lumOff val="15000"/>
                  </a:prstClr>
                </a:solidFill>
                <a:latin typeface="Constantia"/>
              </a:rPr>
              <a:t>50 </a:t>
            </a:r>
          </a:p>
          <a:p>
            <a:pPr>
              <a:defRPr/>
            </a:pPr>
            <a:r>
              <a:rPr lang="en-US" sz="1600" dirty="0">
                <a:solidFill>
                  <a:prstClr val="black">
                    <a:lumMod val="85000"/>
                    <a:lumOff val="15000"/>
                  </a:prstClr>
                </a:solidFill>
                <a:latin typeface="Constantia"/>
              </a:rPr>
              <a:t>    ES = 19 EM         real value:     ES = 397 EM</a:t>
            </a:r>
          </a:p>
          <a:p>
            <a:pPr>
              <a:defRPr/>
            </a:pPr>
            <a:r>
              <a:rPr lang="en-US" sz="1600" dirty="0">
                <a:solidFill>
                  <a:prstClr val="black">
                    <a:lumMod val="85000"/>
                    <a:lumOff val="15000"/>
                  </a:prstClr>
                </a:solidFill>
                <a:latin typeface="Constantia"/>
              </a:rPr>
              <a:t>Numerically, very unstable procedure, reason</a:t>
            </a:r>
          </a:p>
          <a:p>
            <a:pPr>
              <a:defRPr/>
            </a:pPr>
            <a:r>
              <a:rPr lang="en-US" sz="1600" dirty="0">
                <a:solidFill>
                  <a:prstClr val="black">
                    <a:lumMod val="85000"/>
                    <a:lumOff val="15000"/>
                  </a:prstClr>
                </a:solidFill>
                <a:latin typeface="Constantia"/>
              </a:rPr>
              <a:t>for huge error. Nonetheless, </a:t>
            </a:r>
          </a:p>
          <a:p>
            <a:pPr>
              <a:defRPr/>
            </a:pPr>
            <a:endParaRPr lang="en-US" sz="1600" dirty="0">
              <a:solidFill>
                <a:prstClr val="black">
                  <a:lumMod val="85000"/>
                  <a:lumOff val="15000"/>
                </a:prstClr>
              </a:solidFill>
              <a:latin typeface="Constantia"/>
            </a:endParaRPr>
          </a:p>
          <a:p>
            <a:pPr>
              <a:defRPr/>
            </a:pPr>
            <a:endParaRPr lang="en-US" sz="1600" dirty="0">
              <a:solidFill>
                <a:prstClr val="black">
                  <a:lumMod val="85000"/>
                  <a:lumOff val="15000"/>
                </a:prstClr>
              </a:solidFill>
              <a:latin typeface="Constantia"/>
            </a:endParaRPr>
          </a:p>
        </p:txBody>
      </p:sp>
    </p:spTree>
    <p:extLst>
      <p:ext uri="{BB962C8B-B14F-4D97-AF65-F5344CB8AC3E}">
        <p14:creationId xmlns:p14="http://schemas.microsoft.com/office/powerpoint/2010/main" val="50411167"/>
      </p:ext>
    </p:extLst>
  </p:cSld>
  <p:clrMapOvr>
    <a:masterClrMapping/>
  </p:clrMapOvr>
  <p:transition spd="slow">
    <p:zo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2"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142852"/>
            <a:ext cx="9001156" cy="1143000"/>
          </a:xfrm>
        </p:spPr>
        <p:txBody>
          <a:bodyPr>
            <a:normAutofit fontScale="90000"/>
          </a:bodyPr>
          <a:lstStyle/>
          <a:p>
            <a:pPr eaLnBrk="1" fontAlgn="auto" hangingPunct="1">
              <a:spcAft>
                <a:spcPts val="0"/>
              </a:spcAft>
              <a:defRPr/>
            </a:pPr>
            <a:r>
              <a:rPr sz="5100" smtClean="0"/>
              <a:t>      </a:t>
            </a:r>
            <a:r>
              <a:rPr sz="5100" smtClean="0">
                <a:solidFill>
                  <a:schemeClr val="bg1">
                    <a:lumMod val="85000"/>
                    <a:lumOff val="15000"/>
                  </a:schemeClr>
                </a:solidFill>
              </a:rPr>
              <a:t>On the Sizes and Distances</a:t>
            </a:r>
            <a:r>
              <a:rPr sz="2800" smtClean="0">
                <a:solidFill>
                  <a:schemeClr val="bg1">
                    <a:lumMod val="85000"/>
                    <a:lumOff val="15000"/>
                  </a:schemeClr>
                </a:solidFill>
              </a:rPr>
              <a:t>  </a:t>
            </a:r>
            <a:br>
              <a:rPr sz="2800" smtClean="0">
                <a:solidFill>
                  <a:schemeClr val="bg1">
                    <a:lumMod val="85000"/>
                    <a:lumOff val="15000"/>
                  </a:schemeClr>
                </a:solidFill>
              </a:rPr>
            </a:br>
            <a:endParaRPr sz="2800">
              <a:solidFill>
                <a:schemeClr val="bg1">
                  <a:lumMod val="85000"/>
                  <a:lumOff val="15000"/>
                </a:schemeClr>
              </a:solidFill>
            </a:endParaRPr>
          </a:p>
        </p:txBody>
      </p:sp>
      <p:pic>
        <p:nvPicPr>
          <p:cNvPr id="98309" name="Picture 2" descr="almagest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1071563"/>
            <a:ext cx="411003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1071563"/>
            <a:ext cx="4071938"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2709" name="TextBox 4"/>
          <p:cNvSpPr txBox="1">
            <a:spLocks noChangeArrowheads="1"/>
          </p:cNvSpPr>
          <p:nvPr/>
        </p:nvSpPr>
        <p:spPr bwMode="auto">
          <a:xfrm>
            <a:off x="4572000" y="6143625"/>
            <a:ext cx="3857625" cy="461963"/>
          </a:xfrm>
          <a:prstGeom prst="rect">
            <a:avLst/>
          </a:prstGeom>
          <a:noFill/>
          <a:ln w="9525">
            <a:noFill/>
            <a:miter lim="800000"/>
            <a:headEnd/>
            <a:tailEnd/>
          </a:ln>
        </p:spPr>
        <p:txBody>
          <a:bodyPr>
            <a:spAutoFit/>
          </a:bodyPr>
          <a:lstStyle/>
          <a:p>
            <a:pPr>
              <a:defRPr/>
            </a:pPr>
            <a:r>
              <a:rPr lang="en-US" sz="1200" dirty="0">
                <a:solidFill>
                  <a:prstClr val="black">
                    <a:lumMod val="85000"/>
                    <a:lumOff val="15000"/>
                  </a:prstClr>
                </a:solidFill>
                <a:latin typeface="Constantia"/>
              </a:rPr>
              <a:t>On the Sizes and the Distances</a:t>
            </a:r>
          </a:p>
          <a:p>
            <a:pPr>
              <a:defRPr/>
            </a:pPr>
            <a:r>
              <a:rPr lang="en-US" sz="1200" dirty="0">
                <a:solidFill>
                  <a:prstClr val="black">
                    <a:lumMod val="85000"/>
                    <a:lumOff val="15000"/>
                  </a:prstClr>
                </a:solidFill>
                <a:latin typeface="Constantia"/>
              </a:rPr>
              <a:t>Greek copy 10</a:t>
            </a:r>
            <a:r>
              <a:rPr lang="en-US" sz="1200" baseline="30000" dirty="0">
                <a:solidFill>
                  <a:prstClr val="black">
                    <a:lumMod val="85000"/>
                    <a:lumOff val="15000"/>
                  </a:prstClr>
                </a:solidFill>
                <a:latin typeface="Constantia"/>
              </a:rPr>
              <a:t>th</a:t>
            </a:r>
            <a:r>
              <a:rPr lang="en-US" sz="1200" dirty="0">
                <a:solidFill>
                  <a:prstClr val="black">
                    <a:lumMod val="85000"/>
                    <a:lumOff val="15000"/>
                  </a:prstClr>
                </a:solidFill>
                <a:latin typeface="Constantia"/>
              </a:rPr>
              <a:t> century</a:t>
            </a:r>
          </a:p>
        </p:txBody>
      </p:sp>
      <p:sp>
        <p:nvSpPr>
          <p:cNvPr id="8" name="Rectangle 7"/>
          <p:cNvSpPr/>
          <p:nvPr/>
        </p:nvSpPr>
        <p:spPr>
          <a:xfrm>
            <a:off x="4500563" y="1071563"/>
            <a:ext cx="4429125" cy="5000625"/>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4500563" y="6143625"/>
            <a:ext cx="4429125" cy="500063"/>
          </a:xfrm>
          <a:prstGeom prst="rect">
            <a:avLst/>
          </a:prstGeom>
          <a:no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TextBox 14"/>
          <p:cNvSpPr txBox="1"/>
          <p:nvPr/>
        </p:nvSpPr>
        <p:spPr>
          <a:xfrm>
            <a:off x="4643438" y="3286125"/>
            <a:ext cx="4214812" cy="2800350"/>
          </a:xfrm>
          <a:prstGeom prst="rect">
            <a:avLst/>
          </a:prstGeom>
          <a:noFill/>
        </p:spPr>
        <p:txBody>
          <a:bodyPr>
            <a:spAutoFit/>
          </a:bodyPr>
          <a:lstStyle/>
          <a:p>
            <a:pPr>
              <a:defRPr/>
            </a:pPr>
            <a:r>
              <a:rPr lang="en-US" sz="1600" dirty="0">
                <a:solidFill>
                  <a:prstClr val="white"/>
                </a:solidFill>
                <a:latin typeface="Constantia"/>
              </a:rPr>
              <a:t>Aristarchus' estimate of size Sun:</a:t>
            </a:r>
          </a:p>
          <a:p>
            <a:pPr>
              <a:defRPr/>
            </a:pPr>
            <a:endParaRPr lang="en-US" sz="1600" dirty="0">
              <a:solidFill>
                <a:prstClr val="white"/>
              </a:solidFill>
              <a:latin typeface="Constantia"/>
            </a:endParaRPr>
          </a:p>
          <a:p>
            <a:pPr>
              <a:defRPr/>
            </a:pPr>
            <a:r>
              <a:rPr lang="en-US" sz="1600" dirty="0">
                <a:solidFill>
                  <a:prstClr val="white"/>
                </a:solidFill>
                <a:latin typeface="Constantia"/>
              </a:rPr>
              <a:t>angular diameter Sun ~</a:t>
            </a:r>
          </a:p>
          <a:p>
            <a:pPr>
              <a:defRPr/>
            </a:pPr>
            <a:r>
              <a:rPr lang="en-US" sz="1600" dirty="0">
                <a:solidFill>
                  <a:prstClr val="white"/>
                </a:solidFill>
                <a:latin typeface="Constantia"/>
              </a:rPr>
              <a:t>angular diameter Moon   </a:t>
            </a:r>
          </a:p>
          <a:p>
            <a:pPr>
              <a:defRPr/>
            </a:pPr>
            <a:endParaRPr lang="en-US" sz="1600" dirty="0">
              <a:solidFill>
                <a:prstClr val="white"/>
              </a:solidFill>
              <a:latin typeface="Constantia"/>
            </a:endParaRPr>
          </a:p>
          <a:p>
            <a:pPr>
              <a:defRPr/>
            </a:pPr>
            <a:r>
              <a:rPr lang="en-US" sz="1600" dirty="0">
                <a:solidFill>
                  <a:prstClr val="white"/>
                </a:solidFill>
                <a:latin typeface="Constantia"/>
              </a:rPr>
              <a:t>Dist. Earth-Sun  =   19  Dist. Earth-Moon</a:t>
            </a:r>
          </a:p>
          <a:p>
            <a:pPr>
              <a:defRPr/>
            </a:pPr>
            <a:endParaRPr lang="en-US" sz="1600" dirty="0">
              <a:solidFill>
                <a:prstClr val="white"/>
              </a:solidFill>
              <a:latin typeface="Constantia"/>
            </a:endParaRPr>
          </a:p>
          <a:p>
            <a:pPr>
              <a:defRPr/>
            </a:pPr>
            <a:r>
              <a:rPr lang="en-US" sz="1600" dirty="0">
                <a:solidFill>
                  <a:prstClr val="white"/>
                </a:solidFill>
                <a:latin typeface="Constantia"/>
              </a:rPr>
              <a:t>                     size  Sun  = 19  x  size Moon</a:t>
            </a:r>
          </a:p>
          <a:p>
            <a:pPr>
              <a:defRPr/>
            </a:pPr>
            <a:r>
              <a:rPr lang="en-US" sz="1600" dirty="0">
                <a:solidFill>
                  <a:prstClr val="white"/>
                </a:solidFill>
                <a:latin typeface="Constantia"/>
              </a:rPr>
              <a:t> </a:t>
            </a:r>
          </a:p>
          <a:p>
            <a:pPr>
              <a:defRPr/>
            </a:pPr>
            <a:r>
              <a:rPr lang="en-US" sz="1600" dirty="0">
                <a:solidFill>
                  <a:prstClr val="white"/>
                </a:solidFill>
                <a:latin typeface="Constantia"/>
              </a:rPr>
              <a:t>                     size  Sun  &gt;  size Earth  </a:t>
            </a:r>
          </a:p>
          <a:p>
            <a:pPr>
              <a:defRPr/>
            </a:pPr>
            <a:endParaRPr lang="en-US" sz="1600" dirty="0">
              <a:solidFill>
                <a:prstClr val="black">
                  <a:lumMod val="85000"/>
                  <a:lumOff val="15000"/>
                </a:prstClr>
              </a:solidFill>
              <a:latin typeface="Constantia"/>
            </a:endParaRPr>
          </a:p>
        </p:txBody>
      </p:sp>
      <p:pic>
        <p:nvPicPr>
          <p:cNvPr id="98315" name="Picture 6" descr="aristarchus_s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43000"/>
            <a:ext cx="4332288"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ight Arrow 16"/>
          <p:cNvSpPr/>
          <p:nvPr/>
        </p:nvSpPr>
        <p:spPr>
          <a:xfrm>
            <a:off x="4786313" y="5072063"/>
            <a:ext cx="642937"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p:nvSpPr>
        <p:spPr>
          <a:xfrm>
            <a:off x="4714875" y="1214438"/>
            <a:ext cx="3929063"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 name="Rectangle 18"/>
          <p:cNvSpPr/>
          <p:nvPr/>
        </p:nvSpPr>
        <p:spPr>
          <a:xfrm>
            <a:off x="4929188" y="2714625"/>
            <a:ext cx="314325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Right Arrow 19"/>
          <p:cNvSpPr/>
          <p:nvPr/>
        </p:nvSpPr>
        <p:spPr>
          <a:xfrm>
            <a:off x="4786313" y="5572125"/>
            <a:ext cx="642937"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445828146"/>
      </p:ext>
    </p:extLst>
  </p:cSld>
  <p:clrMapOvr>
    <a:masterClrMapping/>
  </p:clrMapOvr>
  <p:transition spd="slow">
    <p:zo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7"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4000496" y="1643050"/>
            <a:ext cx="8229600" cy="1143000"/>
          </a:xfrm>
        </p:spPr>
        <p:txBody>
          <a:bodyPr>
            <a:normAutofit fontScale="90000"/>
          </a:bodyPr>
          <a:lstStyle/>
          <a:p>
            <a:pPr eaLnBrk="1" fontAlgn="auto" hangingPunct="1">
              <a:spcAft>
                <a:spcPts val="0"/>
              </a:spcAft>
              <a:defRPr/>
            </a:pPr>
            <a:r>
              <a:rPr sz="5000" smtClean="0">
                <a:solidFill>
                  <a:schemeClr val="bg1">
                    <a:lumMod val="85000"/>
                    <a:lumOff val="15000"/>
                  </a:schemeClr>
                </a:solidFill>
              </a:rPr>
              <a:t>Aristarchus:</a:t>
            </a:r>
            <a:br>
              <a:rPr sz="5000" smtClean="0">
                <a:solidFill>
                  <a:schemeClr val="bg1">
                    <a:lumMod val="85000"/>
                    <a:lumOff val="15000"/>
                  </a:schemeClr>
                </a:solidFill>
              </a:rPr>
            </a:br>
            <a:r>
              <a:rPr sz="4800" smtClean="0">
                <a:solidFill>
                  <a:schemeClr val="bg1">
                    <a:lumMod val="85000"/>
                    <a:lumOff val="15000"/>
                  </a:schemeClr>
                </a:solidFill>
              </a:rPr>
              <a:t>Heliocentric Universe </a:t>
            </a:r>
            <a:r>
              <a:rPr sz="2800" smtClean="0"/>
              <a:t/>
            </a:r>
            <a:br>
              <a:rPr sz="2800" smtClean="0"/>
            </a:br>
            <a:r>
              <a:rPr sz="2800" smtClean="0"/>
              <a:t/>
            </a:r>
            <a:br>
              <a:rPr sz="2800" smtClean="0"/>
            </a:br>
            <a:r>
              <a:rPr sz="2800" smtClean="0"/>
              <a:t/>
            </a:r>
            <a:br>
              <a:rPr sz="2800" smtClean="0"/>
            </a:br>
            <a:endParaRPr sz="3300"/>
          </a:p>
        </p:txBody>
      </p:sp>
      <p:pic>
        <p:nvPicPr>
          <p:cNvPr id="99333" name="Picture 2" descr="Aristarchos_Samo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14313"/>
            <a:ext cx="361632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214313"/>
            <a:ext cx="3616325" cy="64293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4071938" y="2214563"/>
            <a:ext cx="4857750" cy="4429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4071938" y="2286000"/>
            <a:ext cx="4929187" cy="4294188"/>
          </a:xfrm>
          <a:prstGeom prst="rect">
            <a:avLst/>
          </a:prstGeom>
        </p:spPr>
        <p:txBody>
          <a:bodyPr>
            <a:spAutoFit/>
          </a:bodyPr>
          <a:lstStyle/>
          <a:p>
            <a:pPr>
              <a:defRPr/>
            </a:pPr>
            <a:r>
              <a:rPr lang="en-US" sz="1300" dirty="0">
                <a:solidFill>
                  <a:prstClr val="black">
                    <a:lumMod val="85000"/>
                    <a:lumOff val="15000"/>
                  </a:prstClr>
                </a:solidFill>
                <a:latin typeface="Constantia"/>
              </a:rPr>
              <a:t>You King </a:t>
            </a:r>
            <a:r>
              <a:rPr lang="en-US" sz="1300" dirty="0" err="1">
                <a:solidFill>
                  <a:prstClr val="black">
                    <a:lumMod val="85000"/>
                    <a:lumOff val="15000"/>
                  </a:prstClr>
                </a:solidFill>
                <a:latin typeface="Constantia"/>
              </a:rPr>
              <a:t>Gelon</a:t>
            </a:r>
            <a:r>
              <a:rPr lang="en-US" sz="1300" dirty="0">
                <a:solidFill>
                  <a:prstClr val="black">
                    <a:lumMod val="85000"/>
                    <a:lumOff val="15000"/>
                  </a:prstClr>
                </a:solidFill>
                <a:latin typeface="Constantia"/>
              </a:rPr>
              <a:t> are aware the ‘universe' is the name given by most astronomers to the sphere the center of which is the center of the Earth, while its radius is equal to the straight line between the center of the Sun and the center of the Earth. This is the common account as you have heard from astronomers. </a:t>
            </a:r>
          </a:p>
          <a:p>
            <a:pPr>
              <a:defRPr/>
            </a:pPr>
            <a:endParaRPr lang="en-US" sz="1300" dirty="0">
              <a:solidFill>
                <a:prstClr val="black">
                  <a:lumMod val="85000"/>
                  <a:lumOff val="15000"/>
                </a:prstClr>
              </a:solidFill>
              <a:latin typeface="Constantia"/>
            </a:endParaRPr>
          </a:p>
          <a:p>
            <a:pPr>
              <a:defRPr/>
            </a:pPr>
            <a:r>
              <a:rPr lang="en-US" sz="1300" dirty="0">
                <a:solidFill>
                  <a:prstClr val="black">
                    <a:lumMod val="85000"/>
                    <a:lumOff val="15000"/>
                  </a:prstClr>
                </a:solidFill>
                <a:latin typeface="Constantia"/>
              </a:rPr>
              <a:t>But Aristarchus has brought out a book consisting of certain hypotheses, wherein it appears, as a consequence of the assumptions made, that the universe is many times greater than the 'universe' just mentioned. </a:t>
            </a:r>
          </a:p>
          <a:p>
            <a:pPr>
              <a:defRPr/>
            </a:pPr>
            <a:endParaRPr lang="en-US" sz="1300" dirty="0">
              <a:solidFill>
                <a:prstClr val="black">
                  <a:lumMod val="85000"/>
                  <a:lumOff val="15000"/>
                </a:prstClr>
              </a:solidFill>
              <a:latin typeface="Constantia"/>
            </a:endParaRPr>
          </a:p>
          <a:p>
            <a:pPr>
              <a:defRPr/>
            </a:pPr>
            <a:r>
              <a:rPr lang="en-US" sz="1300" dirty="0">
                <a:solidFill>
                  <a:prstClr val="black">
                    <a:lumMod val="85000"/>
                    <a:lumOff val="15000"/>
                  </a:prstClr>
                </a:solidFill>
                <a:latin typeface="Constantia"/>
              </a:rPr>
              <a:t>His hypotheses are that the fixed stars and the Sun remain unmoved, that </a:t>
            </a:r>
          </a:p>
          <a:p>
            <a:pPr>
              <a:defRPr/>
            </a:pPr>
            <a:endParaRPr lang="en-US" sz="1300" dirty="0">
              <a:solidFill>
                <a:prstClr val="black">
                  <a:lumMod val="85000"/>
                  <a:lumOff val="15000"/>
                </a:prstClr>
              </a:solidFill>
              <a:latin typeface="Constantia"/>
            </a:endParaRPr>
          </a:p>
          <a:p>
            <a:pPr>
              <a:defRPr/>
            </a:pPr>
            <a:r>
              <a:rPr lang="en-US" sz="1300" dirty="0">
                <a:solidFill>
                  <a:prstClr val="black">
                    <a:lumMod val="85000"/>
                    <a:lumOff val="15000"/>
                  </a:prstClr>
                </a:solidFill>
                <a:latin typeface="Constantia"/>
              </a:rPr>
              <a:t>                     </a:t>
            </a:r>
            <a:r>
              <a:rPr lang="en-US" sz="1300" b="1" dirty="0">
                <a:solidFill>
                  <a:prstClr val="black">
                    <a:lumMod val="85000"/>
                    <a:lumOff val="15000"/>
                  </a:prstClr>
                </a:solidFill>
                <a:latin typeface="Constantia"/>
              </a:rPr>
              <a:t>the Earth revolves about the Sun </a:t>
            </a:r>
          </a:p>
          <a:p>
            <a:pPr>
              <a:defRPr/>
            </a:pPr>
            <a:endParaRPr lang="en-US" sz="1300" dirty="0">
              <a:solidFill>
                <a:prstClr val="black">
                  <a:lumMod val="85000"/>
                  <a:lumOff val="15000"/>
                </a:prstClr>
              </a:solidFill>
              <a:latin typeface="Constantia"/>
            </a:endParaRPr>
          </a:p>
          <a:p>
            <a:pPr>
              <a:defRPr/>
            </a:pPr>
            <a:r>
              <a:rPr lang="en-US" sz="1300" dirty="0">
                <a:solidFill>
                  <a:prstClr val="black">
                    <a:lumMod val="85000"/>
                    <a:lumOff val="15000"/>
                  </a:prstClr>
                </a:solidFill>
                <a:latin typeface="Constantia"/>
              </a:rPr>
              <a:t>on the circumference of a circle, the Sun lying in the middle of the orbit, and that the sphere of fixed stars, situated about the same center as the Sun, is so great that the circle in which he supposes the Earth to revolve bears such a proportion to the distance of the fixed stars as the center of the sphere bears to its surface.</a:t>
            </a:r>
          </a:p>
        </p:txBody>
      </p:sp>
      <p:sp>
        <p:nvSpPr>
          <p:cNvPr id="11" name="TextBox 10"/>
          <p:cNvSpPr txBox="1"/>
          <p:nvPr/>
        </p:nvSpPr>
        <p:spPr>
          <a:xfrm>
            <a:off x="4071938" y="1785938"/>
            <a:ext cx="5429250" cy="307975"/>
          </a:xfrm>
          <a:prstGeom prst="rect">
            <a:avLst/>
          </a:prstGeom>
          <a:noFill/>
        </p:spPr>
        <p:txBody>
          <a:bodyPr>
            <a:spAutoFit/>
          </a:bodyPr>
          <a:lstStyle/>
          <a:p>
            <a:pPr>
              <a:defRPr/>
            </a:pPr>
            <a:r>
              <a:rPr lang="en-US" sz="1400" b="1" dirty="0">
                <a:solidFill>
                  <a:srgbClr val="000099"/>
                </a:solidFill>
                <a:latin typeface="Constantia"/>
              </a:rPr>
              <a:t>Archimedes, “the Sand </a:t>
            </a:r>
            <a:r>
              <a:rPr lang="en-US" sz="1400" b="1" dirty="0" err="1">
                <a:solidFill>
                  <a:srgbClr val="000099"/>
                </a:solidFill>
                <a:latin typeface="Constantia"/>
              </a:rPr>
              <a:t>Reckoner</a:t>
            </a:r>
            <a:r>
              <a:rPr lang="en-US" sz="1400" b="1" dirty="0">
                <a:solidFill>
                  <a:srgbClr val="000099"/>
                </a:solidFill>
                <a:latin typeface="Constantia"/>
              </a:rPr>
              <a:t>” (~200 BCE):</a:t>
            </a:r>
          </a:p>
        </p:txBody>
      </p:sp>
    </p:spTree>
    <p:extLst>
      <p:ext uri="{BB962C8B-B14F-4D97-AF65-F5344CB8AC3E}">
        <p14:creationId xmlns:p14="http://schemas.microsoft.com/office/powerpoint/2010/main" val="3292120247"/>
      </p:ext>
    </p:extLst>
  </p:cSld>
  <p:clrMapOvr>
    <a:masterClrMapping/>
  </p:clrMapOvr>
  <p:transition spd="slow">
    <p:zo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7"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4000496" y="1643050"/>
            <a:ext cx="8229600" cy="1143000"/>
          </a:xfrm>
        </p:spPr>
        <p:txBody>
          <a:bodyPr>
            <a:normAutofit fontScale="90000"/>
          </a:bodyPr>
          <a:lstStyle/>
          <a:p>
            <a:pPr eaLnBrk="1" fontAlgn="auto" hangingPunct="1">
              <a:spcAft>
                <a:spcPts val="0"/>
              </a:spcAft>
              <a:defRPr/>
            </a:pPr>
            <a:r>
              <a:rPr sz="5000" smtClean="0">
                <a:solidFill>
                  <a:schemeClr val="bg1">
                    <a:lumMod val="85000"/>
                    <a:lumOff val="15000"/>
                  </a:schemeClr>
                </a:solidFill>
              </a:rPr>
              <a:t>Aristarchus:</a:t>
            </a:r>
            <a:br>
              <a:rPr sz="5000" smtClean="0">
                <a:solidFill>
                  <a:schemeClr val="bg1">
                    <a:lumMod val="85000"/>
                    <a:lumOff val="15000"/>
                  </a:schemeClr>
                </a:solidFill>
              </a:rPr>
            </a:br>
            <a:r>
              <a:rPr sz="4800" smtClean="0">
                <a:solidFill>
                  <a:schemeClr val="bg1">
                    <a:lumMod val="85000"/>
                    <a:lumOff val="15000"/>
                  </a:schemeClr>
                </a:solidFill>
              </a:rPr>
              <a:t>Heliocentric Universe </a:t>
            </a:r>
            <a:r>
              <a:rPr sz="2800" smtClean="0"/>
              <a:t/>
            </a:r>
            <a:br>
              <a:rPr sz="2800" smtClean="0"/>
            </a:br>
            <a:r>
              <a:rPr sz="2800" smtClean="0"/>
              <a:t/>
            </a:r>
            <a:br>
              <a:rPr sz="2800" smtClean="0"/>
            </a:br>
            <a:r>
              <a:rPr sz="2800" smtClean="0"/>
              <a:t/>
            </a:r>
            <a:br>
              <a:rPr sz="2800" smtClean="0"/>
            </a:br>
            <a:endParaRPr sz="3300"/>
          </a:p>
        </p:txBody>
      </p:sp>
      <p:pic>
        <p:nvPicPr>
          <p:cNvPr id="100357" name="Picture 2" descr="Aristarchos_Samo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14313"/>
            <a:ext cx="361632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214313"/>
            <a:ext cx="3616325" cy="64293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4071938" y="1714500"/>
            <a:ext cx="4857750" cy="20002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p:cNvSpPr/>
          <p:nvPr/>
        </p:nvSpPr>
        <p:spPr>
          <a:xfrm>
            <a:off x="4143375" y="1571625"/>
            <a:ext cx="5143500" cy="2970213"/>
          </a:xfrm>
          <a:prstGeom prst="rect">
            <a:avLst/>
          </a:prstGeom>
        </p:spPr>
        <p:txBody>
          <a:bodyPr>
            <a:spAutoFit/>
          </a:bodyPr>
          <a:lstStyle/>
          <a:p>
            <a:pPr>
              <a:defRPr/>
            </a:pPr>
            <a:endParaRPr lang="en-US" sz="1500" dirty="0">
              <a:solidFill>
                <a:prstClr val="white"/>
              </a:solidFill>
              <a:latin typeface="Constantia"/>
            </a:endParaRPr>
          </a:p>
          <a:p>
            <a:pPr>
              <a:defRPr/>
            </a:pPr>
            <a:r>
              <a:rPr lang="en-US" sz="1600" dirty="0">
                <a:solidFill>
                  <a:prstClr val="black">
                    <a:lumMod val="85000"/>
                    <a:lumOff val="15000"/>
                  </a:prstClr>
                </a:solidFill>
                <a:latin typeface="Constantia"/>
              </a:rPr>
              <a:t>Aristarchus’  idea of Heliocentric Universe  </a:t>
            </a:r>
          </a:p>
          <a:p>
            <a:pPr>
              <a:defRPr/>
            </a:pPr>
            <a:r>
              <a:rPr lang="en-US" sz="1600" dirty="0">
                <a:solidFill>
                  <a:prstClr val="black">
                    <a:lumMod val="85000"/>
                    <a:lumOff val="15000"/>
                  </a:prstClr>
                </a:solidFill>
                <a:latin typeface="Constantia"/>
              </a:rPr>
              <a:t>encountered </a:t>
            </a:r>
            <a:r>
              <a:rPr lang="en-US" sz="1600" dirty="0" err="1">
                <a:solidFill>
                  <a:prstClr val="black">
                    <a:lumMod val="85000"/>
                    <a:lumOff val="15000"/>
                  </a:prstClr>
                </a:solidFill>
                <a:latin typeface="Constantia"/>
              </a:rPr>
              <a:t>sceptical</a:t>
            </a:r>
            <a:r>
              <a:rPr lang="en-US" sz="1600" dirty="0">
                <a:solidFill>
                  <a:prstClr val="black">
                    <a:lumMod val="85000"/>
                    <a:lumOff val="15000"/>
                  </a:prstClr>
                </a:solidFill>
                <a:latin typeface="Constantia"/>
              </a:rPr>
              <a:t>, even hostile, reactions:</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 </a:t>
            </a:r>
            <a:r>
              <a:rPr lang="en-US" sz="1600" dirty="0">
                <a:solidFill>
                  <a:prstClr val="black">
                    <a:lumMod val="85000"/>
                    <a:lumOff val="15000"/>
                  </a:prstClr>
                </a:solidFill>
                <a:latin typeface="Constantia"/>
                <a:sym typeface="Mathematica1"/>
              </a:rPr>
              <a:t></a:t>
            </a:r>
            <a:r>
              <a:rPr lang="en-US" sz="1600" dirty="0">
                <a:solidFill>
                  <a:prstClr val="black">
                    <a:lumMod val="85000"/>
                    <a:lumOff val="15000"/>
                  </a:prstClr>
                </a:solidFill>
                <a:latin typeface="Constantia"/>
              </a:rPr>
              <a:t>  Could not explain the absence of </a:t>
            </a:r>
          </a:p>
          <a:p>
            <a:pPr>
              <a:defRPr/>
            </a:pPr>
            <a:r>
              <a:rPr lang="en-US" sz="1600" dirty="0">
                <a:solidFill>
                  <a:prstClr val="black">
                    <a:lumMod val="85000"/>
                    <a:lumOff val="15000"/>
                  </a:prstClr>
                </a:solidFill>
                <a:latin typeface="Constantia"/>
              </a:rPr>
              <a:t>    parallax of fixed stars  </a:t>
            </a:r>
          </a:p>
          <a:p>
            <a:pPr>
              <a:defRPr/>
            </a:pPr>
            <a:r>
              <a:rPr lang="en-US" sz="1600" dirty="0">
                <a:solidFill>
                  <a:prstClr val="black">
                    <a:lumMod val="85000"/>
                    <a:lumOff val="15000"/>
                  </a:prstClr>
                </a:solidFill>
                <a:latin typeface="Constantia"/>
              </a:rPr>
              <a:t>    (or they should be very, very far away …)</a:t>
            </a:r>
          </a:p>
          <a:p>
            <a:pPr>
              <a:defRPr/>
            </a:pPr>
            <a:r>
              <a:rPr lang="en-US" sz="1600" dirty="0">
                <a:solidFill>
                  <a:prstClr val="black">
                    <a:lumMod val="85000"/>
                    <a:lumOff val="15000"/>
                  </a:prstClr>
                </a:solidFill>
                <a:latin typeface="Constantia"/>
              </a:rPr>
              <a:t> </a:t>
            </a:r>
            <a:r>
              <a:rPr lang="en-US" sz="1600" dirty="0">
                <a:solidFill>
                  <a:prstClr val="black">
                    <a:lumMod val="85000"/>
                    <a:lumOff val="15000"/>
                  </a:prstClr>
                </a:solidFill>
                <a:latin typeface="Constantia"/>
                <a:sym typeface="Mathematica1"/>
              </a:rPr>
              <a:t>  </a:t>
            </a:r>
            <a:r>
              <a:rPr lang="en-US" sz="1600" dirty="0">
                <a:solidFill>
                  <a:prstClr val="black">
                    <a:lumMod val="85000"/>
                    <a:lumOff val="15000"/>
                  </a:prstClr>
                </a:solidFill>
                <a:latin typeface="Constantia"/>
              </a:rPr>
              <a:t>Impiety … (even for those “rational” Greeks …)</a:t>
            </a:r>
          </a:p>
          <a:p>
            <a:pPr>
              <a:defRPr/>
            </a:pPr>
            <a:endParaRPr lang="en-US" sz="1500" dirty="0">
              <a:solidFill>
                <a:prstClr val="white"/>
              </a:solidFill>
              <a:latin typeface="Constantia"/>
            </a:endParaRPr>
          </a:p>
          <a:p>
            <a:pPr>
              <a:defRPr/>
            </a:pPr>
            <a:endParaRPr lang="en-US" sz="1500" dirty="0">
              <a:solidFill>
                <a:prstClr val="white"/>
              </a:solidFill>
              <a:latin typeface="Constantia"/>
            </a:endParaRPr>
          </a:p>
          <a:p>
            <a:pPr>
              <a:defRPr/>
            </a:pPr>
            <a:endParaRPr lang="en-US" sz="1500" dirty="0">
              <a:solidFill>
                <a:prstClr val="white"/>
              </a:solidFill>
              <a:latin typeface="Constantia"/>
            </a:endParaRPr>
          </a:p>
          <a:p>
            <a:pPr>
              <a:defRPr/>
            </a:pPr>
            <a:endParaRPr lang="en-US" sz="1500" dirty="0">
              <a:solidFill>
                <a:prstClr val="white"/>
              </a:solidFill>
              <a:latin typeface="Constantia"/>
            </a:endParaRPr>
          </a:p>
        </p:txBody>
      </p:sp>
      <p:sp>
        <p:nvSpPr>
          <p:cNvPr id="13" name="Rectangle 12"/>
          <p:cNvSpPr/>
          <p:nvPr/>
        </p:nvSpPr>
        <p:spPr>
          <a:xfrm>
            <a:off x="4071938" y="4429125"/>
            <a:ext cx="4857750" cy="18573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4143375" y="4357688"/>
            <a:ext cx="4857750" cy="2714625"/>
          </a:xfrm>
          <a:prstGeom prst="rect">
            <a:avLst/>
          </a:prstGeom>
        </p:spPr>
        <p:txBody>
          <a:bodyPr>
            <a:spAutoFit/>
          </a:bodyPr>
          <a:lstStyle/>
          <a:p>
            <a:pPr>
              <a:defRPr/>
            </a:pPr>
            <a:endParaRPr lang="en-US" sz="1500" dirty="0">
              <a:solidFill>
                <a:prstClr val="white"/>
              </a:solidFill>
              <a:latin typeface="Constantia"/>
            </a:endParaRPr>
          </a:p>
          <a:p>
            <a:pPr>
              <a:defRPr/>
            </a:pPr>
            <a:r>
              <a:rPr lang="en-US" sz="1600" dirty="0">
                <a:solidFill>
                  <a:prstClr val="black">
                    <a:lumMod val="85000"/>
                    <a:lumOff val="15000"/>
                  </a:prstClr>
                </a:solidFill>
                <a:latin typeface="Constantia"/>
              </a:rPr>
              <a:t>“Cleanthes thought it was the duty of the Greeks to indict Aristarchus of Samos on the charge of impiety for putting in motion the Hearth of the universe [i.e. the earth], . . . supposing the heaven to remain at rest and the earth to revolve in an oblique circle, while it rotates, at the same time, about its own axis”</a:t>
            </a:r>
          </a:p>
          <a:p>
            <a:pPr>
              <a:defRPr/>
            </a:pPr>
            <a:endParaRPr lang="en-US" sz="1500" dirty="0">
              <a:solidFill>
                <a:prstClr val="white"/>
              </a:solidFill>
              <a:latin typeface="Constantia"/>
            </a:endParaRPr>
          </a:p>
          <a:p>
            <a:pPr>
              <a:defRPr/>
            </a:pPr>
            <a:endParaRPr lang="en-US" sz="1500" dirty="0">
              <a:solidFill>
                <a:prstClr val="white"/>
              </a:solidFill>
              <a:latin typeface="Constantia"/>
            </a:endParaRPr>
          </a:p>
          <a:p>
            <a:pPr>
              <a:defRPr/>
            </a:pPr>
            <a:endParaRPr lang="en-US" sz="1500" dirty="0">
              <a:solidFill>
                <a:prstClr val="white"/>
              </a:solidFill>
              <a:latin typeface="Constantia"/>
            </a:endParaRPr>
          </a:p>
          <a:p>
            <a:pPr>
              <a:defRPr/>
            </a:pPr>
            <a:endParaRPr lang="en-US" sz="1500" dirty="0">
              <a:solidFill>
                <a:prstClr val="white"/>
              </a:solidFill>
              <a:latin typeface="Constantia"/>
            </a:endParaRPr>
          </a:p>
        </p:txBody>
      </p:sp>
      <p:sp>
        <p:nvSpPr>
          <p:cNvPr id="15" name="TextBox 14"/>
          <p:cNvSpPr txBox="1"/>
          <p:nvPr/>
        </p:nvSpPr>
        <p:spPr>
          <a:xfrm>
            <a:off x="4000500" y="6357938"/>
            <a:ext cx="5429250" cy="307975"/>
          </a:xfrm>
          <a:prstGeom prst="rect">
            <a:avLst/>
          </a:prstGeom>
          <a:noFill/>
        </p:spPr>
        <p:txBody>
          <a:bodyPr>
            <a:spAutoFit/>
          </a:bodyPr>
          <a:lstStyle/>
          <a:p>
            <a:pPr>
              <a:defRPr/>
            </a:pPr>
            <a:r>
              <a:rPr lang="en-US" sz="1400" b="1" dirty="0">
                <a:solidFill>
                  <a:srgbClr val="000099"/>
                </a:solidFill>
                <a:latin typeface="Constantia"/>
              </a:rPr>
              <a:t>Plutarchus,  “On the Apparent Face in the Orb of the Moon”</a:t>
            </a:r>
          </a:p>
        </p:txBody>
      </p:sp>
    </p:spTree>
    <p:extLst>
      <p:ext uri="{BB962C8B-B14F-4D97-AF65-F5344CB8AC3E}">
        <p14:creationId xmlns:p14="http://schemas.microsoft.com/office/powerpoint/2010/main" val="590539533"/>
      </p:ext>
    </p:extLst>
  </p:cSld>
  <p:clrMapOvr>
    <a:masterClrMapping/>
  </p:clrMapOvr>
  <p:transition spd="slow">
    <p:zo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smtClean="0"/>
              <a:t>Eratosthenes of Cyrene</a:t>
            </a:r>
            <a:br>
              <a:rPr smtClean="0"/>
            </a:br>
            <a:r>
              <a:rPr lang="el-GR" smtClean="0"/>
              <a:t>Ἐρατοσθένης</a:t>
            </a:r>
            <a:r>
              <a:rPr smtClean="0"/>
              <a:t/>
            </a:r>
            <a:br>
              <a:rPr smtClean="0"/>
            </a:br>
            <a:r>
              <a:rPr smtClean="0"/>
              <a:t/>
            </a:r>
            <a:br>
              <a:rPr smtClean="0"/>
            </a:br>
            <a:r>
              <a:rPr lang="el-GR" smtClean="0"/>
              <a:t>276 </a:t>
            </a:r>
            <a:r>
              <a:rPr smtClean="0"/>
              <a:t>BC - 194 BC</a:t>
            </a:r>
            <a:br>
              <a:rPr smtClean="0"/>
            </a:br>
            <a:endParaRPr/>
          </a:p>
        </p:txBody>
      </p:sp>
    </p:spTree>
    <p:extLst>
      <p:ext uri="{BB962C8B-B14F-4D97-AF65-F5344CB8AC3E}">
        <p14:creationId xmlns:p14="http://schemas.microsoft.com/office/powerpoint/2010/main" val="2752891290"/>
      </p:ext>
    </p:extLst>
  </p:cSld>
  <p:clrMapOvr>
    <a:masterClrMapping/>
  </p:clrMapOvr>
  <p:transition spd="slow">
    <p:zo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Mappa_di_Eratoste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25" y="0"/>
            <a:ext cx="11672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5029200" y="571480"/>
            <a:ext cx="8229600" cy="1143000"/>
          </a:xfrm>
        </p:spPr>
        <p:txBody>
          <a:bodyPr>
            <a:normAutofit fontScale="90000"/>
          </a:bodyPr>
          <a:lstStyle/>
          <a:p>
            <a:pPr eaLnBrk="1" fontAlgn="auto" hangingPunct="1">
              <a:spcAft>
                <a:spcPts val="0"/>
              </a:spcAft>
              <a:defRPr/>
            </a:pPr>
            <a:r>
              <a:rPr sz="5100" smtClean="0">
                <a:solidFill>
                  <a:srgbClr val="5C1F00"/>
                </a:solidFill>
              </a:rPr>
              <a:t>Eratosthenes</a:t>
            </a:r>
            <a:r>
              <a:rPr sz="2800" smtClean="0">
                <a:solidFill>
                  <a:srgbClr val="5C1F00"/>
                </a:solidFill>
              </a:rPr>
              <a:t> </a:t>
            </a:r>
            <a:br>
              <a:rPr sz="2800" smtClean="0">
                <a:solidFill>
                  <a:srgbClr val="5C1F00"/>
                </a:solidFill>
              </a:rPr>
            </a:br>
            <a:r>
              <a:rPr sz="2800" smtClean="0">
                <a:solidFill>
                  <a:srgbClr val="5C1F00"/>
                </a:solidFill>
              </a:rPr>
              <a:t>of Cyrene  </a:t>
            </a:r>
            <a:br>
              <a:rPr sz="2800" smtClean="0">
                <a:solidFill>
                  <a:srgbClr val="5C1F00"/>
                </a:solidFill>
              </a:rPr>
            </a:br>
            <a:r>
              <a:rPr sz="2800" smtClean="0">
                <a:solidFill>
                  <a:srgbClr val="5C1F00"/>
                </a:solidFill>
              </a:rPr>
              <a:t>(276 -194 B.C.E.)</a:t>
            </a:r>
            <a:endParaRPr sz="2800">
              <a:solidFill>
                <a:srgbClr val="5C1F00"/>
              </a:solidFill>
            </a:endParaRPr>
          </a:p>
        </p:txBody>
      </p:sp>
      <p:pic>
        <p:nvPicPr>
          <p:cNvPr id="102404" name="Picture 6" descr="eratosthen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000125"/>
            <a:ext cx="46196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00125"/>
            <a:ext cx="4643437" cy="564356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5000625" y="1928813"/>
            <a:ext cx="4000500" cy="4714875"/>
          </a:xfrm>
          <a:prstGeom prst="rect">
            <a:avLst/>
          </a:prstGeom>
          <a:solidFill>
            <a:schemeClr val="tx2">
              <a:lumMod val="90000"/>
            </a:schemeClr>
          </a:solid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407" name="TextBox 4"/>
          <p:cNvSpPr txBox="1">
            <a:spLocks noChangeArrowheads="1"/>
          </p:cNvSpPr>
          <p:nvPr/>
        </p:nvSpPr>
        <p:spPr bwMode="auto">
          <a:xfrm>
            <a:off x="5000625" y="2000250"/>
            <a:ext cx="40005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0000"/>
              </a:lnSpc>
            </a:pPr>
            <a:r>
              <a:rPr lang="en-US" altLang="en-US" b="1" smtClean="0">
                <a:solidFill>
                  <a:srgbClr val="5C1F00"/>
                </a:solidFill>
                <a:sym typeface="Mathematica1" pitchFamily="2" charset="2"/>
              </a:rPr>
              <a:t>  </a:t>
            </a:r>
            <a:r>
              <a:rPr lang="en-US" altLang="en-US" b="1" smtClean="0">
                <a:solidFill>
                  <a:srgbClr val="5C1F00"/>
                </a:solidFill>
              </a:rPr>
              <a:t>Studied in Alexandria &amp; Athens</a:t>
            </a:r>
          </a:p>
          <a:p>
            <a:pPr eaLnBrk="1" hangingPunct="1">
              <a:lnSpc>
                <a:spcPct val="80000"/>
              </a:lnSpc>
            </a:pPr>
            <a:endParaRPr lang="en-US" altLang="en-US" b="1" smtClean="0">
              <a:solidFill>
                <a:srgbClr val="5C1F00"/>
              </a:solidFill>
            </a:endParaRPr>
          </a:p>
          <a:p>
            <a:pPr eaLnBrk="1" hangingPunct="1">
              <a:lnSpc>
                <a:spcPct val="80000"/>
              </a:lnSpc>
            </a:pPr>
            <a:r>
              <a:rPr lang="en-US" altLang="en-US" b="1" smtClean="0">
                <a:solidFill>
                  <a:srgbClr val="5C1F00"/>
                </a:solidFill>
              </a:rPr>
              <a:t>     - Mathematician</a:t>
            </a:r>
          </a:p>
          <a:p>
            <a:pPr eaLnBrk="1" hangingPunct="1">
              <a:lnSpc>
                <a:spcPct val="80000"/>
              </a:lnSpc>
            </a:pPr>
            <a:r>
              <a:rPr lang="en-US" altLang="en-US" b="1" smtClean="0">
                <a:solidFill>
                  <a:srgbClr val="5C1F00"/>
                </a:solidFill>
              </a:rPr>
              <a:t>     - Astronomer</a:t>
            </a:r>
          </a:p>
          <a:p>
            <a:pPr eaLnBrk="1" hangingPunct="1">
              <a:lnSpc>
                <a:spcPct val="80000"/>
              </a:lnSpc>
            </a:pPr>
            <a:r>
              <a:rPr lang="en-US" altLang="en-US" b="1" smtClean="0">
                <a:solidFill>
                  <a:srgbClr val="5C1F00"/>
                </a:solidFill>
              </a:rPr>
              <a:t>     - Geographer</a:t>
            </a:r>
          </a:p>
          <a:p>
            <a:pPr eaLnBrk="1" hangingPunct="1">
              <a:lnSpc>
                <a:spcPct val="80000"/>
              </a:lnSpc>
            </a:pPr>
            <a:r>
              <a:rPr lang="en-US" altLang="en-US" b="1" smtClean="0">
                <a:solidFill>
                  <a:srgbClr val="5C1F00"/>
                </a:solidFill>
              </a:rPr>
              <a:t>     - Poet</a:t>
            </a:r>
          </a:p>
          <a:p>
            <a:pPr eaLnBrk="1" hangingPunct="1">
              <a:lnSpc>
                <a:spcPct val="80000"/>
              </a:lnSpc>
            </a:pPr>
            <a:r>
              <a:rPr lang="en-US" altLang="en-US" b="1" smtClean="0">
                <a:solidFill>
                  <a:srgbClr val="5C1F00"/>
                </a:solidFill>
              </a:rPr>
              <a:t>     - Athlete</a:t>
            </a:r>
          </a:p>
          <a:p>
            <a:pPr eaLnBrk="1" hangingPunct="1">
              <a:lnSpc>
                <a:spcPct val="80000"/>
              </a:lnSpc>
            </a:pPr>
            <a:endParaRPr lang="en-US" altLang="en-US" sz="1600" b="1" smtClean="0">
              <a:solidFill>
                <a:srgbClr val="5C1F00"/>
              </a:solidFill>
            </a:endParaRPr>
          </a:p>
          <a:p>
            <a:pPr eaLnBrk="1" hangingPunct="1">
              <a:lnSpc>
                <a:spcPct val="80000"/>
              </a:lnSpc>
            </a:pPr>
            <a:r>
              <a:rPr lang="en-US" altLang="en-US" b="1" smtClean="0">
                <a:solidFill>
                  <a:srgbClr val="5C1F00"/>
                </a:solidFill>
                <a:sym typeface="Mathematica1" pitchFamily="2" charset="2"/>
              </a:rPr>
              <a:t> </a:t>
            </a:r>
            <a:r>
              <a:rPr lang="en-US" altLang="en-US" b="1" smtClean="0">
                <a:solidFill>
                  <a:srgbClr val="5C1F00"/>
                </a:solidFill>
              </a:rPr>
              <a:t>2</a:t>
            </a:r>
            <a:r>
              <a:rPr lang="en-US" altLang="en-US" b="1" baseline="30000" smtClean="0">
                <a:solidFill>
                  <a:srgbClr val="5C1F00"/>
                </a:solidFill>
              </a:rPr>
              <a:t>nd</a:t>
            </a:r>
            <a:r>
              <a:rPr lang="en-US" altLang="en-US" b="1" smtClean="0">
                <a:solidFill>
                  <a:srgbClr val="5C1F00"/>
                </a:solidFill>
              </a:rPr>
              <a:t>  Chief librarian  </a:t>
            </a:r>
          </a:p>
          <a:p>
            <a:pPr eaLnBrk="1" hangingPunct="1">
              <a:lnSpc>
                <a:spcPct val="80000"/>
              </a:lnSpc>
            </a:pPr>
            <a:r>
              <a:rPr lang="en-US" altLang="en-US" b="1" smtClean="0">
                <a:solidFill>
                  <a:srgbClr val="5C1F00"/>
                </a:solidFill>
              </a:rPr>
              <a:t>  Great Library of Alexandria</a:t>
            </a:r>
          </a:p>
          <a:p>
            <a:pPr eaLnBrk="1" hangingPunct="1">
              <a:lnSpc>
                <a:spcPct val="80000"/>
              </a:lnSpc>
            </a:pPr>
            <a:endParaRPr lang="en-US" altLang="en-US" b="1" smtClean="0">
              <a:solidFill>
                <a:srgbClr val="5C1F00"/>
              </a:solidFill>
            </a:endParaRPr>
          </a:p>
          <a:p>
            <a:pPr eaLnBrk="1" hangingPunct="1">
              <a:lnSpc>
                <a:spcPct val="80000"/>
              </a:lnSpc>
            </a:pPr>
            <a:r>
              <a:rPr lang="en-US" altLang="en-US" b="1" smtClean="0">
                <a:solidFill>
                  <a:srgbClr val="5C1F00"/>
                </a:solidFill>
                <a:sym typeface="Mathematica1" pitchFamily="2" charset="2"/>
              </a:rPr>
              <a:t> </a:t>
            </a:r>
            <a:r>
              <a:rPr lang="en-US" altLang="en-US" b="1" smtClean="0">
                <a:solidFill>
                  <a:srgbClr val="5C1F00"/>
                </a:solidFill>
              </a:rPr>
              <a:t>Friend of Archimedes</a:t>
            </a:r>
          </a:p>
          <a:p>
            <a:pPr eaLnBrk="1" hangingPunct="1">
              <a:lnSpc>
                <a:spcPct val="80000"/>
              </a:lnSpc>
            </a:pPr>
            <a:endParaRPr lang="en-US" altLang="en-US" b="1" smtClean="0">
              <a:solidFill>
                <a:srgbClr val="5C1F00"/>
              </a:solidFill>
            </a:endParaRPr>
          </a:p>
          <a:p>
            <a:pPr eaLnBrk="1" hangingPunct="1">
              <a:lnSpc>
                <a:spcPct val="80000"/>
              </a:lnSpc>
              <a:buFont typeface="Mathematica1" pitchFamily="2" charset="2"/>
              <a:buChar char="·"/>
            </a:pPr>
            <a:r>
              <a:rPr lang="en-US" altLang="en-US" b="1" smtClean="0">
                <a:solidFill>
                  <a:srgbClr val="5C1F00"/>
                </a:solidFill>
              </a:rPr>
              <a:t> Invented armillary sphere  </a:t>
            </a:r>
          </a:p>
          <a:p>
            <a:pPr eaLnBrk="1" hangingPunct="1">
              <a:lnSpc>
                <a:spcPct val="80000"/>
              </a:lnSpc>
            </a:pPr>
            <a:r>
              <a:rPr lang="en-US" altLang="en-US" b="1" smtClean="0">
                <a:solidFill>
                  <a:srgbClr val="5C1F00"/>
                </a:solidFill>
              </a:rPr>
              <a:t>  (240 BC)</a:t>
            </a:r>
          </a:p>
          <a:p>
            <a:pPr eaLnBrk="1" hangingPunct="1">
              <a:lnSpc>
                <a:spcPct val="80000"/>
              </a:lnSpc>
            </a:pPr>
            <a:endParaRPr lang="en-US" altLang="en-US" b="1" smtClean="0">
              <a:solidFill>
                <a:srgbClr val="5C1F00"/>
              </a:solidFill>
            </a:endParaRPr>
          </a:p>
          <a:p>
            <a:pPr eaLnBrk="1" hangingPunct="1">
              <a:lnSpc>
                <a:spcPct val="80000"/>
              </a:lnSpc>
            </a:pPr>
            <a:r>
              <a:rPr lang="en-US" altLang="en-US" b="1" smtClean="0">
                <a:solidFill>
                  <a:srgbClr val="5C1F00"/>
                </a:solidFill>
                <a:sym typeface="Mathematica1" pitchFamily="2" charset="2"/>
              </a:rPr>
              <a:t> </a:t>
            </a:r>
            <a:r>
              <a:rPr lang="en-US" altLang="en-US" b="1" smtClean="0">
                <a:solidFill>
                  <a:srgbClr val="5C1F00"/>
                </a:solidFill>
              </a:rPr>
              <a:t>Calculated Earth’s Circumference</a:t>
            </a:r>
          </a:p>
          <a:p>
            <a:pPr eaLnBrk="1" hangingPunct="1">
              <a:lnSpc>
                <a:spcPct val="80000"/>
              </a:lnSpc>
            </a:pPr>
            <a:endParaRPr lang="en-US" altLang="en-US" b="1" smtClean="0">
              <a:solidFill>
                <a:srgbClr val="5C1F00"/>
              </a:solidFill>
            </a:endParaRPr>
          </a:p>
          <a:p>
            <a:pPr eaLnBrk="1" hangingPunct="1">
              <a:lnSpc>
                <a:spcPct val="80000"/>
              </a:lnSpc>
            </a:pPr>
            <a:r>
              <a:rPr lang="en-US" altLang="en-US" b="1" smtClean="0">
                <a:solidFill>
                  <a:srgbClr val="5C1F00"/>
                </a:solidFill>
                <a:sym typeface="Mathematica1" pitchFamily="2" charset="2"/>
              </a:rPr>
              <a:t> </a:t>
            </a:r>
            <a:r>
              <a:rPr lang="en-US" altLang="en-US" b="1" smtClean="0">
                <a:solidFill>
                  <a:srgbClr val="5C1F00"/>
                </a:solidFill>
              </a:rPr>
              <a:t>Became blind in 194 BC, </a:t>
            </a:r>
          </a:p>
          <a:p>
            <a:pPr eaLnBrk="1" hangingPunct="1">
              <a:lnSpc>
                <a:spcPct val="80000"/>
              </a:lnSpc>
            </a:pPr>
            <a:r>
              <a:rPr lang="en-US" altLang="en-US" b="1" smtClean="0">
                <a:solidFill>
                  <a:srgbClr val="5C1F00"/>
                </a:solidFill>
              </a:rPr>
              <a:t>  starved himself to death </a:t>
            </a:r>
          </a:p>
        </p:txBody>
      </p:sp>
    </p:spTree>
    <p:extLst>
      <p:ext uri="{BB962C8B-B14F-4D97-AF65-F5344CB8AC3E}">
        <p14:creationId xmlns:p14="http://schemas.microsoft.com/office/powerpoint/2010/main" val="1870179060"/>
      </p:ext>
    </p:extLst>
  </p:cSld>
  <p:clrMapOvr>
    <a:masterClrMapping/>
  </p:clrMapOvr>
  <p:transition spd="slow">
    <p:zo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descr="Mappa_di_Eratoste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25" y="0"/>
            <a:ext cx="11672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6" descr="0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29188" y="142875"/>
            <a:ext cx="4135437" cy="6215063"/>
          </a:xfrm>
          <a:noFill/>
        </p:spPr>
      </p:pic>
      <p:pic>
        <p:nvPicPr>
          <p:cNvPr id="103428" name="Picture 6" descr="eratosthen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000125"/>
            <a:ext cx="46196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00125"/>
            <a:ext cx="4643437" cy="564356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Text Box 5"/>
          <p:cNvSpPr txBox="1">
            <a:spLocks noChangeArrowheads="1"/>
          </p:cNvSpPr>
          <p:nvPr/>
        </p:nvSpPr>
        <p:spPr bwMode="auto">
          <a:xfrm>
            <a:off x="4929188" y="857250"/>
            <a:ext cx="3962400" cy="862013"/>
          </a:xfrm>
          <a:prstGeom prst="rect">
            <a:avLst/>
          </a:prstGeom>
          <a:noFill/>
          <a:ln w="9525">
            <a:noFill/>
            <a:miter lim="800000"/>
            <a:headEnd/>
            <a:tailEnd/>
          </a:ln>
          <a:effectLst/>
        </p:spPr>
        <p:txBody>
          <a:bodyPr>
            <a:spAutoFit/>
          </a:bodyPr>
          <a:lstStyle/>
          <a:p>
            <a:pPr>
              <a:spcBef>
                <a:spcPts val="300"/>
              </a:spcBef>
              <a:defRPr/>
            </a:pPr>
            <a:r>
              <a:rPr lang="en-US" sz="1500" b="1" dirty="0">
                <a:solidFill>
                  <a:srgbClr val="FEFAC9">
                    <a:lumMod val="90000"/>
                  </a:srgbClr>
                </a:solidFill>
                <a:latin typeface="Constantia"/>
              </a:rPr>
              <a:t>Linear distance  </a:t>
            </a:r>
          </a:p>
          <a:p>
            <a:pPr>
              <a:spcBef>
                <a:spcPts val="300"/>
              </a:spcBef>
              <a:defRPr/>
            </a:pPr>
            <a:r>
              <a:rPr lang="en-US" sz="1500" b="1" dirty="0" err="1">
                <a:solidFill>
                  <a:srgbClr val="FEFAC9">
                    <a:lumMod val="90000"/>
                  </a:srgbClr>
                </a:solidFill>
                <a:latin typeface="Constantia"/>
              </a:rPr>
              <a:t>Syene</a:t>
            </a:r>
            <a:r>
              <a:rPr lang="en-US" sz="1500" b="1" dirty="0">
                <a:solidFill>
                  <a:srgbClr val="FEFAC9">
                    <a:lumMod val="90000"/>
                  </a:srgbClr>
                </a:solidFill>
                <a:latin typeface="Constantia"/>
              </a:rPr>
              <a:t> - Alexandria: </a:t>
            </a:r>
          </a:p>
          <a:p>
            <a:pPr>
              <a:spcBef>
                <a:spcPts val="300"/>
              </a:spcBef>
              <a:defRPr/>
            </a:pPr>
            <a:r>
              <a:rPr lang="en-US" sz="1500" b="1" dirty="0">
                <a:solidFill>
                  <a:srgbClr val="FEFAC9">
                    <a:lumMod val="90000"/>
                  </a:srgbClr>
                </a:solidFill>
                <a:latin typeface="Constantia"/>
              </a:rPr>
              <a:t>~ 5,000 stadia</a:t>
            </a:r>
            <a:endParaRPr lang="en-US" sz="2500" b="1" dirty="0">
              <a:solidFill>
                <a:srgbClr val="FEFAC9">
                  <a:lumMod val="90000"/>
                </a:srgbClr>
              </a:solidFill>
            </a:endParaRPr>
          </a:p>
        </p:txBody>
      </p:sp>
      <p:sp>
        <p:nvSpPr>
          <p:cNvPr id="13" name="Text Box 5"/>
          <p:cNvSpPr txBox="1">
            <a:spLocks noChangeArrowheads="1"/>
          </p:cNvSpPr>
          <p:nvPr/>
        </p:nvSpPr>
        <p:spPr bwMode="auto">
          <a:xfrm>
            <a:off x="5929313" y="857250"/>
            <a:ext cx="3962400" cy="862013"/>
          </a:xfrm>
          <a:prstGeom prst="rect">
            <a:avLst/>
          </a:prstGeom>
          <a:noFill/>
          <a:ln w="9525">
            <a:noFill/>
            <a:miter lim="800000"/>
            <a:headEnd/>
            <a:tailEnd/>
          </a:ln>
          <a:effectLst/>
        </p:spPr>
        <p:txBody>
          <a:bodyPr>
            <a:spAutoFit/>
          </a:bodyPr>
          <a:lstStyle/>
          <a:p>
            <a:pPr algn="ctr">
              <a:spcBef>
                <a:spcPts val="300"/>
              </a:spcBef>
              <a:defRPr/>
            </a:pPr>
            <a:r>
              <a:rPr lang="en-US" sz="1500" dirty="0">
                <a:solidFill>
                  <a:srgbClr val="A5B592"/>
                </a:solidFill>
                <a:latin typeface="Constantia"/>
              </a:rPr>
              <a:t>  </a:t>
            </a:r>
            <a:r>
              <a:rPr lang="en-US" sz="1500" b="1" dirty="0">
                <a:solidFill>
                  <a:srgbClr val="FEFAC9">
                    <a:lumMod val="90000"/>
                  </a:srgbClr>
                </a:solidFill>
                <a:latin typeface="Constantia"/>
              </a:rPr>
              <a:t>Angular distance </a:t>
            </a:r>
          </a:p>
          <a:p>
            <a:pPr algn="ctr">
              <a:spcBef>
                <a:spcPts val="300"/>
              </a:spcBef>
              <a:defRPr/>
            </a:pPr>
            <a:r>
              <a:rPr lang="en-US" sz="1500" b="1" dirty="0">
                <a:solidFill>
                  <a:srgbClr val="FEFAC9">
                    <a:lumMod val="90000"/>
                  </a:srgbClr>
                </a:solidFill>
                <a:latin typeface="Constantia"/>
              </a:rPr>
              <a:t>      </a:t>
            </a:r>
            <a:r>
              <a:rPr lang="en-US" sz="1500" b="1" dirty="0" err="1">
                <a:solidFill>
                  <a:srgbClr val="FEFAC9">
                    <a:lumMod val="90000"/>
                  </a:srgbClr>
                </a:solidFill>
                <a:latin typeface="Constantia"/>
              </a:rPr>
              <a:t>Syene</a:t>
            </a:r>
            <a:r>
              <a:rPr lang="en-US" sz="1500" b="1" dirty="0">
                <a:solidFill>
                  <a:srgbClr val="FEFAC9">
                    <a:lumMod val="90000"/>
                  </a:srgbClr>
                </a:solidFill>
                <a:latin typeface="Constantia"/>
              </a:rPr>
              <a:t> - Alexandria: </a:t>
            </a:r>
          </a:p>
          <a:p>
            <a:pPr algn="ctr">
              <a:spcBef>
                <a:spcPts val="300"/>
              </a:spcBef>
              <a:defRPr/>
            </a:pPr>
            <a:r>
              <a:rPr lang="en-US" sz="1500" b="1" dirty="0">
                <a:solidFill>
                  <a:srgbClr val="FEFAC9">
                    <a:lumMod val="90000"/>
                  </a:srgbClr>
                </a:solidFill>
                <a:latin typeface="Constantia"/>
              </a:rPr>
              <a:t>~ 7</a:t>
            </a:r>
            <a:r>
              <a:rPr lang="en-US" sz="1500" b="1" baseline="30000" dirty="0">
                <a:solidFill>
                  <a:srgbClr val="FEFAC9">
                    <a:lumMod val="90000"/>
                  </a:srgbClr>
                </a:solidFill>
                <a:latin typeface="Constantia"/>
              </a:rPr>
              <a:t>0</a:t>
            </a:r>
          </a:p>
        </p:txBody>
      </p:sp>
      <p:sp>
        <p:nvSpPr>
          <p:cNvPr id="14" name="Rectangle 13"/>
          <p:cNvSpPr/>
          <p:nvPr/>
        </p:nvSpPr>
        <p:spPr>
          <a:xfrm>
            <a:off x="4929188" y="142875"/>
            <a:ext cx="4143375" cy="650081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3433" name="TextBox 15"/>
          <p:cNvSpPr txBox="1">
            <a:spLocks noChangeArrowheads="1"/>
          </p:cNvSpPr>
          <p:nvPr/>
        </p:nvSpPr>
        <p:spPr bwMode="auto">
          <a:xfrm>
            <a:off x="5000625" y="6357938"/>
            <a:ext cx="4000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b="1" smtClean="0">
                <a:solidFill>
                  <a:srgbClr val="5C1F00"/>
                </a:solidFill>
              </a:rPr>
              <a:t>Eratosthenes’ measurement Earth diameter</a:t>
            </a:r>
          </a:p>
        </p:txBody>
      </p:sp>
      <p:sp>
        <p:nvSpPr>
          <p:cNvPr id="103434" name="Rectangle 16"/>
          <p:cNvSpPr>
            <a:spLocks noChangeArrowheads="1"/>
          </p:cNvSpPr>
          <p:nvPr/>
        </p:nvSpPr>
        <p:spPr bwMode="auto">
          <a:xfrm>
            <a:off x="214313" y="214313"/>
            <a:ext cx="48577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b="1" smtClean="0">
                <a:solidFill>
                  <a:srgbClr val="5C1F00"/>
                </a:solidFill>
              </a:rPr>
              <a:t>Earth Circumference:</a:t>
            </a:r>
          </a:p>
          <a:p>
            <a:pPr eaLnBrk="1" hangingPunct="1"/>
            <a:r>
              <a:rPr lang="en-US" altLang="en-US" sz="1400" b="1" smtClean="0">
                <a:solidFill>
                  <a:srgbClr val="5C1F00"/>
                </a:solidFill>
              </a:rPr>
              <a:t>Eratosthenes’ measurement:  39,690 km  - within 1%</a:t>
            </a:r>
          </a:p>
          <a:p>
            <a:pPr eaLnBrk="1" hangingPunct="1"/>
            <a:r>
              <a:rPr lang="en-US" altLang="en-US" sz="1400" b="1" smtClean="0">
                <a:solidFill>
                  <a:srgbClr val="5C1F00"/>
                </a:solidFill>
              </a:rPr>
              <a:t>                                                   (if Egyptian stadia)   </a:t>
            </a:r>
          </a:p>
        </p:txBody>
      </p:sp>
      <p:sp>
        <p:nvSpPr>
          <p:cNvPr id="18" name="Rectangle 17"/>
          <p:cNvSpPr/>
          <p:nvPr/>
        </p:nvSpPr>
        <p:spPr>
          <a:xfrm>
            <a:off x="214313" y="142875"/>
            <a:ext cx="4643437" cy="78581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28020745"/>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dissolve">
                                      <p:cBhvr>
                                        <p:cTn id="17" dur="500"/>
                                        <p:tgtEl>
                                          <p:spTgt spid="1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dissolve">
                                      <p:cBhvr>
                                        <p:cTn id="22" dur="500"/>
                                        <p:tgtEl>
                                          <p:spTgt spid="1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dissolve">
                                      <p:cBhvr>
                                        <p:cTn id="27" dur="500"/>
                                        <p:tgtEl>
                                          <p:spTgt spid="13">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dissolve">
                                      <p:cBhvr>
                                        <p:cTn id="3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5" descr="AD_halle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643063"/>
            <a:ext cx="10858501" cy="1231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2875" y="1500188"/>
            <a:ext cx="8858250" cy="5214937"/>
          </a:xfrm>
          <a:prstGeom prst="rect">
            <a:avLst/>
          </a:prstGeom>
          <a:solidFill>
            <a:schemeClr val="tx2">
              <a:lumMod val="25000"/>
              <a:alpha val="70000"/>
            </a:schemeClr>
          </a:solidFill>
          <a:ln w="3810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TextBox 2"/>
          <p:cNvSpPr txBox="1"/>
          <p:nvPr/>
        </p:nvSpPr>
        <p:spPr>
          <a:xfrm>
            <a:off x="428625" y="1785938"/>
            <a:ext cx="8215313" cy="6063198"/>
          </a:xfrm>
          <a:prstGeom prst="rect">
            <a:avLst/>
          </a:prstGeom>
          <a:noFill/>
        </p:spPr>
        <p:txBody>
          <a:bodyPr>
            <a:spAutoFit/>
          </a:bodyPr>
          <a:lstStyle/>
          <a:p>
            <a:pPr>
              <a:defRPr/>
            </a:pPr>
            <a:r>
              <a:rPr lang="en-US" sz="2800" b="1" dirty="0">
                <a:solidFill>
                  <a:prstClr val="white"/>
                </a:solidFill>
                <a:latin typeface="Constantia"/>
              </a:rPr>
              <a:t>Babylonian  Astronomers:</a:t>
            </a:r>
          </a:p>
          <a:p>
            <a:pPr>
              <a:defRPr/>
            </a:pPr>
            <a:endParaRPr lang="en-US" b="1" dirty="0">
              <a:solidFill>
                <a:prstClr val="white"/>
              </a:solidFill>
              <a:latin typeface="Constantia"/>
            </a:endParaRPr>
          </a:p>
          <a:p>
            <a:pPr>
              <a:buFont typeface="Mathematica1" pitchFamily="2" charset="2"/>
              <a:buChar char="·"/>
              <a:defRPr/>
            </a:pPr>
            <a:r>
              <a:rPr lang="en-US" b="1" dirty="0">
                <a:solidFill>
                  <a:prstClr val="white"/>
                </a:solidFill>
                <a:latin typeface="Constantia"/>
              </a:rPr>
              <a:t>   most  consistent, systematic  and thorough </a:t>
            </a:r>
          </a:p>
          <a:p>
            <a:pPr>
              <a:defRPr/>
            </a:pPr>
            <a:r>
              <a:rPr lang="en-US" b="1" dirty="0">
                <a:solidFill>
                  <a:prstClr val="white"/>
                </a:solidFill>
                <a:latin typeface="Constantia"/>
              </a:rPr>
              <a:t>    astronomical observers of   </a:t>
            </a:r>
            <a:r>
              <a:rPr lang="en-US" b="1" dirty="0" smtClean="0">
                <a:solidFill>
                  <a:prstClr val="white"/>
                </a:solidFill>
                <a:latin typeface="Constantia"/>
              </a:rPr>
              <a:t>antiquity</a:t>
            </a:r>
            <a:endParaRPr lang="en-US" b="1" dirty="0">
              <a:solidFill>
                <a:prstClr val="white"/>
              </a:solidFill>
              <a:latin typeface="Constantia"/>
            </a:endParaRPr>
          </a:p>
          <a:p>
            <a:pPr>
              <a:defRPr/>
            </a:pPr>
            <a:endParaRPr lang="en-US" b="1" dirty="0">
              <a:solidFill>
                <a:prstClr val="white"/>
              </a:solidFill>
              <a:latin typeface="Constantia"/>
            </a:endParaRPr>
          </a:p>
          <a:p>
            <a:pPr>
              <a:defRPr/>
            </a:pPr>
            <a:r>
              <a:rPr lang="en-US" b="1" dirty="0">
                <a:solidFill>
                  <a:prstClr val="white"/>
                </a:solidFill>
                <a:latin typeface="Constantia"/>
              </a:rPr>
              <a:t> </a:t>
            </a:r>
            <a:r>
              <a:rPr lang="en-US" b="1" dirty="0">
                <a:solidFill>
                  <a:prstClr val="white"/>
                </a:solidFill>
                <a:latin typeface="Constantia"/>
                <a:sym typeface="Mathematica1"/>
              </a:rPr>
              <a:t>  </a:t>
            </a:r>
            <a:r>
              <a:rPr lang="en-US" b="1" dirty="0">
                <a:solidFill>
                  <a:prstClr val="white"/>
                </a:solidFill>
                <a:latin typeface="Constantia"/>
              </a:rPr>
              <a:t>First to recognize periodicity astronomical phenomena (e.g.  eclipses !),     </a:t>
            </a:r>
          </a:p>
          <a:p>
            <a:pPr>
              <a:defRPr/>
            </a:pPr>
            <a:r>
              <a:rPr lang="en-US" b="1" dirty="0">
                <a:solidFill>
                  <a:prstClr val="white"/>
                </a:solidFill>
                <a:latin typeface="Constantia"/>
              </a:rPr>
              <a:t>    and apply mathematical techniques for predictions</a:t>
            </a:r>
          </a:p>
          <a:p>
            <a:pPr>
              <a:defRPr/>
            </a:pPr>
            <a:endParaRPr lang="en-US" b="1" dirty="0">
              <a:solidFill>
                <a:prstClr val="white"/>
              </a:solidFill>
              <a:latin typeface="Constantia"/>
            </a:endParaRPr>
          </a:p>
          <a:p>
            <a:pPr>
              <a:defRPr/>
            </a:pPr>
            <a:r>
              <a:rPr lang="en-US" b="1" dirty="0">
                <a:solidFill>
                  <a:prstClr val="white"/>
                </a:solidFill>
                <a:latin typeface="Constantia"/>
              </a:rPr>
              <a:t> </a:t>
            </a:r>
            <a:r>
              <a:rPr lang="en-US" b="1" dirty="0">
                <a:solidFill>
                  <a:prstClr val="white"/>
                </a:solidFill>
                <a:latin typeface="Constantia"/>
                <a:sym typeface="Mathematica1"/>
              </a:rPr>
              <a:t>  </a:t>
            </a:r>
            <a:r>
              <a:rPr lang="en-US" b="1" dirty="0">
                <a:solidFill>
                  <a:prstClr val="white"/>
                </a:solidFill>
                <a:latin typeface="Constantia"/>
              </a:rPr>
              <a:t>Systematically observed and recorded the heavens:</a:t>
            </a:r>
          </a:p>
          <a:p>
            <a:pPr>
              <a:defRPr/>
            </a:pPr>
            <a:r>
              <a:rPr lang="en-US" b="1" dirty="0">
                <a:solidFill>
                  <a:prstClr val="white"/>
                </a:solidFill>
                <a:latin typeface="Constantia"/>
              </a:rPr>
              <a:t>         </a:t>
            </a:r>
            <a:r>
              <a:rPr lang="en-US" b="1" dirty="0" smtClean="0">
                <a:solidFill>
                  <a:prstClr val="white"/>
                </a:solidFill>
                <a:latin typeface="Constantia"/>
              </a:rPr>
              <a:t>- Records </a:t>
            </a:r>
            <a:r>
              <a:rPr lang="en-US" b="1" dirty="0">
                <a:solidFill>
                  <a:prstClr val="white"/>
                </a:solidFill>
                <a:latin typeface="Constantia"/>
              </a:rPr>
              <a:t>spanning many centuries (&gt; </a:t>
            </a:r>
            <a:r>
              <a:rPr lang="en-US" b="1" dirty="0" smtClean="0">
                <a:solidFill>
                  <a:prstClr val="white"/>
                </a:solidFill>
                <a:latin typeface="Constantia"/>
              </a:rPr>
              <a:t>millennium)</a:t>
            </a:r>
            <a:endParaRPr lang="en-US" b="1" dirty="0">
              <a:solidFill>
                <a:prstClr val="white"/>
              </a:solidFill>
              <a:latin typeface="Constantia"/>
            </a:endParaRPr>
          </a:p>
          <a:p>
            <a:pPr>
              <a:defRPr/>
            </a:pPr>
            <a:r>
              <a:rPr lang="en-US" b="1" dirty="0">
                <a:solidFill>
                  <a:prstClr val="white"/>
                </a:solidFill>
                <a:latin typeface="Constantia"/>
              </a:rPr>
              <a:t>         </a:t>
            </a:r>
            <a:r>
              <a:rPr lang="en-US" b="1" dirty="0" smtClean="0">
                <a:solidFill>
                  <a:prstClr val="white"/>
                </a:solidFill>
                <a:latin typeface="Constantia"/>
              </a:rPr>
              <a:t>- Archives  </a:t>
            </a:r>
            <a:r>
              <a:rPr lang="en-US" b="1" dirty="0">
                <a:solidFill>
                  <a:prstClr val="white"/>
                </a:solidFill>
                <a:latin typeface="Constantia"/>
              </a:rPr>
              <a:t>of cuneiform  tablets</a:t>
            </a:r>
          </a:p>
          <a:p>
            <a:pPr>
              <a:defRPr/>
            </a:pPr>
            <a:r>
              <a:rPr lang="en-US" b="1" dirty="0">
                <a:solidFill>
                  <a:prstClr val="white"/>
                </a:solidFill>
                <a:latin typeface="Constantia"/>
              </a:rPr>
              <a:t>         </a:t>
            </a:r>
            <a:r>
              <a:rPr lang="en-US" b="1" dirty="0" smtClean="0">
                <a:solidFill>
                  <a:prstClr val="white"/>
                </a:solidFill>
                <a:latin typeface="Constantia"/>
              </a:rPr>
              <a:t>- Famous  </a:t>
            </a:r>
            <a:r>
              <a:rPr lang="en-US" b="1" dirty="0">
                <a:solidFill>
                  <a:prstClr val="white"/>
                </a:solidFill>
                <a:latin typeface="Constantia"/>
              </a:rPr>
              <a:t>Examples:</a:t>
            </a:r>
          </a:p>
          <a:p>
            <a:pPr>
              <a:defRPr/>
            </a:pPr>
            <a:endParaRPr lang="en-US" b="1" dirty="0">
              <a:solidFill>
                <a:prstClr val="white"/>
              </a:solidFill>
              <a:latin typeface="Constantia"/>
            </a:endParaRPr>
          </a:p>
          <a:p>
            <a:pPr>
              <a:defRPr/>
            </a:pPr>
            <a:r>
              <a:rPr lang="en-US" b="1" dirty="0">
                <a:solidFill>
                  <a:prstClr val="white"/>
                </a:solidFill>
                <a:latin typeface="Constantia"/>
              </a:rPr>
              <a:t> </a:t>
            </a:r>
            <a:r>
              <a:rPr lang="en-US" b="1" dirty="0" smtClean="0">
                <a:solidFill>
                  <a:prstClr val="white"/>
                </a:solidFill>
                <a:latin typeface="Constantia"/>
              </a:rPr>
              <a:t>           </a:t>
            </a:r>
            <a:r>
              <a:rPr lang="en-US" b="1" dirty="0" smtClean="0">
                <a:solidFill>
                  <a:schemeClr val="tx1">
                    <a:lumMod val="85000"/>
                  </a:schemeClr>
                </a:solidFill>
                <a:latin typeface="Constantia"/>
              </a:rPr>
              <a:t>Enuma </a:t>
            </a:r>
            <a:r>
              <a:rPr lang="en-US" b="1" dirty="0" err="1">
                <a:solidFill>
                  <a:schemeClr val="tx1">
                    <a:lumMod val="85000"/>
                  </a:schemeClr>
                </a:solidFill>
                <a:latin typeface="Constantia"/>
              </a:rPr>
              <a:t>Anu</a:t>
            </a:r>
            <a:r>
              <a:rPr lang="en-US" b="1" dirty="0">
                <a:solidFill>
                  <a:schemeClr val="tx1">
                    <a:lumMod val="85000"/>
                  </a:schemeClr>
                </a:solidFill>
                <a:latin typeface="Constantia"/>
              </a:rPr>
              <a:t> Enlil         </a:t>
            </a:r>
            <a:r>
              <a:rPr lang="en-US" b="1" dirty="0">
                <a:solidFill>
                  <a:prstClr val="white"/>
                </a:solidFill>
                <a:latin typeface="Constantia"/>
              </a:rPr>
              <a:t>68-70  tablets           Kassite period (1650-1150) </a:t>
            </a:r>
          </a:p>
          <a:p>
            <a:pPr>
              <a:defRPr/>
            </a:pPr>
            <a:r>
              <a:rPr lang="en-US" b="1" dirty="0">
                <a:solidFill>
                  <a:prstClr val="white"/>
                </a:solidFill>
                <a:latin typeface="Constantia"/>
              </a:rPr>
              <a:t>           </a:t>
            </a:r>
            <a:r>
              <a:rPr lang="en-US" b="1" dirty="0" smtClean="0">
                <a:solidFill>
                  <a:prstClr val="white"/>
                </a:solidFill>
                <a:latin typeface="Constantia"/>
              </a:rPr>
              <a:t>                                           </a:t>
            </a:r>
            <a:r>
              <a:rPr lang="en-US" b="1" dirty="0">
                <a:solidFill>
                  <a:prstClr val="white"/>
                </a:solidFill>
                <a:latin typeface="Constantia"/>
              </a:rPr>
              <a:t>tablet 63:               </a:t>
            </a:r>
            <a:r>
              <a:rPr lang="en-US" b="1" dirty="0" smtClean="0">
                <a:solidFill>
                  <a:prstClr val="white"/>
                </a:solidFill>
                <a:latin typeface="Constantia"/>
              </a:rPr>
              <a:t>    </a:t>
            </a:r>
            <a:r>
              <a:rPr lang="en-US" b="1" dirty="0">
                <a:solidFill>
                  <a:prstClr val="white"/>
                </a:solidFill>
                <a:latin typeface="Constantia"/>
              </a:rPr>
              <a:t>Venus tablet of </a:t>
            </a:r>
            <a:r>
              <a:rPr lang="en-US" b="1" dirty="0" err="1">
                <a:solidFill>
                  <a:prstClr val="white"/>
                </a:solidFill>
                <a:latin typeface="Constantia"/>
              </a:rPr>
              <a:t>Ammisaduga</a:t>
            </a:r>
            <a:endParaRPr lang="en-US" b="1" dirty="0">
              <a:solidFill>
                <a:prstClr val="white"/>
              </a:solidFill>
              <a:latin typeface="Constantia"/>
            </a:endParaRPr>
          </a:p>
          <a:p>
            <a:pPr>
              <a:defRPr/>
            </a:pPr>
            <a:r>
              <a:rPr lang="en-US" b="1" dirty="0">
                <a:solidFill>
                  <a:prstClr val="white"/>
                </a:solidFill>
                <a:latin typeface="Constantia"/>
              </a:rPr>
              <a:t>          </a:t>
            </a:r>
            <a:r>
              <a:rPr lang="en-US" b="1" dirty="0" smtClean="0">
                <a:solidFill>
                  <a:prstClr val="white"/>
                </a:solidFill>
                <a:latin typeface="Constantia"/>
              </a:rPr>
              <a:t>  </a:t>
            </a:r>
            <a:r>
              <a:rPr lang="en-US" b="1" dirty="0" smtClean="0">
                <a:solidFill>
                  <a:schemeClr val="tx1">
                    <a:lumMod val="85000"/>
                  </a:schemeClr>
                </a:solidFill>
                <a:latin typeface="Constantia"/>
              </a:rPr>
              <a:t>MUL.APIN </a:t>
            </a:r>
            <a:r>
              <a:rPr lang="en-US" b="1" dirty="0" smtClean="0">
                <a:solidFill>
                  <a:prstClr val="white"/>
                </a:solidFill>
                <a:latin typeface="Constantia"/>
              </a:rPr>
              <a:t>                                                         700 BCE </a:t>
            </a:r>
            <a:r>
              <a:rPr lang="en-US" b="1" dirty="0">
                <a:solidFill>
                  <a:prstClr val="white"/>
                </a:solidFill>
                <a:latin typeface="Constantia"/>
              </a:rPr>
              <a:t> </a:t>
            </a:r>
          </a:p>
          <a:p>
            <a:pPr>
              <a:defRPr/>
            </a:pPr>
            <a:r>
              <a:rPr lang="en-US" b="1" dirty="0">
                <a:solidFill>
                  <a:prstClr val="white"/>
                </a:solidFill>
                <a:latin typeface="Constantia"/>
              </a:rPr>
              <a:t>           </a:t>
            </a:r>
            <a:r>
              <a:rPr lang="en-US" b="1" dirty="0" smtClean="0">
                <a:solidFill>
                  <a:prstClr val="white"/>
                </a:solidFill>
                <a:latin typeface="Constantia"/>
              </a:rPr>
              <a:t>                                                                                </a:t>
            </a:r>
            <a:r>
              <a:rPr lang="en-US" b="1" dirty="0">
                <a:solidFill>
                  <a:prstClr val="white"/>
                </a:solidFill>
                <a:latin typeface="Constantia"/>
              </a:rPr>
              <a:t>oldest copy:        686 BCE</a:t>
            </a:r>
          </a:p>
          <a:p>
            <a:pPr>
              <a:defRPr/>
            </a:pPr>
            <a:r>
              <a:rPr lang="en-US" b="1" dirty="0">
                <a:solidFill>
                  <a:prstClr val="white"/>
                </a:solidFill>
                <a:latin typeface="Constantia"/>
              </a:rPr>
              <a:t>                                                   </a:t>
            </a:r>
          </a:p>
          <a:p>
            <a:pPr>
              <a:defRPr/>
            </a:pPr>
            <a:endParaRPr lang="en-US" dirty="0">
              <a:solidFill>
                <a:prstClr val="white"/>
              </a:solidFill>
              <a:latin typeface="Constantia"/>
            </a:endParaRPr>
          </a:p>
          <a:p>
            <a:pPr>
              <a:defRPr/>
            </a:pPr>
            <a:endParaRPr lang="en-US" dirty="0">
              <a:solidFill>
                <a:prstClr val="white"/>
              </a:solidFill>
              <a:latin typeface="Arial" pitchFamily="34" charset="0"/>
            </a:endParaRPr>
          </a:p>
          <a:p>
            <a:pPr>
              <a:defRPr/>
            </a:pPr>
            <a:r>
              <a:rPr lang="en-US" dirty="0">
                <a:solidFill>
                  <a:prstClr val="white"/>
                </a:solidFill>
                <a:latin typeface="Arial" pitchFamily="34" charset="0"/>
              </a:rPr>
              <a:t>   </a:t>
            </a:r>
          </a:p>
        </p:txBody>
      </p:sp>
      <p:sp>
        <p:nvSpPr>
          <p:cNvPr id="5" name="Title 1"/>
          <p:cNvSpPr txBox="1">
            <a:spLocks/>
          </p:cNvSpPr>
          <p:nvPr/>
        </p:nvSpPr>
        <p:spPr>
          <a:xfrm>
            <a:off x="142844" y="142852"/>
            <a:ext cx="9644098" cy="1143000"/>
          </a:xfrm>
          <a:prstGeom prst="rect">
            <a:avLst/>
          </a:prstGeom>
          <a:ln w="6350" cap="rnd">
            <a:noFill/>
          </a:ln>
        </p:spPr>
        <p:txBody>
          <a:bodyPr anchor="b"/>
          <a:lstStyle/>
          <a:p>
            <a:pPr fontAlgn="auto">
              <a:spcAft>
                <a:spcPts val="0"/>
              </a:spcAft>
              <a:defRPr/>
            </a:pPr>
            <a:r>
              <a:rPr lang="en-US" sz="5500" b="1" spc="-100" dirty="0">
                <a:ln w="3200">
                  <a:solidFill>
                    <a:srgbClr val="444D26">
                      <a:shade val="75000"/>
                      <a:alpha val="25000"/>
                    </a:srgbClr>
                  </a:solidFill>
                  <a:prstDash val="solid"/>
                  <a:round/>
                </a:ln>
                <a:solidFill>
                  <a:srgbClr val="F3A447">
                    <a:lumMod val="60000"/>
                    <a:lumOff val="40000"/>
                  </a:srgbClr>
                </a:solidFill>
                <a:effectLst>
                  <a:innerShdw blurRad="50800" dist="25400" dir="13500000">
                    <a:prstClr val="black">
                      <a:alpha val="70000"/>
                    </a:prstClr>
                  </a:innerShdw>
                </a:effectLst>
                <a:latin typeface="Constantia"/>
              </a:rPr>
              <a:t>   </a:t>
            </a:r>
            <a:r>
              <a:rPr lang="en-US" sz="5500" b="1" spc="-100" dirty="0">
                <a:ln w="3200">
                  <a:solidFill>
                    <a:srgbClr val="444D26">
                      <a:shade val="75000"/>
                      <a:alpha val="25000"/>
                    </a:srgbClr>
                  </a:solidFill>
                  <a:prstDash val="solid"/>
                  <a:round/>
                </a:ln>
                <a:effectLst>
                  <a:innerShdw blurRad="50800" dist="25400" dir="13500000">
                    <a:prstClr val="black">
                      <a:alpha val="70000"/>
                    </a:prstClr>
                  </a:innerShdw>
                </a:effectLst>
                <a:latin typeface="Constantia"/>
              </a:rPr>
              <a:t>Babylonian  Astronomy</a:t>
            </a:r>
          </a:p>
        </p:txBody>
      </p:sp>
    </p:spTree>
    <p:extLst>
      <p:ext uri="{BB962C8B-B14F-4D97-AF65-F5344CB8AC3E}">
        <p14:creationId xmlns:p14="http://schemas.microsoft.com/office/powerpoint/2010/main" val="1205327608"/>
      </p:ext>
    </p:extLst>
  </p:cSld>
  <p:clrMapOvr>
    <a:masterClrMapping/>
  </p:clrMapOvr>
  <p:transition spd="slow">
    <p:zo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5" descr="Mappa_di_Eratoste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 y="0"/>
            <a:ext cx="11672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4929190" y="1000108"/>
            <a:ext cx="8229600" cy="1143000"/>
          </a:xfrm>
        </p:spPr>
        <p:txBody>
          <a:bodyPr>
            <a:normAutofit fontScale="90000"/>
          </a:bodyPr>
          <a:lstStyle/>
          <a:p>
            <a:pPr eaLnBrk="1" fontAlgn="auto" hangingPunct="1">
              <a:spcAft>
                <a:spcPts val="0"/>
              </a:spcAft>
              <a:defRPr/>
            </a:pPr>
            <a:r>
              <a:rPr sz="5100" smtClean="0">
                <a:solidFill>
                  <a:srgbClr val="5C1F00"/>
                </a:solidFill>
              </a:rPr>
              <a:t>Eratosthenes</a:t>
            </a:r>
            <a:r>
              <a:rPr sz="2800" smtClean="0">
                <a:solidFill>
                  <a:srgbClr val="5C1F00"/>
                </a:solidFill>
              </a:rPr>
              <a:t> </a:t>
            </a:r>
            <a:br>
              <a:rPr sz="2800" smtClean="0">
                <a:solidFill>
                  <a:srgbClr val="5C1F00"/>
                </a:solidFill>
              </a:rPr>
            </a:br>
            <a:r>
              <a:rPr sz="2400" smtClean="0">
                <a:solidFill>
                  <a:srgbClr val="5C1F00"/>
                </a:solidFill>
              </a:rPr>
              <a:t>Earth Circumference Measurement</a:t>
            </a:r>
            <a:endParaRPr sz="2400">
              <a:solidFill>
                <a:srgbClr val="5C1F00"/>
              </a:solidFill>
            </a:endParaRPr>
          </a:p>
        </p:txBody>
      </p:sp>
      <p:pic>
        <p:nvPicPr>
          <p:cNvPr id="104452" name="Picture 6" descr="eratosthen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000125"/>
            <a:ext cx="46196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00125"/>
            <a:ext cx="4643437" cy="564356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Eratostene.vicentini.mpeg">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5000625" y="2643188"/>
            <a:ext cx="4000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000625" y="2643188"/>
            <a:ext cx="4000500" cy="4000500"/>
          </a:xfrm>
          <a:prstGeom prst="rect">
            <a:avLst/>
          </a:prstGeom>
          <a:no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014290101"/>
      </p:ext>
    </p:extLst>
  </p:cSld>
  <p:clrMapOvr>
    <a:masterClrMapping/>
  </p:clrMapOvr>
  <p:transition spd="slow">
    <p:zoom/>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smtClean="0"/>
              <a:t>Archimedes of Syracuse</a:t>
            </a:r>
            <a:br>
              <a:rPr smtClean="0"/>
            </a:br>
            <a:r>
              <a:rPr lang="el-GR" smtClean="0"/>
              <a:t> </a:t>
            </a:r>
            <a:r>
              <a:rPr smtClean="0">
                <a:sym typeface="Mathematica1"/>
              </a:rPr>
              <a:t></a:t>
            </a:r>
            <a:br>
              <a:rPr smtClean="0">
                <a:sym typeface="Mathematica1"/>
              </a:rPr>
            </a:br>
            <a:r>
              <a:rPr lang="el-GR" smtClean="0"/>
              <a:t> </a:t>
            </a:r>
            <a:r>
              <a:rPr smtClean="0"/>
              <a:t/>
            </a:r>
            <a:br>
              <a:rPr smtClean="0"/>
            </a:br>
            <a:r>
              <a:rPr i="1" smtClean="0"/>
              <a:t>c</a:t>
            </a:r>
            <a:r>
              <a:rPr smtClean="0"/>
              <a:t>. 287 – 212 BCE</a:t>
            </a:r>
            <a:br>
              <a:rPr smtClean="0"/>
            </a:br>
            <a:endParaRPr/>
          </a:p>
        </p:txBody>
      </p:sp>
    </p:spTree>
    <p:extLst>
      <p:ext uri="{BB962C8B-B14F-4D97-AF65-F5344CB8AC3E}">
        <p14:creationId xmlns:p14="http://schemas.microsoft.com/office/powerpoint/2010/main" val="1453204052"/>
      </p:ext>
    </p:extLst>
  </p:cSld>
  <p:clrMapOvr>
    <a:masterClrMapping/>
  </p:clrMapOvr>
  <p:transition spd="slow">
    <p:zo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6" descr="antikythera.2b.edg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572625" cy="751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2" name="Rectangle 2"/>
          <p:cNvSpPr>
            <a:spLocks noGrp="1" noChangeArrowheads="1"/>
          </p:cNvSpPr>
          <p:nvPr>
            <p:ph type="title"/>
          </p:nvPr>
        </p:nvSpPr>
        <p:spPr>
          <a:xfrm>
            <a:off x="468313" y="115888"/>
            <a:ext cx="8229600" cy="1143000"/>
          </a:xfrm>
        </p:spPr>
        <p:txBody>
          <a:bodyPr/>
          <a:lstStyle/>
          <a:p>
            <a:pPr eaLnBrk="1" hangingPunct="1">
              <a:defRPr/>
            </a:pPr>
            <a:r>
              <a:rPr sz="6600" b="1" smtClean="0">
                <a:solidFill>
                  <a:srgbClr val="5C1F00"/>
                </a:solidFill>
                <a:effectLst>
                  <a:outerShdw blurRad="38100" dist="38100" dir="2700000" algn="tl">
                    <a:srgbClr val="FFFFFF"/>
                  </a:outerShdw>
                </a:effectLst>
              </a:rPr>
              <a:t>         </a:t>
            </a:r>
            <a:r>
              <a:rPr sz="6600" b="1" smtClean="0">
                <a:solidFill>
                  <a:schemeClr val="tx2">
                    <a:lumMod val="90000"/>
                  </a:schemeClr>
                </a:solidFill>
                <a:effectLst>
                  <a:outerShdw blurRad="38100" dist="38100" dir="2700000" algn="tl">
                    <a:srgbClr val="FFFFFF"/>
                  </a:outerShdw>
                </a:effectLst>
              </a:rPr>
              <a:t>Archimedes</a:t>
            </a:r>
          </a:p>
        </p:txBody>
      </p:sp>
      <p:sp>
        <p:nvSpPr>
          <p:cNvPr id="104451" name="Rectangle 3"/>
          <p:cNvSpPr>
            <a:spLocks noGrp="1" noChangeArrowheads="1"/>
          </p:cNvSpPr>
          <p:nvPr>
            <p:ph type="body" idx="1"/>
          </p:nvPr>
        </p:nvSpPr>
        <p:spPr>
          <a:xfrm>
            <a:off x="395288" y="1341438"/>
            <a:ext cx="4391025" cy="4497387"/>
          </a:xfrm>
        </p:spPr>
        <p:txBody>
          <a:bodyPr/>
          <a:lstStyle/>
          <a:p>
            <a:pPr eaLnBrk="1" hangingPunct="1">
              <a:buFontTx/>
              <a:buNone/>
              <a:defRPr/>
            </a:pPr>
            <a:r>
              <a:rPr lang="en-US" sz="1600" b="1" dirty="0" smtClean="0">
                <a:solidFill>
                  <a:srgbClr val="8C8C8C"/>
                </a:solidFill>
                <a:latin typeface="Papyrus" pitchFamily="66" charset="0"/>
              </a:rPr>
              <a:t>   </a:t>
            </a:r>
            <a:r>
              <a:rPr lang="en-US" sz="1600" b="1" dirty="0" smtClean="0">
                <a:solidFill>
                  <a:schemeClr val="tx2">
                    <a:lumMod val="90000"/>
                  </a:schemeClr>
                </a:solidFill>
              </a:rPr>
              <a:t>Syracuse,  287-211/212 BC,</a:t>
            </a:r>
          </a:p>
          <a:p>
            <a:pPr eaLnBrk="1" hangingPunct="1">
              <a:buFontTx/>
              <a:buNone/>
              <a:defRPr/>
            </a:pPr>
            <a:r>
              <a:rPr lang="en-US" sz="1800" b="1" dirty="0" smtClean="0">
                <a:solidFill>
                  <a:schemeClr val="tx2">
                    <a:lumMod val="90000"/>
                  </a:schemeClr>
                </a:solidFill>
              </a:rPr>
              <a:t>  Greatest mathematician &amp; </a:t>
            </a:r>
          </a:p>
          <a:p>
            <a:pPr eaLnBrk="1" hangingPunct="1">
              <a:buFontTx/>
              <a:buNone/>
              <a:defRPr/>
            </a:pPr>
            <a:r>
              <a:rPr lang="en-US" sz="1800" b="1" dirty="0" smtClean="0">
                <a:solidFill>
                  <a:schemeClr val="tx2">
                    <a:lumMod val="90000"/>
                  </a:schemeClr>
                </a:solidFill>
              </a:rPr>
              <a:t>  scientist of antiquity (all time ?):</a:t>
            </a:r>
          </a:p>
          <a:p>
            <a:pPr eaLnBrk="1" hangingPunct="1">
              <a:buFontTx/>
              <a:buNone/>
              <a:defRPr/>
            </a:pPr>
            <a:endParaRPr lang="en-US" sz="1600" dirty="0" smtClean="0">
              <a:solidFill>
                <a:schemeClr val="tx2">
                  <a:lumMod val="90000"/>
                </a:schemeClr>
              </a:solidFill>
              <a:sym typeface="Mathematica1" pitchFamily="2" charset="2"/>
            </a:endParaRPr>
          </a:p>
          <a:p>
            <a:pPr eaLnBrk="1" hangingPunct="1">
              <a:buFontTx/>
              <a:buNone/>
              <a:defRPr/>
            </a:pPr>
            <a:r>
              <a:rPr lang="en-US" sz="1600" dirty="0" smtClean="0">
                <a:solidFill>
                  <a:schemeClr val="tx2">
                    <a:lumMod val="90000"/>
                  </a:schemeClr>
                </a:solidFill>
                <a:sym typeface="Mathematica1" pitchFamily="2" charset="2"/>
              </a:rPr>
              <a:t></a:t>
            </a:r>
            <a:r>
              <a:rPr lang="en-US" sz="1600" dirty="0" smtClean="0">
                <a:solidFill>
                  <a:schemeClr val="tx2">
                    <a:lumMod val="90000"/>
                  </a:schemeClr>
                </a:solidFill>
              </a:rPr>
              <a:t>     Probably studied in Alexandria, </a:t>
            </a:r>
          </a:p>
          <a:p>
            <a:pPr eaLnBrk="1" hangingPunct="1">
              <a:buFontTx/>
              <a:buNone/>
              <a:defRPr/>
            </a:pPr>
            <a:r>
              <a:rPr lang="en-US" sz="1600" dirty="0" smtClean="0">
                <a:solidFill>
                  <a:schemeClr val="tx2">
                    <a:lumMod val="90000"/>
                  </a:schemeClr>
                </a:solidFill>
              </a:rPr>
              <a:t>      under followers </a:t>
            </a:r>
            <a:r>
              <a:rPr lang="en-US" sz="1600" dirty="0" err="1" smtClean="0">
                <a:solidFill>
                  <a:schemeClr val="tx2">
                    <a:lumMod val="90000"/>
                  </a:schemeClr>
                </a:solidFill>
              </a:rPr>
              <a:t>Euclides</a:t>
            </a:r>
            <a:r>
              <a:rPr lang="en-US" sz="1600" dirty="0" smtClean="0">
                <a:solidFill>
                  <a:schemeClr val="tx2">
                    <a:lumMod val="90000"/>
                  </a:schemeClr>
                </a:solidFill>
              </a:rPr>
              <a:t> </a:t>
            </a:r>
          </a:p>
          <a:p>
            <a:pPr eaLnBrk="1" hangingPunct="1">
              <a:buFontTx/>
              <a:buNone/>
              <a:defRPr/>
            </a:pPr>
            <a:r>
              <a:rPr lang="en-US" sz="1600" dirty="0" smtClean="0">
                <a:solidFill>
                  <a:schemeClr val="tx2">
                    <a:lumMod val="90000"/>
                  </a:schemeClr>
                </a:solidFill>
                <a:sym typeface="Mathematica1" pitchFamily="2" charset="2"/>
              </a:rPr>
              <a:t></a:t>
            </a:r>
            <a:r>
              <a:rPr lang="en-US" sz="1600" dirty="0" smtClean="0">
                <a:solidFill>
                  <a:schemeClr val="tx2">
                    <a:lumMod val="90000"/>
                  </a:schemeClr>
                </a:solidFill>
              </a:rPr>
              <a:t>     Killed by Roman soldier, upon </a:t>
            </a:r>
          </a:p>
          <a:p>
            <a:pPr eaLnBrk="1" hangingPunct="1">
              <a:buFontTx/>
              <a:buNone/>
              <a:defRPr/>
            </a:pPr>
            <a:r>
              <a:rPr lang="en-US" sz="1600" dirty="0" smtClean="0">
                <a:solidFill>
                  <a:schemeClr val="tx2">
                    <a:lumMod val="90000"/>
                  </a:schemeClr>
                </a:solidFill>
              </a:rPr>
              <a:t>      Roman conquest Syracuse</a:t>
            </a:r>
          </a:p>
          <a:p>
            <a:pPr eaLnBrk="1" hangingPunct="1">
              <a:buFontTx/>
              <a:buNone/>
              <a:defRPr/>
            </a:pPr>
            <a:r>
              <a:rPr lang="en-US" sz="1600" dirty="0" smtClean="0">
                <a:solidFill>
                  <a:schemeClr val="tx2">
                    <a:lumMod val="90000"/>
                  </a:schemeClr>
                </a:solidFill>
                <a:sym typeface="Mathematica1" pitchFamily="2" charset="2"/>
              </a:rPr>
              <a:t></a:t>
            </a:r>
            <a:r>
              <a:rPr lang="en-US" sz="1600" dirty="0" smtClean="0">
                <a:solidFill>
                  <a:schemeClr val="tx2">
                    <a:lumMod val="90000"/>
                  </a:schemeClr>
                </a:solidFill>
              </a:rPr>
              <a:t>     Family </a:t>
            </a:r>
            <a:r>
              <a:rPr lang="en-US" sz="1600" dirty="0" err="1" smtClean="0">
                <a:solidFill>
                  <a:schemeClr val="tx2">
                    <a:lumMod val="90000"/>
                  </a:schemeClr>
                </a:solidFill>
              </a:rPr>
              <a:t>Hieron</a:t>
            </a:r>
            <a:r>
              <a:rPr lang="en-US" sz="1600" dirty="0" smtClean="0">
                <a:solidFill>
                  <a:schemeClr val="tx2">
                    <a:lumMod val="90000"/>
                  </a:schemeClr>
                </a:solidFill>
              </a:rPr>
              <a:t> II, king Syracuse ? </a:t>
            </a:r>
          </a:p>
          <a:p>
            <a:pPr eaLnBrk="1" hangingPunct="1">
              <a:buFontTx/>
              <a:buNone/>
              <a:defRPr/>
            </a:pPr>
            <a:r>
              <a:rPr lang="en-US" sz="1600" dirty="0" smtClean="0">
                <a:solidFill>
                  <a:schemeClr val="tx2">
                    <a:lumMod val="90000"/>
                  </a:schemeClr>
                </a:solidFill>
              </a:rPr>
              <a:t> </a:t>
            </a:r>
          </a:p>
          <a:p>
            <a:pPr eaLnBrk="1" hangingPunct="1">
              <a:buFontTx/>
              <a:buNone/>
              <a:defRPr/>
            </a:pPr>
            <a:r>
              <a:rPr lang="en-US" sz="1600" dirty="0" smtClean="0">
                <a:solidFill>
                  <a:schemeClr val="tx2">
                    <a:lumMod val="90000"/>
                  </a:schemeClr>
                </a:solidFill>
                <a:sym typeface="Mathematica1" pitchFamily="2" charset="2"/>
              </a:rPr>
              <a:t></a:t>
            </a:r>
            <a:r>
              <a:rPr lang="en-US" sz="1600" dirty="0" smtClean="0">
                <a:solidFill>
                  <a:schemeClr val="tx2">
                    <a:lumMod val="90000"/>
                  </a:schemeClr>
                </a:solidFill>
              </a:rPr>
              <a:t>     Inventions:</a:t>
            </a:r>
          </a:p>
          <a:p>
            <a:pPr eaLnBrk="1" hangingPunct="1">
              <a:buFontTx/>
              <a:buNone/>
              <a:defRPr/>
            </a:pPr>
            <a:r>
              <a:rPr lang="en-US" sz="1600" dirty="0" smtClean="0">
                <a:solidFill>
                  <a:schemeClr val="tx2">
                    <a:lumMod val="90000"/>
                  </a:schemeClr>
                </a:solidFill>
              </a:rPr>
              <a:t>      - war machines … </a:t>
            </a:r>
          </a:p>
          <a:p>
            <a:pPr eaLnBrk="1" hangingPunct="1">
              <a:buFontTx/>
              <a:buNone/>
              <a:defRPr/>
            </a:pPr>
            <a:r>
              <a:rPr lang="en-US" sz="1600" dirty="0" smtClean="0">
                <a:solidFill>
                  <a:schemeClr val="tx2">
                    <a:lumMod val="90000"/>
                  </a:schemeClr>
                </a:solidFill>
              </a:rPr>
              <a:t>      - water screw </a:t>
            </a:r>
          </a:p>
          <a:p>
            <a:pPr eaLnBrk="1" hangingPunct="1">
              <a:buFontTx/>
              <a:buNone/>
              <a:defRPr/>
            </a:pPr>
            <a:r>
              <a:rPr lang="en-US" sz="1600" dirty="0" smtClean="0">
                <a:solidFill>
                  <a:schemeClr val="tx2">
                    <a:lumMod val="90000"/>
                  </a:schemeClr>
                </a:solidFill>
              </a:rPr>
              <a:t>      - water organ (?) </a:t>
            </a:r>
          </a:p>
          <a:p>
            <a:pPr eaLnBrk="1" hangingPunct="1">
              <a:buFontTx/>
              <a:buNone/>
              <a:defRPr/>
            </a:pPr>
            <a:r>
              <a:rPr lang="en-US" sz="1600" dirty="0" smtClean="0">
                <a:solidFill>
                  <a:schemeClr val="tx2">
                    <a:lumMod val="90000"/>
                  </a:schemeClr>
                </a:solidFill>
              </a:rPr>
              <a:t>      - burning mirrors  (???)</a:t>
            </a:r>
          </a:p>
          <a:p>
            <a:pPr eaLnBrk="1" hangingPunct="1">
              <a:buFontTx/>
              <a:buNone/>
              <a:defRPr/>
            </a:pPr>
            <a:r>
              <a:rPr lang="en-US" sz="1600" dirty="0" smtClean="0">
                <a:solidFill>
                  <a:schemeClr val="tx2">
                    <a:lumMod val="90000"/>
                  </a:schemeClr>
                </a:solidFill>
              </a:rPr>
              <a:t>      - planetarium !!!!!!!</a:t>
            </a:r>
            <a:r>
              <a:rPr lang="en-US" sz="1800" dirty="0" smtClean="0">
                <a:solidFill>
                  <a:schemeClr val="tx2">
                    <a:lumMod val="90000"/>
                  </a:schemeClr>
                </a:solidFill>
              </a:rPr>
              <a:t>   </a:t>
            </a:r>
          </a:p>
          <a:p>
            <a:pPr eaLnBrk="1" hangingPunct="1">
              <a:buFontTx/>
              <a:buNone/>
              <a:defRPr/>
            </a:pPr>
            <a:endParaRPr lang="en-US" sz="1800" dirty="0" smtClean="0">
              <a:solidFill>
                <a:srgbClr val="5C1F00"/>
              </a:solidFill>
            </a:endParaRPr>
          </a:p>
          <a:p>
            <a:pPr eaLnBrk="1" hangingPunct="1">
              <a:buFontTx/>
              <a:buNone/>
              <a:defRPr/>
            </a:pPr>
            <a:r>
              <a:rPr lang="en-US" sz="1800" dirty="0" smtClean="0">
                <a:solidFill>
                  <a:srgbClr val="5C1F00"/>
                </a:solidFill>
              </a:rPr>
              <a:t>                                </a:t>
            </a:r>
          </a:p>
        </p:txBody>
      </p:sp>
      <p:sp>
        <p:nvSpPr>
          <p:cNvPr id="104452" name="Rectangle 5"/>
          <p:cNvSpPr>
            <a:spLocks noChangeArrowheads="1"/>
          </p:cNvSpPr>
          <p:nvPr/>
        </p:nvSpPr>
        <p:spPr bwMode="auto">
          <a:xfrm>
            <a:off x="323850" y="1268413"/>
            <a:ext cx="4103688" cy="5400675"/>
          </a:xfrm>
          <a:prstGeom prst="rect">
            <a:avLst/>
          </a:prstGeom>
          <a:noFill/>
          <a:ln w="38100">
            <a:solidFill>
              <a:schemeClr val="tx2">
                <a:lumMod val="90000"/>
              </a:schemeClr>
            </a:solidFill>
            <a:miter lim="800000"/>
            <a:headEnd/>
            <a:tailEnd/>
          </a:ln>
        </p:spPr>
        <p:txBody>
          <a:bodyPr wrap="none" anchor="ctr"/>
          <a:lstStyle/>
          <a:p>
            <a:pPr>
              <a:defRPr/>
            </a:pPr>
            <a:endParaRPr lang="en-US">
              <a:solidFill>
                <a:prstClr val="white"/>
              </a:solidFill>
              <a:latin typeface="Arial" pitchFamily="34" charset="0"/>
            </a:endParaRPr>
          </a:p>
        </p:txBody>
      </p:sp>
      <p:pic>
        <p:nvPicPr>
          <p:cNvPr id="106502" name="Picture 7" descr="pop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285875"/>
            <a:ext cx="4468812"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8"/>
          <p:cNvSpPr>
            <a:spLocks noChangeArrowheads="1"/>
          </p:cNvSpPr>
          <p:nvPr/>
        </p:nvSpPr>
        <p:spPr bwMode="auto">
          <a:xfrm>
            <a:off x="4500563" y="1268413"/>
            <a:ext cx="4464050" cy="5400675"/>
          </a:xfrm>
          <a:prstGeom prst="rect">
            <a:avLst/>
          </a:prstGeom>
          <a:noFill/>
          <a:ln w="38100">
            <a:solidFill>
              <a:schemeClr val="tx2">
                <a:lumMod val="90000"/>
              </a:schemeClr>
            </a:solidFill>
            <a:miter lim="800000"/>
            <a:headEnd/>
            <a:tailEnd/>
          </a:ln>
        </p:spPr>
        <p:txBody>
          <a:bodyPr wrap="none" anchor="ctr"/>
          <a:lstStyle/>
          <a:p>
            <a:pPr>
              <a:defRPr/>
            </a:pPr>
            <a:endParaRPr lang="en-US">
              <a:solidFill>
                <a:prstClr val="white"/>
              </a:solidFill>
              <a:latin typeface="Arial" pitchFamily="34" charset="0"/>
            </a:endParaRPr>
          </a:p>
        </p:txBody>
      </p:sp>
    </p:spTree>
    <p:extLst>
      <p:ext uri="{BB962C8B-B14F-4D97-AF65-F5344CB8AC3E}">
        <p14:creationId xmlns:p14="http://schemas.microsoft.com/office/powerpoint/2010/main" val="1931512959"/>
      </p:ext>
    </p:extLst>
  </p:cSld>
  <p:clrMapOvr>
    <a:masterClrMapping/>
  </p:clrMapOvr>
  <p:transition spd="slow">
    <p:zo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7" descr="antikythera.2b.edg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572625" cy="751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10"/>
          <p:cNvSpPr>
            <a:spLocks noChangeArrowheads="1"/>
          </p:cNvSpPr>
          <p:nvPr/>
        </p:nvSpPr>
        <p:spPr bwMode="auto">
          <a:xfrm>
            <a:off x="250825" y="404813"/>
            <a:ext cx="6911975" cy="503237"/>
          </a:xfrm>
          <a:prstGeom prst="rect">
            <a:avLst/>
          </a:prstGeom>
          <a:solidFill>
            <a:srgbClr val="FFFF99"/>
          </a:solidFill>
          <a:ln w="38100">
            <a:solidFill>
              <a:srgbClr val="FFFF99"/>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prstClr val="white"/>
              </a:solidFill>
            </a:endParaRPr>
          </a:p>
        </p:txBody>
      </p:sp>
      <p:sp>
        <p:nvSpPr>
          <p:cNvPr id="105475" name="Rectangle 4"/>
          <p:cNvSpPr>
            <a:spLocks noGrp="1" noChangeArrowheads="1"/>
          </p:cNvSpPr>
          <p:nvPr>
            <p:ph type="body" idx="1"/>
          </p:nvPr>
        </p:nvSpPr>
        <p:spPr>
          <a:xfrm>
            <a:off x="214313" y="1285875"/>
            <a:ext cx="8785225" cy="6264275"/>
          </a:xfrm>
        </p:spPr>
        <p:txBody>
          <a:bodyPr/>
          <a:lstStyle/>
          <a:p>
            <a:pPr eaLnBrk="1" hangingPunct="1">
              <a:lnSpc>
                <a:spcPct val="80000"/>
              </a:lnSpc>
              <a:buFontTx/>
              <a:buNone/>
              <a:defRPr/>
            </a:pPr>
            <a:endParaRPr lang="en-US" sz="800" dirty="0" smtClean="0"/>
          </a:p>
          <a:p>
            <a:pPr algn="ctr" eaLnBrk="1" hangingPunct="1">
              <a:lnSpc>
                <a:spcPct val="80000"/>
              </a:lnSpc>
              <a:buFontTx/>
              <a:buNone/>
              <a:defRPr/>
            </a:pPr>
            <a:r>
              <a:rPr lang="en-US" b="1" dirty="0" smtClean="0">
                <a:solidFill>
                  <a:schemeClr val="tx2">
                    <a:lumMod val="90000"/>
                  </a:schemeClr>
                </a:solidFill>
              </a:rPr>
              <a:t>“For when Archimedes fastened on a globe the</a:t>
            </a:r>
          </a:p>
          <a:p>
            <a:pPr algn="ctr" eaLnBrk="1" hangingPunct="1">
              <a:lnSpc>
                <a:spcPct val="80000"/>
              </a:lnSpc>
              <a:buFontTx/>
              <a:buNone/>
              <a:defRPr/>
            </a:pPr>
            <a:r>
              <a:rPr lang="en-US" b="1" dirty="0" smtClean="0">
                <a:solidFill>
                  <a:schemeClr val="tx2">
                    <a:lumMod val="90000"/>
                  </a:schemeClr>
                </a:solidFill>
              </a:rPr>
              <a:t>movements of moon, sun and five wandering stars,</a:t>
            </a:r>
          </a:p>
          <a:p>
            <a:pPr algn="ctr" eaLnBrk="1" hangingPunct="1">
              <a:lnSpc>
                <a:spcPct val="80000"/>
              </a:lnSpc>
              <a:buFontTx/>
              <a:buNone/>
              <a:defRPr/>
            </a:pPr>
            <a:r>
              <a:rPr lang="en-US" b="1" dirty="0" smtClean="0">
                <a:solidFill>
                  <a:schemeClr val="tx2">
                    <a:lumMod val="90000"/>
                  </a:schemeClr>
                </a:solidFill>
              </a:rPr>
              <a:t>he, just like Plato’s God who built the world in the</a:t>
            </a:r>
          </a:p>
          <a:p>
            <a:pPr algn="ctr" eaLnBrk="1" hangingPunct="1">
              <a:lnSpc>
                <a:spcPct val="80000"/>
              </a:lnSpc>
              <a:buFontTx/>
              <a:buNone/>
              <a:defRPr/>
            </a:pPr>
            <a:r>
              <a:rPr lang="en-US" b="1" dirty="0" smtClean="0">
                <a:solidFill>
                  <a:schemeClr val="tx2">
                    <a:lumMod val="90000"/>
                  </a:schemeClr>
                </a:solidFill>
              </a:rPr>
              <a:t>“</a:t>
            </a:r>
            <a:r>
              <a:rPr lang="en-US" b="1" dirty="0" err="1" smtClean="0">
                <a:solidFill>
                  <a:schemeClr val="tx2">
                    <a:lumMod val="90000"/>
                  </a:schemeClr>
                </a:solidFill>
              </a:rPr>
              <a:t>Timaeus</a:t>
            </a:r>
            <a:r>
              <a:rPr lang="en-US" b="1" dirty="0" smtClean="0">
                <a:solidFill>
                  <a:schemeClr val="tx2">
                    <a:lumMod val="90000"/>
                  </a:schemeClr>
                </a:solidFill>
              </a:rPr>
              <a:t>”, made one revolution of the sphere</a:t>
            </a:r>
          </a:p>
          <a:p>
            <a:pPr algn="ctr" eaLnBrk="1" hangingPunct="1">
              <a:lnSpc>
                <a:spcPct val="80000"/>
              </a:lnSpc>
              <a:buFontTx/>
              <a:buNone/>
              <a:defRPr/>
            </a:pPr>
            <a:r>
              <a:rPr lang="en-US" b="1" dirty="0" smtClean="0">
                <a:solidFill>
                  <a:schemeClr val="tx2">
                    <a:lumMod val="90000"/>
                  </a:schemeClr>
                </a:solidFill>
              </a:rPr>
              <a:t>control several movements utterly unlike in</a:t>
            </a:r>
          </a:p>
          <a:p>
            <a:pPr algn="ctr" eaLnBrk="1" hangingPunct="1">
              <a:lnSpc>
                <a:spcPct val="80000"/>
              </a:lnSpc>
              <a:buFontTx/>
              <a:buNone/>
              <a:defRPr/>
            </a:pPr>
            <a:r>
              <a:rPr lang="en-US" b="1" dirty="0" smtClean="0">
                <a:solidFill>
                  <a:schemeClr val="tx2">
                    <a:lumMod val="90000"/>
                  </a:schemeClr>
                </a:solidFill>
              </a:rPr>
              <a:t>slowness and speed. Now if in this world of ours</a:t>
            </a:r>
          </a:p>
          <a:p>
            <a:pPr algn="ctr" eaLnBrk="1" hangingPunct="1">
              <a:lnSpc>
                <a:spcPct val="80000"/>
              </a:lnSpc>
              <a:buFontTx/>
              <a:buNone/>
              <a:defRPr/>
            </a:pPr>
            <a:r>
              <a:rPr lang="en-US" b="1" dirty="0" smtClean="0">
                <a:solidFill>
                  <a:schemeClr val="tx2">
                    <a:lumMod val="90000"/>
                  </a:schemeClr>
                </a:solidFill>
              </a:rPr>
              <a:t>phenomena cannot take place without the act of</a:t>
            </a:r>
          </a:p>
          <a:p>
            <a:pPr algn="ctr" eaLnBrk="1" hangingPunct="1">
              <a:lnSpc>
                <a:spcPct val="80000"/>
              </a:lnSpc>
              <a:buFontTx/>
              <a:buNone/>
              <a:defRPr/>
            </a:pPr>
            <a:r>
              <a:rPr lang="en-US" b="1" dirty="0" smtClean="0">
                <a:solidFill>
                  <a:schemeClr val="tx2">
                    <a:lumMod val="90000"/>
                  </a:schemeClr>
                </a:solidFill>
              </a:rPr>
              <a:t>God, neither could Archimedes have reproduced </a:t>
            </a:r>
          </a:p>
          <a:p>
            <a:pPr algn="ctr" eaLnBrk="1" hangingPunct="1">
              <a:lnSpc>
                <a:spcPct val="80000"/>
              </a:lnSpc>
              <a:buFontTx/>
              <a:buNone/>
              <a:defRPr/>
            </a:pPr>
            <a:r>
              <a:rPr lang="en-US" b="1" dirty="0" smtClean="0">
                <a:solidFill>
                  <a:schemeClr val="tx2">
                    <a:lumMod val="90000"/>
                  </a:schemeClr>
                </a:solidFill>
              </a:rPr>
              <a:t>the same movements upon a globe without </a:t>
            </a:r>
          </a:p>
          <a:p>
            <a:pPr algn="ctr" eaLnBrk="1" hangingPunct="1">
              <a:lnSpc>
                <a:spcPct val="80000"/>
              </a:lnSpc>
              <a:buFontTx/>
              <a:buNone/>
              <a:defRPr/>
            </a:pPr>
            <a:r>
              <a:rPr lang="en-US" b="1" dirty="0" smtClean="0">
                <a:solidFill>
                  <a:schemeClr val="tx2">
                    <a:lumMod val="90000"/>
                  </a:schemeClr>
                </a:solidFill>
              </a:rPr>
              <a:t>divine genius''</a:t>
            </a:r>
          </a:p>
          <a:p>
            <a:pPr eaLnBrk="1" hangingPunct="1">
              <a:lnSpc>
                <a:spcPct val="80000"/>
              </a:lnSpc>
              <a:buFontTx/>
              <a:buNone/>
              <a:defRPr/>
            </a:pPr>
            <a:endParaRPr lang="en-US" b="1" dirty="0" smtClean="0">
              <a:solidFill>
                <a:srgbClr val="FFFF99"/>
              </a:solidFill>
              <a:latin typeface="Papyrus" pitchFamily="66" charset="0"/>
            </a:endParaRPr>
          </a:p>
          <a:p>
            <a:pPr eaLnBrk="1" hangingPunct="1">
              <a:lnSpc>
                <a:spcPct val="80000"/>
              </a:lnSpc>
              <a:buFontTx/>
              <a:buNone/>
              <a:defRPr/>
            </a:pPr>
            <a:endParaRPr lang="en-US" dirty="0" smtClean="0"/>
          </a:p>
        </p:txBody>
      </p:sp>
      <p:sp>
        <p:nvSpPr>
          <p:cNvPr id="107525" name="Rectangle 8"/>
          <p:cNvSpPr>
            <a:spLocks noChangeArrowheads="1"/>
          </p:cNvSpPr>
          <p:nvPr/>
        </p:nvSpPr>
        <p:spPr bwMode="auto">
          <a:xfrm>
            <a:off x="2124075" y="6165850"/>
            <a:ext cx="6911975" cy="503238"/>
          </a:xfrm>
          <a:prstGeom prst="rect">
            <a:avLst/>
          </a:prstGeom>
          <a:solidFill>
            <a:srgbClr val="FFFF99"/>
          </a:solidFill>
          <a:ln w="38100">
            <a:solidFill>
              <a:srgbClr val="FFFF99"/>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prstClr val="white"/>
              </a:solidFill>
            </a:endParaRPr>
          </a:p>
        </p:txBody>
      </p:sp>
      <p:sp>
        <p:nvSpPr>
          <p:cNvPr id="105477" name="Rectangle 6"/>
          <p:cNvSpPr>
            <a:spLocks noChangeArrowheads="1"/>
          </p:cNvSpPr>
          <p:nvPr/>
        </p:nvSpPr>
        <p:spPr bwMode="auto">
          <a:xfrm>
            <a:off x="250825" y="981075"/>
            <a:ext cx="8785225" cy="5111750"/>
          </a:xfrm>
          <a:prstGeom prst="rect">
            <a:avLst/>
          </a:prstGeom>
          <a:noFill/>
          <a:ln w="38100">
            <a:solidFill>
              <a:schemeClr val="tx2">
                <a:lumMod val="90000"/>
              </a:schemeClr>
            </a:solidFill>
            <a:miter lim="800000"/>
            <a:headEnd/>
            <a:tailEnd/>
          </a:ln>
        </p:spPr>
        <p:txBody>
          <a:bodyPr wrap="none" anchor="ctr"/>
          <a:lstStyle/>
          <a:p>
            <a:pPr>
              <a:defRPr/>
            </a:pPr>
            <a:endParaRPr lang="en-US">
              <a:solidFill>
                <a:prstClr val="white"/>
              </a:solidFill>
              <a:latin typeface="Arial" pitchFamily="34" charset="0"/>
            </a:endParaRPr>
          </a:p>
        </p:txBody>
      </p:sp>
      <p:sp>
        <p:nvSpPr>
          <p:cNvPr id="105478" name="Text Box 7"/>
          <p:cNvSpPr txBox="1">
            <a:spLocks noChangeArrowheads="1"/>
          </p:cNvSpPr>
          <p:nvPr/>
        </p:nvSpPr>
        <p:spPr bwMode="auto">
          <a:xfrm>
            <a:off x="2051050" y="6237288"/>
            <a:ext cx="7200900" cy="396875"/>
          </a:xfrm>
          <a:prstGeom prst="rect">
            <a:avLst/>
          </a:prstGeom>
          <a:noFill/>
          <a:ln w="9525">
            <a:noFill/>
            <a:miter lim="800000"/>
            <a:headEnd/>
            <a:tailEnd/>
          </a:ln>
        </p:spPr>
        <p:txBody>
          <a:bodyPr>
            <a:spAutoFit/>
          </a:bodyPr>
          <a:lstStyle/>
          <a:p>
            <a:pPr>
              <a:spcBef>
                <a:spcPct val="50000"/>
              </a:spcBef>
              <a:defRPr/>
            </a:pPr>
            <a:r>
              <a:rPr lang="en-US" sz="2000" b="1" dirty="0">
                <a:solidFill>
                  <a:srgbClr val="000066"/>
                </a:solidFill>
                <a:latin typeface="Constantia"/>
              </a:rPr>
              <a:t>Cicero,       </a:t>
            </a:r>
            <a:r>
              <a:rPr lang="en-US" sz="2000" b="1" dirty="0" err="1">
                <a:solidFill>
                  <a:srgbClr val="000066"/>
                </a:solidFill>
                <a:latin typeface="Constantia"/>
              </a:rPr>
              <a:t>Tusculan</a:t>
            </a:r>
            <a:r>
              <a:rPr lang="en-US" sz="2000" b="1" dirty="0">
                <a:solidFill>
                  <a:srgbClr val="000066"/>
                </a:solidFill>
                <a:latin typeface="Constantia"/>
              </a:rPr>
              <a:t> Disputations,  Book I, Section XXV</a:t>
            </a:r>
          </a:p>
        </p:txBody>
      </p:sp>
      <p:sp>
        <p:nvSpPr>
          <p:cNvPr id="105479" name="Text Box 9"/>
          <p:cNvSpPr txBox="1">
            <a:spLocks noChangeArrowheads="1"/>
          </p:cNvSpPr>
          <p:nvPr/>
        </p:nvSpPr>
        <p:spPr bwMode="auto">
          <a:xfrm>
            <a:off x="250825" y="476250"/>
            <a:ext cx="7200900" cy="396875"/>
          </a:xfrm>
          <a:prstGeom prst="rect">
            <a:avLst/>
          </a:prstGeom>
          <a:noFill/>
          <a:ln w="9525">
            <a:noFill/>
            <a:miter lim="800000"/>
            <a:headEnd/>
            <a:tailEnd/>
          </a:ln>
        </p:spPr>
        <p:txBody>
          <a:bodyPr>
            <a:spAutoFit/>
          </a:bodyPr>
          <a:lstStyle/>
          <a:p>
            <a:pPr>
              <a:spcBef>
                <a:spcPct val="50000"/>
              </a:spcBef>
              <a:defRPr/>
            </a:pPr>
            <a:r>
              <a:rPr lang="en-US" sz="2000" b="1" dirty="0">
                <a:solidFill>
                  <a:srgbClr val="000066"/>
                </a:solidFill>
                <a:latin typeface="Constantia"/>
              </a:rPr>
              <a:t>Cicero mentions two planetarium like machines… </a:t>
            </a:r>
          </a:p>
        </p:txBody>
      </p:sp>
    </p:spTree>
    <p:extLst>
      <p:ext uri="{BB962C8B-B14F-4D97-AF65-F5344CB8AC3E}">
        <p14:creationId xmlns:p14="http://schemas.microsoft.com/office/powerpoint/2010/main" val="1447864280"/>
      </p:ext>
    </p:extLst>
  </p:cSld>
  <p:clrMapOvr>
    <a:masterClrMapping/>
  </p:clrMapOvr>
  <p:transition spd="slow">
    <p:zo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courtois_075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71450"/>
            <a:ext cx="9720263" cy="801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458240"/>
      </p:ext>
    </p:extLst>
  </p:cSld>
  <p:clrMapOvr>
    <a:masterClrMapping/>
  </p:clrMapOvr>
  <p:transition spd="slow">
    <p:zo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6" descr="antikythera.2b.edg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572625" cy="751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6"/>
          <p:cNvSpPr>
            <a:spLocks noChangeArrowheads="1"/>
          </p:cNvSpPr>
          <p:nvPr/>
        </p:nvSpPr>
        <p:spPr bwMode="auto">
          <a:xfrm>
            <a:off x="4500563" y="1268413"/>
            <a:ext cx="4464050" cy="5400675"/>
          </a:xfrm>
          <a:prstGeom prst="rect">
            <a:avLst/>
          </a:prstGeom>
          <a:solidFill>
            <a:schemeClr val="tx1"/>
          </a:solidFill>
          <a:ln w="38100">
            <a:solidFill>
              <a:srgbClr val="FFFF99"/>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prstClr val="white"/>
              </a:solidFill>
            </a:endParaRPr>
          </a:p>
        </p:txBody>
      </p:sp>
      <p:pic>
        <p:nvPicPr>
          <p:cNvPr id="109572" name="Picture 11" descr="barabino_600dp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1557338"/>
            <a:ext cx="444341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6" name="Rectangle 2"/>
          <p:cNvSpPr>
            <a:spLocks noGrp="1" noChangeArrowheads="1"/>
          </p:cNvSpPr>
          <p:nvPr>
            <p:ph type="title"/>
          </p:nvPr>
        </p:nvSpPr>
        <p:spPr>
          <a:xfrm>
            <a:off x="468313" y="115888"/>
            <a:ext cx="8229600" cy="1143000"/>
          </a:xfrm>
        </p:spPr>
        <p:txBody>
          <a:bodyPr/>
          <a:lstStyle/>
          <a:p>
            <a:pPr eaLnBrk="1" hangingPunct="1">
              <a:defRPr/>
            </a:pPr>
            <a:r>
              <a:rPr sz="6600" b="1" smtClean="0">
                <a:solidFill>
                  <a:srgbClr val="FFFF99"/>
                </a:solidFill>
                <a:effectLst>
                  <a:outerShdw blurRad="38100" dist="38100" dir="2700000" algn="tl">
                    <a:srgbClr val="FFFFFF"/>
                  </a:outerShdw>
                </a:effectLst>
                <a:latin typeface="Papyrus" pitchFamily="66" charset="0"/>
              </a:rPr>
              <a:t>         </a:t>
            </a:r>
            <a:r>
              <a:rPr sz="6600" b="1" smtClean="0">
                <a:solidFill>
                  <a:srgbClr val="FFFF99"/>
                </a:solidFill>
                <a:effectLst>
                  <a:outerShdw blurRad="38100" dist="38100" dir="2700000" algn="tl">
                    <a:srgbClr val="FFFFFF"/>
                  </a:outerShdw>
                </a:effectLst>
              </a:rPr>
              <a:t>Archimedes</a:t>
            </a:r>
          </a:p>
        </p:txBody>
      </p:sp>
      <p:sp>
        <p:nvSpPr>
          <p:cNvPr id="109574" name="Rectangle 3"/>
          <p:cNvSpPr>
            <a:spLocks noGrp="1" noChangeArrowheads="1"/>
          </p:cNvSpPr>
          <p:nvPr>
            <p:ph type="body" idx="1"/>
          </p:nvPr>
        </p:nvSpPr>
        <p:spPr>
          <a:xfrm>
            <a:off x="571500" y="1643063"/>
            <a:ext cx="3683000" cy="4497387"/>
          </a:xfrm>
        </p:spPr>
        <p:txBody>
          <a:bodyPr/>
          <a:lstStyle/>
          <a:p>
            <a:pPr eaLnBrk="1" hangingPunct="1">
              <a:buFontTx/>
              <a:buNone/>
            </a:pPr>
            <a:endParaRPr lang="en-US" altLang="en-US" sz="1600" b="1" smtClean="0">
              <a:solidFill>
                <a:srgbClr val="8C8C8C"/>
              </a:solidFill>
            </a:endParaRPr>
          </a:p>
          <a:p>
            <a:pPr eaLnBrk="1" hangingPunct="1">
              <a:lnSpc>
                <a:spcPct val="80000"/>
              </a:lnSpc>
              <a:buFont typeface="Mathematica1" pitchFamily="2" charset="2"/>
              <a:buChar char="·"/>
            </a:pPr>
            <a:r>
              <a:rPr lang="en-US" altLang="en-US" sz="2000" smtClean="0">
                <a:solidFill>
                  <a:srgbClr val="FFFF99"/>
                </a:solidFill>
                <a:sym typeface="Mathematica1" pitchFamily="2" charset="2"/>
              </a:rPr>
              <a:t>Pappus of Alexandria:</a:t>
            </a:r>
          </a:p>
          <a:p>
            <a:pPr eaLnBrk="1" hangingPunct="1">
              <a:lnSpc>
                <a:spcPct val="80000"/>
              </a:lnSpc>
              <a:buFont typeface="Mathematica1" pitchFamily="2" charset="2"/>
              <a:buNone/>
            </a:pPr>
            <a:r>
              <a:rPr lang="en-US" altLang="en-US" sz="2000" smtClean="0">
                <a:solidFill>
                  <a:srgbClr val="FFFF99"/>
                </a:solidFill>
              </a:rPr>
              <a:t>    Archimedes wrote book </a:t>
            </a:r>
          </a:p>
          <a:p>
            <a:pPr eaLnBrk="1" hangingPunct="1">
              <a:lnSpc>
                <a:spcPct val="80000"/>
              </a:lnSpc>
              <a:buFont typeface="Mathematica1" pitchFamily="2" charset="2"/>
              <a:buNone/>
            </a:pPr>
            <a:r>
              <a:rPr lang="en-US" altLang="en-US" sz="2000" smtClean="0">
                <a:solidFill>
                  <a:srgbClr val="FFFF99"/>
                </a:solidFill>
              </a:rPr>
              <a:t>    “On Sphere-Making”</a:t>
            </a:r>
          </a:p>
          <a:p>
            <a:pPr eaLnBrk="1" hangingPunct="1">
              <a:lnSpc>
                <a:spcPct val="80000"/>
              </a:lnSpc>
              <a:buFont typeface="Mathematica1" pitchFamily="2" charset="2"/>
              <a:buNone/>
            </a:pPr>
            <a:r>
              <a:rPr lang="en-US" altLang="en-US" sz="2000" smtClean="0">
                <a:solidFill>
                  <a:srgbClr val="FFFF99"/>
                </a:solidFill>
              </a:rPr>
              <a:t>    </a:t>
            </a:r>
          </a:p>
          <a:p>
            <a:pPr eaLnBrk="1" hangingPunct="1">
              <a:lnSpc>
                <a:spcPct val="80000"/>
              </a:lnSpc>
              <a:buFont typeface="Mathematica1" pitchFamily="2" charset="2"/>
              <a:buNone/>
            </a:pPr>
            <a:r>
              <a:rPr lang="en-US" altLang="en-US" sz="2000" smtClean="0">
                <a:solidFill>
                  <a:srgbClr val="FFFF99"/>
                </a:solidFill>
              </a:rPr>
              <a:t>      … is this Antikythera … ?</a:t>
            </a:r>
          </a:p>
          <a:p>
            <a:pPr eaLnBrk="1" hangingPunct="1">
              <a:lnSpc>
                <a:spcPct val="80000"/>
              </a:lnSpc>
              <a:buFont typeface="Mathematica1" pitchFamily="2" charset="2"/>
              <a:buNone/>
            </a:pPr>
            <a:endParaRPr lang="en-US" altLang="en-US" sz="2000" smtClean="0">
              <a:solidFill>
                <a:srgbClr val="FFFF99"/>
              </a:solidFill>
            </a:endParaRPr>
          </a:p>
          <a:p>
            <a:pPr eaLnBrk="1" hangingPunct="1">
              <a:lnSpc>
                <a:spcPct val="80000"/>
              </a:lnSpc>
              <a:buFont typeface="Mathematica1" pitchFamily="2" charset="2"/>
              <a:buChar char="·"/>
            </a:pPr>
            <a:r>
              <a:rPr lang="en-US" altLang="en-US" sz="2000" smtClean="0">
                <a:solidFill>
                  <a:srgbClr val="FFFF99"/>
                </a:solidFill>
                <a:sym typeface="Mathematica1" pitchFamily="2" charset="2"/>
              </a:rPr>
              <a:t>Compare with </a:t>
            </a:r>
          </a:p>
          <a:p>
            <a:pPr eaLnBrk="1" hangingPunct="1">
              <a:lnSpc>
                <a:spcPct val="80000"/>
              </a:lnSpc>
              <a:buFont typeface="Mathematica1" pitchFamily="2" charset="2"/>
              <a:buChar char="·"/>
            </a:pPr>
            <a:endParaRPr lang="en-US" altLang="en-US" sz="2000" smtClean="0">
              <a:solidFill>
                <a:srgbClr val="FFFF99"/>
              </a:solidFill>
              <a:sym typeface="Mathematica1" pitchFamily="2" charset="2"/>
            </a:endParaRPr>
          </a:p>
          <a:p>
            <a:pPr eaLnBrk="1" hangingPunct="1">
              <a:lnSpc>
                <a:spcPct val="80000"/>
              </a:lnSpc>
              <a:buFont typeface="Mathematica1" pitchFamily="2" charset="2"/>
              <a:buNone/>
            </a:pPr>
            <a:r>
              <a:rPr lang="en-US" altLang="en-US" sz="2000" smtClean="0">
                <a:solidFill>
                  <a:srgbClr val="FFFF99"/>
                </a:solidFill>
                <a:sym typeface="Mathematica1" pitchFamily="2" charset="2"/>
              </a:rPr>
              <a:t>     Archimedes Palimpsest:</a:t>
            </a:r>
          </a:p>
          <a:p>
            <a:pPr eaLnBrk="1" hangingPunct="1">
              <a:lnSpc>
                <a:spcPct val="80000"/>
              </a:lnSpc>
              <a:buFont typeface="Mathematica1" pitchFamily="2" charset="2"/>
              <a:buNone/>
            </a:pPr>
            <a:r>
              <a:rPr lang="en-US" altLang="en-US" sz="2000" smtClean="0">
                <a:solidFill>
                  <a:srgbClr val="FFFF99"/>
                </a:solidFill>
                <a:sym typeface="Mathematica1" pitchFamily="2" charset="2"/>
              </a:rPr>
              <a:t>      … “On the Method” …</a:t>
            </a:r>
          </a:p>
          <a:p>
            <a:pPr eaLnBrk="1" hangingPunct="1">
              <a:lnSpc>
                <a:spcPct val="80000"/>
              </a:lnSpc>
              <a:buFont typeface="Mathematica1" pitchFamily="2" charset="2"/>
              <a:buNone/>
            </a:pPr>
            <a:endParaRPr lang="en-US" altLang="en-US" sz="2000" smtClean="0">
              <a:solidFill>
                <a:srgbClr val="FFFF99"/>
              </a:solidFill>
              <a:sym typeface="Mathematica1" pitchFamily="2" charset="2"/>
            </a:endParaRPr>
          </a:p>
          <a:p>
            <a:pPr eaLnBrk="1" hangingPunct="1">
              <a:lnSpc>
                <a:spcPct val="80000"/>
              </a:lnSpc>
              <a:buFont typeface="Mathematica1" pitchFamily="2" charset="2"/>
              <a:buNone/>
            </a:pPr>
            <a:r>
              <a:rPr lang="en-US" altLang="en-US" sz="2000" smtClean="0">
                <a:solidFill>
                  <a:srgbClr val="FFFF99"/>
                </a:solidFill>
                <a:sym typeface="Mathematica1" pitchFamily="2" charset="2"/>
              </a:rPr>
              <a:t>      Fundamentals Calculus, </a:t>
            </a:r>
          </a:p>
          <a:p>
            <a:pPr eaLnBrk="1" hangingPunct="1">
              <a:lnSpc>
                <a:spcPct val="80000"/>
              </a:lnSpc>
              <a:buFont typeface="Mathematica1" pitchFamily="2" charset="2"/>
              <a:buNone/>
            </a:pPr>
            <a:r>
              <a:rPr lang="en-US" altLang="en-US" sz="2000" smtClean="0">
                <a:solidFill>
                  <a:srgbClr val="FFFF99"/>
                </a:solidFill>
                <a:sym typeface="Mathematica1" pitchFamily="2" charset="2"/>
              </a:rPr>
              <a:t>      Integral calculus …  </a:t>
            </a:r>
          </a:p>
          <a:p>
            <a:pPr eaLnBrk="1" hangingPunct="1">
              <a:buFontTx/>
              <a:buNone/>
            </a:pPr>
            <a:r>
              <a:rPr lang="en-US" altLang="en-US" sz="1800" smtClean="0">
                <a:solidFill>
                  <a:srgbClr val="969696"/>
                </a:solidFill>
              </a:rPr>
              <a:t>                                </a:t>
            </a:r>
          </a:p>
        </p:txBody>
      </p:sp>
      <p:sp>
        <p:nvSpPr>
          <p:cNvPr id="109575" name="Rectangle 4"/>
          <p:cNvSpPr>
            <a:spLocks noChangeArrowheads="1"/>
          </p:cNvSpPr>
          <p:nvPr/>
        </p:nvSpPr>
        <p:spPr bwMode="auto">
          <a:xfrm>
            <a:off x="323850" y="1268413"/>
            <a:ext cx="4103688" cy="5400675"/>
          </a:xfrm>
          <a:prstGeom prst="rect">
            <a:avLst/>
          </a:prstGeom>
          <a:noFill/>
          <a:ln w="3810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prstClr val="white"/>
              </a:solidFill>
            </a:endParaRPr>
          </a:p>
        </p:txBody>
      </p:sp>
    </p:spTree>
    <p:extLst>
      <p:ext uri="{BB962C8B-B14F-4D97-AF65-F5344CB8AC3E}">
        <p14:creationId xmlns:p14="http://schemas.microsoft.com/office/powerpoint/2010/main" val="1832671593"/>
      </p:ext>
    </p:extLst>
  </p:cSld>
  <p:clrMapOvr>
    <a:masterClrMapping/>
  </p:clrMapOvr>
  <p:transition spd="slow">
    <p:zo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smtClean="0"/>
              <a:t>Hipparcus</a:t>
            </a:r>
            <a:br>
              <a:rPr smtClean="0"/>
            </a:br>
            <a:r>
              <a:rPr lang="el-GR" smtClean="0"/>
              <a:t> </a:t>
            </a:r>
            <a:r>
              <a:rPr smtClean="0">
                <a:sym typeface="Mathematica1"/>
              </a:rPr>
              <a:t></a:t>
            </a:r>
            <a:br>
              <a:rPr smtClean="0">
                <a:sym typeface="Mathematica1"/>
              </a:rPr>
            </a:br>
            <a:r>
              <a:rPr lang="el-GR" smtClean="0"/>
              <a:t> </a:t>
            </a:r>
            <a:r>
              <a:rPr smtClean="0"/>
              <a:t/>
            </a:r>
            <a:br>
              <a:rPr smtClean="0"/>
            </a:br>
            <a:r>
              <a:rPr i="1" smtClean="0"/>
              <a:t>c</a:t>
            </a:r>
            <a:r>
              <a:rPr smtClean="0"/>
              <a:t>. 190 – 120 BCE</a:t>
            </a:r>
            <a:br>
              <a:rPr smtClean="0"/>
            </a:br>
            <a:endParaRPr/>
          </a:p>
        </p:txBody>
      </p:sp>
    </p:spTree>
    <p:extLst>
      <p:ext uri="{BB962C8B-B14F-4D97-AF65-F5344CB8AC3E}">
        <p14:creationId xmlns:p14="http://schemas.microsoft.com/office/powerpoint/2010/main" val="4089170050"/>
      </p:ext>
    </p:extLst>
  </p:cSld>
  <p:clrMapOvr>
    <a:masterClrMapping/>
  </p:clrMapOvr>
  <p:transition spd="slow">
    <p:zo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357188"/>
            <a:ext cx="3357562"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3786182" y="5572140"/>
            <a:ext cx="8229600" cy="1143000"/>
          </a:xfrm>
        </p:spPr>
        <p:txBody>
          <a:bodyPr>
            <a:normAutofit fontScale="90000"/>
          </a:bodyPr>
          <a:lstStyle/>
          <a:p>
            <a:pPr eaLnBrk="1" fontAlgn="auto" hangingPunct="1">
              <a:spcAft>
                <a:spcPts val="0"/>
              </a:spcAft>
              <a:defRPr/>
            </a:pPr>
            <a:r>
              <a:rPr sz="5100" smtClean="0"/>
              <a:t>Hipparchus </a:t>
            </a:r>
            <a:br>
              <a:rPr sz="5100" smtClean="0"/>
            </a:br>
            <a:r>
              <a:rPr sz="5100" smtClean="0"/>
              <a:t>of   Nicaea </a:t>
            </a:r>
            <a:r>
              <a:rPr sz="4000" smtClean="0"/>
              <a:t>(190-120  BC) </a:t>
            </a:r>
            <a:r>
              <a:rPr sz="5100" smtClean="0"/>
              <a:t/>
            </a:r>
            <a:br>
              <a:rPr sz="5100" smtClean="0"/>
            </a:br>
            <a:r>
              <a:rPr sz="2800" smtClean="0"/>
              <a:t/>
            </a:r>
            <a:br>
              <a:rPr sz="2800" smtClean="0"/>
            </a:br>
            <a:r>
              <a:rPr sz="2800" smtClean="0">
                <a:solidFill>
                  <a:schemeClr val="bg1">
                    <a:lumMod val="85000"/>
                    <a:lumOff val="15000"/>
                  </a:schemeClr>
                </a:solidFill>
              </a:rPr>
              <a:t>Antiquities' Greatest  Astronomer </a:t>
            </a:r>
            <a:br>
              <a:rPr sz="2800" smtClean="0">
                <a:solidFill>
                  <a:schemeClr val="bg1">
                    <a:lumMod val="85000"/>
                    <a:lumOff val="15000"/>
                  </a:schemeClr>
                </a:solidFill>
              </a:rPr>
            </a:br>
            <a:r>
              <a:rPr sz="2800" smtClean="0">
                <a:solidFill>
                  <a:schemeClr val="bg1">
                    <a:lumMod val="85000"/>
                    <a:lumOff val="15000"/>
                  </a:schemeClr>
                </a:solidFill>
              </a:rPr>
              <a:t/>
            </a:r>
            <a:br>
              <a:rPr sz="2800" smtClean="0">
                <a:solidFill>
                  <a:schemeClr val="bg1">
                    <a:lumMod val="85000"/>
                    <a:lumOff val="15000"/>
                  </a:schemeClr>
                </a:solidFill>
              </a:rPr>
            </a:br>
            <a:r>
              <a:rPr sz="2800" smtClean="0">
                <a:solidFill>
                  <a:schemeClr val="bg1">
                    <a:lumMod val="85000"/>
                    <a:lumOff val="15000"/>
                  </a:schemeClr>
                </a:solidFill>
              </a:rPr>
              <a:t>Responsible for the true</a:t>
            </a:r>
            <a:br>
              <a:rPr sz="2800" smtClean="0">
                <a:solidFill>
                  <a:schemeClr val="bg1">
                    <a:lumMod val="85000"/>
                    <a:lumOff val="15000"/>
                  </a:schemeClr>
                </a:solidFill>
              </a:rPr>
            </a:br>
            <a:r>
              <a:rPr sz="2800" smtClean="0">
                <a:solidFill>
                  <a:schemeClr val="bg1">
                    <a:lumMod val="85000"/>
                    <a:lumOff val="15000"/>
                  </a:schemeClr>
                </a:solidFill>
              </a:rPr>
              <a:t>    Revolution in  Astronomy</a:t>
            </a:r>
            <a:br>
              <a:rPr sz="2800" smtClean="0">
                <a:solidFill>
                  <a:schemeClr val="bg1">
                    <a:lumMod val="85000"/>
                    <a:lumOff val="15000"/>
                  </a:schemeClr>
                </a:solidFill>
              </a:rPr>
            </a:br>
            <a:r>
              <a:rPr sz="2800" smtClean="0">
                <a:solidFill>
                  <a:schemeClr val="bg1">
                    <a:lumMod val="85000"/>
                    <a:lumOff val="15000"/>
                  </a:schemeClr>
                </a:solidFill>
              </a:rPr>
              <a:t/>
            </a:r>
            <a:br>
              <a:rPr sz="2800" smtClean="0">
                <a:solidFill>
                  <a:schemeClr val="bg1">
                    <a:lumMod val="85000"/>
                    <a:lumOff val="15000"/>
                  </a:schemeClr>
                </a:solidFill>
              </a:rPr>
            </a:br>
            <a:r>
              <a:rPr sz="2800" smtClean="0">
                <a:solidFill>
                  <a:schemeClr val="bg1">
                    <a:lumMod val="85000"/>
                    <a:lumOff val="15000"/>
                  </a:schemeClr>
                </a:solidFill>
              </a:rPr>
              <a:t> Synthesis  of  </a:t>
            </a:r>
            <a:br>
              <a:rPr sz="2800" smtClean="0">
                <a:solidFill>
                  <a:schemeClr val="bg1">
                    <a:lumMod val="85000"/>
                    <a:lumOff val="15000"/>
                  </a:schemeClr>
                </a:solidFill>
              </a:rPr>
            </a:br>
            <a:r>
              <a:rPr sz="2800" smtClean="0">
                <a:solidFill>
                  <a:schemeClr val="bg1">
                    <a:lumMod val="85000"/>
                    <a:lumOff val="15000"/>
                  </a:schemeClr>
                </a:solidFill>
              </a:rPr>
              <a:t>    Babylonian Observational Astronomy</a:t>
            </a:r>
            <a:br>
              <a:rPr sz="2800" smtClean="0">
                <a:solidFill>
                  <a:schemeClr val="bg1">
                    <a:lumMod val="85000"/>
                    <a:lumOff val="15000"/>
                  </a:schemeClr>
                </a:solidFill>
              </a:rPr>
            </a:br>
            <a:r>
              <a:rPr sz="2800" smtClean="0">
                <a:solidFill>
                  <a:schemeClr val="bg1">
                    <a:lumMod val="85000"/>
                    <a:lumOff val="15000"/>
                  </a:schemeClr>
                </a:solidFill>
              </a:rPr>
              <a:t>    Greek  Theoretical/Geometric  Models</a:t>
            </a:r>
            <a:br>
              <a:rPr sz="2800" smtClean="0">
                <a:solidFill>
                  <a:schemeClr val="bg1">
                    <a:lumMod val="85000"/>
                    <a:lumOff val="15000"/>
                  </a:schemeClr>
                </a:solidFill>
              </a:rPr>
            </a:br>
            <a:r>
              <a:rPr sz="2800" smtClean="0">
                <a:solidFill>
                  <a:schemeClr val="bg1">
                    <a:lumMod val="85000"/>
                    <a:lumOff val="15000"/>
                  </a:schemeClr>
                </a:solidFill>
              </a:rPr>
              <a:t>Astronomy  as  true Modern Science:</a:t>
            </a:r>
            <a:br>
              <a:rPr sz="2800" smtClean="0">
                <a:solidFill>
                  <a:schemeClr val="bg1">
                    <a:lumMod val="85000"/>
                    <a:lumOff val="15000"/>
                  </a:schemeClr>
                </a:solidFill>
              </a:rPr>
            </a:br>
            <a:r>
              <a:rPr sz="2800" smtClean="0">
                <a:solidFill>
                  <a:schemeClr val="bg1">
                    <a:lumMod val="85000"/>
                    <a:lumOff val="15000"/>
                  </a:schemeClr>
                </a:solidFill>
              </a:rPr>
              <a:t>     Experiment  &amp;  Theory</a:t>
            </a:r>
            <a:br>
              <a:rPr sz="2800" smtClean="0">
                <a:solidFill>
                  <a:schemeClr val="bg1">
                    <a:lumMod val="85000"/>
                    <a:lumOff val="15000"/>
                  </a:schemeClr>
                </a:solidFill>
              </a:rPr>
            </a:br>
            <a:r>
              <a:rPr sz="2800" smtClean="0">
                <a:solidFill>
                  <a:schemeClr val="bg1">
                    <a:lumMod val="85000"/>
                    <a:lumOff val="15000"/>
                  </a:schemeClr>
                </a:solidFill>
              </a:rPr>
              <a:t/>
            </a:r>
            <a:br>
              <a:rPr sz="2800" smtClean="0">
                <a:solidFill>
                  <a:schemeClr val="bg1">
                    <a:lumMod val="85000"/>
                    <a:lumOff val="15000"/>
                  </a:schemeClr>
                </a:solidFill>
              </a:rPr>
            </a:br>
            <a:r>
              <a:rPr sz="2800" smtClean="0">
                <a:solidFill>
                  <a:schemeClr val="bg1">
                    <a:lumMod val="85000"/>
                    <a:lumOff val="15000"/>
                  </a:schemeClr>
                </a:solidFill>
              </a:rPr>
              <a:t>         </a:t>
            </a:r>
            <a:endParaRPr sz="2800">
              <a:solidFill>
                <a:schemeClr val="bg1">
                  <a:lumMod val="85000"/>
                  <a:lumOff val="15000"/>
                </a:schemeClr>
              </a:solidFill>
            </a:endParaRPr>
          </a:p>
        </p:txBody>
      </p:sp>
      <p:sp>
        <p:nvSpPr>
          <p:cNvPr id="5" name="Rectangle 4"/>
          <p:cNvSpPr/>
          <p:nvPr/>
        </p:nvSpPr>
        <p:spPr>
          <a:xfrm>
            <a:off x="214313" y="357188"/>
            <a:ext cx="3357562" cy="60721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2934065292"/>
      </p:ext>
    </p:extLst>
  </p:cSld>
  <p:clrMapOvr>
    <a:masterClrMapping/>
  </p:clrMapOvr>
  <p:transition spd="slow">
    <p:zo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285720" y="142852"/>
            <a:ext cx="8229600" cy="1143000"/>
          </a:xfrm>
        </p:spPr>
        <p:txBody>
          <a:bodyPr>
            <a:normAutofit fontScale="90000"/>
          </a:bodyPr>
          <a:lstStyle/>
          <a:p>
            <a:pPr eaLnBrk="1" fontAlgn="auto" hangingPunct="1">
              <a:spcAft>
                <a:spcPts val="0"/>
              </a:spcAft>
              <a:defRPr/>
            </a:pPr>
            <a:r>
              <a:rPr sz="5100" smtClean="0">
                <a:solidFill>
                  <a:srgbClr val="5C1F00"/>
                </a:solidFill>
              </a:rPr>
              <a:t>Hipparcus</a:t>
            </a:r>
            <a:r>
              <a:rPr sz="2800" smtClean="0">
                <a:solidFill>
                  <a:srgbClr val="5C1F00"/>
                </a:solidFill>
              </a:rPr>
              <a:t>  </a:t>
            </a:r>
            <a:br>
              <a:rPr sz="2800" smtClean="0">
                <a:solidFill>
                  <a:srgbClr val="5C1F00"/>
                </a:solidFill>
              </a:rPr>
            </a:br>
            <a:r>
              <a:rPr sz="2800" smtClean="0">
                <a:solidFill>
                  <a:srgbClr val="5C1F00"/>
                </a:solidFill>
              </a:rPr>
              <a:t>(Nicaea-Rhodos 190-120 BCE)</a:t>
            </a:r>
            <a:endParaRPr sz="2800">
              <a:solidFill>
                <a:srgbClr val="5C1F00"/>
              </a:solidFill>
            </a:endParaRPr>
          </a:p>
        </p:txBody>
      </p:sp>
      <p:pic>
        <p:nvPicPr>
          <p:cNvPr id="112645"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0"/>
            <a:ext cx="379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3"/>
          <p:cNvSpPr txBox="1">
            <a:spLocks noChangeArrowheads="1"/>
          </p:cNvSpPr>
          <p:nvPr/>
        </p:nvSpPr>
        <p:spPr bwMode="auto">
          <a:xfrm>
            <a:off x="285750" y="1643063"/>
            <a:ext cx="4714875" cy="4497387"/>
          </a:xfrm>
          <a:prstGeom prst="rect">
            <a:avLst/>
          </a:prstGeom>
          <a:noFill/>
          <a:ln w="9525">
            <a:noFill/>
            <a:miter lim="800000"/>
            <a:headEnd/>
            <a:tailEnd/>
          </a:ln>
          <a:effectLst>
            <a:outerShdw blurRad="50800" dist="38100" dir="2700000" algn="tl" rotWithShape="0">
              <a:prstClr val="black">
                <a:alpha val="40000"/>
              </a:prstClr>
            </a:outerShdw>
          </a:effectLst>
        </p:spPr>
        <p:txBody>
          <a:bodyPr/>
          <a:lstStyle/>
          <a:p>
            <a:pPr marL="547688" indent="-411163" eaLnBrk="0" hangingPunct="0">
              <a:spcBef>
                <a:spcPct val="20000"/>
              </a:spcBef>
              <a:buClr>
                <a:srgbClr val="F9F9F9"/>
              </a:buClr>
              <a:buSzPct val="65000"/>
              <a:defRPr/>
            </a:pPr>
            <a:r>
              <a:rPr lang="en-US" b="1" dirty="0">
                <a:solidFill>
                  <a:srgbClr val="5C1F00"/>
                </a:solidFill>
                <a:latin typeface="Constantia"/>
              </a:rPr>
              <a:t>Greatest astronomer Greek antiquity</a:t>
            </a:r>
          </a:p>
          <a:p>
            <a:pPr marL="547688" indent="-411163" eaLnBrk="0" hangingPunct="0">
              <a:spcBef>
                <a:spcPct val="20000"/>
              </a:spcBef>
              <a:buClr>
                <a:srgbClr val="F9F9F9"/>
              </a:buClr>
              <a:buSzPct val="65000"/>
              <a:defRPr/>
            </a:pPr>
            <a:endParaRPr lang="en-US" b="1" dirty="0">
              <a:solidFill>
                <a:srgbClr val="8C8C8C"/>
              </a:solidFill>
              <a:latin typeface="Papyrus" pitchFamily="66" charset="0"/>
            </a:endParaRP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Trigonometric Tables</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Precession of the Equinoxes </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Motion moon:</a:t>
            </a:r>
          </a:p>
          <a:p>
            <a:pPr marL="547688" indent="-411163" eaLnBrk="0" hangingPunct="0">
              <a:spcBef>
                <a:spcPct val="20000"/>
              </a:spcBef>
              <a:buClr>
                <a:srgbClr val="F9F9F9"/>
              </a:buClr>
              <a:buSzPct val="65000"/>
              <a:defRPr/>
            </a:pPr>
            <a:r>
              <a:rPr lang="en-US" sz="1600" dirty="0">
                <a:solidFill>
                  <a:srgbClr val="5C1F00"/>
                </a:solidFill>
                <a:latin typeface="Constantia"/>
              </a:rPr>
              <a:t>         </a:t>
            </a:r>
            <a:r>
              <a:rPr lang="en-US" sz="1600" dirty="0" err="1">
                <a:solidFill>
                  <a:srgbClr val="5C1F00"/>
                </a:solidFill>
                <a:latin typeface="Constantia"/>
              </a:rPr>
              <a:t>synodic</a:t>
            </a:r>
            <a:r>
              <a:rPr lang="en-US" sz="1600" dirty="0">
                <a:solidFill>
                  <a:srgbClr val="5C1F00"/>
                </a:solidFill>
                <a:latin typeface="Constantia"/>
              </a:rPr>
              <a:t>, anomalistic, … month</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Solar &amp; Lunar eclipses</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Orbit of the Moon:</a:t>
            </a:r>
          </a:p>
          <a:p>
            <a:pPr marL="547688" indent="-411163" eaLnBrk="0" hangingPunct="0">
              <a:spcBef>
                <a:spcPct val="20000"/>
              </a:spcBef>
              <a:buClr>
                <a:srgbClr val="F9F9F9"/>
              </a:buClr>
              <a:buSzPct val="65000"/>
              <a:defRPr/>
            </a:pPr>
            <a:r>
              <a:rPr lang="en-US" sz="1600" dirty="0">
                <a:solidFill>
                  <a:srgbClr val="5C1F00"/>
                </a:solidFill>
                <a:latin typeface="Constantia"/>
              </a:rPr>
              <a:t>         </a:t>
            </a:r>
            <a:r>
              <a:rPr lang="en-US" sz="1600" dirty="0" err="1">
                <a:solidFill>
                  <a:srgbClr val="5C1F00"/>
                </a:solidFill>
                <a:latin typeface="Constantia"/>
              </a:rPr>
              <a:t>epicyclic</a:t>
            </a:r>
            <a:r>
              <a:rPr lang="en-US" sz="1600" dirty="0">
                <a:solidFill>
                  <a:srgbClr val="5C1F00"/>
                </a:solidFill>
                <a:latin typeface="Constantia"/>
              </a:rPr>
              <a:t> theory</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Distance Moon</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Star catalogue &amp; Celestial Globe</a:t>
            </a:r>
          </a:p>
          <a:p>
            <a:pPr marL="547688" indent="-411163" eaLnBrk="0" hangingPunct="0">
              <a:spcBef>
                <a:spcPct val="20000"/>
              </a:spcBef>
              <a:buClr>
                <a:srgbClr val="F9F9F9"/>
              </a:buClr>
              <a:buSzPct val="65000"/>
              <a:defRPr/>
            </a:pPr>
            <a:r>
              <a:rPr lang="en-US" sz="1600" dirty="0">
                <a:solidFill>
                  <a:srgbClr val="5C1F00"/>
                </a:solidFill>
                <a:latin typeface="Constantia"/>
              </a:rPr>
              <a:t>          Lost, yet … Farnese Atlas ?</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Defined Magnitude Scale </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Invented the Astrolabe   </a:t>
            </a:r>
          </a:p>
          <a:p>
            <a:pPr marL="547688" indent="-411163" eaLnBrk="0" hangingPunct="0">
              <a:spcBef>
                <a:spcPct val="20000"/>
              </a:spcBef>
              <a:buClr>
                <a:srgbClr val="F9F9F9"/>
              </a:buClr>
              <a:buSzPct val="65000"/>
              <a:defRPr/>
            </a:pPr>
            <a:r>
              <a:rPr lang="en-US" dirty="0">
                <a:solidFill>
                  <a:srgbClr val="5C1F00"/>
                </a:solidFill>
                <a:latin typeface="Constantia"/>
              </a:rPr>
              <a:t>     </a:t>
            </a:r>
          </a:p>
          <a:p>
            <a:pPr marL="547688" indent="-411163" eaLnBrk="0" hangingPunct="0">
              <a:spcBef>
                <a:spcPct val="20000"/>
              </a:spcBef>
              <a:buClr>
                <a:srgbClr val="F9F9F9"/>
              </a:buClr>
              <a:buSzPct val="65000"/>
              <a:defRPr/>
            </a:pPr>
            <a:r>
              <a:rPr lang="en-US" dirty="0">
                <a:solidFill>
                  <a:srgbClr val="FFFF99"/>
                </a:solidFill>
                <a:latin typeface="Constantia"/>
              </a:rPr>
              <a:t>    </a:t>
            </a:r>
          </a:p>
          <a:p>
            <a:pPr marL="547688" indent="-411163" eaLnBrk="0" hangingPunct="0">
              <a:spcBef>
                <a:spcPct val="20000"/>
              </a:spcBef>
              <a:buClr>
                <a:srgbClr val="F9F9F9"/>
              </a:buClr>
              <a:buSzPct val="65000"/>
              <a:defRPr/>
            </a:pPr>
            <a:r>
              <a:rPr lang="en-US" dirty="0">
                <a:solidFill>
                  <a:srgbClr val="FFFF99"/>
                </a:solidFill>
                <a:latin typeface="Constantia"/>
              </a:rPr>
              <a:t>    </a:t>
            </a:r>
          </a:p>
          <a:p>
            <a:pPr marL="547688" indent="-411163" eaLnBrk="0" hangingPunct="0">
              <a:spcBef>
                <a:spcPct val="20000"/>
              </a:spcBef>
              <a:buClr>
                <a:srgbClr val="F9F9F9"/>
              </a:buClr>
              <a:buSzPct val="65000"/>
              <a:defRPr/>
            </a:pPr>
            <a:r>
              <a:rPr lang="en-US" dirty="0">
                <a:solidFill>
                  <a:srgbClr val="FFFF99"/>
                </a:solidFill>
                <a:latin typeface="Constantia"/>
              </a:rPr>
              <a:t>    </a:t>
            </a:r>
            <a:r>
              <a:rPr lang="en-US" dirty="0">
                <a:solidFill>
                  <a:srgbClr val="FFFF99"/>
                </a:solidFill>
                <a:latin typeface="Constantia"/>
                <a:sym typeface="Mathematica1" pitchFamily="2" charset="2"/>
              </a:rPr>
              <a:t></a:t>
            </a:r>
            <a:endParaRPr lang="en-US" dirty="0">
              <a:solidFill>
                <a:srgbClr val="000066"/>
              </a:solidFill>
              <a:latin typeface="Constantia"/>
            </a:endParaRPr>
          </a:p>
          <a:p>
            <a:pPr marL="547688" indent="-411163" eaLnBrk="0" hangingPunct="0">
              <a:spcBef>
                <a:spcPct val="20000"/>
              </a:spcBef>
              <a:buClr>
                <a:srgbClr val="F9F9F9"/>
              </a:buClr>
              <a:buSzPct val="65000"/>
              <a:defRPr/>
            </a:pPr>
            <a:r>
              <a:rPr lang="en-US" dirty="0">
                <a:solidFill>
                  <a:srgbClr val="969696"/>
                </a:solidFill>
                <a:latin typeface="Constantia"/>
              </a:rPr>
              <a:t>                                </a:t>
            </a:r>
          </a:p>
        </p:txBody>
      </p:sp>
      <p:sp>
        <p:nvSpPr>
          <p:cNvPr id="6" name="Rectangle 5"/>
          <p:cNvSpPr/>
          <p:nvPr/>
        </p:nvSpPr>
        <p:spPr>
          <a:xfrm>
            <a:off x="142875" y="1357313"/>
            <a:ext cx="5000625" cy="5286375"/>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69410400"/>
      </p:ext>
    </p:extLst>
  </p:cSld>
  <p:clrMapOvr>
    <a:masterClrMapping/>
  </p:clrMapOvr>
  <p:transition spd="slow">
    <p:zo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500042"/>
            <a:ext cx="8229600" cy="1143000"/>
          </a:xfrm>
        </p:spPr>
        <p:txBody>
          <a:bodyPr>
            <a:normAutofit fontScale="90000"/>
          </a:bodyPr>
          <a:lstStyle/>
          <a:p>
            <a:pPr eaLnBrk="1" fontAlgn="auto" hangingPunct="1">
              <a:spcAft>
                <a:spcPts val="0"/>
              </a:spcAft>
              <a:defRPr/>
            </a:pPr>
            <a:r>
              <a:rPr sz="5100" smtClean="0">
                <a:solidFill>
                  <a:srgbClr val="5C1F00"/>
                </a:solidFill>
              </a:rPr>
              <a:t>Star Magnitudes</a:t>
            </a:r>
            <a:r>
              <a:rPr sz="2800" smtClean="0">
                <a:solidFill>
                  <a:srgbClr val="5C1F00"/>
                </a:solidFill>
              </a:rPr>
              <a:t>  </a:t>
            </a:r>
            <a:br>
              <a:rPr sz="2800" smtClean="0">
                <a:solidFill>
                  <a:srgbClr val="5C1F00"/>
                </a:solidFill>
              </a:rPr>
            </a:br>
            <a:endParaRPr sz="2800">
              <a:solidFill>
                <a:srgbClr val="5C1F00"/>
              </a:solidFill>
            </a:endParaRPr>
          </a:p>
        </p:txBody>
      </p:sp>
      <p:pic>
        <p:nvPicPr>
          <p:cNvPr id="113669"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0"/>
            <a:ext cx="379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142875" y="2214563"/>
            <a:ext cx="4929188" cy="442912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3672" name="Picture 8" descr="starmap.partiview.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2428875"/>
            <a:ext cx="485775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579420"/>
      </p:ext>
    </p:extLst>
  </p:cSld>
  <p:clrMapOvr>
    <a:masterClrMapping/>
  </p:clrMapOvr>
  <p:transition spd="slow">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8760"/>
            <a:ext cx="9144000" cy="4869180"/>
          </a:xfrm>
          <a:prstGeom prst="rect">
            <a:avLst/>
          </a:prstGeom>
        </p:spPr>
      </p:pic>
      <p:sp>
        <p:nvSpPr>
          <p:cNvPr id="2" name="Title 1"/>
          <p:cNvSpPr>
            <a:spLocks noGrp="1"/>
          </p:cNvSpPr>
          <p:nvPr>
            <p:ph type="title"/>
          </p:nvPr>
        </p:nvSpPr>
        <p:spPr>
          <a:xfrm>
            <a:off x="1331640" y="-1962071"/>
            <a:ext cx="6624736" cy="2928934"/>
          </a:xfrm>
        </p:spPr>
        <p:txBody>
          <a:bodyPr>
            <a:noAutofit/>
          </a:bodyPr>
          <a:lstStyle/>
          <a:p>
            <a:pPr eaLnBrk="1" fontAlgn="auto" hangingPunct="1">
              <a:spcAft>
                <a:spcPts val="0"/>
              </a:spcAft>
              <a:defRPr/>
            </a:pPr>
            <a:r>
              <a:rPr sz="5500" b="1" dirty="0" smtClean="0">
                <a:solidFill>
                  <a:schemeClr val="tx1"/>
                </a:solidFill>
              </a:rPr>
              <a:t>Astronomical   </a:t>
            </a:r>
            <a:r>
              <a:rPr lang="en-US" sz="5500" b="1" dirty="0" smtClean="0">
                <a:solidFill>
                  <a:schemeClr val="tx1"/>
                </a:solidFill>
              </a:rPr>
              <a:t>Texts</a:t>
            </a:r>
            <a:endParaRPr sz="5500" b="1" dirty="0">
              <a:solidFill>
                <a:schemeClr val="tx1"/>
              </a:solidFill>
            </a:endParaRPr>
          </a:p>
        </p:txBody>
      </p:sp>
      <p:sp>
        <p:nvSpPr>
          <p:cNvPr id="7" name="Rectangle 6"/>
          <p:cNvSpPr/>
          <p:nvPr/>
        </p:nvSpPr>
        <p:spPr>
          <a:xfrm>
            <a:off x="428625" y="1357313"/>
            <a:ext cx="3714750" cy="5357812"/>
          </a:xfrm>
          <a:prstGeom prst="rect">
            <a:avLst/>
          </a:prstGeom>
          <a:noFill/>
          <a:ln w="38100">
            <a:solidFill>
              <a:schemeClr val="tx1"/>
            </a:solidFill>
          </a:ln>
          <a:effectLst>
            <a:outerShdw blurRad="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TextBox 7"/>
          <p:cNvSpPr txBox="1"/>
          <p:nvPr/>
        </p:nvSpPr>
        <p:spPr>
          <a:xfrm>
            <a:off x="428624" y="1043372"/>
            <a:ext cx="3857625" cy="6355586"/>
          </a:xfrm>
          <a:prstGeom prst="rect">
            <a:avLst/>
          </a:prstGeom>
          <a:noFill/>
        </p:spPr>
        <p:txBody>
          <a:bodyPr>
            <a:spAutoFit/>
          </a:bodyPr>
          <a:lstStyle/>
          <a:p>
            <a:pPr>
              <a:defRPr/>
            </a:pPr>
            <a:endParaRPr lang="en-US" sz="1600" b="1" dirty="0" smtClean="0">
              <a:solidFill>
                <a:prstClr val="white"/>
              </a:solidFill>
              <a:latin typeface="Constantia"/>
            </a:endParaRPr>
          </a:p>
          <a:p>
            <a:pPr>
              <a:defRPr/>
            </a:pPr>
            <a:endParaRPr lang="en-US" sz="1600" b="1" dirty="0" smtClean="0">
              <a:solidFill>
                <a:prstClr val="white"/>
              </a:solidFill>
              <a:latin typeface="Constantia"/>
            </a:endParaRPr>
          </a:p>
          <a:p>
            <a:pPr marL="285750" indent="-285750">
              <a:buFont typeface="Arial" panose="020B0604020202020204" pitchFamily="34" charset="0"/>
              <a:buChar char="•"/>
              <a:defRPr/>
            </a:pPr>
            <a:r>
              <a:rPr lang="en-US" sz="1500" b="1" dirty="0">
                <a:solidFill>
                  <a:prstClr val="white"/>
                </a:solidFill>
                <a:latin typeface="Constantia"/>
              </a:rPr>
              <a:t>S</a:t>
            </a:r>
            <a:r>
              <a:rPr lang="en-US" sz="1500" b="1" dirty="0" smtClean="0">
                <a:solidFill>
                  <a:prstClr val="white"/>
                </a:solidFill>
                <a:latin typeface="Constantia"/>
              </a:rPr>
              <a:t>everal types of astronomical texts </a:t>
            </a:r>
          </a:p>
          <a:p>
            <a:pPr>
              <a:defRPr/>
            </a:pPr>
            <a:r>
              <a:rPr lang="en-US" sz="1500" b="1" dirty="0" smtClean="0">
                <a:solidFill>
                  <a:prstClr val="white"/>
                </a:solidFill>
                <a:latin typeface="Constantia"/>
              </a:rPr>
              <a:t>      in Babylonian  astronomy.</a:t>
            </a:r>
          </a:p>
          <a:p>
            <a:pPr>
              <a:defRPr/>
            </a:pPr>
            <a:endParaRPr lang="en-US" sz="1500" b="1" dirty="0">
              <a:solidFill>
                <a:prstClr val="white"/>
              </a:solidFill>
              <a:latin typeface="Constantia"/>
            </a:endParaRPr>
          </a:p>
          <a:p>
            <a:pPr marL="285750" indent="-285750">
              <a:buFont typeface="Arial" panose="020B0604020202020204" pitchFamily="34" charset="0"/>
              <a:buChar char="•"/>
              <a:defRPr/>
            </a:pPr>
            <a:r>
              <a:rPr lang="en-US" sz="1500" b="1" dirty="0" smtClean="0">
                <a:solidFill>
                  <a:prstClr val="white"/>
                </a:solidFill>
                <a:latin typeface="Constantia"/>
              </a:rPr>
              <a:t>Four principal types:</a:t>
            </a:r>
          </a:p>
          <a:p>
            <a:pPr marL="285750" indent="-285750">
              <a:buFont typeface="Arial" panose="020B0604020202020204" pitchFamily="34" charset="0"/>
              <a:buChar char="•"/>
              <a:defRPr/>
            </a:pPr>
            <a:endParaRPr lang="en-US" sz="1500" b="1" dirty="0">
              <a:solidFill>
                <a:prstClr val="white"/>
              </a:solidFill>
              <a:latin typeface="Constantia"/>
            </a:endParaRPr>
          </a:p>
          <a:p>
            <a:pPr>
              <a:defRPr/>
            </a:pPr>
            <a:r>
              <a:rPr lang="en-US" sz="1500" b="1" dirty="0" smtClean="0">
                <a:solidFill>
                  <a:prstClr val="white"/>
                </a:solidFill>
                <a:latin typeface="Constantia"/>
              </a:rPr>
              <a:t>      1)  astronomical diaries</a:t>
            </a:r>
          </a:p>
          <a:p>
            <a:pPr>
              <a:defRPr/>
            </a:pPr>
            <a:r>
              <a:rPr lang="en-US" sz="1500" b="1" dirty="0" smtClean="0">
                <a:solidFill>
                  <a:prstClr val="white"/>
                </a:solidFill>
                <a:latin typeface="Constantia"/>
              </a:rPr>
              <a:t>      2)  goal year texts</a:t>
            </a:r>
          </a:p>
          <a:p>
            <a:pPr>
              <a:defRPr/>
            </a:pPr>
            <a:r>
              <a:rPr lang="en-US" sz="1500" b="1" dirty="0">
                <a:solidFill>
                  <a:prstClr val="white"/>
                </a:solidFill>
                <a:latin typeface="Constantia"/>
              </a:rPr>
              <a:t> </a:t>
            </a:r>
            <a:r>
              <a:rPr lang="en-US" sz="1500" b="1" dirty="0" smtClean="0">
                <a:solidFill>
                  <a:prstClr val="white"/>
                </a:solidFill>
                <a:latin typeface="Constantia"/>
              </a:rPr>
              <a:t>     3)  ephemerides</a:t>
            </a:r>
          </a:p>
          <a:p>
            <a:pPr>
              <a:defRPr/>
            </a:pPr>
            <a:r>
              <a:rPr lang="en-US" sz="1500" b="1" dirty="0">
                <a:solidFill>
                  <a:prstClr val="white"/>
                </a:solidFill>
                <a:latin typeface="Constantia"/>
              </a:rPr>
              <a:t> </a:t>
            </a:r>
            <a:r>
              <a:rPr lang="en-US" sz="1500" b="1" dirty="0" smtClean="0">
                <a:solidFill>
                  <a:prstClr val="white"/>
                </a:solidFill>
                <a:latin typeface="Constantia"/>
              </a:rPr>
              <a:t>     4)  procedure texts</a:t>
            </a:r>
          </a:p>
          <a:p>
            <a:pPr>
              <a:defRPr/>
            </a:pPr>
            <a:endParaRPr lang="en-US" sz="1500" b="1" dirty="0">
              <a:solidFill>
                <a:prstClr val="white"/>
              </a:solidFill>
              <a:latin typeface="Constantia"/>
            </a:endParaRPr>
          </a:p>
          <a:p>
            <a:pPr marL="285750" indent="-285750">
              <a:buFont typeface="Arial" panose="020B0604020202020204" pitchFamily="34" charset="0"/>
              <a:buChar char="•"/>
              <a:defRPr/>
            </a:pPr>
            <a:r>
              <a:rPr lang="en-US" sz="1500" b="1" dirty="0" smtClean="0">
                <a:solidFill>
                  <a:prstClr val="white"/>
                </a:solidFill>
                <a:latin typeface="Constantia"/>
              </a:rPr>
              <a:t>Ephemerides:</a:t>
            </a:r>
          </a:p>
          <a:p>
            <a:pPr>
              <a:defRPr/>
            </a:pPr>
            <a:r>
              <a:rPr lang="en-US" sz="1500" b="1" dirty="0">
                <a:solidFill>
                  <a:prstClr val="white"/>
                </a:solidFill>
                <a:latin typeface="Constantia"/>
              </a:rPr>
              <a:t> </a:t>
            </a:r>
            <a:r>
              <a:rPr lang="en-US" sz="1500" b="1" dirty="0" smtClean="0">
                <a:solidFill>
                  <a:prstClr val="white"/>
                </a:solidFill>
                <a:latin typeface="Constantia"/>
              </a:rPr>
              <a:t>     - listing of positions of planets and </a:t>
            </a:r>
          </a:p>
          <a:p>
            <a:pPr>
              <a:defRPr/>
            </a:pPr>
            <a:r>
              <a:rPr lang="en-US" sz="1500" b="1" dirty="0">
                <a:solidFill>
                  <a:prstClr val="white"/>
                </a:solidFill>
                <a:latin typeface="Constantia"/>
              </a:rPr>
              <a:t> </a:t>
            </a:r>
            <a:r>
              <a:rPr lang="en-US" sz="1500" b="1" dirty="0" smtClean="0">
                <a:solidFill>
                  <a:prstClr val="white"/>
                </a:solidFill>
                <a:latin typeface="Constantia"/>
              </a:rPr>
              <a:t>       their meaning </a:t>
            </a:r>
          </a:p>
          <a:p>
            <a:pPr>
              <a:defRPr/>
            </a:pPr>
            <a:r>
              <a:rPr lang="en-US" sz="1500" b="1" dirty="0">
                <a:solidFill>
                  <a:prstClr val="white"/>
                </a:solidFill>
                <a:latin typeface="Constantia"/>
              </a:rPr>
              <a:t> </a:t>
            </a:r>
            <a:r>
              <a:rPr lang="en-US" sz="1500" b="1" dirty="0" smtClean="0">
                <a:solidFill>
                  <a:prstClr val="white"/>
                </a:solidFill>
                <a:latin typeface="Constantia"/>
              </a:rPr>
              <a:t>       (</a:t>
            </a:r>
            <a:r>
              <a:rPr lang="en-US" sz="1500" b="1" dirty="0" err="1" smtClean="0">
                <a:solidFill>
                  <a:prstClr val="white"/>
                </a:solidFill>
                <a:latin typeface="Constantia"/>
              </a:rPr>
              <a:t>eg</a:t>
            </a:r>
            <a:r>
              <a:rPr lang="en-US" sz="1500" b="1" dirty="0" smtClean="0">
                <a:solidFill>
                  <a:prstClr val="white"/>
                </a:solidFill>
                <a:latin typeface="Constantia"/>
              </a:rPr>
              <a:t>. extreme points retrograde path)</a:t>
            </a:r>
          </a:p>
          <a:p>
            <a:pPr>
              <a:defRPr/>
            </a:pPr>
            <a:r>
              <a:rPr lang="en-US" sz="1500" b="1" dirty="0">
                <a:solidFill>
                  <a:prstClr val="white"/>
                </a:solidFill>
                <a:latin typeface="Constantia"/>
              </a:rPr>
              <a:t> </a:t>
            </a:r>
            <a:r>
              <a:rPr lang="en-US" sz="1500" b="1" dirty="0" smtClean="0">
                <a:solidFill>
                  <a:prstClr val="white"/>
                </a:solidFill>
                <a:latin typeface="Constantia"/>
              </a:rPr>
              <a:t>     -  predictive: positions based on </a:t>
            </a:r>
          </a:p>
          <a:p>
            <a:pPr>
              <a:defRPr/>
            </a:pPr>
            <a:r>
              <a:rPr lang="en-US" sz="1500" b="1" dirty="0">
                <a:solidFill>
                  <a:prstClr val="white"/>
                </a:solidFill>
                <a:latin typeface="Constantia"/>
              </a:rPr>
              <a:t> </a:t>
            </a:r>
            <a:r>
              <a:rPr lang="en-US" sz="1500" b="1" dirty="0" smtClean="0">
                <a:solidFill>
                  <a:prstClr val="white"/>
                </a:solidFill>
                <a:latin typeface="Constantia"/>
              </a:rPr>
              <a:t>         calculations (based on scheme)</a:t>
            </a:r>
          </a:p>
          <a:p>
            <a:pPr>
              <a:defRPr/>
            </a:pPr>
            <a:r>
              <a:rPr lang="en-US" sz="1500" b="1" dirty="0">
                <a:solidFill>
                  <a:prstClr val="white"/>
                </a:solidFill>
                <a:latin typeface="Constantia"/>
              </a:rPr>
              <a:t> </a:t>
            </a:r>
            <a:r>
              <a:rPr lang="en-US" sz="1500" b="1" dirty="0" smtClean="0">
                <a:solidFill>
                  <a:prstClr val="white"/>
                </a:solidFill>
                <a:latin typeface="Constantia"/>
              </a:rPr>
              <a:t>     -   ephemerides for Moon</a:t>
            </a:r>
          </a:p>
          <a:p>
            <a:pPr>
              <a:defRPr/>
            </a:pPr>
            <a:r>
              <a:rPr lang="en-US" sz="1500" b="1" dirty="0">
                <a:solidFill>
                  <a:prstClr val="white"/>
                </a:solidFill>
                <a:latin typeface="Constantia"/>
              </a:rPr>
              <a:t> </a:t>
            </a:r>
            <a:r>
              <a:rPr lang="en-US" sz="1500" b="1" dirty="0" smtClean="0">
                <a:solidFill>
                  <a:prstClr val="white"/>
                </a:solidFill>
                <a:latin typeface="Constantia"/>
              </a:rPr>
              <a:t>     -   ephemerides for  planets</a:t>
            </a:r>
          </a:p>
          <a:p>
            <a:pPr>
              <a:defRPr/>
            </a:pPr>
            <a:endParaRPr lang="en-US" sz="1500" b="1" dirty="0">
              <a:solidFill>
                <a:prstClr val="white"/>
              </a:solidFill>
              <a:latin typeface="Constantia"/>
            </a:endParaRPr>
          </a:p>
          <a:p>
            <a:pPr marL="285750" indent="-285750">
              <a:buFont typeface="Arial" panose="020B0604020202020204" pitchFamily="34" charset="0"/>
              <a:buChar char="•"/>
              <a:defRPr/>
            </a:pPr>
            <a:r>
              <a:rPr lang="en-US" sz="1500" b="1" dirty="0" smtClean="0">
                <a:solidFill>
                  <a:prstClr val="white"/>
                </a:solidFill>
                <a:latin typeface="Constantia"/>
              </a:rPr>
              <a:t> Procedure texts:     </a:t>
            </a:r>
          </a:p>
          <a:p>
            <a:pPr>
              <a:defRPr/>
            </a:pPr>
            <a:r>
              <a:rPr lang="en-US" sz="1500" b="1" dirty="0">
                <a:solidFill>
                  <a:prstClr val="white"/>
                </a:solidFill>
                <a:latin typeface="Constantia"/>
              </a:rPr>
              <a:t> </a:t>
            </a:r>
            <a:r>
              <a:rPr lang="en-US" sz="1500" b="1" dirty="0" smtClean="0">
                <a:solidFill>
                  <a:prstClr val="white"/>
                </a:solidFill>
                <a:latin typeface="Constantia"/>
              </a:rPr>
              <a:t>      description of  procedure(s)</a:t>
            </a:r>
          </a:p>
          <a:p>
            <a:pPr>
              <a:defRPr/>
            </a:pPr>
            <a:r>
              <a:rPr lang="en-US" sz="1500" b="1" dirty="0">
                <a:solidFill>
                  <a:prstClr val="white"/>
                </a:solidFill>
                <a:latin typeface="Constantia"/>
              </a:rPr>
              <a:t> </a:t>
            </a:r>
            <a:r>
              <a:rPr lang="en-US" sz="1500" b="1" dirty="0" smtClean="0">
                <a:solidFill>
                  <a:prstClr val="white"/>
                </a:solidFill>
                <a:latin typeface="Constantia"/>
              </a:rPr>
              <a:t>      to calculate ephemerides</a:t>
            </a:r>
          </a:p>
          <a:p>
            <a:pPr>
              <a:defRPr/>
            </a:pPr>
            <a:r>
              <a:rPr lang="en-US" sz="1500" b="1" dirty="0">
                <a:solidFill>
                  <a:prstClr val="white"/>
                </a:solidFill>
                <a:latin typeface="Constantia"/>
              </a:rPr>
              <a:t> </a:t>
            </a:r>
            <a:r>
              <a:rPr lang="en-US" sz="1500" b="1" dirty="0" smtClean="0">
                <a:solidFill>
                  <a:prstClr val="white"/>
                </a:solidFill>
                <a:latin typeface="Constantia"/>
              </a:rPr>
              <a:t>     </a:t>
            </a:r>
          </a:p>
          <a:p>
            <a:pPr>
              <a:defRPr/>
            </a:pPr>
            <a:r>
              <a:rPr lang="en-US" sz="1500" b="1" dirty="0" smtClean="0">
                <a:solidFill>
                  <a:prstClr val="white"/>
                </a:solidFill>
                <a:latin typeface="Constantia"/>
              </a:rPr>
              <a:t>  </a:t>
            </a:r>
          </a:p>
          <a:p>
            <a:pPr>
              <a:defRPr/>
            </a:pPr>
            <a:r>
              <a:rPr lang="en-US" sz="1500" b="1" dirty="0" smtClean="0">
                <a:solidFill>
                  <a:prstClr val="white"/>
                </a:solidFill>
                <a:latin typeface="Constantia"/>
              </a:rPr>
              <a:t>-</a:t>
            </a:r>
            <a:endParaRPr lang="en-US" sz="1500" b="1" dirty="0">
              <a:solidFill>
                <a:prstClr val="white"/>
              </a:solidFill>
              <a:latin typeface="Constantia"/>
            </a:endParaRPr>
          </a:p>
        </p:txBody>
      </p:sp>
    </p:spTree>
    <p:extLst>
      <p:ext uri="{BB962C8B-B14F-4D97-AF65-F5344CB8AC3E}">
        <p14:creationId xmlns:p14="http://schemas.microsoft.com/office/powerpoint/2010/main" val="1728000648"/>
      </p:ext>
    </p:extLst>
  </p:cSld>
  <p:clrMapOvr>
    <a:masterClrMapping/>
  </p:clrMapOvr>
  <p:transition spd="slow">
    <p:zo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500042"/>
            <a:ext cx="8229600" cy="1143000"/>
          </a:xfrm>
        </p:spPr>
        <p:txBody>
          <a:bodyPr>
            <a:normAutofit fontScale="90000"/>
          </a:bodyPr>
          <a:lstStyle/>
          <a:p>
            <a:pPr eaLnBrk="1" fontAlgn="auto" hangingPunct="1">
              <a:spcAft>
                <a:spcPts val="0"/>
              </a:spcAft>
              <a:defRPr/>
            </a:pPr>
            <a:r>
              <a:rPr sz="5100" smtClean="0">
                <a:solidFill>
                  <a:srgbClr val="5C1F00"/>
                </a:solidFill>
              </a:rPr>
              <a:t>Precession</a:t>
            </a:r>
            <a:r>
              <a:rPr sz="2800" smtClean="0">
                <a:solidFill>
                  <a:srgbClr val="5C1F00"/>
                </a:solidFill>
              </a:rPr>
              <a:t>  </a:t>
            </a:r>
            <a:br>
              <a:rPr sz="2800" smtClean="0">
                <a:solidFill>
                  <a:srgbClr val="5C1F00"/>
                </a:solidFill>
              </a:rPr>
            </a:br>
            <a:endParaRPr sz="2800">
              <a:solidFill>
                <a:srgbClr val="5C1F00"/>
              </a:solidFill>
            </a:endParaRPr>
          </a:p>
        </p:txBody>
      </p:sp>
      <p:pic>
        <p:nvPicPr>
          <p:cNvPr id="114693"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0"/>
            <a:ext cx="379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142875" y="1643063"/>
            <a:ext cx="5000625" cy="500062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4696" name="Picture 9" descr="Precession_N.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714500"/>
            <a:ext cx="485775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2429"/>
      </p:ext>
    </p:extLst>
  </p:cSld>
  <p:clrMapOvr>
    <a:masterClrMapping/>
  </p:clrMapOvr>
  <p:transition spd="slow">
    <p:zo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214290"/>
            <a:ext cx="8229600" cy="1143000"/>
          </a:xfrm>
        </p:spPr>
        <p:txBody>
          <a:bodyPr>
            <a:normAutofit fontScale="90000"/>
          </a:bodyPr>
          <a:lstStyle/>
          <a:p>
            <a:pPr eaLnBrk="1" fontAlgn="auto" hangingPunct="1">
              <a:spcAft>
                <a:spcPts val="0"/>
              </a:spcAft>
              <a:defRPr/>
            </a:pPr>
            <a:r>
              <a:rPr sz="5100" smtClean="0">
                <a:solidFill>
                  <a:srgbClr val="5C1F00"/>
                </a:solidFill>
              </a:rPr>
              <a:t>Precession</a:t>
            </a:r>
            <a:r>
              <a:rPr sz="2800" smtClean="0">
                <a:solidFill>
                  <a:srgbClr val="5C1F00"/>
                </a:solidFill>
              </a:rPr>
              <a:t>  </a:t>
            </a:r>
            <a:br>
              <a:rPr sz="2800" smtClean="0">
                <a:solidFill>
                  <a:srgbClr val="5C1F00"/>
                </a:solidFill>
              </a:rPr>
            </a:br>
            <a:endParaRPr sz="2800">
              <a:solidFill>
                <a:srgbClr val="5C1F00"/>
              </a:solidFill>
            </a:endParaRPr>
          </a:p>
        </p:txBody>
      </p:sp>
      <p:pic>
        <p:nvPicPr>
          <p:cNvPr id="115717"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0"/>
            <a:ext cx="379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142875" y="1357313"/>
            <a:ext cx="5000625" cy="528637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5720" name="Picture 9" descr="Outside_view_of_precessi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500188"/>
            <a:ext cx="485775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6767659"/>
      </p:ext>
    </p:extLst>
  </p:cSld>
  <p:clrMapOvr>
    <a:masterClrMapping/>
  </p:clrMapOvr>
  <p:transition spd="slow">
    <p:zo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57288" y="4929198"/>
            <a:ext cx="10644262" cy="1633526"/>
          </a:xfrm>
        </p:spPr>
        <p:txBody>
          <a:bodyPr>
            <a:noAutofit/>
          </a:bodyPr>
          <a:lstStyle/>
          <a:p>
            <a:pPr algn="ctr" eaLnBrk="1" fontAlgn="auto" hangingPunct="1">
              <a:spcAft>
                <a:spcPts val="0"/>
              </a:spcAft>
              <a:defRPr/>
            </a:pPr>
            <a:r>
              <a:rPr sz="5500" smtClean="0">
                <a:solidFill>
                  <a:srgbClr val="000099"/>
                </a:solidFill>
              </a:rPr>
              <a:t>…  and   Astronomy  </a:t>
            </a:r>
            <a:br>
              <a:rPr sz="5500" smtClean="0">
                <a:solidFill>
                  <a:srgbClr val="000099"/>
                </a:solidFill>
              </a:rPr>
            </a:br>
            <a:r>
              <a:rPr sz="5500" smtClean="0">
                <a:solidFill>
                  <a:srgbClr val="000099"/>
                </a:solidFill>
              </a:rPr>
              <a:t/>
            </a:r>
            <a:br>
              <a:rPr sz="5500" smtClean="0">
                <a:solidFill>
                  <a:srgbClr val="000099"/>
                </a:solidFill>
              </a:rPr>
            </a:br>
            <a:endParaRPr sz="5000">
              <a:solidFill>
                <a:srgbClr val="000099"/>
              </a:solidFill>
            </a:endParaRPr>
          </a:p>
        </p:txBody>
      </p:sp>
      <p:pic>
        <p:nvPicPr>
          <p:cNvPr id="20483" name="Picture 6" descr="antikythera.tomography.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643188"/>
            <a:ext cx="11715750" cy="143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Content Placeholder 11" descr="pinslot.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28625" y="1428750"/>
            <a:ext cx="8229600" cy="4073525"/>
          </a:xfrm>
        </p:spPr>
      </p:pic>
      <p:sp>
        <p:nvSpPr>
          <p:cNvPr id="10" name="Title 2"/>
          <p:cNvSpPr txBox="1">
            <a:spLocks/>
          </p:cNvSpPr>
          <p:nvPr/>
        </p:nvSpPr>
        <p:spPr>
          <a:xfrm>
            <a:off x="-642974" y="4857760"/>
            <a:ext cx="10644262" cy="1633526"/>
          </a:xfrm>
          <a:prstGeom prst="rect">
            <a:avLst/>
          </a:prstGeom>
          <a:ln w="6350" cap="rnd">
            <a:noFill/>
          </a:ln>
        </p:spPr>
        <p:txBody>
          <a:bodyPr anchor="b"/>
          <a:lstStyle/>
          <a:p>
            <a:pPr algn="ctr" fontAlgn="auto">
              <a:lnSpc>
                <a:spcPct val="90000"/>
              </a:lnSpc>
              <a:spcAft>
                <a:spcPts val="0"/>
              </a:spcAft>
              <a:defRPr/>
            </a:pPr>
            <a:r>
              <a:rPr lang="en-US" sz="5000" spc="-100" dirty="0">
                <a:ln w="3200">
                  <a:solidFill>
                    <a:srgbClr val="444D26">
                      <a:shade val="75000"/>
                      <a:alpha val="25000"/>
                    </a:srgbClr>
                  </a:solidFill>
                  <a:prstDash val="solid"/>
                  <a:round/>
                </a:ln>
                <a:solidFill>
                  <a:srgbClr val="000099"/>
                </a:solidFill>
                <a:effectLst>
                  <a:innerShdw blurRad="50800" dist="25400" dir="13500000">
                    <a:prstClr val="black">
                      <a:alpha val="70000"/>
                    </a:prstClr>
                  </a:innerShdw>
                </a:effectLst>
                <a:latin typeface="Constantia"/>
              </a:rPr>
              <a:t> </a:t>
            </a:r>
            <a:r>
              <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Greek Miracle ?</a:t>
            </a: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buFont typeface="Wingdings" pitchFamily="2" charset="2"/>
              <a:buChar char="§"/>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r>
              <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
            </a:r>
            <a:br>
              <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br>
            <a:r>
              <a:rPr lang="en-US" sz="5000" spc="-100" dirty="0" err="1">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Hipparcus</a:t>
            </a:r>
            <a:r>
              <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 Moon Orbit Computer </a:t>
            </a:r>
            <a:r>
              <a:rPr lang="en-US" sz="5000" spc="-100" dirty="0">
                <a:ln w="3200">
                  <a:solidFill>
                    <a:srgbClr val="444D26">
                      <a:shade val="75000"/>
                      <a:alpha val="25000"/>
                    </a:srgbClr>
                  </a:solidFill>
                  <a:prstDash val="solid"/>
                  <a:round/>
                </a:ln>
                <a:solidFill>
                  <a:srgbClr val="000099"/>
                </a:solidFill>
                <a:effectLst>
                  <a:innerShdw blurRad="50800" dist="25400" dir="13500000">
                    <a:prstClr val="black">
                      <a:alpha val="70000"/>
                    </a:prstClr>
                  </a:innerShdw>
                </a:effectLst>
                <a:latin typeface="Constantia"/>
              </a:rPr>
              <a:t>  </a:t>
            </a:r>
          </a:p>
        </p:txBody>
      </p:sp>
    </p:spTree>
    <p:extLst>
      <p:ext uri="{BB962C8B-B14F-4D97-AF65-F5344CB8AC3E}">
        <p14:creationId xmlns:p14="http://schemas.microsoft.com/office/powerpoint/2010/main" val="2417752168"/>
      </p:ext>
    </p:extLst>
  </p:cSld>
  <p:clrMapOvr>
    <a:masterClrMapping/>
  </p:clrMapOvr>
  <p:transition spd="slow">
    <p:zo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2571736" y="5429264"/>
            <a:ext cx="8229600" cy="1143000"/>
          </a:xfrm>
        </p:spPr>
        <p:txBody>
          <a:bodyPr>
            <a:normAutofit fontScale="90000"/>
          </a:bodyPr>
          <a:lstStyle/>
          <a:p>
            <a:pPr eaLnBrk="1" fontAlgn="auto" hangingPunct="1">
              <a:spcAft>
                <a:spcPts val="0"/>
              </a:spcAft>
              <a:defRPr/>
            </a:pPr>
            <a:r>
              <a:rPr sz="5100" smtClean="0"/>
              <a:t> </a:t>
            </a:r>
            <a:r>
              <a:rPr sz="5100" smtClean="0">
                <a:solidFill>
                  <a:srgbClr val="000099"/>
                </a:solidFill>
              </a:rPr>
              <a:t>Farnese Atlas:</a:t>
            </a:r>
            <a:br>
              <a:rPr sz="5100" smtClean="0">
                <a:solidFill>
                  <a:srgbClr val="000099"/>
                </a:solidFill>
              </a:rPr>
            </a:br>
            <a:r>
              <a:rPr sz="3300" smtClean="0">
                <a:solidFill>
                  <a:srgbClr val="000099"/>
                </a:solidFill>
              </a:rPr>
              <a:t>Hipparchus’ star catalog ?   </a:t>
            </a:r>
            <a:r>
              <a:rPr sz="2800" smtClean="0"/>
              <a:t/>
            </a:r>
            <a:br>
              <a:rPr sz="2800" smtClean="0"/>
            </a:br>
            <a:endParaRPr sz="2800"/>
          </a:p>
        </p:txBody>
      </p:sp>
    </p:spTree>
    <p:extLst>
      <p:ext uri="{BB962C8B-B14F-4D97-AF65-F5344CB8AC3E}">
        <p14:creationId xmlns:p14="http://schemas.microsoft.com/office/powerpoint/2010/main" val="2010754902"/>
      </p:ext>
    </p:extLst>
  </p:cSld>
  <p:clrMapOvr>
    <a:masterClrMapping/>
  </p:clrMapOvr>
  <p:transition spd="slow">
    <p:zo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7764" name="Picture 4" descr="Farnese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7813" y="0"/>
            <a:ext cx="3762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428596" y="428604"/>
            <a:ext cx="8229600" cy="1143000"/>
          </a:xfrm>
        </p:spPr>
        <p:txBody>
          <a:bodyPr>
            <a:normAutofit fontScale="90000"/>
          </a:bodyPr>
          <a:lstStyle/>
          <a:p>
            <a:pPr eaLnBrk="1" fontAlgn="auto" hangingPunct="1">
              <a:spcAft>
                <a:spcPts val="0"/>
              </a:spcAft>
              <a:defRPr/>
            </a:pPr>
            <a:r>
              <a:rPr sz="5100" smtClean="0"/>
              <a:t> </a:t>
            </a:r>
            <a:r>
              <a:rPr sz="5100" smtClean="0">
                <a:solidFill>
                  <a:srgbClr val="5C1F00"/>
                </a:solidFill>
              </a:rPr>
              <a:t>Farnese Atlas:</a:t>
            </a:r>
            <a:br>
              <a:rPr sz="5100" smtClean="0">
                <a:solidFill>
                  <a:srgbClr val="5C1F00"/>
                </a:solidFill>
              </a:rPr>
            </a:br>
            <a:r>
              <a:rPr sz="3300" smtClean="0">
                <a:solidFill>
                  <a:srgbClr val="5C1F00"/>
                </a:solidFill>
              </a:rPr>
              <a:t>Hipparchus star catalog ?   </a:t>
            </a:r>
            <a:r>
              <a:rPr sz="2800" smtClean="0">
                <a:solidFill>
                  <a:srgbClr val="5C1F00"/>
                </a:solidFill>
              </a:rPr>
              <a:t/>
            </a:r>
            <a:br>
              <a:rPr sz="2800" smtClean="0">
                <a:solidFill>
                  <a:srgbClr val="5C1F00"/>
                </a:solidFill>
              </a:rPr>
            </a:br>
            <a:endParaRPr sz="2800">
              <a:solidFill>
                <a:srgbClr val="5C1F00"/>
              </a:solidFill>
            </a:endParaRPr>
          </a:p>
        </p:txBody>
      </p:sp>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TextBox 5"/>
          <p:cNvSpPr txBox="1"/>
          <p:nvPr/>
        </p:nvSpPr>
        <p:spPr>
          <a:xfrm>
            <a:off x="142875" y="1214438"/>
            <a:ext cx="4929188" cy="5632450"/>
          </a:xfrm>
          <a:prstGeom prst="rect">
            <a:avLst/>
          </a:prstGeom>
          <a:noFill/>
          <a:effectLst>
            <a:outerShdw blurRad="50800" dist="38100" dir="2700000" algn="tl" rotWithShape="0">
              <a:prstClr val="black">
                <a:alpha val="40000"/>
              </a:prstClr>
            </a:outerShdw>
          </a:effectLst>
        </p:spPr>
        <p:txBody>
          <a:bodyPr>
            <a:spAutoFit/>
          </a:bodyPr>
          <a:lstStyle/>
          <a:p>
            <a:pPr>
              <a:defRPr/>
            </a:pPr>
            <a:r>
              <a:rPr lang="en-US" dirty="0">
                <a:solidFill>
                  <a:prstClr val="white"/>
                </a:solidFill>
                <a:latin typeface="Constantia"/>
              </a:rPr>
              <a:t>  </a:t>
            </a:r>
          </a:p>
          <a:p>
            <a:pPr>
              <a:defRPr/>
            </a:pPr>
            <a:r>
              <a:rPr lang="en-US" dirty="0">
                <a:solidFill>
                  <a:srgbClr val="5C1F00"/>
                </a:solidFill>
                <a:latin typeface="Constantia"/>
              </a:rPr>
              <a:t>Farnese Atlas is the oldest surviving pictorial</a:t>
            </a:r>
          </a:p>
          <a:p>
            <a:pPr>
              <a:defRPr/>
            </a:pPr>
            <a:r>
              <a:rPr lang="en-US" dirty="0">
                <a:solidFill>
                  <a:srgbClr val="5C1F00"/>
                </a:solidFill>
                <a:latin typeface="Constantia"/>
              </a:rPr>
              <a:t>Record of Western constellations</a:t>
            </a:r>
          </a:p>
          <a:p>
            <a:pPr>
              <a:defRPr/>
            </a:pPr>
            <a:endParaRPr lang="en-US" dirty="0">
              <a:solidFill>
                <a:srgbClr val="5C1F00"/>
              </a:solidFill>
              <a:latin typeface="Constantia"/>
            </a:endParaRPr>
          </a:p>
          <a:p>
            <a:pPr>
              <a:defRPr/>
            </a:pPr>
            <a:r>
              <a:rPr lang="en-US" dirty="0">
                <a:solidFill>
                  <a:srgbClr val="5C1F00"/>
                </a:solidFill>
                <a:latin typeface="Constantia"/>
              </a:rPr>
              <a:t>Roman times ~ A.D. 150,</a:t>
            </a:r>
          </a:p>
          <a:p>
            <a:pPr>
              <a:defRPr/>
            </a:pPr>
            <a:r>
              <a:rPr lang="en-US" dirty="0">
                <a:solidFill>
                  <a:srgbClr val="5C1F00"/>
                </a:solidFill>
                <a:latin typeface="Constantia"/>
              </a:rPr>
              <a:t>presumed to represent constellations mapped in earlier Greek work</a:t>
            </a:r>
          </a:p>
          <a:p>
            <a:pPr>
              <a:defRPr/>
            </a:pPr>
            <a:endParaRPr lang="en-US" dirty="0">
              <a:solidFill>
                <a:srgbClr val="5C1F00"/>
              </a:solidFill>
              <a:latin typeface="Constantia"/>
            </a:endParaRPr>
          </a:p>
          <a:p>
            <a:pPr>
              <a:defRPr/>
            </a:pPr>
            <a:r>
              <a:rPr lang="en-US" dirty="0">
                <a:solidFill>
                  <a:srgbClr val="5C1F00"/>
                </a:solidFill>
                <a:latin typeface="Constantia"/>
              </a:rPr>
              <a:t>Atlas labors under the weight because he had been sentenced by Zeus to hold up the sky. </a:t>
            </a:r>
          </a:p>
          <a:p>
            <a:pPr>
              <a:defRPr/>
            </a:pPr>
            <a:endParaRPr lang="en-US" dirty="0">
              <a:solidFill>
                <a:srgbClr val="5C1F00"/>
              </a:solidFill>
              <a:latin typeface="Constantia"/>
            </a:endParaRPr>
          </a:p>
          <a:p>
            <a:pPr>
              <a:defRPr/>
            </a:pPr>
            <a:r>
              <a:rPr lang="en-US" dirty="0">
                <a:solidFill>
                  <a:srgbClr val="5C1F00"/>
                </a:solidFill>
                <a:latin typeface="Constantia"/>
              </a:rPr>
              <a:t>The globe shows:</a:t>
            </a:r>
          </a:p>
          <a:p>
            <a:pPr>
              <a:buFontTx/>
              <a:buChar char="-"/>
              <a:defRPr/>
            </a:pPr>
            <a:r>
              <a:rPr lang="en-US" dirty="0">
                <a:solidFill>
                  <a:srgbClr val="5C1F00"/>
                </a:solidFill>
                <a:latin typeface="Constantia"/>
              </a:rPr>
              <a:t> a depiction of the night sky as seen from    </a:t>
            </a:r>
          </a:p>
          <a:p>
            <a:pPr>
              <a:defRPr/>
            </a:pPr>
            <a:r>
              <a:rPr lang="en-US" dirty="0">
                <a:solidFill>
                  <a:srgbClr val="5C1F00"/>
                </a:solidFill>
                <a:latin typeface="Constantia"/>
              </a:rPr>
              <a:t>  outside the outermost celestial sphere</a:t>
            </a:r>
          </a:p>
          <a:p>
            <a:pPr>
              <a:buFontTx/>
              <a:buChar char="-"/>
              <a:defRPr/>
            </a:pPr>
            <a:r>
              <a:rPr lang="en-US" dirty="0">
                <a:solidFill>
                  <a:srgbClr val="5C1F00"/>
                </a:solidFill>
                <a:latin typeface="Constantia"/>
              </a:rPr>
              <a:t> low reliefs depicting 41 (42) of the </a:t>
            </a:r>
          </a:p>
          <a:p>
            <a:pPr>
              <a:defRPr/>
            </a:pPr>
            <a:r>
              <a:rPr lang="en-US" dirty="0">
                <a:solidFill>
                  <a:srgbClr val="5C1F00"/>
                </a:solidFill>
                <a:latin typeface="Constantia"/>
              </a:rPr>
              <a:t>  48 classical Greek constellations including:     </a:t>
            </a:r>
          </a:p>
          <a:p>
            <a:pPr>
              <a:defRPr/>
            </a:pPr>
            <a:r>
              <a:rPr lang="en-US" dirty="0">
                <a:solidFill>
                  <a:srgbClr val="5C1F00"/>
                </a:solidFill>
                <a:latin typeface="Constantia"/>
              </a:rPr>
              <a:t>       - Aries the ram  </a:t>
            </a:r>
          </a:p>
          <a:p>
            <a:pPr>
              <a:defRPr/>
            </a:pPr>
            <a:r>
              <a:rPr lang="en-US" dirty="0">
                <a:solidFill>
                  <a:srgbClr val="5C1F00"/>
                </a:solidFill>
                <a:latin typeface="Constantia"/>
              </a:rPr>
              <a:t>       - Cygnus the swan</a:t>
            </a:r>
          </a:p>
          <a:p>
            <a:pPr>
              <a:defRPr/>
            </a:pPr>
            <a:r>
              <a:rPr lang="en-US" dirty="0">
                <a:solidFill>
                  <a:srgbClr val="5C1F00"/>
                </a:solidFill>
                <a:latin typeface="Constantia"/>
              </a:rPr>
              <a:t>       - Hercules  </a:t>
            </a:r>
          </a:p>
          <a:p>
            <a:pPr>
              <a:defRPr/>
            </a:pPr>
            <a:r>
              <a:rPr lang="en-US" dirty="0">
                <a:solidFill>
                  <a:prstClr val="white"/>
                </a:solidFill>
                <a:latin typeface="Constantia"/>
              </a:rPr>
              <a:t>  </a:t>
            </a:r>
          </a:p>
        </p:txBody>
      </p:sp>
      <p:sp>
        <p:nvSpPr>
          <p:cNvPr id="7" name="Rectangle 6"/>
          <p:cNvSpPr/>
          <p:nvPr/>
        </p:nvSpPr>
        <p:spPr>
          <a:xfrm>
            <a:off x="142875" y="1357313"/>
            <a:ext cx="5000625" cy="5286375"/>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875960165"/>
      </p:ext>
    </p:extLst>
  </p:cSld>
  <p:clrMapOvr>
    <a:masterClrMapping/>
  </p:clrMapOvr>
  <p:transition spd="slow">
    <p:zo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dirty="0" err="1" smtClean="0"/>
              <a:t>Antikythera</a:t>
            </a:r>
            <a:r>
              <a:rPr dirty="0" smtClean="0"/>
              <a:t> Mechanism</a:t>
            </a:r>
            <a:br>
              <a:rPr dirty="0" smtClean="0"/>
            </a:br>
            <a:r>
              <a:rPr lang="el-GR" dirty="0" smtClean="0"/>
              <a:t> </a:t>
            </a:r>
            <a:r>
              <a:rPr dirty="0" smtClean="0">
                <a:sym typeface="Mathematica1"/>
              </a:rPr>
              <a:t/>
            </a:r>
            <a:br>
              <a:rPr dirty="0" smtClean="0">
                <a:sym typeface="Mathematica1"/>
              </a:rPr>
            </a:br>
            <a:r>
              <a:rPr lang="el-GR" dirty="0" smtClean="0"/>
              <a:t> </a:t>
            </a:r>
            <a:r>
              <a:rPr dirty="0" smtClean="0"/>
              <a:t/>
            </a:r>
            <a:br>
              <a:rPr dirty="0" smtClean="0"/>
            </a:br>
            <a:r>
              <a:rPr i="1" dirty="0" smtClean="0"/>
              <a:t>c</a:t>
            </a:r>
            <a:r>
              <a:rPr dirty="0" smtClean="0"/>
              <a:t>. 150 BCE</a:t>
            </a:r>
            <a:br>
              <a:rPr dirty="0" smtClean="0"/>
            </a:br>
            <a:endParaRPr dirty="0"/>
          </a:p>
        </p:txBody>
      </p:sp>
    </p:spTree>
    <p:extLst>
      <p:ext uri="{BB962C8B-B14F-4D97-AF65-F5344CB8AC3E}">
        <p14:creationId xmlns:p14="http://schemas.microsoft.com/office/powerpoint/2010/main" val="3856237853"/>
      </p:ext>
    </p:extLst>
  </p:cSld>
  <p:clrMapOvr>
    <a:masterClrMapping/>
  </p:clrMapOvr>
  <p:transition spd="slow">
    <p:zo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4" descr="antikythe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68414"/>
            <a:ext cx="8856662" cy="41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5"/>
          <p:cNvSpPr>
            <a:spLocks noChangeArrowheads="1"/>
          </p:cNvSpPr>
          <p:nvPr/>
        </p:nvSpPr>
        <p:spPr bwMode="auto">
          <a:xfrm>
            <a:off x="179388" y="1268426"/>
            <a:ext cx="8856662" cy="41751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40" tIns="45720" rIns="91440" bIns="45720"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FFFFFF"/>
              </a:solidFill>
              <a:cs typeface="Arial" pitchFamily="34" charset="0"/>
            </a:endParaRPr>
          </a:p>
        </p:txBody>
      </p:sp>
      <p:sp>
        <p:nvSpPr>
          <p:cNvPr id="13316" name="Rectangle 6"/>
          <p:cNvSpPr>
            <a:spLocks noChangeArrowheads="1"/>
          </p:cNvSpPr>
          <p:nvPr/>
        </p:nvSpPr>
        <p:spPr bwMode="auto">
          <a:xfrm>
            <a:off x="179388" y="333375"/>
            <a:ext cx="8856662" cy="8651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40" tIns="45720" rIns="91440" bIns="45720"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FFFFFF"/>
              </a:solidFill>
              <a:cs typeface="Arial" pitchFamily="34" charset="0"/>
            </a:endParaRPr>
          </a:p>
        </p:txBody>
      </p:sp>
      <p:sp>
        <p:nvSpPr>
          <p:cNvPr id="308231" name="Text Box 7"/>
          <p:cNvSpPr txBox="1">
            <a:spLocks noChangeArrowheads="1"/>
          </p:cNvSpPr>
          <p:nvPr/>
        </p:nvSpPr>
        <p:spPr bwMode="auto">
          <a:xfrm>
            <a:off x="323850" y="549275"/>
            <a:ext cx="8497888" cy="486287"/>
          </a:xfrm>
          <a:prstGeom prst="rect">
            <a:avLst/>
          </a:prstGeom>
          <a:noFill/>
          <a:ln w="9525">
            <a:noFill/>
            <a:miter lim="800000"/>
            <a:headEnd/>
            <a:tailEnd/>
          </a:ln>
          <a:effectLst/>
        </p:spPr>
        <p:txBody>
          <a:bodyPr lIns="91440" tIns="45720" rIns="91440" bIns="45720">
            <a:spAutoFit/>
          </a:bodyPr>
          <a:lstStyle/>
          <a:p>
            <a:pPr>
              <a:lnSpc>
                <a:spcPct val="80000"/>
              </a:lnSpc>
              <a:spcBef>
                <a:spcPct val="50000"/>
              </a:spcBef>
              <a:defRPr/>
            </a:pPr>
            <a:r>
              <a:rPr lang="en-US" sz="3200" b="1" dirty="0">
                <a:solidFill>
                  <a:srgbClr val="FFFFFF"/>
                </a:solidFill>
                <a:effectLst>
                  <a:outerShdw blurRad="38100" dist="38100" dir="2700000" algn="tl">
                    <a:srgbClr val="FFFFFF"/>
                  </a:outerShdw>
                </a:effectLst>
                <a:latin typeface="Arial"/>
                <a:cs typeface="Arial" pitchFamily="34" charset="0"/>
              </a:rPr>
              <a:t>    </a:t>
            </a:r>
            <a:r>
              <a:rPr lang="en-US" sz="3200" b="1" dirty="0">
                <a:solidFill>
                  <a:srgbClr val="FFFFFF"/>
                </a:solidFill>
                <a:effectLst>
                  <a:outerShdw blurRad="38100" dist="38100" dir="2700000" algn="tl">
                    <a:srgbClr val="FFFFFF"/>
                  </a:outerShdw>
                </a:effectLst>
                <a:latin typeface="Times New Roman" panose="02020603050405020304" pitchFamily="18" charset="0"/>
                <a:cs typeface="Arial" pitchFamily="34" charset="0"/>
              </a:rPr>
              <a:t>National Archaeological Museum, Athens</a:t>
            </a:r>
          </a:p>
        </p:txBody>
      </p:sp>
      <p:sp>
        <p:nvSpPr>
          <p:cNvPr id="308232" name="Text Box 8"/>
          <p:cNvSpPr txBox="1">
            <a:spLocks noChangeArrowheads="1"/>
          </p:cNvSpPr>
          <p:nvPr/>
        </p:nvSpPr>
        <p:spPr bwMode="auto">
          <a:xfrm>
            <a:off x="6" y="5684839"/>
            <a:ext cx="8893175" cy="584775"/>
          </a:xfrm>
          <a:prstGeom prst="rect">
            <a:avLst/>
          </a:prstGeom>
          <a:noFill/>
          <a:ln w="9525">
            <a:noFill/>
            <a:miter lim="800000"/>
            <a:headEnd/>
            <a:tailEnd/>
          </a:ln>
          <a:effectLst/>
        </p:spPr>
        <p:txBody>
          <a:bodyPr lIns="91440" tIns="45720" rIns="91440" bIns="45720">
            <a:spAutoFit/>
          </a:bodyPr>
          <a:lstStyle/>
          <a:p>
            <a:pPr>
              <a:spcBef>
                <a:spcPct val="50000"/>
              </a:spcBef>
              <a:defRPr/>
            </a:pPr>
            <a:r>
              <a:rPr lang="en-US" sz="3200" b="1" dirty="0">
                <a:solidFill>
                  <a:srgbClr val="FFFFFF"/>
                </a:solidFill>
                <a:effectLst>
                  <a:outerShdw blurRad="38100" dist="38100" dir="2700000" algn="tl">
                    <a:srgbClr val="FFFFFF"/>
                  </a:outerShdw>
                </a:effectLst>
                <a:latin typeface="Arial"/>
                <a:cs typeface="Arial" pitchFamily="34" charset="0"/>
              </a:rPr>
              <a:t>      </a:t>
            </a:r>
            <a:r>
              <a:rPr lang="en-US" sz="3200" b="1" dirty="0">
                <a:solidFill>
                  <a:srgbClr val="FFFFFF"/>
                </a:solidFill>
                <a:effectLst>
                  <a:outerShdw blurRad="38100" dist="38100" dir="2700000" algn="tl">
                    <a:srgbClr val="FFFFFF"/>
                  </a:outerShdw>
                </a:effectLst>
                <a:latin typeface="Times New Roman" panose="02020603050405020304" pitchFamily="18" charset="0"/>
                <a:cs typeface="Arial" pitchFamily="34" charset="0"/>
              </a:rPr>
              <a:t>Fragment C,      Fragment A,      Fragment B</a:t>
            </a:r>
          </a:p>
        </p:txBody>
      </p:sp>
      <p:sp>
        <p:nvSpPr>
          <p:cNvPr id="13319" name="Rectangle 10"/>
          <p:cNvSpPr>
            <a:spLocks noChangeArrowheads="1"/>
          </p:cNvSpPr>
          <p:nvPr/>
        </p:nvSpPr>
        <p:spPr bwMode="auto">
          <a:xfrm>
            <a:off x="179388" y="5516583"/>
            <a:ext cx="8856662" cy="8651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40" tIns="45720" rIns="91440" bIns="45720"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FFFFFF"/>
              </a:solidFill>
              <a:cs typeface="Arial" pitchFamily="34" charset="0"/>
            </a:endParaRPr>
          </a:p>
        </p:txBody>
      </p:sp>
    </p:spTree>
    <p:extLst>
      <p:ext uri="{BB962C8B-B14F-4D97-AF65-F5344CB8AC3E}">
        <p14:creationId xmlns:p14="http://schemas.microsoft.com/office/powerpoint/2010/main" val="3439827782"/>
      </p:ext>
    </p:extLst>
  </p:cSld>
  <p:clrMapOvr>
    <a:masterClrMapping/>
  </p:clrMapOvr>
  <p:transition spd="slow">
    <p:fade thruBlk="1"/>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altLang="en-US" smtClean="0"/>
          </a:p>
        </p:txBody>
      </p:sp>
      <p:pic>
        <p:nvPicPr>
          <p:cNvPr id="39939" name="Content Placeholder 3" descr="antikythera.fragment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2238" y="-1500188"/>
            <a:ext cx="9266238" cy="12157076"/>
          </a:xfrm>
        </p:spPr>
      </p:pic>
      <p:sp>
        <p:nvSpPr>
          <p:cNvPr id="39940" name="TextBox 5"/>
          <p:cNvSpPr txBox="1">
            <a:spLocks noChangeArrowheads="1"/>
          </p:cNvSpPr>
          <p:nvPr/>
        </p:nvSpPr>
        <p:spPr bwMode="auto">
          <a:xfrm>
            <a:off x="0" y="2"/>
            <a:ext cx="914400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b="1" dirty="0">
                <a:solidFill>
                  <a:srgbClr val="FFFFFF"/>
                </a:solidFill>
                <a:latin typeface="Franklin Gothic Demi Cond" pitchFamily="34" charset="0"/>
                <a:cs typeface="Arial" pitchFamily="34" charset="0"/>
              </a:rPr>
              <a:t>                                Fragment   B</a:t>
            </a:r>
          </a:p>
          <a:p>
            <a:pPr eaLnBrk="1" hangingPunct="1">
              <a:spcBef>
                <a:spcPct val="0"/>
              </a:spcBef>
              <a:buFontTx/>
              <a:buNone/>
            </a:pPr>
            <a:endParaRPr lang="en-US" altLang="en-US" sz="2800" b="1" dirty="0">
              <a:solidFill>
                <a:srgbClr val="FFFFFF"/>
              </a:solidFill>
              <a:latin typeface="Franklin Gothic Demi Cond" pitchFamily="34" charset="0"/>
              <a:cs typeface="Arial" pitchFamily="34" charset="0"/>
            </a:endParaRPr>
          </a:p>
          <a:p>
            <a:pPr eaLnBrk="1" hangingPunct="1">
              <a:spcBef>
                <a:spcPct val="0"/>
              </a:spcBef>
              <a:buFontTx/>
              <a:buNone/>
            </a:pPr>
            <a:r>
              <a:rPr lang="en-US" altLang="en-US" sz="2800" b="1" dirty="0">
                <a:solidFill>
                  <a:srgbClr val="FFFFFF"/>
                </a:solidFill>
                <a:latin typeface="Franklin Gothic Demi Cond" pitchFamily="34" charset="0"/>
                <a:cs typeface="Arial" pitchFamily="34" charset="0"/>
              </a:rPr>
              <a:t>Fragment   A</a:t>
            </a:r>
          </a:p>
          <a:p>
            <a:pPr eaLnBrk="1" hangingPunct="1">
              <a:spcBef>
                <a:spcPct val="0"/>
              </a:spcBef>
              <a:buFontTx/>
              <a:buNone/>
            </a:pPr>
            <a:endParaRPr lang="en-US" altLang="en-US" sz="2800" b="1" dirty="0">
              <a:solidFill>
                <a:srgbClr val="FFFFFF"/>
              </a:solidFill>
              <a:latin typeface="Franklin Gothic Demi Cond" pitchFamily="34" charset="0"/>
              <a:cs typeface="Arial" pitchFamily="34" charset="0"/>
            </a:endParaRPr>
          </a:p>
          <a:p>
            <a:pPr eaLnBrk="1" hangingPunct="1">
              <a:spcBef>
                <a:spcPct val="0"/>
              </a:spcBef>
              <a:buFontTx/>
              <a:buNone/>
            </a:pPr>
            <a:endParaRPr lang="en-US" altLang="en-US" sz="2800" b="1" dirty="0">
              <a:solidFill>
                <a:srgbClr val="FFFFFF"/>
              </a:solidFill>
              <a:latin typeface="Franklin Gothic Demi Cond" pitchFamily="34" charset="0"/>
              <a:cs typeface="Arial" pitchFamily="34" charset="0"/>
            </a:endParaRPr>
          </a:p>
          <a:p>
            <a:pPr eaLnBrk="1" hangingPunct="1">
              <a:spcBef>
                <a:spcPct val="0"/>
              </a:spcBef>
              <a:buFontTx/>
              <a:buNone/>
            </a:pPr>
            <a:endParaRPr lang="en-US" altLang="en-US" sz="2800" b="1" dirty="0">
              <a:solidFill>
                <a:srgbClr val="FFFFFF"/>
              </a:solidFill>
              <a:latin typeface="Franklin Gothic Demi Cond" pitchFamily="34" charset="0"/>
              <a:cs typeface="Arial" pitchFamily="34" charset="0"/>
            </a:endParaRPr>
          </a:p>
          <a:p>
            <a:pPr eaLnBrk="1" hangingPunct="1">
              <a:spcBef>
                <a:spcPct val="0"/>
              </a:spcBef>
              <a:buFontTx/>
              <a:buNone/>
            </a:pPr>
            <a:endParaRPr lang="en-US" altLang="en-US" sz="2800" b="1" dirty="0">
              <a:solidFill>
                <a:srgbClr val="FFFFFF"/>
              </a:solidFill>
              <a:latin typeface="Franklin Gothic Demi Cond" pitchFamily="34" charset="0"/>
              <a:cs typeface="Arial" pitchFamily="34" charset="0"/>
            </a:endParaRPr>
          </a:p>
          <a:p>
            <a:pPr eaLnBrk="1" hangingPunct="1">
              <a:spcBef>
                <a:spcPct val="0"/>
              </a:spcBef>
              <a:buFontTx/>
              <a:buNone/>
            </a:pPr>
            <a:endParaRPr lang="en-US" altLang="en-US" sz="2800" b="1" dirty="0">
              <a:solidFill>
                <a:srgbClr val="FFFFFF"/>
              </a:solidFill>
              <a:latin typeface="Franklin Gothic Demi Cond" pitchFamily="34" charset="0"/>
              <a:cs typeface="Arial" pitchFamily="34" charset="0"/>
            </a:endParaRPr>
          </a:p>
          <a:p>
            <a:pPr eaLnBrk="1" hangingPunct="1">
              <a:spcBef>
                <a:spcPct val="0"/>
              </a:spcBef>
              <a:buFontTx/>
              <a:buNone/>
            </a:pPr>
            <a:endParaRPr lang="en-US" altLang="en-US" sz="2800" b="1" dirty="0">
              <a:solidFill>
                <a:srgbClr val="FFFFFF"/>
              </a:solidFill>
              <a:latin typeface="Franklin Gothic Demi Cond" pitchFamily="34" charset="0"/>
              <a:cs typeface="Arial" pitchFamily="34" charset="0"/>
            </a:endParaRPr>
          </a:p>
          <a:p>
            <a:pPr eaLnBrk="1" hangingPunct="1">
              <a:spcBef>
                <a:spcPct val="0"/>
              </a:spcBef>
              <a:buFontTx/>
              <a:buNone/>
            </a:pPr>
            <a:endParaRPr lang="en-US" altLang="en-US" sz="2800" b="1" dirty="0">
              <a:solidFill>
                <a:srgbClr val="FFFFFF"/>
              </a:solidFill>
              <a:latin typeface="Franklin Gothic Demi Cond" pitchFamily="34" charset="0"/>
              <a:cs typeface="Arial" pitchFamily="34" charset="0"/>
            </a:endParaRPr>
          </a:p>
          <a:p>
            <a:pPr eaLnBrk="1" hangingPunct="1">
              <a:spcBef>
                <a:spcPct val="0"/>
              </a:spcBef>
              <a:buFontTx/>
              <a:buNone/>
            </a:pPr>
            <a:endParaRPr lang="en-US" altLang="en-US" sz="2800" b="1" dirty="0">
              <a:solidFill>
                <a:srgbClr val="FFFFFF"/>
              </a:solidFill>
              <a:latin typeface="Franklin Gothic Demi Cond" pitchFamily="34" charset="0"/>
              <a:cs typeface="Arial" pitchFamily="34" charset="0"/>
            </a:endParaRPr>
          </a:p>
          <a:p>
            <a:pPr eaLnBrk="1" hangingPunct="1">
              <a:spcBef>
                <a:spcPct val="0"/>
              </a:spcBef>
              <a:buFontTx/>
              <a:buNone/>
            </a:pPr>
            <a:endParaRPr lang="en-US" altLang="en-US" sz="2800" b="1" dirty="0">
              <a:solidFill>
                <a:srgbClr val="FFFFFF"/>
              </a:solidFill>
              <a:latin typeface="Franklin Gothic Demi Cond" pitchFamily="34" charset="0"/>
              <a:cs typeface="Arial" pitchFamily="34" charset="0"/>
            </a:endParaRPr>
          </a:p>
          <a:p>
            <a:pPr eaLnBrk="1" hangingPunct="1">
              <a:spcBef>
                <a:spcPct val="0"/>
              </a:spcBef>
              <a:buFontTx/>
              <a:buNone/>
            </a:pPr>
            <a:r>
              <a:rPr lang="en-US" altLang="en-US" sz="2800" b="1" dirty="0">
                <a:solidFill>
                  <a:srgbClr val="FFFFFF"/>
                </a:solidFill>
                <a:latin typeface="Franklin Gothic Demi Cond" pitchFamily="34" charset="0"/>
                <a:cs typeface="Arial" pitchFamily="34" charset="0"/>
              </a:rPr>
              <a:t>                                                                                                           Fragment  C</a:t>
            </a:r>
          </a:p>
        </p:txBody>
      </p:sp>
    </p:spTree>
    <p:extLst>
      <p:ext uri="{BB962C8B-B14F-4D97-AF65-F5344CB8AC3E}">
        <p14:creationId xmlns:p14="http://schemas.microsoft.com/office/powerpoint/2010/main" val="436854961"/>
      </p:ext>
    </p:extLst>
  </p:cSld>
  <p:clrMapOvr>
    <a:masterClrMapping/>
  </p:clrMapOvr>
  <p:transition spd="slow">
    <p:fade thruBlk="1"/>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ntikythera Mechanism Fragment A slices (2 - negative).mp4">
            <a:hlinkClick r:id="" action="ppaction://media"/>
          </p:cNvPr>
          <p:cNvPicPr>
            <a:picLocks noGrp="1" noChangeAspect="1"/>
          </p:cNvPicPr>
          <p:nvPr>
            <p:ph/>
            <a:videoFile r:link="rId2"/>
            <p:extLst>
              <p:ext uri="{DAA4B4D4-6D71-4841-9C94-3DE7FCFB9230}">
                <p14:media xmlns:p14="http://schemas.microsoft.com/office/powerpoint/2010/main" r:embed="rId1"/>
              </p:ext>
            </p:extLst>
          </p:nvPr>
        </p:nvPicPr>
        <p:blipFill>
          <a:blip r:embed="rId4"/>
          <a:stretch>
            <a:fillRect/>
          </a:stretch>
        </p:blipFill>
        <p:spPr>
          <a:xfrm>
            <a:off x="107504" y="764704"/>
            <a:ext cx="8960996" cy="5040560"/>
          </a:xfrm>
        </p:spPr>
      </p:pic>
    </p:spTree>
    <p:extLst>
      <p:ext uri="{BB962C8B-B14F-4D97-AF65-F5344CB8AC3E}">
        <p14:creationId xmlns:p14="http://schemas.microsoft.com/office/powerpoint/2010/main" val="3323446770"/>
      </p:ext>
    </p:extLst>
  </p:cSld>
  <p:clrMapOvr>
    <a:masterClrMapping/>
  </p:clrMapOvr>
  <p:transition spd="slow">
    <p:fade thruBlk="1"/>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7" name="Content Placeholder 3" descr="antikythera.amrp.radiograph.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915816" y="190481"/>
            <a:ext cx="6037104" cy="6499366"/>
          </a:xfrm>
        </p:spPr>
      </p:pic>
      <p:sp>
        <p:nvSpPr>
          <p:cNvPr id="5" name="Text Box 3"/>
          <p:cNvSpPr txBox="1">
            <a:spLocks noChangeArrowheads="1"/>
          </p:cNvSpPr>
          <p:nvPr/>
        </p:nvSpPr>
        <p:spPr bwMode="auto">
          <a:xfrm>
            <a:off x="-142875" y="500063"/>
            <a:ext cx="2928938" cy="5697714"/>
          </a:xfrm>
          <a:prstGeom prst="rect">
            <a:avLst/>
          </a:prstGeom>
          <a:noFill/>
          <a:ln w="9525">
            <a:noFill/>
            <a:miter lim="800000"/>
            <a:headEnd/>
            <a:tailEnd/>
          </a:ln>
          <a:effectLst/>
        </p:spPr>
        <p:txBody>
          <a:bodyPr lIns="91440" tIns="45720" rIns="91440" bIns="45720">
            <a:spAutoFit/>
          </a:bodyPr>
          <a:lstStyle/>
          <a:p>
            <a:pPr algn="ctr" eaLnBrk="0" hangingPunct="0">
              <a:spcBef>
                <a:spcPct val="50000"/>
              </a:spcBef>
              <a:defRPr/>
            </a:pPr>
            <a:r>
              <a:rPr lang="en-US" sz="3500" b="1" dirty="0" smtClean="0">
                <a:solidFill>
                  <a:srgbClr val="FFFFFF"/>
                </a:solidFill>
                <a:effectLst>
                  <a:outerShdw blurRad="38100" dist="38100" dir="2700000" algn="tl">
                    <a:srgbClr val="FFFFFF"/>
                  </a:outerShdw>
                </a:effectLst>
                <a:latin typeface="Times New Roman" pitchFamily="18" charset="0"/>
                <a:cs typeface="Arial" pitchFamily="34" charset="0"/>
              </a:rPr>
              <a:t>Interior</a:t>
            </a:r>
            <a:endParaRPr lang="en-US" sz="3500" b="1" dirty="0">
              <a:solidFill>
                <a:srgbClr val="FFFFFF"/>
              </a:solidFill>
              <a:effectLst>
                <a:outerShdw blurRad="38100" dist="38100" dir="2700000" algn="tl">
                  <a:srgbClr val="FFFFFF"/>
                </a:outerShdw>
              </a:effectLst>
              <a:latin typeface="Times New Roman" pitchFamily="18" charset="0"/>
              <a:cs typeface="Arial" pitchFamily="34" charset="0"/>
            </a:endParaRPr>
          </a:p>
          <a:p>
            <a:pPr algn="ctr" eaLnBrk="0" hangingPunct="0">
              <a:spcBef>
                <a:spcPct val="50000"/>
              </a:spcBef>
              <a:defRPr/>
            </a:pPr>
            <a:endParaRPr lang="en-US" sz="3500" b="1" dirty="0">
              <a:solidFill>
                <a:srgbClr val="FFFFFF"/>
              </a:solidFill>
              <a:effectLst>
                <a:outerShdw blurRad="38100" dist="38100" dir="2700000" algn="tl">
                  <a:srgbClr val="FFFFFF"/>
                </a:outerShdw>
              </a:effectLst>
              <a:latin typeface="Times New Roman" pitchFamily="18" charset="0"/>
              <a:cs typeface="Arial" pitchFamily="34" charset="0"/>
            </a:endParaRPr>
          </a:p>
          <a:p>
            <a:pPr algn="ctr" eaLnBrk="0" hangingPunct="0">
              <a:spcBef>
                <a:spcPct val="50000"/>
              </a:spcBef>
              <a:defRPr/>
            </a:pPr>
            <a:endParaRPr lang="en-US" sz="3500" b="1" dirty="0">
              <a:solidFill>
                <a:srgbClr val="FFFFFF"/>
              </a:solidFill>
              <a:effectLst>
                <a:outerShdw blurRad="38100" dist="38100" dir="2700000" algn="tl">
                  <a:srgbClr val="FFFFFF"/>
                </a:outerShdw>
              </a:effectLst>
              <a:latin typeface="Times New Roman" pitchFamily="18" charset="0"/>
              <a:cs typeface="Arial" pitchFamily="34" charset="0"/>
            </a:endParaRPr>
          </a:p>
          <a:p>
            <a:pPr algn="ctr" eaLnBrk="0" hangingPunct="0">
              <a:spcBef>
                <a:spcPct val="50000"/>
              </a:spcBef>
              <a:defRPr/>
            </a:pPr>
            <a:endParaRPr lang="en-US" sz="3500" b="1" dirty="0">
              <a:solidFill>
                <a:srgbClr val="FFFFFF"/>
              </a:solidFill>
              <a:effectLst>
                <a:outerShdw blurRad="38100" dist="38100" dir="2700000" algn="tl">
                  <a:srgbClr val="FFFFFF"/>
                </a:outerShdw>
              </a:effectLst>
              <a:latin typeface="Times New Roman" pitchFamily="18" charset="0"/>
              <a:cs typeface="Arial" pitchFamily="34" charset="0"/>
            </a:endParaRPr>
          </a:p>
          <a:p>
            <a:pPr algn="ctr" eaLnBrk="0" hangingPunct="0">
              <a:spcBef>
                <a:spcPct val="50000"/>
              </a:spcBef>
              <a:defRPr/>
            </a:pPr>
            <a:endParaRPr lang="en-US" sz="3500" b="1" dirty="0">
              <a:solidFill>
                <a:srgbClr val="FFFFFF"/>
              </a:solidFill>
              <a:effectLst>
                <a:outerShdw blurRad="38100" dist="38100" dir="2700000" algn="tl">
                  <a:srgbClr val="FFFFFF"/>
                </a:outerShdw>
              </a:effectLst>
              <a:latin typeface="Times New Roman" pitchFamily="18" charset="0"/>
              <a:cs typeface="Arial" pitchFamily="34" charset="0"/>
            </a:endParaRPr>
          </a:p>
          <a:p>
            <a:pPr algn="ctr" eaLnBrk="0" hangingPunct="0">
              <a:spcBef>
                <a:spcPct val="50000"/>
              </a:spcBef>
              <a:defRPr/>
            </a:pPr>
            <a:r>
              <a:rPr lang="en-US" sz="3000" b="1" dirty="0">
                <a:solidFill>
                  <a:srgbClr val="FFFFFF"/>
                </a:solidFill>
                <a:effectLst>
                  <a:outerShdw blurRad="38100" dist="38100" dir="2700000" algn="tl">
                    <a:srgbClr val="FFFFFF"/>
                  </a:outerShdw>
                </a:effectLst>
                <a:latin typeface="Times New Roman" pitchFamily="18" charset="0"/>
                <a:cs typeface="Arial" pitchFamily="34" charset="0"/>
              </a:rPr>
              <a:t>AMRP</a:t>
            </a:r>
          </a:p>
          <a:p>
            <a:pPr algn="ctr" eaLnBrk="0" hangingPunct="0">
              <a:lnSpc>
                <a:spcPct val="70000"/>
              </a:lnSpc>
              <a:spcBef>
                <a:spcPct val="50000"/>
              </a:spcBef>
              <a:defRPr/>
            </a:pPr>
            <a:r>
              <a:rPr lang="en-US" sz="3000" b="1" dirty="0">
                <a:solidFill>
                  <a:srgbClr val="FFFFFF"/>
                </a:solidFill>
                <a:effectLst>
                  <a:outerShdw blurRad="38100" dist="38100" dir="2700000" algn="tl">
                    <a:srgbClr val="FFFFFF"/>
                  </a:outerShdw>
                </a:effectLst>
                <a:latin typeface="Times New Roman" pitchFamily="18" charset="0"/>
                <a:cs typeface="Arial" pitchFamily="34" charset="0"/>
              </a:rPr>
              <a:t>X-</a:t>
            </a:r>
            <a:r>
              <a:rPr lang="en-US" sz="3000" b="1" dirty="0" err="1">
                <a:solidFill>
                  <a:srgbClr val="FFFFFF"/>
                </a:solidFill>
                <a:effectLst>
                  <a:outerShdw blurRad="38100" dist="38100" dir="2700000" algn="tl">
                    <a:srgbClr val="FFFFFF"/>
                  </a:outerShdw>
                </a:effectLst>
                <a:latin typeface="Times New Roman" pitchFamily="18" charset="0"/>
                <a:cs typeface="Arial" pitchFamily="34" charset="0"/>
              </a:rPr>
              <a:t>Tek</a:t>
            </a:r>
            <a:r>
              <a:rPr lang="en-US" sz="3000" b="1" dirty="0">
                <a:solidFill>
                  <a:srgbClr val="FFFFFF"/>
                </a:solidFill>
                <a:effectLst>
                  <a:outerShdw blurRad="38100" dist="38100" dir="2700000" algn="tl">
                    <a:srgbClr val="FFFFFF"/>
                  </a:outerShdw>
                </a:effectLst>
                <a:latin typeface="Times New Roman" pitchFamily="18" charset="0"/>
                <a:cs typeface="Arial" pitchFamily="34" charset="0"/>
              </a:rPr>
              <a:t> X-ray </a:t>
            </a:r>
          </a:p>
          <a:p>
            <a:pPr algn="ctr" eaLnBrk="0" hangingPunct="0">
              <a:lnSpc>
                <a:spcPct val="70000"/>
              </a:lnSpc>
              <a:spcBef>
                <a:spcPct val="50000"/>
              </a:spcBef>
              <a:defRPr/>
            </a:pPr>
            <a:r>
              <a:rPr lang="en-US" sz="3000" b="1" dirty="0">
                <a:solidFill>
                  <a:srgbClr val="FFFFFF"/>
                </a:solidFill>
                <a:effectLst>
                  <a:outerShdw blurRad="38100" dist="38100" dir="2700000" algn="tl">
                    <a:srgbClr val="FFFFFF"/>
                  </a:outerShdw>
                </a:effectLst>
                <a:latin typeface="Times New Roman" pitchFamily="18" charset="0"/>
                <a:cs typeface="Arial" pitchFamily="34" charset="0"/>
              </a:rPr>
              <a:t>Tomography</a:t>
            </a:r>
            <a:endParaRPr lang="en-US" sz="3000" b="1" dirty="0">
              <a:solidFill>
                <a:srgbClr val="FFFFFF"/>
              </a:solidFill>
              <a:effectLst>
                <a:outerShdw blurRad="38100" dist="38100" dir="2700000" algn="tl">
                  <a:srgbClr val="FFFFFF"/>
                </a:outerShdw>
              </a:effectLst>
              <a:latin typeface="Papyrus" pitchFamily="66" charset="0"/>
              <a:cs typeface="Arial" pitchFamily="34" charset="0"/>
            </a:endParaRPr>
          </a:p>
        </p:txBody>
      </p:sp>
      <p:sp>
        <p:nvSpPr>
          <p:cNvPr id="2" name="Rectangle 1"/>
          <p:cNvSpPr/>
          <p:nvPr/>
        </p:nvSpPr>
        <p:spPr>
          <a:xfrm>
            <a:off x="107504" y="116632"/>
            <a:ext cx="2678559" cy="655272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6" name="Rectangle 5"/>
          <p:cNvSpPr/>
          <p:nvPr/>
        </p:nvSpPr>
        <p:spPr>
          <a:xfrm>
            <a:off x="2910876" y="116632"/>
            <a:ext cx="6053612" cy="655272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749505365"/>
      </p:ext>
    </p:extLst>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1454" y="-1971600"/>
            <a:ext cx="4214842" cy="2928934"/>
          </a:xfrm>
        </p:spPr>
        <p:txBody>
          <a:bodyPr>
            <a:noAutofit/>
          </a:bodyPr>
          <a:lstStyle/>
          <a:p>
            <a:pPr eaLnBrk="1" fontAlgn="auto" hangingPunct="1">
              <a:spcAft>
                <a:spcPts val="0"/>
              </a:spcAft>
              <a:defRPr/>
            </a:pPr>
            <a:r>
              <a:rPr sz="3500" dirty="0" smtClean="0">
                <a:solidFill>
                  <a:schemeClr val="tx1"/>
                </a:solidFill>
              </a:rPr>
              <a:t>ENUMA ANU ENLIL</a:t>
            </a:r>
            <a:endParaRPr sz="3500" dirty="0">
              <a:solidFill>
                <a:schemeClr val="tx1"/>
              </a:solidFill>
            </a:endParaRPr>
          </a:p>
        </p:txBody>
      </p:sp>
      <p:sp>
        <p:nvSpPr>
          <p:cNvPr id="5" name="Rectangle 4"/>
          <p:cNvSpPr/>
          <p:nvPr/>
        </p:nvSpPr>
        <p:spPr>
          <a:xfrm>
            <a:off x="4286250" y="142875"/>
            <a:ext cx="4714875" cy="657225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428625" y="966148"/>
            <a:ext cx="3714750" cy="5748977"/>
          </a:xfrm>
          <a:prstGeom prst="rect">
            <a:avLst/>
          </a:prstGeom>
          <a:solidFill>
            <a:schemeClr val="bg1"/>
          </a:solidFill>
          <a:ln w="38100">
            <a:solidFill>
              <a:schemeClr val="tx1"/>
            </a:solidFill>
          </a:ln>
          <a:effectLst>
            <a:outerShdw blurRad="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TextBox 7"/>
          <p:cNvSpPr txBox="1"/>
          <p:nvPr/>
        </p:nvSpPr>
        <p:spPr>
          <a:xfrm>
            <a:off x="428625" y="1052736"/>
            <a:ext cx="3857625" cy="3385542"/>
          </a:xfrm>
          <a:prstGeom prst="rect">
            <a:avLst/>
          </a:prstGeom>
          <a:noFill/>
        </p:spPr>
        <p:txBody>
          <a:bodyPr>
            <a:spAutoFit/>
          </a:bodyPr>
          <a:lstStyle/>
          <a:p>
            <a:r>
              <a:rPr lang="en-GB" sz="1200" dirty="0" smtClean="0">
                <a:latin typeface="Constantia" panose="02030602050306030303" pitchFamily="18" charset="0"/>
              </a:rPr>
              <a:t> </a:t>
            </a:r>
          </a:p>
          <a:p>
            <a:r>
              <a:rPr lang="nl-NL" sz="1600" dirty="0" smtClean="0">
                <a:latin typeface="Constantia" panose="02030602050306030303" pitchFamily="18" charset="0"/>
              </a:rPr>
              <a:t>Old text, probably Kassite period</a:t>
            </a:r>
          </a:p>
          <a:p>
            <a:r>
              <a:rPr lang="nl-NL" sz="1600" dirty="0">
                <a:latin typeface="Constantia" panose="02030602050306030303" pitchFamily="18" charset="0"/>
              </a:rPr>
              <a:t> </a:t>
            </a:r>
            <a:r>
              <a:rPr lang="nl-NL" sz="1600" dirty="0" smtClean="0">
                <a:latin typeface="Constantia" panose="02030602050306030303" pitchFamily="18" charset="0"/>
              </a:rPr>
              <a:t>      (1595-1157 BCE)</a:t>
            </a:r>
            <a:endParaRPr lang="en-GB" sz="1600" dirty="0">
              <a:latin typeface="Constantia" panose="02030602050306030303" pitchFamily="18" charset="0"/>
            </a:endParaRPr>
          </a:p>
          <a:p>
            <a:endParaRPr lang="en-GB" sz="1400" dirty="0" smtClean="0">
              <a:latin typeface="Constantia" panose="02030602050306030303" pitchFamily="18" charset="0"/>
            </a:endParaRPr>
          </a:p>
          <a:p>
            <a:endParaRPr lang="en-GB" sz="1400" dirty="0">
              <a:latin typeface="Constantia" panose="02030602050306030303" pitchFamily="18" charset="0"/>
            </a:endParaRPr>
          </a:p>
          <a:p>
            <a:pPr marL="285750" indent="-285750">
              <a:buFont typeface="Arial" panose="020B0604020202020204" pitchFamily="34" charset="0"/>
              <a:buChar char="•"/>
            </a:pPr>
            <a:r>
              <a:rPr lang="en-GB" sz="1400" dirty="0">
                <a:latin typeface="Constantia" panose="02030602050306030303" pitchFamily="18" charset="0"/>
              </a:rPr>
              <a:t>A</a:t>
            </a:r>
            <a:r>
              <a:rPr lang="en-GB" sz="1400" dirty="0" smtClean="0">
                <a:latin typeface="Constantia" panose="02030602050306030303" pitchFamily="18" charset="0"/>
              </a:rPr>
              <a:t> </a:t>
            </a:r>
            <a:r>
              <a:rPr lang="en-GB" sz="1400" dirty="0">
                <a:latin typeface="Constantia" panose="02030602050306030303" pitchFamily="18" charset="0"/>
              </a:rPr>
              <a:t>major series of 68 or 70 tablets </a:t>
            </a:r>
          </a:p>
          <a:p>
            <a:pPr marL="285750" indent="-285750">
              <a:buFont typeface="Arial" panose="020B0604020202020204" pitchFamily="34" charset="0"/>
              <a:buChar char="•"/>
            </a:pPr>
            <a:r>
              <a:rPr lang="en-GB" sz="1400" dirty="0" smtClean="0">
                <a:latin typeface="Constantia" panose="02030602050306030303" pitchFamily="18" charset="0"/>
              </a:rPr>
              <a:t>dealing </a:t>
            </a:r>
            <a:r>
              <a:rPr lang="en-GB" sz="1400" dirty="0">
                <a:latin typeface="Constantia" panose="02030602050306030303" pitchFamily="18" charset="0"/>
              </a:rPr>
              <a:t>with Babylonian astrology. </a:t>
            </a:r>
            <a:endParaRPr lang="en-GB" sz="1400" dirty="0" smtClean="0">
              <a:latin typeface="Constantia" panose="02030602050306030303" pitchFamily="18" charset="0"/>
            </a:endParaRPr>
          </a:p>
          <a:p>
            <a:pPr marL="285750" indent="-285750">
              <a:buFont typeface="Arial" panose="020B0604020202020204" pitchFamily="34" charset="0"/>
              <a:buChar char="•"/>
            </a:pPr>
            <a:endParaRPr lang="en-GB" sz="1400" dirty="0">
              <a:latin typeface="Constantia" panose="02030602050306030303" pitchFamily="18" charset="0"/>
            </a:endParaRPr>
          </a:p>
          <a:p>
            <a:pPr marL="285750" indent="-285750">
              <a:buFont typeface="Arial" panose="020B0604020202020204" pitchFamily="34" charset="0"/>
              <a:buChar char="•"/>
            </a:pPr>
            <a:r>
              <a:rPr lang="en-GB" sz="1400" dirty="0" smtClean="0">
                <a:latin typeface="Constantia" panose="02030602050306030303" pitchFamily="18" charset="0"/>
              </a:rPr>
              <a:t>bulk is a </a:t>
            </a:r>
            <a:r>
              <a:rPr lang="en-GB" sz="1400" dirty="0">
                <a:latin typeface="Constantia" panose="02030602050306030303" pitchFamily="18" charset="0"/>
              </a:rPr>
              <a:t>substantial collection of omens, estimated to number between 6500 and 7000, </a:t>
            </a:r>
            <a:endParaRPr lang="en-GB" sz="1400" dirty="0" smtClean="0">
              <a:latin typeface="Constantia" panose="02030602050306030303" pitchFamily="18" charset="0"/>
            </a:endParaRPr>
          </a:p>
          <a:p>
            <a:pPr marL="285750" indent="-285750">
              <a:buFont typeface="Arial" panose="020B0604020202020204" pitchFamily="34" charset="0"/>
              <a:buChar char="•"/>
            </a:pPr>
            <a:endParaRPr lang="en-GB" sz="1400" dirty="0">
              <a:latin typeface="Constantia" panose="02030602050306030303" pitchFamily="18" charset="0"/>
            </a:endParaRPr>
          </a:p>
          <a:p>
            <a:pPr marL="285750" indent="-285750">
              <a:buFont typeface="Arial" panose="020B0604020202020204" pitchFamily="34" charset="0"/>
              <a:buChar char="•"/>
            </a:pPr>
            <a:r>
              <a:rPr lang="en-GB" sz="1400" dirty="0" smtClean="0">
                <a:latin typeface="Constantia" panose="02030602050306030303" pitchFamily="18" charset="0"/>
              </a:rPr>
              <a:t>interpreting </a:t>
            </a:r>
            <a:r>
              <a:rPr lang="en-GB" sz="1400" dirty="0">
                <a:latin typeface="Constantia" panose="02030602050306030303" pitchFamily="18" charset="0"/>
              </a:rPr>
              <a:t>a wide variety of celestial and atmospheric phenomena in terms relevant to the king and </a:t>
            </a:r>
            <a:r>
              <a:rPr lang="en-GB" sz="1400" dirty="0" smtClean="0">
                <a:latin typeface="Constantia" panose="02030602050306030303" pitchFamily="18" charset="0"/>
              </a:rPr>
              <a:t>state</a:t>
            </a:r>
            <a:endParaRPr lang="en-US" sz="1500" b="1" dirty="0">
              <a:solidFill>
                <a:prstClr val="white"/>
              </a:solidFill>
              <a:latin typeface="Constantia"/>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7688" y="188640"/>
            <a:ext cx="2511538" cy="36626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2780928"/>
            <a:ext cx="2526458" cy="3684418"/>
          </a:xfrm>
          <a:prstGeom prst="rect">
            <a:avLst/>
          </a:prstGeom>
        </p:spPr>
      </p:pic>
      <p:sp>
        <p:nvSpPr>
          <p:cNvPr id="6" name="Rectangle 5"/>
          <p:cNvSpPr/>
          <p:nvPr/>
        </p:nvSpPr>
        <p:spPr>
          <a:xfrm>
            <a:off x="8532440" y="5733256"/>
            <a:ext cx="36004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279094329"/>
      </p:ext>
    </p:extLst>
  </p:cSld>
  <p:clrMapOvr>
    <a:masterClrMapping/>
  </p:clrMapOvr>
  <p:transition spd="slow">
    <p:zoom/>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endParaRPr lang="en-US" altLang="en-US" smtClean="0"/>
          </a:p>
        </p:txBody>
      </p:sp>
      <p:pic>
        <p:nvPicPr>
          <p:cNvPr id="58371" name="Content Placeholder 3" descr="antikythera.cpu.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775825" cy="6858000"/>
          </a:xfrm>
        </p:spPr>
      </p:pic>
    </p:spTree>
    <p:extLst>
      <p:ext uri="{BB962C8B-B14F-4D97-AF65-F5344CB8AC3E}">
        <p14:creationId xmlns:p14="http://schemas.microsoft.com/office/powerpoint/2010/main" val="2843817744"/>
      </p:ext>
    </p:extLst>
  </p:cSld>
  <p:clrMapOvr>
    <a:masterClrMapping/>
  </p:clrMapOvr>
  <p:transition spd="slow">
    <p:fade thruBlk="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525" y="332656"/>
            <a:ext cx="8516365" cy="5976664"/>
          </a:xfrm>
        </p:spPr>
      </p:pic>
      <p:sp>
        <p:nvSpPr>
          <p:cNvPr id="5" name="Rectangle 4"/>
          <p:cNvSpPr/>
          <p:nvPr/>
        </p:nvSpPr>
        <p:spPr>
          <a:xfrm>
            <a:off x="281946" y="332656"/>
            <a:ext cx="8496944" cy="597666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6" name="TextBox 5"/>
          <p:cNvSpPr txBox="1"/>
          <p:nvPr/>
        </p:nvSpPr>
        <p:spPr>
          <a:xfrm>
            <a:off x="5004048" y="6312484"/>
            <a:ext cx="3918858" cy="307777"/>
          </a:xfrm>
          <a:prstGeom prst="rect">
            <a:avLst/>
          </a:prstGeom>
          <a:noFill/>
        </p:spPr>
        <p:txBody>
          <a:bodyPr wrap="square" rtlCol="0">
            <a:spAutoFit/>
          </a:bodyPr>
          <a:lstStyle/>
          <a:p>
            <a:r>
              <a:rPr lang="nl-NL" sz="1400" dirty="0">
                <a:solidFill>
                  <a:srgbClr val="FFFFFF"/>
                </a:solidFill>
                <a:latin typeface="Arial" pitchFamily="34" charset="0"/>
                <a:cs typeface="Arial" pitchFamily="34" charset="0"/>
              </a:rPr>
              <a:t>i</a:t>
            </a:r>
            <a:r>
              <a:rPr lang="nl-NL" sz="1400" dirty="0" smtClean="0">
                <a:solidFill>
                  <a:srgbClr val="FFFFFF"/>
                </a:solidFill>
                <a:latin typeface="Arial" pitchFamily="34" charset="0"/>
                <a:cs typeface="Arial" pitchFamily="34" charset="0"/>
              </a:rPr>
              <a:t>mage courtesy:  Tony Freeth/Images First Ltd.</a:t>
            </a:r>
            <a:endParaRPr lang="en-GB" sz="14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562756991"/>
      </p:ext>
    </p:extLst>
  </p:cSld>
  <p:clrMapOvr>
    <a:masterClrMapping/>
  </p:clrMapOvr>
  <p:transition spd="slow">
    <p:fade thruBlk="1"/>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476672"/>
            <a:ext cx="6701730" cy="5832648"/>
          </a:xfrm>
        </p:spPr>
      </p:pic>
      <p:sp>
        <p:nvSpPr>
          <p:cNvPr id="5" name="TextBox 4"/>
          <p:cNvSpPr txBox="1"/>
          <p:nvPr/>
        </p:nvSpPr>
        <p:spPr>
          <a:xfrm>
            <a:off x="4139952" y="6245289"/>
            <a:ext cx="2880320" cy="307777"/>
          </a:xfrm>
          <a:prstGeom prst="rect">
            <a:avLst/>
          </a:prstGeom>
          <a:noFill/>
        </p:spPr>
        <p:txBody>
          <a:bodyPr wrap="square" rtlCol="0">
            <a:spAutoFit/>
          </a:bodyPr>
          <a:lstStyle/>
          <a:p>
            <a:r>
              <a:rPr lang="nl-NL" sz="1400" dirty="0" smtClean="0">
                <a:solidFill>
                  <a:srgbClr val="FFFFFF"/>
                </a:solidFill>
                <a:latin typeface="Times New Roman" panose="02020603050405020304" pitchFamily="18" charset="0"/>
                <a:cs typeface="Arial" pitchFamily="34" charset="0"/>
              </a:rPr>
              <a:t>AMRP/Alexander Jones</a:t>
            </a:r>
            <a:endParaRPr lang="en-GB" sz="1400" dirty="0">
              <a:solidFill>
                <a:srgbClr val="FFFFFF"/>
              </a:solidFill>
              <a:latin typeface="Times New Roman" panose="02020603050405020304" pitchFamily="18" charset="0"/>
              <a:cs typeface="Arial" pitchFamily="34" charset="0"/>
            </a:endParaRPr>
          </a:p>
        </p:txBody>
      </p:sp>
      <p:cxnSp>
        <p:nvCxnSpPr>
          <p:cNvPr id="7" name="Straight Arrow Connector 6"/>
          <p:cNvCxnSpPr/>
          <p:nvPr/>
        </p:nvCxnSpPr>
        <p:spPr>
          <a:xfrm flipH="1">
            <a:off x="5769361" y="4869160"/>
            <a:ext cx="2979103"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56176" y="4884710"/>
            <a:ext cx="2880320" cy="307777"/>
          </a:xfrm>
          <a:prstGeom prst="rect">
            <a:avLst/>
          </a:prstGeom>
          <a:noFill/>
        </p:spPr>
        <p:txBody>
          <a:bodyPr wrap="square" rtlCol="0">
            <a:spAutoFit/>
          </a:bodyPr>
          <a:lstStyle/>
          <a:p>
            <a:r>
              <a:rPr lang="nl-NL" sz="1400" dirty="0" smtClean="0">
                <a:solidFill>
                  <a:srgbClr val="FFFFFF"/>
                </a:solidFill>
                <a:latin typeface="Times New Roman" panose="02020603050405020304" pitchFamily="18" charset="0"/>
                <a:cs typeface="Arial" pitchFamily="34" charset="0"/>
              </a:rPr>
              <a:t>                       ... </a:t>
            </a:r>
            <a:r>
              <a:rPr lang="nl-NL" sz="1400" dirty="0">
                <a:solidFill>
                  <a:srgbClr val="FFFFFF"/>
                </a:solidFill>
                <a:latin typeface="Times New Roman" panose="02020603050405020304" pitchFamily="18" charset="0"/>
                <a:cs typeface="Arial" pitchFamily="34" charset="0"/>
              </a:rPr>
              <a:t>o</a:t>
            </a:r>
            <a:r>
              <a:rPr lang="nl-NL" sz="1400" dirty="0" smtClean="0">
                <a:solidFill>
                  <a:srgbClr val="FFFFFF"/>
                </a:solidFill>
                <a:latin typeface="Times New Roman" panose="02020603050405020304" pitchFamily="18" charset="0"/>
                <a:cs typeface="Arial" pitchFamily="34" charset="0"/>
              </a:rPr>
              <a:t>f the Cosmos ...</a:t>
            </a:r>
            <a:endParaRPr lang="en-GB" sz="1400" dirty="0">
              <a:solidFill>
                <a:srgbClr val="FFFFFF"/>
              </a:solidFill>
              <a:latin typeface="Times New Roman" panose="02020603050405020304" pitchFamily="18" charset="0"/>
              <a:cs typeface="Arial" pitchFamily="34" charset="0"/>
            </a:endParaRPr>
          </a:p>
        </p:txBody>
      </p:sp>
      <p:sp>
        <p:nvSpPr>
          <p:cNvPr id="11" name="TextBox 10"/>
          <p:cNvSpPr txBox="1"/>
          <p:nvPr/>
        </p:nvSpPr>
        <p:spPr>
          <a:xfrm>
            <a:off x="6263680" y="2705199"/>
            <a:ext cx="2880320" cy="523220"/>
          </a:xfrm>
          <a:prstGeom prst="rect">
            <a:avLst/>
          </a:prstGeom>
          <a:noFill/>
        </p:spPr>
        <p:txBody>
          <a:bodyPr wrap="square" rtlCol="0">
            <a:spAutoFit/>
          </a:bodyPr>
          <a:lstStyle/>
          <a:p>
            <a:r>
              <a:rPr lang="nl-NL" sz="1400" dirty="0" smtClean="0">
                <a:solidFill>
                  <a:srgbClr val="FFFFFF"/>
                </a:solidFill>
                <a:latin typeface="Times New Roman" panose="02020603050405020304" pitchFamily="18" charset="0"/>
                <a:cs typeface="Arial" pitchFamily="34" charset="0"/>
              </a:rPr>
              <a:t>                       ... Phosphorou  ...</a:t>
            </a:r>
          </a:p>
          <a:p>
            <a:r>
              <a:rPr lang="nl-NL" sz="1400" dirty="0">
                <a:solidFill>
                  <a:srgbClr val="FFFFFF"/>
                </a:solidFill>
                <a:latin typeface="Times New Roman" panose="02020603050405020304" pitchFamily="18" charset="0"/>
                <a:cs typeface="Arial" pitchFamily="34" charset="0"/>
              </a:rPr>
              <a:t> </a:t>
            </a:r>
            <a:r>
              <a:rPr lang="nl-NL" sz="1400" dirty="0" smtClean="0">
                <a:solidFill>
                  <a:srgbClr val="FFFFFF"/>
                </a:solidFill>
                <a:latin typeface="Times New Roman" panose="02020603050405020304" pitchFamily="18" charset="0"/>
                <a:cs typeface="Arial" pitchFamily="34" charset="0"/>
              </a:rPr>
              <a:t>                          Venus !</a:t>
            </a:r>
            <a:endParaRPr lang="en-GB" sz="1400" dirty="0">
              <a:solidFill>
                <a:srgbClr val="FFFFFF"/>
              </a:solidFill>
              <a:latin typeface="Times New Roman" panose="02020603050405020304" pitchFamily="18" charset="0"/>
              <a:cs typeface="Arial" pitchFamily="34" charset="0"/>
            </a:endParaRPr>
          </a:p>
        </p:txBody>
      </p:sp>
      <p:cxnSp>
        <p:nvCxnSpPr>
          <p:cNvPr id="12" name="Straight Arrow Connector 11"/>
          <p:cNvCxnSpPr/>
          <p:nvPr/>
        </p:nvCxnSpPr>
        <p:spPr>
          <a:xfrm flipH="1">
            <a:off x="5592959" y="2708920"/>
            <a:ext cx="2979103"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599360"/>
      </p:ext>
    </p:extLst>
  </p:cSld>
  <p:clrMapOvr>
    <a:masterClrMapping/>
  </p:clrMapOvr>
  <p:transition spd="slow">
    <p:fade thruBlk="1"/>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4"/>
          <p:cNvSpPr>
            <a:spLocks noGrp="1" noChangeArrowheads="1"/>
          </p:cNvSpPr>
          <p:nvPr>
            <p:ph type="body" idx="1"/>
          </p:nvPr>
        </p:nvSpPr>
        <p:spPr>
          <a:xfrm>
            <a:off x="428625" y="857253"/>
            <a:ext cx="8229600" cy="2500313"/>
          </a:xfrm>
        </p:spPr>
        <p:txBody>
          <a:bodyPr/>
          <a:lstStyle/>
          <a:p>
            <a:pPr eaLnBrk="1" hangingPunct="1">
              <a:buFontTx/>
              <a:buNone/>
            </a:pPr>
            <a:r>
              <a:rPr lang="en-US" altLang="en-US" sz="2000" dirty="0">
                <a:latin typeface="Times New Roman" panose="02020603050405020304" pitchFamily="18" charset="0"/>
                <a:sym typeface="Mathematica1" pitchFamily="2" charset="2"/>
              </a:rPr>
              <a:t>Technical  Inscriptions:</a:t>
            </a:r>
          </a:p>
          <a:p>
            <a:pPr eaLnBrk="1" hangingPunct="1">
              <a:buFontTx/>
              <a:buNone/>
            </a:pPr>
            <a:endParaRPr lang="en-US" altLang="en-US" sz="2000" dirty="0">
              <a:latin typeface="Times New Roman" panose="02020603050405020304" pitchFamily="18" charset="0"/>
              <a:sym typeface="Mathematica1" pitchFamily="2" charset="2"/>
            </a:endParaRPr>
          </a:p>
          <a:p>
            <a:pPr eaLnBrk="1" hangingPunct="1">
              <a:buFontTx/>
              <a:buNone/>
            </a:pPr>
            <a:r>
              <a:rPr lang="en-US" altLang="en-US" sz="2000" dirty="0">
                <a:latin typeface="Times New Roman" panose="02020603050405020304" pitchFamily="18" charset="0"/>
                <a:sym typeface="Mathematica1" pitchFamily="2" charset="2"/>
              </a:rPr>
              <a:t>   “Tap”;   “Gnomon”;  “Perforations”;  “Pointers”;   “Gears”;    </a:t>
            </a:r>
          </a:p>
          <a:p>
            <a:pPr eaLnBrk="1" hangingPunct="1">
              <a:buFontTx/>
              <a:buNone/>
            </a:pPr>
            <a:r>
              <a:rPr lang="en-US" altLang="en-US" sz="2000" dirty="0">
                <a:latin typeface="Times New Roman" panose="02020603050405020304" pitchFamily="18" charset="0"/>
                <a:sym typeface="Mathematica1" pitchFamily="2" charset="2"/>
              </a:rPr>
              <a:t>   “Spiral  divided  in  235  sections …”</a:t>
            </a:r>
          </a:p>
          <a:p>
            <a:pPr eaLnBrk="1" hangingPunct="1">
              <a:buFontTx/>
              <a:buNone/>
            </a:pPr>
            <a:r>
              <a:rPr lang="en-US" altLang="en-US" sz="2000" dirty="0">
                <a:latin typeface="Times New Roman" panose="02020603050405020304" pitchFamily="18" charset="0"/>
                <a:sym typeface="Mathematica1" pitchFamily="2" charset="2"/>
              </a:rPr>
              <a:t>   “small golden  ball”</a:t>
            </a:r>
          </a:p>
          <a:p>
            <a:pPr eaLnBrk="1" hangingPunct="1">
              <a:buFontTx/>
              <a:buNone/>
            </a:pPr>
            <a:r>
              <a:rPr lang="en-US" altLang="en-US" sz="2000" dirty="0">
                <a:latin typeface="Times New Roman" panose="02020603050405020304" pitchFamily="18" charset="0"/>
                <a:sym typeface="Mathematica1" pitchFamily="2" charset="2"/>
              </a:rPr>
              <a:t>   “small ball” </a:t>
            </a:r>
          </a:p>
          <a:p>
            <a:pPr eaLnBrk="1" hangingPunct="1">
              <a:buFontTx/>
              <a:buNone/>
            </a:pPr>
            <a:endParaRPr lang="en-US" altLang="en-US" sz="2000" dirty="0">
              <a:solidFill>
                <a:srgbClr val="FFFF99"/>
              </a:solidFill>
              <a:latin typeface="Papyrus" pitchFamily="66" charset="0"/>
              <a:sym typeface="Mathematica1" pitchFamily="2" charset="2"/>
            </a:endParaRPr>
          </a:p>
          <a:p>
            <a:pPr eaLnBrk="1" hangingPunct="1">
              <a:buFontTx/>
              <a:buNone/>
            </a:pPr>
            <a:endParaRPr lang="en-US" altLang="en-US" sz="2000" dirty="0">
              <a:solidFill>
                <a:srgbClr val="FFFF99"/>
              </a:solidFill>
              <a:latin typeface="Papyrus" pitchFamily="66" charset="0"/>
              <a:sym typeface="Mathematica1" pitchFamily="2" charset="2"/>
            </a:endParaRPr>
          </a:p>
        </p:txBody>
      </p:sp>
      <p:sp>
        <p:nvSpPr>
          <p:cNvPr id="72707" name="Rectangle 5"/>
          <p:cNvSpPr>
            <a:spLocks noChangeArrowheads="1"/>
          </p:cNvSpPr>
          <p:nvPr/>
        </p:nvSpPr>
        <p:spPr bwMode="auto">
          <a:xfrm>
            <a:off x="285750" y="642938"/>
            <a:ext cx="8566150" cy="25717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40" tIns="45720" rIns="91440" bIns="45720"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FFFFFF"/>
              </a:solidFill>
              <a:cs typeface="Arial" pitchFamily="34" charset="0"/>
            </a:endParaRPr>
          </a:p>
        </p:txBody>
      </p:sp>
      <p:sp>
        <p:nvSpPr>
          <p:cNvPr id="4" name="Rectangle 4"/>
          <p:cNvSpPr txBox="1">
            <a:spLocks noChangeArrowheads="1"/>
          </p:cNvSpPr>
          <p:nvPr/>
        </p:nvSpPr>
        <p:spPr bwMode="auto">
          <a:xfrm>
            <a:off x="428625" y="3714762"/>
            <a:ext cx="8229600" cy="2500313"/>
          </a:xfrm>
          <a:prstGeom prst="rect">
            <a:avLst/>
          </a:prstGeom>
          <a:noFill/>
          <a:ln w="9525">
            <a:noFill/>
            <a:miter lim="800000"/>
            <a:headEnd/>
            <a:tailEnd/>
          </a:ln>
        </p:spPr>
        <p:txBody>
          <a:bodyPr lIns="91440" tIns="45720" rIns="91440" bIns="45720"/>
          <a:lstStyle/>
          <a:p>
            <a:pPr marL="342900" indent="-342900">
              <a:spcBef>
                <a:spcPct val="20000"/>
              </a:spcBef>
              <a:defRPr/>
            </a:pPr>
            <a:r>
              <a:rPr lang="en-US" sz="2000" kern="0" dirty="0">
                <a:solidFill>
                  <a:srgbClr val="FFFFFF"/>
                </a:solidFill>
                <a:latin typeface="Times New Roman" panose="02020603050405020304" pitchFamily="18" charset="0"/>
                <a:cs typeface="Arial" pitchFamily="34" charset="0"/>
                <a:sym typeface="Mathematica1" pitchFamily="2" charset="2"/>
              </a:rPr>
              <a:t>Astronomical   Inscriptions:</a:t>
            </a:r>
          </a:p>
          <a:p>
            <a:pPr marL="342900" indent="-342900">
              <a:spcBef>
                <a:spcPct val="20000"/>
              </a:spcBef>
              <a:defRPr/>
            </a:pPr>
            <a:endParaRPr lang="en-US" sz="2000" kern="0" dirty="0">
              <a:solidFill>
                <a:srgbClr val="FFFFFF"/>
              </a:solidFill>
              <a:latin typeface="Times New Roman" panose="02020603050405020304" pitchFamily="18" charset="0"/>
              <a:cs typeface="Arial" pitchFamily="34" charset="0"/>
              <a:sym typeface="Mathematica1" pitchFamily="2" charset="2"/>
            </a:endParaRPr>
          </a:p>
          <a:p>
            <a:pPr marL="342900" indent="-342900">
              <a:spcBef>
                <a:spcPct val="20000"/>
              </a:spcBef>
              <a:defRPr/>
            </a:pPr>
            <a:r>
              <a:rPr lang="en-US" sz="2000" kern="0" dirty="0">
                <a:solidFill>
                  <a:srgbClr val="FFFFFF"/>
                </a:solidFill>
                <a:latin typeface="Times New Roman" panose="02020603050405020304" pitchFamily="18" charset="0"/>
                <a:cs typeface="Arial" pitchFamily="34" charset="0"/>
                <a:sym typeface="Mathematica1"/>
              </a:rPr>
              <a:t> “</a:t>
            </a:r>
            <a:r>
              <a:rPr lang="en-US" sz="2000" kern="0" dirty="0">
                <a:solidFill>
                  <a:srgbClr val="FFFFFF"/>
                </a:solidFill>
                <a:latin typeface="Times New Roman" panose="02020603050405020304" pitchFamily="18" charset="0"/>
                <a:cs typeface="Arial" pitchFamily="34" charset="0"/>
                <a:sym typeface="Mathematica1" pitchFamily="2" charset="2"/>
              </a:rPr>
              <a:t></a:t>
            </a:r>
            <a:r>
              <a:rPr lang="en-US" sz="2000" kern="0" dirty="0">
                <a:solidFill>
                  <a:srgbClr val="FFFFFF"/>
                </a:solidFill>
                <a:latin typeface="Times New Roman" panose="02020603050405020304" pitchFamily="18" charset="0"/>
                <a:cs typeface="Arial" pitchFamily="34" charset="0"/>
                <a:sym typeface="Mathematica1"/>
              </a:rPr>
              <a:t>”:    stationary point  planets’ retrograde motion</a:t>
            </a:r>
          </a:p>
          <a:p>
            <a:pPr marL="342900" indent="-342900">
              <a:spcBef>
                <a:spcPct val="20000"/>
              </a:spcBef>
              <a:defRPr/>
            </a:pPr>
            <a:r>
              <a:rPr lang="en-US" sz="2000" kern="0" dirty="0">
                <a:solidFill>
                  <a:srgbClr val="FFFFFF"/>
                </a:solidFill>
                <a:latin typeface="Times New Roman" panose="02020603050405020304" pitchFamily="18" charset="0"/>
                <a:cs typeface="Arial" pitchFamily="34" charset="0"/>
                <a:sym typeface="Mathematica1"/>
              </a:rPr>
              <a:t> “Venus approaches the Sun”</a:t>
            </a:r>
            <a:endParaRPr lang="en-US" sz="2000" kern="0" dirty="0">
              <a:solidFill>
                <a:srgbClr val="FFFFFF"/>
              </a:solidFill>
              <a:latin typeface="Times New Roman" panose="02020603050405020304" pitchFamily="18" charset="0"/>
              <a:cs typeface="Arial" pitchFamily="34" charset="0"/>
              <a:sym typeface="Mathematica1" pitchFamily="2" charset="2"/>
            </a:endParaRPr>
          </a:p>
          <a:p>
            <a:pPr>
              <a:buFont typeface="Mathematica1" pitchFamily="2" charset="2"/>
              <a:buChar char="·"/>
              <a:defRPr/>
            </a:pPr>
            <a:r>
              <a:rPr lang="en-US" sz="2000" dirty="0">
                <a:solidFill>
                  <a:srgbClr val="FFFFFF"/>
                </a:solidFill>
                <a:latin typeface="Times New Roman" panose="02020603050405020304" pitchFamily="18" charset="0"/>
                <a:cs typeface="Arial" pitchFamily="34" charset="0"/>
                <a:sym typeface="Mathematica1" pitchFamily="2" charset="2"/>
              </a:rPr>
              <a:t>  “The Hyades set in the evening”</a:t>
            </a:r>
          </a:p>
          <a:p>
            <a:pPr>
              <a:buFont typeface="Mathematica1" pitchFamily="2" charset="2"/>
              <a:buChar char="·"/>
              <a:defRPr/>
            </a:pPr>
            <a:r>
              <a:rPr lang="en-US" sz="2000" dirty="0">
                <a:solidFill>
                  <a:srgbClr val="FFFFFF"/>
                </a:solidFill>
                <a:latin typeface="Times New Roman" panose="02020603050405020304" pitchFamily="18" charset="0"/>
                <a:cs typeface="Arial" pitchFamily="34" charset="0"/>
                <a:sym typeface="Mathematica1" pitchFamily="2" charset="2"/>
              </a:rPr>
              <a:t>  “Gemini begins to rise”, …</a:t>
            </a:r>
          </a:p>
          <a:p>
            <a:pPr>
              <a:buFont typeface="Mathematica1" pitchFamily="2" charset="2"/>
              <a:buChar char="·"/>
              <a:defRPr/>
            </a:pPr>
            <a:r>
              <a:rPr lang="en-US" sz="2000" dirty="0">
                <a:solidFill>
                  <a:srgbClr val="FFFFFF"/>
                </a:solidFill>
                <a:latin typeface="Times New Roman" panose="02020603050405020304" pitchFamily="18" charset="0"/>
                <a:cs typeface="Arial" pitchFamily="34" charset="0"/>
                <a:sym typeface="Mathematica1" pitchFamily="2" charset="2"/>
              </a:rPr>
              <a:t>   “ the 76 years, 19 years of the …” </a:t>
            </a:r>
          </a:p>
          <a:p>
            <a:pPr marL="342900" indent="-342900">
              <a:spcBef>
                <a:spcPct val="20000"/>
              </a:spcBef>
              <a:defRPr/>
            </a:pPr>
            <a:endParaRPr lang="en-US" sz="2000" kern="0" dirty="0">
              <a:solidFill>
                <a:srgbClr val="FFFF99"/>
              </a:solidFill>
              <a:latin typeface="Papyrus" pitchFamily="66" charset="0"/>
              <a:cs typeface="Arial" pitchFamily="34" charset="0"/>
              <a:sym typeface="Mathematica1" pitchFamily="2" charset="2"/>
            </a:endParaRPr>
          </a:p>
          <a:p>
            <a:pPr marL="342900" indent="-342900">
              <a:spcBef>
                <a:spcPct val="20000"/>
              </a:spcBef>
              <a:defRPr/>
            </a:pPr>
            <a:endParaRPr lang="en-US" sz="2000" kern="0" dirty="0">
              <a:solidFill>
                <a:srgbClr val="FFFF99"/>
              </a:solidFill>
              <a:latin typeface="Papyrus" pitchFamily="66" charset="0"/>
              <a:cs typeface="Arial" pitchFamily="34" charset="0"/>
              <a:sym typeface="Mathematica1" pitchFamily="2" charset="2"/>
            </a:endParaRPr>
          </a:p>
          <a:p>
            <a:pPr marL="342900" indent="-342900">
              <a:spcBef>
                <a:spcPct val="20000"/>
              </a:spcBef>
              <a:defRPr/>
            </a:pPr>
            <a:endParaRPr lang="en-US" sz="2000" kern="0" dirty="0">
              <a:solidFill>
                <a:srgbClr val="FFFF99"/>
              </a:solidFill>
              <a:latin typeface="Papyrus" pitchFamily="66" charset="0"/>
              <a:cs typeface="Arial" pitchFamily="34" charset="0"/>
              <a:sym typeface="Mathematica1" pitchFamily="2" charset="2"/>
            </a:endParaRPr>
          </a:p>
        </p:txBody>
      </p:sp>
      <p:sp>
        <p:nvSpPr>
          <p:cNvPr id="72709" name="Rectangle 5"/>
          <p:cNvSpPr>
            <a:spLocks noChangeArrowheads="1"/>
          </p:cNvSpPr>
          <p:nvPr/>
        </p:nvSpPr>
        <p:spPr bwMode="auto">
          <a:xfrm>
            <a:off x="285750" y="3571877"/>
            <a:ext cx="8566150" cy="27146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40" tIns="45720" rIns="91440" bIns="45720"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FFFFFF"/>
              </a:solidFill>
              <a:cs typeface="Arial" pitchFamily="34" charset="0"/>
            </a:endParaRPr>
          </a:p>
        </p:txBody>
      </p:sp>
    </p:spTree>
    <p:extLst>
      <p:ext uri="{BB962C8B-B14F-4D97-AF65-F5344CB8AC3E}">
        <p14:creationId xmlns:p14="http://schemas.microsoft.com/office/powerpoint/2010/main" val="2056991669"/>
      </p:ext>
    </p:extLst>
  </p:cSld>
  <p:clrMapOvr>
    <a:masterClrMapping/>
  </p:clrMapOvr>
  <p:transition spd="slow">
    <p:fade thruBlk="1"/>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4754" name="Picture 3" descr="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285753"/>
            <a:ext cx="4248150"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4" descr="antikythera.sci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0688" y="142877"/>
            <a:ext cx="3429000"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flipV="1">
            <a:off x="1571645" y="142876"/>
            <a:ext cx="3929063" cy="642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71645" y="6143645"/>
            <a:ext cx="3929063" cy="5000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4758" name="TextBox 14"/>
          <p:cNvSpPr txBox="1">
            <a:spLocks noChangeArrowheads="1"/>
          </p:cNvSpPr>
          <p:nvPr/>
        </p:nvSpPr>
        <p:spPr bwMode="auto">
          <a:xfrm>
            <a:off x="4071940" y="714378"/>
            <a:ext cx="18573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FFFFFF"/>
                </a:solidFill>
                <a:latin typeface="Times New Roman" panose="02020603050405020304" pitchFamily="18" charset="0"/>
                <a:cs typeface="Arial" pitchFamily="34" charset="0"/>
              </a:rPr>
              <a:t>Metonic</a:t>
            </a:r>
          </a:p>
          <a:p>
            <a:pPr eaLnBrk="1" hangingPunct="1">
              <a:spcBef>
                <a:spcPct val="0"/>
              </a:spcBef>
              <a:buFontTx/>
              <a:buNone/>
            </a:pPr>
            <a:r>
              <a:rPr lang="en-US" altLang="en-US" sz="1800" dirty="0">
                <a:solidFill>
                  <a:srgbClr val="FFFFFF"/>
                </a:solidFill>
                <a:latin typeface="Times New Roman" panose="02020603050405020304" pitchFamily="18" charset="0"/>
                <a:cs typeface="Arial" pitchFamily="34" charset="0"/>
              </a:rPr>
              <a:t>Cycle Dial:</a:t>
            </a:r>
          </a:p>
          <a:p>
            <a:pPr eaLnBrk="1" hangingPunct="1">
              <a:spcBef>
                <a:spcPct val="0"/>
              </a:spcBef>
              <a:buFontTx/>
              <a:buNone/>
            </a:pPr>
            <a:endParaRPr lang="en-US" altLang="en-US" sz="1800" dirty="0">
              <a:solidFill>
                <a:srgbClr val="FFFFFF"/>
              </a:solidFill>
              <a:latin typeface="Times New Roman" panose="02020603050405020304" pitchFamily="18" charset="0"/>
              <a:cs typeface="Arial" pitchFamily="34" charset="0"/>
            </a:endParaRPr>
          </a:p>
          <a:p>
            <a:pPr eaLnBrk="1" hangingPunct="1">
              <a:spcBef>
                <a:spcPct val="0"/>
              </a:spcBef>
              <a:buFontTx/>
              <a:buNone/>
            </a:pPr>
            <a:r>
              <a:rPr lang="en-US" altLang="en-US" sz="1800" dirty="0">
                <a:solidFill>
                  <a:srgbClr val="FFFFFF"/>
                </a:solidFill>
                <a:latin typeface="Times New Roman" panose="02020603050405020304" pitchFamily="18" charset="0"/>
                <a:cs typeface="Arial" pitchFamily="34" charset="0"/>
              </a:rPr>
              <a:t>5 spiral</a:t>
            </a:r>
          </a:p>
          <a:p>
            <a:pPr eaLnBrk="1" hangingPunct="1">
              <a:spcBef>
                <a:spcPct val="0"/>
              </a:spcBef>
              <a:buFontTx/>
              <a:buNone/>
            </a:pPr>
            <a:r>
              <a:rPr lang="en-US" altLang="en-US" sz="1800" dirty="0">
                <a:solidFill>
                  <a:srgbClr val="FFFFFF"/>
                </a:solidFill>
                <a:latin typeface="Times New Roman" panose="02020603050405020304" pitchFamily="18" charset="0"/>
                <a:cs typeface="Arial" pitchFamily="34" charset="0"/>
              </a:rPr>
              <a:t>235 glyphs</a:t>
            </a:r>
          </a:p>
          <a:p>
            <a:pPr eaLnBrk="1" hangingPunct="1">
              <a:spcBef>
                <a:spcPct val="0"/>
              </a:spcBef>
              <a:buFontTx/>
              <a:buNone/>
            </a:pPr>
            <a:endParaRPr lang="en-US" altLang="en-US" sz="1800" dirty="0">
              <a:solidFill>
                <a:srgbClr val="FFC000"/>
              </a:solidFill>
              <a:cs typeface="Arial" pitchFamily="34" charset="0"/>
            </a:endParaRPr>
          </a:p>
        </p:txBody>
      </p:sp>
      <p:sp>
        <p:nvSpPr>
          <p:cNvPr id="74759" name="TextBox 15"/>
          <p:cNvSpPr txBox="1">
            <a:spLocks noChangeArrowheads="1"/>
          </p:cNvSpPr>
          <p:nvPr/>
        </p:nvSpPr>
        <p:spPr bwMode="auto">
          <a:xfrm>
            <a:off x="4071940" y="4714876"/>
            <a:ext cx="18573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FFFFFF"/>
                </a:solidFill>
                <a:latin typeface="Times New Roman" panose="02020603050405020304" pitchFamily="18" charset="0"/>
                <a:cs typeface="Arial" pitchFamily="34" charset="0"/>
              </a:rPr>
              <a:t>Saros</a:t>
            </a:r>
          </a:p>
          <a:p>
            <a:pPr eaLnBrk="1" hangingPunct="1">
              <a:spcBef>
                <a:spcPct val="0"/>
              </a:spcBef>
              <a:buFontTx/>
              <a:buNone/>
            </a:pPr>
            <a:r>
              <a:rPr lang="en-US" altLang="en-US" sz="1800" dirty="0">
                <a:solidFill>
                  <a:srgbClr val="FFFFFF"/>
                </a:solidFill>
                <a:latin typeface="Times New Roman" panose="02020603050405020304" pitchFamily="18" charset="0"/>
                <a:cs typeface="Arial" pitchFamily="34" charset="0"/>
              </a:rPr>
              <a:t>Cycle Dial:</a:t>
            </a:r>
          </a:p>
          <a:p>
            <a:pPr eaLnBrk="1" hangingPunct="1">
              <a:spcBef>
                <a:spcPct val="0"/>
              </a:spcBef>
              <a:buFontTx/>
              <a:buNone/>
            </a:pPr>
            <a:endParaRPr lang="en-US" altLang="en-US" sz="1800" dirty="0">
              <a:solidFill>
                <a:srgbClr val="FFFFFF"/>
              </a:solidFill>
              <a:latin typeface="Times New Roman" panose="02020603050405020304" pitchFamily="18" charset="0"/>
              <a:cs typeface="Arial" pitchFamily="34" charset="0"/>
            </a:endParaRPr>
          </a:p>
          <a:p>
            <a:pPr eaLnBrk="1" hangingPunct="1">
              <a:spcBef>
                <a:spcPct val="0"/>
              </a:spcBef>
              <a:buFontTx/>
              <a:buNone/>
            </a:pPr>
            <a:r>
              <a:rPr lang="en-US" altLang="en-US" sz="1800" dirty="0">
                <a:solidFill>
                  <a:srgbClr val="FFFFFF"/>
                </a:solidFill>
                <a:latin typeface="Times New Roman" panose="02020603050405020304" pitchFamily="18" charset="0"/>
                <a:cs typeface="Arial" pitchFamily="34" charset="0"/>
              </a:rPr>
              <a:t>4 spiral</a:t>
            </a:r>
          </a:p>
          <a:p>
            <a:pPr eaLnBrk="1" hangingPunct="1">
              <a:spcBef>
                <a:spcPct val="0"/>
              </a:spcBef>
              <a:buFontTx/>
              <a:buNone/>
            </a:pPr>
            <a:r>
              <a:rPr lang="en-US" altLang="en-US" sz="1800" dirty="0">
                <a:solidFill>
                  <a:srgbClr val="FFFFFF"/>
                </a:solidFill>
                <a:latin typeface="Times New Roman" panose="02020603050405020304" pitchFamily="18" charset="0"/>
                <a:cs typeface="Arial" pitchFamily="34" charset="0"/>
              </a:rPr>
              <a:t>223 glyphs</a:t>
            </a:r>
          </a:p>
        </p:txBody>
      </p:sp>
      <p:sp>
        <p:nvSpPr>
          <p:cNvPr id="74760" name="TextBox 16"/>
          <p:cNvSpPr txBox="1">
            <a:spLocks noChangeArrowheads="1"/>
          </p:cNvSpPr>
          <p:nvPr/>
        </p:nvSpPr>
        <p:spPr bwMode="auto">
          <a:xfrm>
            <a:off x="4071940" y="3099130"/>
            <a:ext cx="1857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solidFill>
                  <a:srgbClr val="FFC000"/>
                </a:solidFill>
                <a:cs typeface="Arial" pitchFamily="34" charset="0"/>
              </a:rPr>
              <a:t>Olympic Cycle</a:t>
            </a:r>
          </a:p>
          <a:p>
            <a:pPr eaLnBrk="1" hangingPunct="1">
              <a:spcBef>
                <a:spcPct val="0"/>
              </a:spcBef>
              <a:buFontTx/>
              <a:buNone/>
            </a:pPr>
            <a:r>
              <a:rPr lang="en-US" altLang="en-US" sz="1400" dirty="0" err="1">
                <a:solidFill>
                  <a:srgbClr val="FFC000"/>
                </a:solidFill>
                <a:cs typeface="Arial" pitchFamily="34" charset="0"/>
              </a:rPr>
              <a:t>Subdial</a:t>
            </a:r>
            <a:r>
              <a:rPr lang="en-US" altLang="en-US" sz="1400" dirty="0">
                <a:solidFill>
                  <a:srgbClr val="FFC000"/>
                </a:solidFill>
                <a:cs typeface="Arial" pitchFamily="34" charset="0"/>
              </a:rPr>
              <a:t> </a:t>
            </a:r>
          </a:p>
        </p:txBody>
      </p:sp>
      <p:cxnSp>
        <p:nvCxnSpPr>
          <p:cNvPr id="19" name="Straight Arrow Connector 18"/>
          <p:cNvCxnSpPr/>
          <p:nvPr/>
        </p:nvCxnSpPr>
        <p:spPr>
          <a:xfrm flipV="1">
            <a:off x="5220072" y="2071690"/>
            <a:ext cx="2209448" cy="10274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4762" name="TextBox 21"/>
          <p:cNvSpPr txBox="1">
            <a:spLocks noChangeArrowheads="1"/>
          </p:cNvSpPr>
          <p:nvPr/>
        </p:nvSpPr>
        <p:spPr bwMode="auto">
          <a:xfrm>
            <a:off x="4071940" y="3714751"/>
            <a:ext cx="1857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err="1">
                <a:solidFill>
                  <a:srgbClr val="FFC000"/>
                </a:solidFill>
                <a:cs typeface="Arial" pitchFamily="34" charset="0"/>
              </a:rPr>
              <a:t>Exeligmos</a:t>
            </a:r>
            <a:r>
              <a:rPr lang="en-US" altLang="en-US" sz="1400" dirty="0">
                <a:solidFill>
                  <a:srgbClr val="FFC000"/>
                </a:solidFill>
                <a:cs typeface="Arial" pitchFamily="34" charset="0"/>
              </a:rPr>
              <a:t> Cycle</a:t>
            </a:r>
          </a:p>
          <a:p>
            <a:pPr eaLnBrk="1" hangingPunct="1">
              <a:spcBef>
                <a:spcPct val="0"/>
              </a:spcBef>
              <a:buFontTx/>
              <a:buNone/>
            </a:pPr>
            <a:r>
              <a:rPr lang="en-US" altLang="en-US" sz="1400" dirty="0" err="1">
                <a:solidFill>
                  <a:srgbClr val="FFC000"/>
                </a:solidFill>
                <a:cs typeface="Arial" pitchFamily="34" charset="0"/>
              </a:rPr>
              <a:t>Subdial</a:t>
            </a:r>
            <a:r>
              <a:rPr lang="en-US" altLang="en-US" sz="1400" dirty="0">
                <a:solidFill>
                  <a:srgbClr val="FFC000"/>
                </a:solidFill>
                <a:cs typeface="Arial" pitchFamily="34" charset="0"/>
              </a:rPr>
              <a:t> </a:t>
            </a:r>
          </a:p>
        </p:txBody>
      </p:sp>
      <p:cxnSp>
        <p:nvCxnSpPr>
          <p:cNvPr id="25" name="Straight Arrow Connector 24"/>
          <p:cNvCxnSpPr/>
          <p:nvPr/>
        </p:nvCxnSpPr>
        <p:spPr>
          <a:xfrm>
            <a:off x="5143500" y="4071938"/>
            <a:ext cx="2357438" cy="7143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4000500" y="642939"/>
            <a:ext cx="1428750" cy="16430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en-US">
              <a:solidFill>
                <a:srgbClr val="FFFFFF"/>
              </a:solidFill>
            </a:endParaRPr>
          </a:p>
        </p:txBody>
      </p:sp>
      <p:sp>
        <p:nvSpPr>
          <p:cNvPr id="31" name="Rectangle 30"/>
          <p:cNvSpPr/>
          <p:nvPr/>
        </p:nvSpPr>
        <p:spPr>
          <a:xfrm>
            <a:off x="4000500" y="4572020"/>
            <a:ext cx="1428750" cy="164306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en-US">
              <a:solidFill>
                <a:srgbClr val="FFFFFF"/>
              </a:solidFill>
            </a:endParaRPr>
          </a:p>
        </p:txBody>
      </p:sp>
      <p:sp>
        <p:nvSpPr>
          <p:cNvPr id="15" name="TextBox 16"/>
          <p:cNvSpPr txBox="1">
            <a:spLocks noChangeArrowheads="1"/>
          </p:cNvSpPr>
          <p:nvPr/>
        </p:nvSpPr>
        <p:spPr bwMode="auto">
          <a:xfrm>
            <a:off x="4071940" y="2468704"/>
            <a:ext cx="1857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err="1" smtClean="0">
                <a:solidFill>
                  <a:srgbClr val="FFC000"/>
                </a:solidFill>
                <a:cs typeface="Arial" pitchFamily="34" charset="0"/>
              </a:rPr>
              <a:t>Callipic</a:t>
            </a:r>
            <a:r>
              <a:rPr lang="en-US" altLang="en-US" sz="1400" dirty="0" smtClean="0">
                <a:solidFill>
                  <a:srgbClr val="FFC000"/>
                </a:solidFill>
                <a:cs typeface="Arial" pitchFamily="34" charset="0"/>
              </a:rPr>
              <a:t> Cycle</a:t>
            </a:r>
            <a:endParaRPr lang="en-US" altLang="en-US" sz="1400" dirty="0">
              <a:solidFill>
                <a:srgbClr val="FFC000"/>
              </a:solidFill>
              <a:cs typeface="Arial" pitchFamily="34" charset="0"/>
            </a:endParaRPr>
          </a:p>
          <a:p>
            <a:pPr eaLnBrk="1" hangingPunct="1">
              <a:spcBef>
                <a:spcPct val="0"/>
              </a:spcBef>
              <a:buFontTx/>
              <a:buNone/>
            </a:pPr>
            <a:r>
              <a:rPr lang="en-US" altLang="en-US" sz="1400" dirty="0" err="1">
                <a:solidFill>
                  <a:srgbClr val="FFC000"/>
                </a:solidFill>
                <a:cs typeface="Arial" pitchFamily="34" charset="0"/>
              </a:rPr>
              <a:t>Subdial</a:t>
            </a:r>
            <a:r>
              <a:rPr lang="en-US" altLang="en-US" sz="1400" dirty="0">
                <a:solidFill>
                  <a:srgbClr val="FFC000"/>
                </a:solidFill>
                <a:cs typeface="Arial" pitchFamily="34" charset="0"/>
              </a:rPr>
              <a:t> </a:t>
            </a:r>
          </a:p>
        </p:txBody>
      </p:sp>
      <p:cxnSp>
        <p:nvCxnSpPr>
          <p:cNvPr id="17" name="Straight Arrow Connector 16"/>
          <p:cNvCxnSpPr/>
          <p:nvPr/>
        </p:nvCxnSpPr>
        <p:spPr>
          <a:xfrm flipV="1">
            <a:off x="5370444" y="2071690"/>
            <a:ext cx="1104724" cy="57041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685113"/>
      </p:ext>
    </p:extLst>
  </p:cSld>
  <p:clrMapOvr>
    <a:masterClrMapping/>
  </p:clrMapOvr>
  <p:transition spd="slow">
    <p:fade thruBlk="1"/>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a:xfrm>
            <a:off x="107950" y="61458"/>
            <a:ext cx="8928100" cy="1143001"/>
          </a:xfrm>
        </p:spPr>
        <p:txBody>
          <a:bodyPr/>
          <a:lstStyle/>
          <a:p>
            <a:pPr eaLnBrk="1" hangingPunct="1">
              <a:defRPr/>
            </a:pPr>
            <a:r>
              <a:rPr lang="en-US" sz="4800" b="1" dirty="0">
                <a:solidFill>
                  <a:schemeClr val="tx1"/>
                </a:solidFill>
                <a:effectLst>
                  <a:outerShdw blurRad="38100" dist="38100" dir="2700000" algn="tl">
                    <a:srgbClr val="FFFFFF"/>
                  </a:outerShdw>
                </a:effectLst>
                <a:latin typeface="Times New Roman" pitchFamily="18" charset="0"/>
              </a:rPr>
              <a:t>Astronomical  Cycles </a:t>
            </a:r>
          </a:p>
        </p:txBody>
      </p:sp>
      <p:sp>
        <p:nvSpPr>
          <p:cNvPr id="94212" name="Rectangle 4"/>
          <p:cNvSpPr>
            <a:spLocks noChangeArrowheads="1"/>
          </p:cNvSpPr>
          <p:nvPr/>
        </p:nvSpPr>
        <p:spPr bwMode="auto">
          <a:xfrm>
            <a:off x="4644008" y="1340768"/>
            <a:ext cx="4214242" cy="525688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40" tIns="45720" rIns="91440" bIns="45720"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FFFFFF"/>
              </a:solidFill>
              <a:cs typeface="Arial" pitchFamily="34" charset="0"/>
            </a:endParaRPr>
          </a:p>
        </p:txBody>
      </p:sp>
      <p:sp>
        <p:nvSpPr>
          <p:cNvPr id="94213" name="Rectangle 4"/>
          <p:cNvSpPr>
            <a:spLocks noChangeArrowheads="1"/>
          </p:cNvSpPr>
          <p:nvPr/>
        </p:nvSpPr>
        <p:spPr bwMode="auto">
          <a:xfrm>
            <a:off x="285750" y="142877"/>
            <a:ext cx="8572500" cy="10538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40" tIns="45720" rIns="91440" bIns="45720"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FFFFFF"/>
              </a:solidFill>
              <a:cs typeface="Arial" pitchFamily="34" charset="0"/>
            </a:endParaRPr>
          </a:p>
        </p:txBody>
      </p:sp>
      <p:sp>
        <p:nvSpPr>
          <p:cNvPr id="7" name="Rectangle 3"/>
          <p:cNvSpPr txBox="1">
            <a:spLocks noChangeArrowheads="1"/>
          </p:cNvSpPr>
          <p:nvPr/>
        </p:nvSpPr>
        <p:spPr bwMode="auto">
          <a:xfrm>
            <a:off x="4820447" y="1484784"/>
            <a:ext cx="42862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39805" indent="-228600" algn="l" rtl="0" eaLnBrk="0" fontAlgn="base" hangingPunct="0">
              <a:spcBef>
                <a:spcPct val="20000"/>
              </a:spcBef>
              <a:spcAft>
                <a:spcPct val="0"/>
              </a:spcAft>
              <a:buChar char="•"/>
              <a:defRPr sz="2400">
                <a:solidFill>
                  <a:schemeClr val="tx1"/>
                </a:solidFill>
                <a:latin typeface="+mn-lt"/>
              </a:defRPr>
            </a:lvl3pPr>
            <a:lvl4pPr marL="1596991" indent="-228600" algn="l" rtl="0" eaLnBrk="0" fontAlgn="base" hangingPunct="0">
              <a:spcBef>
                <a:spcPct val="20000"/>
              </a:spcBef>
              <a:spcAft>
                <a:spcPct val="0"/>
              </a:spcAft>
              <a:buChar char="–"/>
              <a:defRPr sz="2000">
                <a:solidFill>
                  <a:schemeClr val="tx1"/>
                </a:solidFill>
                <a:latin typeface="+mn-lt"/>
              </a:defRPr>
            </a:lvl4pPr>
            <a:lvl5pPr marL="2054185" indent="-228600" algn="l" rtl="0" eaLnBrk="0" fontAlgn="base" hangingPunct="0">
              <a:spcBef>
                <a:spcPct val="20000"/>
              </a:spcBef>
              <a:spcAft>
                <a:spcPct val="0"/>
              </a:spcAft>
              <a:buChar char="»"/>
              <a:defRPr sz="2000">
                <a:solidFill>
                  <a:schemeClr val="tx1"/>
                </a:solidFill>
                <a:latin typeface="+mn-lt"/>
              </a:defRPr>
            </a:lvl5pPr>
            <a:lvl6pPr marL="2514416" indent="-228600" algn="l" rtl="0" fontAlgn="base">
              <a:spcBef>
                <a:spcPct val="20000"/>
              </a:spcBef>
              <a:spcAft>
                <a:spcPct val="0"/>
              </a:spcAft>
              <a:buChar char="»"/>
              <a:defRPr sz="2000">
                <a:solidFill>
                  <a:schemeClr val="tx1"/>
                </a:solidFill>
                <a:latin typeface="+mn-lt"/>
              </a:defRPr>
            </a:lvl6pPr>
            <a:lvl7pPr marL="2971572" indent="-228600" algn="l" rtl="0" fontAlgn="base">
              <a:spcBef>
                <a:spcPct val="20000"/>
              </a:spcBef>
              <a:spcAft>
                <a:spcPct val="0"/>
              </a:spcAft>
              <a:buChar char="»"/>
              <a:defRPr sz="2000">
                <a:solidFill>
                  <a:schemeClr val="tx1"/>
                </a:solidFill>
                <a:latin typeface="+mn-lt"/>
              </a:defRPr>
            </a:lvl7pPr>
            <a:lvl8pPr marL="3428742" indent="-228600" algn="l" rtl="0" fontAlgn="base">
              <a:spcBef>
                <a:spcPct val="20000"/>
              </a:spcBef>
              <a:spcAft>
                <a:spcPct val="0"/>
              </a:spcAft>
              <a:buChar char="»"/>
              <a:defRPr sz="2000">
                <a:solidFill>
                  <a:schemeClr val="tx1"/>
                </a:solidFill>
                <a:latin typeface="+mn-lt"/>
              </a:defRPr>
            </a:lvl8pPr>
            <a:lvl9pPr marL="3885896" indent="-228600" algn="l" rtl="0" fontAlgn="base">
              <a:spcBef>
                <a:spcPct val="20000"/>
              </a:spcBef>
              <a:spcAft>
                <a:spcPct val="0"/>
              </a:spcAft>
              <a:buChar char="»"/>
              <a:defRPr sz="2000">
                <a:solidFill>
                  <a:schemeClr val="tx1"/>
                </a:solidFill>
                <a:latin typeface="+mn-lt"/>
              </a:defRPr>
            </a:lvl9pPr>
          </a:lstStyle>
          <a:p>
            <a:pPr eaLnBrk="1" hangingPunct="1">
              <a:lnSpc>
                <a:spcPct val="70000"/>
              </a:lnSpc>
              <a:buFontTx/>
              <a:buNone/>
            </a:pPr>
            <a:endParaRPr lang="en-US" altLang="en-US" sz="2200" kern="0" dirty="0" smtClean="0">
              <a:solidFill>
                <a:srgbClr val="FFFFFF"/>
              </a:solidFill>
              <a:latin typeface="Times New Roman" panose="02020603050405020304" pitchFamily="18" charset="0"/>
              <a:sym typeface="Mathematica1" pitchFamily="2" charset="2"/>
            </a:endParaRPr>
          </a:p>
          <a:p>
            <a:pPr eaLnBrk="1" hangingPunct="1">
              <a:lnSpc>
                <a:spcPct val="70000"/>
              </a:lnSpc>
              <a:buFont typeface="Mathematica1" pitchFamily="2" charset="2"/>
              <a:buChar char="·"/>
            </a:pPr>
            <a:r>
              <a:rPr lang="en-US" altLang="en-US" sz="2800" kern="0" dirty="0" smtClean="0">
                <a:solidFill>
                  <a:srgbClr val="FFFF99"/>
                </a:solidFill>
                <a:latin typeface="Times New Roman" panose="02020603050405020304" pitchFamily="18" charset="0"/>
                <a:sym typeface="Mathematica1" pitchFamily="2" charset="2"/>
              </a:rPr>
              <a:t>Saros Cycle</a:t>
            </a:r>
          </a:p>
          <a:p>
            <a:pPr eaLnBrk="1" hangingPunct="1">
              <a:lnSpc>
                <a:spcPct val="70000"/>
              </a:lnSpc>
              <a:buFontTx/>
              <a:buNone/>
            </a:pPr>
            <a:r>
              <a:rPr lang="en-US" altLang="en-US" sz="2200" kern="0" dirty="0" smtClean="0">
                <a:solidFill>
                  <a:srgbClr val="FFFF99"/>
                </a:solidFill>
                <a:latin typeface="Times New Roman" panose="02020603050405020304" pitchFamily="18" charset="0"/>
                <a:sym typeface="Mathematica1" pitchFamily="2" charset="2"/>
              </a:rPr>
              <a:t>      </a:t>
            </a:r>
            <a:r>
              <a:rPr lang="en-US" altLang="en-US" sz="1400" kern="0" dirty="0" smtClean="0">
                <a:solidFill>
                  <a:srgbClr val="FFFFFF"/>
                </a:solidFill>
                <a:latin typeface="Times New Roman" panose="02020603050405020304" pitchFamily="18" charset="0"/>
                <a:sym typeface="Mathematica1" pitchFamily="2" charset="2"/>
              </a:rPr>
              <a:t>Eclipse cycle:  </a:t>
            </a:r>
          </a:p>
          <a:p>
            <a:pPr eaLnBrk="1" hangingPunct="1">
              <a:lnSpc>
                <a:spcPct val="70000"/>
              </a:lnSpc>
              <a:buFontTx/>
              <a:buNone/>
            </a:pPr>
            <a:r>
              <a:rPr lang="en-US" altLang="en-US" sz="1400" kern="0" dirty="0">
                <a:solidFill>
                  <a:srgbClr val="FFFFFF"/>
                </a:solidFill>
                <a:latin typeface="Times New Roman" panose="02020603050405020304" pitchFamily="18" charset="0"/>
                <a:sym typeface="Mathematica1" pitchFamily="2" charset="2"/>
              </a:rPr>
              <a:t> </a:t>
            </a:r>
            <a:r>
              <a:rPr lang="en-US" altLang="en-US" sz="1400" kern="0" dirty="0" smtClean="0">
                <a:solidFill>
                  <a:srgbClr val="FFFFFF"/>
                </a:solidFill>
                <a:latin typeface="Times New Roman" panose="02020603050405020304" pitchFamily="18" charset="0"/>
                <a:sym typeface="Mathematica1" pitchFamily="2" charset="2"/>
              </a:rPr>
              <a:t>      multiple of  </a:t>
            </a:r>
          </a:p>
          <a:p>
            <a:pPr eaLnBrk="1" hangingPunct="1">
              <a:lnSpc>
                <a:spcPct val="70000"/>
              </a:lnSpc>
              <a:buFontTx/>
              <a:buNone/>
            </a:pPr>
            <a:r>
              <a:rPr lang="en-US" altLang="en-US" sz="1400" kern="0" dirty="0">
                <a:solidFill>
                  <a:srgbClr val="FFFFFF"/>
                </a:solidFill>
                <a:latin typeface="Times New Roman" panose="02020603050405020304" pitchFamily="18" charset="0"/>
                <a:sym typeface="Mathematica1" pitchFamily="2" charset="2"/>
              </a:rPr>
              <a:t> </a:t>
            </a:r>
            <a:r>
              <a:rPr lang="en-US" altLang="en-US" sz="1400" kern="0" dirty="0" smtClean="0">
                <a:solidFill>
                  <a:srgbClr val="FFFFFF"/>
                </a:solidFill>
                <a:latin typeface="Times New Roman" panose="02020603050405020304" pitchFamily="18" charset="0"/>
                <a:sym typeface="Mathematica1" pitchFamily="2" charset="2"/>
              </a:rPr>
              <a:t>      Synodic,  Draconic  and Anomalistic month</a:t>
            </a:r>
          </a:p>
          <a:p>
            <a:pPr eaLnBrk="1" hangingPunct="1">
              <a:lnSpc>
                <a:spcPct val="70000"/>
              </a:lnSpc>
              <a:buFontTx/>
              <a:buNone/>
            </a:pPr>
            <a:r>
              <a:rPr lang="en-US" altLang="en-US" sz="1400" kern="0" dirty="0" smtClean="0">
                <a:solidFill>
                  <a:srgbClr val="FFFFFF"/>
                </a:solidFill>
                <a:latin typeface="Times New Roman" panose="02020603050405020304" pitchFamily="18" charset="0"/>
                <a:sym typeface="Mathematica1" pitchFamily="2" charset="2"/>
              </a:rPr>
              <a:t>       </a:t>
            </a:r>
          </a:p>
          <a:p>
            <a:pPr eaLnBrk="1" hangingPunct="1">
              <a:lnSpc>
                <a:spcPct val="70000"/>
              </a:lnSpc>
              <a:buFontTx/>
              <a:buNone/>
            </a:pPr>
            <a:r>
              <a:rPr lang="en-US" altLang="en-US" sz="1400" kern="0" dirty="0">
                <a:solidFill>
                  <a:srgbClr val="FFFFFF"/>
                </a:solidFill>
                <a:latin typeface="Times New Roman" panose="02020603050405020304" pitchFamily="18" charset="0"/>
                <a:sym typeface="Mathematica1" pitchFamily="2" charset="2"/>
              </a:rPr>
              <a:t> </a:t>
            </a:r>
            <a:r>
              <a:rPr lang="en-US" altLang="en-US" sz="1400" kern="0" dirty="0" smtClean="0">
                <a:solidFill>
                  <a:srgbClr val="FFFFFF"/>
                </a:solidFill>
                <a:latin typeface="Times New Roman" panose="02020603050405020304" pitchFamily="18" charset="0"/>
                <a:sym typeface="Mathematica1" pitchFamily="2" charset="2"/>
              </a:rPr>
              <a:t>            223  synodic;  </a:t>
            </a:r>
          </a:p>
          <a:p>
            <a:pPr eaLnBrk="1" hangingPunct="1">
              <a:lnSpc>
                <a:spcPct val="70000"/>
              </a:lnSpc>
              <a:buFontTx/>
              <a:buNone/>
            </a:pPr>
            <a:r>
              <a:rPr lang="en-US" altLang="en-US" sz="1400" kern="0" dirty="0">
                <a:solidFill>
                  <a:srgbClr val="FFFFFF"/>
                </a:solidFill>
                <a:latin typeface="Times New Roman" panose="02020603050405020304" pitchFamily="18" charset="0"/>
                <a:sym typeface="Mathematica1" pitchFamily="2" charset="2"/>
              </a:rPr>
              <a:t> </a:t>
            </a:r>
            <a:r>
              <a:rPr lang="en-US" altLang="en-US" sz="1400" kern="0" dirty="0" smtClean="0">
                <a:solidFill>
                  <a:srgbClr val="FFFFFF"/>
                </a:solidFill>
                <a:latin typeface="Times New Roman" panose="02020603050405020304" pitchFamily="18" charset="0"/>
                <a:sym typeface="Mathematica1" pitchFamily="2" charset="2"/>
              </a:rPr>
              <a:t>            242  draconic;  </a:t>
            </a:r>
          </a:p>
          <a:p>
            <a:pPr eaLnBrk="1" hangingPunct="1">
              <a:lnSpc>
                <a:spcPct val="70000"/>
              </a:lnSpc>
              <a:buFontTx/>
              <a:buNone/>
            </a:pPr>
            <a:r>
              <a:rPr lang="en-US" altLang="en-US" sz="1400" kern="0" dirty="0">
                <a:solidFill>
                  <a:srgbClr val="FFFFFF"/>
                </a:solidFill>
                <a:latin typeface="Times New Roman" panose="02020603050405020304" pitchFamily="18" charset="0"/>
                <a:sym typeface="Mathematica1" pitchFamily="2" charset="2"/>
              </a:rPr>
              <a:t> </a:t>
            </a:r>
            <a:r>
              <a:rPr lang="en-US" altLang="en-US" sz="1400" kern="0" dirty="0" smtClean="0">
                <a:solidFill>
                  <a:srgbClr val="FFFFFF"/>
                </a:solidFill>
                <a:latin typeface="Times New Roman" panose="02020603050405020304" pitchFamily="18" charset="0"/>
                <a:sym typeface="Mathematica1" pitchFamily="2" charset="2"/>
              </a:rPr>
              <a:t>            239 anomalistic:      </a:t>
            </a:r>
          </a:p>
          <a:p>
            <a:pPr eaLnBrk="1" hangingPunct="1">
              <a:lnSpc>
                <a:spcPct val="70000"/>
              </a:lnSpc>
              <a:buFontTx/>
              <a:buNone/>
            </a:pPr>
            <a:r>
              <a:rPr lang="en-US" altLang="en-US" sz="1400" kern="0" dirty="0" smtClean="0">
                <a:solidFill>
                  <a:srgbClr val="FFFFFF"/>
                </a:solidFill>
                <a:latin typeface="Times New Roman" panose="02020603050405020304" pitchFamily="18" charset="0"/>
                <a:sym typeface="Mathematica1" pitchFamily="2" charset="2"/>
              </a:rPr>
              <a:t>             18 </a:t>
            </a:r>
            <a:r>
              <a:rPr lang="en-US" altLang="en-US" sz="1400" kern="0" dirty="0" err="1" smtClean="0">
                <a:solidFill>
                  <a:srgbClr val="FFFFFF"/>
                </a:solidFill>
                <a:latin typeface="Times New Roman" panose="02020603050405020304" pitchFamily="18" charset="0"/>
                <a:sym typeface="Mathematica1" pitchFamily="2" charset="2"/>
              </a:rPr>
              <a:t>yrs</a:t>
            </a:r>
            <a:r>
              <a:rPr lang="en-US" altLang="en-US" sz="1400" kern="0" dirty="0" smtClean="0">
                <a:solidFill>
                  <a:srgbClr val="FFFFFF"/>
                </a:solidFill>
                <a:latin typeface="Times New Roman" panose="02020603050405020304" pitchFamily="18" charset="0"/>
                <a:sym typeface="Mathematica1" pitchFamily="2" charset="2"/>
              </a:rPr>
              <a:t>, 11 days, 8 </a:t>
            </a:r>
            <a:r>
              <a:rPr lang="en-US" altLang="en-US" sz="1400" kern="0" dirty="0" err="1" smtClean="0">
                <a:solidFill>
                  <a:srgbClr val="FFFFFF"/>
                </a:solidFill>
                <a:latin typeface="Times New Roman" panose="02020603050405020304" pitchFamily="18" charset="0"/>
                <a:sym typeface="Mathematica1" pitchFamily="2" charset="2"/>
              </a:rPr>
              <a:t>hrs</a:t>
            </a:r>
            <a:r>
              <a:rPr lang="en-US" altLang="en-US" sz="1400" kern="0" dirty="0" smtClean="0">
                <a:solidFill>
                  <a:srgbClr val="FFFFFF"/>
                </a:solidFill>
                <a:latin typeface="Times New Roman" panose="02020603050405020304" pitchFamily="18" charset="0"/>
                <a:sym typeface="Mathematica1" pitchFamily="2" charset="2"/>
              </a:rPr>
              <a:t>  (6585 1/3 days)</a:t>
            </a:r>
          </a:p>
          <a:p>
            <a:pPr eaLnBrk="1" hangingPunct="1">
              <a:lnSpc>
                <a:spcPct val="70000"/>
              </a:lnSpc>
              <a:buFontTx/>
              <a:buNone/>
            </a:pPr>
            <a:endParaRPr lang="en-US" altLang="en-US" sz="1800" kern="0" dirty="0" smtClean="0">
              <a:solidFill>
                <a:srgbClr val="FFFF99"/>
              </a:solidFill>
              <a:latin typeface="Times New Roman" panose="02020603050405020304" pitchFamily="18" charset="0"/>
              <a:sym typeface="Mathematica1" pitchFamily="2" charset="2"/>
            </a:endParaRPr>
          </a:p>
          <a:p>
            <a:pPr eaLnBrk="1" hangingPunct="1">
              <a:lnSpc>
                <a:spcPct val="70000"/>
              </a:lnSpc>
              <a:buFontTx/>
              <a:buNone/>
            </a:pPr>
            <a:endParaRPr lang="en-US" altLang="en-US" sz="1800" kern="0" dirty="0" smtClean="0">
              <a:solidFill>
                <a:srgbClr val="FFFF99"/>
              </a:solidFill>
              <a:latin typeface="Times New Roman" panose="02020603050405020304" pitchFamily="18" charset="0"/>
              <a:sym typeface="Mathematica1" pitchFamily="2" charset="2"/>
            </a:endParaRPr>
          </a:p>
          <a:p>
            <a:pPr eaLnBrk="1" hangingPunct="1">
              <a:lnSpc>
                <a:spcPct val="70000"/>
              </a:lnSpc>
              <a:buFont typeface="Mathematica1" pitchFamily="2" charset="2"/>
              <a:buChar char="·"/>
            </a:pPr>
            <a:r>
              <a:rPr lang="en-US" altLang="en-US" sz="2800" kern="0" dirty="0" err="1" smtClean="0">
                <a:solidFill>
                  <a:srgbClr val="FFFF99"/>
                </a:solidFill>
                <a:latin typeface="Times New Roman" panose="02020603050405020304" pitchFamily="18" charset="0"/>
                <a:sym typeface="Mathematica1" pitchFamily="2" charset="2"/>
              </a:rPr>
              <a:t>Exeligmos</a:t>
            </a:r>
            <a:r>
              <a:rPr lang="en-US" altLang="en-US" sz="2800" kern="0" dirty="0" smtClean="0">
                <a:solidFill>
                  <a:srgbClr val="FFFF99"/>
                </a:solidFill>
                <a:latin typeface="Times New Roman" panose="02020603050405020304" pitchFamily="18" charset="0"/>
                <a:sym typeface="Mathematica1" pitchFamily="2" charset="2"/>
              </a:rPr>
              <a:t>  Cycle</a:t>
            </a:r>
          </a:p>
          <a:p>
            <a:pPr eaLnBrk="1" hangingPunct="1">
              <a:lnSpc>
                <a:spcPct val="70000"/>
              </a:lnSpc>
              <a:buFontTx/>
              <a:buNone/>
            </a:pPr>
            <a:r>
              <a:rPr lang="en-US" altLang="en-US" sz="2800" kern="0" dirty="0" smtClean="0">
                <a:solidFill>
                  <a:srgbClr val="FFFF99"/>
                </a:solidFill>
                <a:latin typeface="Times New Roman" panose="02020603050405020304" pitchFamily="18" charset="0"/>
                <a:sym typeface="Mathematica1" pitchFamily="2" charset="2"/>
              </a:rPr>
              <a:t>     </a:t>
            </a:r>
            <a:r>
              <a:rPr lang="en-US" altLang="en-US" sz="1400" kern="0" dirty="0" smtClean="0">
                <a:solidFill>
                  <a:srgbClr val="FFFFFF"/>
                </a:solidFill>
                <a:latin typeface="Times New Roman" panose="02020603050405020304" pitchFamily="18" charset="0"/>
                <a:sym typeface="Mathematica1" pitchFamily="2" charset="2"/>
              </a:rPr>
              <a:t>3 Saros cycles:   </a:t>
            </a:r>
          </a:p>
          <a:p>
            <a:pPr eaLnBrk="1" hangingPunct="1">
              <a:lnSpc>
                <a:spcPct val="70000"/>
              </a:lnSpc>
              <a:buFontTx/>
              <a:buNone/>
            </a:pPr>
            <a:r>
              <a:rPr lang="en-US" altLang="en-US" sz="1400" kern="0" dirty="0">
                <a:solidFill>
                  <a:srgbClr val="FFFFFF"/>
                </a:solidFill>
                <a:latin typeface="Times New Roman" panose="02020603050405020304" pitchFamily="18" charset="0"/>
                <a:sym typeface="Mathematica1" pitchFamily="2" charset="2"/>
              </a:rPr>
              <a:t> </a:t>
            </a:r>
            <a:r>
              <a:rPr lang="en-US" altLang="en-US" sz="1400" kern="0" dirty="0" smtClean="0">
                <a:solidFill>
                  <a:srgbClr val="FFFFFF"/>
                </a:solidFill>
                <a:latin typeface="Times New Roman" panose="02020603050405020304" pitchFamily="18" charset="0"/>
                <a:sym typeface="Mathematica1" pitchFamily="2" charset="2"/>
              </a:rPr>
              <a:t>       following </a:t>
            </a:r>
            <a:r>
              <a:rPr lang="en-US" altLang="en-US" sz="1400" kern="0" dirty="0" err="1" smtClean="0">
                <a:solidFill>
                  <a:srgbClr val="FFFFFF"/>
                </a:solidFill>
                <a:latin typeface="Times New Roman" panose="02020603050405020304" pitchFamily="18" charset="0"/>
                <a:sym typeface="Mathematica1" pitchFamily="2" charset="2"/>
              </a:rPr>
              <a:t>Exeligmos</a:t>
            </a:r>
            <a:r>
              <a:rPr lang="en-US" altLang="en-US" sz="1400" kern="0" dirty="0" smtClean="0">
                <a:solidFill>
                  <a:srgbClr val="FFFFFF"/>
                </a:solidFill>
                <a:latin typeface="Times New Roman" panose="02020603050405020304" pitchFamily="18" charset="0"/>
                <a:sym typeface="Mathematica1" pitchFamily="2" charset="2"/>
              </a:rPr>
              <a:t> cycle, eclipse returns </a:t>
            </a:r>
          </a:p>
          <a:p>
            <a:pPr eaLnBrk="1" hangingPunct="1">
              <a:lnSpc>
                <a:spcPct val="70000"/>
              </a:lnSpc>
              <a:buFontTx/>
              <a:buNone/>
            </a:pPr>
            <a:r>
              <a:rPr lang="en-US" altLang="en-US" sz="1400" kern="0" dirty="0">
                <a:solidFill>
                  <a:srgbClr val="FFFFFF"/>
                </a:solidFill>
                <a:latin typeface="Times New Roman" panose="02020603050405020304" pitchFamily="18" charset="0"/>
                <a:sym typeface="Mathematica1" pitchFamily="2" charset="2"/>
              </a:rPr>
              <a:t> </a:t>
            </a:r>
            <a:r>
              <a:rPr lang="en-US" altLang="en-US" sz="1400" kern="0" dirty="0" smtClean="0">
                <a:solidFill>
                  <a:srgbClr val="FFFFFF"/>
                </a:solidFill>
                <a:latin typeface="Times New Roman" panose="02020603050405020304" pitchFamily="18" charset="0"/>
                <a:sym typeface="Mathematica1" pitchFamily="2" charset="2"/>
              </a:rPr>
              <a:t>       at same location Earth</a:t>
            </a:r>
          </a:p>
          <a:p>
            <a:pPr eaLnBrk="1" hangingPunct="1">
              <a:lnSpc>
                <a:spcPct val="70000"/>
              </a:lnSpc>
              <a:buFontTx/>
              <a:buNone/>
            </a:pPr>
            <a:r>
              <a:rPr lang="en-US" altLang="en-US" sz="1400" kern="0" dirty="0" smtClean="0">
                <a:solidFill>
                  <a:srgbClr val="FFFFFF"/>
                </a:solidFill>
                <a:latin typeface="Times New Roman" panose="02020603050405020304" pitchFamily="18" charset="0"/>
                <a:sym typeface="Mathematica1" pitchFamily="2" charset="2"/>
              </a:rPr>
              <a:t>        </a:t>
            </a:r>
          </a:p>
          <a:p>
            <a:pPr eaLnBrk="1" hangingPunct="1">
              <a:lnSpc>
                <a:spcPct val="70000"/>
              </a:lnSpc>
              <a:buFontTx/>
              <a:buNone/>
            </a:pPr>
            <a:r>
              <a:rPr lang="en-US" altLang="en-US" sz="1400" kern="0" dirty="0">
                <a:solidFill>
                  <a:srgbClr val="FFFFFF"/>
                </a:solidFill>
                <a:latin typeface="Times New Roman" panose="02020603050405020304" pitchFamily="18" charset="0"/>
                <a:sym typeface="Mathematica1" pitchFamily="2" charset="2"/>
              </a:rPr>
              <a:t> </a:t>
            </a:r>
            <a:r>
              <a:rPr lang="en-US" altLang="en-US" sz="1400" kern="0" dirty="0" smtClean="0">
                <a:solidFill>
                  <a:srgbClr val="FFFFFF"/>
                </a:solidFill>
                <a:latin typeface="Times New Roman" panose="02020603050405020304" pitchFamily="18" charset="0"/>
                <a:sym typeface="Mathematica1" pitchFamily="2" charset="2"/>
              </a:rPr>
              <a:t>             669  synodic;  </a:t>
            </a:r>
          </a:p>
          <a:p>
            <a:pPr eaLnBrk="1" hangingPunct="1">
              <a:lnSpc>
                <a:spcPct val="70000"/>
              </a:lnSpc>
              <a:buFontTx/>
              <a:buNone/>
            </a:pPr>
            <a:r>
              <a:rPr lang="en-US" altLang="en-US" sz="1400" kern="0" dirty="0">
                <a:solidFill>
                  <a:srgbClr val="FFFFFF"/>
                </a:solidFill>
                <a:latin typeface="Times New Roman" panose="02020603050405020304" pitchFamily="18" charset="0"/>
                <a:sym typeface="Mathematica1" pitchFamily="2" charset="2"/>
              </a:rPr>
              <a:t> </a:t>
            </a:r>
            <a:r>
              <a:rPr lang="en-US" altLang="en-US" sz="1400" kern="0" dirty="0" smtClean="0">
                <a:solidFill>
                  <a:srgbClr val="FFFFFF"/>
                </a:solidFill>
                <a:latin typeface="Times New Roman" panose="02020603050405020304" pitchFamily="18" charset="0"/>
                <a:sym typeface="Mathematica1" pitchFamily="2" charset="2"/>
              </a:rPr>
              <a:t>             726  draconic;  </a:t>
            </a:r>
          </a:p>
          <a:p>
            <a:pPr eaLnBrk="1" hangingPunct="1">
              <a:lnSpc>
                <a:spcPct val="70000"/>
              </a:lnSpc>
              <a:buFontTx/>
              <a:buNone/>
            </a:pPr>
            <a:r>
              <a:rPr lang="en-US" altLang="en-US" sz="1400" kern="0" dirty="0">
                <a:solidFill>
                  <a:srgbClr val="FFFFFF"/>
                </a:solidFill>
                <a:latin typeface="Times New Roman" panose="02020603050405020304" pitchFamily="18" charset="0"/>
                <a:sym typeface="Mathematica1" pitchFamily="2" charset="2"/>
              </a:rPr>
              <a:t> </a:t>
            </a:r>
            <a:r>
              <a:rPr lang="en-US" altLang="en-US" sz="1400" kern="0" dirty="0" smtClean="0">
                <a:solidFill>
                  <a:srgbClr val="FFFFFF"/>
                </a:solidFill>
                <a:latin typeface="Times New Roman" panose="02020603050405020304" pitchFamily="18" charset="0"/>
                <a:sym typeface="Mathematica1" pitchFamily="2" charset="2"/>
              </a:rPr>
              <a:t>             717  anomalistic:</a:t>
            </a:r>
          </a:p>
          <a:p>
            <a:pPr eaLnBrk="1" hangingPunct="1">
              <a:lnSpc>
                <a:spcPct val="70000"/>
              </a:lnSpc>
              <a:buFontTx/>
              <a:buNone/>
            </a:pPr>
            <a:r>
              <a:rPr lang="en-US" altLang="en-US" sz="1400" kern="0" dirty="0" smtClean="0">
                <a:solidFill>
                  <a:srgbClr val="FFFFFF"/>
                </a:solidFill>
                <a:latin typeface="Times New Roman" panose="02020603050405020304" pitchFamily="18" charset="0"/>
                <a:sym typeface="Mathematica1" pitchFamily="2" charset="2"/>
              </a:rPr>
              <a:t>              54 </a:t>
            </a:r>
            <a:r>
              <a:rPr lang="en-US" altLang="en-US" sz="1400" kern="0" dirty="0" err="1" smtClean="0">
                <a:solidFill>
                  <a:srgbClr val="FFFFFF"/>
                </a:solidFill>
                <a:latin typeface="Times New Roman" panose="02020603050405020304" pitchFamily="18" charset="0"/>
                <a:sym typeface="Mathematica1" pitchFamily="2" charset="2"/>
              </a:rPr>
              <a:t>yrs</a:t>
            </a:r>
            <a:r>
              <a:rPr lang="en-US" altLang="en-US" sz="1400" kern="0" dirty="0" smtClean="0">
                <a:solidFill>
                  <a:srgbClr val="FFFFFF"/>
                </a:solidFill>
                <a:latin typeface="Times New Roman" panose="02020603050405020304" pitchFamily="18" charset="0"/>
                <a:sym typeface="Mathematica1" pitchFamily="2" charset="2"/>
              </a:rPr>
              <a:t>, 34 days  (19756 days)</a:t>
            </a:r>
          </a:p>
          <a:p>
            <a:pPr eaLnBrk="1" hangingPunct="1">
              <a:lnSpc>
                <a:spcPct val="70000"/>
              </a:lnSpc>
              <a:buFontTx/>
              <a:buNone/>
            </a:pPr>
            <a:endParaRPr lang="en-US" altLang="en-US" sz="1800" kern="0" dirty="0" smtClean="0">
              <a:solidFill>
                <a:srgbClr val="FFFFFF"/>
              </a:solidFill>
              <a:latin typeface="Papyrus" pitchFamily="66" charset="0"/>
              <a:sym typeface="Mathematica1" pitchFamily="2" charset="2"/>
            </a:endParaRPr>
          </a:p>
          <a:p>
            <a:pPr eaLnBrk="1" hangingPunct="1">
              <a:buFontTx/>
              <a:buNone/>
            </a:pPr>
            <a:r>
              <a:rPr lang="en-US" altLang="en-US" sz="1800" kern="0" dirty="0" smtClean="0">
                <a:solidFill>
                  <a:srgbClr val="FFFF99"/>
                </a:solidFill>
                <a:latin typeface="Papyrus" pitchFamily="66" charset="0"/>
                <a:sym typeface="Mathematica1" pitchFamily="2" charset="2"/>
              </a:rPr>
              <a:t>                     </a:t>
            </a:r>
          </a:p>
          <a:p>
            <a:pPr eaLnBrk="1" hangingPunct="1">
              <a:buFontTx/>
              <a:buNone/>
            </a:pPr>
            <a:endParaRPr lang="en-US" altLang="en-US" sz="1800" kern="0" dirty="0" smtClean="0">
              <a:solidFill>
                <a:srgbClr val="FFFF99"/>
              </a:solidFill>
              <a:latin typeface="Papyrus" pitchFamily="66" charset="0"/>
              <a:sym typeface="Mathematica1" pitchFamily="2" charset="2"/>
            </a:endParaRPr>
          </a:p>
          <a:p>
            <a:pPr eaLnBrk="1" hangingPunct="1">
              <a:buFontTx/>
              <a:buNone/>
            </a:pPr>
            <a:endParaRPr lang="en-US" altLang="en-US" sz="1800" kern="0" dirty="0" smtClean="0">
              <a:solidFill>
                <a:srgbClr val="FFFF99"/>
              </a:solidFill>
              <a:latin typeface="Papyrus" pitchFamily="66" charset="0"/>
              <a:sym typeface="Mathematica1" pitchFamily="2" charset="2"/>
            </a:endParaRPr>
          </a:p>
          <a:p>
            <a:pPr eaLnBrk="1" hangingPunct="1">
              <a:buFontTx/>
              <a:buNone/>
            </a:pPr>
            <a:endParaRPr lang="en-US" altLang="en-US" sz="1800" kern="0" dirty="0">
              <a:solidFill>
                <a:srgbClr val="FFFF99"/>
              </a:solidFill>
              <a:latin typeface="Papyrus" pitchFamily="66" charset="0"/>
              <a:sym typeface="Mathematica1" pitchFamily="2" charset="2"/>
            </a:endParaRPr>
          </a:p>
        </p:txBody>
      </p:sp>
      <p:sp>
        <p:nvSpPr>
          <p:cNvPr id="6" name="Rectangle 4"/>
          <p:cNvSpPr>
            <a:spLocks noChangeArrowheads="1"/>
          </p:cNvSpPr>
          <p:nvPr/>
        </p:nvSpPr>
        <p:spPr bwMode="auto">
          <a:xfrm>
            <a:off x="294134" y="1339091"/>
            <a:ext cx="4205858" cy="525688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40" tIns="45720" rIns="91440" bIns="45720"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FFFFFF"/>
              </a:solidFill>
              <a:cs typeface="Arial" pitchFamily="34" charset="0"/>
            </a:endParaRPr>
          </a:p>
        </p:txBody>
      </p:sp>
      <p:sp>
        <p:nvSpPr>
          <p:cNvPr id="8" name="Rectangle 3"/>
          <p:cNvSpPr txBox="1">
            <a:spLocks noChangeArrowheads="1"/>
          </p:cNvSpPr>
          <p:nvPr/>
        </p:nvSpPr>
        <p:spPr bwMode="auto">
          <a:xfrm>
            <a:off x="467544" y="1844824"/>
            <a:ext cx="85725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39805" indent="-228600" algn="l" rtl="0" eaLnBrk="0" fontAlgn="base" hangingPunct="0">
              <a:spcBef>
                <a:spcPct val="20000"/>
              </a:spcBef>
              <a:spcAft>
                <a:spcPct val="0"/>
              </a:spcAft>
              <a:buChar char="•"/>
              <a:defRPr sz="2400">
                <a:solidFill>
                  <a:schemeClr val="tx1"/>
                </a:solidFill>
                <a:latin typeface="+mn-lt"/>
              </a:defRPr>
            </a:lvl3pPr>
            <a:lvl4pPr marL="1596991" indent="-228600" algn="l" rtl="0" eaLnBrk="0" fontAlgn="base" hangingPunct="0">
              <a:spcBef>
                <a:spcPct val="20000"/>
              </a:spcBef>
              <a:spcAft>
                <a:spcPct val="0"/>
              </a:spcAft>
              <a:buChar char="–"/>
              <a:defRPr sz="2000">
                <a:solidFill>
                  <a:schemeClr val="tx1"/>
                </a:solidFill>
                <a:latin typeface="+mn-lt"/>
              </a:defRPr>
            </a:lvl4pPr>
            <a:lvl5pPr marL="2054185" indent="-228600" algn="l" rtl="0" eaLnBrk="0" fontAlgn="base" hangingPunct="0">
              <a:spcBef>
                <a:spcPct val="20000"/>
              </a:spcBef>
              <a:spcAft>
                <a:spcPct val="0"/>
              </a:spcAft>
              <a:buChar char="»"/>
              <a:defRPr sz="2000">
                <a:solidFill>
                  <a:schemeClr val="tx1"/>
                </a:solidFill>
                <a:latin typeface="+mn-lt"/>
              </a:defRPr>
            </a:lvl5pPr>
            <a:lvl6pPr marL="2514416" indent="-228600" algn="l" rtl="0" fontAlgn="base">
              <a:spcBef>
                <a:spcPct val="20000"/>
              </a:spcBef>
              <a:spcAft>
                <a:spcPct val="0"/>
              </a:spcAft>
              <a:buChar char="»"/>
              <a:defRPr sz="2000">
                <a:solidFill>
                  <a:schemeClr val="tx1"/>
                </a:solidFill>
                <a:latin typeface="+mn-lt"/>
              </a:defRPr>
            </a:lvl6pPr>
            <a:lvl7pPr marL="2971572" indent="-228600" algn="l" rtl="0" fontAlgn="base">
              <a:spcBef>
                <a:spcPct val="20000"/>
              </a:spcBef>
              <a:spcAft>
                <a:spcPct val="0"/>
              </a:spcAft>
              <a:buChar char="»"/>
              <a:defRPr sz="2000">
                <a:solidFill>
                  <a:schemeClr val="tx1"/>
                </a:solidFill>
                <a:latin typeface="+mn-lt"/>
              </a:defRPr>
            </a:lvl7pPr>
            <a:lvl8pPr marL="3428742" indent="-228600" algn="l" rtl="0" fontAlgn="base">
              <a:spcBef>
                <a:spcPct val="20000"/>
              </a:spcBef>
              <a:spcAft>
                <a:spcPct val="0"/>
              </a:spcAft>
              <a:buChar char="»"/>
              <a:defRPr sz="2000">
                <a:solidFill>
                  <a:schemeClr val="tx1"/>
                </a:solidFill>
                <a:latin typeface="+mn-lt"/>
              </a:defRPr>
            </a:lvl8pPr>
            <a:lvl9pPr marL="3885896" indent="-228600" algn="l" rtl="0" fontAlgn="base">
              <a:spcBef>
                <a:spcPct val="20000"/>
              </a:spcBef>
              <a:spcAft>
                <a:spcPct val="0"/>
              </a:spcAft>
              <a:buChar char="»"/>
              <a:defRPr sz="2000">
                <a:solidFill>
                  <a:schemeClr val="tx1"/>
                </a:solidFill>
                <a:latin typeface="+mn-lt"/>
              </a:defRPr>
            </a:lvl9pPr>
          </a:lstStyle>
          <a:p>
            <a:pPr eaLnBrk="1" hangingPunct="1">
              <a:lnSpc>
                <a:spcPct val="70000"/>
              </a:lnSpc>
              <a:buFontTx/>
              <a:buNone/>
            </a:pPr>
            <a:r>
              <a:rPr lang="en-US" altLang="en-US" sz="2800" b="1" kern="0" dirty="0" smtClean="0">
                <a:solidFill>
                  <a:srgbClr val="FFFF99"/>
                </a:solidFill>
                <a:latin typeface="Papyrus" pitchFamily="66" charset="0"/>
                <a:sym typeface="Mathematica1" pitchFamily="2" charset="2"/>
              </a:rPr>
              <a:t>  </a:t>
            </a:r>
            <a:r>
              <a:rPr lang="en-US" altLang="en-US" sz="2800" b="1" kern="0" dirty="0" err="1" smtClean="0">
                <a:solidFill>
                  <a:srgbClr val="FFFF99"/>
                </a:solidFill>
                <a:latin typeface="Times New Roman" panose="02020603050405020304" pitchFamily="18" charset="0"/>
                <a:sym typeface="Mathematica1" pitchFamily="2" charset="2"/>
              </a:rPr>
              <a:t>Metonic</a:t>
            </a:r>
            <a:r>
              <a:rPr lang="en-US" altLang="en-US" sz="2800" b="1" kern="0" dirty="0" smtClean="0">
                <a:solidFill>
                  <a:srgbClr val="FFFF99"/>
                </a:solidFill>
                <a:latin typeface="Times New Roman" panose="02020603050405020304" pitchFamily="18" charset="0"/>
                <a:sym typeface="Mathematica1" pitchFamily="2" charset="2"/>
              </a:rPr>
              <a:t>  Cycle</a:t>
            </a:r>
          </a:p>
          <a:p>
            <a:pPr eaLnBrk="1" hangingPunct="1">
              <a:lnSpc>
                <a:spcPct val="70000"/>
              </a:lnSpc>
              <a:buFontTx/>
              <a:buNone/>
            </a:pPr>
            <a:r>
              <a:rPr lang="en-US" altLang="en-US" sz="2800" kern="0" dirty="0" smtClean="0">
                <a:solidFill>
                  <a:srgbClr val="FFFF99"/>
                </a:solidFill>
                <a:latin typeface="Times New Roman" panose="02020603050405020304" pitchFamily="18" charset="0"/>
                <a:sym typeface="Mathematica1" pitchFamily="2" charset="2"/>
              </a:rPr>
              <a:t>    </a:t>
            </a:r>
            <a:r>
              <a:rPr lang="en-US" altLang="en-US" sz="1400" kern="0" dirty="0" smtClean="0">
                <a:solidFill>
                  <a:srgbClr val="FFFFFF"/>
                </a:solidFill>
                <a:latin typeface="Times New Roman" panose="02020603050405020304" pitchFamily="18" charset="0"/>
                <a:sym typeface="Mathematica1" pitchFamily="2" charset="2"/>
              </a:rPr>
              <a:t>multiple of Tropical Year and Synodic Month</a:t>
            </a:r>
          </a:p>
          <a:p>
            <a:pPr eaLnBrk="1" hangingPunct="1">
              <a:lnSpc>
                <a:spcPct val="70000"/>
              </a:lnSpc>
              <a:buFontTx/>
              <a:buNone/>
            </a:pPr>
            <a:endParaRPr lang="en-US" altLang="en-US" sz="1400" kern="0" dirty="0" smtClean="0">
              <a:solidFill>
                <a:srgbClr val="FFFFFF"/>
              </a:solidFill>
              <a:latin typeface="Times New Roman" panose="02020603050405020304" pitchFamily="18" charset="0"/>
              <a:sym typeface="Mathematica1" pitchFamily="2" charset="2"/>
            </a:endParaRPr>
          </a:p>
          <a:p>
            <a:pPr eaLnBrk="1" hangingPunct="1">
              <a:lnSpc>
                <a:spcPct val="70000"/>
              </a:lnSpc>
              <a:buFontTx/>
              <a:buNone/>
            </a:pPr>
            <a:r>
              <a:rPr lang="en-US" altLang="en-US" sz="1400" kern="0" dirty="0" smtClean="0">
                <a:solidFill>
                  <a:srgbClr val="FFFFFF"/>
                </a:solidFill>
                <a:latin typeface="Times New Roman" panose="02020603050405020304" pitchFamily="18" charset="0"/>
                <a:sym typeface="Mathematica1" pitchFamily="2" charset="2"/>
              </a:rPr>
              <a:t>            19  tropical  years;   </a:t>
            </a:r>
          </a:p>
          <a:p>
            <a:pPr eaLnBrk="1" hangingPunct="1">
              <a:lnSpc>
                <a:spcPct val="70000"/>
              </a:lnSpc>
              <a:buFontTx/>
              <a:buNone/>
            </a:pPr>
            <a:r>
              <a:rPr lang="en-US" altLang="en-US" sz="1400" kern="0" dirty="0" smtClean="0">
                <a:solidFill>
                  <a:srgbClr val="FFFFFF"/>
                </a:solidFill>
                <a:latin typeface="Times New Roman" panose="02020603050405020304" pitchFamily="18" charset="0"/>
                <a:sym typeface="Mathematica1" pitchFamily="2" charset="2"/>
              </a:rPr>
              <a:t>            235  synodic months   </a:t>
            </a:r>
          </a:p>
          <a:p>
            <a:pPr eaLnBrk="1" hangingPunct="1">
              <a:lnSpc>
                <a:spcPct val="70000"/>
              </a:lnSpc>
              <a:buFontTx/>
              <a:buNone/>
            </a:pPr>
            <a:r>
              <a:rPr lang="en-US" altLang="en-US" sz="1400" kern="0" dirty="0" smtClean="0">
                <a:solidFill>
                  <a:srgbClr val="FFFFFF"/>
                </a:solidFill>
                <a:latin typeface="Times New Roman" panose="02020603050405020304" pitchFamily="18" charset="0"/>
                <a:sym typeface="Mathematica1" pitchFamily="2" charset="2"/>
              </a:rPr>
              <a:t>            254 </a:t>
            </a:r>
            <a:r>
              <a:rPr lang="en-US" altLang="en-US" sz="1400" kern="0" dirty="0" err="1" smtClean="0">
                <a:solidFill>
                  <a:srgbClr val="FFFFFF"/>
                </a:solidFill>
                <a:latin typeface="Times New Roman" panose="02020603050405020304" pitchFamily="18" charset="0"/>
                <a:sym typeface="Mathematica1" pitchFamily="2" charset="2"/>
              </a:rPr>
              <a:t>siderial</a:t>
            </a:r>
            <a:r>
              <a:rPr lang="en-US" altLang="en-US" sz="1400" kern="0" dirty="0" smtClean="0">
                <a:solidFill>
                  <a:srgbClr val="FFFFFF"/>
                </a:solidFill>
                <a:latin typeface="Times New Roman" panose="02020603050405020304" pitchFamily="18" charset="0"/>
                <a:sym typeface="Mathematica1" pitchFamily="2" charset="2"/>
              </a:rPr>
              <a:t> months   </a:t>
            </a:r>
          </a:p>
          <a:p>
            <a:pPr eaLnBrk="1" hangingPunct="1">
              <a:lnSpc>
                <a:spcPct val="70000"/>
              </a:lnSpc>
              <a:buFontTx/>
              <a:buNone/>
            </a:pPr>
            <a:r>
              <a:rPr lang="en-US" altLang="en-US" sz="1400" kern="0" dirty="0" smtClean="0">
                <a:solidFill>
                  <a:srgbClr val="FFFFFF"/>
                </a:solidFill>
                <a:latin typeface="Times New Roman" panose="02020603050405020304" pitchFamily="18" charset="0"/>
                <a:sym typeface="Mathematica1" pitchFamily="2" charset="2"/>
              </a:rPr>
              <a:t>            6940  days         </a:t>
            </a:r>
          </a:p>
          <a:p>
            <a:pPr eaLnBrk="1" hangingPunct="1">
              <a:lnSpc>
                <a:spcPct val="70000"/>
              </a:lnSpc>
              <a:buFontTx/>
              <a:buNone/>
            </a:pPr>
            <a:endParaRPr lang="en-US" altLang="en-US" sz="2800" kern="0" dirty="0" smtClean="0">
              <a:solidFill>
                <a:srgbClr val="FFFF99"/>
              </a:solidFill>
              <a:latin typeface="Times New Roman" panose="02020603050405020304" pitchFamily="18" charset="0"/>
              <a:sym typeface="Mathematica1" pitchFamily="2" charset="2"/>
            </a:endParaRPr>
          </a:p>
          <a:p>
            <a:pPr eaLnBrk="1" hangingPunct="1">
              <a:lnSpc>
                <a:spcPct val="70000"/>
              </a:lnSpc>
              <a:buFontTx/>
              <a:buNone/>
            </a:pPr>
            <a:endParaRPr lang="en-US" altLang="en-US" sz="2800" kern="0" dirty="0" smtClean="0">
              <a:solidFill>
                <a:srgbClr val="FFFF99"/>
              </a:solidFill>
              <a:latin typeface="Times New Roman" panose="02020603050405020304" pitchFamily="18" charset="0"/>
              <a:sym typeface="Mathematica1" pitchFamily="2" charset="2"/>
            </a:endParaRPr>
          </a:p>
          <a:p>
            <a:pPr eaLnBrk="1" hangingPunct="1">
              <a:lnSpc>
                <a:spcPct val="70000"/>
              </a:lnSpc>
              <a:buFontTx/>
              <a:buNone/>
            </a:pPr>
            <a:r>
              <a:rPr lang="en-US" altLang="en-US" sz="2800" kern="0" dirty="0" smtClean="0">
                <a:solidFill>
                  <a:srgbClr val="FFFF99"/>
                </a:solidFill>
                <a:latin typeface="Times New Roman" panose="02020603050405020304" pitchFamily="18" charset="0"/>
                <a:sym typeface="Mathematica1" pitchFamily="2" charset="2"/>
              </a:rPr>
              <a:t>   </a:t>
            </a:r>
            <a:r>
              <a:rPr lang="en-US" altLang="en-US" sz="2800" kern="0" dirty="0" err="1" smtClean="0">
                <a:solidFill>
                  <a:srgbClr val="FFFF99"/>
                </a:solidFill>
                <a:latin typeface="Times New Roman" panose="02020603050405020304" pitchFamily="18" charset="0"/>
                <a:sym typeface="Mathematica1" pitchFamily="2" charset="2"/>
              </a:rPr>
              <a:t>Callippic</a:t>
            </a:r>
            <a:r>
              <a:rPr lang="en-US" altLang="en-US" sz="2800" kern="0" dirty="0" smtClean="0">
                <a:solidFill>
                  <a:srgbClr val="FFFF99"/>
                </a:solidFill>
                <a:latin typeface="Times New Roman" panose="02020603050405020304" pitchFamily="18" charset="0"/>
                <a:sym typeface="Mathematica1" pitchFamily="2" charset="2"/>
              </a:rPr>
              <a:t> Cycle</a:t>
            </a:r>
          </a:p>
          <a:p>
            <a:pPr eaLnBrk="1" hangingPunct="1">
              <a:lnSpc>
                <a:spcPct val="70000"/>
              </a:lnSpc>
              <a:buFontTx/>
              <a:buNone/>
            </a:pPr>
            <a:r>
              <a:rPr lang="en-US" altLang="en-US" sz="2800" kern="0" dirty="0" smtClean="0">
                <a:solidFill>
                  <a:srgbClr val="FFFF99"/>
                </a:solidFill>
                <a:latin typeface="Times New Roman" panose="02020603050405020304" pitchFamily="18" charset="0"/>
                <a:sym typeface="Mathematica1" pitchFamily="2" charset="2"/>
              </a:rPr>
              <a:t>     </a:t>
            </a:r>
            <a:r>
              <a:rPr lang="en-US" altLang="en-US" sz="1400" kern="0" dirty="0" smtClean="0">
                <a:solidFill>
                  <a:srgbClr val="FFFFFF"/>
                </a:solidFill>
                <a:latin typeface="Times New Roman" panose="02020603050405020304" pitchFamily="18" charset="0"/>
                <a:sym typeface="Mathematica1" pitchFamily="2" charset="2"/>
              </a:rPr>
              <a:t>more accurate multiple </a:t>
            </a:r>
          </a:p>
          <a:p>
            <a:pPr eaLnBrk="1" hangingPunct="1">
              <a:lnSpc>
                <a:spcPct val="70000"/>
              </a:lnSpc>
              <a:buFontTx/>
              <a:buNone/>
            </a:pPr>
            <a:r>
              <a:rPr lang="en-US" altLang="en-US" sz="1400" kern="0" dirty="0">
                <a:solidFill>
                  <a:srgbClr val="FFFFFF"/>
                </a:solidFill>
                <a:latin typeface="Times New Roman" panose="02020603050405020304" pitchFamily="18" charset="0"/>
                <a:sym typeface="Mathematica1" pitchFamily="2" charset="2"/>
              </a:rPr>
              <a:t> </a:t>
            </a:r>
            <a:r>
              <a:rPr lang="en-US" altLang="en-US" sz="1400" kern="0" dirty="0" smtClean="0">
                <a:solidFill>
                  <a:srgbClr val="FFFFFF"/>
                </a:solidFill>
                <a:latin typeface="Times New Roman" panose="02020603050405020304" pitchFamily="18" charset="0"/>
                <a:sym typeface="Mathematica1" pitchFamily="2" charset="2"/>
              </a:rPr>
              <a:t>         Tropical Year &amp; Synodic Month</a:t>
            </a:r>
          </a:p>
          <a:p>
            <a:pPr eaLnBrk="1" hangingPunct="1">
              <a:lnSpc>
                <a:spcPct val="70000"/>
              </a:lnSpc>
              <a:buFontTx/>
              <a:buNone/>
            </a:pPr>
            <a:r>
              <a:rPr lang="en-US" altLang="en-US" sz="1400" kern="0" dirty="0" smtClean="0">
                <a:solidFill>
                  <a:srgbClr val="FFFFFF"/>
                </a:solidFill>
                <a:latin typeface="Times New Roman" panose="02020603050405020304" pitchFamily="18" charset="0"/>
                <a:sym typeface="Mathematica1" pitchFamily="2" charset="2"/>
              </a:rPr>
              <a:t>       </a:t>
            </a:r>
          </a:p>
          <a:p>
            <a:pPr eaLnBrk="1" hangingPunct="1">
              <a:lnSpc>
                <a:spcPct val="70000"/>
              </a:lnSpc>
              <a:buFontTx/>
              <a:buNone/>
            </a:pPr>
            <a:r>
              <a:rPr lang="en-US" altLang="en-US" sz="1400" kern="0" dirty="0" smtClean="0">
                <a:solidFill>
                  <a:srgbClr val="FFFFFF"/>
                </a:solidFill>
                <a:latin typeface="Times New Roman" panose="02020603050405020304" pitchFamily="18" charset="0"/>
                <a:sym typeface="Mathematica1" pitchFamily="2" charset="2"/>
              </a:rPr>
              <a:t>             4 </a:t>
            </a:r>
            <a:r>
              <a:rPr lang="en-US" altLang="en-US" sz="1400" kern="0" dirty="0" err="1" smtClean="0">
                <a:solidFill>
                  <a:srgbClr val="FFFFFF"/>
                </a:solidFill>
                <a:latin typeface="Times New Roman" panose="02020603050405020304" pitchFamily="18" charset="0"/>
                <a:sym typeface="Mathematica1" pitchFamily="2" charset="2"/>
              </a:rPr>
              <a:t>Metonic</a:t>
            </a:r>
            <a:r>
              <a:rPr lang="en-US" altLang="en-US" sz="1400" kern="0" dirty="0" smtClean="0">
                <a:solidFill>
                  <a:srgbClr val="FFFFFF"/>
                </a:solidFill>
                <a:latin typeface="Times New Roman" panose="02020603050405020304" pitchFamily="18" charset="0"/>
                <a:sym typeface="Mathematica1" pitchFamily="2" charset="2"/>
              </a:rPr>
              <a:t> cycles -  1 days;  </a:t>
            </a:r>
          </a:p>
          <a:p>
            <a:pPr eaLnBrk="1" hangingPunct="1">
              <a:lnSpc>
                <a:spcPct val="70000"/>
              </a:lnSpc>
              <a:buFontTx/>
              <a:buNone/>
            </a:pPr>
            <a:r>
              <a:rPr lang="en-US" altLang="en-US" sz="1400" kern="0" dirty="0" smtClean="0">
                <a:solidFill>
                  <a:srgbClr val="FFFFFF"/>
                </a:solidFill>
                <a:latin typeface="Times New Roman" panose="02020603050405020304" pitchFamily="18" charset="0"/>
                <a:sym typeface="Mathematica1" pitchFamily="2" charset="2"/>
              </a:rPr>
              <a:t>             76 tropical years; </a:t>
            </a:r>
          </a:p>
          <a:p>
            <a:pPr eaLnBrk="1" hangingPunct="1">
              <a:lnSpc>
                <a:spcPct val="70000"/>
              </a:lnSpc>
              <a:buFontTx/>
              <a:buNone/>
            </a:pPr>
            <a:r>
              <a:rPr lang="en-US" altLang="en-US" sz="1400" kern="0" dirty="0" smtClean="0">
                <a:solidFill>
                  <a:srgbClr val="FFFFFF"/>
                </a:solidFill>
                <a:latin typeface="Times New Roman" panose="02020603050405020304" pitchFamily="18" charset="0"/>
                <a:sym typeface="Mathematica1" pitchFamily="2" charset="2"/>
              </a:rPr>
              <a:t>             940 synodic months</a:t>
            </a:r>
          </a:p>
          <a:p>
            <a:pPr eaLnBrk="1" hangingPunct="1">
              <a:lnSpc>
                <a:spcPct val="70000"/>
              </a:lnSpc>
              <a:buFontTx/>
              <a:buNone/>
            </a:pPr>
            <a:r>
              <a:rPr lang="en-US" altLang="en-US" sz="2200" kern="0" dirty="0" smtClean="0">
                <a:solidFill>
                  <a:srgbClr val="FFFFFF"/>
                </a:solidFill>
                <a:latin typeface="Times New Roman" panose="02020603050405020304" pitchFamily="18" charset="0"/>
                <a:sym typeface="Mathematica1" pitchFamily="2" charset="2"/>
              </a:rPr>
              <a:t> </a:t>
            </a:r>
          </a:p>
          <a:p>
            <a:pPr eaLnBrk="1" hangingPunct="1">
              <a:lnSpc>
                <a:spcPct val="70000"/>
              </a:lnSpc>
              <a:buFontTx/>
              <a:buNone/>
            </a:pPr>
            <a:endParaRPr lang="en-US" altLang="en-US" sz="1800" kern="0" dirty="0" smtClean="0">
              <a:solidFill>
                <a:srgbClr val="FFFFFF"/>
              </a:solidFill>
              <a:latin typeface="Papyrus" pitchFamily="66" charset="0"/>
              <a:sym typeface="Mathematica1" pitchFamily="2" charset="2"/>
            </a:endParaRPr>
          </a:p>
          <a:p>
            <a:pPr eaLnBrk="1" hangingPunct="1">
              <a:buFontTx/>
              <a:buNone/>
            </a:pPr>
            <a:r>
              <a:rPr lang="en-US" altLang="en-US" sz="1800" kern="0" dirty="0" smtClean="0">
                <a:solidFill>
                  <a:srgbClr val="FFFF99"/>
                </a:solidFill>
                <a:latin typeface="Papyrus" pitchFamily="66" charset="0"/>
                <a:sym typeface="Mathematica1" pitchFamily="2" charset="2"/>
              </a:rPr>
              <a:t>                     </a:t>
            </a:r>
          </a:p>
          <a:p>
            <a:pPr eaLnBrk="1" hangingPunct="1">
              <a:buFontTx/>
              <a:buNone/>
            </a:pPr>
            <a:endParaRPr lang="en-US" altLang="en-US" sz="1800" kern="0" dirty="0" smtClean="0">
              <a:solidFill>
                <a:srgbClr val="FFFF99"/>
              </a:solidFill>
              <a:latin typeface="Papyrus" pitchFamily="66" charset="0"/>
              <a:sym typeface="Mathematica1" pitchFamily="2" charset="2"/>
            </a:endParaRPr>
          </a:p>
          <a:p>
            <a:pPr eaLnBrk="1" hangingPunct="1">
              <a:buFontTx/>
              <a:buNone/>
            </a:pPr>
            <a:endParaRPr lang="en-US" altLang="en-US" sz="1800" kern="0" dirty="0" smtClean="0">
              <a:solidFill>
                <a:srgbClr val="FFFF99"/>
              </a:solidFill>
              <a:latin typeface="Papyrus" pitchFamily="66" charset="0"/>
              <a:sym typeface="Mathematica1" pitchFamily="2" charset="2"/>
            </a:endParaRPr>
          </a:p>
          <a:p>
            <a:pPr eaLnBrk="1" hangingPunct="1">
              <a:buFontTx/>
              <a:buNone/>
            </a:pPr>
            <a:endParaRPr lang="en-US" altLang="en-US" sz="1800" kern="0" dirty="0">
              <a:solidFill>
                <a:srgbClr val="FFFF99"/>
              </a:solidFill>
              <a:latin typeface="Papyrus" pitchFamily="66" charset="0"/>
              <a:sym typeface="Mathematica1" pitchFamily="2" charset="2"/>
            </a:endParaRPr>
          </a:p>
        </p:txBody>
      </p:sp>
    </p:spTree>
    <p:extLst>
      <p:ext uri="{BB962C8B-B14F-4D97-AF65-F5344CB8AC3E}">
        <p14:creationId xmlns:p14="http://schemas.microsoft.com/office/powerpoint/2010/main" val="2018837867"/>
      </p:ext>
    </p:extLst>
  </p:cSld>
  <p:clrMapOvr>
    <a:masterClrMapping/>
  </p:clrMapOvr>
  <p:transition spd="slow">
    <p:fade thruBlk="1"/>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60648" y="-35843"/>
            <a:ext cx="10544099" cy="7029400"/>
          </a:xfrm>
        </p:spPr>
      </p:pic>
      <p:sp>
        <p:nvSpPr>
          <p:cNvPr id="5" name="Title 2"/>
          <p:cNvSpPr txBox="1">
            <a:spLocks/>
          </p:cNvSpPr>
          <p:nvPr/>
        </p:nvSpPr>
        <p:spPr bwMode="auto">
          <a:xfrm>
            <a:off x="-1980728" y="116632"/>
            <a:ext cx="8786813" cy="1219200"/>
          </a:xfrm>
          <a:prstGeom prst="rect">
            <a:avLst/>
          </a:prstGeom>
          <a:noFill/>
          <a:ln w="9525">
            <a:noFill/>
            <a:miter lim="800000"/>
            <a:headEnd/>
            <a:tailEnd/>
          </a:ln>
          <a:effectLst>
            <a:outerShdw dist="88900" dir="2340000" algn="ctr" rotWithShape="0">
              <a:srgbClr val="000000">
                <a:alpha val="43137"/>
              </a:srgbClr>
            </a:outerShdw>
          </a:effectLst>
        </p:spPr>
        <p:txBody>
          <a:bodyPr lIns="91440" tIns="45720" rIns="91440" bIns="45720" anchor="ctr"/>
          <a:lstStyle/>
          <a:p>
            <a:pPr algn="ctr" eaLnBrk="0" hangingPunct="0">
              <a:defRPr/>
            </a:pPr>
            <a:r>
              <a:rPr lang="en-US" sz="4400" kern="0" dirty="0">
                <a:solidFill>
                  <a:srgbClr val="FFFFFF">
                    <a:lumMod val="95000"/>
                  </a:srgbClr>
                </a:solidFill>
                <a:latin typeface="Arial"/>
                <a:cs typeface="Arial" pitchFamily="34" charset="0"/>
              </a:rPr>
              <a:t> </a:t>
            </a:r>
            <a:r>
              <a:rPr lang="en-US" sz="6200" b="1" kern="0" dirty="0">
                <a:solidFill>
                  <a:srgbClr val="FFFFFF">
                    <a:lumMod val="95000"/>
                  </a:srgbClr>
                </a:solidFill>
                <a:latin typeface="Times New Roman" pitchFamily="18" charset="0"/>
                <a:cs typeface="Arial" pitchFamily="34" charset="0"/>
              </a:rPr>
              <a:t>  </a:t>
            </a:r>
            <a:r>
              <a:rPr lang="en-US" sz="6200" b="1" kern="0" dirty="0" smtClean="0">
                <a:solidFill>
                  <a:srgbClr val="FFFFFF"/>
                </a:solidFill>
                <a:latin typeface="Times New Roman" pitchFamily="18" charset="0"/>
                <a:cs typeface="Arial" pitchFamily="34" charset="0"/>
              </a:rPr>
              <a:t>Saros Dial </a:t>
            </a:r>
            <a:endParaRPr lang="en-US" sz="6200" b="1" kern="0" dirty="0">
              <a:solidFill>
                <a:srgbClr val="FFFFFF"/>
              </a:solidFill>
              <a:latin typeface="Times New Roman" pitchFamily="18" charset="0"/>
              <a:cs typeface="Arial" pitchFamily="34" charset="0"/>
            </a:endParaRPr>
          </a:p>
        </p:txBody>
      </p:sp>
    </p:spTree>
    <p:extLst>
      <p:ext uri="{BB962C8B-B14F-4D97-AF65-F5344CB8AC3E}">
        <p14:creationId xmlns:p14="http://schemas.microsoft.com/office/powerpoint/2010/main" val="1977874291"/>
      </p:ext>
    </p:extLst>
  </p:cSld>
  <p:clrMapOvr>
    <a:masterClrMapping/>
  </p:clrMapOvr>
  <p:transition spd="slow">
    <p:fade thruBlk="1"/>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60648" y="-35843"/>
            <a:ext cx="10544099" cy="7029400"/>
          </a:xfrm>
        </p:spPr>
      </p:pic>
      <p:sp>
        <p:nvSpPr>
          <p:cNvPr id="6" name="Rectangle 5"/>
          <p:cNvSpPr/>
          <p:nvPr/>
        </p:nvSpPr>
        <p:spPr>
          <a:xfrm>
            <a:off x="2316164" y="260646"/>
            <a:ext cx="6660083" cy="6511255"/>
          </a:xfrm>
          <a:prstGeom prst="rect">
            <a:avLst/>
          </a:prstGeom>
          <a:solidFill>
            <a:schemeClr val="tx1"/>
          </a:solidFill>
          <a:ln w="38100">
            <a:solidFill>
              <a:schemeClr val="tx1"/>
            </a:solidFill>
          </a:ln>
          <a:effectLst>
            <a:outerShdw blurRad="50800" dist="228600" dir="1212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273968"/>
            <a:ext cx="6660084" cy="6511255"/>
          </a:xfrm>
          <a:prstGeom prst="rect">
            <a:avLst/>
          </a:prstGeom>
        </p:spPr>
      </p:pic>
      <p:sp>
        <p:nvSpPr>
          <p:cNvPr id="5" name="Title 2"/>
          <p:cNvSpPr txBox="1">
            <a:spLocks/>
          </p:cNvSpPr>
          <p:nvPr/>
        </p:nvSpPr>
        <p:spPr bwMode="auto">
          <a:xfrm>
            <a:off x="1132371" y="380406"/>
            <a:ext cx="8786813" cy="1219200"/>
          </a:xfrm>
          <a:prstGeom prst="rect">
            <a:avLst/>
          </a:prstGeom>
          <a:noFill/>
          <a:ln w="9525">
            <a:noFill/>
            <a:miter lim="800000"/>
            <a:headEnd/>
            <a:tailEnd/>
          </a:ln>
          <a:effectLst>
            <a:outerShdw dist="88900" dir="2340000" algn="ctr" rotWithShape="0">
              <a:srgbClr val="000000">
                <a:alpha val="43137"/>
              </a:srgbClr>
            </a:outerShdw>
          </a:effectLst>
        </p:spPr>
        <p:txBody>
          <a:bodyPr lIns="91440" tIns="45720" rIns="91440" bIns="45720" anchor="ctr"/>
          <a:lstStyle/>
          <a:p>
            <a:pPr algn="ctr" eaLnBrk="0" hangingPunct="0">
              <a:defRPr/>
            </a:pPr>
            <a:r>
              <a:rPr lang="en-US" sz="4400" kern="0" dirty="0">
                <a:solidFill>
                  <a:srgbClr val="FFFFFF">
                    <a:lumMod val="95000"/>
                  </a:srgbClr>
                </a:solidFill>
                <a:latin typeface="Arial"/>
                <a:cs typeface="Arial" pitchFamily="34" charset="0"/>
              </a:rPr>
              <a:t> </a:t>
            </a:r>
            <a:r>
              <a:rPr lang="en-US" sz="6200" b="1" kern="0" dirty="0">
                <a:solidFill>
                  <a:srgbClr val="FFFFFF">
                    <a:lumMod val="95000"/>
                  </a:srgbClr>
                </a:solidFill>
                <a:latin typeface="Times New Roman" pitchFamily="18" charset="0"/>
                <a:cs typeface="Arial" pitchFamily="34" charset="0"/>
              </a:rPr>
              <a:t>  </a:t>
            </a:r>
            <a:r>
              <a:rPr lang="en-US" sz="6200" b="1" kern="0" dirty="0" smtClean="0">
                <a:solidFill>
                  <a:srgbClr val="FFFFFF"/>
                </a:solidFill>
                <a:latin typeface="Times New Roman" pitchFamily="18" charset="0"/>
                <a:cs typeface="Arial" pitchFamily="34" charset="0"/>
              </a:rPr>
              <a:t>Saros Dial </a:t>
            </a:r>
            <a:endParaRPr lang="en-US" sz="6200" b="1" kern="0" dirty="0">
              <a:solidFill>
                <a:srgbClr val="FFFFFF"/>
              </a:solidFill>
              <a:latin typeface="Times New Roman" pitchFamily="18" charset="0"/>
              <a:cs typeface="Arial" pitchFamily="34" charset="0"/>
            </a:endParaRPr>
          </a:p>
        </p:txBody>
      </p:sp>
      <p:sp>
        <p:nvSpPr>
          <p:cNvPr id="7" name="Rectangle 6"/>
          <p:cNvSpPr/>
          <p:nvPr/>
        </p:nvSpPr>
        <p:spPr>
          <a:xfrm>
            <a:off x="2316165" y="267096"/>
            <a:ext cx="6660083" cy="65112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 name="Rounded Rectangle 1"/>
          <p:cNvSpPr/>
          <p:nvPr/>
        </p:nvSpPr>
        <p:spPr>
          <a:xfrm>
            <a:off x="6948264" y="3429001"/>
            <a:ext cx="1512168" cy="1080120"/>
          </a:xfrm>
          <a:prstGeom prst="roundRect">
            <a:avLst/>
          </a:prstGeom>
          <a:solidFill>
            <a:schemeClr val="tx1">
              <a:lumMod val="85000"/>
              <a:alpha val="3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 name="TextBox 7"/>
          <p:cNvSpPr txBox="1"/>
          <p:nvPr/>
        </p:nvSpPr>
        <p:spPr>
          <a:xfrm>
            <a:off x="7704348" y="3157042"/>
            <a:ext cx="864096" cy="307777"/>
          </a:xfrm>
          <a:prstGeom prst="rect">
            <a:avLst/>
          </a:prstGeom>
          <a:noFill/>
        </p:spPr>
        <p:txBody>
          <a:bodyPr wrap="square" rtlCol="0">
            <a:spAutoFit/>
          </a:bodyPr>
          <a:lstStyle/>
          <a:p>
            <a:r>
              <a:rPr lang="nl-NL" sz="1400" b="1" dirty="0" smtClean="0">
                <a:solidFill>
                  <a:srgbClr val="FFFFFF"/>
                </a:solidFill>
                <a:latin typeface="Arial" pitchFamily="34" charset="0"/>
                <a:cs typeface="Arial" pitchFamily="34" charset="0"/>
              </a:rPr>
              <a:t>glyph</a:t>
            </a:r>
            <a:endParaRPr lang="en-GB" sz="1400" b="1"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786759097"/>
      </p:ext>
    </p:extLst>
  </p:cSld>
  <p:clrMapOvr>
    <a:masterClrMapping/>
  </p:clrMapOvr>
  <p:transition spd="slow">
    <p:fade thruBlk="1"/>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67944" y="1700808"/>
            <a:ext cx="4746660" cy="4876800"/>
          </a:xfrm>
        </p:spPr>
      </p:pic>
      <p:sp>
        <p:nvSpPr>
          <p:cNvPr id="5" name="Rectangle 4"/>
          <p:cNvSpPr/>
          <p:nvPr/>
        </p:nvSpPr>
        <p:spPr>
          <a:xfrm>
            <a:off x="4067944" y="1700808"/>
            <a:ext cx="4752528" cy="48965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6" name="Rectangle 5"/>
          <p:cNvSpPr/>
          <p:nvPr/>
        </p:nvSpPr>
        <p:spPr>
          <a:xfrm>
            <a:off x="323528" y="1700808"/>
            <a:ext cx="3528392" cy="204235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 name="TextBox 6"/>
          <p:cNvSpPr txBox="1"/>
          <p:nvPr/>
        </p:nvSpPr>
        <p:spPr>
          <a:xfrm>
            <a:off x="539552" y="1844824"/>
            <a:ext cx="2448272" cy="1754326"/>
          </a:xfrm>
          <a:prstGeom prst="rect">
            <a:avLst/>
          </a:prstGeom>
          <a:noFill/>
        </p:spPr>
        <p:txBody>
          <a:bodyPr wrap="square" rtlCol="0">
            <a:spAutoFit/>
          </a:bodyPr>
          <a:lstStyle/>
          <a:p>
            <a:r>
              <a:rPr lang="nl-NL" dirty="0">
                <a:solidFill>
                  <a:srgbClr val="FFFFFF"/>
                </a:solidFill>
                <a:latin typeface="Times New Roman" panose="02020603050405020304" pitchFamily="18" charset="0"/>
                <a:cs typeface="Arial" pitchFamily="34" charset="0"/>
              </a:rPr>
              <a:t>e</a:t>
            </a:r>
            <a:r>
              <a:rPr lang="nl-NL" dirty="0" smtClean="0">
                <a:solidFill>
                  <a:srgbClr val="FFFFFF"/>
                </a:solidFill>
                <a:latin typeface="Times New Roman" panose="02020603050405020304" pitchFamily="18" charset="0"/>
                <a:cs typeface="Arial" pitchFamily="34" charset="0"/>
              </a:rPr>
              <a:t>vidence of </a:t>
            </a:r>
          </a:p>
          <a:p>
            <a:endParaRPr lang="nl-NL" dirty="0">
              <a:solidFill>
                <a:srgbClr val="FFFFFF"/>
              </a:solidFill>
              <a:latin typeface="Times New Roman" panose="02020603050405020304" pitchFamily="18" charset="0"/>
              <a:cs typeface="Arial" pitchFamily="34" charset="0"/>
            </a:endParaRPr>
          </a:p>
          <a:p>
            <a:r>
              <a:rPr lang="nl-NL" dirty="0">
                <a:solidFill>
                  <a:srgbClr val="FFFFFF"/>
                </a:solidFill>
                <a:latin typeface="Times New Roman" panose="02020603050405020304" pitchFamily="18" charset="0"/>
                <a:cs typeface="Arial" pitchFamily="34" charset="0"/>
              </a:rPr>
              <a:t>p</a:t>
            </a:r>
            <a:r>
              <a:rPr lang="nl-NL" dirty="0" smtClean="0">
                <a:solidFill>
                  <a:srgbClr val="FFFFFF"/>
                </a:solidFill>
                <a:latin typeface="Times New Roman" panose="02020603050405020304" pitchFamily="18" charset="0"/>
                <a:cs typeface="Arial" pitchFamily="34" charset="0"/>
              </a:rPr>
              <a:t>illars, bearing and </a:t>
            </a:r>
          </a:p>
          <a:p>
            <a:r>
              <a:rPr lang="nl-NL" dirty="0">
                <a:solidFill>
                  <a:srgbClr val="FFFFFF"/>
                </a:solidFill>
                <a:latin typeface="Times New Roman" panose="02020603050405020304" pitchFamily="18" charset="0"/>
                <a:cs typeface="Arial" pitchFamily="34" charset="0"/>
              </a:rPr>
              <a:t>o</a:t>
            </a:r>
            <a:r>
              <a:rPr lang="nl-NL" dirty="0" smtClean="0">
                <a:solidFill>
                  <a:srgbClr val="FFFFFF"/>
                </a:solidFill>
                <a:latin typeface="Times New Roman" panose="02020603050405020304" pitchFamily="18" charset="0"/>
                <a:cs typeface="Arial" pitchFamily="34" charset="0"/>
              </a:rPr>
              <a:t>ther fittings on the </a:t>
            </a:r>
          </a:p>
          <a:p>
            <a:endParaRPr lang="nl-NL" dirty="0">
              <a:solidFill>
                <a:srgbClr val="FFFFFF"/>
              </a:solidFill>
              <a:latin typeface="Times New Roman" panose="02020603050405020304" pitchFamily="18" charset="0"/>
              <a:cs typeface="Arial" pitchFamily="34" charset="0"/>
            </a:endParaRPr>
          </a:p>
          <a:p>
            <a:r>
              <a:rPr lang="nl-NL" dirty="0" smtClean="0">
                <a:solidFill>
                  <a:srgbClr val="FFFFFF"/>
                </a:solidFill>
                <a:latin typeface="Times New Roman" panose="02020603050405020304" pitchFamily="18" charset="0"/>
                <a:cs typeface="Arial" pitchFamily="34" charset="0"/>
              </a:rPr>
              <a:t>Main Drive Wheel </a:t>
            </a:r>
            <a:endParaRPr lang="en-GB" dirty="0">
              <a:solidFill>
                <a:srgbClr val="FFFFFF"/>
              </a:solidFill>
              <a:latin typeface="Times New Roman" panose="02020603050405020304" pitchFamily="18" charset="0"/>
              <a:cs typeface="Arial"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831699"/>
            <a:ext cx="3528392" cy="2726784"/>
          </a:xfrm>
          <a:prstGeom prst="rect">
            <a:avLst/>
          </a:prstGeom>
        </p:spPr>
      </p:pic>
      <p:sp>
        <p:nvSpPr>
          <p:cNvPr id="10" name="Rectangle 9"/>
          <p:cNvSpPr/>
          <p:nvPr/>
        </p:nvSpPr>
        <p:spPr>
          <a:xfrm>
            <a:off x="323528" y="3831698"/>
            <a:ext cx="3528392" cy="272261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1" name="Title 1"/>
          <p:cNvSpPr txBox="1">
            <a:spLocks/>
          </p:cNvSpPr>
          <p:nvPr/>
        </p:nvSpPr>
        <p:spPr>
          <a:xfrm>
            <a:off x="1619672" y="260648"/>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fontAlgn="auto">
              <a:spcAft>
                <a:spcPts val="0"/>
              </a:spcAft>
            </a:pPr>
            <a:r>
              <a:rPr lang="nl-NL" sz="5000" smtClean="0">
                <a:solidFill>
                  <a:srgbClr val="FFFFFF"/>
                </a:solidFill>
                <a:latin typeface="Times New Roman" panose="02020603050405020304" pitchFamily="18" charset="0"/>
              </a:rPr>
              <a:t>Mechanical Elements</a:t>
            </a:r>
            <a:endParaRPr lang="en-GB" sz="5000" dirty="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410326296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119671" y="2322557"/>
            <a:ext cx="3945219" cy="3472038"/>
          </a:xfrm>
          <a:prstGeom prst="rect">
            <a:avLst/>
          </a:prstGeom>
        </p:spPr>
      </p:pic>
      <p:sp>
        <p:nvSpPr>
          <p:cNvPr id="5" name="Rectangle 4"/>
          <p:cNvSpPr/>
          <p:nvPr/>
        </p:nvSpPr>
        <p:spPr>
          <a:xfrm>
            <a:off x="5292080" y="1484784"/>
            <a:ext cx="3600400" cy="506953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6" name="Rectangle 5"/>
          <p:cNvSpPr/>
          <p:nvPr/>
        </p:nvSpPr>
        <p:spPr>
          <a:xfrm>
            <a:off x="323528" y="1484784"/>
            <a:ext cx="4871090" cy="22583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 name="Rectangle 9"/>
          <p:cNvSpPr/>
          <p:nvPr/>
        </p:nvSpPr>
        <p:spPr>
          <a:xfrm>
            <a:off x="323528" y="3831698"/>
            <a:ext cx="4871090" cy="272261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3929431"/>
            <a:ext cx="4799082" cy="252715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548036"/>
            <a:ext cx="1980431" cy="2098164"/>
          </a:xfrm>
          <a:prstGeom prst="rect">
            <a:avLst/>
          </a:prstGeom>
        </p:spPr>
      </p:pic>
      <p:sp>
        <p:nvSpPr>
          <p:cNvPr id="13" name="TextBox 12"/>
          <p:cNvSpPr txBox="1"/>
          <p:nvPr/>
        </p:nvSpPr>
        <p:spPr>
          <a:xfrm>
            <a:off x="3275856" y="1772816"/>
            <a:ext cx="1656184" cy="1477328"/>
          </a:xfrm>
          <a:prstGeom prst="rect">
            <a:avLst/>
          </a:prstGeom>
          <a:noFill/>
        </p:spPr>
        <p:txBody>
          <a:bodyPr wrap="square" rtlCol="0">
            <a:spAutoFit/>
          </a:bodyPr>
          <a:lstStyle/>
          <a:p>
            <a:r>
              <a:rPr lang="nl-NL" dirty="0">
                <a:solidFill>
                  <a:srgbClr val="FFFFFF"/>
                </a:solidFill>
                <a:latin typeface="Arial" pitchFamily="34" charset="0"/>
                <a:cs typeface="Arial" pitchFamily="34" charset="0"/>
              </a:rPr>
              <a:t>p</a:t>
            </a:r>
            <a:r>
              <a:rPr lang="nl-NL" dirty="0" smtClean="0">
                <a:solidFill>
                  <a:srgbClr val="FFFFFF"/>
                </a:solidFill>
                <a:latin typeface="Arial" pitchFamily="34" charset="0"/>
                <a:cs typeface="Arial" pitchFamily="34" charset="0"/>
              </a:rPr>
              <a:t>ierced end</a:t>
            </a:r>
          </a:p>
          <a:p>
            <a:endParaRPr lang="nl-NL" dirty="0">
              <a:solidFill>
                <a:srgbClr val="FFFFFF"/>
              </a:solidFill>
              <a:latin typeface="Arial" pitchFamily="34" charset="0"/>
              <a:cs typeface="Arial" pitchFamily="34" charset="0"/>
            </a:endParaRPr>
          </a:p>
          <a:p>
            <a:r>
              <a:rPr lang="nl-NL" dirty="0" smtClean="0">
                <a:solidFill>
                  <a:srgbClr val="FFFFFF"/>
                </a:solidFill>
                <a:latin typeface="Arial" pitchFamily="34" charset="0"/>
                <a:cs typeface="Arial" pitchFamily="34" charset="0"/>
              </a:rPr>
              <a:t>shoulders</a:t>
            </a:r>
          </a:p>
          <a:p>
            <a:endParaRPr lang="nl-NL" dirty="0">
              <a:solidFill>
                <a:srgbClr val="FFFFFF"/>
              </a:solidFill>
              <a:latin typeface="Arial" pitchFamily="34" charset="0"/>
              <a:cs typeface="Arial" pitchFamily="34" charset="0"/>
            </a:endParaRPr>
          </a:p>
          <a:p>
            <a:endParaRPr lang="en-GB" dirty="0">
              <a:solidFill>
                <a:srgbClr val="FFFFFF"/>
              </a:solidFill>
              <a:latin typeface="Arial" pitchFamily="34" charset="0"/>
              <a:cs typeface="Arial" pitchFamily="34" charset="0"/>
            </a:endParaRPr>
          </a:p>
        </p:txBody>
      </p:sp>
      <p:cxnSp>
        <p:nvCxnSpPr>
          <p:cNvPr id="15" name="Straight Arrow Connector 14"/>
          <p:cNvCxnSpPr/>
          <p:nvPr/>
        </p:nvCxnSpPr>
        <p:spPr>
          <a:xfrm flipH="1">
            <a:off x="2375968" y="2613975"/>
            <a:ext cx="899888" cy="1607113"/>
          </a:xfrm>
          <a:prstGeom prst="straightConnector1">
            <a:avLst/>
          </a:prstGeom>
          <a:ln w="381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835696" y="1772816"/>
            <a:ext cx="1432173" cy="280626"/>
          </a:xfrm>
          <a:prstGeom prst="straightConnector1">
            <a:avLst/>
          </a:prstGeom>
          <a:ln w="381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p:nvSpPr>
        <p:spPr>
          <a:xfrm>
            <a:off x="1619672" y="260648"/>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fontAlgn="auto">
              <a:spcAft>
                <a:spcPts val="0"/>
              </a:spcAft>
            </a:pPr>
            <a:r>
              <a:rPr lang="nl-NL" sz="5000" smtClean="0">
                <a:solidFill>
                  <a:srgbClr val="FFFFFF"/>
                </a:solidFill>
                <a:latin typeface="Times New Roman" panose="02020603050405020304" pitchFamily="18" charset="0"/>
              </a:rPr>
              <a:t>Mechanical Elements</a:t>
            </a:r>
            <a:endParaRPr lang="en-GB" sz="5000" dirty="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98129607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18.xml.rels><?xml version="1.0" encoding="UTF-8" standalone="yes"?>
<Relationships xmlns="http://schemas.openxmlformats.org/package/2006/relationships"><Relationship Id="rId1" Type="http://schemas.openxmlformats.org/officeDocument/2006/relationships/image" Target="../media/image8.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0.xml><?xml version="1.0" encoding="utf-8"?>
<a:theme xmlns:a="http://schemas.openxmlformats.org/drawingml/2006/main" name="6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1.xml><?xml version="1.0" encoding="utf-8"?>
<a:theme xmlns:a="http://schemas.openxmlformats.org/drawingml/2006/main" name="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2.xml><?xml version="1.0" encoding="utf-8"?>
<a:theme xmlns:a="http://schemas.openxmlformats.org/drawingml/2006/main" name="8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3.xml><?xml version="1.0" encoding="utf-8"?>
<a:theme xmlns:a="http://schemas.openxmlformats.org/drawingml/2006/main" name="9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4.xml><?xml version="1.0" encoding="utf-8"?>
<a:theme xmlns:a="http://schemas.openxmlformats.org/drawingml/2006/main" name="10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5.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6.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Helderheid">
  <a:themeElements>
    <a:clrScheme name="Essentiee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Kantoor - klassiek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lderheid">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9.xml><?xml version="1.0" encoding="utf-8"?>
<a:theme xmlns:a="http://schemas.openxmlformats.org/drawingml/2006/main" name="3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0.xml><?xml version="1.0" encoding="utf-8"?>
<a:theme xmlns:a="http://schemas.openxmlformats.org/drawingml/2006/main" name="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1.xml><?xml version="1.0" encoding="utf-8"?>
<a:theme xmlns:a="http://schemas.openxmlformats.org/drawingml/2006/main" name="1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4.xml><?xml version="1.0" encoding="utf-8"?>
<a:theme xmlns:a="http://schemas.openxmlformats.org/drawingml/2006/main" name="1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5.xml><?xml version="1.0" encoding="utf-8"?>
<a:theme xmlns:a="http://schemas.openxmlformats.org/drawingml/2006/main" name="5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4.xml><?xml version="1.0" encoding="utf-8"?>
<a:theme xmlns:a="http://schemas.openxmlformats.org/drawingml/2006/main" name="13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001445"/>
      </a:accent1>
      <a:accent2>
        <a:srgbClr val="333399"/>
      </a:accent2>
      <a:accent3>
        <a:srgbClr val="AAAAAA"/>
      </a:accent3>
      <a:accent4>
        <a:srgbClr val="DADADA"/>
      </a:accent4>
      <a:accent5>
        <a:srgbClr val="AAAAB0"/>
      </a:accent5>
      <a:accent6>
        <a:srgbClr val="2D2D8A"/>
      </a:accent6>
      <a:hlink>
        <a:srgbClr val="009999"/>
      </a:hlink>
      <a:folHlink>
        <a:srgbClr val="99CC00"/>
      </a:folHlink>
    </a:clrScheme>
    <a:fontScheme name="Title &amp; Bullets">
      <a:majorFont>
        <a:latin typeface="Lucida Grande"/>
        <a:ea typeface="ヒラギノ角ゴ ProN W3"/>
        <a:cs typeface="ヒラギノ角ゴ ProN W3"/>
      </a:majorFont>
      <a:minorFont>
        <a:latin typeface="Optim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5344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outerShdw blurRad="38100" dist="38100" dir="2700000" algn="tl">
                <a:srgbClr val="000000">
                  <a:alpha val="43137"/>
                </a:srgbClr>
              </a:outerShdw>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5344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outerShdw blurRad="38100" dist="38100" dir="2700000" algn="tl">
                <a:srgbClr val="000000">
                  <a:alpha val="43137"/>
                </a:srgbClr>
              </a:outerShdw>
            </a:effectLst>
            <a:latin typeface="Optima" charset="0"/>
            <a:ea typeface="ヒラギノ角ゴ ProN W3" charset="0"/>
            <a:cs typeface="ヒラギノ角ゴ ProN W3" charset="0"/>
            <a:sym typeface="Optim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22240</TotalTime>
  <Words>5588</Words>
  <Application>Microsoft Office PowerPoint</Application>
  <PresentationFormat>On-screen Show (4:3)</PresentationFormat>
  <Paragraphs>1365</Paragraphs>
  <Slides>140</Slides>
  <Notes>8</Notes>
  <HiddenSlides>0</HiddenSlides>
  <MMClips>2</MMClips>
  <ScaleCrop>false</ScaleCrop>
  <HeadingPairs>
    <vt:vector size="4" baseType="variant">
      <vt:variant>
        <vt:lpstr>Theme</vt:lpstr>
      </vt:variant>
      <vt:variant>
        <vt:i4>25</vt:i4>
      </vt:variant>
      <vt:variant>
        <vt:lpstr>Slide Titles</vt:lpstr>
      </vt:variant>
      <vt:variant>
        <vt:i4>140</vt:i4>
      </vt:variant>
    </vt:vector>
  </HeadingPairs>
  <TitlesOfParts>
    <vt:vector size="165" baseType="lpstr">
      <vt:lpstr>Apex</vt:lpstr>
      <vt:lpstr>1_Apex</vt:lpstr>
      <vt:lpstr>3_Apex</vt:lpstr>
      <vt:lpstr>13_Default Design</vt:lpstr>
      <vt:lpstr>Title &amp; Bullets</vt:lpstr>
      <vt:lpstr>2_Paper</vt:lpstr>
      <vt:lpstr>1_Paper</vt:lpstr>
      <vt:lpstr>3_Paper</vt:lpstr>
      <vt:lpstr>5_Paper</vt:lpstr>
      <vt:lpstr>6_Paper</vt:lpstr>
      <vt:lpstr>7_Paper</vt:lpstr>
      <vt:lpstr>8_Paper</vt:lpstr>
      <vt:lpstr>9_Paper</vt:lpstr>
      <vt:lpstr>10_Paper</vt:lpstr>
      <vt:lpstr>Paper</vt:lpstr>
      <vt:lpstr>Default Design</vt:lpstr>
      <vt:lpstr>2_Default Design</vt:lpstr>
      <vt:lpstr>Helderheid</vt:lpstr>
      <vt:lpstr>3_Default Design</vt:lpstr>
      <vt:lpstr>4_Paper</vt:lpstr>
      <vt:lpstr>1_Default Design</vt:lpstr>
      <vt:lpstr>4_Default Design</vt:lpstr>
      <vt:lpstr>11_Paper</vt:lpstr>
      <vt:lpstr>12_Paper</vt:lpstr>
      <vt:lpstr>5_Default Design</vt:lpstr>
      <vt:lpstr>PowerPoint Presentation</vt:lpstr>
      <vt:lpstr>       Babylonians                                              Astronomers  of  Antiquity </vt:lpstr>
      <vt:lpstr>PowerPoint Presentation</vt:lpstr>
      <vt:lpstr>      Babylonian  Astronomy</vt:lpstr>
      <vt:lpstr>   Babylonian  Astronomy</vt:lpstr>
      <vt:lpstr>   Babylonian       Astronomy</vt:lpstr>
      <vt:lpstr>PowerPoint Presentation</vt:lpstr>
      <vt:lpstr>Astronomical   Texts</vt:lpstr>
      <vt:lpstr>ENUMA ANU ENLIL</vt:lpstr>
      <vt:lpstr>ENUMA ANU ENLIL</vt:lpstr>
      <vt:lpstr>MUL.APIN</vt:lpstr>
      <vt:lpstr>PowerPoint Presentation</vt:lpstr>
      <vt:lpstr>Babylonian  Astronomy</vt:lpstr>
      <vt:lpstr>PowerPoint Presentation</vt:lpstr>
      <vt:lpstr>Babylonian  Astronomy</vt:lpstr>
      <vt:lpstr>Reason &amp; the Cosmos      Greek Cosmology  </vt:lpstr>
      <vt:lpstr>Timeline &amp; Overview  Greek Cosmology  </vt:lpstr>
      <vt:lpstr>8th Century BCE:  mythical cosmology</vt:lpstr>
      <vt:lpstr>6th Century BCE:  Pre-Socratic Ionian Natural Philosophers</vt:lpstr>
      <vt:lpstr>5th Century BCE:  Pre-Socratic Natural Philosophers</vt:lpstr>
      <vt:lpstr>4th Century BCE: from Plato to Aristoteles  </vt:lpstr>
      <vt:lpstr>3rd Century BCE – 1st Century AD: the Hellenistic Scientific Revolution  </vt:lpstr>
      <vt:lpstr>Ionia  Natural Philosophers  </vt:lpstr>
      <vt:lpstr>Ionia, 6th century B.C.</vt:lpstr>
      <vt:lpstr>Anaximander the First Cosmologist   (Miletus,  610-546 BCE)</vt:lpstr>
      <vt:lpstr>Anaximander the First Cosmologist   (Miletus,  610-546 BCE)</vt:lpstr>
      <vt:lpstr>PowerPoint Presentation</vt:lpstr>
      <vt:lpstr>PowerPoint Presentation</vt:lpstr>
      <vt:lpstr>“The Apeiron,   from which the elements   [are formed],   is something that is different”</vt:lpstr>
      <vt:lpstr>Classical Greek Cosmology  Plato &amp; Aristoteles  </vt:lpstr>
      <vt:lpstr>Plato    (Athens,     428-348 BCE)    </vt:lpstr>
      <vt:lpstr>Academia  Platon</vt:lpstr>
      <vt:lpstr>Timaeus: Plato’s  Cosmology</vt:lpstr>
      <vt:lpstr>Timaeus: Plato’s  Cosmology</vt:lpstr>
      <vt:lpstr>Platonic  Solids</vt:lpstr>
      <vt:lpstr>Platonic  Solids</vt:lpstr>
      <vt:lpstr>Timaeus: Plato’s  Cosmology</vt:lpstr>
      <vt:lpstr>Platonic  Solids</vt:lpstr>
      <vt:lpstr>Platonic  Solids</vt:lpstr>
      <vt:lpstr>Aristoteles    (Chalcidice-Athens, 384-322 BCE)    </vt:lpstr>
      <vt:lpstr>Aristoteles    (384-322 BCE)   </vt:lpstr>
      <vt:lpstr>   On the Heavens </vt:lpstr>
      <vt:lpstr>   On the Heavens </vt:lpstr>
      <vt:lpstr>   On the Heavens </vt:lpstr>
      <vt:lpstr>   On the Heavens </vt:lpstr>
      <vt:lpstr>   On the Heavens </vt:lpstr>
      <vt:lpstr>PowerPoint Presentation</vt:lpstr>
      <vt:lpstr>   On the Heavens </vt:lpstr>
      <vt:lpstr>   On the Heavens </vt:lpstr>
      <vt:lpstr>PowerPoint Presentation</vt:lpstr>
      <vt:lpstr>Hellenistic  Cosmology:  the first Scientific Revolution  </vt:lpstr>
      <vt:lpstr>First  Scientific Revolution: Hellenistic World </vt:lpstr>
      <vt:lpstr>     Hellenistic  States       &amp; Centers of  Science</vt:lpstr>
      <vt:lpstr>                       Alexandria</vt:lpstr>
      <vt:lpstr>First Scientific Revolution</vt:lpstr>
      <vt:lpstr>     Euclides                         Herophilus                                                          Aristarchus          Ctesibius                                     Archimedes                Eratosthenes                                         Apollonius                  Hipparchus                                   Heron of Alexandria         Ptolemaeus</vt:lpstr>
      <vt:lpstr>PowerPoint Presentation</vt:lpstr>
      <vt:lpstr>Euclides    (~ 300 BC)                 Herophilus     (335-280 BC)      Aristarchus  of  Samos    (310-230 BC)                        Ctesibius    (285-222 BC)             Archimedes  (287-212  BC) Eratosthenes  (276-194  BC)                       Apollonius of Perga  (262-190 BC)  Hipparchus of Samos  (190-120 BC)            Heron of Alexandria    (10-70 AD)                            Ptolemaeus  (83-168 AD) </vt:lpstr>
      <vt:lpstr>         Hellenistic  Astronomers</vt:lpstr>
      <vt:lpstr>Aristarchus of Samos Ἀρίσταρχος  310-230 BCE </vt:lpstr>
      <vt:lpstr>Aristarchus  of  Samos    (Samos,  310-230 BCE)    the  ancient  Copernicus</vt:lpstr>
      <vt:lpstr>      On the Sizes and Distances   </vt:lpstr>
      <vt:lpstr>      On the Sizes and Distances   </vt:lpstr>
      <vt:lpstr>      On the Sizes and Distances   </vt:lpstr>
      <vt:lpstr>Aristarchus: Heliocentric Universe    </vt:lpstr>
      <vt:lpstr>Aristarchus: Heliocentric Universe    </vt:lpstr>
      <vt:lpstr>Eratosthenes of Cyrene Ἐρατοσθένης  276 BC - 194 BC </vt:lpstr>
      <vt:lpstr>Eratosthenes  of Cyrene   (276 -194 B.C.E.)</vt:lpstr>
      <vt:lpstr>PowerPoint Presentation</vt:lpstr>
      <vt:lpstr>Eratosthenes  Earth Circumference Measurement</vt:lpstr>
      <vt:lpstr>Archimedes of Syracuse     c. 287 – 212 BCE </vt:lpstr>
      <vt:lpstr>         Archimedes</vt:lpstr>
      <vt:lpstr>PowerPoint Presentation</vt:lpstr>
      <vt:lpstr>PowerPoint Presentation</vt:lpstr>
      <vt:lpstr>         Archimedes</vt:lpstr>
      <vt:lpstr>Hipparcus     c. 190 – 120 BCE </vt:lpstr>
      <vt:lpstr>Hipparchus  of   Nicaea (190-120  BC)   Antiquities' Greatest  Astronomer   Responsible for the true     Revolution in  Astronomy   Synthesis  of       Babylonian Observational Astronomy     Greek  Theoretical/Geometric  Models Astronomy  as  true Modern Science:      Experiment  &amp;  Theory           </vt:lpstr>
      <vt:lpstr>Hipparcus   (Nicaea-Rhodos 190-120 BCE)</vt:lpstr>
      <vt:lpstr>Star Magnitudes   </vt:lpstr>
      <vt:lpstr>Precession   </vt:lpstr>
      <vt:lpstr>Precession   </vt:lpstr>
      <vt:lpstr>…  and   Astronomy    </vt:lpstr>
      <vt:lpstr> Farnese Atlas: Hipparchus’ star catalog ?    </vt:lpstr>
      <vt:lpstr> Farnese Atlas: Hipparchus star catalog ?    </vt:lpstr>
      <vt:lpstr>Antikythera Mechanism     c. 150 BCE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Astronomical  Cycles </vt:lpstr>
      <vt:lpstr>PowerPoint Presentation</vt:lpstr>
      <vt:lpstr>PowerPoint Presentation</vt:lpstr>
      <vt:lpstr>PowerPoint Presentation</vt:lpstr>
      <vt:lpstr>PowerPoint Presentation</vt:lpstr>
      <vt:lpstr>PowerPoint Presentation</vt:lpstr>
      <vt:lpstr>PowerPoint Presentation</vt:lpstr>
      <vt:lpstr>Claudius Ptolemaeus      AD  83-168 </vt:lpstr>
      <vt:lpstr>Claudius Ptolemaeus      AD  83-168 </vt:lpstr>
      <vt:lpstr>   Claudius  Ptolemaeus    Thebaid/Ptolemais Hermiou-   Alexandria                83-168 A.D.                Mathematician               Astronomer                Geographer               Astrologer additional interests in                Optics                Music                Philosophy</vt:lpstr>
      <vt:lpstr>   Claudius  Ptolemaeus      Culmination  &amp;   Synthesis        Hellenistic Astronomy        Geography in Classical World  Lasting and dominant influence,           &gt;  1500 yrs,          European &amp;  Islamic science </vt:lpstr>
      <vt:lpstr>Alexandria: Birthplace of the  Western Mind</vt:lpstr>
      <vt:lpstr>Great Library of Alexandria</vt:lpstr>
      <vt:lpstr>        Ptolemy's  Bibliography                              </vt:lpstr>
      <vt:lpstr>PowerPoint Presentation</vt:lpstr>
      <vt:lpstr>  Geografia  </vt:lpstr>
      <vt:lpstr>Geografia   </vt:lpstr>
      <vt:lpstr>  Geografia  </vt:lpstr>
      <vt:lpstr>  Geografia  -  Oikoumene/</vt:lpstr>
      <vt:lpstr>Geografia:            four  Map Projections</vt:lpstr>
      <vt:lpstr>Almagest  -  the Greatest</vt:lpstr>
      <vt:lpstr>     -   Almagest                </vt:lpstr>
      <vt:lpstr>Almagest             the Greatest</vt:lpstr>
      <vt:lpstr>Almagest             the Greatest</vt:lpstr>
      <vt:lpstr>Almagest             the Greatest</vt:lpstr>
      <vt:lpstr>Almagest             the Greatest</vt:lpstr>
      <vt:lpstr>PowerPoint Presentation</vt:lpstr>
      <vt:lpstr>Almagest             the Greatest</vt:lpstr>
      <vt:lpstr>Almagest             the Greatest</vt:lpstr>
      <vt:lpstr>Epicyclic Theory   </vt:lpstr>
      <vt:lpstr>PowerPoint Presentation</vt:lpstr>
      <vt:lpstr>PowerPoint Presentation</vt:lpstr>
      <vt:lpstr>Epicycle Theory:   refinements               (2nd century B.C.) </vt:lpstr>
      <vt:lpstr>PowerPoint Presentation</vt:lpstr>
      <vt:lpstr>Early geometric planetary models</vt:lpstr>
      <vt:lpstr>The inferior and superior planets</vt:lpstr>
      <vt:lpstr>Ptolemaeus Epicycle Theory   </vt:lpstr>
      <vt:lpstr>Almagest          </vt:lpstr>
      <vt:lpstr>Syntaxis  -   Almagest   </vt:lpstr>
      <vt:lpstr>Syntaxis  -   Almagest   </vt:lpstr>
      <vt:lpstr>PowerPoint Presentation</vt:lpstr>
      <vt:lpstr>PowerPoint Presentation</vt:lpstr>
      <vt:lpstr>PowerPoint Presentation</vt:lpstr>
      <vt:lpstr>PowerPoint Presentation</vt:lpstr>
      <vt:lpstr>PowerPoint Presentation</vt:lpstr>
      <vt:lpstr>Syntaxis  -   Almagest   </vt:lpstr>
    </vt:vector>
  </TitlesOfParts>
  <Company>Kapteyn Astronomical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cp:lastModifiedBy>
  <cp:revision>884</cp:revision>
  <dcterms:created xsi:type="dcterms:W3CDTF">2003-04-08T08:38:37Z</dcterms:created>
  <dcterms:modified xsi:type="dcterms:W3CDTF">2015-12-11T11:05:06Z</dcterms:modified>
</cp:coreProperties>
</file>